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4"/>
  </p:notesMasterIdLst>
  <p:sldIdLst>
    <p:sldId id="256" r:id="rId2"/>
    <p:sldId id="293" r:id="rId3"/>
    <p:sldId id="296" r:id="rId4"/>
    <p:sldId id="299" r:id="rId5"/>
    <p:sldId id="294" r:id="rId6"/>
    <p:sldId id="297" r:id="rId7"/>
    <p:sldId id="298" r:id="rId8"/>
    <p:sldId id="264" r:id="rId9"/>
    <p:sldId id="300" r:id="rId10"/>
    <p:sldId id="301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1" autoAdjust="0"/>
    <p:restoredTop sz="94660"/>
  </p:normalViewPr>
  <p:slideViewPr>
    <p:cSldViewPr snapToGrid="0">
      <p:cViewPr varScale="1">
        <p:scale>
          <a:sx n="78" d="100"/>
          <a:sy n="78" d="100"/>
        </p:scale>
        <p:origin x="798" y="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91FEE-0D93-439E-8A13-B7571EBFD8F2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DFA427-708E-4703-86AF-DF5ABD43B0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174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DFA427-708E-4703-86AF-DF5ABD43B03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62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32DF9E-89F3-41DA-AC09-4F77D3BCE4DF}" type="slidenum">
              <a:rPr lang="en-US"/>
              <a:pPr/>
              <a:t>2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9E98AC-333F-4F11-A570-0F828E1E5A1B}" type="slidenum">
              <a:rPr lang="en-US"/>
              <a:pPr/>
              <a:t>5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1076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224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74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120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941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r-Latn-R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r-Latn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805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6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8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26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1587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31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7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r-Latn-R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r-Latn-R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52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90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5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54513" y="1628078"/>
            <a:ext cx="10515600" cy="2852737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EKSNEROV OBUHVATNI SISTEM INTERPRETACIJE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sr-Latn-R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422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47086"/>
          </a:xfrm>
        </p:spPr>
        <p:txBody>
          <a:bodyPr>
            <a:normAutofit/>
          </a:bodyPr>
          <a:lstStyle/>
          <a:p>
            <a:pPr algn="ctr"/>
            <a:r>
              <a:rPr lang="sr-Latn-RS" sz="3200" dirty="0"/>
              <a:t>Obuhvatni sistem Džona Eksnera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8267" y="1845734"/>
            <a:ext cx="5086772" cy="42728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RS" dirty="0"/>
              <a:t>Džon Eksner (John E. Exner, 1928.-2006.)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dirty="0"/>
              <a:t>1954-55- Upoznaje Beka i kasnije Klopfera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dirty="0"/>
              <a:t>Rad na komparaciji Bekovog i Klopferovog sistema - </a:t>
            </a:r>
            <a:r>
              <a:rPr lang="sr-Latn-RS" i="1" dirty="0"/>
              <a:t>Rorschach  System</a:t>
            </a:r>
            <a:r>
              <a:rPr lang="sr-Latn-RS" dirty="0"/>
              <a:t>, 1969, </a:t>
            </a:r>
            <a:br>
              <a:rPr lang="sr-Latn-RS" dirty="0"/>
            </a:br>
            <a:r>
              <a:rPr lang="sr-Latn-RS" dirty="0"/>
              <a:t>i još 3 sistema (Hertz, Piotrowski, Rapaport)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dirty="0"/>
              <a:t>Od 60-ih godina XX veka započinje projekat empirijske provere i integracije dominantnih Roršah sistema.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dirty="0"/>
              <a:t>  Osnovna ideja bila  je da se zadrže i integrišu proverljivi, empirijski potvrđeni i praktično korisni elementi svakog od prethodnih sistema.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dirty="0"/>
              <a:t> Kroz nekoliko decenija skupljena je obimna empirijska građa (više od 50 000 protokola!).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sr-Latn-RS" dirty="0"/>
          </a:p>
          <a:p>
            <a:pPr lvl="1">
              <a:buFont typeface="Wingdings" panose="05000000000000000000" pitchFamily="2" charset="2"/>
              <a:buChar char="Ø"/>
            </a:pPr>
            <a:endParaRPr lang="sr-Latn-RS" dirty="0"/>
          </a:p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0711" y="1806222"/>
            <a:ext cx="3510845" cy="4492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5574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03530"/>
          </a:xfrm>
        </p:spPr>
        <p:txBody>
          <a:bodyPr>
            <a:normAutofit/>
          </a:bodyPr>
          <a:lstStyle/>
          <a:p>
            <a:pPr algn="ctr"/>
            <a:r>
              <a:rPr lang="sr-Latn-RS" sz="3600" dirty="0"/>
              <a:t>Obuhvatni sistem Džona Eksnera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933" y="1738489"/>
            <a:ext cx="10588978" cy="4809067"/>
          </a:xfrm>
        </p:spPr>
        <p:txBody>
          <a:bodyPr>
            <a:normAutofit fontScale="92500" lnSpcReduction="10000"/>
          </a:bodyPr>
          <a:lstStyle/>
          <a:p>
            <a:pPr marL="201168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sr-Latn-RS" sz="1900" b="1" dirty="0"/>
              <a:t>Osnovni cilj: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r-Latn-RS" sz="1900" dirty="0"/>
              <a:t>Standardizacija  administriranja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r-Latn-RS" sz="1900" dirty="0"/>
              <a:t>Objektivizacija načina kodiranja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r-Latn-RS" sz="1900" dirty="0"/>
              <a:t>Formiranje reprezentativne baze podataka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r-Latn-RS" sz="1900" dirty="0"/>
              <a:t>Mogućnost empirijske provere hipoteza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r-Latn-RS" sz="1900" dirty="0"/>
              <a:t>Pravljenje statistčkih normi za različite grupe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sr-Latn-RS" sz="1900" dirty="0"/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r-Latn-RS" sz="1900" dirty="0"/>
              <a:t>Konstruisan je Obuhvatni sistem koji je Roršah tehniku transformisao u psihometrijski zasnovan test ličnosti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r-Latn-RS" sz="1900" dirty="0"/>
              <a:t>Prva verzija 1974, poslednja 2000-2001.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r-Latn-RS" sz="1900" dirty="0"/>
              <a:t>Sistem je obogaćen  novim indikatorima (specijalnim skorovima).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r-Latn-RS" sz="1900" dirty="0"/>
              <a:t>Izrađene su norme za uzrasne grupe od 5 do 16 godina i odrasle ispitanike.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r-Latn-RS" sz="1900" dirty="0"/>
              <a:t>Edukovano je više hiljada psihologa za primenu sistema.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r-Latn-RS" sz="1900" dirty="0"/>
              <a:t>Standardizovanost procedura i indikatora učinila ga je dostupnim i otvorenim za dalje provere i unapređenja.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r-Latn-RS" sz="1900" dirty="0"/>
              <a:t>Sistem je psihostrukturalni, a projektivna hipoteza i kvalitativna analiza sadržaja odgovora uvedena je kao dopunska.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sr-Latn-RS" dirty="0"/>
          </a:p>
          <a:p>
            <a:pPr lvl="1">
              <a:buFont typeface="Wingdings" panose="05000000000000000000" pitchFamily="2" charset="2"/>
              <a:buChar char="Ø"/>
            </a:pPr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106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3200" dirty="0"/>
              <a:t>R-PAS (Rorschach Performance Assessment System)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923556"/>
            <a:ext cx="9815209" cy="425146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sr-Latn-RS" sz="2000" dirty="0"/>
              <a:t>Gregori Mejer (Gregory  J. Meyer</a:t>
            </a:r>
            <a:r>
              <a:rPr lang="sr-Latn-RS" dirty="0"/>
              <a:t>, 2011 </a:t>
            </a:r>
            <a:r>
              <a:rPr lang="sr-Latn-RS" sz="2000" dirty="0"/>
              <a:t>) i saradnici ponovo empirijski proveravaju Roršah varijable Obuhvatnog sistema i rekonstruiše ga:</a:t>
            </a:r>
          </a:p>
          <a:p>
            <a:pPr marL="0" indent="0">
              <a:spcBef>
                <a:spcPts val="600"/>
              </a:spcBef>
              <a:buNone/>
            </a:pPr>
            <a:endParaRPr lang="sr-Latn-RS" sz="1200" dirty="0"/>
          </a:p>
          <a:p>
            <a:pPr lvl="2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sr-Latn-RS" sz="1800" dirty="0"/>
              <a:t>Namera da smanje  broj varijabli i pojednostave sistem’, a uvedeni novi indikatori. </a:t>
            </a:r>
          </a:p>
          <a:p>
            <a:pPr lvl="2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sr-Latn-RS" sz="1800" dirty="0"/>
              <a:t>Radi veće psihometrijske „čvrstine“, uvode u skorovanje percentile i standardne skorove.</a:t>
            </a:r>
            <a:endParaRPr lang="en-US" sz="1800" dirty="0"/>
          </a:p>
          <a:p>
            <a:pPr lvl="2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sr-Latn-RS" sz="1800" dirty="0"/>
              <a:t>Izrađuju  internacionalne norme (uzorci iz 15 zemalja: SAD, Argentina, Brazil, Izrael, Evropa).</a:t>
            </a:r>
            <a:endParaRPr lang="en-US" sz="1800" dirty="0"/>
          </a:p>
          <a:p>
            <a:pPr lvl="2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sr-Latn-RS" sz="1800" dirty="0"/>
              <a:t>Uvode sistem za opservaciju i beleženje ponašanja subjekta.</a:t>
            </a:r>
          </a:p>
          <a:p>
            <a:pPr marL="0" indent="0">
              <a:buNone/>
            </a:pPr>
            <a:r>
              <a:rPr lang="sr-Latn-RS" sz="2000" dirty="0"/>
              <a:t>Dosadašnje provere ne daju prednost ni jednom od dva savremena </a:t>
            </a:r>
            <a:r>
              <a:rPr lang="sr-Latn-RS" sz="2000"/>
              <a:t>sistema.</a:t>
            </a:r>
          </a:p>
          <a:p>
            <a:pPr marL="0" indent="0">
              <a:buNone/>
            </a:pPr>
            <a:endParaRPr lang="sr-Latn-RS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sr-Latn-RS" dirty="0"/>
              <a:t>Revizija Obuhvatnog Eksnerovog sistema (2022)- evropski psiholozi- zadržan model, dodati indikatori sa psihodinamskim interpretacijama, provera validnosti starih indikatora</a:t>
            </a:r>
            <a:endParaRPr lang="sr-Latn-RS" sz="2000" dirty="0"/>
          </a:p>
          <a:p>
            <a:pPr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87979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92331" y="1773716"/>
            <a:ext cx="9928777" cy="474827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sr-Latn-CS" sz="2400" b="1" dirty="0">
                <a:latin typeface="Calibri" pitchFamily="34" charset="0"/>
              </a:rPr>
              <a:t>Instrument br. 1</a:t>
            </a:r>
            <a:r>
              <a:rPr lang="sr-Latn-CS" sz="2400" dirty="0">
                <a:latin typeface="Calibri" pitchFamily="34" charset="0"/>
              </a:rPr>
              <a:t> u kategoriji projektivnih testova</a:t>
            </a:r>
            <a:endParaRPr lang="en-US" sz="2400" dirty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b="1" dirty="0">
                <a:latin typeface="Calibri" pitchFamily="34" charset="0"/>
              </a:rPr>
              <a:t>100 </a:t>
            </a:r>
            <a:r>
              <a:rPr lang="en-US" sz="2400" b="1" dirty="0" err="1">
                <a:latin typeface="Calibri" pitchFamily="34" charset="0"/>
              </a:rPr>
              <a:t>godina</a:t>
            </a:r>
            <a:r>
              <a:rPr lang="en-US" sz="2400" b="1" dirty="0">
                <a:latin typeface="Calibri" pitchFamily="34" charset="0"/>
              </a:rPr>
              <a:t> </a:t>
            </a:r>
            <a:r>
              <a:rPr lang="en-US" sz="2400" b="1" dirty="0" err="1">
                <a:latin typeface="Calibri" pitchFamily="34" charset="0"/>
              </a:rPr>
              <a:t>Ror</a:t>
            </a:r>
            <a:r>
              <a:rPr lang="sr-Latn-RS" sz="2400" b="1" dirty="0">
                <a:latin typeface="Calibri" pitchFamily="34" charset="0"/>
              </a:rPr>
              <a:t>š</a:t>
            </a:r>
            <a:r>
              <a:rPr lang="en-US" sz="2400" b="1" dirty="0">
                <a:latin typeface="Calibri" pitchFamily="34" charset="0"/>
              </a:rPr>
              <a:t>aha</a:t>
            </a:r>
            <a:r>
              <a:rPr lang="sr-Latn-RS" sz="2400" dirty="0">
                <a:latin typeface="Calibri" pitchFamily="34" charset="0"/>
              </a:rPr>
              <a:t>- </a:t>
            </a:r>
            <a:r>
              <a:rPr lang="sr-Latn-CS" sz="2400" dirty="0">
                <a:latin typeface="Calibri" pitchFamily="34" charset="0"/>
              </a:rPr>
              <a:t>i dalje u upotrebi i sa poverenjem kliničara uprkos:</a:t>
            </a:r>
            <a:endParaRPr lang="en-US" sz="2400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sr-Latn-CS" b="1" dirty="0">
                <a:latin typeface="Calibri" pitchFamily="34" charset="0"/>
              </a:rPr>
              <a:t>osporavanja objektivnosti</a:t>
            </a:r>
            <a:r>
              <a:rPr lang="sr-Latn-CS" dirty="0">
                <a:latin typeface="Calibri" pitchFamily="34" charset="0"/>
              </a:rPr>
              <a:t> </a:t>
            </a:r>
            <a:r>
              <a:rPr lang="sr-Latn-CS" b="1" dirty="0">
                <a:latin typeface="Calibri" pitchFamily="34" charset="0"/>
              </a:rPr>
              <a:t>i validnosti</a:t>
            </a:r>
            <a:r>
              <a:rPr lang="sr-Latn-CS" dirty="0">
                <a:latin typeface="Calibri" pitchFamily="34" charset="0"/>
              </a:rPr>
              <a:t>- zahtev za zabranom upotrebe (Vud i sar.)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sr-Latn-CS" b="1" dirty="0">
                <a:latin typeface="Calibri" pitchFamily="34" charset="0"/>
              </a:rPr>
              <a:t>2009- karte publikovane na Wikipediji</a:t>
            </a:r>
            <a:r>
              <a:rPr lang="sr-Latn-CS" dirty="0">
                <a:latin typeface="Calibri" pitchFamily="34" charset="0"/>
              </a:rPr>
              <a:t>- indikatori patoloških odgovora (Heilman)</a:t>
            </a:r>
            <a:endParaRPr lang="en-US" dirty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sr-Latn-CS" dirty="0">
                <a:latin typeface="Calibri" pitchFamily="34" charset="0"/>
              </a:rPr>
              <a:t>“Težak” za interpretaciju- </a:t>
            </a:r>
            <a:r>
              <a:rPr lang="sr-Latn-CS" b="1" dirty="0">
                <a:latin typeface="Calibri" pitchFamily="34" charset="0"/>
              </a:rPr>
              <a:t>multidimenzionalna i kontekstualna</a:t>
            </a:r>
            <a:r>
              <a:rPr lang="sr-Latn-CS" dirty="0">
                <a:latin typeface="Calibri" pitchFamily="34" charset="0"/>
              </a:rPr>
              <a:t> (promena značenja parametara u zavisnosti od konteksta ostalih odgovora)</a:t>
            </a:r>
            <a:endParaRPr lang="en-US" dirty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b="1" dirty="0" err="1">
                <a:latin typeface="Calibri" pitchFamily="34" charset="0"/>
              </a:rPr>
              <a:t>Brojni</a:t>
            </a:r>
            <a:r>
              <a:rPr lang="en-US" sz="2400" b="1" dirty="0">
                <a:latin typeface="Calibri" pitchFamily="34" charset="0"/>
              </a:rPr>
              <a:t> </a:t>
            </a:r>
            <a:r>
              <a:rPr lang="en-US" sz="2400" b="1" dirty="0" err="1">
                <a:latin typeface="Calibri" pitchFamily="34" charset="0"/>
              </a:rPr>
              <a:t>sistemi</a:t>
            </a:r>
            <a:r>
              <a:rPr lang="en-US" sz="2400" b="1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analize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i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interpretacije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odgovora</a:t>
            </a:r>
            <a:endParaRPr lang="sr-Latn-CS" sz="2400" dirty="0">
              <a:latin typeface="Calibri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sr-Latn-CS" sz="2400" dirty="0">
                <a:latin typeface="Calibri" pitchFamily="34" charset="0"/>
              </a:rPr>
              <a:t>Pretrpeo </a:t>
            </a:r>
            <a:r>
              <a:rPr lang="sr-Latn-CS" sz="2400" b="1" dirty="0">
                <a:latin typeface="Calibri" pitchFamily="34" charset="0"/>
              </a:rPr>
              <a:t>izmene</a:t>
            </a:r>
            <a:r>
              <a:rPr lang="sr-Latn-CS" sz="2400" dirty="0">
                <a:latin typeface="Calibri" pitchFamily="34" charset="0"/>
              </a:rPr>
              <a:t> u smeru </a:t>
            </a:r>
            <a:r>
              <a:rPr lang="en-US" sz="2400" dirty="0" err="1">
                <a:latin typeface="Calibri" pitchFamily="34" charset="0"/>
              </a:rPr>
              <a:t>pove</a:t>
            </a:r>
            <a:r>
              <a:rPr lang="sr-Latn-CS" sz="2400" dirty="0">
                <a:latin typeface="Calibri" pitchFamily="34" charset="0"/>
              </a:rPr>
              <a:t>ćanja objektivnosti  i standardizacije</a:t>
            </a:r>
            <a:r>
              <a:rPr lang="en-US" sz="2400" dirty="0">
                <a:latin typeface="Calibri" pitchFamily="34" charset="0"/>
              </a:rPr>
              <a:t>:</a:t>
            </a:r>
            <a:r>
              <a:rPr lang="sr-Latn-CS" sz="2400" dirty="0">
                <a:latin typeface="Calibri" pitchFamily="34" charset="0"/>
              </a:rPr>
              <a:t>  </a:t>
            </a:r>
            <a:br>
              <a:rPr lang="sr-Latn-CS" sz="2400" dirty="0">
                <a:latin typeface="Calibri" pitchFamily="34" charset="0"/>
              </a:rPr>
            </a:br>
            <a:endParaRPr lang="en-US" sz="2400" dirty="0">
              <a:latin typeface="Calibri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sr-Latn-CS" b="1" dirty="0">
                <a:latin typeface="Calibri" pitchFamily="34" charset="0"/>
              </a:rPr>
              <a:t>Exnerov sveobuhvatni sistem interpretacije</a:t>
            </a:r>
            <a:endParaRPr lang="en-US" b="1" dirty="0">
              <a:latin typeface="Calibri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b="1" dirty="0">
                <a:latin typeface="Calibri" pitchFamily="34" charset="0"/>
              </a:rPr>
              <a:t>R-PAS -</a:t>
            </a:r>
            <a:r>
              <a:rPr lang="en-US" b="1" dirty="0" err="1">
                <a:latin typeface="Calibri" pitchFamily="34" charset="0"/>
              </a:rPr>
              <a:t>nastavak</a:t>
            </a:r>
            <a:r>
              <a:rPr lang="en-US" b="1" dirty="0">
                <a:latin typeface="Calibri" pitchFamily="34" charset="0"/>
              </a:rPr>
              <a:t> </a:t>
            </a:r>
            <a:r>
              <a:rPr lang="en-US" b="1" dirty="0" err="1">
                <a:latin typeface="Calibri" pitchFamily="34" charset="0"/>
              </a:rPr>
              <a:t>razvoja</a:t>
            </a:r>
            <a:r>
              <a:rPr lang="en-US" b="1" dirty="0">
                <a:latin typeface="Calibri" pitchFamily="34" charset="0"/>
              </a:rPr>
              <a:t> </a:t>
            </a:r>
            <a:r>
              <a:rPr lang="en-US" b="1" dirty="0" err="1">
                <a:latin typeface="Calibri" pitchFamily="34" charset="0"/>
              </a:rPr>
              <a:t>uz</a:t>
            </a:r>
            <a:r>
              <a:rPr lang="en-US" b="1" dirty="0">
                <a:latin typeface="Calibri" pitchFamily="34" charset="0"/>
              </a:rPr>
              <a:t> </a:t>
            </a:r>
            <a:r>
              <a:rPr lang="en-US" b="1" dirty="0" err="1">
                <a:latin typeface="Calibri" pitchFamily="34" charset="0"/>
              </a:rPr>
              <a:t>modifikacije</a:t>
            </a:r>
            <a:r>
              <a:rPr lang="en-US" b="1" dirty="0">
                <a:latin typeface="Calibri" pitchFamily="34" charset="0"/>
              </a:rPr>
              <a:t> </a:t>
            </a:r>
            <a:r>
              <a:rPr lang="en-US" b="1" dirty="0" err="1">
                <a:latin typeface="Calibri" pitchFamily="34" charset="0"/>
              </a:rPr>
              <a:t>i</a:t>
            </a:r>
            <a:r>
              <a:rPr lang="en-US" b="1" dirty="0">
                <a:latin typeface="Calibri" pitchFamily="34" charset="0"/>
              </a:rPr>
              <a:t> </a:t>
            </a:r>
            <a:r>
              <a:rPr lang="en-US" b="1" dirty="0" err="1">
                <a:latin typeface="Calibri" pitchFamily="34" charset="0"/>
              </a:rPr>
              <a:t>empirijsku</a:t>
            </a:r>
            <a:r>
              <a:rPr lang="en-US" b="1" dirty="0">
                <a:latin typeface="Calibri" pitchFamily="34" charset="0"/>
              </a:rPr>
              <a:t> </a:t>
            </a:r>
            <a:r>
              <a:rPr lang="en-US" b="1" dirty="0" err="1">
                <a:latin typeface="Calibri" pitchFamily="34" charset="0"/>
              </a:rPr>
              <a:t>validaciji</a:t>
            </a:r>
            <a:r>
              <a:rPr lang="sr-Latn-CS" b="1" dirty="0">
                <a:latin typeface="Calibri" pitchFamily="34" charset="0"/>
              </a:rPr>
              <a:t> </a:t>
            </a:r>
          </a:p>
          <a:p>
            <a:pPr>
              <a:lnSpc>
                <a:spcPct val="90000"/>
              </a:lnSpc>
              <a:buNone/>
            </a:pPr>
            <a:endParaRPr lang="en-US" sz="3200" dirty="0">
              <a:latin typeface="Calibri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sr-Latn-CS" sz="3200" dirty="0">
              <a:latin typeface="Calibri" pitchFamily="34" charset="0"/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79268"/>
            <a:ext cx="10972800" cy="718458"/>
          </a:xfrm>
        </p:spPr>
        <p:txBody>
          <a:bodyPr>
            <a:normAutofit/>
          </a:bodyPr>
          <a:lstStyle/>
          <a:p>
            <a:pPr algn="ctr"/>
            <a:r>
              <a:rPr lang="sr-Latn-CS" sz="4000" dirty="0">
                <a:effectLst/>
                <a:latin typeface="Calibri" pitchFamily="34" charset="0"/>
              </a:rPr>
              <a:t>Roršah interpretativni metod</a:t>
            </a:r>
            <a:endParaRPr lang="en-US" sz="4000" dirty="0">
              <a:effectLst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822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610453"/>
            <a:ext cx="10058400" cy="697237"/>
          </a:xfrm>
        </p:spPr>
        <p:txBody>
          <a:bodyPr>
            <a:normAutofit fontScale="90000"/>
          </a:bodyPr>
          <a:lstStyle/>
          <a:p>
            <a:pPr algn="ctr"/>
            <a:br>
              <a:rPr lang="sr-Latn-RS" sz="3200" dirty="0"/>
            </a:br>
            <a:r>
              <a:rPr lang="sr-Latn-RS" sz="4400" dirty="0">
                <a:latin typeface="+mn-lt"/>
              </a:rPr>
              <a:t>Rad Hermana Roršaha</a:t>
            </a:r>
            <a:endParaRPr lang="en-US" sz="4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084" y="1952978"/>
            <a:ext cx="10238294" cy="418656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r-Latn-RS" sz="2400" dirty="0"/>
              <a:t>Proces formiranja odgovora interpretira kao </a:t>
            </a:r>
            <a:r>
              <a:rPr lang="sr-Latn-RS" sz="2400" b="1" dirty="0"/>
              <a:t>rešavanje perceptivnog zadataka</a:t>
            </a:r>
            <a:r>
              <a:rPr lang="sr-Latn-RS" sz="2400" dirty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RS" sz="2400" b="1" dirty="0"/>
              <a:t>Formalne osobine </a:t>
            </a:r>
            <a:r>
              <a:rPr lang="sr-Latn-RS" sz="2400" dirty="0"/>
              <a:t>odgovora (</a:t>
            </a:r>
            <a:r>
              <a:rPr lang="sr-Latn-RS" sz="2400" b="1" i="1" dirty="0"/>
              <a:t>kako</a:t>
            </a:r>
            <a:r>
              <a:rPr lang="sr-Latn-RS" sz="2400" dirty="0"/>
              <a:t> osoba opaža) su u osnovi razlika između ispitivanih grupa, a ne sadržaj  odgovora (</a:t>
            </a:r>
            <a:r>
              <a:rPr lang="sr-Latn-RS" sz="2400" b="1" i="1" dirty="0"/>
              <a:t>šta</a:t>
            </a:r>
            <a:r>
              <a:rPr lang="sr-Latn-RS" sz="2400" b="1" dirty="0"/>
              <a:t> </a:t>
            </a:r>
            <a:r>
              <a:rPr lang="sr-Latn-RS" sz="2400" dirty="0"/>
              <a:t>vidi):</a:t>
            </a:r>
            <a:endParaRPr lang="en-US" sz="24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Latn-RS" sz="2000" dirty="0"/>
              <a:t>Gde osoba vidi to što vidi (na celoj mrlji, detalju ili malom detalju)?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Latn-RS" sz="2000" dirty="0"/>
              <a:t>Koje karakteristike mrlje koristi da bi formirala odgovor (oblik, boja, opažanje pokreta)?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Latn-RS" sz="2000" dirty="0"/>
              <a:t>Kojoj kategoriji pripada opažni objekat (ljudske figure, životinjstke, priroda  i dr.)?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sr-Latn-RS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RS" sz="2400" dirty="0"/>
              <a:t>Svako ponašanje, pa i projektivno, može biti objašnjeno određenim teorijskim postulatima, ali sama </a:t>
            </a:r>
            <a:r>
              <a:rPr lang="sr-Latn-RS" sz="2400" b="1" dirty="0"/>
              <a:t>tehnika/metod </a:t>
            </a:r>
            <a:r>
              <a:rPr lang="sr-Latn-RS" sz="2400" dirty="0"/>
              <a:t>mora biti </a:t>
            </a:r>
            <a:r>
              <a:rPr lang="sr-Latn-RS" sz="2400" b="1" dirty="0"/>
              <a:t>nezavisna od teorije </a:t>
            </a:r>
            <a:r>
              <a:rPr lang="sr-Latn-RS" sz="2400" dirty="0"/>
              <a:t>(Exner, 1973)</a:t>
            </a:r>
          </a:p>
          <a:p>
            <a:pPr marL="0" indent="0" algn="just">
              <a:buNone/>
            </a:pPr>
            <a:endParaRPr lang="sr-Latn-RS" sz="2000" dirty="0"/>
          </a:p>
          <a:p>
            <a:pPr lvl="1" algn="just">
              <a:buFont typeface="Wingdings" panose="05000000000000000000" pitchFamily="2" charset="2"/>
              <a:buChar char="Ø"/>
            </a:pPr>
            <a:endParaRPr lang="sr-Latn-RS" sz="1600" dirty="0"/>
          </a:p>
          <a:p>
            <a:pPr algn="just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62129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79269" y="2116183"/>
            <a:ext cx="10842171" cy="423236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sr-Latn-CS" sz="2400" dirty="0">
                <a:latin typeface="Calibri" pitchFamily="34" charset="0"/>
              </a:rPr>
              <a:t>Primarna je  analiza  </a:t>
            </a:r>
            <a:r>
              <a:rPr lang="sr-Latn-CS" sz="2400" b="1" dirty="0">
                <a:latin typeface="Calibri" pitchFamily="34" charset="0"/>
              </a:rPr>
              <a:t>formalnih aspekata  </a:t>
            </a:r>
            <a:r>
              <a:rPr lang="sr-Latn-CS" sz="2400" dirty="0">
                <a:latin typeface="Calibri" pitchFamily="34" charset="0"/>
              </a:rPr>
              <a:t>procesa opažanja</a:t>
            </a:r>
          </a:p>
          <a:p>
            <a:pPr>
              <a:buFont typeface="Wingdings" pitchFamily="2" charset="2"/>
              <a:buChar char="Ø"/>
            </a:pPr>
            <a:r>
              <a:rPr lang="sr-Latn-CS" sz="2400" b="1" dirty="0">
                <a:latin typeface="Calibri" pitchFamily="34" charset="0"/>
              </a:rPr>
              <a:t>Psihoanalitička interpretacija </a:t>
            </a:r>
            <a:r>
              <a:rPr lang="sr-Latn-CS" sz="2400" dirty="0">
                <a:latin typeface="Calibri" pitchFamily="34" charset="0"/>
              </a:rPr>
              <a:t>je sekundarna</a:t>
            </a:r>
            <a:r>
              <a:rPr lang="sr-Latn-CS" sz="2400" b="1" dirty="0">
                <a:latin typeface="Calibri" pitchFamily="34" charset="0"/>
              </a:rPr>
              <a:t> </a:t>
            </a:r>
            <a:r>
              <a:rPr lang="sr-Latn-CS" sz="2400" dirty="0">
                <a:latin typeface="Calibri" pitchFamily="34" charset="0"/>
              </a:rPr>
              <a:t> (</a:t>
            </a:r>
            <a:r>
              <a:rPr lang="sr-Latn-CS" sz="2400" i="1" dirty="0">
                <a:latin typeface="Calibri" pitchFamily="34" charset="0"/>
              </a:rPr>
              <a:t>tek 50-tih uvodi  Schafer) </a:t>
            </a:r>
            <a:r>
              <a:rPr lang="sr-Latn-CS" sz="2400" dirty="0">
                <a:latin typeface="Calibri" pitchFamily="34" charset="0"/>
              </a:rPr>
              <a:t>i nije obavezna </a:t>
            </a:r>
          </a:p>
          <a:p>
            <a:pPr>
              <a:buFont typeface="Wingdings" pitchFamily="2" charset="2"/>
              <a:buChar char="Ø"/>
            </a:pPr>
            <a:r>
              <a:rPr lang="sr-Latn-CS" sz="2400" b="1" dirty="0">
                <a:latin typeface="Calibri" pitchFamily="34" charset="0"/>
              </a:rPr>
              <a:t>Eksplanacija po principu analogije: </a:t>
            </a:r>
            <a:r>
              <a:rPr lang="sr-Latn-CS" sz="2400" dirty="0">
                <a:latin typeface="Calibri" pitchFamily="34" charset="0"/>
              </a:rPr>
              <a:t>kako se ispitanik ponaša prema testovnom stimulusu, tako se ponaša prema realnosti</a:t>
            </a:r>
            <a:endParaRPr lang="sr-Latn-CS" sz="2400" b="1" dirty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sr-Latn-CS" sz="2400" b="1" dirty="0">
                <a:latin typeface="Calibri" pitchFamily="34" charset="0"/>
              </a:rPr>
              <a:t>Prednost</a:t>
            </a:r>
            <a:r>
              <a:rPr lang="sr-Latn-CS" sz="2400" dirty="0">
                <a:latin typeface="Calibri" pitchFamily="34" charset="0"/>
              </a:rPr>
              <a:t>: tehnika koja “zaobilazi” svest, interpretira elemente koje ispitanik nedovoljno kontroliše, veoma je otežano nametanje željene slike o sebi  (usled nepoznavanja kodnog sistema)</a:t>
            </a:r>
          </a:p>
          <a:p>
            <a:endParaRPr lang="sr-Latn-CS" sz="3200" dirty="0">
              <a:latin typeface="Calibri" pitchFamily="34" charset="0"/>
            </a:endParaRPr>
          </a:p>
          <a:p>
            <a:endParaRPr lang="en-US" sz="3200" dirty="0">
              <a:latin typeface="Calibri" pitchFamily="34" charset="0"/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85811" y="731838"/>
            <a:ext cx="11106189" cy="706090"/>
          </a:xfrm>
        </p:spPr>
        <p:txBody>
          <a:bodyPr/>
          <a:lstStyle/>
          <a:p>
            <a:pPr algn="ctr"/>
            <a:r>
              <a:rPr lang="sr-Latn-CS" sz="4000" dirty="0">
                <a:solidFill>
                  <a:schemeClr val="tx1"/>
                </a:solidFill>
                <a:latin typeface="Calibri" pitchFamily="34" charset="0"/>
              </a:rPr>
              <a:t>S</a:t>
            </a:r>
            <a:r>
              <a:rPr lang="sr-Latn-CS" sz="4000" dirty="0">
                <a:solidFill>
                  <a:schemeClr val="tx1"/>
                </a:solidFill>
                <a:effectLst/>
                <a:latin typeface="Calibri" pitchFamily="34" charset="0"/>
              </a:rPr>
              <a:t>pecifičnosti tumačenja</a:t>
            </a:r>
            <a:endParaRPr lang="en-US" sz="4000" dirty="0"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708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00891" y="1805354"/>
            <a:ext cx="11076990" cy="5052646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9600" b="1" dirty="0">
                <a:latin typeface="Calibri" pitchFamily="34" charset="0"/>
              </a:rPr>
              <a:t>Roršah-</a:t>
            </a:r>
            <a:r>
              <a:rPr lang="sr-Latn-CS" sz="9600" dirty="0">
                <a:latin typeface="Calibri" pitchFamily="34" charset="0"/>
              </a:rPr>
              <a:t> Kako se u jednom </a:t>
            </a:r>
            <a:r>
              <a:rPr lang="sr-Latn-CS" sz="9600" b="1" dirty="0">
                <a:latin typeface="Calibri" pitchFamily="34" charset="0"/>
              </a:rPr>
              <a:t>testu vizuelnog opažaja</a:t>
            </a:r>
            <a:r>
              <a:rPr lang="sr-Latn-CS" sz="9600" dirty="0">
                <a:latin typeface="Calibri" pitchFamily="34" charset="0"/>
              </a:rPr>
              <a:t> mogu naći tragovi </a:t>
            </a:r>
            <a:r>
              <a:rPr lang="sr-Latn-CS" sz="9600" b="1" dirty="0">
                <a:latin typeface="Calibri" pitchFamily="34" charset="0"/>
              </a:rPr>
              <a:t>ličnosti</a:t>
            </a:r>
            <a:r>
              <a:rPr lang="sr-Latn-CS" sz="9600" dirty="0">
                <a:latin typeface="Calibri" pitchFamily="34" charset="0"/>
              </a:rPr>
              <a:t>: po principu dovršavanja nedovršenog, osmišljavanja neosmišljenog  -  projektuje se lični način mišljenja i doživljavanja. </a:t>
            </a:r>
            <a:r>
              <a:rPr lang="sr-Latn-CS" sz="9600" b="1" dirty="0">
                <a:latin typeface="Calibri" pitchFamily="34" charset="0"/>
              </a:rPr>
              <a:t>Percepcije </a:t>
            </a:r>
            <a:r>
              <a:rPr lang="en-US" sz="9600" dirty="0">
                <a:latin typeface="Calibri" pitchFamily="34" charset="0"/>
              </a:rPr>
              <a:t> </a:t>
            </a:r>
            <a:r>
              <a:rPr lang="en-US" sz="9600" dirty="0" err="1">
                <a:latin typeface="Calibri" pitchFamily="34" charset="0"/>
              </a:rPr>
              <a:t>povezane</a:t>
            </a:r>
            <a:r>
              <a:rPr lang="en-US" sz="9600" dirty="0">
                <a:latin typeface="Calibri" pitchFamily="34" charset="0"/>
              </a:rPr>
              <a:t> sa </a:t>
            </a:r>
            <a:r>
              <a:rPr lang="sr-Latn-CS" sz="9600" dirty="0">
                <a:latin typeface="Calibri" pitchFamily="34" charset="0"/>
              </a:rPr>
              <a:t>kompleks</a:t>
            </a:r>
            <a:r>
              <a:rPr lang="en-US" sz="9600" dirty="0" err="1">
                <a:latin typeface="Calibri" pitchFamily="34" charset="0"/>
              </a:rPr>
              <a:t>om</a:t>
            </a:r>
            <a:r>
              <a:rPr lang="en-US" sz="9600" dirty="0">
                <a:latin typeface="Calibri" pitchFamily="34" charset="0"/>
              </a:rPr>
              <a:t> </a:t>
            </a:r>
            <a:r>
              <a:rPr lang="sr-Latn-CS" sz="9600" dirty="0">
                <a:latin typeface="Calibri" pitchFamily="34" charset="0"/>
              </a:rPr>
              <a:t> </a:t>
            </a:r>
            <a:r>
              <a:rPr lang="sr-Latn-CS" sz="9600" b="1" i="1" dirty="0">
                <a:latin typeface="Calibri" pitchFamily="34" charset="0"/>
              </a:rPr>
              <a:t>asocijacija: </a:t>
            </a:r>
            <a:r>
              <a:rPr lang="en-US" sz="9600" dirty="0" err="1">
                <a:latin typeface="Calibri" pitchFamily="34" charset="0"/>
              </a:rPr>
              <a:t>osmi</a:t>
            </a:r>
            <a:r>
              <a:rPr lang="sr-Latn-RS" sz="9600" dirty="0">
                <a:latin typeface="Calibri" pitchFamily="34" charset="0"/>
              </a:rPr>
              <a:t>šljavanje</a:t>
            </a:r>
            <a:r>
              <a:rPr lang="sr-Latn-CS" sz="9600" dirty="0">
                <a:latin typeface="Calibri" pitchFamily="34" charset="0"/>
              </a:rPr>
              <a:t> je deo procesa </a:t>
            </a:r>
            <a:r>
              <a:rPr lang="en-US" sz="9600" dirty="0">
                <a:latin typeface="Calibri" pitchFamily="34" charset="0"/>
              </a:rPr>
              <a:t>(a)</a:t>
            </a:r>
            <a:r>
              <a:rPr lang="sr-Latn-CS" sz="9600" dirty="0">
                <a:latin typeface="Calibri" pitchFamily="34" charset="0"/>
              </a:rPr>
              <a:t>percepcije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9600" b="1" dirty="0">
                <a:latin typeface="Calibri" pitchFamily="34" charset="0"/>
              </a:rPr>
              <a:t>Psihoanalitičko stanovište- </a:t>
            </a:r>
            <a:r>
              <a:rPr lang="sr-Latn-CS" sz="9600" dirty="0">
                <a:latin typeface="Calibri" pitchFamily="34" charset="0"/>
              </a:rPr>
              <a:t>transferno-kontratransferni odnos; </a:t>
            </a:r>
            <a:r>
              <a:rPr lang="sr-Latn-CS" sz="9600" b="1" i="1" dirty="0">
                <a:latin typeface="Calibri" pitchFamily="34" charset="0"/>
              </a:rPr>
              <a:t>regresija</a:t>
            </a:r>
            <a:r>
              <a:rPr lang="sr-Latn-CS" sz="9600" dirty="0">
                <a:latin typeface="Calibri" pitchFamily="34" charset="0"/>
              </a:rPr>
              <a:t> u službi ega (Kris), stanje između realnosti i fantazije (Smith)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9600" b="1" dirty="0">
                <a:latin typeface="Calibri" pitchFamily="34" charset="0"/>
              </a:rPr>
              <a:t>Andronikof-Sanglade</a:t>
            </a:r>
            <a:r>
              <a:rPr lang="sr-Latn-CS" sz="9600" dirty="0">
                <a:latin typeface="Calibri" pitchFamily="34" charset="0"/>
              </a:rPr>
              <a:t>- Pijažeove ideje </a:t>
            </a:r>
            <a:r>
              <a:rPr lang="sr-Latn-CS" sz="9600" b="1" i="1" dirty="0">
                <a:latin typeface="Calibri" pitchFamily="34" charset="0"/>
              </a:rPr>
              <a:t>akomodacije</a:t>
            </a:r>
            <a:r>
              <a:rPr lang="sr-Latn-CS" sz="9600" dirty="0">
                <a:latin typeface="Calibri" pitchFamily="34" charset="0"/>
              </a:rPr>
              <a:t> (opažanje) i </a:t>
            </a:r>
            <a:r>
              <a:rPr lang="sr-Latn-CS" sz="9600" b="1" i="1" dirty="0">
                <a:latin typeface="Calibri" pitchFamily="34" charset="0"/>
              </a:rPr>
              <a:t>asimilacije </a:t>
            </a:r>
            <a:r>
              <a:rPr lang="sr-Latn-CS" sz="9600" dirty="0">
                <a:latin typeface="Calibri" pitchFamily="34" charset="0"/>
              </a:rPr>
              <a:t>(projekcija)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9600" b="1" dirty="0">
                <a:latin typeface="Calibri" pitchFamily="34" charset="0"/>
              </a:rPr>
              <a:t>Teorije sheme- </a:t>
            </a:r>
            <a:r>
              <a:rPr lang="sr-Latn-CS" sz="9600" dirty="0">
                <a:latin typeface="Calibri" pitchFamily="34" charset="0"/>
              </a:rPr>
              <a:t>internalizovana spoznajna struktura koja organizuje percepciju, kognicije i akciju (Bartlett),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9600" b="1" dirty="0">
                <a:latin typeface="Calibri" pitchFamily="34" charset="0"/>
              </a:rPr>
              <a:t>Exner- </a:t>
            </a:r>
            <a:r>
              <a:rPr lang="sr-Latn-RS" sz="9600" b="1" i="1" dirty="0">
                <a:latin typeface="Calibri" pitchFamily="34" charset="0"/>
              </a:rPr>
              <a:t>faze informacionog procesiranja- </a:t>
            </a:r>
            <a:r>
              <a:rPr lang="sr-Latn-RS" sz="9600" dirty="0">
                <a:latin typeface="Calibri" pitchFamily="34" charset="0"/>
              </a:rPr>
              <a:t>skeniranje, dekodiranje i klasifikacija kroz rangiranje kompariranih parova (odbacivanje nisko rangiranih odgovora) i finalna selekcija odgovora (cenzura, lični stil/crte, aktuelno stanje i situacione okolnosti)</a:t>
            </a:r>
            <a:endParaRPr lang="en-US" sz="9600" dirty="0">
              <a:latin typeface="Calibri" pitchFamily="34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endParaRPr lang="sr-Latn-CS" sz="9600" b="1" dirty="0">
              <a:latin typeface="Calibri" pitchFamily="34" charset="0"/>
            </a:endParaRPr>
          </a:p>
          <a:p>
            <a:pPr>
              <a:buFontTx/>
              <a:buNone/>
            </a:pPr>
            <a:r>
              <a:rPr lang="en-US" sz="11200" b="1" dirty="0"/>
              <a:t>   </a:t>
            </a:r>
            <a:endParaRPr lang="sr-Latn-CS" sz="11200" b="1" dirty="0"/>
          </a:p>
          <a:p>
            <a:pPr>
              <a:buFontTx/>
              <a:buNone/>
            </a:pPr>
            <a:r>
              <a:rPr lang="sr-Latn-CS" sz="11200" b="1" dirty="0"/>
              <a:t>   </a:t>
            </a:r>
            <a:endParaRPr lang="en-US" sz="11200" i="1" dirty="0">
              <a:latin typeface="Calibri" pitchFamily="34" charset="0"/>
            </a:endParaRPr>
          </a:p>
          <a:p>
            <a:pPr>
              <a:buFontTx/>
              <a:buNone/>
            </a:pPr>
            <a:endParaRPr lang="en-US" sz="2800" i="1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1031648"/>
          </a:xfrm>
        </p:spPr>
        <p:txBody>
          <a:bodyPr>
            <a:normAutofit/>
          </a:bodyPr>
          <a:lstStyle/>
          <a:p>
            <a:pPr algn="ctr"/>
            <a:r>
              <a:rPr lang="sr-Latn-CS" sz="4000" dirty="0">
                <a:solidFill>
                  <a:schemeClr val="tx1"/>
                </a:solidFill>
                <a:latin typeface="Calibri" pitchFamily="34" charset="0"/>
              </a:rPr>
              <a:t>Proces formiranja odgovora</a:t>
            </a:r>
            <a:endParaRPr lang="en-US" sz="4000" dirty="0">
              <a:effectLst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314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38614"/>
          </a:xfrm>
        </p:spPr>
        <p:txBody>
          <a:bodyPr>
            <a:normAutofit/>
          </a:bodyPr>
          <a:lstStyle/>
          <a:p>
            <a:pPr algn="ctr"/>
            <a:r>
              <a:rPr lang="sr-Latn-RS" sz="3600" dirty="0">
                <a:latin typeface="+mn-lt"/>
              </a:rPr>
              <a:t>Posle Roršaha: novi sistemi</a:t>
            </a:r>
            <a:endParaRPr lang="en-US" sz="3600" dirty="0">
              <a:latin typeface="+mn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97280" y="1845733"/>
            <a:ext cx="10383520" cy="4578513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x-none" sz="2600" dirty="0"/>
              <a:t>Do 60-ih godina XX veka razvija se</a:t>
            </a:r>
            <a:r>
              <a:rPr lang="x-none" sz="2600" b="1" dirty="0"/>
              <a:t> 5 velikih sistema </a:t>
            </a:r>
            <a:r>
              <a:rPr lang="sr-Latn-RS" sz="2600" b="1" dirty="0"/>
              <a:t>primene</a:t>
            </a:r>
            <a:r>
              <a:rPr lang="x-none" sz="2600" b="1" dirty="0"/>
              <a:t> Roršah</a:t>
            </a:r>
            <a:r>
              <a:rPr lang="sr-Latn-RS" sz="2600" b="1" dirty="0"/>
              <a:t>ovih</a:t>
            </a:r>
            <a:r>
              <a:rPr lang="x-none" sz="2600" b="1" dirty="0"/>
              <a:t> mrlja:</a:t>
            </a:r>
          </a:p>
          <a:p>
            <a:pPr lvl="1" algn="just">
              <a:buFont typeface="Wingdings" pitchFamily="2" charset="2"/>
              <a:buChar char="Ø"/>
            </a:pPr>
            <a:r>
              <a:rPr lang="x-none" sz="2600" b="1" dirty="0"/>
              <a:t>Bekov </a:t>
            </a:r>
            <a:r>
              <a:rPr lang="x-none" sz="2600" dirty="0"/>
              <a:t>(S</a:t>
            </a:r>
            <a:r>
              <a:rPr lang="en-US" sz="2600" dirty="0" err="1"/>
              <a:t>amuel</a:t>
            </a:r>
            <a:r>
              <a:rPr lang="x-none" sz="2600" dirty="0"/>
              <a:t> Beck)</a:t>
            </a:r>
          </a:p>
          <a:p>
            <a:pPr lvl="1" algn="just">
              <a:buFont typeface="Wingdings" pitchFamily="2" charset="2"/>
              <a:buChar char="Ø"/>
            </a:pPr>
            <a:r>
              <a:rPr lang="x-none" sz="2600" b="1" dirty="0"/>
              <a:t>Klopferov </a:t>
            </a:r>
            <a:r>
              <a:rPr lang="x-none" sz="2600" dirty="0"/>
              <a:t>(Bruno Klopfer)</a:t>
            </a:r>
          </a:p>
          <a:p>
            <a:pPr lvl="1" algn="just">
              <a:buFont typeface="Wingdings" pitchFamily="2" charset="2"/>
              <a:buChar char="Ø"/>
            </a:pPr>
            <a:r>
              <a:rPr lang="x-none" sz="2600" b="1" dirty="0"/>
              <a:t>Pjotrovskog </a:t>
            </a:r>
            <a:r>
              <a:rPr lang="x-none" sz="2600" dirty="0"/>
              <a:t>(Zygmund Piotrowski)</a:t>
            </a:r>
          </a:p>
          <a:p>
            <a:pPr lvl="1" algn="just">
              <a:buFont typeface="Wingdings" pitchFamily="2" charset="2"/>
              <a:buChar char="Ø"/>
            </a:pPr>
            <a:r>
              <a:rPr lang="x-none" sz="2600" b="1" dirty="0"/>
              <a:t>Rapaportov</a:t>
            </a:r>
            <a:r>
              <a:rPr lang="sr-Latn-RS" sz="2600" b="1" dirty="0"/>
              <a:t> i Šeferov</a:t>
            </a:r>
            <a:r>
              <a:rPr lang="x-none" sz="2600" b="1" dirty="0"/>
              <a:t> </a:t>
            </a:r>
            <a:r>
              <a:rPr lang="x-none" sz="2600" dirty="0"/>
              <a:t>(David Rapaport</a:t>
            </a:r>
            <a:r>
              <a:rPr lang="sr-Latn-RS" sz="2600" dirty="0"/>
              <a:t>, Roy Schafer</a:t>
            </a:r>
            <a:r>
              <a:rPr lang="x-none" sz="2600" dirty="0"/>
              <a:t>)</a:t>
            </a:r>
          </a:p>
          <a:p>
            <a:pPr lvl="1" algn="just">
              <a:buFont typeface="Wingdings" pitchFamily="2" charset="2"/>
              <a:buChar char="Ø"/>
            </a:pPr>
            <a:r>
              <a:rPr lang="x-none" sz="2600" b="1" dirty="0"/>
              <a:t>Hercove </a:t>
            </a:r>
            <a:r>
              <a:rPr lang="x-none" sz="2600" dirty="0"/>
              <a:t>(Margaurite Hertz)</a:t>
            </a:r>
          </a:p>
          <a:p>
            <a:pPr marL="457200" lvl="1" indent="0" algn="just">
              <a:buNone/>
            </a:pPr>
            <a:endParaRPr lang="sr-Latn-RS" sz="2600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RS" sz="2600" dirty="0"/>
              <a:t>Razvijaju se i manje poznati interpretativni sistemi 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Latn-RS" sz="2600" dirty="0"/>
              <a:t>Fenomenološki (Minkowska)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Latn-RS" sz="2600" dirty="0"/>
              <a:t>Dinamičke analize (Muchielli)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Latn-RS" sz="2600" dirty="0"/>
              <a:t>Psihoanalitički (Anzieu)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Latn-RS" sz="2600" dirty="0"/>
              <a:t>Lingvističko -strukturalni (Rossel, Merceron)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sr-Latn-RS" sz="2000" b="1" dirty="0"/>
          </a:p>
          <a:p>
            <a:pPr lvl="1" algn="just"/>
            <a:endParaRPr lang="sr-Latn-RS" sz="1400" dirty="0"/>
          </a:p>
          <a:p>
            <a:pPr lvl="1" algn="just"/>
            <a:endParaRPr lang="sr-Latn-RS" sz="1000" dirty="0"/>
          </a:p>
          <a:p>
            <a:pPr lvl="1" algn="just"/>
            <a:endParaRPr lang="x-none" sz="14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56543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59975"/>
          </a:xfrm>
        </p:spPr>
        <p:txBody>
          <a:bodyPr>
            <a:normAutofit/>
          </a:bodyPr>
          <a:lstStyle/>
          <a:p>
            <a:pPr algn="ctr"/>
            <a:r>
              <a:rPr lang="sr-Latn-RS" sz="3200" dirty="0"/>
              <a:t>Posle Roršaha: novi testovi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17755" y="1845733"/>
            <a:ext cx="10437925" cy="4368253"/>
          </a:xfrm>
        </p:spPr>
        <p:txBody>
          <a:bodyPr>
            <a:normAutofit/>
          </a:bodyPr>
          <a:lstStyle/>
          <a:p>
            <a:pPr lvl="1" algn="just"/>
            <a:endParaRPr lang="sr-Latn-RS" sz="1400" dirty="0"/>
          </a:p>
          <a:p>
            <a:pPr lvl="1" algn="just"/>
            <a:endParaRPr lang="sr-Latn-RS" sz="1000" dirty="0"/>
          </a:p>
          <a:p>
            <a:pPr lvl="1" algn="just"/>
            <a:endParaRPr lang="x-none" sz="1400" dirty="0"/>
          </a:p>
          <a:p>
            <a:endParaRPr lang="en-US" sz="1800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4294967295"/>
          </p:nvPr>
        </p:nvSpPr>
        <p:spPr>
          <a:xfrm>
            <a:off x="1139688" y="2123768"/>
            <a:ext cx="9786220" cy="374522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r-Latn-RS" sz="2800" dirty="0"/>
              <a:t>Konstruišu se i alternative Roršah testu sa variranjem seta mrlja, uslova zadavanja, načina odgovaranja</a:t>
            </a:r>
            <a:r>
              <a:rPr lang="en-US" sz="2800" dirty="0"/>
              <a:t>:</a:t>
            </a:r>
            <a:endParaRPr lang="sr-Latn-RS" sz="28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sr-Latn-RS" sz="2800" dirty="0"/>
              <a:t>Beta Inkblot test (Wheeler)                               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sr-Latn-RS" sz="2800" dirty="0"/>
              <a:t>Harrower blots (Harrower)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sr-Latn-RS" sz="2800" dirty="0"/>
              <a:t>Levy Blots (Zubin)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sr-Latn-RS" sz="2800" dirty="0"/>
              <a:t>HIT (Holtzman)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sr-Latn-RS" sz="2800" dirty="0"/>
              <a:t>Behn Rorscach (Zulliger)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sr-Latn-RS" sz="2400" b="1" dirty="0"/>
          </a:p>
        </p:txBody>
      </p:sp>
    </p:spTree>
    <p:extLst>
      <p:ext uri="{BB962C8B-B14F-4D97-AF65-F5344CB8AC3E}">
        <p14:creationId xmlns:p14="http://schemas.microsoft.com/office/powerpoint/2010/main" val="3867737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2800" dirty="0"/>
              <a:t>Psihodinamska i psihostrukturalna paradigma </a:t>
            </a:r>
            <a:endParaRPr lang="en-US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RS" b="1" dirty="0"/>
              <a:t>Psihostrukturalni pristup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RS" sz="1800" dirty="0"/>
              <a:t>Situacija ispitivanja je situacija rešavanja problema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RS" sz="1800" dirty="0"/>
              <a:t>Proces formiranja odgovora je proces perceptivno-kognitivnog strukturiranja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RS" sz="1800" dirty="0"/>
              <a:t>Struktura odgovora je primarna za interpretaciju, sadržaj je sekundaran</a:t>
            </a:r>
            <a:endParaRPr lang="sr-Latn-RS" sz="1800" i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RS" sz="1800" dirty="0"/>
              <a:t>Interpretacija je deskriptivna: kako osoba misli, opaža, oseća, ne i zašto tako čini.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RS" sz="1800" dirty="0"/>
              <a:t>Interpretativni pristup je empirijski, nomotetski, ateorijski</a:t>
            </a:r>
          </a:p>
          <a:p>
            <a:endParaRPr lang="sr-Latn-RS" sz="1800" dirty="0"/>
          </a:p>
          <a:p>
            <a:endParaRPr lang="en-US" sz="180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RS" b="1" dirty="0"/>
              <a:t>Psihodinamski pristup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RS" sz="1800" dirty="0"/>
              <a:t>Situacija ispitivanja je projektivna situacija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RS" sz="1800" dirty="0"/>
              <a:t>U formiranju odgovora učestvuje atribucija, asocijacija, simbolizacija, kao reprezenti projekcije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RS" sz="1800" dirty="0"/>
              <a:t>Sadržaj odgovora, subjektivne tematske predstave su predmet interpretacije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RS" sz="1800" dirty="0"/>
              <a:t>Intepretacija uključuje eksplanatorne hipoteze o nesvesnim dinamizmima u osnovi ponašanja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RS" sz="1800" dirty="0"/>
              <a:t>Intepretativni pristup je, kvalitativni, idiografski, zasnovan na psihodinamskoj psihologiji ličnosti</a:t>
            </a:r>
            <a:r>
              <a:rPr lang="en-US" sz="1800" dirty="0"/>
              <a:t>, </a:t>
            </a:r>
            <a:r>
              <a:rPr lang="en-US" sz="1800" dirty="0" err="1"/>
              <a:t>kli</a:t>
            </a:r>
            <a:r>
              <a:rPr lang="hr-HR" sz="1800" dirty="0"/>
              <a:t>ničkom iskustvu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87194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6945" y="483249"/>
            <a:ext cx="10058400" cy="824442"/>
          </a:xfrm>
        </p:spPr>
        <p:txBody>
          <a:bodyPr>
            <a:normAutofit/>
          </a:bodyPr>
          <a:lstStyle/>
          <a:p>
            <a:pPr algn="ctr"/>
            <a:r>
              <a:rPr lang="sr-Latn-RS" sz="3200" dirty="0"/>
              <a:t>Psihodinamska i psihostrukturalna paradigma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3"/>
            <a:ext cx="4937760" cy="4634089"/>
          </a:xfrm>
        </p:spPr>
        <p:txBody>
          <a:bodyPr>
            <a:normAutofit fontScale="85000" lnSpcReduction="20000"/>
          </a:bodyPr>
          <a:lstStyle/>
          <a:p>
            <a:r>
              <a:rPr lang="sr-Latn-RS" sz="2400" b="1" dirty="0"/>
              <a:t>Psihostrukturalni pristup</a:t>
            </a:r>
          </a:p>
          <a:p>
            <a:pPr>
              <a:buFont typeface="Wingdings" pitchFamily="2" charset="2"/>
              <a:buChar char="Ø"/>
            </a:pPr>
            <a:r>
              <a:rPr lang="sr-Latn-RS" dirty="0"/>
              <a:t>Pozitivistička epistemologija</a:t>
            </a:r>
          </a:p>
          <a:p>
            <a:pPr>
              <a:buFont typeface="Wingdings" pitchFamily="2" charset="2"/>
              <a:buChar char="Ø"/>
            </a:pPr>
            <a:r>
              <a:rPr lang="sr-Latn-RS" dirty="0"/>
              <a:t>Ateorijski pristup</a:t>
            </a:r>
          </a:p>
          <a:p>
            <a:pPr>
              <a:buFont typeface="Wingdings" pitchFamily="2" charset="2"/>
              <a:buChar char="Ø"/>
            </a:pPr>
            <a:r>
              <a:rPr lang="sr-Latn-RS" dirty="0"/>
              <a:t>Koncept testovne projekcije</a:t>
            </a:r>
          </a:p>
          <a:p>
            <a:pPr>
              <a:buFont typeface="Wingdings" pitchFamily="2" charset="2"/>
              <a:buChar char="Ø"/>
            </a:pPr>
            <a:r>
              <a:rPr lang="sr-Latn-RS" dirty="0"/>
              <a:t>Fokus na </a:t>
            </a:r>
            <a:r>
              <a:rPr lang="sr-Latn-RS" i="1" dirty="0"/>
              <a:t>šta i kako </a:t>
            </a:r>
          </a:p>
          <a:p>
            <a:pPr>
              <a:buFont typeface="Wingdings" pitchFamily="2" charset="2"/>
              <a:buChar char="Ø"/>
            </a:pPr>
            <a:r>
              <a:rPr lang="sr-Latn-RS" dirty="0"/>
              <a:t>Fokus na formu odgovora</a:t>
            </a:r>
          </a:p>
          <a:p>
            <a:pPr marL="0" indent="0">
              <a:buNone/>
            </a:pPr>
            <a:r>
              <a:rPr lang="sr-Latn-RS" b="1" dirty="0"/>
              <a:t>                         </a:t>
            </a:r>
          </a:p>
          <a:p>
            <a:pPr marL="0" indent="0">
              <a:buNone/>
            </a:pPr>
            <a:r>
              <a:rPr lang="sr-Latn-RS" b="1" dirty="0"/>
              <a:t>                                                                        </a:t>
            </a:r>
            <a:r>
              <a:rPr lang="sr-Latn-RS" sz="2400" b="1" dirty="0"/>
              <a:t>Mogućnosti</a:t>
            </a:r>
            <a:r>
              <a:rPr lang="sr-Latn-RS" b="1" dirty="0"/>
              <a:t> </a:t>
            </a:r>
          </a:p>
          <a:p>
            <a:pPr marL="0" indent="0">
              <a:buNone/>
            </a:pPr>
            <a:r>
              <a:rPr lang="sr-Latn-RS" b="1" dirty="0"/>
              <a:t>                                                      </a:t>
            </a:r>
            <a:r>
              <a:rPr lang="sr-Latn-RS" dirty="0"/>
              <a:t>Posebne skale za procenu</a:t>
            </a:r>
          </a:p>
          <a:p>
            <a:pPr marL="0" indent="0">
              <a:buNone/>
            </a:pPr>
            <a:r>
              <a:rPr lang="sr-Latn-RS" dirty="0"/>
              <a:t>                                     Započeti strukturalnom, a nastaviti</a:t>
            </a:r>
          </a:p>
          <a:p>
            <a:pPr marL="0" indent="0">
              <a:buNone/>
            </a:pPr>
            <a:r>
              <a:rPr lang="sr-Latn-RS" dirty="0"/>
              <a:t>                                                   Druga teorijska objašnjenja   </a:t>
            </a:r>
          </a:p>
          <a:p>
            <a:pPr marL="0" indent="0">
              <a:buNone/>
            </a:pPr>
            <a:r>
              <a:rPr lang="sr-Latn-RS" dirty="0"/>
              <a:t>                                     Sadržaj ravnopravan strukturalnim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05689" y="1845735"/>
            <a:ext cx="5149991" cy="4543776"/>
          </a:xfrm>
        </p:spPr>
        <p:txBody>
          <a:bodyPr>
            <a:normAutofit fontScale="85000" lnSpcReduction="20000"/>
          </a:bodyPr>
          <a:lstStyle/>
          <a:p>
            <a:r>
              <a:rPr lang="sr-Latn-RS" sz="2400" b="1" dirty="0"/>
              <a:t>Psihodinamski pristup</a:t>
            </a:r>
          </a:p>
          <a:p>
            <a:pPr>
              <a:buFont typeface="Wingdings" pitchFamily="2" charset="2"/>
              <a:buChar char="Ø"/>
            </a:pPr>
            <a:r>
              <a:rPr lang="sr-Latn-RS" dirty="0"/>
              <a:t>Hermeneutika</a:t>
            </a:r>
          </a:p>
          <a:p>
            <a:pPr>
              <a:buFont typeface="Wingdings" pitchFamily="2" charset="2"/>
              <a:buChar char="Ø"/>
            </a:pPr>
            <a:r>
              <a:rPr lang="sr-Latn-RS" dirty="0"/>
              <a:t>Psihodinamski postulati</a:t>
            </a:r>
          </a:p>
          <a:p>
            <a:pPr>
              <a:buFont typeface="Wingdings" pitchFamily="2" charset="2"/>
              <a:buChar char="Ø"/>
            </a:pPr>
            <a:r>
              <a:rPr lang="sr-Latn-RS" dirty="0"/>
              <a:t>Projekcija i kao odbrana</a:t>
            </a:r>
          </a:p>
          <a:p>
            <a:pPr>
              <a:buFont typeface="Wingdings" pitchFamily="2" charset="2"/>
              <a:buChar char="Ø"/>
            </a:pPr>
            <a:r>
              <a:rPr lang="sr-Latn-RS" dirty="0"/>
              <a:t>Fokus na </a:t>
            </a:r>
            <a:r>
              <a:rPr lang="sr-Latn-RS" i="1" dirty="0"/>
              <a:t>zašto</a:t>
            </a:r>
            <a:endParaRPr lang="en-US" i="1" dirty="0"/>
          </a:p>
          <a:p>
            <a:pPr>
              <a:buFont typeface="Wingdings" pitchFamily="2" charset="2"/>
              <a:buChar char="Ø"/>
            </a:pPr>
            <a:r>
              <a:rPr lang="sr-Latn-RS" dirty="0"/>
              <a:t>Fokus na sadržaj odgovora</a:t>
            </a:r>
          </a:p>
          <a:p>
            <a:pPr>
              <a:buFont typeface="Wingdings" pitchFamily="2" charset="2"/>
              <a:buChar char="Ø"/>
            </a:pPr>
            <a:endParaRPr lang="sr-Latn-RS" dirty="0"/>
          </a:p>
          <a:p>
            <a:pPr marL="0" indent="0">
              <a:buNone/>
            </a:pPr>
            <a:r>
              <a:rPr lang="sr-Latn-RS" sz="2400" b="1" dirty="0"/>
              <a:t>integracije</a:t>
            </a:r>
          </a:p>
          <a:p>
            <a:pPr marL="0" indent="0">
              <a:buNone/>
            </a:pPr>
            <a:r>
              <a:rPr lang="sr-Latn-RS" dirty="0"/>
              <a:t> </a:t>
            </a:r>
            <a:r>
              <a:rPr lang="en-US" dirty="0"/>
              <a:t> </a:t>
            </a:r>
            <a:r>
              <a:rPr lang="sr-Latn-RS" dirty="0"/>
              <a:t>psihodinamskih koncepata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sr-Latn-RS" dirty="0"/>
              <a:t>psihodinamskom interpretacijom</a:t>
            </a:r>
          </a:p>
          <a:p>
            <a:pPr marL="0" indent="0">
              <a:buNone/>
            </a:pPr>
            <a:r>
              <a:rPr lang="sr-Latn-RS" dirty="0"/>
              <a:t>  (kognitivna disonanca- Erdberg)</a:t>
            </a:r>
          </a:p>
          <a:p>
            <a:pPr marL="0" indent="0">
              <a:buNone/>
            </a:pPr>
            <a:r>
              <a:rPr lang="sr-Latn-RS" dirty="0"/>
              <a:t>karakteristikama, paralelna primene (Exner, Weiner)</a:t>
            </a:r>
          </a:p>
        </p:txBody>
      </p:sp>
    </p:spTree>
    <p:extLst>
      <p:ext uri="{BB962C8B-B14F-4D97-AF65-F5344CB8AC3E}">
        <p14:creationId xmlns:p14="http://schemas.microsoft.com/office/powerpoint/2010/main" val="236558974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1586</TotalTime>
  <Words>1079</Words>
  <Application>Microsoft Office PowerPoint</Application>
  <PresentationFormat>Widescreen</PresentationFormat>
  <Paragraphs>135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Wingdings</vt:lpstr>
      <vt:lpstr>Retrospect</vt:lpstr>
      <vt:lpstr>EKSNEROV OBUHVATNI SISTEM INTERPRETACIJE</vt:lpstr>
      <vt:lpstr>Roršah interpretativni metod</vt:lpstr>
      <vt:lpstr> Rad Hermana Roršaha</vt:lpstr>
      <vt:lpstr>Specifičnosti tumačenja</vt:lpstr>
      <vt:lpstr>Proces formiranja odgovora</vt:lpstr>
      <vt:lpstr>Posle Roršaha: novi sistemi</vt:lpstr>
      <vt:lpstr>Posle Roršaha: novi testovi</vt:lpstr>
      <vt:lpstr>Psihodinamska i psihostrukturalna paradigma </vt:lpstr>
      <vt:lpstr>Psihodinamska i psihostrukturalna paradigma </vt:lpstr>
      <vt:lpstr>Obuhvatni sistem Džona Eksnera </vt:lpstr>
      <vt:lpstr>Obuhvatni sistem Džona Eksnera </vt:lpstr>
      <vt:lpstr>R-PAS (Rorschach Performance Assessment System)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RORŠAHOV TEST SA MRLJAMA</dc:title>
  <dc:creator>Windows User</dc:creator>
  <cp:lastModifiedBy>Tamara Dzamonja Ignjatovic</cp:lastModifiedBy>
  <cp:revision>92</cp:revision>
  <dcterms:created xsi:type="dcterms:W3CDTF">2019-05-02T12:47:42Z</dcterms:created>
  <dcterms:modified xsi:type="dcterms:W3CDTF">2025-12-08T10:18:22Z</dcterms:modified>
</cp:coreProperties>
</file>