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72" r:id="rId5"/>
    <p:sldId id="259" r:id="rId6"/>
    <p:sldId id="267" r:id="rId7"/>
    <p:sldId id="268" r:id="rId8"/>
    <p:sldId id="273" r:id="rId9"/>
    <p:sldId id="269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5D2E59-564E-4BBD-89A5-C211AD5BC173}" type="datetimeFigureOut">
              <a:rPr lang="en-US" smtClean="0"/>
              <a:t>11/4/2024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1be5e27-bbf2-4050-ae5f-36e01780c77f.filesusr.com/ugd/8024d1_93bd9885e7d54eb1a55c9adde4b9f9c0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z="4400" b="1" dirty="0" smtClean="0"/>
              <a:t>PROFESIONALNI IDENTITET I RAZVOJ NASTAVNIKA U OBRAZOVANJU ODRASLIH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524000"/>
          </a:xfrm>
        </p:spPr>
        <p:txBody>
          <a:bodyPr>
            <a:normAutofit lnSpcReduction="10000"/>
          </a:bodyPr>
          <a:lstStyle/>
          <a:p>
            <a:pPr algn="ctr"/>
            <a:r>
              <a:rPr lang="sr-Latn-RS" sz="2800" dirty="0" smtClean="0"/>
              <a:t>Master studije andragogije</a:t>
            </a:r>
          </a:p>
          <a:p>
            <a:pPr algn="ctr"/>
            <a:r>
              <a:rPr lang="en-US" sz="2800" dirty="0"/>
              <a:t>N</a:t>
            </a:r>
            <a:r>
              <a:rPr lang="sr-Latn-RS" sz="2800" dirty="0" smtClean="0"/>
              <a:t>astavnik </a:t>
            </a:r>
            <a:r>
              <a:rPr lang="sr-Latn-RS" sz="2800" dirty="0" smtClean="0"/>
              <a:t>u obrazovanju odraslih</a:t>
            </a:r>
          </a:p>
          <a:p>
            <a:pPr algn="ctr"/>
            <a:r>
              <a:rPr lang="sr-Latn-RS" sz="2800" dirty="0" smtClean="0"/>
              <a:t>202</a:t>
            </a:r>
            <a:r>
              <a:rPr lang="en-US" sz="2800" dirty="0" smtClean="0"/>
              <a:t>4</a:t>
            </a:r>
            <a:r>
              <a:rPr lang="sr-Latn-RS" sz="2800" dirty="0" smtClean="0"/>
              <a:t>-202</a:t>
            </a:r>
            <a:r>
              <a:rPr lang="en-US" sz="2800" dirty="0" smtClean="0"/>
              <a:t>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442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Reference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RS" dirty="0" smtClean="0"/>
          </a:p>
          <a:p>
            <a:r>
              <a:rPr lang="sr-Latn-RS" dirty="0" smtClean="0"/>
              <a:t>Koludrović,M.,Vučić,M.(2018). Učimo cjeloživotno učiti i poučavati – priručnik za nastavnike u obrazovanju odraslih. Zagreb: Agencija za strukovno obrazovanje i obrazovanje odraslih i EPALE</a:t>
            </a:r>
          </a:p>
          <a:p>
            <a:r>
              <a:rPr lang="sr-Latn-RS" dirty="0" smtClean="0"/>
              <a:t>Marušić,M</a:t>
            </a:r>
            <a:r>
              <a:rPr lang="sr-Latn-RS" dirty="0" smtClean="0"/>
              <a:t>. (2013).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obrazovanja</a:t>
            </a:r>
            <a:r>
              <a:rPr lang="en-US" dirty="0" smtClean="0"/>
              <a:t> </a:t>
            </a:r>
            <a:r>
              <a:rPr lang="en-US" dirty="0" err="1" smtClean="0"/>
              <a:t>nastavnika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profesionalnog</a:t>
            </a:r>
            <a:r>
              <a:rPr lang="sr-Latn-RS" dirty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- </a:t>
            </a:r>
            <a:r>
              <a:rPr lang="en-US" dirty="0" err="1" smtClean="0"/>
              <a:t>komparativna</a:t>
            </a:r>
            <a:r>
              <a:rPr lang="en-US" dirty="0" smtClean="0"/>
              <a:t> </a:t>
            </a:r>
            <a:r>
              <a:rPr lang="sr-Cyrl-RS" dirty="0" smtClean="0"/>
              <a:t>а</a:t>
            </a:r>
            <a:r>
              <a:rPr lang="en-US" dirty="0" err="1" smtClean="0"/>
              <a:t>naliza</a:t>
            </a:r>
            <a:r>
              <a:rPr lang="en-US" dirty="0" smtClean="0"/>
              <a:t> </a:t>
            </a:r>
            <a:r>
              <a:rPr lang="sr-Latn-RS" dirty="0" err="1"/>
              <a:t>S</a:t>
            </a:r>
            <a:r>
              <a:rPr lang="en-US" dirty="0" err="1" smtClean="0"/>
              <a:t>rbije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RS" dirty="0"/>
              <a:t> </a:t>
            </a:r>
            <a:r>
              <a:rPr lang="sr-Latn-RS" dirty="0" smtClean="0"/>
              <a:t>G</a:t>
            </a:r>
            <a:r>
              <a:rPr lang="en-US" dirty="0" err="1" smtClean="0"/>
              <a:t>rčke</a:t>
            </a:r>
            <a:r>
              <a:rPr lang="sr-Latn-RS" dirty="0" smtClean="0"/>
              <a:t>. Doktorska disertacija. Beograd: Filozofski fakultet Univerziteta u Beogradu</a:t>
            </a:r>
          </a:p>
          <a:p>
            <a:r>
              <a:rPr lang="sr-Latn-RS" dirty="0" smtClean="0"/>
              <a:t>Orlović Lovren,V.(2021). Podučavanje odraslih: Strategije i metode. Beograd: Institut za pedagogiju i andragogiju Filozofskog fakulteta </a:t>
            </a:r>
            <a:r>
              <a:rPr lang="sr-Latn-RS" dirty="0"/>
              <a:t>Univerziteta u </a:t>
            </a:r>
            <a:r>
              <a:rPr lang="sr-Latn-RS" dirty="0" smtClean="0"/>
              <a:t>Beogradu</a:t>
            </a:r>
          </a:p>
          <a:p>
            <a:r>
              <a:rPr lang="sr-Latn-RS" dirty="0" smtClean="0"/>
              <a:t>Simić,N.(2019). </a:t>
            </a:r>
            <a:r>
              <a:rPr lang="en-US" i="1" dirty="0" err="1"/>
              <a:t>Profesionalne</a:t>
            </a:r>
            <a:r>
              <a:rPr lang="en-US" i="1" dirty="0"/>
              <a:t> </a:t>
            </a:r>
            <a:r>
              <a:rPr lang="en-US" i="1" dirty="0" err="1"/>
              <a:t>brige</a:t>
            </a:r>
            <a:r>
              <a:rPr lang="en-US" i="1" dirty="0"/>
              <a:t> </a:t>
            </a:r>
            <a:r>
              <a:rPr lang="en-US" i="1" dirty="0" err="1" smtClean="0"/>
              <a:t>nastavnika</a:t>
            </a:r>
            <a:r>
              <a:rPr lang="sr-Latn-RS" dirty="0" smtClean="0"/>
              <a:t>. Beograd: </a:t>
            </a:r>
            <a:r>
              <a:rPr lang="en-US" i="1" dirty="0" err="1" smtClean="0"/>
              <a:t>Institut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psihologiju</a:t>
            </a:r>
            <a:r>
              <a:rPr lang="en-US" i="1" dirty="0"/>
              <a:t> </a:t>
            </a:r>
            <a:r>
              <a:rPr lang="en-US" i="1" dirty="0" smtClean="0"/>
              <a:t>–</a:t>
            </a:r>
            <a:r>
              <a:rPr lang="en-US" i="1" dirty="0" err="1" smtClean="0"/>
              <a:t>Filozofski</a:t>
            </a:r>
            <a:r>
              <a:rPr lang="en-US" i="1" dirty="0" smtClean="0"/>
              <a:t> </a:t>
            </a:r>
            <a:r>
              <a:rPr lang="en-US" i="1" dirty="0" err="1"/>
              <a:t>fakultet</a:t>
            </a:r>
            <a:r>
              <a:rPr lang="en-US" i="1" dirty="0"/>
              <a:t>, </a:t>
            </a:r>
            <a:r>
              <a:rPr lang="en-US" i="1" dirty="0" err="1"/>
              <a:t>Univerzitet</a:t>
            </a:r>
            <a:r>
              <a:rPr lang="en-US" i="1" dirty="0"/>
              <a:t> u </a:t>
            </a:r>
            <a:r>
              <a:rPr lang="en-US" i="1" dirty="0" err="1"/>
              <a:t>Beogradu</a:t>
            </a:r>
            <a:r>
              <a:rPr lang="en-US" dirty="0"/>
              <a:t> </a:t>
            </a:r>
            <a:endParaRPr lang="sr-Latn-RS" dirty="0" smtClean="0"/>
          </a:p>
          <a:p>
            <a:r>
              <a:rPr lang="sr-Latn-RS" dirty="0" smtClean="0"/>
              <a:t>Staab,M.(2019). </a:t>
            </a:r>
            <a:r>
              <a:rPr lang="en-US" dirty="0"/>
              <a:t>Professional Self-Concept of Adult</a:t>
            </a:r>
            <a:br>
              <a:rPr lang="en-US" dirty="0"/>
            </a:br>
            <a:r>
              <a:rPr lang="en-US" dirty="0"/>
              <a:t>Education Staﬀ in </a:t>
            </a:r>
            <a:r>
              <a:rPr lang="en-US" dirty="0" smtClean="0"/>
              <a:t>Serbia—Findings</a:t>
            </a:r>
            <a:r>
              <a:rPr lang="sr-Latn-RS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Qualitative Research </a:t>
            </a:r>
            <a:r>
              <a:rPr lang="en-US" dirty="0" smtClean="0"/>
              <a:t>Study</a:t>
            </a:r>
            <a:r>
              <a:rPr lang="sr-Latn-RS" dirty="0" smtClean="0"/>
              <a:t>. Andragoške studije (11). 9-25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69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 smtClean="0"/>
              <a:t>Ko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nastavnici</a:t>
            </a:r>
            <a:r>
              <a:rPr lang="en-US" sz="4000" b="1" dirty="0" smtClean="0"/>
              <a:t> u </a:t>
            </a:r>
            <a:r>
              <a:rPr lang="en-US" sz="4000" b="1" dirty="0" err="1" smtClean="0"/>
              <a:t>obrazovanju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odraslih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EDUKATORI?</a:t>
            </a:r>
            <a:endParaRPr lang="sr-Latn-RS" dirty="0"/>
          </a:p>
          <a:p>
            <a:r>
              <a:rPr lang="sr-Latn-RS" dirty="0" smtClean="0"/>
              <a:t>„ svi oni koji profesionalno usmeravaju i podržavaju učenje</a:t>
            </a:r>
            <a:r>
              <a:rPr lang="sr-Latn-RS" dirty="0"/>
              <a:t>“ (rečnik LLL Platforme, </a:t>
            </a:r>
            <a:r>
              <a:rPr lang="sr-Latn-RS" dirty="0">
                <a:hlinkClick r:id="rId2"/>
              </a:rPr>
              <a:t>https://</a:t>
            </a:r>
            <a:r>
              <a:rPr lang="sr-Latn-RS" dirty="0" smtClean="0">
                <a:hlinkClick r:id="rId2"/>
              </a:rPr>
              <a:t>d1be5e27-bbf2-4050-ae5f-36e01780c77f.filesusr.com/ugd/8024d1_93bd9885e7d54eb1a55c9adde4b9f9c0.pdf</a:t>
            </a:r>
            <a:r>
              <a:rPr lang="sr-Latn-RS" dirty="0" smtClean="0"/>
              <a:t>)</a:t>
            </a:r>
          </a:p>
          <a:p>
            <a:r>
              <a:rPr lang="sr-Latn-RS" dirty="0" smtClean="0"/>
              <a:t>Facilitatori: „oni koji podstiču usvajanje znanja i veština uspostavljajući povoljnu atmosferu za učenje, uključujući sve koji imaju ulogu nastavnika, trenera, supervizora ili savetnika u celoživotnom učenju“ (isti izvor)</a:t>
            </a:r>
          </a:p>
          <a:p>
            <a:r>
              <a:rPr lang="sr-Latn-RS" dirty="0" smtClean="0"/>
              <a:t>Nastavnici: „osobe čija je uloga da prenesu znanje, know how ili veštine u učenike u obrazovnim ili institucijama za obuku“</a:t>
            </a:r>
            <a:r>
              <a:rPr lang="en-US" dirty="0" smtClean="0"/>
              <a:t>  (</a:t>
            </a:r>
            <a:r>
              <a:rPr lang="en-US" dirty="0" err="1" smtClean="0"/>
              <a:t>Cedefop</a:t>
            </a:r>
            <a:r>
              <a:rPr lang="en-US" dirty="0"/>
              <a:t>, </a:t>
            </a:r>
            <a:r>
              <a:rPr lang="sr-Latn-RS" dirty="0" smtClean="0"/>
              <a:t>prema LLL glossary)</a:t>
            </a:r>
          </a:p>
          <a:p>
            <a:r>
              <a:rPr lang="en-US" b="1" dirty="0" err="1"/>
              <a:t>Nastavnik</a:t>
            </a:r>
            <a:r>
              <a:rPr lang="en-US" b="1" dirty="0"/>
              <a:t> u </a:t>
            </a:r>
            <a:r>
              <a:rPr lang="en-US" b="1" dirty="0" err="1"/>
              <a:t>obrazovanju</a:t>
            </a:r>
            <a:r>
              <a:rPr lang="en-US" b="1" dirty="0"/>
              <a:t> </a:t>
            </a:r>
            <a:r>
              <a:rPr lang="en-US" b="1" dirty="0" err="1"/>
              <a:t>odraslih</a:t>
            </a:r>
            <a:r>
              <a:rPr lang="en-US" b="1" dirty="0"/>
              <a:t> </a:t>
            </a:r>
            <a:r>
              <a:rPr lang="sr-Latn-RS" b="1" dirty="0" smtClean="0"/>
              <a:t>„</a:t>
            </a:r>
            <a:r>
              <a:rPr lang="en-US" dirty="0" err="1" smtClean="0"/>
              <a:t>stručnjak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 smtClean="0"/>
              <a:t>andragoško-didaktičko-psihološkometodičke</a:t>
            </a:r>
            <a:r>
              <a:rPr lang="sr-Latn-RS" dirty="0"/>
              <a:t> </a:t>
            </a:r>
            <a:r>
              <a:rPr lang="en-US" dirty="0" err="1" smtClean="0"/>
              <a:t>kompetencije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se </a:t>
            </a:r>
            <a:r>
              <a:rPr lang="en-US" dirty="0" err="1"/>
              <a:t>pronajprije</a:t>
            </a:r>
            <a:r>
              <a:rPr lang="en-US" dirty="0"/>
              <a:t>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planiranjem</a:t>
            </a:r>
            <a:r>
              <a:rPr lang="en-US" dirty="0"/>
              <a:t>, </a:t>
            </a:r>
            <a:r>
              <a:rPr lang="en-US" dirty="0" err="1"/>
              <a:t>organizacijom</a:t>
            </a:r>
            <a:r>
              <a:rPr lang="en-US" dirty="0"/>
              <a:t>, </a:t>
            </a:r>
            <a:r>
              <a:rPr lang="en-US" dirty="0" err="1"/>
              <a:t>realizacijom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</a:t>
            </a:r>
            <a:r>
              <a:rPr lang="en-US" dirty="0" err="1"/>
              <a:t>samo</a:t>
            </a:r>
            <a:r>
              <a:rPr lang="en-US" dirty="0"/>
              <a:t>)</a:t>
            </a:r>
          </a:p>
          <a:p>
            <a:pPr marL="11430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</a:t>
            </a:r>
            <a:r>
              <a:rPr lang="en-US" dirty="0" err="1" smtClean="0"/>
              <a:t>vrednovanjem</a:t>
            </a:r>
            <a:r>
              <a:rPr lang="en-US" dirty="0" smtClean="0"/>
              <a:t> </a:t>
            </a:r>
            <a:r>
              <a:rPr lang="en-US" dirty="0" err="1"/>
              <a:t>nastavnog</a:t>
            </a:r>
            <a:r>
              <a:rPr lang="en-US" dirty="0"/>
              <a:t> </a:t>
            </a:r>
            <a:r>
              <a:rPr lang="en-US" dirty="0" err="1" smtClean="0"/>
              <a:t>procesa</a:t>
            </a:r>
            <a:r>
              <a:rPr lang="sr-Latn-RS" dirty="0" smtClean="0"/>
              <a:t>“</a:t>
            </a:r>
            <a:r>
              <a:rPr lang="en-US" dirty="0" smtClean="0"/>
              <a:t> [</a:t>
            </a:r>
            <a:r>
              <a:rPr lang="sr-Latn-RS" dirty="0" smtClean="0"/>
              <a:t>Koludrović,Vučić,2018</a:t>
            </a:r>
            <a:r>
              <a:rPr lang="en-US" dirty="0" smtClean="0"/>
              <a:t>].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0479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Edukatori odraslih?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Oni koji EDUKUJU – odnosno „izvlače na površinu“ latentna znanja i iskustva onih koji uče (Taylor, Marienau, Fiddler, prema Orlović Lovren,2021, str.76)</a:t>
            </a:r>
          </a:p>
          <a:p>
            <a:endParaRPr lang="sr-Latn-RS" dirty="0"/>
          </a:p>
          <a:p>
            <a:r>
              <a:rPr lang="sr-Latn-RS" dirty="0" smtClean="0"/>
              <a:t>I učenici i oni koji podučavaju</a:t>
            </a:r>
          </a:p>
          <a:p>
            <a:endParaRPr lang="sr-Latn-RS" dirty="0"/>
          </a:p>
          <a:p>
            <a:r>
              <a:rPr lang="sr-Latn-RS" dirty="0" smtClean="0"/>
              <a:t>Ne moraju biti svi andragozi ali bi trebalo da neguju andragoški pristup!</a:t>
            </a:r>
          </a:p>
          <a:p>
            <a:endParaRPr lang="sr-Latn-RS" dirty="0"/>
          </a:p>
          <a:p>
            <a:r>
              <a:rPr lang="sr-Latn-RS" dirty="0" smtClean="0"/>
              <a:t>Da li su andragozi uvek nastavnici?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Komponente pristupa podučavanju odraslih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endParaRPr lang="sr-Latn-RS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6477000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92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86056"/>
              </p:ext>
            </p:extLst>
          </p:nvPr>
        </p:nvGraphicFramePr>
        <p:xfrm>
          <a:off x="304800" y="152398"/>
          <a:ext cx="8686800" cy="6248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541385">
                <a:tc>
                  <a:txBody>
                    <a:bodyPr/>
                    <a:lstStyle/>
                    <a:p>
                      <a:r>
                        <a:rPr lang="sr-Latn-R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Fulerova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Unruh i Tarner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dirty="0" smtClean="0"/>
                        <a:t>Fesler</a:t>
                      </a:r>
                      <a:endParaRPr lang="en-US" sz="2400" dirty="0"/>
                    </a:p>
                  </a:txBody>
                  <a:tcPr/>
                </a:tc>
              </a:tr>
              <a:tr h="885572"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Prednastavna okupacija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Period adaptacije</a:t>
                      </a:r>
                    </a:p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(1-5.god.staža)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Pre-servis period</a:t>
                      </a:r>
                      <a:endParaRPr lang="en-US" sz="2400" dirty="0"/>
                    </a:p>
                  </a:txBody>
                  <a:tcPr/>
                </a:tc>
              </a:tr>
              <a:tr h="1279158"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Faza preživljavanja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Period građenja sigurnosti</a:t>
                      </a:r>
                    </a:p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(6-15.god staža)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Indukcija – zapošljavanje </a:t>
                      </a:r>
                      <a:endParaRPr lang="en-US" sz="2400" dirty="0"/>
                    </a:p>
                  </a:txBody>
                  <a:tcPr/>
                </a:tc>
              </a:tr>
              <a:tr h="885572">
                <a:tc rowSpan="2"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Faza razmišljanja o nastavi</a:t>
                      </a:r>
                      <a:endParaRPr lang="en-US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Nakon 15.god.staža, osećaj sigurnosti u poslu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Građenje kompetencija</a:t>
                      </a:r>
                      <a:endParaRPr 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5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dirty="0" smtClean="0"/>
                        <a:t>Entuzijazam i rast ili</a:t>
                      </a:r>
                    </a:p>
                    <a:p>
                      <a:r>
                        <a:rPr lang="sr-Latn-RS" sz="2400" dirty="0" smtClean="0"/>
                        <a:t>Karijerna frustracija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85572"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Faza fokusa na potrebe učenika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Karijerna stabilnost </a:t>
                      </a:r>
                      <a:endParaRPr lang="en-US" sz="2400" dirty="0"/>
                    </a:p>
                  </a:txBody>
                  <a:tcPr/>
                </a:tc>
              </a:tr>
              <a:tr h="885572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Faza povlačenja (pred penziju)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399" y="6458188"/>
            <a:ext cx="2552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Prema: Marušić,M.,2013.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1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Faze u profesionalnom razvoju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Inicijalno: sticanje osnovnih kompetencija?</a:t>
            </a:r>
          </a:p>
          <a:p>
            <a:r>
              <a:rPr lang="sr-Latn-RS" dirty="0" smtClean="0"/>
              <a:t>Usavršavanje – obično se poklapa sa sticanjem iskustva u radu: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dirty="0" smtClean="0"/>
              <a:t>Pripravništvo – samostalno ili uz mentora; </a:t>
            </a:r>
            <a:r>
              <a:rPr lang="en-US" dirty="0" smtClean="0"/>
              <a:t>„</a:t>
            </a:r>
            <a:r>
              <a:rPr lang="en-US" dirty="0" err="1" smtClean="0"/>
              <a:t>tranzicion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šokˮ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Corcoran) </a:t>
            </a:r>
            <a:r>
              <a:rPr lang="en-US" dirty="0" err="1"/>
              <a:t>ili</a:t>
            </a:r>
            <a:r>
              <a:rPr lang="en-US" dirty="0"/>
              <a:t> „</a:t>
            </a:r>
            <a:r>
              <a:rPr lang="en-US" dirty="0" err="1" smtClean="0"/>
              <a:t>šok</a:t>
            </a:r>
            <a:r>
              <a:rPr lang="en-US" dirty="0" smtClean="0"/>
              <a:t> </a:t>
            </a:r>
            <a:r>
              <a:rPr lang="en-US" dirty="0" err="1"/>
              <a:t>realnostiˮ</a:t>
            </a:r>
            <a:r>
              <a:rPr lang="en-US" dirty="0"/>
              <a:t> (</a:t>
            </a:r>
            <a:r>
              <a:rPr lang="en-US" dirty="0" err="1" smtClean="0"/>
              <a:t>Veenman</a:t>
            </a:r>
            <a:r>
              <a:rPr lang="en-US" dirty="0" smtClean="0"/>
              <a:t>), </a:t>
            </a:r>
            <a:r>
              <a:rPr lang="sr-Latn-RS" dirty="0" smtClean="0"/>
              <a:t>susret sa „surovom“ realnošću i socijalizacija (Simić, 2019);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 </a:t>
            </a:r>
            <a:r>
              <a:rPr lang="sr-Latn-RS" dirty="0" smtClean="0"/>
              <a:t> Period tranzicije, izazova: „latentni period“, „brisanje refleksivnosti“;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 smtClean="0"/>
              <a:t>strah od postavljanja pitanja – utiska nekompetentnosti;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 smtClean="0"/>
              <a:t>Intenzivan period učenja i suočavanja sa promenama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9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Profesionalni identitet nastavnika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b="1" dirty="0"/>
              <a:t>P</a:t>
            </a:r>
            <a:r>
              <a:rPr lang="vi-VN" dirty="0" smtClean="0"/>
              <a:t>rofesionalni </a:t>
            </a:r>
            <a:r>
              <a:rPr lang="vi-VN" dirty="0"/>
              <a:t>identitet kao </a:t>
            </a:r>
            <a:r>
              <a:rPr lang="vi-VN" dirty="0" smtClean="0"/>
              <a:t>konstelacij</a:t>
            </a:r>
            <a:r>
              <a:rPr lang="sr-Latn-RS" dirty="0" smtClean="0"/>
              <a:t>a</a:t>
            </a:r>
            <a:r>
              <a:rPr lang="vi-VN" dirty="0" smtClean="0"/>
              <a:t> </a:t>
            </a:r>
            <a:r>
              <a:rPr lang="vi-VN" i="1" dirty="0"/>
              <a:t>osobina,</a:t>
            </a:r>
            <a:r>
              <a:rPr lang="vi-VN" dirty="0"/>
              <a:t> </a:t>
            </a:r>
            <a:r>
              <a:rPr lang="vi-VN" i="1" dirty="0"/>
              <a:t>verovanja i vrednosti </a:t>
            </a:r>
            <a:r>
              <a:rPr lang="vi-VN" dirty="0"/>
              <a:t>koje ljudi </a:t>
            </a:r>
            <a:r>
              <a:rPr lang="vi-VN" dirty="0" smtClean="0"/>
              <a:t>koriste</a:t>
            </a:r>
            <a:r>
              <a:rPr lang="sr-Latn-RS" dirty="0" smtClean="0"/>
              <a:t> </a:t>
            </a:r>
            <a:r>
              <a:rPr lang="vi-VN" dirty="0" smtClean="0"/>
              <a:t>da </a:t>
            </a:r>
            <a:r>
              <a:rPr lang="vi-VN" dirty="0"/>
              <a:t>bi sebe defnisali u određenim zanimanjima, tj. pozivima (Slay </a:t>
            </a:r>
            <a:r>
              <a:rPr lang="vi-VN" dirty="0" smtClean="0"/>
              <a:t>&amp;</a:t>
            </a:r>
            <a:r>
              <a:rPr lang="sr-Latn-RS" dirty="0" smtClean="0"/>
              <a:t> </a:t>
            </a:r>
            <a:r>
              <a:rPr lang="vi-VN" dirty="0" smtClean="0"/>
              <a:t>Smith</a:t>
            </a:r>
            <a:r>
              <a:rPr lang="vi-VN" dirty="0"/>
              <a:t>, </a:t>
            </a:r>
            <a:r>
              <a:rPr lang="sr-Latn-RS" dirty="0" smtClean="0"/>
              <a:t>prema Simić, </a:t>
            </a:r>
            <a:r>
              <a:rPr lang="vi-VN" sz="2000" dirty="0" smtClean="0"/>
              <a:t>201</a:t>
            </a:r>
            <a:r>
              <a:rPr lang="sr-Latn-RS" sz="2000" dirty="0" smtClean="0"/>
              <a:t>9</a:t>
            </a:r>
            <a:r>
              <a:rPr lang="vi-VN" sz="2000" dirty="0" smtClean="0"/>
              <a:t>)</a:t>
            </a:r>
            <a:r>
              <a:rPr lang="vi-VN" dirty="0" smtClean="0"/>
              <a:t> </a:t>
            </a:r>
            <a:endParaRPr lang="sr-Latn-RS" dirty="0" smtClean="0"/>
          </a:p>
          <a:p>
            <a:r>
              <a:rPr lang="en-US" dirty="0" err="1"/>
              <a:t>Profesionalni</a:t>
            </a:r>
            <a:r>
              <a:rPr lang="en-US" dirty="0"/>
              <a:t> </a:t>
            </a:r>
            <a:r>
              <a:rPr lang="en-US" dirty="0" err="1"/>
              <a:t>identitet</a:t>
            </a:r>
            <a:r>
              <a:rPr lang="en-US" dirty="0"/>
              <a:t> </a:t>
            </a:r>
            <a:r>
              <a:rPr lang="en-US" dirty="0" err="1"/>
              <a:t>nastavnika</a:t>
            </a:r>
            <a:r>
              <a:rPr lang="en-US" dirty="0"/>
              <a:t> </a:t>
            </a:r>
            <a:r>
              <a:rPr lang="en-US" dirty="0" err="1" smtClean="0"/>
              <a:t>čine</a:t>
            </a:r>
            <a:r>
              <a:rPr lang="sr-Latn-RS" dirty="0" smtClean="0"/>
              <a:t>: </a:t>
            </a:r>
            <a:r>
              <a:rPr lang="en-US" i="1" dirty="0" err="1" smtClean="0"/>
              <a:t>znanje</a:t>
            </a:r>
            <a:r>
              <a:rPr lang="en-US" i="1" dirty="0" smtClean="0"/>
              <a:t> </a:t>
            </a:r>
            <a:r>
              <a:rPr lang="en-US" dirty="0"/>
              <a:t>o tome </a:t>
            </a:r>
            <a:r>
              <a:rPr lang="en-US" dirty="0" err="1"/>
              <a:t>kakvi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RS" dirty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i="1" dirty="0" err="1"/>
              <a:t>ponašamo</a:t>
            </a:r>
            <a:r>
              <a:rPr lang="en-US" dirty="0"/>
              <a:t> u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nastave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 err="1"/>
              <a:t>odnosi</a:t>
            </a:r>
            <a:r>
              <a:rPr lang="en-US" i="1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manifestuju</a:t>
            </a:r>
            <a:r>
              <a:rPr lang="sr-Latn-RS" dirty="0"/>
              <a:t> </a:t>
            </a:r>
            <a:r>
              <a:rPr lang="en-US" dirty="0" smtClean="0"/>
              <a:t>u </a:t>
            </a:r>
            <a:r>
              <a:rPr lang="en-US" dirty="0" err="1"/>
              <a:t>praktičnim</a:t>
            </a:r>
            <a:r>
              <a:rPr lang="en-US" dirty="0"/>
              <a:t> </a:t>
            </a:r>
            <a:r>
              <a:rPr lang="en-US" dirty="0" err="1"/>
              <a:t>profesionalnim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, </a:t>
            </a:r>
            <a:r>
              <a:rPr lang="en-US" i="1" dirty="0" err="1"/>
              <a:t>emocije</a:t>
            </a:r>
            <a:r>
              <a:rPr lang="en-US" i="1" dirty="0"/>
              <a:t>, </a:t>
            </a:r>
            <a:r>
              <a:rPr lang="en-US" i="1" dirty="0" err="1"/>
              <a:t>vrednosti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 smtClean="0"/>
              <a:t>osećanje</a:t>
            </a:r>
            <a:r>
              <a:rPr lang="sr-Latn-RS" i="1" dirty="0"/>
              <a:t> </a:t>
            </a:r>
            <a:r>
              <a:rPr lang="en-US" i="1" dirty="0" err="1" smtClean="0"/>
              <a:t>pripadnost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Timoštšuk</a:t>
            </a:r>
            <a:r>
              <a:rPr lang="en-US" dirty="0"/>
              <a:t> &amp; </a:t>
            </a:r>
            <a:r>
              <a:rPr lang="en-US" dirty="0" err="1"/>
              <a:t>Ugaste</a:t>
            </a:r>
            <a:r>
              <a:rPr lang="en-US" dirty="0"/>
              <a:t>, 2010). </a:t>
            </a:r>
            <a:endParaRPr lang="sr-Latn-RS" dirty="0" smtClean="0"/>
          </a:p>
          <a:p>
            <a:r>
              <a:rPr lang="en-US" dirty="0" err="1" smtClean="0"/>
              <a:t>Značaj</a:t>
            </a:r>
            <a:r>
              <a:rPr lang="sr-Latn-RS" dirty="0" smtClean="0"/>
              <a:t> </a:t>
            </a:r>
            <a:r>
              <a:rPr lang="en-US" dirty="0" err="1" smtClean="0"/>
              <a:t>socijalne</a:t>
            </a:r>
            <a:r>
              <a:rPr lang="en-US" dirty="0"/>
              <a:t>, </a:t>
            </a:r>
            <a:r>
              <a:rPr lang="en-US" dirty="0" err="1"/>
              <a:t>kulturne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nastavnici</a:t>
            </a:r>
            <a:r>
              <a:rPr lang="en-US" dirty="0"/>
              <a:t> </a:t>
            </a:r>
            <a:r>
              <a:rPr lang="en-US" dirty="0" err="1"/>
              <a:t>svakodnevno</a:t>
            </a:r>
            <a:r>
              <a:rPr lang="en-US" dirty="0"/>
              <a:t> </a:t>
            </a:r>
            <a:r>
              <a:rPr lang="en-US" dirty="0" err="1"/>
              <a:t>obitavaju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(Day, Kington &amp; Stobart, 2006; Wenger, </a:t>
            </a:r>
            <a:r>
              <a:rPr lang="en-US" dirty="0" smtClean="0"/>
              <a:t>1998</a:t>
            </a:r>
            <a:r>
              <a:rPr lang="sr-Latn-RS" dirty="0" smtClean="0"/>
              <a:t>; prema Simić,2019)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0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3200" b="1" dirty="0" smtClean="0"/>
              <a:t>Profesionalni identitet edukatora u obrazovanju odraslih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Specifičnosti područja rada</a:t>
            </a:r>
            <a:r>
              <a:rPr lang="en-US" dirty="0"/>
              <a:t> </a:t>
            </a:r>
            <a:r>
              <a:rPr lang="en-US" dirty="0" smtClean="0"/>
              <a:t>I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obrazovanja</a:t>
            </a:r>
            <a:r>
              <a:rPr lang="en-US" dirty="0" smtClean="0"/>
              <a:t> / </a:t>
            </a:r>
            <a:r>
              <a:rPr lang="en-US" dirty="0" err="1" smtClean="0"/>
              <a:t>heterogenost</a:t>
            </a:r>
            <a:endParaRPr lang="sr-Latn-RS" dirty="0" smtClean="0"/>
          </a:p>
          <a:p>
            <a:pPr marL="114300" indent="0">
              <a:buNone/>
            </a:pPr>
            <a:endParaRPr lang="sr-Latn-RS" dirty="0"/>
          </a:p>
          <a:p>
            <a:r>
              <a:rPr lang="sr-Latn-RS" dirty="0" smtClean="0"/>
              <a:t>Specifičnosti institucija:</a:t>
            </a:r>
            <a:r>
              <a:rPr lang="en-US" dirty="0" smtClean="0"/>
              <a:t> </a:t>
            </a:r>
            <a:r>
              <a:rPr lang="sr-Latn-RS" dirty="0" smtClean="0"/>
              <a:t>škole, NU, ustanove kulture, kompanije, škole stranih jezika....</a:t>
            </a:r>
          </a:p>
          <a:p>
            <a:pPr marL="114300" indent="0">
              <a:buNone/>
            </a:pPr>
            <a:endParaRPr lang="sr-Latn-RS" dirty="0" smtClean="0"/>
          </a:p>
          <a:p>
            <a:r>
              <a:rPr lang="sr-Latn-RS" dirty="0" smtClean="0"/>
              <a:t>Specifičnosti učenika: razlike u starosti, polu, obrazovanju, profesiji, kulturna sredina, ekonomski status, motivi</a:t>
            </a:r>
          </a:p>
          <a:p>
            <a:pPr marL="114300" indent="0">
              <a:buNone/>
            </a:pPr>
            <a:endParaRPr lang="sr-Latn-RS" dirty="0"/>
          </a:p>
          <a:p>
            <a:r>
              <a:rPr lang="sr-Latn-RS" dirty="0" smtClean="0"/>
              <a:t>Specifičan profesionalni put /biografija edukatora:  školovani za rad sa decom, treneri, facilitatori, moderatori...instruktori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Doživljaj sebe kao nastavnika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sr-Latn-RS" dirty="0" smtClean="0"/>
          </a:p>
          <a:p>
            <a:r>
              <a:rPr lang="sr-Latn-RS" dirty="0" smtClean="0"/>
              <a:t>Nastavnici koji se vide kao eksperti, pedagozi i stručnjaci za didaktičko – metodičke aspekte nastave; sa iskustvom – sve se više opažaju kao stručnjaci za metode i oni koji uspostavljaju odnose sa učenicima (istraživanje sprovedeno u Holandiji</a:t>
            </a:r>
            <a:r>
              <a:rPr lang="en-US" dirty="0" err="1" smtClean="0"/>
              <a:t>Beijaard,Verloop</a:t>
            </a:r>
            <a:r>
              <a:rPr lang="sr-Latn-RS" dirty="0"/>
              <a:t> </a:t>
            </a:r>
            <a:r>
              <a:rPr lang="en-US" dirty="0" smtClean="0"/>
              <a:t>&amp; </a:t>
            </a:r>
            <a:r>
              <a:rPr lang="en-US" dirty="0" err="1"/>
              <a:t>Vermunt</a:t>
            </a:r>
            <a:r>
              <a:rPr lang="en-US" dirty="0"/>
              <a:t>, </a:t>
            </a:r>
            <a:r>
              <a:rPr lang="en-US" dirty="0" smtClean="0"/>
              <a:t>2000</a:t>
            </a:r>
            <a:r>
              <a:rPr lang="sr-Latn-RS" dirty="0" smtClean="0"/>
              <a:t>; prema Simić,2019</a:t>
            </a:r>
            <a:r>
              <a:rPr lang="en-US" dirty="0" smtClean="0"/>
              <a:t>) </a:t>
            </a:r>
            <a:endParaRPr lang="sr-Latn-RS" dirty="0" smtClean="0"/>
          </a:p>
          <a:p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godinama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„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nastavnikˮ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„</a:t>
            </a:r>
            <a:r>
              <a:rPr lang="en-US" dirty="0" err="1"/>
              <a:t>biti</a:t>
            </a:r>
            <a:r>
              <a:rPr lang="en-US" dirty="0"/>
              <a:t> ono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jesiˮ</a:t>
            </a:r>
            <a:r>
              <a:rPr lang="en-US" dirty="0"/>
              <a:t>, a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najpre</a:t>
            </a:r>
            <a:r>
              <a:rPr lang="en-US" dirty="0"/>
              <a:t>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en-US" dirty="0" err="1"/>
              <a:t>razvijanjem</a:t>
            </a:r>
            <a:r>
              <a:rPr lang="en-US" dirty="0"/>
              <a:t> </a:t>
            </a:r>
            <a:r>
              <a:rPr lang="en-US" dirty="0" err="1"/>
              <a:t>osećaja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uspostavljanjem</a:t>
            </a:r>
            <a:r>
              <a:rPr lang="en-US" dirty="0"/>
              <a:t> </a:t>
            </a:r>
            <a:r>
              <a:rPr lang="en-US" dirty="0" err="1"/>
              <a:t>ličnih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decom (Day et al., </a:t>
            </a:r>
            <a:r>
              <a:rPr lang="en-US" dirty="0" smtClean="0"/>
              <a:t>2006</a:t>
            </a:r>
            <a:r>
              <a:rPr lang="sr-Latn-RS" dirty="0" smtClean="0"/>
              <a:t>, prema Simić,2019</a:t>
            </a:r>
            <a:r>
              <a:rPr lang="en-US" dirty="0" smtClean="0"/>
              <a:t>)</a:t>
            </a:r>
            <a:r>
              <a:rPr lang="sr-Latn-RS" dirty="0" smtClean="0"/>
              <a:t>; </a:t>
            </a:r>
          </a:p>
          <a:p>
            <a:r>
              <a:rPr lang="sr-Latn-RS" dirty="0" smtClean="0"/>
              <a:t>Autentičan nastavnik (Cranton,2006)</a:t>
            </a:r>
            <a:endParaRPr lang="sr-Latn-RS" dirty="0" smtClean="0"/>
          </a:p>
          <a:p>
            <a:r>
              <a:rPr lang="sr-Latn-RS" dirty="0" smtClean="0"/>
              <a:t>Profesionalni „self koncept“ – aspekt profesionalizma, podrazumeva samopercepciju veština i vrednosti u odnosu na određeni posao;</a:t>
            </a:r>
          </a:p>
          <a:p>
            <a:r>
              <a:rPr lang="sr-Latn-RS" dirty="0" smtClean="0"/>
              <a:t>Nastaje u interakciji zadataka posla, motiva i percpecija osobe (prema: Staab,2019).</a:t>
            </a:r>
          </a:p>
          <a:p>
            <a:r>
              <a:rPr lang="sr-Latn-RS" dirty="0" smtClean="0"/>
              <a:t>Self koncept kao preduslov uspešne individualne i socijalne profesionalizacije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4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2020</TotalTime>
  <Words>641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PROFESIONALNI IDENTITET I RAZVOJ NASTAVNIKA U OBRAZOVANJU ODRASLIH</vt:lpstr>
      <vt:lpstr>Ko su nastavnici u obrazovanju odraslih</vt:lpstr>
      <vt:lpstr>Edukatori odraslih?</vt:lpstr>
      <vt:lpstr>Komponente pristupa podučavanju odraslih</vt:lpstr>
      <vt:lpstr>PowerPoint Presentation</vt:lpstr>
      <vt:lpstr>Faze u profesionalnom razvoju</vt:lpstr>
      <vt:lpstr>Profesionalni identitet nastavnika</vt:lpstr>
      <vt:lpstr>Profesionalni identitet edukatora u obrazovanju odraslih</vt:lpstr>
      <vt:lpstr>Doživljaj sebe kao nastavnika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PROFESIONALNI RAZVOJ NASTAVNIKA</dc:title>
  <dc:creator>Violeta Orlovic</dc:creator>
  <cp:lastModifiedBy>Violeta</cp:lastModifiedBy>
  <cp:revision>42</cp:revision>
  <dcterms:created xsi:type="dcterms:W3CDTF">2013-10-14T19:41:34Z</dcterms:created>
  <dcterms:modified xsi:type="dcterms:W3CDTF">2024-11-04T18:28:14Z</dcterms:modified>
</cp:coreProperties>
</file>