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6" r:id="rId3"/>
    <p:sldId id="257" r:id="rId4"/>
    <p:sldId id="258" r:id="rId5"/>
    <p:sldId id="259" r:id="rId6"/>
    <p:sldId id="261" r:id="rId7"/>
    <p:sldId id="264" r:id="rId8"/>
    <p:sldId id="263" r:id="rId9"/>
    <p:sldId id="268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072469-D488-4C43-8081-69CABBB8026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82510D-F013-442D-9B38-89D08C488F5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506B40-9BFA-43DE-8C07-0B27AF247C9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37B28814-FD27-4577-BD2B-D2DD651265D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DCC832-4A0C-47B2-BB29-4F0F68FC193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A22967-27CE-41D8-BB8E-01AEEB3FFD0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D716BD-A2A6-48BB-9559-CC096872E7F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548C17-E0DC-4295-A8AA-E5BC022A906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7C0E9B-7E22-45F8-A966-33FCE4AA138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1495F4-C81C-432A-8BA8-8ED874BBC78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D2F8DA-5407-46A0-9CE4-C0E2261BC7B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9FA727-CE91-4667-9C93-9B900C35F62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94A36FA-1E56-4F03-8753-20D95FCEDC50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CS" dirty="0" smtClean="0"/>
              <a:t>MEDIJACIJA I PROSTOR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 Sumiranje onog u šta ste sigurni da su se složili pre zastoja</a:t>
            </a:r>
          </a:p>
          <a:p>
            <a:r>
              <a:rPr lang="en-US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sr-Latn-CS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Zapisivanje osnovnih dogovora</a:t>
            </a:r>
            <a:r>
              <a:rPr lang="en-US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24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3. </a:t>
            </a:r>
            <a:r>
              <a:rPr lang="sr-Latn-CS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Zapisivanje stvari oko kojih se ne slažu</a:t>
            </a:r>
            <a:r>
              <a:rPr lang="en-US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24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4. </a:t>
            </a:r>
            <a:r>
              <a:rPr lang="sr-Latn-CS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Empatisanje da bi se pomoglo da se ojača međusobni odnos</a:t>
            </a:r>
            <a:r>
              <a:rPr lang="en-US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24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5. </a:t>
            </a:r>
            <a:r>
              <a:rPr lang="sr-Latn-CS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Reći drugoj strani šta je to toliko važno onoj koja se povlači, negoduje</a:t>
            </a:r>
            <a:r>
              <a:rPr lang="en-US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24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6. </a:t>
            </a:r>
            <a:r>
              <a:rPr lang="sr-Latn-CS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Složiti se ili ne sa problemom koji uzrokuje zastoj</a:t>
            </a:r>
            <a:r>
              <a:rPr lang="en-US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24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7. </a:t>
            </a:r>
            <a:r>
              <a:rPr lang="sr-Latn-CS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Promena teme ka nekoj lakšoj, manje bolnoj ili, samo, kurtoaznoj</a:t>
            </a:r>
            <a:r>
              <a:rPr lang="en-US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24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 smtClean="0"/>
              <a:t>Postavljanje pitanja tipa “šta-ako...”</a:t>
            </a:r>
          </a:p>
          <a:p>
            <a:r>
              <a:rPr lang="sr-Latn-CS" dirty="0" smtClean="0"/>
              <a:t>Revizija do tada postignutog dogovora </a:t>
            </a:r>
          </a:p>
          <a:p>
            <a:r>
              <a:rPr lang="sr-Latn-CS" dirty="0" smtClean="0"/>
              <a:t>Diskretno pitati o privatnoj informaciji koju jedna od strana nije prethodno otkrila</a:t>
            </a:r>
          </a:p>
          <a:p>
            <a:r>
              <a:rPr lang="sr-Latn-CS" dirty="0" smtClean="0"/>
              <a:t>Odvojeni razgovor</a:t>
            </a:r>
          </a:p>
          <a:p>
            <a:r>
              <a:rPr lang="sr-Latn-CS" dirty="0" smtClean="0"/>
              <a:t>Pokušaj sa humorom </a:t>
            </a:r>
          </a:p>
          <a:p>
            <a:r>
              <a:rPr lang="sr-Latn-CS" dirty="0" smtClean="0"/>
              <a:t>Pauza</a:t>
            </a:r>
          </a:p>
          <a:p>
            <a:r>
              <a:rPr lang="sr-Latn-CS" dirty="0" smtClean="0"/>
              <a:t>Zakazivanje novog susreta</a:t>
            </a:r>
          </a:p>
          <a:p>
            <a:r>
              <a:rPr lang="sr-Latn-CS" dirty="0" smtClean="0"/>
              <a:t>...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Oko okruglog stola</a:t>
            </a:r>
            <a:endParaRPr lang="en-US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1295400"/>
            <a:ext cx="5800725" cy="484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Sa stočićem između učesnika</a:t>
            </a:r>
            <a:endParaRPr lang="en-US"/>
          </a:p>
        </p:txBody>
      </p:sp>
      <p:pic>
        <p:nvPicPr>
          <p:cNvPr id="3076" name="Picture 4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828800" y="1752600"/>
            <a:ext cx="5486400" cy="4572000"/>
          </a:xfrm>
          <a:noFill/>
          <a:ln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sz="4000"/>
              <a:t>Više učesnika sa tablom za pisanje</a:t>
            </a:r>
            <a:endParaRPr lang="en-US" sz="4000"/>
          </a:p>
        </p:txBody>
      </p:sp>
      <p:pic>
        <p:nvPicPr>
          <p:cNvPr id="5124" name="Picture 4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909763" y="1600200"/>
            <a:ext cx="5322887" cy="4525963"/>
          </a:xfrm>
          <a:noFill/>
          <a:ln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5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Akvarijum sa posmatra</a:t>
            </a:r>
            <a:r>
              <a:rPr lang="sr-Latn-CS"/>
              <a:t>čima</a:t>
            </a:r>
            <a:endParaRPr lang="en-US"/>
          </a:p>
        </p:txBody>
      </p:sp>
      <p:pic>
        <p:nvPicPr>
          <p:cNvPr id="7172" name="Picture 4"/>
          <p:cNvPicPr>
            <a:picLocks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600200" y="1371600"/>
            <a:ext cx="6142038" cy="5099050"/>
          </a:xfrm>
          <a:noFill/>
          <a:ln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ZASTOJ!</a:t>
            </a:r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sr-Latn-CS" sz="1200" dirty="0"/>
              <a:t>Zastoj u medijaciji ili opasnost od može nastati kada</a:t>
            </a:r>
            <a:r>
              <a:rPr lang="en-US" sz="1200" dirty="0"/>
              <a:t>:</a:t>
            </a:r>
          </a:p>
          <a:p>
            <a:pPr>
              <a:lnSpc>
                <a:spcPct val="80000"/>
              </a:lnSpc>
            </a:pPr>
            <a:endParaRPr lang="en-US" sz="1200" dirty="0"/>
          </a:p>
          <a:p>
            <a:pPr>
              <a:lnSpc>
                <a:spcPct val="80000"/>
              </a:lnSpc>
            </a:pPr>
            <a:r>
              <a:rPr lang="sr-Latn-CS" sz="1200" dirty="0"/>
              <a:t>Se učesnici posvađaju u toku same medijacije</a:t>
            </a:r>
            <a:r>
              <a:rPr lang="en-US" sz="1200" dirty="0"/>
              <a:t>;</a:t>
            </a:r>
          </a:p>
          <a:p>
            <a:pPr>
              <a:lnSpc>
                <a:spcPct val="80000"/>
              </a:lnSpc>
            </a:pPr>
            <a:r>
              <a:rPr lang="sr-Latn-CS" sz="1200" dirty="0"/>
              <a:t>Postoji više strana sa međusobno isključivim interesima</a:t>
            </a:r>
            <a:r>
              <a:rPr lang="en-US" sz="1200" dirty="0"/>
              <a:t> </a:t>
            </a:r>
            <a:endParaRPr lang="sr-Latn-CS" sz="1200" dirty="0"/>
          </a:p>
          <a:p>
            <a:pPr>
              <a:lnSpc>
                <a:spcPct val="80000"/>
              </a:lnSpc>
            </a:pPr>
            <a:r>
              <a:rPr lang="sr-Latn-CS" sz="1200" dirty="0"/>
              <a:t>Iskrsne ozbiljan tehnički problem za koji može biti potreban arbitar (stručnjak, osoba koja ima ingerencije koje strane nemaju...)</a:t>
            </a:r>
            <a:r>
              <a:rPr lang="en-US" sz="1200" dirty="0"/>
              <a:t> </a:t>
            </a:r>
            <a:endParaRPr lang="sr-Latn-CS" sz="1200" dirty="0"/>
          </a:p>
          <a:p>
            <a:pPr>
              <a:lnSpc>
                <a:spcPct val="80000"/>
              </a:lnSpc>
            </a:pPr>
            <a:r>
              <a:rPr lang="sr-Latn-CS" sz="1200" dirty="0"/>
              <a:t>Kada postoje politički i drugi pritisci od strane onih koji nisu učesnici (vlada, roditelji koji imaju poziciju) – posebno kada se učesnici boje da će “izgubiti obraz” ili podršku</a:t>
            </a:r>
          </a:p>
          <a:p>
            <a:pPr>
              <a:lnSpc>
                <a:spcPct val="80000"/>
              </a:lnSpc>
            </a:pPr>
            <a:r>
              <a:rPr lang="sr-Latn-CS" sz="1200" dirty="0"/>
              <a:t>Kako prevazići zastoj</a:t>
            </a:r>
            <a:r>
              <a:rPr lang="sr-Latn-CS" sz="1200" dirty="0" smtClean="0"/>
              <a:t>:</a:t>
            </a:r>
            <a:endParaRPr lang="sr-Latn-CS" sz="1200" dirty="0"/>
          </a:p>
        </p:txBody>
      </p:sp>
      <p:pic>
        <p:nvPicPr>
          <p:cNvPr id="12292" name="Picture 4" descr="--"/>
          <p:cNvPicPr>
            <a:picLocks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637213" y="1600200"/>
            <a:ext cx="3032125" cy="3429000"/>
          </a:xfrm>
          <a:noFill/>
          <a:ln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Kako</a:t>
            </a:r>
            <a:r>
              <a:rPr lang="en-US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znamo</a:t>
            </a:r>
            <a:r>
              <a:rPr lang="en-US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da</a:t>
            </a:r>
            <a:r>
              <a:rPr lang="en-US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smo</a:t>
            </a:r>
            <a:r>
              <a:rPr lang="en-US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se </a:t>
            </a:r>
            <a:r>
              <a:rPr lang="en-US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zaglavili</a:t>
            </a:r>
            <a:r>
              <a:rPr lang="en-US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Indikatori</a:t>
            </a:r>
            <a:endParaRPr lang="en-US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Jedna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od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strana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kaže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nešto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što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frustrira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naljuti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zabrine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uplaši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drugu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stranu</a:t>
            </a:r>
            <a:endParaRPr lang="en-US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Atmosfera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postane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neprijateljska</a:t>
            </a:r>
            <a:endParaRPr lang="en-US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Jedna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strana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pokaže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nepoverenje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ili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sumnju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u motive </a:t>
            </a:r>
            <a:r>
              <a:rPr lang="en-US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druge</a:t>
            </a:r>
            <a:endParaRPr lang="en-US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fr-FR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Originalna</a:t>
            </a:r>
            <a:r>
              <a:rPr lang="fr-FR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svrha</a:t>
            </a:r>
            <a:r>
              <a:rPr lang="fr-FR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pregovaranja</a:t>
            </a:r>
            <a:r>
              <a:rPr lang="fr-FR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postaje</a:t>
            </a:r>
            <a:r>
              <a:rPr lang="fr-FR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nejasna</a:t>
            </a:r>
            <a:r>
              <a:rPr lang="fr-FR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fr-FR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rasplinjuje</a:t>
            </a:r>
            <a:r>
              <a:rPr lang="fr-FR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se</a:t>
            </a:r>
            <a:endParaRPr lang="en-US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Kako</a:t>
            </a:r>
            <a:r>
              <a:rPr lang="en-US" sz="4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znamo</a:t>
            </a:r>
            <a:r>
              <a:rPr lang="en-US" sz="4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</a:t>
            </a:r>
            <a:r>
              <a:rPr lang="en-US" sz="4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smo</a:t>
            </a:r>
            <a:r>
              <a:rPr lang="en-US" sz="4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se </a:t>
            </a:r>
            <a:r>
              <a:rPr lang="en-US" sz="40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zaglavili</a:t>
            </a:r>
            <a:r>
              <a:rPr lang="en-US" sz="4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? </a:t>
            </a:r>
            <a:br>
              <a:rPr lang="en-US" sz="4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lang="en-US" sz="40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Neka</a:t>
            </a:r>
            <a:r>
              <a:rPr lang="fr-FR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od</a:t>
            </a:r>
            <a:r>
              <a:rPr lang="fr-FR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strana</a:t>
            </a:r>
            <a:r>
              <a:rPr lang="fr-FR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unosi</a:t>
            </a:r>
            <a:r>
              <a:rPr lang="fr-FR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nove </a:t>
            </a:r>
            <a:r>
              <a:rPr lang="fr-FR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momente</a:t>
            </a:r>
            <a:r>
              <a:rPr lang="fr-FR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koji</a:t>
            </a:r>
            <a:r>
              <a:rPr lang="fr-FR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menjaju</a:t>
            </a:r>
            <a:r>
              <a:rPr lang="fr-FR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početni</a:t>
            </a:r>
            <a:r>
              <a:rPr lang="fr-FR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fokus</a:t>
            </a:r>
            <a:r>
              <a:rPr lang="fr-FR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razmene</a:t>
            </a:r>
            <a:endParaRPr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fr-FR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Neka</a:t>
            </a:r>
            <a:r>
              <a:rPr lang="fr-FR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od</a:t>
            </a:r>
            <a:r>
              <a:rPr lang="fr-FR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strana</a:t>
            </a:r>
            <a:r>
              <a:rPr lang="fr-FR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se </a:t>
            </a:r>
            <a:r>
              <a:rPr lang="fr-FR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fokusira</a:t>
            </a:r>
            <a:r>
              <a:rPr lang="fr-FR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na </a:t>
            </a:r>
            <a:r>
              <a:rPr lang="fr-FR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razlike</a:t>
            </a:r>
            <a:r>
              <a:rPr lang="fr-FR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umesto</a:t>
            </a:r>
            <a:r>
              <a:rPr lang="fr-FR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na </a:t>
            </a:r>
            <a:r>
              <a:rPr lang="fr-FR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ono</a:t>
            </a:r>
            <a:r>
              <a:rPr lang="fr-FR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što</a:t>
            </a:r>
            <a:r>
              <a:rPr lang="fr-FR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</a:t>
            </a:r>
            <a:r>
              <a:rPr lang="fr-FR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je </a:t>
            </a:r>
            <a:r>
              <a:rPr lang="fr-FR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zajedničko</a:t>
            </a:r>
            <a:endParaRPr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fr-FR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Strane</a:t>
            </a:r>
            <a:r>
              <a:rPr lang="fr-FR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se "</a:t>
            </a:r>
            <a:r>
              <a:rPr lang="fr-FR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zakopaju</a:t>
            </a:r>
            <a:r>
              <a:rPr lang="fr-FR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 u </a:t>
            </a:r>
            <a:r>
              <a:rPr lang="fr-FR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svoje</a:t>
            </a:r>
            <a:r>
              <a:rPr lang="fr-FR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pozicije</a:t>
            </a:r>
            <a:r>
              <a:rPr lang="fr-FR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fr-FR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tj</a:t>
            </a:r>
            <a:r>
              <a:rPr lang="fr-FR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fr-FR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jačaju</a:t>
            </a:r>
            <a:r>
              <a:rPr lang="fr-FR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kompetitivno</a:t>
            </a:r>
            <a:r>
              <a:rPr lang="fr-FR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fr-FR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neproduktivno</a:t>
            </a:r>
            <a:r>
              <a:rPr lang="fr-FR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ponašanje</a:t>
            </a:r>
            <a:r>
              <a:rPr lang="fr-FR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kao</a:t>
            </a:r>
            <a:r>
              <a:rPr lang="fr-FR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iskrivljivanje</a:t>
            </a:r>
            <a:r>
              <a:rPr lang="fr-FR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istine</a:t>
            </a:r>
            <a:r>
              <a:rPr lang="fr-FR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fr-FR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korišćenje</a:t>
            </a:r>
            <a:r>
              <a:rPr lang="fr-FR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moći</a:t>
            </a:r>
            <a:r>
              <a:rPr lang="fr-FR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koju</a:t>
            </a:r>
            <a:r>
              <a:rPr lang="fr-FR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može</a:t>
            </a:r>
            <a:r>
              <a:rPr lang="fr-FR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da </a:t>
            </a:r>
            <a:r>
              <a:rPr lang="fr-FR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koristi</a:t>
            </a:r>
            <a:r>
              <a:rPr lang="fr-FR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protiv</a:t>
            </a:r>
            <a:r>
              <a:rPr lang="fr-FR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druge</a:t>
            </a:r>
            <a:r>
              <a:rPr lang="fr-FR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strane</a:t>
            </a:r>
            <a:r>
              <a:rPr lang="fr-FR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fr-FR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preti</a:t>
            </a:r>
            <a:r>
              <a:rPr lang="fr-FR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osvetom</a:t>
            </a:r>
            <a:r>
              <a:rPr lang="fr-FR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fr-FR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laže</a:t>
            </a:r>
            <a:r>
              <a:rPr lang="fr-FR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fr-FR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grdi</a:t>
            </a:r>
            <a:r>
              <a:rPr lang="fr-FR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...</a:t>
            </a:r>
            <a:endParaRPr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sr-Latn-CS" dirty="0" smtClean="0"/>
              <a:t>Korišćenjem alternativnih metoda rešavanja konflikata (možda pomoć arbitraže, pregovaranja u odvojenom razgovoru...)</a:t>
            </a:r>
          </a:p>
          <a:p>
            <a:pPr>
              <a:lnSpc>
                <a:spcPct val="80000"/>
              </a:lnSpc>
            </a:pPr>
            <a:r>
              <a:rPr lang="sr-Latn-CS" dirty="0" smtClean="0"/>
              <a:t>Odvojeni razgovor</a:t>
            </a:r>
            <a:endParaRPr lang="en-US" dirty="0" smtClean="0"/>
          </a:p>
          <a:p>
            <a:pPr>
              <a:lnSpc>
                <a:spcPct val="80000"/>
              </a:lnSpc>
            </a:pPr>
            <a:r>
              <a:rPr lang="en-US" dirty="0" smtClean="0"/>
              <a:t>“</a:t>
            </a:r>
            <a:r>
              <a:rPr lang="sr-Latn-CS" dirty="0" smtClean="0"/>
              <a:t>Šatl</a:t>
            </a:r>
            <a:r>
              <a:rPr lang="en-US" dirty="0" smtClean="0"/>
              <a:t>”</a:t>
            </a:r>
            <a:r>
              <a:rPr lang="sr-Latn-CS" dirty="0" smtClean="0"/>
              <a:t> medijacija </a:t>
            </a:r>
          </a:p>
          <a:p>
            <a:pPr>
              <a:lnSpc>
                <a:spcPct val="80000"/>
              </a:lnSpc>
            </a:pPr>
            <a:r>
              <a:rPr lang="sr-Latn-CS" dirty="0" smtClean="0"/>
              <a:t>Ponuda da konsultuju koga misle da treba, uz pozivanje na našu neutralnost i zajednički cilj</a:t>
            </a:r>
            <a:endParaRPr lang="en-US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376</Words>
  <Application>Microsoft Office PowerPoint</Application>
  <PresentationFormat>On-screen Show (4:3)</PresentationFormat>
  <Paragraphs>42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Arial</vt:lpstr>
      <vt:lpstr>Default Design</vt:lpstr>
      <vt:lpstr>MEDIJACIJA I PROSTOR</vt:lpstr>
      <vt:lpstr>Oko okruglog stola</vt:lpstr>
      <vt:lpstr>Sa stočićem između učesnika</vt:lpstr>
      <vt:lpstr>Više učesnika sa tablom za pisanje</vt:lpstr>
      <vt:lpstr>Akvarijum sa posmatračima</vt:lpstr>
      <vt:lpstr>ZASTOJ!</vt:lpstr>
      <vt:lpstr>Kako znamo da smo se zaglavili?</vt:lpstr>
      <vt:lpstr>Kako znamo da smo se zaglavili?  </vt:lpstr>
      <vt:lpstr>Slide 9</vt:lpstr>
      <vt:lpstr>Slide 10</vt:lpstr>
      <vt:lpstr>Slide 11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Oko okruglog stola</dc:title>
  <dc:creator>Filozofski fakultet</dc:creator>
  <cp:lastModifiedBy>Vera</cp:lastModifiedBy>
  <cp:revision>6</cp:revision>
  <dcterms:created xsi:type="dcterms:W3CDTF">2010-04-12T17:47:29Z</dcterms:created>
  <dcterms:modified xsi:type="dcterms:W3CDTF">2014-05-13T14:15:02Z</dcterms:modified>
</cp:coreProperties>
</file>