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5" r:id="rId2"/>
    <p:sldId id="266" r:id="rId3"/>
    <p:sldId id="267" r:id="rId4"/>
    <p:sldId id="269" r:id="rId5"/>
    <p:sldId id="270" r:id="rId6"/>
    <p:sldId id="272" r:id="rId7"/>
    <p:sldId id="264" r:id="rId8"/>
    <p:sldId id="273" r:id="rId9"/>
    <p:sldId id="274" r:id="rId10"/>
    <p:sldId id="275" r:id="rId11"/>
    <p:sldId id="276" r:id="rId12"/>
    <p:sldId id="271" r:id="rId13"/>
    <p:sldId id="288" r:id="rId14"/>
    <p:sldId id="277" r:id="rId15"/>
    <p:sldId id="278" r:id="rId16"/>
    <p:sldId id="268" r:id="rId17"/>
    <p:sldId id="283" r:id="rId18"/>
    <p:sldId id="280" r:id="rId19"/>
    <p:sldId id="281" r:id="rId20"/>
    <p:sldId id="284" r:id="rId21"/>
    <p:sldId id="285" r:id="rId22"/>
    <p:sldId id="282" r:id="rId23"/>
    <p:sldId id="287" r:id="rId24"/>
    <p:sldId id="286" r:id="rId25"/>
    <p:sldId id="257" r:id="rId26"/>
    <p:sldId id="258" r:id="rId27"/>
    <p:sldId id="259" r:id="rId28"/>
    <p:sldId id="260" r:id="rId29"/>
    <p:sldId id="261" r:id="rId30"/>
    <p:sldId id="289" r:id="rId31"/>
    <p:sldId id="29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37772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087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9655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6260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840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7448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18713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8097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8926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31563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46196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3/30/2020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9396797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650" y="762000"/>
            <a:ext cx="7886700" cy="1325563"/>
          </a:xfrm>
        </p:spPr>
        <p:txBody>
          <a:bodyPr>
            <a:normAutofit fontScale="90000"/>
          </a:bodyPr>
          <a:lstStyle/>
          <a:p>
            <a:pPr algn="ctr"/>
            <a:r>
              <a:rPr lang="sr-Latn-RS" sz="3600" b="1" dirty="0" smtClean="0"/>
              <a:t>Vreme – prostor. Hronotopička interakcija u baroknoj umetnosti</a:t>
            </a:r>
            <a:br>
              <a:rPr lang="sr-Latn-RS" sz="3600" b="1" dirty="0" smtClean="0"/>
            </a:br>
            <a:r>
              <a:rPr lang="sr-Latn-RS" sz="3600" b="1" dirty="0" smtClean="0"/>
              <a:t>23. III 2020</a:t>
            </a:r>
            <a:r>
              <a:rPr lang="sr-Latn-RS" b="1" dirty="0" smtClean="0"/>
              <a:t>.</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2466084"/>
            <a:ext cx="2828119" cy="3871911"/>
          </a:xfrm>
        </p:spPr>
      </p:pic>
      <p:sp>
        <p:nvSpPr>
          <p:cNvPr id="2" name="Rectangle 1"/>
          <p:cNvSpPr/>
          <p:nvPr/>
        </p:nvSpPr>
        <p:spPr>
          <a:xfrm>
            <a:off x="3936423" y="3709541"/>
            <a:ext cx="4572000" cy="1384995"/>
          </a:xfrm>
          <a:prstGeom prst="rect">
            <a:avLst/>
          </a:prstGeom>
        </p:spPr>
        <p:txBody>
          <a:bodyPr>
            <a:spAutoFit/>
          </a:bodyPr>
          <a:lstStyle/>
          <a:p>
            <a:pPr algn="ctr"/>
            <a:r>
              <a:rPr lang="sr-Latn-RS" sz="2800" b="1" dirty="0">
                <a:solidFill>
                  <a:prstClr val="black"/>
                </a:solidFill>
                <a:ea typeface="+mj-ea"/>
                <a:cs typeface="+mj-cs"/>
              </a:rPr>
              <a:t>©</a:t>
            </a:r>
            <a:br>
              <a:rPr lang="sr-Latn-RS" sz="2800" b="1" dirty="0">
                <a:solidFill>
                  <a:prstClr val="black"/>
                </a:solidFill>
                <a:ea typeface="+mj-ea"/>
                <a:cs typeface="+mj-cs"/>
              </a:rPr>
            </a:br>
            <a:r>
              <a:rPr lang="sr-Latn-RS" sz="2800" b="1" dirty="0">
                <a:solidFill>
                  <a:prstClr val="black"/>
                </a:solidFill>
                <a:ea typeface="+mj-ea"/>
                <a:cs typeface="+mj-cs"/>
              </a:rPr>
              <a:t>prof. dr Saša Brajović</a:t>
            </a:r>
            <a:r>
              <a:rPr lang="sr-Cyrl-RS" sz="2800" b="1" dirty="0">
                <a:solidFill>
                  <a:prstClr val="black"/>
                </a:solidFill>
                <a:ea typeface="+mj-ea"/>
                <a:cs typeface="+mj-cs"/>
              </a:rPr>
              <a:t> </a:t>
            </a:r>
            <a:r>
              <a:rPr lang="sr-Latn-RS" sz="2800" b="1" dirty="0">
                <a:solidFill>
                  <a:prstClr val="black"/>
                </a:solidFill>
                <a:ea typeface="+mj-ea"/>
                <a:cs typeface="+mj-cs"/>
              </a:rPr>
              <a:t/>
            </a:r>
            <a:br>
              <a:rPr lang="sr-Latn-RS" sz="2800" b="1" dirty="0">
                <a:solidFill>
                  <a:prstClr val="black"/>
                </a:solidFill>
                <a:ea typeface="+mj-ea"/>
                <a:cs typeface="+mj-cs"/>
              </a:rPr>
            </a:br>
            <a:r>
              <a:rPr lang="sr-Latn-RS" sz="2800" b="1" dirty="0">
                <a:solidFill>
                  <a:prstClr val="black"/>
                </a:solidFill>
                <a:ea typeface="+mj-ea"/>
                <a:cs typeface="+mj-cs"/>
              </a:rPr>
              <a:t>dr Milena Ulčar</a:t>
            </a:r>
            <a:endParaRPr lang="sr-Latn-RS" dirty="0"/>
          </a:p>
        </p:txBody>
      </p:sp>
    </p:spTree>
    <p:extLst>
      <p:ext uri="{BB962C8B-B14F-4D97-AF65-F5344CB8AC3E}">
        <p14:creationId xmlns:p14="http://schemas.microsoft.com/office/powerpoint/2010/main" val="3392535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6324600"/>
            <a:ext cx="3200400" cy="533400"/>
          </a:xfrm>
        </p:spPr>
        <p:txBody>
          <a:bodyPr>
            <a:normAutofit/>
          </a:bodyPr>
          <a:lstStyle/>
          <a:p>
            <a:r>
              <a:rPr lang="sr-Latn-RS" sz="1400" dirty="0" smtClean="0"/>
              <a:t>Bernini, Pluton i Prozerpina, 1622-1625.</a:t>
            </a:r>
            <a:endParaRPr lang="en-US" sz="1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 y="609600"/>
            <a:ext cx="4183380" cy="5577840"/>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1676400"/>
            <a:ext cx="3383280" cy="4523106"/>
          </a:xfrm>
          <a:prstGeom prst="rect">
            <a:avLst/>
          </a:prstGeom>
        </p:spPr>
      </p:pic>
    </p:spTree>
    <p:extLst>
      <p:ext uri="{BB962C8B-B14F-4D97-AF65-F5344CB8AC3E}">
        <p14:creationId xmlns:p14="http://schemas.microsoft.com/office/powerpoint/2010/main" val="2675105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4294967295"/>
          </p:nvPr>
        </p:nvSpPr>
        <p:spPr>
          <a:xfrm>
            <a:off x="152400" y="1143000"/>
            <a:ext cx="8534400" cy="3352800"/>
          </a:xfrm>
        </p:spPr>
        <p:txBody>
          <a:bodyPr>
            <a:normAutofit/>
          </a:bodyPr>
          <a:lstStyle/>
          <a:p>
            <a:pPr algn="just"/>
            <a:r>
              <a:rPr lang="sr-Latn-CS" i="1" dirty="0"/>
              <a:t>David</a:t>
            </a:r>
            <a:r>
              <a:rPr lang="sr-Latn-CS" dirty="0"/>
              <a:t> upravo odapinje kamen iz praćke na Golijata, koji nije predstavljen, ali se posmatrač nalazi na njegovom mestu, kao učesnik </a:t>
            </a:r>
            <a:r>
              <a:rPr lang="sr-Latn-CS" dirty="0" smtClean="0"/>
              <a:t>dramatične </a:t>
            </a:r>
            <a:r>
              <a:rPr lang="sr-Latn-CS" dirty="0"/>
              <a:t>borbe. Kretanjem oko figure raste spoznaja o intenzitetu Davidovog duhovnog stanja </a:t>
            </a:r>
            <a:r>
              <a:rPr lang="sr-Latn-CS" dirty="0" smtClean="0"/>
              <a:t>(„strasti duše“, tema </a:t>
            </a:r>
            <a:r>
              <a:rPr lang="sr-Latn-CS" dirty="0"/>
              <a:t>prethodnog </a:t>
            </a:r>
            <a:r>
              <a:rPr lang="sr-Latn-CS" dirty="0" smtClean="0"/>
              <a:t>časa). </a:t>
            </a:r>
            <a:r>
              <a:rPr lang="sr-Latn-CS" dirty="0"/>
              <a:t>Umesto mira i unutarnje teskobe Mikelanđelovog starozavetnog heroja, Bernini predstavlja </a:t>
            </a:r>
            <a:r>
              <a:rPr lang="sr-Latn-CS" dirty="0" smtClean="0"/>
              <a:t>njegovu intenzivnu </a:t>
            </a:r>
            <a:r>
              <a:rPr lang="sr-Latn-CS" dirty="0"/>
              <a:t>fizičku i mentalnu napetost koja raste u prostoru i vremenu. Baldinuči je ostavio zapis o načinu </a:t>
            </a:r>
            <a:r>
              <a:rPr lang="sr-Latn-CS" i="1" dirty="0"/>
              <a:t>Davidovog</a:t>
            </a:r>
            <a:r>
              <a:rPr lang="sr-Latn-CS" dirty="0"/>
              <a:t> nastanka: Mafeo Berberini, budući papa Urban VIII, nosio je ogledalo u kome se Bernini posmatrao, prikazujući svoj </a:t>
            </a:r>
            <a:r>
              <a:rPr lang="sr-Latn-CS" dirty="0" smtClean="0"/>
              <a:t>veliki fizički napor i mentalnu koncentraciju na </a:t>
            </a:r>
            <a:r>
              <a:rPr lang="sr-Latn-CS" dirty="0"/>
              <a:t>Davidovom licu.</a:t>
            </a:r>
            <a:endParaRPr lang="en-US" dirty="0">
              <a:solidFill>
                <a:schemeClr val="tx1"/>
              </a:solidFill>
            </a:endParaRPr>
          </a:p>
        </p:txBody>
      </p:sp>
    </p:spTree>
    <p:extLst>
      <p:ext uri="{BB962C8B-B14F-4D97-AF65-F5344CB8AC3E}">
        <p14:creationId xmlns:p14="http://schemas.microsoft.com/office/powerpoint/2010/main" val="1216978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152124" y="6410325"/>
            <a:ext cx="2971800" cy="447675"/>
          </a:xfrm>
        </p:spPr>
        <p:txBody>
          <a:bodyPr>
            <a:normAutofit/>
          </a:bodyPr>
          <a:lstStyle/>
          <a:p>
            <a:r>
              <a:rPr lang="sr-Latn-RS" sz="1400" dirty="0" smtClean="0"/>
              <a:t>Bernini, David, 1622-1625.</a:t>
            </a:r>
            <a:endParaRPr lang="en-US" sz="1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0"/>
            <a:ext cx="4856448" cy="6400800"/>
          </a:xfrm>
          <a:prstGeom prst="rect">
            <a:avLst/>
          </a:prstGeom>
        </p:spPr>
      </p:pic>
    </p:spTree>
    <p:extLst>
      <p:ext uri="{BB962C8B-B14F-4D97-AF65-F5344CB8AC3E}">
        <p14:creationId xmlns:p14="http://schemas.microsoft.com/office/powerpoint/2010/main" val="100908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200" y="4021455"/>
            <a:ext cx="3576660" cy="27432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76200"/>
            <a:ext cx="6321779" cy="3840480"/>
          </a:xfrm>
          <a:prstGeom prst="rect">
            <a:avLst/>
          </a:prstGeom>
        </p:spPr>
      </p:pic>
    </p:spTree>
    <p:extLst>
      <p:ext uri="{BB962C8B-B14F-4D97-AF65-F5344CB8AC3E}">
        <p14:creationId xmlns:p14="http://schemas.microsoft.com/office/powerpoint/2010/main" val="717574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4294967295"/>
          </p:nvPr>
        </p:nvSpPr>
        <p:spPr>
          <a:xfrm>
            <a:off x="228600" y="1981200"/>
            <a:ext cx="8610600" cy="2514600"/>
          </a:xfrm>
        </p:spPr>
        <p:txBody>
          <a:bodyPr>
            <a:normAutofit/>
          </a:bodyPr>
          <a:lstStyle/>
          <a:p>
            <a:pPr algn="just"/>
            <a:r>
              <a:rPr lang="sr-Latn-CS" dirty="0"/>
              <a:t>Vreme je, naravno, povezano sa smrću. Barok je, sudeći prema literarnim i vizuelnim zapisima i svim žanrovima, uznemireniji zbog prolaznosti i kratkoće života od prethodnih epoha. Srednjovekovni koncept </a:t>
            </a:r>
            <a:r>
              <a:rPr lang="sr-Latn-CS" i="1" dirty="0"/>
              <a:t>ars bene moriendi</a:t>
            </a:r>
            <a:r>
              <a:rPr lang="sr-Latn-CS" dirty="0"/>
              <a:t> (veština dobrog umiranja) oživeo je i poprimio dramatičniji ton.</a:t>
            </a:r>
            <a:r>
              <a:rPr lang="hr-HR" dirty="0"/>
              <a:t> Mnoge barokne knjige, npr. Lojoline </a:t>
            </a:r>
            <a:r>
              <a:rPr lang="sr-Latn-CS" i="1" dirty="0"/>
              <a:t>Duhovne vežbe</a:t>
            </a:r>
            <a:r>
              <a:rPr lang="sr-Latn-CS" dirty="0"/>
              <a:t>, preporučuju intenzivne meditacije o smrti, pripremu za </a:t>
            </a:r>
            <a:r>
              <a:rPr lang="sr-Latn-CS" dirty="0" smtClean="0"/>
              <a:t>nju... (</a:t>
            </a:r>
            <a:r>
              <a:rPr lang="sr-Latn-CS" dirty="0"/>
              <a:t>ko može, neka pročita knjigu: Jelena Todorović, </a:t>
            </a:r>
            <a:r>
              <a:rPr lang="sr-Latn-CS" i="1" dirty="0"/>
              <a:t>O ogledalima, ružama i ništavilu</a:t>
            </a:r>
            <a:r>
              <a:rPr lang="sr-Latn-CS" dirty="0"/>
              <a:t>, Beograd, 2012).</a:t>
            </a:r>
            <a:endParaRPr lang="en-US" dirty="0">
              <a:solidFill>
                <a:schemeClr val="tx1"/>
              </a:solidFill>
            </a:endParaRPr>
          </a:p>
        </p:txBody>
      </p:sp>
    </p:spTree>
    <p:extLst>
      <p:ext uri="{BB962C8B-B14F-4D97-AF65-F5344CB8AC3E}">
        <p14:creationId xmlns:p14="http://schemas.microsoft.com/office/powerpoint/2010/main" val="1450563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4294967295"/>
          </p:nvPr>
        </p:nvSpPr>
        <p:spPr>
          <a:xfrm>
            <a:off x="228600" y="1371600"/>
            <a:ext cx="8610600" cy="3276600"/>
          </a:xfrm>
        </p:spPr>
        <p:txBody>
          <a:bodyPr>
            <a:normAutofit/>
          </a:bodyPr>
          <a:lstStyle/>
          <a:p>
            <a:pPr algn="just"/>
            <a:r>
              <a:rPr lang="sr-Latn-CS" dirty="0"/>
              <a:t>Papa Urban VIII (1623-1644), najveći umetnički patron svoga vremena, u punoj snazi, od Berninija 1627. poručuje svoju grobnicu. Piramidalna struktura – koja će postati obrazac za mnoge grobnice u evropskoj umetnosti </a:t>
            </a:r>
            <a:r>
              <a:rPr lang="sr-Latn-CS" dirty="0" smtClean="0"/>
              <a:t>tokom sledećih vekova – </a:t>
            </a:r>
            <a:r>
              <a:rPr lang="sr-Latn-CS" dirty="0"/>
              <a:t>postavljena je u bazilici Svetog Petra. Osim bronzane sedeće figure pape u gestu blagoslova </a:t>
            </a:r>
            <a:r>
              <a:rPr lang="sr-Latn-CS" i="1" dirty="0"/>
              <a:t>Urbi et Orbi</a:t>
            </a:r>
            <a:r>
              <a:rPr lang="sr-Latn-CS" dirty="0"/>
              <a:t> (gradu i svetu), figure teološke vrline Ljubavi (</a:t>
            </a:r>
            <a:r>
              <a:rPr lang="sr-Latn-CS" i="1" dirty="0"/>
              <a:t>Caritas</a:t>
            </a:r>
            <a:r>
              <a:rPr lang="sr-Latn-CS" dirty="0"/>
              <a:t>, sa decom) i kardinalne vrline Pravde (</a:t>
            </a:r>
            <a:r>
              <a:rPr lang="sr-Latn-CS" i="1" dirty="0"/>
              <a:t>Iustitia</a:t>
            </a:r>
            <a:r>
              <a:rPr lang="sr-Latn-CS" dirty="0"/>
              <a:t>, sa mačem i vagom), ističe se krilata figura </a:t>
            </a:r>
            <a:r>
              <a:rPr lang="sr-Latn-CS" dirty="0" smtClean="0"/>
              <a:t>Smrti. To je skelet obmotan </a:t>
            </a:r>
            <a:r>
              <a:rPr lang="sr-Latn-CS" dirty="0"/>
              <a:t>pokrovom, koji piše papino ime na knjizi istorije. Vidi se deo strane na </a:t>
            </a:r>
            <a:r>
              <a:rPr lang="sr-Latn-CS" dirty="0" smtClean="0"/>
              <a:t>kome se </a:t>
            </a:r>
            <a:r>
              <a:rPr lang="sr-Latn-CS" dirty="0"/>
              <a:t>delimično čita ime papinog prethodnika. Smrt nije samo podsećanje, upozorenje, već aktivni činilac.</a:t>
            </a:r>
            <a:endParaRPr lang="en-US" dirty="0"/>
          </a:p>
        </p:txBody>
      </p:sp>
    </p:spTree>
    <p:extLst>
      <p:ext uri="{BB962C8B-B14F-4D97-AF65-F5344CB8AC3E}">
        <p14:creationId xmlns:p14="http://schemas.microsoft.com/office/powerpoint/2010/main" val="3295236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133600" y="6019800"/>
            <a:ext cx="4583092" cy="609600"/>
          </a:xfrm>
        </p:spPr>
        <p:txBody>
          <a:bodyPr>
            <a:normAutofit/>
          </a:bodyPr>
          <a:lstStyle/>
          <a:p>
            <a:r>
              <a:rPr lang="sr-Latn-RS" sz="1400" dirty="0" smtClean="0"/>
              <a:t>Bernini, grobnica pape Urbana VIII, crkva Svetog Petra, 1627.</a:t>
            </a:r>
            <a:endParaRPr lang="en-US" sz="1400" dirty="0"/>
          </a:p>
        </p:txBody>
      </p:sp>
      <p:pic>
        <p:nvPicPr>
          <p:cNvPr id="3" name="Content Placeholder 2"/>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2438400" y="196215"/>
            <a:ext cx="3973492" cy="5852160"/>
          </a:xfrm>
        </p:spPr>
      </p:pic>
    </p:spTree>
    <p:extLst>
      <p:ext uri="{BB962C8B-B14F-4D97-AF65-F5344CB8AC3E}">
        <p14:creationId xmlns:p14="http://schemas.microsoft.com/office/powerpoint/2010/main" val="2304899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286000" y="6400800"/>
            <a:ext cx="4583113" cy="304800"/>
          </a:xfrm>
        </p:spPr>
        <p:txBody>
          <a:bodyPr>
            <a:normAutofit/>
          </a:bodyPr>
          <a:lstStyle/>
          <a:p>
            <a:r>
              <a:rPr lang="sr-Latn-RS" sz="1400" dirty="0" smtClean="0"/>
              <a:t>Bernini, grobnica pape Urbana VIII, crkva Svetog Petra, 1627.</a:t>
            </a:r>
            <a:endParaRPr lang="en-US" sz="1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4290"/>
            <a:ext cx="8261875" cy="6309360"/>
          </a:xfrm>
          <a:prstGeom prst="rect">
            <a:avLst/>
          </a:prstGeom>
        </p:spPr>
      </p:pic>
    </p:spTree>
    <p:extLst>
      <p:ext uri="{BB962C8B-B14F-4D97-AF65-F5344CB8AC3E}">
        <p14:creationId xmlns:p14="http://schemas.microsoft.com/office/powerpoint/2010/main" val="48208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4294967295"/>
          </p:nvPr>
        </p:nvSpPr>
        <p:spPr>
          <a:xfrm>
            <a:off x="152400" y="1676400"/>
            <a:ext cx="8839200" cy="3124200"/>
          </a:xfrm>
        </p:spPr>
        <p:txBody>
          <a:bodyPr>
            <a:normAutofit/>
          </a:bodyPr>
          <a:lstStyle/>
          <a:p>
            <a:pPr algn="just"/>
            <a:r>
              <a:rPr lang="hr-HR" dirty="0"/>
              <a:t>Znatno kasnije, 1671-1678. Bernini stvara i grobnicu pape Aleksandra VII. Ona sumira Berninijevu višedecenijsku preokupaciju smrću. Papa kleči u molitvi, oko njega su personifikacije vrlina (Ljubav i Razboritosti s leve, Istina i Pravda s desne strane). Glavnu aktivnu ulogu ima Smrt, predstavljena u vidu skeleta koji drži peščani sat. Ona izranja iz crvenog mermera. Vrata, stari motiv još sa antičkih sarkofaga, ukazuje da je to prolaz smrti (vrata su prava, to je ulaz u sakristiju). Spomenik, meditativan i mističan, pokazuje vrhunac Berninijeve karijere</a:t>
            </a:r>
            <a:r>
              <a:rPr lang="hr-HR" dirty="0" smtClean="0"/>
              <a:t>.</a:t>
            </a:r>
            <a:endParaRPr lang="en-US" dirty="0"/>
          </a:p>
        </p:txBody>
      </p:sp>
    </p:spTree>
    <p:extLst>
      <p:ext uri="{BB962C8B-B14F-4D97-AF65-F5344CB8AC3E}">
        <p14:creationId xmlns:p14="http://schemas.microsoft.com/office/powerpoint/2010/main" val="277714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209800" y="6248400"/>
            <a:ext cx="5257800" cy="609600"/>
          </a:xfrm>
        </p:spPr>
        <p:txBody>
          <a:bodyPr>
            <a:normAutofit/>
          </a:bodyPr>
          <a:lstStyle/>
          <a:p>
            <a:r>
              <a:rPr lang="sr-Latn-RS" sz="1400" dirty="0" smtClean="0"/>
              <a:t>Bernini, grobnica pape Aleksandar VII, crkva Svetog Petra, 1671-1678</a:t>
            </a:r>
            <a:r>
              <a:rPr lang="sr-Latn-CS" sz="1400" dirty="0" smtClean="0"/>
              <a:t>.</a:t>
            </a:r>
            <a:endParaRPr lang="en-US" sz="1400" dirty="0"/>
          </a:p>
        </p:txBody>
      </p:sp>
      <p:pic>
        <p:nvPicPr>
          <p:cNvPr id="3" name="Content Placeholder 2"/>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2362200" y="152400"/>
            <a:ext cx="4672469" cy="6035040"/>
          </a:xfrm>
        </p:spPr>
      </p:pic>
    </p:spTree>
    <p:extLst>
      <p:ext uri="{BB962C8B-B14F-4D97-AF65-F5344CB8AC3E}">
        <p14:creationId xmlns:p14="http://schemas.microsoft.com/office/powerpoint/2010/main" val="3274743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4294967295"/>
          </p:nvPr>
        </p:nvSpPr>
        <p:spPr>
          <a:xfrm>
            <a:off x="228600" y="685800"/>
            <a:ext cx="8915400" cy="5334000"/>
          </a:xfrm>
        </p:spPr>
        <p:txBody>
          <a:bodyPr>
            <a:normAutofit/>
          </a:bodyPr>
          <a:lstStyle/>
          <a:p>
            <a:r>
              <a:rPr lang="sr-Latn-CS" dirty="0">
                <a:solidFill>
                  <a:schemeClr val="tx1"/>
                </a:solidFill>
              </a:rPr>
              <a:t>Baroknu epohu odlikuje svest o beskrajnosti prostora. Tome </a:t>
            </a:r>
            <a:r>
              <a:rPr lang="sr-Latn-CS" dirty="0" smtClean="0">
                <a:solidFill>
                  <a:schemeClr val="tx1"/>
                </a:solidFill>
              </a:rPr>
              <a:t>doprinose </a:t>
            </a:r>
            <a:r>
              <a:rPr lang="sr-Latn-CS" dirty="0">
                <a:solidFill>
                  <a:schemeClr val="tx1"/>
                </a:solidFill>
              </a:rPr>
              <a:t>velika putovanja, kopernikanska revolucija koja otkriva novu strukturu univerzuma, otkriće teleskopa...</a:t>
            </a:r>
            <a:endParaRPr lang="en-US" dirty="0">
              <a:solidFill>
                <a:schemeClr val="tx1"/>
              </a:solidFill>
            </a:endParaRPr>
          </a:p>
          <a:p>
            <a:r>
              <a:rPr lang="sr-Latn-CS" dirty="0">
                <a:solidFill>
                  <a:schemeClr val="tx1"/>
                </a:solidFill>
              </a:rPr>
              <a:t>Barokno vreme opčinjeno je i osećanjem stalne promenljivosti, prolaznosti vremena. Jedno od najpopularnijih i najuticajnijih antičkih dela su Ovidijeve </a:t>
            </a:r>
            <a:r>
              <a:rPr lang="sr-Latn-CS" i="1" dirty="0">
                <a:solidFill>
                  <a:schemeClr val="tx1"/>
                </a:solidFill>
              </a:rPr>
              <a:t>Metamorfoze</a:t>
            </a:r>
            <a:r>
              <a:rPr lang="sr-Latn-CS" dirty="0">
                <a:solidFill>
                  <a:schemeClr val="tx1"/>
                </a:solidFill>
              </a:rPr>
              <a:t>. Jedna od ključnih reči barokne poezije je metamorfoza. Veliki istoričar umetnosti Ervin Panofski (pisac knjige „Ikonološke studije“, obavezne literature za predmet Umetnost renesanse</a:t>
            </a:r>
            <a:r>
              <a:rPr lang="sr-Latn-CS" dirty="0" smtClean="0">
                <a:solidFill>
                  <a:schemeClr val="tx1"/>
                </a:solidFill>
              </a:rPr>
              <a:t>), </a:t>
            </a:r>
            <a:r>
              <a:rPr lang="sr-Latn-CS" dirty="0">
                <a:solidFill>
                  <a:schemeClr val="tx1"/>
                </a:solidFill>
              </a:rPr>
              <a:t>napisao je da je barok bio „opsednut dubinom i širinom vremena“.</a:t>
            </a:r>
            <a:endParaRPr lang="en-US" dirty="0">
              <a:solidFill>
                <a:schemeClr val="tx1"/>
              </a:solidFill>
            </a:endParaRPr>
          </a:p>
          <a:p>
            <a:r>
              <a:rPr lang="sr-Latn-CS" dirty="0">
                <a:solidFill>
                  <a:schemeClr val="tx1"/>
                </a:solidFill>
              </a:rPr>
              <a:t>Zato je jedan od ključnih fenomena u baroknoj kulturi hronotop (starogrčki: hronos – vreme, topos – mesto). Ova kovanica preuzeta je od Mihaila Bakhtina (1895-1975), ruskog filozofa i teoretičara </a:t>
            </a:r>
            <a:r>
              <a:rPr lang="sr-Latn-CS" dirty="0" smtClean="0">
                <a:solidFill>
                  <a:schemeClr val="tx1"/>
                </a:solidFill>
              </a:rPr>
              <a:t>književnosti, </a:t>
            </a:r>
            <a:r>
              <a:rPr lang="sr-Latn-CS" dirty="0">
                <a:solidFill>
                  <a:schemeClr val="tx1"/>
                </a:solidFill>
              </a:rPr>
              <a:t>koji je razmatrao dijalektičko prožimanje vremenskih i prostornih odnosa u </a:t>
            </a:r>
            <a:r>
              <a:rPr lang="sr-Latn-CS" dirty="0" smtClean="0">
                <a:solidFill>
                  <a:schemeClr val="tx1"/>
                </a:solidFill>
              </a:rPr>
              <a:t>literaturi (</a:t>
            </a:r>
            <a:r>
              <a:rPr lang="sr-Latn-CS" dirty="0">
                <a:solidFill>
                  <a:schemeClr val="tx1"/>
                </a:solidFill>
              </a:rPr>
              <a:t>vremena kao četvrte dimenzije prostora). Termin se </a:t>
            </a:r>
            <a:r>
              <a:rPr lang="sr-Latn-CS" dirty="0" smtClean="0">
                <a:solidFill>
                  <a:schemeClr val="tx1"/>
                </a:solidFill>
              </a:rPr>
              <a:t>upotrebljava </a:t>
            </a:r>
            <a:r>
              <a:rPr lang="sr-Latn-CS" dirty="0">
                <a:solidFill>
                  <a:schemeClr val="tx1"/>
                </a:solidFill>
              </a:rPr>
              <a:t>i u </a:t>
            </a:r>
            <a:r>
              <a:rPr lang="sr-Latn-CS" dirty="0" smtClean="0">
                <a:solidFill>
                  <a:schemeClr val="tx1"/>
                </a:solidFill>
              </a:rPr>
              <a:t>matematici i fizici (Ajnštajnova teorija relativiteta). </a:t>
            </a:r>
            <a:r>
              <a:rPr lang="sr-Latn-CS" dirty="0">
                <a:solidFill>
                  <a:schemeClr val="tx1"/>
                </a:solidFill>
              </a:rPr>
              <a:t>Poslužio je istoričarima umetnosti </a:t>
            </a:r>
            <a:r>
              <a:rPr lang="sr-Latn-CS" dirty="0" smtClean="0">
                <a:solidFill>
                  <a:schemeClr val="tx1"/>
                </a:solidFill>
              </a:rPr>
              <a:t>koji sagledavaju vizuelnu </a:t>
            </a:r>
            <a:r>
              <a:rPr lang="sr-Latn-CS" dirty="0">
                <a:solidFill>
                  <a:schemeClr val="tx1"/>
                </a:solidFill>
              </a:rPr>
              <a:t>kulturu baroka kao izraz hronotopičke interakcije koja se ogleda u svim žanrovima i </a:t>
            </a:r>
            <a:r>
              <a:rPr lang="sr-Latn-CS" dirty="0" smtClean="0">
                <a:solidFill>
                  <a:schemeClr val="tx1"/>
                </a:solidFill>
              </a:rPr>
              <a:t>svim vrstama </a:t>
            </a:r>
            <a:r>
              <a:rPr lang="sr-Latn-CS" dirty="0">
                <a:solidFill>
                  <a:schemeClr val="tx1"/>
                </a:solidFill>
              </a:rPr>
              <a:t>umetnosti</a:t>
            </a:r>
            <a:r>
              <a:rPr lang="sr-Latn-CS" dirty="0"/>
              <a:t>.</a:t>
            </a:r>
            <a:endParaRPr lang="en-US" dirty="0">
              <a:solidFill>
                <a:schemeClr val="tx1"/>
              </a:solidFill>
            </a:endParaRPr>
          </a:p>
        </p:txBody>
      </p:sp>
    </p:spTree>
    <p:extLst>
      <p:ext uri="{BB962C8B-B14F-4D97-AF65-F5344CB8AC3E}">
        <p14:creationId xmlns:p14="http://schemas.microsoft.com/office/powerpoint/2010/main" val="3450548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895475" y="6368415"/>
            <a:ext cx="5191125" cy="489585"/>
          </a:xfrm>
        </p:spPr>
        <p:txBody>
          <a:bodyPr>
            <a:normAutofit/>
          </a:bodyPr>
          <a:lstStyle/>
          <a:p>
            <a:r>
              <a:rPr lang="sr-Latn-RS" sz="1400" dirty="0" smtClean="0"/>
              <a:t>Bernini, grobnica pape Aleksandar VII, crkva Svetog Petra, 1671-1678</a:t>
            </a:r>
            <a:r>
              <a:rPr lang="sr-Latn-CS" sz="1400" dirty="0" smtClean="0"/>
              <a:t>.</a:t>
            </a:r>
            <a:endParaRPr lang="en-US" sz="1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 y="228600"/>
            <a:ext cx="8324194" cy="6035040"/>
          </a:xfrm>
          <a:prstGeom prst="rect">
            <a:avLst/>
          </a:prstGeom>
        </p:spPr>
      </p:pic>
    </p:spTree>
    <p:extLst>
      <p:ext uri="{BB962C8B-B14F-4D97-AF65-F5344CB8AC3E}">
        <p14:creationId xmlns:p14="http://schemas.microsoft.com/office/powerpoint/2010/main" val="1665615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4294967295"/>
          </p:nvPr>
        </p:nvSpPr>
        <p:spPr>
          <a:xfrm>
            <a:off x="76200" y="1752600"/>
            <a:ext cx="8839200" cy="2971800"/>
          </a:xfrm>
        </p:spPr>
        <p:txBody>
          <a:bodyPr>
            <a:normAutofit/>
          </a:bodyPr>
          <a:lstStyle/>
          <a:p>
            <a:pPr algn="just"/>
            <a:r>
              <a:rPr lang="sr-Latn-CS" dirty="0"/>
              <a:t>Berninijeva Kornaro kapela je grobno mesto patrona kardinala Kornara i članova njegove porodice. Oni su predstavljeni u bočnim nišama (kojima ćemo se vratiti u analizi teatarskog aspekta barokne vizuelne kulture). Neki od njih posmatraju svetu Terezu u zanosu, drugi gledaju u posmatrača, ili prema časnoj trpezi, neki pokazuju na pod. Na podu su skeleti, tradicionalni makabristički simbol, ali pokrenuti. Jedan drži ruke u molitvi, drugi ih podiže ka nebu: to su dva načina prihvatanja božanske poruke. Na svodu je golub, simbol Svetog Duha. Na oltaru, ispod svetiteljke u levitaciji, predstava je Tajne </a:t>
            </a:r>
            <a:r>
              <a:rPr lang="sr-Latn-CS" dirty="0" smtClean="0"/>
              <a:t>večere</a:t>
            </a:r>
            <a:r>
              <a:rPr lang="sr-Latn-CS" dirty="0"/>
              <a:t>. Tako kapela </a:t>
            </a:r>
            <a:r>
              <a:rPr lang="sr-Latn-CS" dirty="0" smtClean="0"/>
              <a:t>Kornaro postaje </a:t>
            </a:r>
            <a:r>
              <a:rPr lang="sr-Latn-CS" dirty="0"/>
              <a:t>celina koja vizualizuje proces spasenja duše.</a:t>
            </a:r>
            <a:endParaRPr lang="en-US" dirty="0"/>
          </a:p>
        </p:txBody>
      </p:sp>
    </p:spTree>
    <p:extLst>
      <p:ext uri="{BB962C8B-B14F-4D97-AF65-F5344CB8AC3E}">
        <p14:creationId xmlns:p14="http://schemas.microsoft.com/office/powerpoint/2010/main" val="2124985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286000" y="6172200"/>
            <a:ext cx="4648200" cy="381000"/>
          </a:xfrm>
        </p:spPr>
        <p:txBody>
          <a:bodyPr>
            <a:normAutofit/>
          </a:bodyPr>
          <a:lstStyle/>
          <a:p>
            <a:r>
              <a:rPr lang="sr-Latn-RS" sz="1400" dirty="0" smtClean="0"/>
              <a:t>Bernini, kapela Kornaro, crkva Santa Maria della Vittoria, 1650.</a:t>
            </a:r>
            <a:endParaRPr lang="en-US" sz="1400" dirty="0"/>
          </a:p>
        </p:txBody>
      </p:sp>
      <p:pic>
        <p:nvPicPr>
          <p:cNvPr id="3" name="Content Placeholder 2"/>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2286000" y="76200"/>
            <a:ext cx="4349816" cy="5943600"/>
          </a:xfrm>
        </p:spPr>
      </p:pic>
    </p:spTree>
    <p:extLst>
      <p:ext uri="{BB962C8B-B14F-4D97-AF65-F5344CB8AC3E}">
        <p14:creationId xmlns:p14="http://schemas.microsoft.com/office/powerpoint/2010/main" val="1536643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057400" y="6172200"/>
            <a:ext cx="4724400" cy="381000"/>
          </a:xfrm>
        </p:spPr>
        <p:txBody>
          <a:bodyPr>
            <a:normAutofit/>
          </a:bodyPr>
          <a:lstStyle/>
          <a:p>
            <a:r>
              <a:rPr lang="sr-Latn-RS" sz="1400" dirty="0" smtClean="0"/>
              <a:t>Bernini, kapela Kornaro, crkva Santa Maria della Vittoria, 1650.</a:t>
            </a:r>
            <a:endParaRPr lang="en-US" sz="14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457200"/>
            <a:ext cx="8586494" cy="5334000"/>
          </a:xfrm>
          <a:prstGeom prst="rect">
            <a:avLst/>
          </a:prstGeom>
        </p:spPr>
      </p:pic>
    </p:spTree>
    <p:extLst>
      <p:ext uri="{BB962C8B-B14F-4D97-AF65-F5344CB8AC3E}">
        <p14:creationId xmlns:p14="http://schemas.microsoft.com/office/powerpoint/2010/main" val="3982153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6344910"/>
            <a:ext cx="7467600" cy="513090"/>
          </a:xfrm>
        </p:spPr>
        <p:txBody>
          <a:bodyPr>
            <a:normAutofit/>
          </a:bodyPr>
          <a:lstStyle/>
          <a:p>
            <a:pPr algn="ctr"/>
            <a:r>
              <a:rPr lang="sr-Latn-RS" sz="1400" dirty="0" smtClean="0"/>
              <a:t>Rembrant , Noćna straža (</a:t>
            </a:r>
            <a:r>
              <a:rPr lang="sr-Latn-CS" sz="1400" i="1" dirty="0"/>
              <a:t>Društvo kapetana Fransa Baninga Koka i poručnika Viljema van </a:t>
            </a:r>
            <a:r>
              <a:rPr lang="sr-Latn-CS" sz="1400" i="1" dirty="0" smtClean="0"/>
              <a:t>Rujtenhurha)</a:t>
            </a:r>
            <a:br>
              <a:rPr lang="sr-Latn-CS" sz="1400" i="1" dirty="0" smtClean="0"/>
            </a:br>
            <a:r>
              <a:rPr lang="sr-Latn-CS" sz="1400" dirty="0" smtClean="0"/>
              <a:t>1642.</a:t>
            </a:r>
            <a:endParaRPr lang="en-US" sz="1400"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5800" y="20782"/>
            <a:ext cx="7772400" cy="6324128"/>
          </a:xfrm>
        </p:spPr>
      </p:pic>
    </p:spTree>
    <p:extLst>
      <p:ext uri="{BB962C8B-B14F-4D97-AF65-F5344CB8AC3E}">
        <p14:creationId xmlns:p14="http://schemas.microsoft.com/office/powerpoint/2010/main" val="3294215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990600" y="990600"/>
            <a:ext cx="7162800" cy="4953000"/>
          </a:xfrm>
        </p:spPr>
        <p:txBody>
          <a:bodyPr/>
          <a:lstStyle/>
          <a:p>
            <a:pPr algn="just"/>
            <a:r>
              <a:rPr lang="sr-Latn-RS" dirty="0" smtClean="0">
                <a:solidFill>
                  <a:schemeClr val="tx1"/>
                </a:solidFill>
              </a:rPr>
              <a:t>Obe reči u naslovu „Noćna straža“ (koji je nastao krajem 18. veka) su pogrešne. Nastale su zbog slojeva prljavštine i nestručnih intervencija koje su menjale izgled Rembrantove slike tokom decenija. U vreme njenog nastanka, civilne garde nisu „stražarile“, ni imale vojnu funkciju, već su se okupljale povodom društvenih i sportskih događaja. Stručna restauracija je pokazala da osvetljenje na slici nije „noćno“, već da nosi pečat Rembrantovog jakog </a:t>
            </a:r>
            <a:r>
              <a:rPr lang="sr-Latn-RS" i="1" dirty="0" smtClean="0">
                <a:solidFill>
                  <a:schemeClr val="tx1"/>
                </a:solidFill>
              </a:rPr>
              <a:t>chiaro-scura</a:t>
            </a:r>
            <a:r>
              <a:rPr lang="sr-Latn-RS" dirty="0" smtClean="0">
                <a:solidFill>
                  <a:schemeClr val="tx1"/>
                </a:solidFill>
              </a:rPr>
              <a:t>, kontrasta svetlih i zatamnjenih površina slike, mnogo dinamičnijeg od prevaziđenog stava o „Rembrant braon boji“.</a:t>
            </a:r>
            <a:endParaRPr lang="en-US" dirty="0"/>
          </a:p>
        </p:txBody>
      </p:sp>
    </p:spTree>
    <p:extLst>
      <p:ext uri="{BB962C8B-B14F-4D97-AF65-F5344CB8AC3E}">
        <p14:creationId xmlns:p14="http://schemas.microsoft.com/office/powerpoint/2010/main" val="12226514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52800" y="304800"/>
            <a:ext cx="5562600" cy="6248400"/>
          </a:xfrm>
        </p:spPr>
        <p:txBody>
          <a:bodyPr>
            <a:normAutofit/>
          </a:bodyPr>
          <a:lstStyle/>
          <a:p>
            <a:pPr algn="l"/>
            <a:r>
              <a:rPr lang="sr-Latn-RS" sz="1800" b="1" dirty="0" smtClean="0"/>
              <a:t>- Sliku je poručio kapetan Kok.</a:t>
            </a:r>
            <a:br>
              <a:rPr lang="sr-Latn-RS" sz="1800" b="1" dirty="0" smtClean="0"/>
            </a:br>
            <a:r>
              <a:rPr lang="sr-Latn-RS" sz="1800" b="1" dirty="0" smtClean="0"/>
              <a:t/>
            </a:r>
            <a:br>
              <a:rPr lang="sr-Latn-RS" sz="1800" b="1" dirty="0" smtClean="0"/>
            </a:br>
            <a:r>
              <a:rPr lang="sr-Latn-RS" sz="1800" b="1" dirty="0" smtClean="0"/>
              <a:t>- </a:t>
            </a:r>
            <a:r>
              <a:rPr lang="sr-Latn-CS" sz="1800" b="1" dirty="0"/>
              <a:t>Nepoznata ruka je, nakon što je slika bila dovršena, ispisala svih 18 imena </a:t>
            </a:r>
            <a:r>
              <a:rPr lang="sr-Latn-CS" sz="1800" b="1" dirty="0" smtClean="0"/>
              <a:t>predstavljenih na </a:t>
            </a:r>
            <a:r>
              <a:rPr lang="sr-Latn-CS" sz="1800" b="1" dirty="0"/>
              <a:t>zidu u pozadini slike</a:t>
            </a:r>
            <a:r>
              <a:rPr lang="sr-Latn-CS" sz="1800" b="1" dirty="0" smtClean="0"/>
              <a:t>.</a:t>
            </a:r>
            <a:br>
              <a:rPr lang="sr-Latn-CS" sz="1800" b="1" dirty="0" smtClean="0"/>
            </a:br>
            <a:r>
              <a:rPr lang="sr-Latn-CS" sz="1800" b="1" dirty="0" smtClean="0"/>
              <a:t/>
            </a:r>
            <a:br>
              <a:rPr lang="sr-Latn-CS" sz="1800" b="1" dirty="0" smtClean="0"/>
            </a:br>
            <a:r>
              <a:rPr lang="sr-Latn-CS" sz="1800" b="1" dirty="0" smtClean="0"/>
              <a:t>- </a:t>
            </a:r>
            <a:r>
              <a:rPr lang="sr-Latn-CS" sz="1800" b="1" dirty="0"/>
              <a:t>Rembrant </a:t>
            </a:r>
            <a:r>
              <a:rPr lang="sr-Latn-CS" sz="1800" b="1" dirty="0" smtClean="0"/>
              <a:t>je, </a:t>
            </a:r>
            <a:r>
              <a:rPr lang="sr-Latn-CS" sz="1800" b="1" dirty="0"/>
              <a:t>osim 18 predstavnika milicije, dodao još </a:t>
            </a:r>
            <a:r>
              <a:rPr lang="sr-Latn-CS" sz="1800" b="1" dirty="0" smtClean="0"/>
              <a:t> </a:t>
            </a:r>
            <a:r>
              <a:rPr lang="sr-Latn-CS" sz="1800" b="1" dirty="0"/>
              <a:t>figura, koje zajedno stvaraju monumentalnu animiranu </a:t>
            </a:r>
            <a:r>
              <a:rPr lang="sr-Latn-CS" sz="1800" b="1" dirty="0" smtClean="0"/>
              <a:t>kompoziciju.</a:t>
            </a:r>
            <a:br>
              <a:rPr lang="sr-Latn-CS" sz="1800" b="1" dirty="0" smtClean="0"/>
            </a:br>
            <a:r>
              <a:rPr lang="sr-Latn-CS" sz="1800" b="1" dirty="0" smtClean="0"/>
              <a:t/>
            </a:r>
            <a:br>
              <a:rPr lang="sr-Latn-CS" sz="1800" b="1" dirty="0" smtClean="0"/>
            </a:br>
            <a:r>
              <a:rPr lang="sr-Latn-CS" sz="1800" b="1" dirty="0" smtClean="0"/>
              <a:t>- </a:t>
            </a:r>
            <a:r>
              <a:rPr lang="sr-Latn-CS" sz="1800" b="1" dirty="0"/>
              <a:t>Do </a:t>
            </a:r>
            <a:r>
              <a:rPr lang="sr-Latn-CS" sz="1800" b="1" dirty="0" smtClean="0"/>
              <a:t>tada, </a:t>
            </a:r>
            <a:r>
              <a:rPr lang="sr-Latn-CS" sz="1800" b="1" dirty="0"/>
              <a:t>tradicija holandskog grupnog portreta </a:t>
            </a:r>
            <a:r>
              <a:rPr lang="sr-Latn-CS" sz="1800" b="1" dirty="0" smtClean="0"/>
              <a:t>podrazumevala je </a:t>
            </a:r>
            <a:r>
              <a:rPr lang="sr-Latn-CS" sz="1800" b="1" dirty="0"/>
              <a:t>podjednak značaj svih predstavljenih, kao i njihovu prepoznatljivost. Rembrant </a:t>
            </a:r>
            <a:r>
              <a:rPr lang="sr-Latn-CS" sz="1800" b="1" dirty="0" smtClean="0"/>
              <a:t>prekida </a:t>
            </a:r>
            <a:r>
              <a:rPr lang="sr-Latn-CS" sz="1800" b="1" dirty="0"/>
              <a:t>sa </a:t>
            </a:r>
            <a:r>
              <a:rPr lang="sr-Latn-CS" sz="1800" b="1" dirty="0" smtClean="0"/>
              <a:t>ovom tradicijom, preobražavajući </a:t>
            </a:r>
            <a:r>
              <a:rPr lang="sr-Latn-CS" sz="1800" b="1" dirty="0"/>
              <a:t>t</a:t>
            </a:r>
            <a:r>
              <a:rPr lang="sr-Latn-CS" sz="1800" b="1" dirty="0" smtClean="0"/>
              <a:t>radicionalni grupni </a:t>
            </a:r>
            <a:r>
              <a:rPr lang="sr-Latn-CS" sz="1800" b="1" dirty="0"/>
              <a:t>portret </a:t>
            </a:r>
            <a:r>
              <a:rPr lang="sr-Latn-CS" sz="1800" b="1" dirty="0" smtClean="0"/>
              <a:t>u </a:t>
            </a:r>
            <a:r>
              <a:rPr lang="sr-Latn-CS" sz="1800" b="1" dirty="0"/>
              <a:t>kompleksnu, još uvek ne sasvim dešifrovanu </a:t>
            </a:r>
            <a:r>
              <a:rPr lang="sr-Latn-CS" sz="1800" b="1" dirty="0" smtClean="0"/>
              <a:t>celinu. Svako od predstavljenih je platio iznos proporcionalan svom pojavljivanju na slici.</a:t>
            </a:r>
            <a:br>
              <a:rPr lang="sr-Latn-CS" sz="1800" b="1" dirty="0" smtClean="0"/>
            </a:br>
            <a:r>
              <a:rPr lang="sr-Latn-CS" sz="1800" b="1" dirty="0"/>
              <a:t/>
            </a:r>
            <a:br>
              <a:rPr lang="sr-Latn-CS" sz="1800" b="1" dirty="0"/>
            </a:br>
            <a:r>
              <a:rPr lang="sr-Latn-CS" sz="1800" b="1" dirty="0" smtClean="0"/>
              <a:t>- Holandija je bila republika u doba velikih monarhija, zbog čega je veliki broj najpoznatijih portreta poručivalo građanstvo</a:t>
            </a:r>
            <a:r>
              <a:rPr lang="sr-Latn-CS" sz="1800" dirty="0" smtClean="0"/>
              <a:t>.</a:t>
            </a:r>
            <a:endParaRPr lang="en-US" sz="1800" dirty="0"/>
          </a:p>
        </p:txBody>
      </p:sp>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52400" y="1166018"/>
            <a:ext cx="2879725" cy="4525963"/>
          </a:xfrm>
        </p:spPr>
      </p:pic>
    </p:spTree>
    <p:extLst>
      <p:ext uri="{BB962C8B-B14F-4D97-AF65-F5344CB8AC3E}">
        <p14:creationId xmlns:p14="http://schemas.microsoft.com/office/powerpoint/2010/main" val="1867268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152400"/>
            <a:ext cx="7772400" cy="381000"/>
          </a:xfrm>
        </p:spPr>
        <p:txBody>
          <a:bodyPr>
            <a:normAutofit/>
          </a:bodyPr>
          <a:lstStyle/>
          <a:p>
            <a:pPr algn="ctr"/>
            <a:r>
              <a:rPr lang="sr-Latn-RS" sz="1600" dirty="0" smtClean="0"/>
              <a:t>Formalna analiza slike i koncept vremena i prostora</a:t>
            </a:r>
            <a:endParaRPr lang="en-US" sz="1600" dirty="0"/>
          </a:p>
        </p:txBody>
      </p:sp>
      <p:sp>
        <p:nvSpPr>
          <p:cNvPr id="5" name="Text Placeholder 4"/>
          <p:cNvSpPr>
            <a:spLocks noGrp="1"/>
          </p:cNvSpPr>
          <p:nvPr>
            <p:ph type="body" idx="4294967295"/>
          </p:nvPr>
        </p:nvSpPr>
        <p:spPr>
          <a:xfrm>
            <a:off x="304800" y="609600"/>
            <a:ext cx="8458200" cy="5486400"/>
          </a:xfrm>
        </p:spPr>
        <p:txBody>
          <a:bodyPr>
            <a:normAutofit lnSpcReduction="10000"/>
          </a:bodyPr>
          <a:lstStyle/>
          <a:p>
            <a:pPr marL="342900" indent="-342900" algn="just">
              <a:buFontTx/>
              <a:buChar char="-"/>
            </a:pPr>
            <a:r>
              <a:rPr lang="sr-Latn-RS" dirty="0" smtClean="0">
                <a:solidFill>
                  <a:schemeClr val="tx1"/>
                </a:solidFill>
              </a:rPr>
              <a:t>Slika je monumentalnih dimenzija (</a:t>
            </a:r>
            <a:r>
              <a:rPr lang="sr-Latn-CS" dirty="0" smtClean="0">
                <a:solidFill>
                  <a:schemeClr val="tx1"/>
                </a:solidFill>
              </a:rPr>
              <a:t>3.67x4.37m) i prevazilazi do tada uobičajene dimenzije grupnih portreta.</a:t>
            </a:r>
          </a:p>
          <a:p>
            <a:pPr marL="342900" indent="-342900" algn="just">
              <a:buFontTx/>
              <a:buChar char="-"/>
            </a:pPr>
            <a:r>
              <a:rPr lang="sr-Latn-CS" dirty="0" smtClean="0">
                <a:solidFill>
                  <a:schemeClr val="tx1"/>
                </a:solidFill>
              </a:rPr>
              <a:t>Građena je od mnogih dijagonala, usmerenih </a:t>
            </a:r>
            <a:r>
              <a:rPr lang="sr-Latn-CS" dirty="0">
                <a:solidFill>
                  <a:schemeClr val="tx1"/>
                </a:solidFill>
              </a:rPr>
              <a:t>u različitim </a:t>
            </a:r>
            <a:r>
              <a:rPr lang="sr-Latn-CS" dirty="0" smtClean="0">
                <a:solidFill>
                  <a:schemeClr val="tx1"/>
                </a:solidFill>
              </a:rPr>
              <a:t>pravcima, </a:t>
            </a:r>
            <a:r>
              <a:rPr lang="sr-Latn-CS" dirty="0">
                <a:solidFill>
                  <a:schemeClr val="tx1"/>
                </a:solidFill>
              </a:rPr>
              <a:t>koje formiraju, između ostalog, kapetanova ruka, poručnikov mač, muskete, koplja, </a:t>
            </a:r>
            <a:r>
              <a:rPr lang="sr-Latn-CS" dirty="0" smtClean="0">
                <a:solidFill>
                  <a:schemeClr val="tx1"/>
                </a:solidFill>
              </a:rPr>
              <a:t>zastave, ali i pogledi aktera slike. Razigranost linija doprinosi utisku animiranosti i pokrenutosti.</a:t>
            </a:r>
          </a:p>
          <a:p>
            <a:pPr marL="342900" indent="-342900" algn="just">
              <a:buFontTx/>
              <a:buChar char="-"/>
            </a:pPr>
            <a:r>
              <a:rPr lang="sr-Latn-CS" dirty="0" smtClean="0">
                <a:solidFill>
                  <a:schemeClr val="tx1"/>
                </a:solidFill>
              </a:rPr>
              <a:t>Ispružena ruka kapetana Koka doprinosi iluzionističkom konceptu „probijanja“ platna slike, povezivanja realnog prostora posmatrača i fiktivnog prostora slike.</a:t>
            </a:r>
          </a:p>
          <a:p>
            <a:pPr marL="342900" indent="-342900" algn="just">
              <a:buFontTx/>
              <a:buChar char="-"/>
            </a:pPr>
            <a:r>
              <a:rPr lang="sr-Latn-CS" dirty="0" smtClean="0">
                <a:solidFill>
                  <a:schemeClr val="tx1"/>
                </a:solidFill>
              </a:rPr>
              <a:t>Slika pruža izuzetan primer kompleksnosti baroknog shvatanja prostora i vremena, odnosno hronotopa. Dubina prostora je naglašena vazdušnom perspektivom i rasporedom figura. Izražene dijagonale doprinose dinamici i prividnom kretanju aktera koji „ulaze“ u prostor posmatrača. Detalj ispružene ruke, ili noge kojom je kapetan zakoračio, doprinose ovom utisku i čine da se oseća kako se prikazani pokret „dešava“ u našem vremenu, pojačavajući doživljaj prisutnosti naslikanih figura. Temporalnost se na platnu razvija postepeno, gradacijski, u skladu sa pogledom posmatrača, čije oko „luta“ po pojedinačnim prizorima, nesposobno da obuhvati scenu u jednom trenutku. </a:t>
            </a:r>
            <a:endParaRPr lang="en-US" dirty="0">
              <a:solidFill>
                <a:schemeClr val="tx1"/>
              </a:solidFill>
            </a:endParaRPr>
          </a:p>
        </p:txBody>
      </p:sp>
    </p:spTree>
    <p:extLst>
      <p:ext uri="{BB962C8B-B14F-4D97-AF65-F5344CB8AC3E}">
        <p14:creationId xmlns:p14="http://schemas.microsoft.com/office/powerpoint/2010/main" val="26882647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990600" y="685800"/>
            <a:ext cx="7315200" cy="5257800"/>
          </a:xfrm>
        </p:spPr>
        <p:txBody>
          <a:bodyPr>
            <a:normAutofit fontScale="92500" lnSpcReduction="20000"/>
          </a:bodyPr>
          <a:lstStyle/>
          <a:p>
            <a:pPr marL="342900" indent="-342900" algn="just">
              <a:buFontTx/>
              <a:buChar char="-"/>
            </a:pPr>
            <a:r>
              <a:rPr lang="sr-Latn-RS" dirty="0" smtClean="0">
                <a:solidFill>
                  <a:schemeClr val="tx1"/>
                </a:solidFill>
              </a:rPr>
              <a:t>Osećanju pokreta i doživljaju prostora doprinose kontrasti svetla i senke na slici. Rembrant je bio i ostao slavan zbog svog virtuoznog kreiranja svetlosnih efekata, zbog čega je rečeno da je bio „sam svoj Bog sunca“. </a:t>
            </a:r>
            <a:r>
              <a:rPr lang="sr-Latn-CS" dirty="0" smtClean="0">
                <a:solidFill>
                  <a:schemeClr val="tx1"/>
                </a:solidFill>
              </a:rPr>
              <a:t>Senke </a:t>
            </a:r>
            <a:r>
              <a:rPr lang="sr-Latn-CS" dirty="0">
                <a:solidFill>
                  <a:schemeClr val="tx1"/>
                </a:solidFill>
              </a:rPr>
              <a:t>na kapetanovoj ruci ukazuju da </a:t>
            </a:r>
            <a:r>
              <a:rPr lang="sr-Latn-CS" dirty="0" smtClean="0">
                <a:solidFill>
                  <a:schemeClr val="tx1"/>
                </a:solidFill>
              </a:rPr>
              <a:t>su sunčevi zraci </a:t>
            </a:r>
            <a:r>
              <a:rPr lang="sr-Latn-CS" dirty="0">
                <a:solidFill>
                  <a:schemeClr val="tx1"/>
                </a:solidFill>
              </a:rPr>
              <a:t>u času </a:t>
            </a:r>
            <a:r>
              <a:rPr lang="sr-Latn-CS" dirty="0" smtClean="0">
                <a:solidFill>
                  <a:schemeClr val="tx1"/>
                </a:solidFill>
              </a:rPr>
              <a:t>slikanja padali </a:t>
            </a:r>
            <a:r>
              <a:rPr lang="sr-Latn-CS" dirty="0">
                <a:solidFill>
                  <a:schemeClr val="tx1"/>
                </a:solidFill>
              </a:rPr>
              <a:t>pod uglom od oko 45 </a:t>
            </a:r>
            <a:r>
              <a:rPr lang="sr-Latn-CS" dirty="0" smtClean="0">
                <a:solidFill>
                  <a:schemeClr val="tx1"/>
                </a:solidFill>
              </a:rPr>
              <a:t>stepeni, </a:t>
            </a:r>
            <a:r>
              <a:rPr lang="sr-Latn-CS" dirty="0">
                <a:solidFill>
                  <a:schemeClr val="tx1"/>
                </a:solidFill>
              </a:rPr>
              <a:t>sa </a:t>
            </a:r>
            <a:r>
              <a:rPr lang="sr-Latn-CS" dirty="0" smtClean="0">
                <a:solidFill>
                  <a:schemeClr val="tx1"/>
                </a:solidFill>
              </a:rPr>
              <a:t>leve </a:t>
            </a:r>
            <a:r>
              <a:rPr lang="sr-Latn-CS" dirty="0">
                <a:solidFill>
                  <a:schemeClr val="tx1"/>
                </a:solidFill>
              </a:rPr>
              <a:t>strane. Ali, </a:t>
            </a:r>
            <a:r>
              <a:rPr lang="sr-Latn-CS" dirty="0" smtClean="0">
                <a:solidFill>
                  <a:schemeClr val="tx1"/>
                </a:solidFill>
              </a:rPr>
              <a:t>senka </a:t>
            </a:r>
            <a:r>
              <a:rPr lang="sr-Latn-CS" dirty="0">
                <a:solidFill>
                  <a:schemeClr val="tx1"/>
                </a:solidFill>
              </a:rPr>
              <a:t>na kapetanovoj ispruženoj nozi ukazuje na </a:t>
            </a:r>
            <a:r>
              <a:rPr lang="sr-Latn-CS" dirty="0" smtClean="0">
                <a:solidFill>
                  <a:schemeClr val="tx1"/>
                </a:solidFill>
              </a:rPr>
              <a:t>različit </a:t>
            </a:r>
            <a:r>
              <a:rPr lang="sr-Latn-CS" dirty="0">
                <a:solidFill>
                  <a:schemeClr val="tx1"/>
                </a:solidFill>
              </a:rPr>
              <a:t>ugao. </a:t>
            </a:r>
            <a:r>
              <a:rPr lang="sr-Latn-CS" dirty="0" smtClean="0">
                <a:solidFill>
                  <a:schemeClr val="tx1"/>
                </a:solidFill>
              </a:rPr>
              <a:t>Komponujući sliku, umetnik je manipulisao dnevnim </a:t>
            </a:r>
            <a:r>
              <a:rPr lang="sr-Latn-CS" dirty="0">
                <a:solidFill>
                  <a:schemeClr val="tx1"/>
                </a:solidFill>
              </a:rPr>
              <a:t>svetlom u svom </a:t>
            </a:r>
            <a:r>
              <a:rPr lang="sr-Latn-CS" dirty="0" smtClean="0">
                <a:solidFill>
                  <a:schemeClr val="tx1"/>
                </a:solidFill>
              </a:rPr>
              <a:t>ateljeu. Različitim svetlosnim intenzitetima dočarao </a:t>
            </a:r>
            <a:r>
              <a:rPr lang="sr-Latn-CS" dirty="0">
                <a:solidFill>
                  <a:schemeClr val="tx1"/>
                </a:solidFill>
              </a:rPr>
              <a:t>je dramatičnu atmosferu</a:t>
            </a:r>
            <a:r>
              <a:rPr lang="sr-Latn-CS" dirty="0" smtClean="0">
                <a:solidFill>
                  <a:schemeClr val="tx1"/>
                </a:solidFill>
              </a:rPr>
              <a:t>.</a:t>
            </a:r>
          </a:p>
          <a:p>
            <a:pPr marL="342900" indent="-342900" algn="just">
              <a:buFontTx/>
              <a:buChar char="-"/>
            </a:pPr>
            <a:r>
              <a:rPr lang="sr-Latn-CS" dirty="0" smtClean="0">
                <a:solidFill>
                  <a:schemeClr val="tx1"/>
                </a:solidFill>
              </a:rPr>
              <a:t>Najosvetljenije tačke na platnu su dva muškarca u prvom planu i žena u dubljoj zoni slike. Od ove dve tačke, posmatračevo oko kreće ka drugim delovima slike, pogled je istovremeno zrakast i kružan, što doprinosi osećanju pokrenutnosti i oživljenosti kompozicije.</a:t>
            </a:r>
            <a:endParaRPr lang="en-US" dirty="0">
              <a:solidFill>
                <a:schemeClr val="tx1"/>
              </a:solidFill>
            </a:endParaRPr>
          </a:p>
          <a:p>
            <a:pPr marL="342900" indent="-342900" algn="just">
              <a:buFontTx/>
              <a:buChar char="-"/>
            </a:pPr>
            <a:r>
              <a:rPr lang="sr-Latn-RS" dirty="0" smtClean="0">
                <a:solidFill>
                  <a:schemeClr val="tx1"/>
                </a:solidFill>
              </a:rPr>
              <a:t>Osećanje pokretljivosti raste i zbog menjanja tekstura – u prvom planu korišćen je grublji impasto, a konture figura u dubljim planovima slike se rastaču, jer su izvedene mekšim linijama.</a:t>
            </a:r>
          </a:p>
          <a:p>
            <a:pPr marL="342900" indent="-342900" algn="just">
              <a:buFontTx/>
              <a:buChar char="-"/>
            </a:pPr>
            <a:r>
              <a:rPr lang="sr-Latn-RS" dirty="0" smtClean="0">
                <a:solidFill>
                  <a:schemeClr val="tx1"/>
                </a:solidFill>
              </a:rPr>
              <a:t>Prostor se gradi interakcijom naslikanih figura, odnosom gestova i pogleda, komunikacijom između figura i naslikanih predmata na platnu. Slika nije „prazna kutija“ u koju  su smeštene figure, već dinamična scena koja utiče na doživljaj prostora i vremena onoga koji je posmatra.</a:t>
            </a:r>
            <a:endParaRPr lang="en-US" dirty="0">
              <a:solidFill>
                <a:schemeClr val="tx1"/>
              </a:solidFill>
            </a:endParaRPr>
          </a:p>
        </p:txBody>
      </p:sp>
    </p:spTree>
    <p:extLst>
      <p:ext uri="{BB962C8B-B14F-4D97-AF65-F5344CB8AC3E}">
        <p14:creationId xmlns:p14="http://schemas.microsoft.com/office/powerpoint/2010/main" val="20898346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962400" y="914400"/>
            <a:ext cx="4724400" cy="4800600"/>
          </a:xfrm>
        </p:spPr>
        <p:txBody>
          <a:bodyPr>
            <a:normAutofit/>
          </a:bodyPr>
          <a:lstStyle/>
          <a:p>
            <a:r>
              <a:rPr lang="hr-HR" sz="2000" b="1" dirty="0"/>
              <a:t>Prikaz milicije, tzv. </a:t>
            </a:r>
            <a:r>
              <a:rPr lang="hr-HR" sz="2000" b="1" i="1" dirty="0"/>
              <a:t>Arkebusiers</a:t>
            </a:r>
            <a:r>
              <a:rPr lang="hr-HR" sz="2000" b="1" dirty="0"/>
              <a:t>, nazvanih tako prema arkebuzi, dugoj pušci iz 16. veka, </a:t>
            </a:r>
            <a:r>
              <a:rPr lang="hr-HR" sz="2000" b="1" dirty="0" smtClean="0"/>
              <a:t>podrazumevao </a:t>
            </a:r>
            <a:r>
              <a:rPr lang="hr-HR" sz="2000" b="1" dirty="0"/>
              <a:t>je i tradicionalni ambem ovih organizacija – </a:t>
            </a:r>
            <a:r>
              <a:rPr lang="hr-HR" sz="2000" b="1" dirty="0" smtClean="0"/>
              <a:t>devojčicu </a:t>
            </a:r>
            <a:r>
              <a:rPr lang="hr-HR" sz="2000" b="1" dirty="0"/>
              <a:t>u žutoj haljini. Na Rembrantovoj slici ona postaje vrsta maskote. Motivi mrtve </a:t>
            </a:r>
            <a:r>
              <a:rPr lang="hr-HR" sz="2000" b="1" dirty="0" smtClean="0"/>
              <a:t>kokoške i </a:t>
            </a:r>
            <a:r>
              <a:rPr lang="hr-HR" sz="2000" b="1" dirty="0"/>
              <a:t>hrastovog </a:t>
            </a:r>
            <a:r>
              <a:rPr lang="hr-HR" sz="2000" b="1" dirty="0" smtClean="0"/>
              <a:t>lišća</a:t>
            </a:r>
            <a:r>
              <a:rPr lang="hr-HR" sz="2000" b="1" dirty="0"/>
              <a:t>, takođe se povezuju sa arkebuzama</a:t>
            </a:r>
            <a:r>
              <a:rPr lang="hr-HR" sz="2000" dirty="0"/>
              <a:t>.</a:t>
            </a:r>
            <a:r>
              <a:rPr lang="en-US" sz="2000" dirty="0"/>
              <a:t/>
            </a:r>
            <a:br>
              <a:rPr lang="en-US" sz="2000" dirty="0"/>
            </a:br>
            <a:endParaRPr lang="en-US" sz="2000" dirty="0"/>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685800" y="762000"/>
            <a:ext cx="2714625" cy="5257800"/>
          </a:xfrm>
        </p:spPr>
      </p:pic>
    </p:spTree>
    <p:extLst>
      <p:ext uri="{BB962C8B-B14F-4D97-AF65-F5344CB8AC3E}">
        <p14:creationId xmlns:p14="http://schemas.microsoft.com/office/powerpoint/2010/main" val="213912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4294967295"/>
          </p:nvPr>
        </p:nvSpPr>
        <p:spPr>
          <a:xfrm>
            <a:off x="304800" y="914400"/>
            <a:ext cx="8839200" cy="3276600"/>
          </a:xfrm>
        </p:spPr>
        <p:txBody>
          <a:bodyPr>
            <a:normAutofit/>
          </a:bodyPr>
          <a:lstStyle/>
          <a:p>
            <a:r>
              <a:rPr lang="sr-Latn-CS" dirty="0">
                <a:solidFill>
                  <a:schemeClr val="tx1"/>
                </a:solidFill>
              </a:rPr>
              <a:t>Interakcija </a:t>
            </a:r>
            <a:r>
              <a:rPr lang="sr-Latn-CS" dirty="0" smtClean="0">
                <a:solidFill>
                  <a:schemeClr val="tx1"/>
                </a:solidFill>
              </a:rPr>
              <a:t>vremena </a:t>
            </a:r>
            <a:r>
              <a:rPr lang="sr-Latn-CS" dirty="0">
                <a:solidFill>
                  <a:schemeClr val="tx1"/>
                </a:solidFill>
              </a:rPr>
              <a:t>i prostora naročito se ispoljava u Berninijevom opusu.</a:t>
            </a:r>
            <a:endParaRPr lang="en-US" dirty="0">
              <a:solidFill>
                <a:schemeClr val="tx1"/>
              </a:solidFill>
            </a:endParaRPr>
          </a:p>
          <a:p>
            <a:r>
              <a:rPr lang="sr-Latn-CS" dirty="0">
                <a:solidFill>
                  <a:schemeClr val="tx1"/>
                </a:solidFill>
              </a:rPr>
              <a:t>Kao mlad umetnik, od 1621. do 1625. on radi za kardinala Šipiona Borgezea (Scipione Borghese), velikog patrona umetnosti. Za njegovu vilu (Villa Borghese, na brdu Pinćio, iznad Rima), izradio je skulpturalne grupe </a:t>
            </a:r>
            <a:r>
              <a:rPr lang="sr-Latn-CS" i="1" dirty="0">
                <a:solidFill>
                  <a:schemeClr val="tx1"/>
                </a:solidFill>
              </a:rPr>
              <a:t>Apolon i Dafne</a:t>
            </a:r>
            <a:r>
              <a:rPr lang="sr-Latn-CS" dirty="0">
                <a:solidFill>
                  <a:schemeClr val="tx1"/>
                </a:solidFill>
              </a:rPr>
              <a:t>, </a:t>
            </a:r>
            <a:r>
              <a:rPr lang="sr-Latn-CS" i="1" dirty="0">
                <a:solidFill>
                  <a:schemeClr val="tx1"/>
                </a:solidFill>
              </a:rPr>
              <a:t>Pluton</a:t>
            </a:r>
            <a:r>
              <a:rPr lang="sr-Latn-CS" dirty="0">
                <a:solidFill>
                  <a:schemeClr val="tx1"/>
                </a:solidFill>
              </a:rPr>
              <a:t> </a:t>
            </a:r>
            <a:r>
              <a:rPr lang="sr-Latn-CS" i="1" dirty="0">
                <a:solidFill>
                  <a:schemeClr val="tx1"/>
                </a:solidFill>
              </a:rPr>
              <a:t>i Prozerpina</a:t>
            </a:r>
            <a:r>
              <a:rPr lang="sr-Latn-CS" dirty="0">
                <a:solidFill>
                  <a:schemeClr val="tx1"/>
                </a:solidFill>
              </a:rPr>
              <a:t> (Had i Persefona) i figuru </a:t>
            </a:r>
            <a:r>
              <a:rPr lang="sr-Latn-CS" i="1" dirty="0">
                <a:solidFill>
                  <a:schemeClr val="tx1"/>
                </a:solidFill>
              </a:rPr>
              <a:t>Davida</a:t>
            </a:r>
            <a:r>
              <a:rPr lang="sr-Latn-C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5965505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28600"/>
            <a:ext cx="8111907" cy="6400800"/>
          </a:xfrm>
          <a:prstGeom prst="rect">
            <a:avLst/>
          </a:prstGeom>
        </p:spPr>
      </p:pic>
    </p:spTree>
    <p:extLst>
      <p:ext uri="{BB962C8B-B14F-4D97-AF65-F5344CB8AC3E}">
        <p14:creationId xmlns:p14="http://schemas.microsoft.com/office/powerpoint/2010/main" val="8761758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60871" y="6344910"/>
            <a:ext cx="7467600" cy="513090"/>
          </a:xfrm>
        </p:spPr>
        <p:txBody>
          <a:bodyPr>
            <a:normAutofit/>
          </a:bodyPr>
          <a:lstStyle/>
          <a:p>
            <a:pPr algn="ctr"/>
            <a:r>
              <a:rPr lang="sr-Latn-RS" sz="1400" b="1" dirty="0" smtClean="0"/>
              <a:t>„Noćna straža“ u </a:t>
            </a:r>
            <a:r>
              <a:rPr lang="en-US" sz="1400" b="1" dirty="0" smtClean="0"/>
              <a:t>Rijksmuseum</a:t>
            </a:r>
            <a:r>
              <a:rPr lang="sr-Latn-RS" sz="1400" b="1" dirty="0" smtClean="0"/>
              <a:t> (Kraljevski muzej), Amsterdam</a:t>
            </a:r>
            <a:br>
              <a:rPr lang="sr-Latn-RS" sz="1400" b="1" dirty="0" smtClean="0"/>
            </a:br>
            <a:endParaRPr lang="en-US" sz="1400" b="1" dirty="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295400"/>
            <a:ext cx="6527007" cy="4351338"/>
          </a:xfrm>
        </p:spPr>
      </p:pic>
    </p:spTree>
    <p:extLst>
      <p:ext uri="{BB962C8B-B14F-4D97-AF65-F5344CB8AC3E}">
        <p14:creationId xmlns:p14="http://schemas.microsoft.com/office/powerpoint/2010/main" val="610827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85837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4294967295"/>
          </p:nvPr>
        </p:nvSpPr>
        <p:spPr>
          <a:xfrm>
            <a:off x="533400" y="762000"/>
            <a:ext cx="7772400" cy="5562600"/>
          </a:xfrm>
        </p:spPr>
        <p:txBody>
          <a:bodyPr>
            <a:normAutofit/>
          </a:bodyPr>
          <a:lstStyle/>
          <a:p>
            <a:r>
              <a:rPr lang="sr-Latn-CS" dirty="0" smtClean="0">
                <a:solidFill>
                  <a:schemeClr val="tx1"/>
                </a:solidFill>
              </a:rPr>
              <a:t>Dugo vremena u nauci se smatralo (videti kod Vitkovera) da je Bernini u ovim tzv. </a:t>
            </a:r>
            <a:r>
              <a:rPr lang="sr-Latn-CS" i="1" dirty="0" smtClean="0">
                <a:solidFill>
                  <a:schemeClr val="tx1"/>
                </a:solidFill>
              </a:rPr>
              <a:t>Borgeze statuama</a:t>
            </a:r>
            <a:r>
              <a:rPr lang="sr-Latn-CS" dirty="0" smtClean="0">
                <a:solidFill>
                  <a:schemeClr val="tx1"/>
                </a:solidFill>
              </a:rPr>
              <a:t> napustio manirističku skulpturalnu estetiku – varijetet raznolikih tački posmatranja (npr. Đanbolonja, </a:t>
            </a:r>
            <a:r>
              <a:rPr lang="sr-Latn-CS" i="1" dirty="0" smtClean="0">
                <a:solidFill>
                  <a:schemeClr val="tx1"/>
                </a:solidFill>
              </a:rPr>
              <a:t>Otmica Sabinjanke</a:t>
            </a:r>
            <a:r>
              <a:rPr lang="sr-Latn-CS" dirty="0" smtClean="0">
                <a:solidFill>
                  <a:schemeClr val="tx1"/>
                </a:solidFill>
              </a:rPr>
              <a:t>) i izveo dela koja se vide u jednom dominantnom vidu, sa jedne tačke posmatranja. Ali, postavilo se pitanje koje je to jedno, dominantno lice?</a:t>
            </a:r>
          </a:p>
          <a:p>
            <a:endParaRPr lang="sr-Latn-CS" dirty="0" smtClean="0">
              <a:solidFill>
                <a:schemeClr val="tx1"/>
              </a:solidFill>
            </a:endParaRPr>
          </a:p>
          <a:p>
            <a:r>
              <a:rPr lang="sr-Latn-CS" dirty="0">
                <a:solidFill>
                  <a:schemeClr val="tx1"/>
                </a:solidFill>
              </a:rPr>
              <a:t>Zahvaljujući izučavanju dokumenata o Vili Borgeze, i boljem poznavanju barokne misli i estetike, danas se zna da nema tog jednog, dominantnog aspekta Berninijevih statua. Skulptor je usvojio višestrani i kinetički princip </a:t>
            </a:r>
            <a:r>
              <a:rPr lang="sr-Latn-CS" dirty="0" smtClean="0">
                <a:solidFill>
                  <a:schemeClr val="tx1"/>
                </a:solidFill>
              </a:rPr>
              <a:t>manirističke </a:t>
            </a:r>
            <a:r>
              <a:rPr lang="sr-Latn-CS" dirty="0">
                <a:solidFill>
                  <a:schemeClr val="tx1"/>
                </a:solidFill>
              </a:rPr>
              <a:t>skulpture. Nije imao nameru da otkrije izgled i značenje skulpture u samo jednom, najdramatičnijem momentu. Za njega, kao i za ukupnu baroknu kulturu, važan je bio vremenski proces.</a:t>
            </a:r>
            <a:endParaRPr lang="en-US" dirty="0">
              <a:solidFill>
                <a:schemeClr val="tx1"/>
              </a:solidFill>
            </a:endParaRPr>
          </a:p>
        </p:txBody>
      </p:sp>
    </p:spTree>
    <p:extLst>
      <p:ext uri="{BB962C8B-B14F-4D97-AF65-F5344CB8AC3E}">
        <p14:creationId xmlns:p14="http://schemas.microsoft.com/office/powerpoint/2010/main" val="292407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4294967295"/>
          </p:nvPr>
        </p:nvSpPr>
        <p:spPr>
          <a:xfrm>
            <a:off x="457200" y="685800"/>
            <a:ext cx="8229600" cy="5715000"/>
          </a:xfrm>
        </p:spPr>
        <p:txBody>
          <a:bodyPr>
            <a:normAutofit/>
          </a:bodyPr>
          <a:lstStyle/>
          <a:p>
            <a:pPr algn="just"/>
            <a:r>
              <a:rPr lang="sr-Latn-CS" b="1" i="1" dirty="0">
                <a:solidFill>
                  <a:schemeClr val="tx1"/>
                </a:solidFill>
              </a:rPr>
              <a:t>Apolon i Dafne</a:t>
            </a:r>
            <a:r>
              <a:rPr lang="sr-Latn-CS" dirty="0">
                <a:solidFill>
                  <a:schemeClr val="tx1"/>
                </a:solidFill>
              </a:rPr>
              <a:t>: inspiracija su </a:t>
            </a:r>
            <a:r>
              <a:rPr lang="sr-Latn-CS" dirty="0" smtClean="0">
                <a:solidFill>
                  <a:schemeClr val="tx1"/>
                </a:solidFill>
              </a:rPr>
              <a:t>bile Ovidijeve </a:t>
            </a:r>
            <a:r>
              <a:rPr lang="sr-Latn-CS" i="1" dirty="0">
                <a:solidFill>
                  <a:schemeClr val="tx1"/>
                </a:solidFill>
              </a:rPr>
              <a:t>Metamorfoze</a:t>
            </a:r>
            <a:r>
              <a:rPr lang="sr-Latn-CS" dirty="0">
                <a:solidFill>
                  <a:schemeClr val="tx1"/>
                </a:solidFill>
              </a:rPr>
              <a:t> u kojima je opisano kako se Dafne, da bi izbegla napad Apolona, pretvorila u lovorovo drvo (pogledati na internetu, I pevanje, stihovi 450-565). Na Berninija su snažno uticali i stihovi poeme </a:t>
            </a:r>
            <a:r>
              <a:rPr lang="sr-Latn-CS" i="1" dirty="0">
                <a:solidFill>
                  <a:schemeClr val="tx1"/>
                </a:solidFill>
              </a:rPr>
              <a:t>Dafne</a:t>
            </a:r>
            <a:r>
              <a:rPr lang="sr-Latn-CS" dirty="0">
                <a:solidFill>
                  <a:schemeClr val="tx1"/>
                </a:solidFill>
              </a:rPr>
              <a:t> njegovog savremenika, velikog pesnika Đovani Batiste Marina, Borgezeovog prijatelja. Kod oba pesnika, antičkog i baroknog, insistira se na </a:t>
            </a:r>
            <a:r>
              <a:rPr lang="sr-Latn-CS" dirty="0" smtClean="0">
                <a:solidFill>
                  <a:schemeClr val="tx1"/>
                </a:solidFill>
              </a:rPr>
              <a:t>procesu preobraženje </a:t>
            </a:r>
            <a:r>
              <a:rPr lang="sr-Latn-CS" dirty="0">
                <a:solidFill>
                  <a:schemeClr val="tx1"/>
                </a:solidFill>
              </a:rPr>
              <a:t>Dafne.</a:t>
            </a:r>
            <a:endParaRPr lang="en-US" dirty="0">
              <a:solidFill>
                <a:schemeClr val="tx1"/>
              </a:solidFill>
            </a:endParaRPr>
          </a:p>
          <a:p>
            <a:pPr algn="just"/>
            <a:r>
              <a:rPr lang="sr-Latn-CS" dirty="0">
                <a:solidFill>
                  <a:schemeClr val="tx1"/>
                </a:solidFill>
              </a:rPr>
              <a:t>Vodiči, pisani za posetioce Vile Borgeze u 17. veku, ukazuju da se posmatrač, nakon ulaska u sobu, susretao sa Apolonovim leđima. Zato je bio prinuđen da se kreće i istražuje. Postepeno je otkrivao da se Dafne preobražava u drvo – njeni prsti postali su lišće, po telu se uhvatila kora, noge su se pretvorile u korenje</a:t>
            </a:r>
            <a:r>
              <a:rPr lang="sr-Latn-CS" dirty="0" smtClean="0">
                <a:solidFill>
                  <a:schemeClr val="tx1"/>
                </a:solidFill>
              </a:rPr>
              <a:t>.</a:t>
            </a:r>
          </a:p>
          <a:p>
            <a:pPr algn="just"/>
            <a:r>
              <a:rPr lang="sr-Latn-CS" dirty="0">
                <a:solidFill>
                  <a:schemeClr val="tx1"/>
                </a:solidFill>
              </a:rPr>
              <a:t>Umesto „baletskog“ kvaliteta Đanbolonjine </a:t>
            </a:r>
            <a:r>
              <a:rPr lang="sr-Latn-CS" i="1" dirty="0">
                <a:solidFill>
                  <a:schemeClr val="tx1"/>
                </a:solidFill>
              </a:rPr>
              <a:t>Otmice Sabinjanke</a:t>
            </a:r>
            <a:r>
              <a:rPr lang="sr-Latn-CS" dirty="0">
                <a:solidFill>
                  <a:schemeClr val="tx1"/>
                </a:solidFill>
              </a:rPr>
              <a:t>, Bernini je izrazio dramatični potencijal priče, antitezu napadača i žrtve. Način na koji kleše i polira mermer je od ključnog značaja: kamen kao da postaje pokretljiv. Berninijev biograf Filipo Baldinuči je 1682. zapisao da je „dleto koristio na takav način da se čini da je, umesto mermera, sečen vosak“.</a:t>
            </a:r>
            <a:endParaRPr lang="en-US" dirty="0">
              <a:solidFill>
                <a:schemeClr val="tx1"/>
              </a:solidFill>
            </a:endParaRPr>
          </a:p>
        </p:txBody>
      </p:sp>
    </p:spTree>
    <p:extLst>
      <p:ext uri="{BB962C8B-B14F-4D97-AF65-F5344CB8AC3E}">
        <p14:creationId xmlns:p14="http://schemas.microsoft.com/office/powerpoint/2010/main" val="105046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191000" y="6324600"/>
            <a:ext cx="2895600" cy="533400"/>
          </a:xfrm>
        </p:spPr>
        <p:txBody>
          <a:bodyPr>
            <a:normAutofit/>
          </a:bodyPr>
          <a:lstStyle/>
          <a:p>
            <a:r>
              <a:rPr lang="sr-Latn-RS" sz="1400" dirty="0" smtClean="0"/>
              <a:t>Bernini, Apolon i Dafne, 1622-1625.</a:t>
            </a:r>
            <a:endParaRPr lang="en-US" sz="1400" dirty="0"/>
          </a:p>
        </p:txBody>
      </p:sp>
      <p:pic>
        <p:nvPicPr>
          <p:cNvPr id="7" name="Content Placeholder 6"/>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304800" y="853440"/>
            <a:ext cx="2929989" cy="5394960"/>
          </a:xfr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304800"/>
            <a:ext cx="4421101" cy="5943600"/>
          </a:xfrm>
          <a:prstGeom prst="rect">
            <a:avLst/>
          </a:prstGeom>
        </p:spPr>
      </p:pic>
    </p:spTree>
    <p:extLst>
      <p:ext uri="{BB962C8B-B14F-4D97-AF65-F5344CB8AC3E}">
        <p14:creationId xmlns:p14="http://schemas.microsoft.com/office/powerpoint/2010/main" val="4143216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6324600"/>
            <a:ext cx="8229600" cy="533400"/>
          </a:xfrm>
        </p:spPr>
        <p:txBody>
          <a:bodyPr>
            <a:normAutofit/>
          </a:bodyPr>
          <a:lstStyle/>
          <a:p>
            <a:r>
              <a:rPr lang="sr-Latn-RS" sz="1400" dirty="0" smtClean="0"/>
              <a:t>Bernini, Apolon i Dafne, 1622-1625.</a:t>
            </a:r>
            <a:endParaRPr lang="en-US" sz="1400" dirty="0"/>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341313"/>
            <a:ext cx="3457575" cy="6034087"/>
          </a:xfr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3400" y="315278"/>
            <a:ext cx="4526280" cy="6035040"/>
          </a:xfrm>
          <a:prstGeom prst="rect">
            <a:avLst/>
          </a:prstGeom>
        </p:spPr>
      </p:pic>
    </p:spTree>
    <p:extLst>
      <p:ext uri="{BB962C8B-B14F-4D97-AF65-F5344CB8AC3E}">
        <p14:creationId xmlns:p14="http://schemas.microsoft.com/office/powerpoint/2010/main" val="3764094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4294967295"/>
          </p:nvPr>
        </p:nvSpPr>
        <p:spPr>
          <a:xfrm>
            <a:off x="76199" y="2286000"/>
            <a:ext cx="8905875" cy="2057400"/>
          </a:xfrm>
        </p:spPr>
        <p:txBody>
          <a:bodyPr>
            <a:normAutofit/>
          </a:bodyPr>
          <a:lstStyle/>
          <a:p>
            <a:pPr algn="just"/>
            <a:r>
              <a:rPr lang="sr-Latn-CS" dirty="0"/>
              <a:t>Slično je i sa skulpturalnom grupom </a:t>
            </a:r>
            <a:r>
              <a:rPr lang="sr-Latn-CS" i="1" dirty="0"/>
              <a:t>Pluton i Prozerpina</a:t>
            </a:r>
            <a:r>
              <a:rPr lang="sr-Latn-CS" dirty="0"/>
              <a:t> (Had i Persefona). Posmatrač je prvo video levu stranu grupe, na kojoj Had ima dominantnu ulogu. Ritam ruku i draperija vodi ka frontalnom delu statue, gde se vidi Persefonina borba za spas od otmičara koji je zario </a:t>
            </a:r>
            <a:r>
              <a:rPr lang="sr-Latn-CS" dirty="0" smtClean="0"/>
              <a:t>prste u </a:t>
            </a:r>
            <a:r>
              <a:rPr lang="sr-Latn-CS" dirty="0"/>
              <a:t>njenu butinu, ali i od Kerbera, koji će je već sledećeg trenutka ugristi za stopalo.</a:t>
            </a:r>
            <a:endParaRPr lang="en-US" dirty="0">
              <a:solidFill>
                <a:schemeClr val="tx1"/>
              </a:solidFill>
            </a:endParaRPr>
          </a:p>
        </p:txBody>
      </p:sp>
    </p:spTree>
    <p:extLst>
      <p:ext uri="{BB962C8B-B14F-4D97-AF65-F5344CB8AC3E}">
        <p14:creationId xmlns:p14="http://schemas.microsoft.com/office/powerpoint/2010/main" val="32484125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280</TotalTime>
  <Words>1937</Words>
  <Application>Microsoft Office PowerPoint</Application>
  <PresentationFormat>On-screen Show (4:3)</PresentationFormat>
  <Paragraphs>43</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Vreme – prostor. Hronotopička interakcija u baroknoj umetnosti 23. III 2020.</vt:lpstr>
      <vt:lpstr>PowerPoint Presentation</vt:lpstr>
      <vt:lpstr>PowerPoint Presentation</vt:lpstr>
      <vt:lpstr>PowerPoint Presentation</vt:lpstr>
      <vt:lpstr>PowerPoint Presentation</vt:lpstr>
      <vt:lpstr>PowerPoint Presentation</vt:lpstr>
      <vt:lpstr>Bernini, Apolon i Dafne, 1622-1625.</vt:lpstr>
      <vt:lpstr>Bernini, Apolon i Dafne, 1622-1625.</vt:lpstr>
      <vt:lpstr>PowerPoint Presentation</vt:lpstr>
      <vt:lpstr>Bernini, Pluton i Prozerpina, 1622-1625.</vt:lpstr>
      <vt:lpstr>PowerPoint Presentation</vt:lpstr>
      <vt:lpstr>Bernini, David, 1622-1625.</vt:lpstr>
      <vt:lpstr>PowerPoint Presentation</vt:lpstr>
      <vt:lpstr>PowerPoint Presentation</vt:lpstr>
      <vt:lpstr>PowerPoint Presentation</vt:lpstr>
      <vt:lpstr>Bernini, grobnica pape Urbana VIII, crkva Svetog Petra, 1627.</vt:lpstr>
      <vt:lpstr>Bernini, grobnica pape Urbana VIII, crkva Svetog Petra, 1627.</vt:lpstr>
      <vt:lpstr>PowerPoint Presentation</vt:lpstr>
      <vt:lpstr>Bernini, grobnica pape Aleksandar VII, crkva Svetog Petra, 1671-1678.</vt:lpstr>
      <vt:lpstr>Bernini, grobnica pape Aleksandar VII, crkva Svetog Petra, 1671-1678.</vt:lpstr>
      <vt:lpstr>PowerPoint Presentation</vt:lpstr>
      <vt:lpstr>Bernini, kapela Kornaro, crkva Santa Maria della Vittoria, 1650.</vt:lpstr>
      <vt:lpstr>Bernini, kapela Kornaro, crkva Santa Maria della Vittoria, 1650.</vt:lpstr>
      <vt:lpstr>Rembrant , Noćna straža (Društvo kapetana Fransa Baninga Koka i poručnika Viljema van Rujtenhurha) 1642.</vt:lpstr>
      <vt:lpstr>PowerPoint Presentation</vt:lpstr>
      <vt:lpstr>- Sliku je poručio kapetan Kok.  - Nepoznata ruka je, nakon što je slika bila dovršena, ispisala svih 18 imena predstavljenih na zidu u pozadini slike.  - Rembrant je, osim 18 predstavnika milicije, dodao još  figura, koje zajedno stvaraju monumentalnu animiranu kompoziciju.  - Do tada, tradicija holandskog grupnog portreta podrazumevala je podjednak značaj svih predstavljenih, kao i njihovu prepoznatljivost. Rembrant prekida sa ovom tradicijom, preobražavajući tradicionalni grupni portret u kompleksnu, još uvek ne sasvim dešifrovanu celinu. Svako od predstavljenih je platio iznos proporcionalan svom pojavljivanju na slici.  - Holandija je bila republika u doba velikih monarhija, zbog čega je veliki broj najpoznatijih portreta poručivalo građanstvo.</vt:lpstr>
      <vt:lpstr>Formalna analiza slike i koncept vremena i prostora</vt:lpstr>
      <vt:lpstr>PowerPoint Presentation</vt:lpstr>
      <vt:lpstr>Prikaz milicije, tzv. Arkebusiers, nazvanih tako prema arkebuzi, dugoj pušci iz 16. veka, podrazumevao je i tradicionalni ambem ovih organizacija – devojčicu u žutoj haljini. Na Rembrantovoj slici ona postaje vrsta maskote. Motivi mrtve kokoške i hrastovog lišća, takođe se povezuju sa arkebuzama. </vt:lpstr>
      <vt:lpstr>PowerPoint Presentation</vt:lpstr>
      <vt:lpstr>„Noćna straža“ u Rijksmuseum (Kraljevski muzej), Amsterdam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Rembrant , Noćna straža (Društvo kapetana Fransa Baninga Koka i poručnika Viljema van Rujtenhurha) 1642. godina</dc:title>
  <dc:creator>Administrator</dc:creator>
  <cp:lastModifiedBy>Vuk</cp:lastModifiedBy>
  <cp:revision>25</cp:revision>
  <dcterms:created xsi:type="dcterms:W3CDTF">2006-08-16T00:00:00Z</dcterms:created>
  <dcterms:modified xsi:type="dcterms:W3CDTF">2020-03-30T15:13:32Z</dcterms:modified>
</cp:coreProperties>
</file>