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53" r:id="rId3"/>
    <p:sldId id="434" r:id="rId4"/>
    <p:sldId id="439" r:id="rId5"/>
    <p:sldId id="356" r:id="rId6"/>
    <p:sldId id="435" r:id="rId7"/>
    <p:sldId id="436" r:id="rId8"/>
    <p:sldId id="437" r:id="rId9"/>
    <p:sldId id="264" r:id="rId10"/>
    <p:sldId id="349" r:id="rId11"/>
    <p:sldId id="350" r:id="rId12"/>
    <p:sldId id="363" r:id="rId13"/>
    <p:sldId id="362" r:id="rId14"/>
    <p:sldId id="361" r:id="rId15"/>
    <p:sldId id="360" r:id="rId16"/>
    <p:sldId id="351" r:id="rId17"/>
    <p:sldId id="352" r:id="rId18"/>
    <p:sldId id="365" r:id="rId19"/>
    <p:sldId id="433" r:id="rId20"/>
    <p:sldId id="440" r:id="rId21"/>
    <p:sldId id="441" r:id="rId22"/>
    <p:sldId id="44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8B9792-02B9-4E2C-A581-487BEDD10C9D}" v="2" dt="2022-04-06T11:04:53.1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05" autoAdjust="0"/>
  </p:normalViewPr>
  <p:slideViewPr>
    <p:cSldViewPr>
      <p:cViewPr varScale="1">
        <p:scale>
          <a:sx n="106" d="100"/>
          <a:sy n="106" d="100"/>
        </p:scale>
        <p:origin x="108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a Perunicic Mladenovic" userId="59f630c6be49f4d5" providerId="LiveId" clId="{F78B9792-02B9-4E2C-A581-487BEDD10C9D}"/>
    <pc:docChg chg="undo custSel addSld delSld modSld">
      <pc:chgData name="Ivana Perunicic Mladenovic" userId="59f630c6be49f4d5" providerId="LiveId" clId="{F78B9792-02B9-4E2C-A581-487BEDD10C9D}" dt="2022-04-06T14:36:46.298" v="738"/>
      <pc:docMkLst>
        <pc:docMk/>
      </pc:docMkLst>
      <pc:sldChg chg="addSp delSp modSp mod">
        <pc:chgData name="Ivana Perunicic Mladenovic" userId="59f630c6be49f4d5" providerId="LiveId" clId="{F78B9792-02B9-4E2C-A581-487BEDD10C9D}" dt="2022-04-06T14:36:46.298" v="738"/>
        <pc:sldMkLst>
          <pc:docMk/>
          <pc:sldMk cId="0" sldId="256"/>
        </pc:sldMkLst>
        <pc:spChg chg="mod">
          <ac:chgData name="Ivana Perunicic Mladenovic" userId="59f630c6be49f4d5" providerId="LiveId" clId="{F78B9792-02B9-4E2C-A581-487BEDD10C9D}" dt="2022-04-06T11:26:13.662" v="727" actId="20577"/>
          <ac:spMkLst>
            <pc:docMk/>
            <pc:sldMk cId="0" sldId="256"/>
            <ac:spMk id="2" creationId="{00000000-0000-0000-0000-000000000000}"/>
          </ac:spMkLst>
        </pc:spChg>
        <pc:spChg chg="mod">
          <ac:chgData name="Ivana Perunicic Mladenovic" userId="59f630c6be49f4d5" providerId="LiveId" clId="{F78B9792-02B9-4E2C-A581-487BEDD10C9D}" dt="2022-04-05T18:45:58.637" v="36" actId="20577"/>
          <ac:spMkLst>
            <pc:docMk/>
            <pc:sldMk cId="0" sldId="256"/>
            <ac:spMk id="3" creationId="{00000000-0000-0000-0000-000000000000}"/>
          </ac:spMkLst>
        </pc:spChg>
        <pc:spChg chg="add del mod">
          <ac:chgData name="Ivana Perunicic Mladenovic" userId="59f630c6be49f4d5" providerId="LiveId" clId="{F78B9792-02B9-4E2C-A581-487BEDD10C9D}" dt="2022-04-06T14:36:46.298" v="738"/>
          <ac:spMkLst>
            <pc:docMk/>
            <pc:sldMk cId="0" sldId="256"/>
            <ac:spMk id="5" creationId="{A7A73187-B097-4B31-965A-A90B7A283539}"/>
          </ac:spMkLst>
        </pc:spChg>
      </pc:sldChg>
      <pc:sldChg chg="del">
        <pc:chgData name="Ivana Perunicic Mladenovic" userId="59f630c6be49f4d5" providerId="LiveId" clId="{F78B9792-02B9-4E2C-A581-487BEDD10C9D}" dt="2022-04-06T11:17:30.437" v="514" actId="47"/>
        <pc:sldMkLst>
          <pc:docMk/>
          <pc:sldMk cId="0" sldId="262"/>
        </pc:sldMkLst>
      </pc:sldChg>
      <pc:sldChg chg="add del">
        <pc:chgData name="Ivana Perunicic Mladenovic" userId="59f630c6be49f4d5" providerId="LiveId" clId="{F78B9792-02B9-4E2C-A581-487BEDD10C9D}" dt="2022-04-06T11:18:01.814" v="594" actId="47"/>
        <pc:sldMkLst>
          <pc:docMk/>
          <pc:sldMk cId="0" sldId="264"/>
        </pc:sldMkLst>
      </pc:sldChg>
      <pc:sldChg chg="del">
        <pc:chgData name="Ivana Perunicic Mladenovic" userId="59f630c6be49f4d5" providerId="LiveId" clId="{F78B9792-02B9-4E2C-A581-487BEDD10C9D}" dt="2022-04-06T11:17:45.432" v="525" actId="47"/>
        <pc:sldMkLst>
          <pc:docMk/>
          <pc:sldMk cId="0" sldId="277"/>
        </pc:sldMkLst>
      </pc:sldChg>
      <pc:sldChg chg="del">
        <pc:chgData name="Ivana Perunicic Mladenovic" userId="59f630c6be49f4d5" providerId="LiveId" clId="{F78B9792-02B9-4E2C-A581-487BEDD10C9D}" dt="2022-04-06T11:17:45.340" v="524" actId="47"/>
        <pc:sldMkLst>
          <pc:docMk/>
          <pc:sldMk cId="0" sldId="278"/>
        </pc:sldMkLst>
      </pc:sldChg>
      <pc:sldChg chg="del">
        <pc:chgData name="Ivana Perunicic Mladenovic" userId="59f630c6be49f4d5" providerId="LiveId" clId="{F78B9792-02B9-4E2C-A581-487BEDD10C9D}" dt="2022-04-06T11:17:45.678" v="528" actId="47"/>
        <pc:sldMkLst>
          <pc:docMk/>
          <pc:sldMk cId="0" sldId="284"/>
        </pc:sldMkLst>
      </pc:sldChg>
      <pc:sldChg chg="del">
        <pc:chgData name="Ivana Perunicic Mladenovic" userId="59f630c6be49f4d5" providerId="LiveId" clId="{F78B9792-02B9-4E2C-A581-487BEDD10C9D}" dt="2022-04-06T11:17:45.503" v="527" actId="47"/>
        <pc:sldMkLst>
          <pc:docMk/>
          <pc:sldMk cId="0" sldId="285"/>
        </pc:sldMkLst>
      </pc:sldChg>
      <pc:sldChg chg="del">
        <pc:chgData name="Ivana Perunicic Mladenovic" userId="59f630c6be49f4d5" providerId="LiveId" clId="{F78B9792-02B9-4E2C-A581-487BEDD10C9D}" dt="2022-04-06T11:17:45.464" v="526" actId="47"/>
        <pc:sldMkLst>
          <pc:docMk/>
          <pc:sldMk cId="0" sldId="287"/>
        </pc:sldMkLst>
      </pc:sldChg>
      <pc:sldChg chg="del">
        <pc:chgData name="Ivana Perunicic Mladenovic" userId="59f630c6be49f4d5" providerId="LiveId" clId="{F78B9792-02B9-4E2C-A581-487BEDD10C9D}" dt="2022-04-06T11:17:46.761" v="533" actId="47"/>
        <pc:sldMkLst>
          <pc:docMk/>
          <pc:sldMk cId="2324319947" sldId="291"/>
        </pc:sldMkLst>
      </pc:sldChg>
      <pc:sldChg chg="del">
        <pc:chgData name="Ivana Perunicic Mladenovic" userId="59f630c6be49f4d5" providerId="LiveId" clId="{F78B9792-02B9-4E2C-A581-487BEDD10C9D}" dt="2022-04-06T11:17:45.915" v="529" actId="47"/>
        <pc:sldMkLst>
          <pc:docMk/>
          <pc:sldMk cId="3411741489" sldId="294"/>
        </pc:sldMkLst>
      </pc:sldChg>
      <pc:sldChg chg="del">
        <pc:chgData name="Ivana Perunicic Mladenovic" userId="59f630c6be49f4d5" providerId="LiveId" clId="{F78B9792-02B9-4E2C-A581-487BEDD10C9D}" dt="2022-04-06T11:17:47.393" v="535" actId="47"/>
        <pc:sldMkLst>
          <pc:docMk/>
          <pc:sldMk cId="2658164364" sldId="295"/>
        </pc:sldMkLst>
      </pc:sldChg>
      <pc:sldChg chg="del">
        <pc:chgData name="Ivana Perunicic Mladenovic" userId="59f630c6be49f4d5" providerId="LiveId" clId="{F78B9792-02B9-4E2C-A581-487BEDD10C9D}" dt="2022-04-06T11:17:47.478" v="536" actId="47"/>
        <pc:sldMkLst>
          <pc:docMk/>
          <pc:sldMk cId="1884857565" sldId="298"/>
        </pc:sldMkLst>
      </pc:sldChg>
      <pc:sldChg chg="del">
        <pc:chgData name="Ivana Perunicic Mladenovic" userId="59f630c6be49f4d5" providerId="LiveId" clId="{F78B9792-02B9-4E2C-A581-487BEDD10C9D}" dt="2022-04-06T11:17:47.755" v="538" actId="47"/>
        <pc:sldMkLst>
          <pc:docMk/>
          <pc:sldMk cId="708046790" sldId="299"/>
        </pc:sldMkLst>
      </pc:sldChg>
      <pc:sldChg chg="del">
        <pc:chgData name="Ivana Perunicic Mladenovic" userId="59f630c6be49f4d5" providerId="LiveId" clId="{F78B9792-02B9-4E2C-A581-487BEDD10C9D}" dt="2022-04-06T11:17:47.884" v="539" actId="47"/>
        <pc:sldMkLst>
          <pc:docMk/>
          <pc:sldMk cId="3775400898" sldId="300"/>
        </pc:sldMkLst>
      </pc:sldChg>
      <pc:sldChg chg="del">
        <pc:chgData name="Ivana Perunicic Mladenovic" userId="59f630c6be49f4d5" providerId="LiveId" clId="{F78B9792-02B9-4E2C-A581-487BEDD10C9D}" dt="2022-04-06T11:17:48.063" v="540" actId="47"/>
        <pc:sldMkLst>
          <pc:docMk/>
          <pc:sldMk cId="3764403407" sldId="301"/>
        </pc:sldMkLst>
      </pc:sldChg>
      <pc:sldChg chg="del">
        <pc:chgData name="Ivana Perunicic Mladenovic" userId="59f630c6be49f4d5" providerId="LiveId" clId="{F78B9792-02B9-4E2C-A581-487BEDD10C9D}" dt="2022-04-06T11:17:48.204" v="541" actId="47"/>
        <pc:sldMkLst>
          <pc:docMk/>
          <pc:sldMk cId="110097446" sldId="302"/>
        </pc:sldMkLst>
      </pc:sldChg>
      <pc:sldChg chg="del">
        <pc:chgData name="Ivana Perunicic Mladenovic" userId="59f630c6be49f4d5" providerId="LiveId" clId="{F78B9792-02B9-4E2C-A581-487BEDD10C9D}" dt="2022-04-06T11:17:48.337" v="542" actId="47"/>
        <pc:sldMkLst>
          <pc:docMk/>
          <pc:sldMk cId="2238484455" sldId="303"/>
        </pc:sldMkLst>
      </pc:sldChg>
      <pc:sldChg chg="del">
        <pc:chgData name="Ivana Perunicic Mladenovic" userId="59f630c6be49f4d5" providerId="LiveId" clId="{F78B9792-02B9-4E2C-A581-487BEDD10C9D}" dt="2022-04-06T11:17:48.508" v="543" actId="47"/>
        <pc:sldMkLst>
          <pc:docMk/>
          <pc:sldMk cId="3723472462" sldId="304"/>
        </pc:sldMkLst>
      </pc:sldChg>
      <pc:sldChg chg="del">
        <pc:chgData name="Ivana Perunicic Mladenovic" userId="59f630c6be49f4d5" providerId="LiveId" clId="{F78B9792-02B9-4E2C-A581-487BEDD10C9D}" dt="2022-04-06T11:17:48.968" v="545" actId="47"/>
        <pc:sldMkLst>
          <pc:docMk/>
          <pc:sldMk cId="1823496879" sldId="305"/>
        </pc:sldMkLst>
      </pc:sldChg>
      <pc:sldChg chg="del">
        <pc:chgData name="Ivana Perunicic Mladenovic" userId="59f630c6be49f4d5" providerId="LiveId" clId="{F78B9792-02B9-4E2C-A581-487BEDD10C9D}" dt="2022-04-06T11:17:49.216" v="546" actId="47"/>
        <pc:sldMkLst>
          <pc:docMk/>
          <pc:sldMk cId="1076932736" sldId="306"/>
        </pc:sldMkLst>
      </pc:sldChg>
      <pc:sldChg chg="del">
        <pc:chgData name="Ivana Perunicic Mladenovic" userId="59f630c6be49f4d5" providerId="LiveId" clId="{F78B9792-02B9-4E2C-A581-487BEDD10C9D}" dt="2022-04-06T11:17:49.588" v="548" actId="47"/>
        <pc:sldMkLst>
          <pc:docMk/>
          <pc:sldMk cId="793008731" sldId="309"/>
        </pc:sldMkLst>
      </pc:sldChg>
      <pc:sldChg chg="del">
        <pc:chgData name="Ivana Perunicic Mladenovic" userId="59f630c6be49f4d5" providerId="LiveId" clId="{F78B9792-02B9-4E2C-A581-487BEDD10C9D}" dt="2022-04-06T11:17:49.685" v="549" actId="47"/>
        <pc:sldMkLst>
          <pc:docMk/>
          <pc:sldMk cId="4190947658" sldId="310"/>
        </pc:sldMkLst>
      </pc:sldChg>
      <pc:sldChg chg="del">
        <pc:chgData name="Ivana Perunicic Mladenovic" userId="59f630c6be49f4d5" providerId="LiveId" clId="{F78B9792-02B9-4E2C-A581-487BEDD10C9D}" dt="2022-04-06T11:17:50.005" v="551" actId="47"/>
        <pc:sldMkLst>
          <pc:docMk/>
          <pc:sldMk cId="722915620" sldId="313"/>
        </pc:sldMkLst>
      </pc:sldChg>
      <pc:sldChg chg="del">
        <pc:chgData name="Ivana Perunicic Mladenovic" userId="59f630c6be49f4d5" providerId="LiveId" clId="{F78B9792-02B9-4E2C-A581-487BEDD10C9D}" dt="2022-04-06T11:17:50.137" v="552" actId="47"/>
        <pc:sldMkLst>
          <pc:docMk/>
          <pc:sldMk cId="2696120507" sldId="315"/>
        </pc:sldMkLst>
      </pc:sldChg>
      <pc:sldChg chg="del">
        <pc:chgData name="Ivana Perunicic Mladenovic" userId="59f630c6be49f4d5" providerId="LiveId" clId="{F78B9792-02B9-4E2C-A581-487BEDD10C9D}" dt="2022-04-06T11:17:50.405" v="553" actId="47"/>
        <pc:sldMkLst>
          <pc:docMk/>
          <pc:sldMk cId="2185126595" sldId="316"/>
        </pc:sldMkLst>
      </pc:sldChg>
      <pc:sldChg chg="del">
        <pc:chgData name="Ivana Perunicic Mladenovic" userId="59f630c6be49f4d5" providerId="LiveId" clId="{F78B9792-02B9-4E2C-A581-487BEDD10C9D}" dt="2022-04-06T11:17:50.500" v="554" actId="47"/>
        <pc:sldMkLst>
          <pc:docMk/>
          <pc:sldMk cId="3844094867" sldId="318"/>
        </pc:sldMkLst>
      </pc:sldChg>
      <pc:sldChg chg="del">
        <pc:chgData name="Ivana Perunicic Mladenovic" userId="59f630c6be49f4d5" providerId="LiveId" clId="{F78B9792-02B9-4E2C-A581-487BEDD10C9D}" dt="2022-04-06T11:17:50.582" v="555" actId="47"/>
        <pc:sldMkLst>
          <pc:docMk/>
          <pc:sldMk cId="132461082" sldId="321"/>
        </pc:sldMkLst>
      </pc:sldChg>
      <pc:sldChg chg="del">
        <pc:chgData name="Ivana Perunicic Mladenovic" userId="59f630c6be49f4d5" providerId="LiveId" clId="{F78B9792-02B9-4E2C-A581-487BEDD10C9D}" dt="2022-04-06T11:17:50.810" v="556" actId="47"/>
        <pc:sldMkLst>
          <pc:docMk/>
          <pc:sldMk cId="1459916995" sldId="323"/>
        </pc:sldMkLst>
      </pc:sldChg>
      <pc:sldChg chg="del">
        <pc:chgData name="Ivana Perunicic Mladenovic" userId="59f630c6be49f4d5" providerId="LiveId" clId="{F78B9792-02B9-4E2C-A581-487BEDD10C9D}" dt="2022-04-06T11:17:50.966" v="557" actId="47"/>
        <pc:sldMkLst>
          <pc:docMk/>
          <pc:sldMk cId="902355692" sldId="324"/>
        </pc:sldMkLst>
      </pc:sldChg>
      <pc:sldChg chg="del">
        <pc:chgData name="Ivana Perunicic Mladenovic" userId="59f630c6be49f4d5" providerId="LiveId" clId="{F78B9792-02B9-4E2C-A581-487BEDD10C9D}" dt="2022-04-06T11:17:51.247" v="558" actId="47"/>
        <pc:sldMkLst>
          <pc:docMk/>
          <pc:sldMk cId="2270440593" sldId="326"/>
        </pc:sldMkLst>
      </pc:sldChg>
      <pc:sldChg chg="modSp add del mod">
        <pc:chgData name="Ivana Perunicic Mladenovic" userId="59f630c6be49f4d5" providerId="LiveId" clId="{F78B9792-02B9-4E2C-A581-487BEDD10C9D}" dt="2022-04-06T11:18:01.967" v="595" actId="47"/>
        <pc:sldMkLst>
          <pc:docMk/>
          <pc:sldMk cId="1708059140" sldId="349"/>
        </pc:sldMkLst>
        <pc:spChg chg="mod">
          <ac:chgData name="Ivana Perunicic Mladenovic" userId="59f630c6be49f4d5" providerId="LiveId" clId="{F78B9792-02B9-4E2C-A581-487BEDD10C9D}" dt="2022-04-05T18:48:10.583" v="38" actId="114"/>
          <ac:spMkLst>
            <pc:docMk/>
            <pc:sldMk cId="1708059140" sldId="349"/>
            <ac:spMk id="17410" creationId="{00000000-0000-0000-0000-000000000000}"/>
          </ac:spMkLst>
        </pc:spChg>
      </pc:sldChg>
      <pc:sldChg chg="modSp add del mod">
        <pc:chgData name="Ivana Perunicic Mladenovic" userId="59f630c6be49f4d5" providerId="LiveId" clId="{F78B9792-02B9-4E2C-A581-487BEDD10C9D}" dt="2022-04-06T11:18:02.126" v="596" actId="47"/>
        <pc:sldMkLst>
          <pc:docMk/>
          <pc:sldMk cId="3912406497" sldId="350"/>
        </pc:sldMkLst>
        <pc:spChg chg="mod">
          <ac:chgData name="Ivana Perunicic Mladenovic" userId="59f630c6be49f4d5" providerId="LiveId" clId="{F78B9792-02B9-4E2C-A581-487BEDD10C9D}" dt="2022-04-05T18:48:01.625" v="37" actId="114"/>
          <ac:spMkLst>
            <pc:docMk/>
            <pc:sldMk cId="3912406497" sldId="350"/>
            <ac:spMk id="3" creationId="{00000000-0000-0000-0000-000000000000}"/>
          </ac:spMkLst>
        </pc:spChg>
      </pc:sldChg>
      <pc:sldChg chg="add del">
        <pc:chgData name="Ivana Perunicic Mladenovic" userId="59f630c6be49f4d5" providerId="LiveId" clId="{F78B9792-02B9-4E2C-A581-487BEDD10C9D}" dt="2022-04-06T11:18:03.038" v="601" actId="47"/>
        <pc:sldMkLst>
          <pc:docMk/>
          <pc:sldMk cId="3189326111" sldId="351"/>
        </pc:sldMkLst>
      </pc:sldChg>
      <pc:sldChg chg="modSp add del mod">
        <pc:chgData name="Ivana Perunicic Mladenovic" userId="59f630c6be49f4d5" providerId="LiveId" clId="{F78B9792-02B9-4E2C-A581-487BEDD10C9D}" dt="2022-04-06T11:18:03.217" v="602" actId="47"/>
        <pc:sldMkLst>
          <pc:docMk/>
          <pc:sldMk cId="1961322789" sldId="352"/>
        </pc:sldMkLst>
        <pc:spChg chg="mod">
          <ac:chgData name="Ivana Perunicic Mladenovic" userId="59f630c6be49f4d5" providerId="LiveId" clId="{F78B9792-02B9-4E2C-A581-487BEDD10C9D}" dt="2022-04-06T11:16:36.953" v="405" actId="20577"/>
          <ac:spMkLst>
            <pc:docMk/>
            <pc:sldMk cId="1961322789" sldId="352"/>
            <ac:spMk id="20481" creationId="{00000000-0000-0000-0000-000000000000}"/>
          </ac:spMkLst>
        </pc:spChg>
        <pc:spChg chg="mod">
          <ac:chgData name="Ivana Perunicic Mladenovic" userId="59f630c6be49f4d5" providerId="LiveId" clId="{F78B9792-02B9-4E2C-A581-487BEDD10C9D}" dt="2022-04-06T11:16:57.857" v="510" actId="20577"/>
          <ac:spMkLst>
            <pc:docMk/>
            <pc:sldMk cId="1961322789" sldId="352"/>
            <ac:spMk id="20482" creationId="{00000000-0000-0000-0000-000000000000}"/>
          </ac:spMkLst>
        </pc:spChg>
      </pc:sldChg>
      <pc:sldChg chg="add del">
        <pc:chgData name="Ivana Perunicic Mladenovic" userId="59f630c6be49f4d5" providerId="LiveId" clId="{F78B9792-02B9-4E2C-A581-487BEDD10C9D}" dt="2022-04-06T11:18:00.850" v="590" actId="47"/>
        <pc:sldMkLst>
          <pc:docMk/>
          <pc:sldMk cId="48101026" sldId="356"/>
        </pc:sldMkLst>
      </pc:sldChg>
      <pc:sldChg chg="modSp add del mod">
        <pc:chgData name="Ivana Perunicic Mladenovic" userId="59f630c6be49f4d5" providerId="LiveId" clId="{F78B9792-02B9-4E2C-A581-487BEDD10C9D}" dt="2022-04-06T11:18:02.881" v="600" actId="47"/>
        <pc:sldMkLst>
          <pc:docMk/>
          <pc:sldMk cId="3177935031" sldId="360"/>
        </pc:sldMkLst>
        <pc:spChg chg="mod">
          <ac:chgData name="Ivana Perunicic Mladenovic" userId="59f630c6be49f4d5" providerId="LiveId" clId="{F78B9792-02B9-4E2C-A581-487BEDD10C9D}" dt="2022-04-06T11:13:28.627" v="369" actId="20577"/>
          <ac:spMkLst>
            <pc:docMk/>
            <pc:sldMk cId="3177935031" sldId="360"/>
            <ac:spMk id="3" creationId="{00000000-0000-0000-0000-000000000000}"/>
          </ac:spMkLst>
        </pc:spChg>
      </pc:sldChg>
      <pc:sldChg chg="add del">
        <pc:chgData name="Ivana Perunicic Mladenovic" userId="59f630c6be49f4d5" providerId="LiveId" clId="{F78B9792-02B9-4E2C-A581-487BEDD10C9D}" dt="2022-04-06T11:18:02.581" v="599" actId="47"/>
        <pc:sldMkLst>
          <pc:docMk/>
          <pc:sldMk cId="59593981" sldId="361"/>
        </pc:sldMkLst>
      </pc:sldChg>
      <pc:sldChg chg="add del">
        <pc:chgData name="Ivana Perunicic Mladenovic" userId="59f630c6be49f4d5" providerId="LiveId" clId="{F78B9792-02B9-4E2C-A581-487BEDD10C9D}" dt="2022-04-06T11:18:02.448" v="598" actId="47"/>
        <pc:sldMkLst>
          <pc:docMk/>
          <pc:sldMk cId="3921413850" sldId="362"/>
        </pc:sldMkLst>
      </pc:sldChg>
      <pc:sldChg chg="add del">
        <pc:chgData name="Ivana Perunicic Mladenovic" userId="59f630c6be49f4d5" providerId="LiveId" clId="{F78B9792-02B9-4E2C-A581-487BEDD10C9D}" dt="2022-04-06T11:18:02.265" v="597" actId="47"/>
        <pc:sldMkLst>
          <pc:docMk/>
          <pc:sldMk cId="61332743" sldId="363"/>
        </pc:sldMkLst>
      </pc:sldChg>
      <pc:sldChg chg="add del">
        <pc:chgData name="Ivana Perunicic Mladenovic" userId="59f630c6be49f4d5" providerId="LiveId" clId="{F78B9792-02B9-4E2C-A581-487BEDD10C9D}" dt="2022-04-06T11:18:03.372" v="603" actId="47"/>
        <pc:sldMkLst>
          <pc:docMk/>
          <pc:sldMk cId="3007926440" sldId="365"/>
        </pc:sldMkLst>
      </pc:sldChg>
      <pc:sldChg chg="del">
        <pc:chgData name="Ivana Perunicic Mladenovic" userId="59f630c6be49f4d5" providerId="LiveId" clId="{F78B9792-02B9-4E2C-A581-487BEDD10C9D}" dt="2022-04-06T11:17:25.745" v="512" actId="47"/>
        <pc:sldMkLst>
          <pc:docMk/>
          <pc:sldMk cId="3044212920" sldId="368"/>
        </pc:sldMkLst>
      </pc:sldChg>
      <pc:sldChg chg="del">
        <pc:chgData name="Ivana Perunicic Mladenovic" userId="59f630c6be49f4d5" providerId="LiveId" clId="{F78B9792-02B9-4E2C-A581-487BEDD10C9D}" dt="2022-04-06T11:17:32.724" v="516" actId="47"/>
        <pc:sldMkLst>
          <pc:docMk/>
          <pc:sldMk cId="3964698385" sldId="369"/>
        </pc:sldMkLst>
      </pc:sldChg>
      <pc:sldChg chg="del">
        <pc:chgData name="Ivana Perunicic Mladenovic" userId="59f630c6be49f4d5" providerId="LiveId" clId="{F78B9792-02B9-4E2C-A581-487BEDD10C9D}" dt="2022-04-06T11:17:31.322" v="515" actId="47"/>
        <pc:sldMkLst>
          <pc:docMk/>
          <pc:sldMk cId="2557311963" sldId="370"/>
        </pc:sldMkLst>
      </pc:sldChg>
      <pc:sldChg chg="del">
        <pc:chgData name="Ivana Perunicic Mladenovic" userId="59f630c6be49f4d5" providerId="LiveId" clId="{F78B9792-02B9-4E2C-A581-487BEDD10C9D}" dt="2022-04-06T11:17:33.795" v="517" actId="47"/>
        <pc:sldMkLst>
          <pc:docMk/>
          <pc:sldMk cId="693400040" sldId="372"/>
        </pc:sldMkLst>
      </pc:sldChg>
      <pc:sldChg chg="del">
        <pc:chgData name="Ivana Perunicic Mladenovic" userId="59f630c6be49f4d5" providerId="LiveId" clId="{F78B9792-02B9-4E2C-A581-487BEDD10C9D}" dt="2022-04-06T11:17:43.784" v="521" actId="47"/>
        <pc:sldMkLst>
          <pc:docMk/>
          <pc:sldMk cId="986337285" sldId="373"/>
        </pc:sldMkLst>
      </pc:sldChg>
      <pc:sldChg chg="del">
        <pc:chgData name="Ivana Perunicic Mladenovic" userId="59f630c6be49f4d5" providerId="LiveId" clId="{F78B9792-02B9-4E2C-A581-487BEDD10C9D}" dt="2022-04-06T11:17:44.297" v="523" actId="47"/>
        <pc:sldMkLst>
          <pc:docMk/>
          <pc:sldMk cId="2817917861" sldId="374"/>
        </pc:sldMkLst>
      </pc:sldChg>
      <pc:sldChg chg="del">
        <pc:chgData name="Ivana Perunicic Mladenovic" userId="59f630c6be49f4d5" providerId="LiveId" clId="{F78B9792-02B9-4E2C-A581-487BEDD10C9D}" dt="2022-04-06T11:17:43.977" v="522" actId="47"/>
        <pc:sldMkLst>
          <pc:docMk/>
          <pc:sldMk cId="157610015" sldId="375"/>
        </pc:sldMkLst>
      </pc:sldChg>
      <pc:sldChg chg="del">
        <pc:chgData name="Ivana Perunicic Mladenovic" userId="59f630c6be49f4d5" providerId="LiveId" clId="{F78B9792-02B9-4E2C-A581-487BEDD10C9D}" dt="2022-04-06T11:17:46.191" v="530" actId="47"/>
        <pc:sldMkLst>
          <pc:docMk/>
          <pc:sldMk cId="1945539897" sldId="377"/>
        </pc:sldMkLst>
      </pc:sldChg>
      <pc:sldChg chg="del">
        <pc:chgData name="Ivana Perunicic Mladenovic" userId="59f630c6be49f4d5" providerId="LiveId" clId="{F78B9792-02B9-4E2C-A581-487BEDD10C9D}" dt="2022-04-06T11:17:46.615" v="532" actId="47"/>
        <pc:sldMkLst>
          <pc:docMk/>
          <pc:sldMk cId="2763550513" sldId="378"/>
        </pc:sldMkLst>
      </pc:sldChg>
      <pc:sldChg chg="del">
        <pc:chgData name="Ivana Perunicic Mladenovic" userId="59f630c6be49f4d5" providerId="LiveId" clId="{F78B9792-02B9-4E2C-A581-487BEDD10C9D}" dt="2022-04-06T11:17:46.329" v="531" actId="47"/>
        <pc:sldMkLst>
          <pc:docMk/>
          <pc:sldMk cId="3311090849" sldId="379"/>
        </pc:sldMkLst>
      </pc:sldChg>
      <pc:sldChg chg="del">
        <pc:chgData name="Ivana Perunicic Mladenovic" userId="59f630c6be49f4d5" providerId="LiveId" clId="{F78B9792-02B9-4E2C-A581-487BEDD10C9D}" dt="2022-04-06T11:17:49.401" v="547" actId="47"/>
        <pc:sldMkLst>
          <pc:docMk/>
          <pc:sldMk cId="3434465723" sldId="380"/>
        </pc:sldMkLst>
      </pc:sldChg>
      <pc:sldChg chg="del">
        <pc:chgData name="Ivana Perunicic Mladenovic" userId="59f630c6be49f4d5" providerId="LiveId" clId="{F78B9792-02B9-4E2C-A581-487BEDD10C9D}" dt="2022-04-06T11:17:49.868" v="550" actId="47"/>
        <pc:sldMkLst>
          <pc:docMk/>
          <pc:sldMk cId="1184225770" sldId="381"/>
        </pc:sldMkLst>
      </pc:sldChg>
      <pc:sldChg chg="del">
        <pc:chgData name="Ivana Perunicic Mladenovic" userId="59f630c6be49f4d5" providerId="LiveId" clId="{F78B9792-02B9-4E2C-A581-487BEDD10C9D}" dt="2022-04-06T11:17:43.357" v="519" actId="47"/>
        <pc:sldMkLst>
          <pc:docMk/>
          <pc:sldMk cId="1899327166" sldId="382"/>
        </pc:sldMkLst>
      </pc:sldChg>
      <pc:sldChg chg="del">
        <pc:chgData name="Ivana Perunicic Mladenovic" userId="59f630c6be49f4d5" providerId="LiveId" clId="{F78B9792-02B9-4E2C-A581-487BEDD10C9D}" dt="2022-04-06T11:17:43.564" v="520" actId="47"/>
        <pc:sldMkLst>
          <pc:docMk/>
          <pc:sldMk cId="3565706771" sldId="383"/>
        </pc:sldMkLst>
      </pc:sldChg>
      <pc:sldChg chg="del">
        <pc:chgData name="Ivana Perunicic Mladenovic" userId="59f630c6be49f4d5" providerId="LiveId" clId="{F78B9792-02B9-4E2C-A581-487BEDD10C9D}" dt="2022-04-06T11:17:43.022" v="518" actId="47"/>
        <pc:sldMkLst>
          <pc:docMk/>
          <pc:sldMk cId="479355287" sldId="384"/>
        </pc:sldMkLst>
      </pc:sldChg>
      <pc:sldChg chg="del">
        <pc:chgData name="Ivana Perunicic Mladenovic" userId="59f630c6be49f4d5" providerId="LiveId" clId="{F78B9792-02B9-4E2C-A581-487BEDD10C9D}" dt="2022-04-06T11:17:51.912" v="563" actId="47"/>
        <pc:sldMkLst>
          <pc:docMk/>
          <pc:sldMk cId="1609269859" sldId="392"/>
        </pc:sldMkLst>
      </pc:sldChg>
      <pc:sldChg chg="del">
        <pc:chgData name="Ivana Perunicic Mladenovic" userId="59f630c6be49f4d5" providerId="LiveId" clId="{F78B9792-02B9-4E2C-A581-487BEDD10C9D}" dt="2022-04-06T11:17:51.722" v="562" actId="47"/>
        <pc:sldMkLst>
          <pc:docMk/>
          <pc:sldMk cId="719447774" sldId="393"/>
        </pc:sldMkLst>
      </pc:sldChg>
      <pc:sldChg chg="del">
        <pc:chgData name="Ivana Perunicic Mladenovic" userId="59f630c6be49f4d5" providerId="LiveId" clId="{F78B9792-02B9-4E2C-A581-487BEDD10C9D}" dt="2022-04-06T11:17:52.086" v="564" actId="47"/>
        <pc:sldMkLst>
          <pc:docMk/>
          <pc:sldMk cId="2022913823" sldId="404"/>
        </pc:sldMkLst>
      </pc:sldChg>
      <pc:sldChg chg="del">
        <pc:chgData name="Ivana Perunicic Mladenovic" userId="59f630c6be49f4d5" providerId="LiveId" clId="{F78B9792-02B9-4E2C-A581-487BEDD10C9D}" dt="2022-04-06T11:17:52.517" v="566" actId="47"/>
        <pc:sldMkLst>
          <pc:docMk/>
          <pc:sldMk cId="2241562204" sldId="405"/>
        </pc:sldMkLst>
      </pc:sldChg>
      <pc:sldChg chg="del">
        <pc:chgData name="Ivana Perunicic Mladenovic" userId="59f630c6be49f4d5" providerId="LiveId" clId="{F78B9792-02B9-4E2C-A581-487BEDD10C9D}" dt="2022-04-06T11:17:52.751" v="567" actId="47"/>
        <pc:sldMkLst>
          <pc:docMk/>
          <pc:sldMk cId="2417075364" sldId="407"/>
        </pc:sldMkLst>
      </pc:sldChg>
      <pc:sldChg chg="del">
        <pc:chgData name="Ivana Perunicic Mladenovic" userId="59f630c6be49f4d5" providerId="LiveId" clId="{F78B9792-02B9-4E2C-A581-487BEDD10C9D}" dt="2022-04-06T11:17:23.853" v="511" actId="47"/>
        <pc:sldMkLst>
          <pc:docMk/>
          <pc:sldMk cId="484064114" sldId="414"/>
        </pc:sldMkLst>
      </pc:sldChg>
      <pc:sldChg chg="del">
        <pc:chgData name="Ivana Perunicic Mladenovic" userId="59f630c6be49f4d5" providerId="LiveId" clId="{F78B9792-02B9-4E2C-A581-487BEDD10C9D}" dt="2022-04-06T11:17:26.881" v="513" actId="47"/>
        <pc:sldMkLst>
          <pc:docMk/>
          <pc:sldMk cId="3243554527" sldId="416"/>
        </pc:sldMkLst>
      </pc:sldChg>
      <pc:sldChg chg="del">
        <pc:chgData name="Ivana Perunicic Mladenovic" userId="59f630c6be49f4d5" providerId="LiveId" clId="{F78B9792-02B9-4E2C-A581-487BEDD10C9D}" dt="2022-04-06T11:17:47.551" v="537" actId="47"/>
        <pc:sldMkLst>
          <pc:docMk/>
          <pc:sldMk cId="3067302428" sldId="417"/>
        </pc:sldMkLst>
      </pc:sldChg>
      <pc:sldChg chg="del">
        <pc:chgData name="Ivana Perunicic Mladenovic" userId="59f630c6be49f4d5" providerId="LiveId" clId="{F78B9792-02B9-4E2C-A581-487BEDD10C9D}" dt="2022-04-06T11:17:48.785" v="544" actId="47"/>
        <pc:sldMkLst>
          <pc:docMk/>
          <pc:sldMk cId="591380302" sldId="418"/>
        </pc:sldMkLst>
      </pc:sldChg>
      <pc:sldChg chg="del">
        <pc:chgData name="Ivana Perunicic Mladenovic" userId="59f630c6be49f4d5" providerId="LiveId" clId="{F78B9792-02B9-4E2C-A581-487BEDD10C9D}" dt="2022-04-06T11:17:46.997" v="534" actId="47"/>
        <pc:sldMkLst>
          <pc:docMk/>
          <pc:sldMk cId="1787549518" sldId="419"/>
        </pc:sldMkLst>
      </pc:sldChg>
      <pc:sldChg chg="del">
        <pc:chgData name="Ivana Perunicic Mladenovic" userId="59f630c6be49f4d5" providerId="LiveId" clId="{F78B9792-02B9-4E2C-A581-487BEDD10C9D}" dt="2022-04-06T11:17:52.973" v="568" actId="47"/>
        <pc:sldMkLst>
          <pc:docMk/>
          <pc:sldMk cId="3903904346" sldId="420"/>
        </pc:sldMkLst>
      </pc:sldChg>
      <pc:sldChg chg="del">
        <pc:chgData name="Ivana Perunicic Mladenovic" userId="59f630c6be49f4d5" providerId="LiveId" clId="{F78B9792-02B9-4E2C-A581-487BEDD10C9D}" dt="2022-04-06T11:17:53.180" v="569" actId="47"/>
        <pc:sldMkLst>
          <pc:docMk/>
          <pc:sldMk cId="601007562" sldId="422"/>
        </pc:sldMkLst>
      </pc:sldChg>
      <pc:sldChg chg="add del">
        <pc:chgData name="Ivana Perunicic Mladenovic" userId="59f630c6be49f4d5" providerId="LiveId" clId="{F78B9792-02B9-4E2C-A581-487BEDD10C9D}" dt="2022-04-06T11:18:19.458" v="610" actId="47"/>
        <pc:sldMkLst>
          <pc:docMk/>
          <pc:sldMk cId="2576289681" sldId="423"/>
        </pc:sldMkLst>
      </pc:sldChg>
      <pc:sldChg chg="add del">
        <pc:chgData name="Ivana Perunicic Mladenovic" userId="59f630c6be49f4d5" providerId="LiveId" clId="{F78B9792-02B9-4E2C-A581-487BEDD10C9D}" dt="2022-04-06T11:18:19.458" v="610" actId="47"/>
        <pc:sldMkLst>
          <pc:docMk/>
          <pc:sldMk cId="1328139613" sldId="424"/>
        </pc:sldMkLst>
      </pc:sldChg>
      <pc:sldChg chg="add del">
        <pc:chgData name="Ivana Perunicic Mladenovic" userId="59f630c6be49f4d5" providerId="LiveId" clId="{F78B9792-02B9-4E2C-A581-487BEDD10C9D}" dt="2022-04-06T11:18:19.458" v="610" actId="47"/>
        <pc:sldMkLst>
          <pc:docMk/>
          <pc:sldMk cId="3175360757" sldId="425"/>
        </pc:sldMkLst>
      </pc:sldChg>
      <pc:sldChg chg="add del">
        <pc:chgData name="Ivana Perunicic Mladenovic" userId="59f630c6be49f4d5" providerId="LiveId" clId="{F78B9792-02B9-4E2C-A581-487BEDD10C9D}" dt="2022-04-06T11:18:19.458" v="610" actId="47"/>
        <pc:sldMkLst>
          <pc:docMk/>
          <pc:sldMk cId="4031000219" sldId="426"/>
        </pc:sldMkLst>
      </pc:sldChg>
      <pc:sldChg chg="add del">
        <pc:chgData name="Ivana Perunicic Mladenovic" userId="59f630c6be49f4d5" providerId="LiveId" clId="{F78B9792-02B9-4E2C-A581-487BEDD10C9D}" dt="2022-04-06T11:18:19.458" v="610" actId="47"/>
        <pc:sldMkLst>
          <pc:docMk/>
          <pc:sldMk cId="1038138093" sldId="427"/>
        </pc:sldMkLst>
      </pc:sldChg>
      <pc:sldChg chg="del">
        <pc:chgData name="Ivana Perunicic Mladenovic" userId="59f630c6be49f4d5" providerId="LiveId" clId="{F78B9792-02B9-4E2C-A581-487BEDD10C9D}" dt="2022-04-06T11:17:52.258" v="565" actId="47"/>
        <pc:sldMkLst>
          <pc:docMk/>
          <pc:sldMk cId="3474641945" sldId="428"/>
        </pc:sldMkLst>
      </pc:sldChg>
      <pc:sldChg chg="del">
        <pc:chgData name="Ivana Perunicic Mladenovic" userId="59f630c6be49f4d5" providerId="LiveId" clId="{F78B9792-02B9-4E2C-A581-487BEDD10C9D}" dt="2022-04-06T11:17:51.592" v="561" actId="47"/>
        <pc:sldMkLst>
          <pc:docMk/>
          <pc:sldMk cId="1634227918" sldId="430"/>
        </pc:sldMkLst>
      </pc:sldChg>
      <pc:sldChg chg="del">
        <pc:chgData name="Ivana Perunicic Mladenovic" userId="59f630c6be49f4d5" providerId="LiveId" clId="{F78B9792-02B9-4E2C-A581-487BEDD10C9D}" dt="2022-04-06T11:17:51.297" v="559" actId="47"/>
        <pc:sldMkLst>
          <pc:docMk/>
          <pc:sldMk cId="816900368" sldId="431"/>
        </pc:sldMkLst>
      </pc:sldChg>
      <pc:sldChg chg="del">
        <pc:chgData name="Ivana Perunicic Mladenovic" userId="59f630c6be49f4d5" providerId="LiveId" clId="{F78B9792-02B9-4E2C-A581-487BEDD10C9D}" dt="2022-04-06T11:17:51.400" v="560" actId="47"/>
        <pc:sldMkLst>
          <pc:docMk/>
          <pc:sldMk cId="2046659396" sldId="432"/>
        </pc:sldMkLst>
      </pc:sldChg>
      <pc:sldChg chg="add del">
        <pc:chgData name="Ivana Perunicic Mladenovic" userId="59f630c6be49f4d5" providerId="LiveId" clId="{F78B9792-02B9-4E2C-A581-487BEDD10C9D}" dt="2022-04-06T11:18:03.557" v="604" actId="47"/>
        <pc:sldMkLst>
          <pc:docMk/>
          <pc:sldMk cId="2759373106" sldId="433"/>
        </pc:sldMkLst>
      </pc:sldChg>
      <pc:sldChg chg="addSp delSp modSp new mod">
        <pc:chgData name="Ivana Perunicic Mladenovic" userId="59f630c6be49f4d5" providerId="LiveId" clId="{F78B9792-02B9-4E2C-A581-487BEDD10C9D}" dt="2022-04-06T11:02:25.218" v="142" actId="22"/>
        <pc:sldMkLst>
          <pc:docMk/>
          <pc:sldMk cId="1581667720" sldId="434"/>
        </pc:sldMkLst>
        <pc:spChg chg="mod">
          <ac:chgData name="Ivana Perunicic Mladenovic" userId="59f630c6be49f4d5" providerId="LiveId" clId="{F78B9792-02B9-4E2C-A581-487BEDD10C9D}" dt="2022-04-06T10:24:31.719" v="76" actId="122"/>
          <ac:spMkLst>
            <pc:docMk/>
            <pc:sldMk cId="1581667720" sldId="434"/>
            <ac:spMk id="2" creationId="{C8C37F9D-619F-4522-88DF-2D4B0FC98CD4}"/>
          </ac:spMkLst>
        </pc:spChg>
        <pc:spChg chg="mod">
          <ac:chgData name="Ivana Perunicic Mladenovic" userId="59f630c6be49f4d5" providerId="LiveId" clId="{F78B9792-02B9-4E2C-A581-487BEDD10C9D}" dt="2022-04-06T10:24:45.587" v="80" actId="27636"/>
          <ac:spMkLst>
            <pc:docMk/>
            <pc:sldMk cId="1581667720" sldId="434"/>
            <ac:spMk id="3" creationId="{F57DC63B-B6D0-44A8-8997-F8D19079CE89}"/>
          </ac:spMkLst>
        </pc:spChg>
        <pc:spChg chg="add del">
          <ac:chgData name="Ivana Perunicic Mladenovic" userId="59f630c6be49f4d5" providerId="LiveId" clId="{F78B9792-02B9-4E2C-A581-487BEDD10C9D}" dt="2022-04-06T11:02:25.218" v="142" actId="22"/>
          <ac:spMkLst>
            <pc:docMk/>
            <pc:sldMk cId="1581667720" sldId="434"/>
            <ac:spMk id="5" creationId="{AF4996C9-6404-46ED-B47C-C365DFDE7E01}"/>
          </ac:spMkLst>
        </pc:spChg>
      </pc:sldChg>
      <pc:sldChg chg="modSp new add del mod">
        <pc:chgData name="Ivana Perunicic Mladenovic" userId="59f630c6be49f4d5" providerId="LiveId" clId="{F78B9792-02B9-4E2C-A581-487BEDD10C9D}" dt="2022-04-06T11:18:01.257" v="591" actId="47"/>
        <pc:sldMkLst>
          <pc:docMk/>
          <pc:sldMk cId="1512066282" sldId="435"/>
        </pc:sldMkLst>
        <pc:spChg chg="mod">
          <ac:chgData name="Ivana Perunicic Mladenovic" userId="59f630c6be49f4d5" providerId="LiveId" clId="{F78B9792-02B9-4E2C-A581-487BEDD10C9D}" dt="2022-04-06T11:04:53.196" v="235"/>
          <ac:spMkLst>
            <pc:docMk/>
            <pc:sldMk cId="1512066282" sldId="435"/>
            <ac:spMk id="2" creationId="{70C72344-B80C-431E-AD1A-945523F2CB2A}"/>
          </ac:spMkLst>
        </pc:spChg>
        <pc:spChg chg="mod">
          <ac:chgData name="Ivana Perunicic Mladenovic" userId="59f630c6be49f4d5" providerId="LiveId" clId="{F78B9792-02B9-4E2C-A581-487BEDD10C9D}" dt="2022-04-06T11:05:33.759" v="241" actId="20577"/>
          <ac:spMkLst>
            <pc:docMk/>
            <pc:sldMk cId="1512066282" sldId="435"/>
            <ac:spMk id="3" creationId="{BA982336-D377-4674-B6FF-B9854B0AFB5B}"/>
          </ac:spMkLst>
        </pc:spChg>
      </pc:sldChg>
      <pc:sldChg chg="modSp new add del mod">
        <pc:chgData name="Ivana Perunicic Mladenovic" userId="59f630c6be49f4d5" providerId="LiveId" clId="{F78B9792-02B9-4E2C-A581-487BEDD10C9D}" dt="2022-04-06T11:18:01.462" v="592" actId="47"/>
        <pc:sldMkLst>
          <pc:docMk/>
          <pc:sldMk cId="3025315475" sldId="436"/>
        </pc:sldMkLst>
        <pc:spChg chg="mod">
          <ac:chgData name="Ivana Perunicic Mladenovic" userId="59f630c6be49f4d5" providerId="LiveId" clId="{F78B9792-02B9-4E2C-A581-487BEDD10C9D}" dt="2022-04-06T11:06:02.293" v="270" actId="20577"/>
          <ac:spMkLst>
            <pc:docMk/>
            <pc:sldMk cId="3025315475" sldId="436"/>
            <ac:spMk id="2" creationId="{470236E9-3A9F-4C51-B8DA-3D263341919D}"/>
          </ac:spMkLst>
        </pc:spChg>
        <pc:spChg chg="mod">
          <ac:chgData name="Ivana Perunicic Mladenovic" userId="59f630c6be49f4d5" providerId="LiveId" clId="{F78B9792-02B9-4E2C-A581-487BEDD10C9D}" dt="2022-04-06T11:06:12.628" v="274" actId="27636"/>
          <ac:spMkLst>
            <pc:docMk/>
            <pc:sldMk cId="3025315475" sldId="436"/>
            <ac:spMk id="3" creationId="{70B90972-E80A-467B-94FF-936008705FC2}"/>
          </ac:spMkLst>
        </pc:spChg>
      </pc:sldChg>
      <pc:sldChg chg="modSp new add del mod">
        <pc:chgData name="Ivana Perunicic Mladenovic" userId="59f630c6be49f4d5" providerId="LiveId" clId="{F78B9792-02B9-4E2C-A581-487BEDD10C9D}" dt="2022-04-06T11:18:01.638" v="593" actId="47"/>
        <pc:sldMkLst>
          <pc:docMk/>
          <pc:sldMk cId="338427563" sldId="437"/>
        </pc:sldMkLst>
        <pc:spChg chg="mod">
          <ac:chgData name="Ivana Perunicic Mladenovic" userId="59f630c6be49f4d5" providerId="LiveId" clId="{F78B9792-02B9-4E2C-A581-487BEDD10C9D}" dt="2022-04-06T11:06:40.980" v="299" actId="20577"/>
          <ac:spMkLst>
            <pc:docMk/>
            <pc:sldMk cId="338427563" sldId="437"/>
            <ac:spMk id="2" creationId="{89320E3D-478B-4D58-8D4C-A6CBE71701B9}"/>
          </ac:spMkLst>
        </pc:spChg>
        <pc:spChg chg="mod">
          <ac:chgData name="Ivana Perunicic Mladenovic" userId="59f630c6be49f4d5" providerId="LiveId" clId="{F78B9792-02B9-4E2C-A581-487BEDD10C9D}" dt="2022-04-06T11:07:19.828" v="315" actId="20577"/>
          <ac:spMkLst>
            <pc:docMk/>
            <pc:sldMk cId="338427563" sldId="437"/>
            <ac:spMk id="3" creationId="{CD10E807-30D1-4476-B885-F20F5AD5C37C}"/>
          </ac:spMkLst>
        </pc:spChg>
      </pc:sldChg>
      <pc:sldChg chg="new del">
        <pc:chgData name="Ivana Perunicic Mladenovic" userId="59f630c6be49f4d5" providerId="LiveId" clId="{F78B9792-02B9-4E2C-A581-487BEDD10C9D}" dt="2022-04-06T11:07:42.692" v="316" actId="2696"/>
        <pc:sldMkLst>
          <pc:docMk/>
          <pc:sldMk cId="1672054455" sldId="438"/>
        </pc:sldMkLst>
      </pc:sldChg>
      <pc:sldChg chg="modSp new mod">
        <pc:chgData name="Ivana Perunicic Mladenovic" userId="59f630c6be49f4d5" providerId="LiveId" clId="{F78B9792-02B9-4E2C-A581-487BEDD10C9D}" dt="2022-04-06T11:04:05.025" v="218" actId="20577"/>
        <pc:sldMkLst>
          <pc:docMk/>
          <pc:sldMk cId="3031796763" sldId="439"/>
        </pc:sldMkLst>
        <pc:spChg chg="mod">
          <ac:chgData name="Ivana Perunicic Mladenovic" userId="59f630c6be49f4d5" providerId="LiveId" clId="{F78B9792-02B9-4E2C-A581-487BEDD10C9D}" dt="2022-04-06T11:02:58.661" v="179" actId="255"/>
          <ac:spMkLst>
            <pc:docMk/>
            <pc:sldMk cId="3031796763" sldId="439"/>
            <ac:spMk id="2" creationId="{688E2988-6CE6-429F-A02C-DBB9D551C923}"/>
          </ac:spMkLst>
        </pc:spChg>
        <pc:spChg chg="mod">
          <ac:chgData name="Ivana Perunicic Mladenovic" userId="59f630c6be49f4d5" providerId="LiveId" clId="{F78B9792-02B9-4E2C-A581-487BEDD10C9D}" dt="2022-04-06T11:04:05.025" v="218" actId="20577"/>
          <ac:spMkLst>
            <pc:docMk/>
            <pc:sldMk cId="3031796763" sldId="439"/>
            <ac:spMk id="3" creationId="{D2CFA681-B574-49BA-87A5-7F36DF5F81A7}"/>
          </ac:spMkLst>
        </pc:spChg>
      </pc:sldChg>
      <pc:sldChg chg="modSp new mod">
        <pc:chgData name="Ivana Perunicic Mladenovic" userId="59f630c6be49f4d5" providerId="LiveId" clId="{F78B9792-02B9-4E2C-A581-487BEDD10C9D}" dt="2022-04-06T12:06:53.968" v="732" actId="20577"/>
        <pc:sldMkLst>
          <pc:docMk/>
          <pc:sldMk cId="210488728" sldId="440"/>
        </pc:sldMkLst>
        <pc:spChg chg="mod">
          <ac:chgData name="Ivana Perunicic Mladenovic" userId="59f630c6be49f4d5" providerId="LiveId" clId="{F78B9792-02B9-4E2C-A581-487BEDD10C9D}" dt="2022-04-06T12:06:53.968" v="732" actId="20577"/>
          <ac:spMkLst>
            <pc:docMk/>
            <pc:sldMk cId="210488728" sldId="440"/>
            <ac:spMk id="3" creationId="{737C9C81-948B-451C-B9BA-FB68418FAEF6}"/>
          </ac:spMkLst>
        </pc:spChg>
      </pc:sldChg>
      <pc:sldChg chg="addSp delSp modSp new mod">
        <pc:chgData name="Ivana Perunicic Mladenovic" userId="59f630c6be49f4d5" providerId="LiveId" clId="{F78B9792-02B9-4E2C-A581-487BEDD10C9D}" dt="2022-04-06T11:23:25.747" v="700" actId="20577"/>
        <pc:sldMkLst>
          <pc:docMk/>
          <pc:sldMk cId="1397731361" sldId="441"/>
        </pc:sldMkLst>
        <pc:spChg chg="mod">
          <ac:chgData name="Ivana Perunicic Mladenovic" userId="59f630c6be49f4d5" providerId="LiveId" clId="{F78B9792-02B9-4E2C-A581-487BEDD10C9D}" dt="2022-04-06T11:23:25.747" v="700" actId="20577"/>
          <ac:spMkLst>
            <pc:docMk/>
            <pc:sldMk cId="1397731361" sldId="441"/>
            <ac:spMk id="3" creationId="{3AF354BB-F1D4-4D92-A33D-A05FC5127F1A}"/>
          </ac:spMkLst>
        </pc:spChg>
        <pc:spChg chg="add del">
          <ac:chgData name="Ivana Perunicic Mladenovic" userId="59f630c6be49f4d5" providerId="LiveId" clId="{F78B9792-02B9-4E2C-A581-487BEDD10C9D}" dt="2022-04-06T11:20:27.081" v="618" actId="22"/>
          <ac:spMkLst>
            <pc:docMk/>
            <pc:sldMk cId="1397731361" sldId="441"/>
            <ac:spMk id="5" creationId="{A160E558-3409-4689-B22F-32D19F440BFB}"/>
          </ac:spMkLst>
        </pc:spChg>
      </pc:sldChg>
      <pc:sldChg chg="modSp new mod">
        <pc:chgData name="Ivana Perunicic Mladenovic" userId="59f630c6be49f4d5" providerId="LiveId" clId="{F78B9792-02B9-4E2C-A581-487BEDD10C9D}" dt="2022-04-06T12:07:45.151" v="733" actId="2711"/>
        <pc:sldMkLst>
          <pc:docMk/>
          <pc:sldMk cId="2084053588" sldId="442"/>
        </pc:sldMkLst>
        <pc:spChg chg="mod">
          <ac:chgData name="Ivana Perunicic Mladenovic" userId="59f630c6be49f4d5" providerId="LiveId" clId="{F78B9792-02B9-4E2C-A581-487BEDD10C9D}" dt="2022-04-06T12:07:45.151" v="733" actId="2711"/>
          <ac:spMkLst>
            <pc:docMk/>
            <pc:sldMk cId="2084053588" sldId="442"/>
            <ac:spMk id="3" creationId="{5CD20ABE-E1F6-4855-A683-44BBC4F6B1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C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606237-8F1A-47E6-A4FD-755C1154150A}" type="datetimeFigureOut">
              <a:rPr lang="sr-Latn-CS" smtClean="0"/>
              <a:t>5.4.2022.</a:t>
            </a:fld>
            <a:endParaRPr lang="sr-Latn-C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r-Latn-C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C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C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E40909-7012-4187-8571-A70CDFFB3A44}" type="slidenum">
              <a:rPr lang="sr-Latn-CS" smtClean="0"/>
              <a:t>‹#›</a:t>
            </a:fld>
            <a:endParaRPr lang="sr-Latn-CS"/>
          </a:p>
        </p:txBody>
      </p:sp>
    </p:spTree>
    <p:extLst>
      <p:ext uri="{BB962C8B-B14F-4D97-AF65-F5344CB8AC3E}">
        <p14:creationId xmlns:p14="http://schemas.microsoft.com/office/powerpoint/2010/main" val="3339702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sz="1200" kern="1200" dirty="0">
                <a:solidFill>
                  <a:schemeClr val="tx1"/>
                </a:solidFill>
                <a:effectLst/>
                <a:latin typeface="+mn-lt"/>
                <a:ea typeface="+mn-ea"/>
                <a:cs typeface="+mn-cs"/>
              </a:rPr>
              <a:t>Psihološki testovi predstavljaju najveći izvor podataka i najčešće korišćenu tehniku u istraživanjima na osnovu kojih psihologija dolazi do svojih saznanja. Međutim, paralelno sa širenjem upotrebe testova u praksi i nauci, počinje i širenje kritika u kojima se ističe da su instrumenti </a:t>
            </a:r>
            <a:r>
              <a:rPr lang="sr-Latn-RS" sz="1200" kern="1200" dirty="0" err="1">
                <a:solidFill>
                  <a:schemeClr val="tx1"/>
                </a:solidFill>
                <a:effectLst/>
                <a:latin typeface="+mn-lt"/>
                <a:ea typeface="+mn-ea"/>
                <a:cs typeface="+mn-cs"/>
              </a:rPr>
              <a:t>samoprocene</a:t>
            </a:r>
            <a:r>
              <a:rPr lang="sr-Latn-RS" sz="1200" kern="1200" dirty="0">
                <a:solidFill>
                  <a:schemeClr val="tx1"/>
                </a:solidFill>
                <a:effectLst/>
                <a:latin typeface="+mn-lt"/>
                <a:ea typeface="+mn-ea"/>
                <a:cs typeface="+mn-cs"/>
              </a:rPr>
              <a:t> osetljivi na davanje socijalno poželjnih odgovora. Brojni empirijski podaci upozoravaju na mogućnost ispitanika da manipulišu rezultatima testova u cilju ostavljanja željenog utiska. </a:t>
            </a:r>
          </a:p>
          <a:p>
            <a:r>
              <a:rPr lang="sr-Latn-CS" dirty="0"/>
              <a:t>kandidati za posao ostvaruju više skorove na SP dimenzijama ličnosti </a:t>
            </a:r>
            <a:endParaRPr lang="sr-Latn-RS" sz="1200" kern="1200" dirty="0">
              <a:solidFill>
                <a:schemeClr val="tx1"/>
              </a:solidFill>
              <a:effectLst/>
              <a:latin typeface="+mn-lt"/>
              <a:ea typeface="+mn-ea"/>
              <a:cs typeface="+mn-cs"/>
            </a:endParaRPr>
          </a:p>
          <a:p>
            <a:r>
              <a:rPr lang="sr-Latn-RS" sz="1200" kern="1200" dirty="0">
                <a:solidFill>
                  <a:schemeClr val="tx1"/>
                </a:solidFill>
                <a:effectLst/>
                <a:latin typeface="+mn-lt"/>
                <a:ea typeface="+mn-ea"/>
                <a:cs typeface="+mn-cs"/>
              </a:rPr>
              <a:t>Kada se primeni metoda indukovanog lažiranja rezultati istraživanja su gotovo nedvosmisleni u zaključku da su ispitanici sposobni da se predstave u socijalno poželjnijem svetlu od onog kakvi realno jesu.</a:t>
            </a:r>
            <a:r>
              <a:rPr lang="sr-Latn-RS" sz="1200" kern="1200" baseline="0" dirty="0">
                <a:solidFill>
                  <a:schemeClr val="tx1"/>
                </a:solidFill>
                <a:effectLst/>
                <a:latin typeface="+mn-lt"/>
                <a:ea typeface="+mn-ea"/>
                <a:cs typeface="+mn-cs"/>
              </a:rPr>
              <a:t> </a:t>
            </a:r>
            <a:r>
              <a:rPr lang="sr-Latn-RS" sz="1200" kern="1200" dirty="0">
                <a:solidFill>
                  <a:schemeClr val="tx1"/>
                </a:solidFill>
                <a:effectLst/>
                <a:latin typeface="+mn-lt"/>
                <a:ea typeface="+mn-ea"/>
                <a:cs typeface="+mn-cs"/>
              </a:rPr>
              <a:t>pokazano da su ispitanici uspešni u podešavanju svojih odgovora i pod uticajem specifične instrukcije, tj. kada im se navede konkretno zanimanje za koje „konkurišu“.</a:t>
            </a:r>
            <a:r>
              <a:rPr lang="sr-Latn-RS" sz="1200" kern="1200" baseline="0" dirty="0">
                <a:solidFill>
                  <a:schemeClr val="tx1"/>
                </a:solidFill>
                <a:effectLst/>
                <a:latin typeface="+mn-lt"/>
                <a:ea typeface="+mn-ea"/>
                <a:cs typeface="+mn-cs"/>
              </a:rPr>
              <a:t> </a:t>
            </a:r>
            <a:r>
              <a:rPr lang="sr-Latn-RS" sz="1200" kern="1200" dirty="0">
                <a:solidFill>
                  <a:schemeClr val="tx1"/>
                </a:solidFill>
                <a:effectLst/>
                <a:latin typeface="+mn-lt"/>
                <a:ea typeface="+mn-ea"/>
                <a:cs typeface="+mn-cs"/>
              </a:rPr>
              <a:t>Ispitanici su se pokazali uspešnim u kreiranju profila za poslove različite prirode: bankara, bibliotekara i stručnjaka u marketingu ali i medicinske sestre, menadžera u marketingu i programera (</a:t>
            </a:r>
            <a:r>
              <a:rPr lang="sr-Latn-RS" sz="1200" kern="1200" dirty="0" err="1">
                <a:solidFill>
                  <a:schemeClr val="tx1"/>
                </a:solidFill>
                <a:effectLst/>
                <a:latin typeface="+mn-lt"/>
                <a:ea typeface="+mn-ea"/>
                <a:cs typeface="+mn-cs"/>
              </a:rPr>
              <a:t>Tett</a:t>
            </a:r>
            <a:r>
              <a:rPr lang="sr-Latn-RS" sz="1200" kern="1200" dirty="0">
                <a:solidFill>
                  <a:schemeClr val="tx1"/>
                </a:solidFill>
                <a:effectLst/>
                <a:latin typeface="+mn-lt"/>
                <a:ea typeface="+mn-ea"/>
                <a:cs typeface="+mn-cs"/>
              </a:rPr>
              <a:t> et </a:t>
            </a:r>
            <a:r>
              <a:rPr lang="sr-Latn-RS" sz="1200" kern="1200" dirty="0" err="1">
                <a:solidFill>
                  <a:schemeClr val="tx1"/>
                </a:solidFill>
                <a:effectLst/>
                <a:latin typeface="+mn-lt"/>
                <a:ea typeface="+mn-ea"/>
                <a:cs typeface="+mn-cs"/>
              </a:rPr>
              <a:t>al</a:t>
            </a:r>
            <a:r>
              <a:rPr lang="sr-Latn-RS" sz="1200" kern="1200" dirty="0">
                <a:solidFill>
                  <a:schemeClr val="tx1"/>
                </a:solidFill>
                <a:effectLst/>
                <a:latin typeface="+mn-lt"/>
                <a:ea typeface="+mn-ea"/>
                <a:cs typeface="+mn-cs"/>
              </a:rPr>
              <a:t>., 2012). Ispitanici su takođe efikasni da prepoznaju suptilne razlike u ličnosti koja je poželjna za rad u različitim granama iste profesije kao što je posao kliničkog i organizacionog psihologa (</a:t>
            </a:r>
            <a:r>
              <a:rPr lang="sr-Latn-RS" sz="1200" kern="1200" dirty="0" err="1">
                <a:solidFill>
                  <a:schemeClr val="tx1"/>
                </a:solidFill>
                <a:effectLst/>
                <a:latin typeface="+mn-lt"/>
                <a:ea typeface="+mn-ea"/>
                <a:cs typeface="+mn-cs"/>
              </a:rPr>
              <a:t>Pauls</a:t>
            </a:r>
            <a:r>
              <a:rPr lang="sr-Latn-RS" sz="1200" kern="1200" dirty="0">
                <a:solidFill>
                  <a:schemeClr val="tx1"/>
                </a:solidFill>
                <a:effectLst/>
                <a:latin typeface="+mn-lt"/>
                <a:ea typeface="+mn-ea"/>
                <a:cs typeface="+mn-cs"/>
              </a:rPr>
              <a:t>, &amp; </a:t>
            </a:r>
            <a:r>
              <a:rPr lang="sr-Latn-RS" sz="1200" kern="1200" dirty="0" err="1">
                <a:solidFill>
                  <a:schemeClr val="tx1"/>
                </a:solidFill>
                <a:effectLst/>
                <a:latin typeface="+mn-lt"/>
                <a:ea typeface="+mn-ea"/>
                <a:cs typeface="+mn-cs"/>
              </a:rPr>
              <a:t>Crost</a:t>
            </a:r>
            <a:r>
              <a:rPr lang="sr-Latn-RS" sz="1200" kern="1200" dirty="0">
                <a:solidFill>
                  <a:schemeClr val="tx1"/>
                </a:solidFill>
                <a:effectLst/>
                <a:latin typeface="+mn-lt"/>
                <a:ea typeface="+mn-ea"/>
                <a:cs typeface="+mn-cs"/>
              </a:rPr>
              <a:t>, 2005). Ono što može da zabrine jeste da se dimenzije ličnosti koje ispitanici popravljaju pod uticajem specifične instrukcije podudaraju sa dimenzijama ličnosti koje bi trebalo da poseduje kandidat za traženi posao (je pokazao da ispitanici umeju uspešno da lažiraju potreban profil menadžera i da je korelacija između </a:t>
            </a:r>
            <a:r>
              <a:rPr lang="sr-Latn-RS" sz="1200" kern="1200" dirty="0" err="1">
                <a:solidFill>
                  <a:schemeClr val="tx1"/>
                </a:solidFill>
                <a:effectLst/>
                <a:latin typeface="+mn-lt"/>
                <a:ea typeface="+mn-ea"/>
                <a:cs typeface="+mn-cs"/>
              </a:rPr>
              <a:t>ispitanikove</a:t>
            </a:r>
            <a:r>
              <a:rPr lang="sr-Latn-RS" sz="1200" kern="1200" dirty="0">
                <a:solidFill>
                  <a:schemeClr val="tx1"/>
                </a:solidFill>
                <a:effectLst/>
                <a:latin typeface="+mn-lt"/>
                <a:ea typeface="+mn-ea"/>
                <a:cs typeface="+mn-cs"/>
              </a:rPr>
              <a:t> predstave idealnog menadžera i slike koji pravi menadžeri imaju o idealnom menadžeru 0.86. </a:t>
            </a:r>
            <a:endParaRPr lang="sr-Latn-CS" sz="1200" kern="1200" dirty="0">
              <a:solidFill>
                <a:schemeClr val="tx1"/>
              </a:solidFill>
              <a:effectLst/>
              <a:latin typeface="+mn-lt"/>
              <a:ea typeface="+mn-ea"/>
              <a:cs typeface="+mn-cs"/>
            </a:endParaRPr>
          </a:p>
          <a:p>
            <a:r>
              <a:rPr lang="sr-Latn-RS" sz="1200" kern="1200" dirty="0">
                <a:solidFill>
                  <a:schemeClr val="tx1"/>
                </a:solidFill>
                <a:effectLst/>
                <a:latin typeface="+mn-lt"/>
                <a:ea typeface="+mn-ea"/>
                <a:cs typeface="+mn-cs"/>
              </a:rPr>
              <a:t>    	</a:t>
            </a:r>
            <a:r>
              <a:rPr lang="sr-Latn-RS" sz="1200" b="1" kern="1200" dirty="0">
                <a:solidFill>
                  <a:schemeClr val="tx1"/>
                </a:solidFill>
                <a:effectLst/>
                <a:latin typeface="+mn-lt"/>
                <a:ea typeface="+mn-ea"/>
                <a:cs typeface="+mn-cs"/>
              </a:rPr>
              <a:t> </a:t>
            </a:r>
            <a:endParaRPr lang="sr-Latn-CS" sz="1200" kern="1200" dirty="0">
              <a:solidFill>
                <a:schemeClr val="tx1"/>
              </a:solidFill>
              <a:effectLst/>
              <a:latin typeface="+mn-lt"/>
              <a:ea typeface="+mn-ea"/>
              <a:cs typeface="+mn-cs"/>
            </a:endParaRPr>
          </a:p>
          <a:p>
            <a:endParaRPr lang="sr-Latn-CS" dirty="0"/>
          </a:p>
        </p:txBody>
      </p:sp>
      <p:sp>
        <p:nvSpPr>
          <p:cNvPr id="4" name="Slide Number Placeholder 3"/>
          <p:cNvSpPr>
            <a:spLocks noGrp="1"/>
          </p:cNvSpPr>
          <p:nvPr>
            <p:ph type="sldNum" sz="quarter" idx="10"/>
          </p:nvPr>
        </p:nvSpPr>
        <p:spPr/>
        <p:txBody>
          <a:bodyPr/>
          <a:lstStyle/>
          <a:p>
            <a:fld id="{80E40909-7012-4187-8571-A70CDFFB3A44}" type="slidenum">
              <a:rPr lang="sr-Latn-CS" smtClean="0"/>
              <a:t>2</a:t>
            </a:fld>
            <a:endParaRPr lang="sr-Latn-CS"/>
          </a:p>
        </p:txBody>
      </p:sp>
    </p:spTree>
    <p:extLst>
      <p:ext uri="{BB962C8B-B14F-4D97-AF65-F5344CB8AC3E}">
        <p14:creationId xmlns:p14="http://schemas.microsoft.com/office/powerpoint/2010/main" val="293330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r-Latn-RS" sz="1200" kern="1200" dirty="0">
                <a:solidFill>
                  <a:schemeClr val="tx1"/>
                </a:solidFill>
                <a:effectLst/>
                <a:latin typeface="+mn-lt"/>
                <a:ea typeface="+mn-ea"/>
                <a:cs typeface="+mn-cs"/>
              </a:rPr>
              <a:t>Međutim, ne postoje čvrsti ni teorijski ni empirijski dokazi koji potvrđuju ideju da se slaganje sa socijalno poželjnim stavkama, odnosno neslaganje sa socijalno nepoželjnim može smatrati metodom detekcije neiskrenosti. Istovremeno metode i dizajn studija na kojima je </a:t>
            </a:r>
            <a:r>
              <a:rPr lang="sr-Latn-RS" sz="1200" kern="1200" dirty="0" err="1">
                <a:solidFill>
                  <a:schemeClr val="tx1"/>
                </a:solidFill>
                <a:effectLst/>
                <a:latin typeface="+mn-lt"/>
                <a:ea typeface="+mn-ea"/>
                <a:cs typeface="+mn-cs"/>
              </a:rPr>
              <a:t>validiran</a:t>
            </a:r>
            <a:r>
              <a:rPr lang="sr-Latn-RS" sz="1200" kern="1200" dirty="0">
                <a:solidFill>
                  <a:schemeClr val="tx1"/>
                </a:solidFill>
                <a:effectLst/>
                <a:latin typeface="+mn-lt"/>
                <a:ea typeface="+mn-ea"/>
                <a:cs typeface="+mn-cs"/>
              </a:rPr>
              <a:t> </a:t>
            </a:r>
            <a:r>
              <a:rPr lang="sr-Latn-RS" sz="1200" kern="1200" dirty="0" err="1">
                <a:solidFill>
                  <a:schemeClr val="tx1"/>
                </a:solidFill>
                <a:effectLst/>
                <a:latin typeface="+mn-lt"/>
                <a:ea typeface="+mn-ea"/>
                <a:cs typeface="+mn-cs"/>
              </a:rPr>
              <a:t>konstrukt</a:t>
            </a:r>
            <a:r>
              <a:rPr lang="sr-Latn-RS" sz="1200" kern="1200" dirty="0">
                <a:solidFill>
                  <a:schemeClr val="tx1"/>
                </a:solidFill>
                <a:effectLst/>
                <a:latin typeface="+mn-lt"/>
                <a:ea typeface="+mn-ea"/>
                <a:cs typeface="+mn-cs"/>
              </a:rPr>
              <a:t> su ispunjeni velikim slabostima i kontradiktornostima. Sada ću pokušati da sistematizujem moguće metodološke probleme studija čiji rezultati govore u prilog tretiranju skala laganja kao mera neiskrenosti ispitanika.  </a:t>
            </a:r>
            <a:endParaRPr lang="sr-Latn-CS" sz="1200" kern="1200" dirty="0">
              <a:solidFill>
                <a:schemeClr val="tx1"/>
              </a:solidFill>
              <a:effectLst/>
              <a:latin typeface="+mn-lt"/>
              <a:ea typeface="+mn-ea"/>
              <a:cs typeface="+mn-cs"/>
            </a:endParaRPr>
          </a:p>
          <a:p>
            <a:endParaRPr lang="sr-Latn-CS" dirty="0"/>
          </a:p>
        </p:txBody>
      </p:sp>
      <p:sp>
        <p:nvSpPr>
          <p:cNvPr id="4" name="Slide Number Placeholder 3"/>
          <p:cNvSpPr>
            <a:spLocks noGrp="1"/>
          </p:cNvSpPr>
          <p:nvPr>
            <p:ph type="sldNum" sz="quarter" idx="10"/>
          </p:nvPr>
        </p:nvSpPr>
        <p:spPr/>
        <p:txBody>
          <a:bodyPr/>
          <a:lstStyle/>
          <a:p>
            <a:fld id="{80E40909-7012-4187-8571-A70CDFFB3A44}" type="slidenum">
              <a:rPr lang="sr-Latn-CS" smtClean="0"/>
              <a:t>9</a:t>
            </a:fld>
            <a:endParaRPr lang="sr-Latn-CS"/>
          </a:p>
        </p:txBody>
      </p:sp>
    </p:spTree>
    <p:extLst>
      <p:ext uri="{BB962C8B-B14F-4D97-AF65-F5344CB8AC3E}">
        <p14:creationId xmlns:p14="http://schemas.microsoft.com/office/powerpoint/2010/main" val="1609271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sz="1200" kern="1200" dirty="0">
                <a:solidFill>
                  <a:schemeClr val="tx1"/>
                </a:solidFill>
                <a:effectLst/>
                <a:latin typeface="+mn-lt"/>
                <a:ea typeface="+mn-ea"/>
                <a:cs typeface="+mn-cs"/>
              </a:rPr>
              <a:t>Smatramo da je jedna od ogromnih slabosti metodologije na kojoj se često zasnivaju metode </a:t>
            </a:r>
            <a:r>
              <a:rPr lang="sr-Latn-RS" sz="1200" kern="1200" dirty="0" err="1">
                <a:solidFill>
                  <a:schemeClr val="tx1"/>
                </a:solidFill>
                <a:effectLst/>
                <a:latin typeface="+mn-lt"/>
                <a:ea typeface="+mn-ea"/>
                <a:cs typeface="+mn-cs"/>
              </a:rPr>
              <a:t>validacije</a:t>
            </a:r>
            <a:r>
              <a:rPr lang="sr-Latn-RS" sz="1200" kern="1200" dirty="0">
                <a:solidFill>
                  <a:schemeClr val="tx1"/>
                </a:solidFill>
                <a:effectLst/>
                <a:latin typeface="+mn-lt"/>
                <a:ea typeface="+mn-ea"/>
                <a:cs typeface="+mn-cs"/>
              </a:rPr>
              <a:t> skala laganja − posezanje za </a:t>
            </a:r>
            <a:r>
              <a:rPr lang="sr-Latn-RS" sz="1200" kern="1200" dirty="0" err="1">
                <a:solidFill>
                  <a:schemeClr val="tx1"/>
                </a:solidFill>
                <a:effectLst/>
                <a:latin typeface="+mn-lt"/>
                <a:ea typeface="+mn-ea"/>
                <a:cs typeface="+mn-cs"/>
              </a:rPr>
              <a:t>psihodinamskim</a:t>
            </a:r>
            <a:r>
              <a:rPr lang="sr-Latn-RS" sz="1200" kern="1200" dirty="0">
                <a:solidFill>
                  <a:schemeClr val="tx1"/>
                </a:solidFill>
                <a:effectLst/>
                <a:latin typeface="+mn-lt"/>
                <a:ea typeface="+mn-ea"/>
                <a:cs typeface="+mn-cs"/>
              </a:rPr>
              <a:t> interpretacijama u nedostatku objektivne mere neiskrenosti/laganja. Naime, skorovi na skali laganja se najčešće tumače u kontekstu psihoanalitičkih </a:t>
            </a:r>
            <a:r>
              <a:rPr lang="sr-Latn-RS" sz="1200" kern="1200" dirty="0" err="1">
                <a:solidFill>
                  <a:schemeClr val="tx1"/>
                </a:solidFill>
                <a:effectLst/>
                <a:latin typeface="+mn-lt"/>
                <a:ea typeface="+mn-ea"/>
                <a:cs typeface="+mn-cs"/>
              </a:rPr>
              <a:t>konstrukata</a:t>
            </a:r>
            <a:r>
              <a:rPr lang="sr-Latn-RS" sz="1200" kern="1200" dirty="0">
                <a:solidFill>
                  <a:schemeClr val="tx1"/>
                </a:solidFill>
                <a:effectLst/>
                <a:latin typeface="+mn-lt"/>
                <a:ea typeface="+mn-ea"/>
                <a:cs typeface="+mn-cs"/>
              </a:rPr>
              <a:t>, kao što su mehanizmi odbrane, kako bi se potvrdilo da skale laganja mere laganje. Tako je u jednom istraživanju pronađeno da su korelacije između starosti i skora na </a:t>
            </a:r>
            <a:r>
              <a:rPr lang="sr-Latn-RS" sz="1200" kern="1200" dirty="0" err="1">
                <a:solidFill>
                  <a:schemeClr val="tx1"/>
                </a:solidFill>
                <a:effectLst/>
                <a:latin typeface="+mn-lt"/>
                <a:ea typeface="+mn-ea"/>
                <a:cs typeface="+mn-cs"/>
              </a:rPr>
              <a:t>Marlov-Kraunovoj</a:t>
            </a:r>
            <a:r>
              <a:rPr lang="sr-Latn-RS" sz="1200" kern="1200" dirty="0">
                <a:solidFill>
                  <a:schemeClr val="tx1"/>
                </a:solidFill>
                <a:effectLst/>
                <a:latin typeface="+mn-lt"/>
                <a:ea typeface="+mn-ea"/>
                <a:cs typeface="+mn-cs"/>
              </a:rPr>
              <a:t> skali pozitivne kada su u pitanju žene, dok u uzorku muškaraca korelacije nisu bile značajne (</a:t>
            </a:r>
            <a:r>
              <a:rPr lang="sr-Latn-RS" sz="1200" kern="1200" dirty="0" err="1">
                <a:solidFill>
                  <a:schemeClr val="tx1"/>
                </a:solidFill>
                <a:effectLst/>
                <a:latin typeface="+mn-lt"/>
                <a:ea typeface="+mn-ea"/>
                <a:cs typeface="+mn-cs"/>
              </a:rPr>
              <a:t>Ray</a:t>
            </a:r>
            <a:r>
              <a:rPr lang="sr-Latn-RS" sz="1200" kern="1200" dirty="0">
                <a:solidFill>
                  <a:schemeClr val="tx1"/>
                </a:solidFill>
                <a:effectLst/>
                <a:latin typeface="+mn-lt"/>
                <a:ea typeface="+mn-ea"/>
                <a:cs typeface="+mn-cs"/>
              </a:rPr>
              <a:t>, 1988). Rezultat je objašnjen time da se kod žena fizička atraktivnost sa godinama smanjuje i da su zbog toga žene sklonije  da kompenzuju potrebu za odobravanjem u vidu razvijanja ponašanja kojim prikazuju sebe u socijalno poželjnijem svetlu. </a:t>
            </a:r>
            <a:endParaRPr lang="sr-Latn-CS" sz="1200" kern="1200" dirty="0">
              <a:solidFill>
                <a:schemeClr val="tx1"/>
              </a:solidFill>
              <a:effectLst/>
              <a:latin typeface="+mn-lt"/>
              <a:ea typeface="+mn-ea"/>
              <a:cs typeface="+mn-cs"/>
            </a:endParaRPr>
          </a:p>
          <a:p>
            <a:r>
              <a:rPr lang="sr-Latn-RS" sz="1200" kern="1200" dirty="0">
                <a:solidFill>
                  <a:schemeClr val="tx1"/>
                </a:solidFill>
                <a:effectLst/>
                <a:latin typeface="+mn-lt"/>
                <a:ea typeface="+mn-ea"/>
                <a:cs typeface="+mn-cs"/>
              </a:rPr>
              <a:t>Čak su i modernije teorije kao što je </a:t>
            </a:r>
            <a:r>
              <a:rPr lang="sr-Latn-RS" sz="1200" kern="1200" dirty="0" err="1">
                <a:solidFill>
                  <a:schemeClr val="tx1"/>
                </a:solidFill>
                <a:effectLst/>
                <a:latin typeface="+mn-lt"/>
                <a:ea typeface="+mn-ea"/>
                <a:cs typeface="+mn-cs"/>
              </a:rPr>
              <a:t>Paulusova</a:t>
            </a:r>
            <a:r>
              <a:rPr lang="sr-Latn-RS" sz="1200" kern="1200" dirty="0">
                <a:solidFill>
                  <a:schemeClr val="tx1"/>
                </a:solidFill>
                <a:effectLst/>
                <a:latin typeface="+mn-lt"/>
                <a:ea typeface="+mn-ea"/>
                <a:cs typeface="+mn-cs"/>
              </a:rPr>
              <a:t> teorija socijalne poželjnosti prilično bazirane na ovakvim </a:t>
            </a:r>
            <a:r>
              <a:rPr lang="sr-Latn-RS" sz="1200" kern="1200" dirty="0" err="1">
                <a:solidFill>
                  <a:schemeClr val="tx1"/>
                </a:solidFill>
                <a:effectLst/>
                <a:latin typeface="+mn-lt"/>
                <a:ea typeface="+mn-ea"/>
                <a:cs typeface="+mn-cs"/>
              </a:rPr>
              <a:t>psihodinamskim</a:t>
            </a:r>
            <a:r>
              <a:rPr lang="sr-Latn-RS" sz="1200" kern="1200" dirty="0">
                <a:solidFill>
                  <a:schemeClr val="tx1"/>
                </a:solidFill>
                <a:effectLst/>
                <a:latin typeface="+mn-lt"/>
                <a:ea typeface="+mn-ea"/>
                <a:cs typeface="+mn-cs"/>
              </a:rPr>
              <a:t>, a pomalo i previše slobodnim, empirijski nepotkrepljenim tumačenjima procesa koji leže u prirodi fenomena socijalne poželjnosti </a:t>
            </a:r>
            <a:r>
              <a:rPr lang="sr-Latn-RS" sz="1200" kern="1200" dirty="0" err="1">
                <a:solidFill>
                  <a:schemeClr val="tx1"/>
                </a:solidFill>
                <a:effectLst/>
                <a:latin typeface="+mn-lt"/>
                <a:ea typeface="+mn-ea"/>
                <a:cs typeface="+mn-cs"/>
              </a:rPr>
              <a:t>Paulus</a:t>
            </a:r>
            <a:r>
              <a:rPr lang="sr-Latn-RS" sz="1200" kern="1200" dirty="0">
                <a:solidFill>
                  <a:schemeClr val="tx1"/>
                </a:solidFill>
                <a:effectLst/>
                <a:latin typeface="+mn-lt"/>
                <a:ea typeface="+mn-ea"/>
                <a:cs typeface="+mn-cs"/>
              </a:rPr>
              <a:t> razdvaja dve tendencije koje se nalaze u osnovi potrebe za lažiranjem. Prva se odnosi na osobe sa moralističkom tendencijom koje sebe predstavljaju kao da su </a:t>
            </a:r>
            <a:r>
              <a:rPr lang="sr-Latn-RS" sz="1200" kern="1200" dirty="0" err="1">
                <a:solidFill>
                  <a:schemeClr val="tx1"/>
                </a:solidFill>
                <a:effectLst/>
                <a:latin typeface="+mn-lt"/>
                <a:ea typeface="+mn-ea"/>
                <a:cs typeface="+mn-cs"/>
              </a:rPr>
              <a:t>altruističnije</a:t>
            </a:r>
            <a:r>
              <a:rPr lang="sr-Latn-RS" sz="1200" kern="1200" dirty="0">
                <a:solidFill>
                  <a:schemeClr val="tx1"/>
                </a:solidFill>
                <a:effectLst/>
                <a:latin typeface="+mn-lt"/>
                <a:ea typeface="+mn-ea"/>
                <a:cs typeface="+mn-cs"/>
              </a:rPr>
              <a:t> i moralnije nego što realno jesu, kao osobe koje poštuju socijalne konvencije, koje su uzorni članove društva, tzv. "sveci". Druga tendencija opisuje egoistične porive predstavljanja sebe kao "superheroja", kompetentnijeg i društveno i intelektualno nego što to drugi opažaju. Ovakvi zaključci su izvedeni iz tumačenja sadržaja stavki faktora kojem pripadaju, uz istovremenu interpretaciju da skorovi možda odražavaju lažiranje, a ne stvarne karakteristike ličnosti ispitanika. Dalje u tekstu biće prikazane studije koje kao objektivnu meru koriste informacije dobijene od ljudi koji poznaju ispitanika i čiji rezultati kompromituju predmet merenja skala za detekciju socijalne poželjnosti.</a:t>
            </a:r>
            <a:endParaRPr lang="sr-Latn-CS" sz="1200" kern="1200" dirty="0">
              <a:solidFill>
                <a:schemeClr val="tx1"/>
              </a:solidFill>
              <a:effectLst/>
              <a:latin typeface="+mn-lt"/>
              <a:ea typeface="+mn-ea"/>
              <a:cs typeface="+mn-cs"/>
            </a:endParaRPr>
          </a:p>
          <a:p>
            <a:endParaRPr lang="sr-Latn-CS" dirty="0"/>
          </a:p>
        </p:txBody>
      </p:sp>
      <p:sp>
        <p:nvSpPr>
          <p:cNvPr id="4" name="Slide Number Placeholder 3"/>
          <p:cNvSpPr>
            <a:spLocks noGrp="1"/>
          </p:cNvSpPr>
          <p:nvPr>
            <p:ph type="sldNum" sz="quarter" idx="10"/>
          </p:nvPr>
        </p:nvSpPr>
        <p:spPr/>
        <p:txBody>
          <a:bodyPr/>
          <a:lstStyle/>
          <a:p>
            <a:fld id="{80E40909-7012-4187-8571-A70CDFFB3A44}" type="slidenum">
              <a:rPr lang="sr-Latn-CS" smtClean="0"/>
              <a:t>10</a:t>
            </a:fld>
            <a:endParaRPr lang="sr-Latn-CS"/>
          </a:p>
        </p:txBody>
      </p:sp>
    </p:spTree>
    <p:extLst>
      <p:ext uri="{BB962C8B-B14F-4D97-AF65-F5344CB8AC3E}">
        <p14:creationId xmlns:p14="http://schemas.microsoft.com/office/powerpoint/2010/main" val="2904425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sz="1200" kern="1200" dirty="0">
                <a:solidFill>
                  <a:schemeClr val="tx1"/>
                </a:solidFill>
                <a:effectLst/>
                <a:latin typeface="+mn-lt"/>
                <a:ea typeface="+mn-ea"/>
                <a:cs typeface="+mn-cs"/>
              </a:rPr>
              <a:t> Jedna od slabosti metodologije na kojoj se zasniva </a:t>
            </a:r>
            <a:r>
              <a:rPr lang="sr-Latn-RS" sz="1200" kern="1200" dirty="0" err="1">
                <a:solidFill>
                  <a:schemeClr val="tx1"/>
                </a:solidFill>
                <a:effectLst/>
                <a:latin typeface="+mn-lt"/>
                <a:ea typeface="+mn-ea"/>
                <a:cs typeface="+mn-cs"/>
              </a:rPr>
              <a:t>validacija</a:t>
            </a:r>
            <a:r>
              <a:rPr lang="sr-Latn-RS" sz="1200" kern="1200" dirty="0">
                <a:solidFill>
                  <a:schemeClr val="tx1"/>
                </a:solidFill>
                <a:effectLst/>
                <a:latin typeface="+mn-lt"/>
                <a:ea typeface="+mn-ea"/>
                <a:cs typeface="+mn-cs"/>
              </a:rPr>
              <a:t> skala za detekciju socijalno poželjnih odgovora odnosi se i na </a:t>
            </a:r>
            <a:r>
              <a:rPr lang="sr-Latn-RS" sz="1200" kern="1200" dirty="0" err="1">
                <a:solidFill>
                  <a:schemeClr val="tx1"/>
                </a:solidFill>
                <a:effectLst/>
                <a:latin typeface="+mn-lt"/>
                <a:ea typeface="+mn-ea"/>
                <a:cs typeface="+mn-cs"/>
              </a:rPr>
              <a:t>cirkularnost</a:t>
            </a:r>
            <a:r>
              <a:rPr lang="sr-Latn-RS" sz="1200" kern="1200" dirty="0">
                <a:solidFill>
                  <a:schemeClr val="tx1"/>
                </a:solidFill>
                <a:effectLst/>
                <a:latin typeface="+mn-lt"/>
                <a:ea typeface="+mn-ea"/>
                <a:cs typeface="+mn-cs"/>
              </a:rPr>
              <a:t> u zaključivanju o validnosti skala laganja. </a:t>
            </a:r>
            <a:r>
              <a:rPr lang="sr-Latn-RS" sz="1200" kern="1200" dirty="0" err="1">
                <a:solidFill>
                  <a:schemeClr val="tx1"/>
                </a:solidFill>
                <a:effectLst/>
                <a:latin typeface="+mn-lt"/>
                <a:ea typeface="+mn-ea"/>
                <a:cs typeface="+mn-cs"/>
              </a:rPr>
              <a:t>Cirkularnost</a:t>
            </a:r>
            <a:r>
              <a:rPr lang="sr-Latn-RS" sz="1200" kern="1200" dirty="0">
                <a:solidFill>
                  <a:schemeClr val="tx1"/>
                </a:solidFill>
                <a:effectLst/>
                <a:latin typeface="+mn-lt"/>
                <a:ea typeface="+mn-ea"/>
                <a:cs typeface="+mn-cs"/>
              </a:rPr>
              <a:t> se ogleda u ideji da skale laganja (sastavljene od skupa socijalno poželjnih stavova i ponašanja) mere laganje samo zato što </a:t>
            </a:r>
            <a:r>
              <a:rPr lang="sr-Latn-RS" sz="1200" kern="1200" dirty="0" err="1">
                <a:solidFill>
                  <a:schemeClr val="tx1"/>
                </a:solidFill>
                <a:effectLst/>
                <a:latin typeface="+mn-lt"/>
                <a:ea typeface="+mn-ea"/>
                <a:cs typeface="+mn-cs"/>
              </a:rPr>
              <a:t>koreliraju</a:t>
            </a:r>
            <a:r>
              <a:rPr lang="sr-Latn-RS" sz="1200" kern="1200" dirty="0">
                <a:solidFill>
                  <a:schemeClr val="tx1"/>
                </a:solidFill>
                <a:effectLst/>
                <a:latin typeface="+mn-lt"/>
                <a:ea typeface="+mn-ea"/>
                <a:cs typeface="+mn-cs"/>
              </a:rPr>
              <a:t> sa socijalno poželjnim osobinama </a:t>
            </a:r>
            <a:r>
              <a:rPr lang="sr-Latn-RS" sz="1200" kern="1200" dirty="0" err="1">
                <a:solidFill>
                  <a:schemeClr val="tx1"/>
                </a:solidFill>
                <a:effectLst/>
                <a:latin typeface="+mn-lt"/>
                <a:ea typeface="+mn-ea"/>
                <a:cs typeface="+mn-cs"/>
              </a:rPr>
              <a:t>merenim</a:t>
            </a:r>
            <a:r>
              <a:rPr lang="sr-Latn-RS" sz="1200" kern="1200" dirty="0">
                <a:solidFill>
                  <a:schemeClr val="tx1"/>
                </a:solidFill>
                <a:effectLst/>
                <a:latin typeface="+mn-lt"/>
                <a:ea typeface="+mn-ea"/>
                <a:cs typeface="+mn-cs"/>
              </a:rPr>
              <a:t> nekim drugim testom. Kada se u istraživanjima navode podaci koji idu u prilog validnosti skala laganja, najčešće se citira istraživanje koje su sproveli </a:t>
            </a:r>
            <a:r>
              <a:rPr lang="sr-Latn-RS" sz="1200" kern="1200" dirty="0" err="1">
                <a:solidFill>
                  <a:schemeClr val="tx1"/>
                </a:solidFill>
                <a:effectLst/>
                <a:latin typeface="+mn-lt"/>
                <a:ea typeface="+mn-ea"/>
                <a:cs typeface="+mn-cs"/>
              </a:rPr>
              <a:t>Rosse</a:t>
            </a:r>
            <a:r>
              <a:rPr lang="sr-Latn-RS" sz="1200" kern="1200" dirty="0">
                <a:solidFill>
                  <a:schemeClr val="tx1"/>
                </a:solidFill>
                <a:effectLst/>
                <a:latin typeface="+mn-lt"/>
                <a:ea typeface="+mn-ea"/>
                <a:cs typeface="+mn-cs"/>
              </a:rPr>
              <a:t> i saradnici (1998). Oni su pronašli da kandidati za posao postižu više skorove u odnosu na već zaposlene na socijalno poželjnim dimenzijama ličnosti i na skali za merenje socijalne poželjnosti. Skor skale socijalne poželjnosti je najviše </a:t>
            </a:r>
            <a:r>
              <a:rPr lang="sr-Latn-RS" sz="1200" kern="1200" dirty="0" err="1">
                <a:solidFill>
                  <a:schemeClr val="tx1"/>
                </a:solidFill>
                <a:effectLst/>
                <a:latin typeface="+mn-lt"/>
                <a:ea typeface="+mn-ea"/>
                <a:cs typeface="+mn-cs"/>
              </a:rPr>
              <a:t>korelirao</a:t>
            </a:r>
            <a:r>
              <a:rPr lang="sr-Latn-RS" sz="1200" kern="1200" dirty="0">
                <a:solidFill>
                  <a:schemeClr val="tx1"/>
                </a:solidFill>
                <a:effectLst/>
                <a:latin typeface="+mn-lt"/>
                <a:ea typeface="+mn-ea"/>
                <a:cs typeface="+mn-cs"/>
              </a:rPr>
              <a:t> sa niskim </a:t>
            </a:r>
            <a:r>
              <a:rPr lang="sr-Latn-RS" sz="1200" kern="1200" dirty="0" err="1">
                <a:solidFill>
                  <a:schemeClr val="tx1"/>
                </a:solidFill>
                <a:effectLst/>
                <a:latin typeface="+mn-lt"/>
                <a:ea typeface="+mn-ea"/>
                <a:cs typeface="+mn-cs"/>
              </a:rPr>
              <a:t>neuroticizmom</a:t>
            </a:r>
            <a:r>
              <a:rPr lang="sr-Latn-RS" sz="1200" kern="1200" dirty="0">
                <a:solidFill>
                  <a:schemeClr val="tx1"/>
                </a:solidFill>
                <a:effectLst/>
                <a:latin typeface="+mn-lt"/>
                <a:ea typeface="+mn-ea"/>
                <a:cs typeface="+mn-cs"/>
              </a:rPr>
              <a:t> i visokom savesnošću, a nešto manje je bio povezan i sa visokom </a:t>
            </a:r>
            <a:r>
              <a:rPr lang="sr-Latn-RS" sz="1200" kern="1200" dirty="0" err="1">
                <a:solidFill>
                  <a:schemeClr val="tx1"/>
                </a:solidFill>
                <a:effectLst/>
                <a:latin typeface="+mn-lt"/>
                <a:ea typeface="+mn-ea"/>
                <a:cs typeface="+mn-cs"/>
              </a:rPr>
              <a:t>saradljivošću</a:t>
            </a:r>
            <a:r>
              <a:rPr lang="sr-Latn-RS" sz="1200" kern="1200" dirty="0">
                <a:solidFill>
                  <a:schemeClr val="tx1"/>
                </a:solidFill>
                <a:effectLst/>
                <a:latin typeface="+mn-lt"/>
                <a:ea typeface="+mn-ea"/>
                <a:cs typeface="+mn-cs"/>
              </a:rPr>
              <a:t>. Važno je napomenuti da autori polaze od pretpostavke da skale laganja isključivo mere tendenciju ka namernom manipulisanju rezultatima u svrhu nerealne pozitivne prezentacije, tako da ni u jednom trenutku nisu doveli u pitanje predmet merenja skale. Zbog toga i zaključuju da su skale za detekciju socijalno poželjnih odgovora veoma korisne jer </a:t>
            </a:r>
            <a:r>
              <a:rPr lang="sr-Latn-RS" sz="1200" kern="1200" dirty="0" err="1">
                <a:solidFill>
                  <a:schemeClr val="tx1"/>
                </a:solidFill>
                <a:effectLst/>
                <a:latin typeface="+mn-lt"/>
                <a:ea typeface="+mn-ea"/>
                <a:cs typeface="+mn-cs"/>
              </a:rPr>
              <a:t>koreliraju</a:t>
            </a:r>
            <a:r>
              <a:rPr lang="sr-Latn-RS" sz="1200" kern="1200" dirty="0">
                <a:solidFill>
                  <a:schemeClr val="tx1"/>
                </a:solidFill>
                <a:effectLst/>
                <a:latin typeface="+mn-lt"/>
                <a:ea typeface="+mn-ea"/>
                <a:cs typeface="+mn-cs"/>
              </a:rPr>
              <a:t> sa socijalno poželjnim osobinama </a:t>
            </a:r>
            <a:r>
              <a:rPr lang="sr-Latn-RS" sz="1200" kern="1200" dirty="0" err="1">
                <a:solidFill>
                  <a:schemeClr val="tx1"/>
                </a:solidFill>
                <a:effectLst/>
                <a:latin typeface="+mn-lt"/>
                <a:ea typeface="+mn-ea"/>
                <a:cs typeface="+mn-cs"/>
              </a:rPr>
              <a:t>petofaktorskog</a:t>
            </a:r>
            <a:r>
              <a:rPr lang="sr-Latn-RS" sz="1200" kern="1200" dirty="0">
                <a:solidFill>
                  <a:schemeClr val="tx1"/>
                </a:solidFill>
                <a:effectLst/>
                <a:latin typeface="+mn-lt"/>
                <a:ea typeface="+mn-ea"/>
                <a:cs typeface="+mn-cs"/>
              </a:rPr>
              <a:t> modela ličnosti. Dalje, autori u preporukama za praksu savetuju da ukoliko je posao takve prirode da se od zaposlenog očekuje jednokratna interakcija sa klijentima (npr. kupcima) tokom koje ih treba ubeđivati čak i u ono što je suprotno od realnosti, kandidati sa visokim skorovima na socijalnoj poželjnosti ne bi bili kontraindikovani, za razliku od poslova čija je priroda takva da se mora bazirati na dugoročnijem poverenju stranaka.  </a:t>
            </a:r>
            <a:endParaRPr lang="sr-Latn-CS" sz="1200" kern="1200" dirty="0">
              <a:solidFill>
                <a:schemeClr val="tx1"/>
              </a:solidFill>
              <a:effectLst/>
              <a:latin typeface="+mn-lt"/>
              <a:ea typeface="+mn-ea"/>
              <a:cs typeface="+mn-cs"/>
            </a:endParaRPr>
          </a:p>
          <a:p>
            <a:r>
              <a:rPr lang="sr-Latn-RS" sz="1200" kern="1200" dirty="0">
                <a:solidFill>
                  <a:schemeClr val="tx1"/>
                </a:solidFill>
                <a:effectLst/>
                <a:latin typeface="+mn-lt"/>
                <a:ea typeface="+mn-ea"/>
                <a:cs typeface="+mn-cs"/>
              </a:rPr>
              <a:t>    	Ovakvi zaključci i preporuke ovog tipa su veoma opasni sa stanovišta psihološke odgovornosti upravo zbog velikih štetnih posledica koje može da prouzrokuje njihova dosledna primena u praksi. Eliminisati ljude koji traže posao i sumnjati u njihovo poštenje samo zato što imaju visok skor na skalama laganja je potpuno neetično, naročito zato što mi nismo sigurni da skale laganja mere laganje, a nalazi brojnih istraživanja nas čak i udaljavaju od takvog zaključka.</a:t>
            </a:r>
            <a:endParaRPr lang="sr-Latn-CS" dirty="0"/>
          </a:p>
        </p:txBody>
      </p:sp>
      <p:sp>
        <p:nvSpPr>
          <p:cNvPr id="4" name="Slide Number Placeholder 3"/>
          <p:cNvSpPr>
            <a:spLocks noGrp="1"/>
          </p:cNvSpPr>
          <p:nvPr>
            <p:ph type="sldNum" sz="quarter" idx="10"/>
          </p:nvPr>
        </p:nvSpPr>
        <p:spPr/>
        <p:txBody>
          <a:bodyPr/>
          <a:lstStyle/>
          <a:p>
            <a:fld id="{80E40909-7012-4187-8571-A70CDFFB3A44}" type="slidenum">
              <a:rPr lang="sr-Latn-CS" smtClean="0"/>
              <a:t>11</a:t>
            </a:fld>
            <a:endParaRPr lang="sr-Latn-CS"/>
          </a:p>
        </p:txBody>
      </p:sp>
    </p:spTree>
    <p:extLst>
      <p:ext uri="{BB962C8B-B14F-4D97-AF65-F5344CB8AC3E}">
        <p14:creationId xmlns:p14="http://schemas.microsoft.com/office/powerpoint/2010/main" val="1911414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CS" dirty="0"/>
          </a:p>
        </p:txBody>
      </p:sp>
      <p:sp>
        <p:nvSpPr>
          <p:cNvPr id="4" name="Slide Number Placeholder 3"/>
          <p:cNvSpPr>
            <a:spLocks noGrp="1"/>
          </p:cNvSpPr>
          <p:nvPr>
            <p:ph type="sldNum" sz="quarter" idx="10"/>
          </p:nvPr>
        </p:nvSpPr>
        <p:spPr/>
        <p:txBody>
          <a:bodyPr/>
          <a:lstStyle/>
          <a:p>
            <a:fld id="{80E40909-7012-4187-8571-A70CDFFB3A44}" type="slidenum">
              <a:rPr lang="sr-Latn-CS" smtClean="0"/>
              <a:t>12</a:t>
            </a:fld>
            <a:endParaRPr lang="sr-Latn-CS"/>
          </a:p>
        </p:txBody>
      </p:sp>
    </p:spTree>
    <p:extLst>
      <p:ext uri="{BB962C8B-B14F-4D97-AF65-F5344CB8AC3E}">
        <p14:creationId xmlns:p14="http://schemas.microsoft.com/office/powerpoint/2010/main" val="99211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1F436BB-7796-4C1A-902E-55CBD7B7644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F436BB-7796-4C1A-902E-55CBD7B7644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F436BB-7796-4C1A-902E-55CBD7B7644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F436BB-7796-4C1A-902E-55CBD7B7644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F436BB-7796-4C1A-902E-55CBD7B7644E}" type="datetimeFigureOut">
              <a:rPr lang="en-US" smtClean="0"/>
              <a:t>4/5/2022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F436BB-7796-4C1A-902E-55CBD7B7644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F436BB-7796-4C1A-902E-55CBD7B7644E}" type="datetimeFigureOut">
              <a:rPr lang="en-US" smtClean="0"/>
              <a:t>4/5/2022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F436BB-7796-4C1A-902E-55CBD7B7644E}" type="datetimeFigureOut">
              <a:rPr lang="en-US" smtClean="0"/>
              <a:t>4/5/2022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F436BB-7796-4C1A-902E-55CBD7B7644E}" type="datetimeFigureOut">
              <a:rPr lang="en-US" smtClean="0"/>
              <a:t>4/5/2022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F436BB-7796-4C1A-902E-55CBD7B7644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F436BB-7796-4C1A-902E-55CBD7B7644E}" type="datetimeFigureOut">
              <a:rPr lang="en-US" smtClean="0"/>
              <a:t>4/5/2022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841310-9337-46C3-BAB5-56D10E634B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436BB-7796-4C1A-902E-55CBD7B7644E}" type="datetimeFigureOut">
              <a:rPr lang="en-US" smtClean="0"/>
              <a:t>4/5/2022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841310-9337-46C3-BAB5-56D10E634B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1455" y="1628800"/>
            <a:ext cx="8501090" cy="1915753"/>
          </a:xfrm>
        </p:spPr>
        <p:txBody>
          <a:bodyPr>
            <a:normAutofit/>
          </a:bodyPr>
          <a:lstStyle/>
          <a:p>
            <a:r>
              <a:rPr lang="en-US" sz="3600" b="1" dirty="0" err="1"/>
              <a:t>Šta</a:t>
            </a:r>
            <a:r>
              <a:rPr lang="en-US" sz="3600" b="1" dirty="0"/>
              <a:t> </a:t>
            </a:r>
            <a:r>
              <a:rPr lang="en-US" sz="3600" b="1" dirty="0" err="1"/>
              <a:t>stvarno</a:t>
            </a:r>
            <a:r>
              <a:rPr lang="en-US" sz="3600" b="1" dirty="0"/>
              <a:t> mere </a:t>
            </a:r>
            <a:r>
              <a:rPr lang="en-US" sz="3600" b="1" dirty="0" err="1"/>
              <a:t>kontrolne</a:t>
            </a:r>
            <a:r>
              <a:rPr lang="en-US" sz="3600" b="1" dirty="0"/>
              <a:t> </a:t>
            </a:r>
            <a:r>
              <a:rPr lang="en-US" sz="3600" b="1" dirty="0" err="1"/>
              <a:t>skale</a:t>
            </a:r>
            <a:r>
              <a:rPr lang="en-US" sz="3600" b="1" dirty="0"/>
              <a:t>?</a:t>
            </a:r>
            <a:endParaRPr lang="en-US" sz="2800" dirty="0"/>
          </a:p>
        </p:txBody>
      </p:sp>
      <p:sp>
        <p:nvSpPr>
          <p:cNvPr id="3" name="Subtitle 2"/>
          <p:cNvSpPr>
            <a:spLocks noGrp="1"/>
          </p:cNvSpPr>
          <p:nvPr>
            <p:ph type="subTitle" idx="1"/>
          </p:nvPr>
        </p:nvSpPr>
        <p:spPr>
          <a:xfrm>
            <a:off x="214262" y="3140968"/>
            <a:ext cx="8928992" cy="3643338"/>
          </a:xfrm>
        </p:spPr>
        <p:txBody>
          <a:bodyPr/>
          <a:lstStyle/>
          <a:p>
            <a:r>
              <a:rPr lang="en-US" sz="2800" dirty="0">
                <a:solidFill>
                  <a:schemeClr val="tx1"/>
                </a:solidFill>
              </a:rPr>
              <a:t>Doc. Ivana </a:t>
            </a:r>
            <a:r>
              <a:rPr lang="en-US" sz="2800" dirty="0" err="1">
                <a:solidFill>
                  <a:schemeClr val="tx1"/>
                </a:solidFill>
              </a:rPr>
              <a:t>Peruničić</a:t>
            </a:r>
            <a:r>
              <a:rPr lang="en-US" sz="2800" dirty="0">
                <a:solidFill>
                  <a:schemeClr val="tx1"/>
                </a:solidFill>
              </a:rPr>
              <a:t> Mladenović </a:t>
            </a:r>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a:p>
            <a:endParaRPr lang="sr-Latn-R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b="1" dirty="0" err="1"/>
              <a:t>Slabost</a:t>
            </a:r>
            <a:r>
              <a:rPr lang="en-US" sz="4000" b="1" dirty="0"/>
              <a:t> </a:t>
            </a:r>
            <a:r>
              <a:rPr lang="en-US" sz="4000" b="1" dirty="0" err="1"/>
              <a:t>metodologije</a:t>
            </a:r>
            <a:r>
              <a:rPr lang="en-US" sz="4000" b="1" dirty="0"/>
              <a:t> </a:t>
            </a:r>
            <a:r>
              <a:rPr lang="en-US" sz="4000" b="1" dirty="0" err="1"/>
              <a:t>validacije</a:t>
            </a:r>
            <a:r>
              <a:rPr lang="en-US" sz="4000" b="1" dirty="0"/>
              <a:t> </a:t>
            </a:r>
            <a:r>
              <a:rPr lang="en-US" sz="4000" b="1" dirty="0" err="1"/>
              <a:t>skala</a:t>
            </a:r>
            <a:r>
              <a:rPr lang="en-US" sz="4000" b="1" dirty="0"/>
              <a:t> </a:t>
            </a:r>
            <a:r>
              <a:rPr lang="en-US" sz="4000" b="1" dirty="0" err="1"/>
              <a:t>laganja</a:t>
            </a:r>
            <a:r>
              <a:rPr lang="en-US" sz="4000" b="1" dirty="0"/>
              <a:t>- 1</a:t>
            </a:r>
            <a:r>
              <a:rPr lang="sr-Latn-RS" sz="4000" b="1" dirty="0"/>
              <a:t>/5</a:t>
            </a:r>
            <a:endParaRPr lang="en-US" sz="4000" b="1" dirty="0"/>
          </a:p>
        </p:txBody>
      </p:sp>
      <p:sp>
        <p:nvSpPr>
          <p:cNvPr id="17410" name="Content Placeholder 2"/>
          <p:cNvSpPr>
            <a:spLocks noGrp="1"/>
          </p:cNvSpPr>
          <p:nvPr>
            <p:ph idx="1"/>
          </p:nvPr>
        </p:nvSpPr>
        <p:spPr/>
        <p:txBody>
          <a:bodyPr/>
          <a:lstStyle/>
          <a:p>
            <a:pPr eaLnBrk="1" hangingPunct="1"/>
            <a:r>
              <a:rPr lang="sr-Latn-CS" sz="2200" b="1" i="1" dirty="0" err="1"/>
              <a:t>Psihodinamska</a:t>
            </a:r>
            <a:r>
              <a:rPr lang="sr-Latn-CS" sz="2200" dirty="0"/>
              <a:t> tumačenja skorova na skali laganja</a:t>
            </a:r>
          </a:p>
          <a:p>
            <a:pPr eaLnBrk="1" hangingPunct="1"/>
            <a:r>
              <a:rPr lang="sr-Latn-CS" sz="2200" dirty="0" err="1"/>
              <a:t>Ray</a:t>
            </a:r>
            <a:r>
              <a:rPr lang="sr-Latn-CS" sz="2200" dirty="0"/>
              <a:t>, 1988: kod žena fizička atraktivnost sa godinama smanjuje </a:t>
            </a:r>
          </a:p>
          <a:p>
            <a:pPr eaLnBrk="1" hangingPunct="1">
              <a:buFont typeface="Arial" charset="0"/>
              <a:buNone/>
            </a:pPr>
            <a:r>
              <a:rPr lang="sr-Latn-CS" sz="2200" dirty="0"/>
              <a:t>                         sklonije da pribegavaju mehanizmima kompenzacije </a:t>
            </a:r>
          </a:p>
          <a:p>
            <a:pPr eaLnBrk="1" hangingPunct="1">
              <a:buFont typeface="Arial" charset="0"/>
              <a:buNone/>
            </a:pPr>
            <a:r>
              <a:rPr lang="sr-Latn-CS" sz="2200" dirty="0"/>
              <a:t>                         veća potreba za odobravanjem</a:t>
            </a:r>
          </a:p>
          <a:p>
            <a:pPr eaLnBrk="1" hangingPunct="1">
              <a:buFont typeface="Arial" charset="0"/>
              <a:buNone/>
            </a:pPr>
            <a:r>
              <a:rPr lang="sr-Latn-CS" sz="2200" dirty="0"/>
              <a:t>                         prikazivanja sebe u SP svetlu</a:t>
            </a:r>
          </a:p>
          <a:p>
            <a:pPr eaLnBrk="1" hangingPunct="1"/>
            <a:r>
              <a:rPr lang="sr-Latn-CS" sz="2200" dirty="0" err="1"/>
              <a:t>Paulus</a:t>
            </a:r>
            <a:r>
              <a:rPr lang="sr-Latn-CS" sz="2200" dirty="0"/>
              <a:t> dve tendencije u osnovi potrebe za lažiranjem:</a:t>
            </a:r>
          </a:p>
          <a:p>
            <a:pPr eaLnBrk="1" hangingPunct="1"/>
            <a:r>
              <a:rPr lang="sr-Latn-CS" sz="2200" dirty="0"/>
              <a:t>1. “Sveci”- preterivanje u prikazivanju moralističkih tendencija</a:t>
            </a:r>
          </a:p>
          <a:p>
            <a:pPr eaLnBrk="1" hangingPunct="1"/>
            <a:r>
              <a:rPr lang="sr-Latn-CS" sz="2200" dirty="0"/>
              <a:t>2. “</a:t>
            </a:r>
            <a:r>
              <a:rPr lang="sr-Latn-CS" sz="2200" dirty="0" err="1"/>
              <a:t>Superheroiji</a:t>
            </a:r>
            <a:r>
              <a:rPr lang="sr-Latn-CS" sz="2200" dirty="0"/>
              <a:t>”- egoistične tendencije, isticanje kompetentnosti</a:t>
            </a:r>
          </a:p>
          <a:p>
            <a:pPr eaLnBrk="1" hangingPunct="1">
              <a:buFont typeface="Arial" charset="0"/>
              <a:buNone/>
            </a:pPr>
            <a:r>
              <a:rPr lang="sr-Latn-CS" sz="2200" dirty="0"/>
              <a:t>      tumačenja sadržaja stavki faktora </a:t>
            </a:r>
          </a:p>
          <a:p>
            <a:pPr eaLnBrk="1" hangingPunct="1">
              <a:buFont typeface="Arial" charset="0"/>
              <a:buNone/>
            </a:pPr>
            <a:r>
              <a:rPr lang="sr-Latn-CS" sz="2200" dirty="0"/>
              <a:t>      interpretaciju da skorovi odražavaju lažiranje</a:t>
            </a:r>
            <a:endParaRPr lang="en-US" sz="2200" dirty="0"/>
          </a:p>
        </p:txBody>
      </p:sp>
    </p:spTree>
    <p:extLst>
      <p:ext uri="{BB962C8B-B14F-4D97-AF65-F5344CB8AC3E}">
        <p14:creationId xmlns:p14="http://schemas.microsoft.com/office/powerpoint/2010/main" val="1708059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b="1" dirty="0" err="1"/>
              <a:t>Slabost</a:t>
            </a:r>
            <a:r>
              <a:rPr lang="en-US" sz="4000" b="1" dirty="0"/>
              <a:t> </a:t>
            </a:r>
            <a:r>
              <a:rPr lang="en-US" sz="4000" b="1" dirty="0" err="1"/>
              <a:t>metodologije</a:t>
            </a:r>
            <a:r>
              <a:rPr lang="en-US" sz="4000" b="1" dirty="0"/>
              <a:t> </a:t>
            </a:r>
            <a:r>
              <a:rPr lang="en-US" sz="4000" b="1" dirty="0" err="1"/>
              <a:t>validacije</a:t>
            </a:r>
            <a:r>
              <a:rPr lang="en-US" sz="4000" b="1" dirty="0"/>
              <a:t> </a:t>
            </a:r>
            <a:r>
              <a:rPr lang="en-US" sz="4000" b="1" dirty="0" err="1"/>
              <a:t>skala</a:t>
            </a:r>
            <a:r>
              <a:rPr lang="en-US" sz="4000" b="1" dirty="0"/>
              <a:t> </a:t>
            </a:r>
            <a:r>
              <a:rPr lang="en-US" sz="4000" b="1" dirty="0" err="1"/>
              <a:t>laganja</a:t>
            </a:r>
            <a:r>
              <a:rPr lang="en-US" sz="4000" b="1" dirty="0"/>
              <a:t>, 2</a:t>
            </a:r>
            <a:r>
              <a:rPr lang="sr-Latn-RS" sz="4000" b="1" dirty="0"/>
              <a:t>/5</a:t>
            </a:r>
            <a:endParaRPr lang="en-US" sz="4000" b="1" dirty="0"/>
          </a:p>
        </p:txBody>
      </p:sp>
      <p:sp>
        <p:nvSpPr>
          <p:cNvPr id="3" name="Content Placeholder 2"/>
          <p:cNvSpPr>
            <a:spLocks noGrp="1"/>
          </p:cNvSpPr>
          <p:nvPr>
            <p:ph idx="1"/>
          </p:nvPr>
        </p:nvSpPr>
        <p:spPr/>
        <p:txBody>
          <a:bodyPr>
            <a:normAutofit/>
          </a:bodyPr>
          <a:lstStyle/>
          <a:p>
            <a:pPr eaLnBrk="1" hangingPunct="1">
              <a:lnSpc>
                <a:spcPct val="90000"/>
              </a:lnSpc>
            </a:pPr>
            <a:r>
              <a:rPr lang="sr-Latn-CS" sz="2400" b="1" i="1" dirty="0" err="1"/>
              <a:t>Cirkularnost</a:t>
            </a:r>
            <a:r>
              <a:rPr lang="sr-Latn-CS" sz="2400" b="1" dirty="0"/>
              <a:t>:</a:t>
            </a:r>
          </a:p>
          <a:p>
            <a:pPr marL="0" indent="0" eaLnBrk="1" hangingPunct="1">
              <a:lnSpc>
                <a:spcPct val="90000"/>
              </a:lnSpc>
              <a:buNone/>
            </a:pPr>
            <a:r>
              <a:rPr lang="sr-Latn-CS" sz="2400" b="1" dirty="0"/>
              <a:t>     </a:t>
            </a:r>
            <a:r>
              <a:rPr lang="sr-Latn-CS" sz="2400" dirty="0"/>
              <a:t>skale laganja definisane kao skup SP stavova i ponašanja</a:t>
            </a:r>
          </a:p>
          <a:p>
            <a:pPr eaLnBrk="1" hangingPunct="1">
              <a:lnSpc>
                <a:spcPct val="90000"/>
              </a:lnSpc>
              <a:buFont typeface="Arial" charset="0"/>
              <a:buNone/>
            </a:pPr>
            <a:r>
              <a:rPr lang="sr-Latn-CS" sz="2400" dirty="0"/>
              <a:t>     </a:t>
            </a:r>
            <a:r>
              <a:rPr lang="sr-Latn-CS" sz="2400" dirty="0" err="1"/>
              <a:t>mere</a:t>
            </a:r>
            <a:r>
              <a:rPr lang="sr-Latn-CS" sz="2400" dirty="0"/>
              <a:t> laganje jer koreliraju sa SP osobinama drugog testa</a:t>
            </a:r>
          </a:p>
          <a:p>
            <a:pPr eaLnBrk="1" hangingPunct="1">
              <a:lnSpc>
                <a:spcPct val="90000"/>
              </a:lnSpc>
            </a:pPr>
            <a:r>
              <a:rPr lang="sr-Latn-CS" sz="2400" dirty="0"/>
              <a:t>Najčešće citirana studija: </a:t>
            </a:r>
          </a:p>
          <a:p>
            <a:pPr eaLnBrk="1" hangingPunct="1">
              <a:lnSpc>
                <a:spcPct val="90000"/>
              </a:lnSpc>
            </a:pPr>
            <a:r>
              <a:rPr lang="sr-Latn-CS" sz="2400" dirty="0"/>
              <a:t>kandidati za posao postižu više skorove na SP dimenzijama ličnosti i na skali laganja</a:t>
            </a:r>
          </a:p>
          <a:p>
            <a:pPr eaLnBrk="1" hangingPunct="1">
              <a:lnSpc>
                <a:spcPct val="90000"/>
              </a:lnSpc>
              <a:buFont typeface="Arial" charset="0"/>
              <a:buNone/>
            </a:pPr>
            <a:r>
              <a:rPr lang="sr-Latn-CS" sz="2400" dirty="0"/>
              <a:t>     skala laganja najviše korelira sa: N(-), C (+) i A (+)</a:t>
            </a:r>
          </a:p>
          <a:p>
            <a:pPr eaLnBrk="1" hangingPunct="1">
              <a:lnSpc>
                <a:spcPct val="90000"/>
              </a:lnSpc>
            </a:pPr>
            <a:r>
              <a:rPr lang="sr-Latn-CS" sz="2400" dirty="0"/>
              <a:t>Zaključak: skale laganja veoma korisne jer detektuju lažiranje na  testu ličnosti     </a:t>
            </a:r>
            <a:r>
              <a:rPr lang="sr-Latn-CS" sz="1600" dirty="0"/>
              <a:t>(</a:t>
            </a:r>
            <a:r>
              <a:rPr lang="sr-Latn-CS" sz="1600" dirty="0" err="1"/>
              <a:t>Rosse</a:t>
            </a:r>
            <a:r>
              <a:rPr lang="sr-Latn-CS" sz="1600" dirty="0"/>
              <a:t>, et </a:t>
            </a:r>
            <a:r>
              <a:rPr lang="sr-Latn-CS" sz="1600" dirty="0" err="1"/>
              <a:t>al</a:t>
            </a:r>
            <a:r>
              <a:rPr lang="sr-Latn-CS" sz="1600" dirty="0"/>
              <a:t>; 1998)</a:t>
            </a:r>
            <a:endParaRPr lang="en-US" sz="1600" dirty="0"/>
          </a:p>
        </p:txBody>
      </p:sp>
    </p:spTree>
    <p:extLst>
      <p:ext uri="{BB962C8B-B14F-4D97-AF65-F5344CB8AC3E}">
        <p14:creationId xmlns:p14="http://schemas.microsoft.com/office/powerpoint/2010/main" val="3912406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b="1" dirty="0" err="1"/>
              <a:t>Slabost</a:t>
            </a:r>
            <a:r>
              <a:rPr lang="en-US" sz="4000" b="1" dirty="0"/>
              <a:t> </a:t>
            </a:r>
            <a:r>
              <a:rPr lang="en-US" sz="4000" b="1" dirty="0" err="1"/>
              <a:t>metodologije</a:t>
            </a:r>
            <a:r>
              <a:rPr lang="en-US" sz="4000" b="1" dirty="0"/>
              <a:t> </a:t>
            </a:r>
            <a:r>
              <a:rPr lang="en-US" sz="4000" b="1" dirty="0" err="1"/>
              <a:t>validacije</a:t>
            </a:r>
            <a:r>
              <a:rPr lang="en-US" sz="4000" b="1" dirty="0"/>
              <a:t> </a:t>
            </a:r>
            <a:r>
              <a:rPr lang="en-US" sz="4000" b="1" dirty="0" err="1"/>
              <a:t>skala</a:t>
            </a:r>
            <a:r>
              <a:rPr lang="en-US" sz="4000" b="1" dirty="0"/>
              <a:t> </a:t>
            </a:r>
            <a:r>
              <a:rPr lang="en-US" sz="4000" b="1" dirty="0" err="1"/>
              <a:t>laganja</a:t>
            </a:r>
            <a:r>
              <a:rPr lang="en-US" sz="4000" b="1" dirty="0"/>
              <a:t>, </a:t>
            </a:r>
            <a:r>
              <a:rPr lang="sr-Latn-CS" sz="4000" b="1" dirty="0"/>
              <a:t>3/5</a:t>
            </a:r>
            <a:endParaRPr lang="en-US" sz="4000" b="1" dirty="0"/>
          </a:p>
        </p:txBody>
      </p:sp>
      <p:sp>
        <p:nvSpPr>
          <p:cNvPr id="3" name="Content Placeholder 2"/>
          <p:cNvSpPr>
            <a:spLocks noGrp="1"/>
          </p:cNvSpPr>
          <p:nvPr>
            <p:ph idx="1"/>
          </p:nvPr>
        </p:nvSpPr>
        <p:spPr>
          <a:xfrm>
            <a:off x="457200" y="1600200"/>
            <a:ext cx="8435280" cy="4525963"/>
          </a:xfrm>
        </p:spPr>
        <p:txBody>
          <a:bodyPr>
            <a:normAutofit fontScale="92500"/>
          </a:bodyPr>
          <a:lstStyle/>
          <a:p>
            <a:pPr>
              <a:lnSpc>
                <a:spcPct val="90000"/>
              </a:lnSpc>
            </a:pPr>
            <a:r>
              <a:rPr lang="sr-Latn-RS" sz="2800" b="1" i="1" dirty="0"/>
              <a:t>Zanemarivanje  perspektive iz koje ispitanik odgovara na ekstremne stavke</a:t>
            </a:r>
          </a:p>
          <a:p>
            <a:pPr>
              <a:lnSpc>
                <a:spcPct val="90000"/>
              </a:lnSpc>
            </a:pPr>
            <a:r>
              <a:rPr lang="sr-Latn-RS" sz="2600" dirty="0" err="1"/>
              <a:t>Mekre</a:t>
            </a:r>
            <a:r>
              <a:rPr lang="sr-Latn-RS" sz="2600" dirty="0"/>
              <a:t> i Kosta (2003): „ispitanici nisu </a:t>
            </a:r>
            <a:r>
              <a:rPr lang="sr-Latn-RS" sz="2600" dirty="0" err="1"/>
              <a:t>bukvalisti</a:t>
            </a:r>
            <a:r>
              <a:rPr lang="sr-Latn-RS" sz="2600" dirty="0"/>
              <a:t>“ </a:t>
            </a:r>
          </a:p>
          <a:p>
            <a:r>
              <a:rPr lang="sr-Latn-RS" sz="2600" dirty="0"/>
              <a:t>Autori skala bukvalno značenje/ Ispitanici preneseno značenje</a:t>
            </a:r>
          </a:p>
          <a:p>
            <a:r>
              <a:rPr lang="sr-Latn-RS" sz="2600" dirty="0" err="1"/>
              <a:t>npr</a:t>
            </a:r>
            <a:r>
              <a:rPr lang="sr-Latn-RS" sz="2600" dirty="0"/>
              <a:t> ˈnikada nisam slagaoˈ- da li sadržaj stavke više opisuje nego što ne opisuje tipično ponašanje</a:t>
            </a:r>
          </a:p>
          <a:p>
            <a:r>
              <a:rPr lang="sr-Latn-RS" sz="2600" dirty="0"/>
              <a:t>skale laganja: neefikasne jer većina ispitanika ne čita stavke na način kao što to očekuju konstruktori testova</a:t>
            </a:r>
          </a:p>
          <a:p>
            <a:pPr marL="0" indent="0">
              <a:buNone/>
            </a:pPr>
            <a:r>
              <a:rPr lang="sr-Latn-RS" sz="2600" i="1" dirty="0"/>
              <a:t>„jednim delom mera stepena sofisticiranosti ispitanika prema strategiji koju su na umu imali konstruktori testa“ </a:t>
            </a:r>
            <a:r>
              <a:rPr lang="sr-Latn-RS" sz="1700" dirty="0"/>
              <a:t>(</a:t>
            </a:r>
            <a:r>
              <a:rPr lang="sr-Latn-RS" sz="1700" dirty="0" err="1"/>
              <a:t>Kurtz</a:t>
            </a:r>
            <a:r>
              <a:rPr lang="sr-Latn-RS" sz="1700" dirty="0"/>
              <a:t>, et </a:t>
            </a:r>
            <a:r>
              <a:rPr lang="sr-Latn-RS" sz="1700" dirty="0" err="1"/>
              <a:t>al</a:t>
            </a:r>
            <a:r>
              <a:rPr lang="sr-Latn-RS" sz="1700" dirty="0"/>
              <a:t>; 2008)</a:t>
            </a:r>
            <a:endParaRPr lang="sr-Latn-CS" sz="1700" dirty="0"/>
          </a:p>
        </p:txBody>
      </p:sp>
    </p:spTree>
    <p:extLst>
      <p:ext uri="{BB962C8B-B14F-4D97-AF65-F5344CB8AC3E}">
        <p14:creationId xmlns:p14="http://schemas.microsoft.com/office/powerpoint/2010/main" val="61332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b="1" dirty="0" err="1"/>
              <a:t>Slabost</a:t>
            </a:r>
            <a:r>
              <a:rPr lang="en-US" sz="4000" b="1" dirty="0"/>
              <a:t> </a:t>
            </a:r>
            <a:r>
              <a:rPr lang="en-US" sz="4000" b="1" dirty="0" err="1"/>
              <a:t>metodologije</a:t>
            </a:r>
            <a:r>
              <a:rPr lang="en-US" sz="4000" b="1" dirty="0"/>
              <a:t> </a:t>
            </a:r>
            <a:r>
              <a:rPr lang="en-US" sz="4000" b="1" dirty="0" err="1"/>
              <a:t>validacije</a:t>
            </a:r>
            <a:r>
              <a:rPr lang="en-US" sz="4000" b="1" dirty="0"/>
              <a:t> </a:t>
            </a:r>
            <a:r>
              <a:rPr lang="en-US" sz="4000" b="1" dirty="0" err="1"/>
              <a:t>skala</a:t>
            </a:r>
            <a:r>
              <a:rPr lang="en-US" sz="4000" b="1" dirty="0"/>
              <a:t> </a:t>
            </a:r>
            <a:r>
              <a:rPr lang="en-US" sz="4000" b="1" dirty="0" err="1"/>
              <a:t>laganja</a:t>
            </a:r>
            <a:r>
              <a:rPr lang="en-US" sz="4000" b="1" dirty="0"/>
              <a:t>, </a:t>
            </a:r>
            <a:r>
              <a:rPr lang="sr-Latn-CS" sz="4000" b="1" dirty="0"/>
              <a:t>4/5</a:t>
            </a:r>
            <a:endParaRPr lang="en-US" sz="4000" b="1" dirty="0"/>
          </a:p>
        </p:txBody>
      </p:sp>
      <p:sp>
        <p:nvSpPr>
          <p:cNvPr id="3" name="Content Placeholder 2"/>
          <p:cNvSpPr>
            <a:spLocks noGrp="1"/>
          </p:cNvSpPr>
          <p:nvPr>
            <p:ph idx="1"/>
          </p:nvPr>
        </p:nvSpPr>
        <p:spPr>
          <a:xfrm>
            <a:off x="457200" y="1600200"/>
            <a:ext cx="8579296" cy="4853136"/>
          </a:xfrm>
        </p:spPr>
        <p:txBody>
          <a:bodyPr>
            <a:noAutofit/>
          </a:bodyPr>
          <a:lstStyle/>
          <a:p>
            <a:r>
              <a:rPr lang="sr-Latn-RS" sz="2400" b="1" i="1" dirty="0"/>
              <a:t>Zanemarivanje postojanja velikih individualnih razlika u ličnosti</a:t>
            </a:r>
          </a:p>
          <a:p>
            <a:r>
              <a:rPr lang="sr-Latn-RS" sz="2400" dirty="0"/>
              <a:t>za određene osobe SPO predstavljaju supstantivnu karakteristiku</a:t>
            </a:r>
          </a:p>
          <a:p>
            <a:r>
              <a:rPr lang="sr-Latn-RS" sz="2400" dirty="0"/>
              <a:t>visoko moralni, izrazito dobro adaptirani nužno bivaju detektovani kao neiskrene osobe </a:t>
            </a:r>
            <a:r>
              <a:rPr lang="sr-Latn-RS" sz="1600" dirty="0"/>
              <a:t>(</a:t>
            </a:r>
            <a:r>
              <a:rPr lang="sr-Latn-RS" sz="1600" dirty="0" err="1"/>
              <a:t>Hogan</a:t>
            </a:r>
            <a:r>
              <a:rPr lang="sr-Latn-RS" sz="1600" dirty="0"/>
              <a:t>, 1991; </a:t>
            </a:r>
            <a:r>
              <a:rPr lang="sr-Latn-RS" sz="1600" dirty="0" err="1"/>
              <a:t>Ones</a:t>
            </a:r>
            <a:r>
              <a:rPr lang="sr-Latn-RS" sz="1600" dirty="0"/>
              <a:t> &amp; </a:t>
            </a:r>
            <a:r>
              <a:rPr lang="sr-Latn-RS" sz="1600" dirty="0" err="1"/>
              <a:t>Viswesvaran</a:t>
            </a:r>
            <a:r>
              <a:rPr lang="sr-Latn-RS" sz="1600" dirty="0"/>
              <a:t>, 1998; </a:t>
            </a:r>
            <a:r>
              <a:rPr lang="sr-Latn-RS" sz="1600" dirty="0" err="1"/>
              <a:t>Piedmont</a:t>
            </a:r>
            <a:r>
              <a:rPr lang="sr-Latn-RS" sz="1600" dirty="0"/>
              <a:t>, </a:t>
            </a:r>
            <a:r>
              <a:rPr lang="sr-Latn-RS" sz="1600" dirty="0" err="1"/>
              <a:t>McCrae</a:t>
            </a:r>
            <a:r>
              <a:rPr lang="sr-Latn-RS" sz="1600" dirty="0"/>
              <a:t>, </a:t>
            </a:r>
            <a:r>
              <a:rPr lang="sr-Latn-RS" sz="1600" dirty="0" err="1"/>
              <a:t>Riemann</a:t>
            </a:r>
            <a:r>
              <a:rPr lang="sr-Latn-RS" sz="1600" dirty="0"/>
              <a:t> &amp; </a:t>
            </a:r>
            <a:r>
              <a:rPr lang="sr-Latn-RS" sz="1600" dirty="0" err="1"/>
              <a:t>Angleitner</a:t>
            </a:r>
            <a:r>
              <a:rPr lang="sr-Latn-RS" sz="1600" dirty="0"/>
              <a:t>, 2000)</a:t>
            </a:r>
          </a:p>
          <a:p>
            <a:r>
              <a:rPr lang="sr-Latn-RS" sz="2400" dirty="0"/>
              <a:t>nemoguće odvojiti pojedince koji stvarno ili iskreno veruju da poseduju pozitivne osobina od onih koji manipulišu odgovorima </a:t>
            </a:r>
            <a:r>
              <a:rPr lang="sr-Latn-RS" sz="1600" dirty="0"/>
              <a:t>(</a:t>
            </a:r>
            <a:r>
              <a:rPr lang="sr-Latn-RS" sz="1600" dirty="0" err="1"/>
              <a:t>Lonnqvist</a:t>
            </a:r>
            <a:r>
              <a:rPr lang="sr-Latn-RS" sz="1600" dirty="0"/>
              <a:t> et </a:t>
            </a:r>
            <a:r>
              <a:rPr lang="sr-Latn-RS" sz="1600" dirty="0" err="1"/>
              <a:t>al</a:t>
            </a:r>
            <a:r>
              <a:rPr lang="sr-Latn-RS" sz="1600" dirty="0"/>
              <a:t>., 2007)</a:t>
            </a:r>
          </a:p>
          <a:p>
            <a:r>
              <a:rPr lang="sr-Latn-CS" sz="2400" u="sng" dirty="0"/>
              <a:t>Paradoks</a:t>
            </a:r>
            <a:r>
              <a:rPr lang="sr-Latn-CS" sz="2400" dirty="0"/>
              <a:t>: niži skorovi na skali laganja ukazuju na ispitanike kojima može da se veruje</a:t>
            </a:r>
          </a:p>
          <a:p>
            <a:pPr>
              <a:buFont typeface="Wingdings" panose="05000000000000000000" pitchFamily="2" charset="2"/>
              <a:buChar char="Ø"/>
            </a:pPr>
            <a:r>
              <a:rPr lang="sr-Latn-RS" sz="2400" dirty="0"/>
              <a:t>priznavanjem sklonosti ka obmanjivanju, varanju itd. na skali laganja postaje se „pošten“ ispitanik kome može da se veruje? </a:t>
            </a:r>
          </a:p>
          <a:p>
            <a:endParaRPr lang="sr-Latn-CS" sz="1800" dirty="0"/>
          </a:p>
        </p:txBody>
      </p:sp>
    </p:spTree>
    <p:extLst>
      <p:ext uri="{BB962C8B-B14F-4D97-AF65-F5344CB8AC3E}">
        <p14:creationId xmlns:p14="http://schemas.microsoft.com/office/powerpoint/2010/main" val="3921413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b="1" dirty="0" err="1"/>
              <a:t>Slabost</a:t>
            </a:r>
            <a:r>
              <a:rPr lang="en-US" sz="4000" b="1" dirty="0"/>
              <a:t> </a:t>
            </a:r>
            <a:r>
              <a:rPr lang="en-US" sz="4000" b="1" dirty="0" err="1"/>
              <a:t>metodologije</a:t>
            </a:r>
            <a:r>
              <a:rPr lang="en-US" sz="4000" b="1" dirty="0"/>
              <a:t> </a:t>
            </a:r>
            <a:r>
              <a:rPr lang="en-US" sz="4000" b="1" dirty="0" err="1"/>
              <a:t>validacije</a:t>
            </a:r>
            <a:r>
              <a:rPr lang="en-US" sz="4000" b="1" dirty="0"/>
              <a:t> </a:t>
            </a:r>
            <a:r>
              <a:rPr lang="en-US" sz="4000" b="1" dirty="0" err="1"/>
              <a:t>skala</a:t>
            </a:r>
            <a:r>
              <a:rPr lang="en-US" sz="4000" b="1" dirty="0"/>
              <a:t> </a:t>
            </a:r>
            <a:r>
              <a:rPr lang="en-US" sz="4000" b="1" dirty="0" err="1"/>
              <a:t>laganja</a:t>
            </a:r>
            <a:r>
              <a:rPr lang="en-US" sz="4000" b="1" dirty="0"/>
              <a:t>, </a:t>
            </a:r>
            <a:r>
              <a:rPr lang="sr-Latn-CS" sz="4000" b="1" dirty="0"/>
              <a:t>5/5</a:t>
            </a:r>
            <a:endParaRPr lang="en-US" sz="4000" b="1" dirty="0"/>
          </a:p>
        </p:txBody>
      </p:sp>
      <p:sp>
        <p:nvSpPr>
          <p:cNvPr id="3" name="Content Placeholder 2"/>
          <p:cNvSpPr>
            <a:spLocks noGrp="1"/>
          </p:cNvSpPr>
          <p:nvPr>
            <p:ph idx="1"/>
          </p:nvPr>
        </p:nvSpPr>
        <p:spPr>
          <a:xfrm>
            <a:off x="457200" y="1600200"/>
            <a:ext cx="8229600" cy="4997152"/>
          </a:xfrm>
        </p:spPr>
        <p:txBody>
          <a:bodyPr>
            <a:normAutofit fontScale="85000" lnSpcReduction="20000"/>
          </a:bodyPr>
          <a:lstStyle/>
          <a:p>
            <a:r>
              <a:rPr lang="sr-Latn-RS" sz="2800" b="1" i="1" dirty="0"/>
              <a:t>Problemi sa tradicionalnom idejom na kojoj funkcionišu skale laganja da je relacija između poželjnosti stavke i poželjnosti odgovora linearna</a:t>
            </a:r>
          </a:p>
          <a:p>
            <a:r>
              <a:rPr lang="sr-Latn-RS" sz="2800" dirty="0"/>
              <a:t>Problem sa metodom sudija-procenjivača </a:t>
            </a:r>
            <a:r>
              <a:rPr lang="sr-Latn-RS" sz="2100" dirty="0"/>
              <a:t>(Edvards, 1957; </a:t>
            </a:r>
            <a:r>
              <a:rPr lang="sr-Latn-RS" sz="2100" dirty="0" err="1"/>
              <a:t>Rosen</a:t>
            </a:r>
            <a:r>
              <a:rPr lang="sr-Latn-RS" sz="2100" dirty="0"/>
              <a:t>, 1956) </a:t>
            </a:r>
          </a:p>
          <a:p>
            <a:r>
              <a:rPr lang="sr-Latn-RS" sz="2800" dirty="0" err="1"/>
              <a:t>Konesenzus</a:t>
            </a:r>
            <a:r>
              <a:rPr lang="sr-Latn-RS" sz="2800" dirty="0"/>
              <a:t> više procenjivača oko SP stavke uzima se kao mera da stavka meri SP</a:t>
            </a:r>
          </a:p>
          <a:p>
            <a:r>
              <a:rPr lang="sr-Latn-RS" sz="2800" dirty="0"/>
              <a:t>U osnovi ovakve metodologije leži empirijski neosnovana pretpostavka da je veza između SP stavki i SPO linearna </a:t>
            </a:r>
          </a:p>
          <a:p>
            <a:r>
              <a:rPr lang="sr-Latn-RS" sz="2800" dirty="0"/>
              <a:t>Ova metoda samo na izgled pruža informacije o poželjnosti stavki, a u stvari se uvek dobija informacija o tome koliko je poželjan afirmativni odgovor</a:t>
            </a:r>
          </a:p>
          <a:p>
            <a:r>
              <a:rPr lang="sr-Latn-RS" sz="2800" dirty="0"/>
              <a:t>Čak i svaki tip odgovora na stavke koje se primarno definišu kao neutralne ne mora nužno da bude i neutralan u SP </a:t>
            </a:r>
            <a:r>
              <a:rPr lang="sr-Latn-RS" sz="2100" dirty="0"/>
              <a:t>(</a:t>
            </a:r>
            <a:r>
              <a:rPr lang="sr-Latn-RS" sz="2100" dirty="0" err="1"/>
              <a:t>Kuncel</a:t>
            </a:r>
            <a:r>
              <a:rPr lang="sr-Latn-RS" sz="2100" dirty="0"/>
              <a:t> &amp; </a:t>
            </a:r>
            <a:r>
              <a:rPr lang="sr-Latn-RS" sz="2100" dirty="0" err="1"/>
              <a:t>Tellegen</a:t>
            </a:r>
            <a:r>
              <a:rPr lang="sr-Latn-RS" sz="2100" dirty="0"/>
              <a:t>, 2009)</a:t>
            </a:r>
          </a:p>
          <a:p>
            <a:pPr eaLnBrk="1" hangingPunct="1">
              <a:lnSpc>
                <a:spcPct val="90000"/>
              </a:lnSpc>
            </a:pPr>
            <a:endParaRPr lang="en-US" sz="2400" dirty="0"/>
          </a:p>
        </p:txBody>
      </p:sp>
    </p:spTree>
    <p:extLst>
      <p:ext uri="{BB962C8B-B14F-4D97-AF65-F5344CB8AC3E}">
        <p14:creationId xmlns:p14="http://schemas.microsoft.com/office/powerpoint/2010/main" val="59593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CS" sz="3600" b="1" dirty="0"/>
              <a:t>Tri opšta </a:t>
            </a:r>
            <a:r>
              <a:rPr lang="sr-Latn-CS" sz="3600" b="1" dirty="0" err="1"/>
              <a:t>obrazca</a:t>
            </a:r>
            <a:r>
              <a:rPr lang="sr-Latn-CS" sz="3600" b="1" dirty="0"/>
              <a:t> SPO</a:t>
            </a:r>
          </a:p>
        </p:txBody>
      </p:sp>
      <p:sp>
        <p:nvSpPr>
          <p:cNvPr id="3" name="Content Placeholder 2"/>
          <p:cNvSpPr>
            <a:spLocks noGrp="1"/>
          </p:cNvSpPr>
          <p:nvPr>
            <p:ph idx="1"/>
          </p:nvPr>
        </p:nvSpPr>
        <p:spPr>
          <a:xfrm>
            <a:off x="457200" y="1340768"/>
            <a:ext cx="8507288" cy="4925144"/>
          </a:xfrm>
        </p:spPr>
        <p:txBody>
          <a:bodyPr>
            <a:noAutofit/>
          </a:bodyPr>
          <a:lstStyle/>
          <a:p>
            <a:r>
              <a:rPr lang="en-US" sz="2200" dirty="0" err="1"/>
              <a:t>Kuncel</a:t>
            </a:r>
            <a:r>
              <a:rPr lang="en-US" sz="2200" dirty="0"/>
              <a:t> </a:t>
            </a:r>
            <a:r>
              <a:rPr lang="en-US" sz="2200" dirty="0" err="1"/>
              <a:t>i</a:t>
            </a:r>
            <a:r>
              <a:rPr lang="en-US" sz="2200" dirty="0"/>
              <a:t> </a:t>
            </a:r>
            <a:r>
              <a:rPr lang="en-US" sz="2200" dirty="0" err="1"/>
              <a:t>Tellega</a:t>
            </a:r>
            <a:r>
              <a:rPr lang="en-US" sz="2200" dirty="0"/>
              <a:t> (2009): p</a:t>
            </a:r>
            <a:r>
              <a:rPr lang="sr-Latn-RS" sz="2200" dirty="0" err="1"/>
              <a:t>rocenjivači</a:t>
            </a:r>
            <a:r>
              <a:rPr lang="sr-Latn-RS" sz="2200" dirty="0"/>
              <a:t> procenjivali poželjnost odgovora za svih pet nivoa </a:t>
            </a:r>
            <a:r>
              <a:rPr lang="sr-Latn-RS" sz="2200" dirty="0" err="1"/>
              <a:t>Likertove</a:t>
            </a:r>
            <a:r>
              <a:rPr lang="sr-Latn-RS" sz="2200" dirty="0"/>
              <a:t> skale </a:t>
            </a:r>
          </a:p>
          <a:p>
            <a:pPr marL="0" indent="0">
              <a:buNone/>
            </a:pPr>
            <a:r>
              <a:rPr lang="sr-Latn-RS" sz="2200" b="1" dirty="0"/>
              <a:t>1. monotona funkcija- </a:t>
            </a:r>
            <a:r>
              <a:rPr lang="sr-Latn-RS" sz="2200" dirty="0"/>
              <a:t>do jednog nivoa linearna sa jednim ili više platoa</a:t>
            </a:r>
          </a:p>
          <a:p>
            <a:pPr marL="0" indent="0">
              <a:buNone/>
            </a:pPr>
            <a:r>
              <a:rPr lang="sr-Latn-RS" sz="2200" dirty="0"/>
              <a:t>  sa rastom intenziteta crte raste i stepen SP, ali posle nekog nivoa više nema priraštaja (manje poželjne crte ličnosti: odvratan, okrutan, užasan)</a:t>
            </a:r>
          </a:p>
          <a:p>
            <a:pPr marL="0" indent="0">
              <a:buNone/>
            </a:pPr>
            <a:r>
              <a:rPr lang="sr-Latn-RS" sz="2200" b="1" dirty="0"/>
              <a:t>2. nemonotona kriva U oblika-</a:t>
            </a:r>
            <a:r>
              <a:rPr lang="sr-Latn-RS" sz="2200" dirty="0"/>
              <a:t> prosečne vrednosti najpoželjnije, ostale vrednosti ispod ili iznad se smatraju podjednako nepoželjnim (pričljivost)</a:t>
            </a:r>
          </a:p>
          <a:p>
            <a:pPr marL="0" indent="0">
              <a:buNone/>
            </a:pPr>
            <a:r>
              <a:rPr lang="sr-Latn-RS" sz="2200" b="1" dirty="0"/>
              <a:t>3. asimetrično invertovana U kriva- </a:t>
            </a:r>
            <a:r>
              <a:rPr lang="sr-Latn-RS" sz="2200" dirty="0"/>
              <a:t> veći regioni crte SP osim najekstremnijih vrednosti (npr. impulsivan, spontan) </a:t>
            </a:r>
          </a:p>
          <a:p>
            <a:r>
              <a:rPr lang="sr-Latn-RS" sz="2200" dirty="0"/>
              <a:t>Zaključuju: viši nivoi generalno poželjne crte ne percipiraju uvek kao više poželjni, odnosno odnos između poželjnosti stavke i poželjnosti odgovora najčešće nelinearan.   </a:t>
            </a:r>
            <a:endParaRPr lang="sr-Latn-CS" sz="2200" dirty="0"/>
          </a:p>
        </p:txBody>
      </p:sp>
    </p:spTree>
    <p:extLst>
      <p:ext uri="{BB962C8B-B14F-4D97-AF65-F5344CB8AC3E}">
        <p14:creationId xmlns:p14="http://schemas.microsoft.com/office/powerpoint/2010/main" val="3177935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normAutofit/>
          </a:bodyPr>
          <a:lstStyle/>
          <a:p>
            <a:pPr eaLnBrk="1" hangingPunct="1"/>
            <a:r>
              <a:rPr lang="en-US" sz="3600" b="1" dirty="0" err="1"/>
              <a:t>Validnost</a:t>
            </a:r>
            <a:r>
              <a:rPr lang="en-US" sz="3600" b="1" dirty="0"/>
              <a:t> </a:t>
            </a:r>
            <a:r>
              <a:rPr lang="en-US" sz="3600" b="1" dirty="0" err="1"/>
              <a:t>skala</a:t>
            </a:r>
            <a:r>
              <a:rPr lang="en-US" sz="3600" b="1" dirty="0"/>
              <a:t> </a:t>
            </a:r>
            <a:r>
              <a:rPr lang="en-US" sz="3600" b="1" dirty="0" err="1"/>
              <a:t>laganja</a:t>
            </a:r>
            <a:endParaRPr lang="en-US" sz="3600" b="1" dirty="0"/>
          </a:p>
        </p:txBody>
      </p:sp>
      <p:sp>
        <p:nvSpPr>
          <p:cNvPr id="19458" name="Content Placeholder 2"/>
          <p:cNvSpPr>
            <a:spLocks noGrp="1"/>
          </p:cNvSpPr>
          <p:nvPr>
            <p:ph idx="1"/>
          </p:nvPr>
        </p:nvSpPr>
        <p:spPr>
          <a:xfrm>
            <a:off x="457200" y="1412875"/>
            <a:ext cx="8229600" cy="4713288"/>
          </a:xfrm>
        </p:spPr>
        <p:txBody>
          <a:bodyPr/>
          <a:lstStyle/>
          <a:p>
            <a:pPr eaLnBrk="1" hangingPunct="1"/>
            <a:r>
              <a:rPr lang="sr-Latn-CS" sz="2400" dirty="0"/>
              <a:t>Skale laganja reflektuju </a:t>
            </a:r>
            <a:r>
              <a:rPr lang="sr-Latn-CS" sz="2400" b="1" u="sng" dirty="0"/>
              <a:t>stvarne individualne razlike </a:t>
            </a:r>
            <a:r>
              <a:rPr lang="sr-Latn-CS" sz="2400" dirty="0"/>
              <a:t>u ličnosti, a ne stil u odgovaranju </a:t>
            </a:r>
            <a:r>
              <a:rPr lang="sr-Latn-CS" sz="1600" dirty="0"/>
              <a:t>(</a:t>
            </a:r>
            <a:r>
              <a:rPr lang="sr-Latn-CS" sz="1600" dirty="0" err="1"/>
              <a:t>McCrae</a:t>
            </a:r>
            <a:r>
              <a:rPr lang="sr-Latn-CS" sz="1600" dirty="0"/>
              <a:t> &amp; </a:t>
            </a:r>
            <a:r>
              <a:rPr lang="sr-Latn-CS" sz="1600" dirty="0" err="1"/>
              <a:t>Costa</a:t>
            </a:r>
            <a:r>
              <a:rPr lang="sr-Latn-CS" sz="1600" dirty="0"/>
              <a:t>, 1983; </a:t>
            </a:r>
            <a:r>
              <a:rPr lang="sr-Latn-CS" sz="1600" dirty="0" err="1"/>
              <a:t>Mersman</a:t>
            </a:r>
            <a:r>
              <a:rPr lang="sr-Latn-CS" sz="1600" dirty="0"/>
              <a:t> et </a:t>
            </a:r>
            <a:r>
              <a:rPr lang="sr-Latn-CS" sz="1600" dirty="0" err="1"/>
              <a:t>al</a:t>
            </a:r>
            <a:r>
              <a:rPr lang="sr-Latn-CS" sz="1600" dirty="0"/>
              <a:t>., 1998; </a:t>
            </a:r>
            <a:r>
              <a:rPr lang="sr-Latn-CS" sz="1600" dirty="0" err="1"/>
              <a:t>Ones</a:t>
            </a:r>
            <a:r>
              <a:rPr lang="sr-Latn-CS" sz="1600" dirty="0"/>
              <a:t>, et </a:t>
            </a:r>
            <a:r>
              <a:rPr lang="sr-Latn-CS" sz="1600" dirty="0" err="1"/>
              <a:t>al</a:t>
            </a:r>
            <a:r>
              <a:rPr lang="sr-Latn-CS" sz="1600" dirty="0"/>
              <a:t>., 1996; </a:t>
            </a:r>
            <a:r>
              <a:rPr lang="sr-Latn-CS" sz="1600" dirty="0" err="1"/>
              <a:t>Piedmont</a:t>
            </a:r>
            <a:r>
              <a:rPr lang="sr-Latn-CS" sz="1600" dirty="0"/>
              <a:t>, </a:t>
            </a:r>
            <a:r>
              <a:rPr lang="sr-Latn-CS" sz="1600" dirty="0" err="1"/>
              <a:t>McCrae</a:t>
            </a:r>
            <a:r>
              <a:rPr lang="sr-Latn-CS" sz="1600" dirty="0"/>
              <a:t>, </a:t>
            </a:r>
            <a:r>
              <a:rPr lang="sr-Latn-CS" sz="1600" dirty="0" err="1"/>
              <a:t>Riemann</a:t>
            </a:r>
            <a:r>
              <a:rPr lang="sr-Latn-CS" sz="1600" dirty="0"/>
              <a:t>, &amp; </a:t>
            </a:r>
            <a:r>
              <a:rPr lang="sr-Latn-CS" sz="1600" dirty="0" err="1"/>
              <a:t>Angleitner</a:t>
            </a:r>
            <a:r>
              <a:rPr lang="sr-Latn-CS" sz="1600" dirty="0"/>
              <a:t>, 2000; </a:t>
            </a:r>
            <a:r>
              <a:rPr lang="sr-Latn-CS" sz="1600" dirty="0" err="1"/>
              <a:t>Smith</a:t>
            </a:r>
            <a:r>
              <a:rPr lang="sr-Latn-CS" sz="1600" dirty="0"/>
              <a:t> et </a:t>
            </a:r>
            <a:r>
              <a:rPr lang="sr-Latn-CS" sz="1600" dirty="0" err="1"/>
              <a:t>al</a:t>
            </a:r>
            <a:r>
              <a:rPr lang="sr-Latn-CS" sz="1600" dirty="0"/>
              <a:t>., 2002)</a:t>
            </a:r>
          </a:p>
          <a:p>
            <a:pPr eaLnBrk="1" hangingPunct="1"/>
            <a:r>
              <a:rPr lang="sr-Latn-CS" sz="2400" dirty="0"/>
              <a:t>Korekcija skorova ličnosti za meru lažiranja u selekcionoj situaciji ne utiče značajno na promenu ranga kandidata </a:t>
            </a:r>
            <a:r>
              <a:rPr lang="sr-Latn-CS" sz="1600" dirty="0"/>
              <a:t>(</a:t>
            </a:r>
            <a:r>
              <a:rPr lang="sr-Latn-CS" sz="1600" dirty="0" err="1"/>
              <a:t>Schmit</a:t>
            </a:r>
            <a:r>
              <a:rPr lang="sr-Latn-CS" sz="1600" dirty="0"/>
              <a:t> &amp; </a:t>
            </a:r>
            <a:r>
              <a:rPr lang="sr-Latn-CS" sz="1600" dirty="0" err="1"/>
              <a:t>Oswald</a:t>
            </a:r>
            <a:r>
              <a:rPr lang="sr-Latn-CS" sz="1600" dirty="0"/>
              <a:t>, 2006) </a:t>
            </a:r>
          </a:p>
          <a:p>
            <a:pPr eaLnBrk="1" hangingPunct="1"/>
            <a:r>
              <a:rPr lang="sr-Latn-CS" sz="2400" u="sng" dirty="0"/>
              <a:t>Objektivni kriterijum</a:t>
            </a:r>
            <a:r>
              <a:rPr lang="sr-Latn-CS" sz="2400" dirty="0"/>
              <a:t>:</a:t>
            </a:r>
            <a:endParaRPr lang="en-US" sz="2400" dirty="0"/>
          </a:p>
          <a:p>
            <a:pPr eaLnBrk="1" hangingPunct="1">
              <a:buFont typeface="Wingdings" pitchFamily="2" charset="2"/>
              <a:buChar char="Ø"/>
            </a:pPr>
            <a:r>
              <a:rPr lang="sr-Latn-CS" sz="2400" dirty="0"/>
              <a:t>     Skale laganja ne mogu da detektuju ispitanike koji prikrivaju  zloupotrebu </a:t>
            </a:r>
            <a:r>
              <a:rPr lang="sr-Latn-CS" sz="2400" dirty="0" err="1"/>
              <a:t>psihoaktivnih</a:t>
            </a:r>
            <a:r>
              <a:rPr lang="sr-Latn-CS" sz="2400" dirty="0"/>
              <a:t> supstanci </a:t>
            </a:r>
            <a:r>
              <a:rPr lang="sr-Latn-CS" sz="1600" dirty="0"/>
              <a:t>(Johnson &amp; </a:t>
            </a:r>
            <a:r>
              <a:rPr lang="sr-Latn-CS" sz="1600" dirty="0" err="1"/>
              <a:t>Fendrich</a:t>
            </a:r>
            <a:r>
              <a:rPr lang="sr-Latn-CS" sz="1600" dirty="0"/>
              <a:t>, 2002)</a:t>
            </a:r>
            <a:endParaRPr lang="en-US" sz="1600" dirty="0"/>
          </a:p>
          <a:p>
            <a:pPr eaLnBrk="1" hangingPunct="1">
              <a:buFont typeface="Wingdings" pitchFamily="2" charset="2"/>
              <a:buChar char="Ø"/>
            </a:pPr>
            <a:r>
              <a:rPr lang="sr-Latn-CS" sz="2400" dirty="0"/>
              <a:t>     </a:t>
            </a:r>
            <a:r>
              <a:rPr lang="sr-Latn-CS" sz="2400" dirty="0" err="1"/>
              <a:t>Ispitanice</a:t>
            </a:r>
            <a:r>
              <a:rPr lang="sr-Latn-CS" sz="2400" dirty="0"/>
              <a:t> sa visokim skorovima na MK skali su stvarno češće posećivale lekare </a:t>
            </a:r>
            <a:r>
              <a:rPr lang="sr-Latn-CS" sz="1600" dirty="0"/>
              <a:t>(</a:t>
            </a:r>
            <a:r>
              <a:rPr lang="sr-Latn-CS" sz="1600" dirty="0" err="1"/>
              <a:t>Burris</a:t>
            </a:r>
            <a:r>
              <a:rPr lang="sr-Latn-CS" sz="1600" dirty="0"/>
              <a:t>, Johnson &amp; </a:t>
            </a:r>
            <a:r>
              <a:rPr lang="sr-Latn-CS" sz="1600" dirty="0" err="1"/>
              <a:t>O'Rourke</a:t>
            </a:r>
            <a:r>
              <a:rPr lang="sr-Latn-CS" sz="1600" dirty="0"/>
              <a:t>, 2003) </a:t>
            </a:r>
            <a:endParaRPr lang="en-US" sz="1600" dirty="0"/>
          </a:p>
        </p:txBody>
      </p:sp>
    </p:spTree>
    <p:extLst>
      <p:ext uri="{BB962C8B-B14F-4D97-AF65-F5344CB8AC3E}">
        <p14:creationId xmlns:p14="http://schemas.microsoft.com/office/powerpoint/2010/main" val="3189326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normAutofit/>
          </a:bodyPr>
          <a:lstStyle/>
          <a:p>
            <a:pPr eaLnBrk="1" hangingPunct="1"/>
            <a:r>
              <a:rPr lang="en-US" sz="3600" b="1" dirty="0" err="1"/>
              <a:t>Eksperimentalno</a:t>
            </a:r>
            <a:r>
              <a:rPr lang="en-US" sz="3600" b="1" dirty="0"/>
              <a:t> </a:t>
            </a:r>
            <a:r>
              <a:rPr lang="en-US" sz="3600" b="1" dirty="0" err="1"/>
              <a:t>indukovano</a:t>
            </a:r>
            <a:r>
              <a:rPr lang="en-US" sz="3600" b="1" dirty="0"/>
              <a:t> </a:t>
            </a:r>
            <a:r>
              <a:rPr lang="en-US" sz="3600" b="1" dirty="0" err="1"/>
              <a:t>lažiranje</a:t>
            </a:r>
            <a:endParaRPr lang="en-US" sz="3600" b="1" dirty="0"/>
          </a:p>
        </p:txBody>
      </p:sp>
      <p:sp>
        <p:nvSpPr>
          <p:cNvPr id="20482" name="Content Placeholder 2"/>
          <p:cNvSpPr>
            <a:spLocks noGrp="1"/>
          </p:cNvSpPr>
          <p:nvPr>
            <p:ph idx="1"/>
          </p:nvPr>
        </p:nvSpPr>
        <p:spPr>
          <a:xfrm>
            <a:off x="250824" y="1412875"/>
            <a:ext cx="8785671" cy="5040313"/>
          </a:xfrm>
        </p:spPr>
        <p:txBody>
          <a:bodyPr>
            <a:noAutofit/>
          </a:bodyPr>
          <a:lstStyle/>
          <a:p>
            <a:pPr marL="609600" indent="-609600" eaLnBrk="1" hangingPunct="1"/>
            <a:r>
              <a:rPr lang="sr-Latn-CS" sz="2400" dirty="0"/>
              <a:t>Skale laganja: M-K skala, L skale iz EPQ-a, </a:t>
            </a:r>
            <a:r>
              <a:rPr lang="sr-Latn-CS" sz="2400" dirty="0" err="1"/>
              <a:t>Paulus</a:t>
            </a:r>
            <a:r>
              <a:rPr lang="sr-Latn-CS" sz="2400" dirty="0"/>
              <a:t>: SO i UI</a:t>
            </a:r>
          </a:p>
          <a:p>
            <a:pPr marL="609600" indent="-609600" eaLnBrk="1" hangingPunct="1"/>
            <a:r>
              <a:rPr lang="sr-Latn-CS" sz="2400" dirty="0"/>
              <a:t>Tri tačke </a:t>
            </a:r>
            <a:r>
              <a:rPr lang="sr-Latn-CS" sz="2400" dirty="0" err="1"/>
              <a:t>merenja</a:t>
            </a:r>
            <a:r>
              <a:rPr lang="sr-Latn-CS" sz="2400" dirty="0"/>
              <a:t>: standardna, prikaži se boljim i prikaži se gorim</a:t>
            </a:r>
          </a:p>
          <a:p>
            <a:pPr marL="609600" indent="-609600" eaLnBrk="1" hangingPunct="1">
              <a:buFont typeface="Calibri" pitchFamily="34" charset="0"/>
              <a:buAutoNum type="arabicPeriod"/>
            </a:pPr>
            <a:r>
              <a:rPr lang="sr-Latn-CS" sz="2400" dirty="0"/>
              <a:t>Ispitanici na svim </a:t>
            </a:r>
            <a:r>
              <a:rPr lang="sr-Latn-CS" sz="2400" dirty="0" err="1"/>
              <a:t>merama</a:t>
            </a:r>
            <a:r>
              <a:rPr lang="sr-Latn-CS" sz="2400" dirty="0"/>
              <a:t> bolji u pogoršavanju nego u popravljanju skorova</a:t>
            </a:r>
          </a:p>
          <a:p>
            <a:pPr marL="609600" indent="-609600" eaLnBrk="1" hangingPunct="1">
              <a:buFont typeface="Calibri" pitchFamily="34" charset="0"/>
              <a:buAutoNum type="arabicPeriod"/>
            </a:pPr>
            <a:r>
              <a:rPr lang="sr-Latn-CS" sz="2400" dirty="0" err="1"/>
              <a:t>Vrednost</a:t>
            </a:r>
            <a:r>
              <a:rPr lang="sr-Latn-CS" sz="2400" dirty="0"/>
              <a:t> efekta </a:t>
            </a:r>
            <a:r>
              <a:rPr lang="sr-Latn-CS" sz="2400" dirty="0" err="1"/>
              <a:t>pomeranja</a:t>
            </a:r>
            <a:r>
              <a:rPr lang="sr-Latn-CS" sz="2400" dirty="0"/>
              <a:t>: najveća za skalu SO (</a:t>
            </a:r>
            <a:r>
              <a:rPr lang="sr-Latn-CS" sz="2400" i="1" dirty="0"/>
              <a:t>d</a:t>
            </a:r>
            <a:r>
              <a:rPr lang="sr-Latn-CS" sz="2400" dirty="0"/>
              <a:t>=2.14/</a:t>
            </a:r>
            <a:r>
              <a:rPr lang="sr-Latn-CS" sz="2400" i="1" dirty="0"/>
              <a:t> d</a:t>
            </a:r>
            <a:r>
              <a:rPr lang="sr-Latn-CS" sz="2400" dirty="0"/>
              <a:t>=-2.76) u odnosu na skalu UI (</a:t>
            </a:r>
            <a:r>
              <a:rPr lang="sr-Latn-CS" sz="2400" i="1" dirty="0"/>
              <a:t>d</a:t>
            </a:r>
            <a:r>
              <a:rPr lang="sr-Latn-CS" sz="2400" dirty="0"/>
              <a:t>=1.42/ </a:t>
            </a:r>
            <a:r>
              <a:rPr lang="sr-Latn-CS" sz="2400" i="1" dirty="0"/>
              <a:t>d</a:t>
            </a:r>
            <a:r>
              <a:rPr lang="sr-Latn-CS" sz="2400" dirty="0"/>
              <a:t>=-1.83) i M-K i L skalu (</a:t>
            </a:r>
            <a:r>
              <a:rPr lang="sr-Latn-CS" sz="2400" i="1" dirty="0"/>
              <a:t>d</a:t>
            </a:r>
            <a:r>
              <a:rPr lang="sr-Latn-CS" sz="2400" dirty="0"/>
              <a:t>=1.67/ </a:t>
            </a:r>
            <a:r>
              <a:rPr lang="sr-Latn-CS" sz="2400" i="1" dirty="0"/>
              <a:t>d</a:t>
            </a:r>
            <a:r>
              <a:rPr lang="sr-Latn-CS" sz="2400" dirty="0"/>
              <a:t>=-2.55) </a:t>
            </a:r>
          </a:p>
          <a:p>
            <a:pPr marL="609600" indent="-609600" eaLnBrk="1" hangingPunct="1">
              <a:buFont typeface="Calibri" pitchFamily="34" charset="0"/>
              <a:buAutoNum type="arabicPeriod"/>
            </a:pPr>
            <a:r>
              <a:rPr lang="sr-Latn-CS" sz="2400" dirty="0"/>
              <a:t>Sve skale laganja značajno koreliraju- od .468(**) do .648(**)</a:t>
            </a:r>
          </a:p>
          <a:p>
            <a:pPr marL="609600" indent="-609600" eaLnBrk="1" hangingPunct="1">
              <a:buFont typeface="Calibri" pitchFamily="34" charset="0"/>
              <a:buAutoNum type="arabicPeriod"/>
            </a:pPr>
            <a:r>
              <a:rPr lang="sr-Latn-CS" sz="2400" u="sng" dirty="0"/>
              <a:t>Skale laganja NISU senzitivnije na motivacioni kontekst od </a:t>
            </a:r>
            <a:r>
              <a:rPr lang="sr-Latn-CS" sz="2400" u="sng" dirty="0" err="1"/>
              <a:t>mera</a:t>
            </a:r>
            <a:r>
              <a:rPr lang="sr-Latn-CS" sz="2400" u="sng" dirty="0"/>
              <a:t> ličnosti</a:t>
            </a:r>
            <a:r>
              <a:rPr lang="sr-Latn-CS" sz="2400" dirty="0"/>
              <a:t>! </a:t>
            </a:r>
          </a:p>
          <a:p>
            <a:pPr marL="609600" indent="-609600" eaLnBrk="1" hangingPunct="1">
              <a:buFont typeface="Calibri" pitchFamily="34" charset="0"/>
              <a:buAutoNum type="arabicPeriod"/>
            </a:pPr>
            <a:r>
              <a:rPr lang="sr-Latn-CS" sz="2400" dirty="0">
                <a:effectLst>
                  <a:outerShdw blurRad="38100" dist="38100" dir="2700000" algn="tl">
                    <a:srgbClr val="000000">
                      <a:alpha val="43137"/>
                    </a:srgbClr>
                  </a:outerShdw>
                </a:effectLst>
              </a:rPr>
              <a:t>Sposobnost prikazivanja u SP ili SNP svetlu na različitim merama nije povezana sa skalama laganja</a:t>
            </a:r>
            <a:r>
              <a:rPr lang="sr-Latn-CS" sz="2400" dirty="0"/>
              <a:t>!</a:t>
            </a:r>
            <a:endParaRPr lang="en-US" sz="2400" dirty="0"/>
          </a:p>
          <a:p>
            <a:pPr marL="0" indent="0" eaLnBrk="1" hangingPunct="1">
              <a:buNone/>
            </a:pPr>
            <a:r>
              <a:rPr lang="en-US" sz="2400" dirty="0"/>
              <a:t>                                                                          (</a:t>
            </a:r>
            <a:r>
              <a:rPr lang="en-US" sz="2400" dirty="0" err="1"/>
              <a:t>Peruničić</a:t>
            </a:r>
            <a:r>
              <a:rPr lang="en-US" sz="2400" dirty="0"/>
              <a:t> &amp;</a:t>
            </a:r>
            <a:r>
              <a:rPr lang="en-US" sz="2400" dirty="0" err="1"/>
              <a:t>Knežević</a:t>
            </a:r>
            <a:r>
              <a:rPr lang="en-US" sz="2400" dirty="0"/>
              <a:t>, 2009)</a:t>
            </a:r>
            <a:endParaRPr lang="sr-Latn-CS" sz="2400" dirty="0"/>
          </a:p>
        </p:txBody>
      </p:sp>
    </p:spTree>
    <p:extLst>
      <p:ext uri="{BB962C8B-B14F-4D97-AF65-F5344CB8AC3E}">
        <p14:creationId xmlns:p14="http://schemas.microsoft.com/office/powerpoint/2010/main" val="1961322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sr-Latn-CS" sz="4000" b="1" dirty="0"/>
              <a:t>Metod </a:t>
            </a:r>
            <a:r>
              <a:rPr lang="sr-Latn-CS" sz="4000" b="1" dirty="0" err="1"/>
              <a:t>validacije</a:t>
            </a:r>
            <a:r>
              <a:rPr lang="sr-Latn-CS" sz="4000" b="1" dirty="0"/>
              <a:t>: informacije dobijene bliskih drugih</a:t>
            </a:r>
            <a:endParaRPr lang="en-US" sz="4000" b="1" dirty="0"/>
          </a:p>
        </p:txBody>
      </p:sp>
      <p:sp>
        <p:nvSpPr>
          <p:cNvPr id="3" name="Content Placeholder 2"/>
          <p:cNvSpPr>
            <a:spLocks noGrp="1"/>
          </p:cNvSpPr>
          <p:nvPr>
            <p:ph idx="1"/>
          </p:nvPr>
        </p:nvSpPr>
        <p:spPr>
          <a:xfrm>
            <a:off x="457200" y="1600200"/>
            <a:ext cx="8435280" cy="4525963"/>
          </a:xfrm>
        </p:spPr>
        <p:txBody>
          <a:bodyPr>
            <a:normAutofit/>
          </a:bodyPr>
          <a:lstStyle/>
          <a:p>
            <a:pPr eaLnBrk="1" hangingPunct="1">
              <a:lnSpc>
                <a:spcPct val="90000"/>
              </a:lnSpc>
            </a:pPr>
            <a:r>
              <a:rPr lang="sr-Latn-CS" sz="2400" b="1" u="sng" dirty="0"/>
              <a:t>Dve moguće interpretacije</a:t>
            </a:r>
            <a:r>
              <a:rPr lang="sr-Latn-CS" sz="2400" dirty="0"/>
              <a:t> činjenice da skale laganja koreliraju sa SP dimenzijama ličnosti</a:t>
            </a:r>
          </a:p>
          <a:p>
            <a:pPr marL="0" indent="0" eaLnBrk="1" hangingPunct="1">
              <a:lnSpc>
                <a:spcPct val="90000"/>
              </a:lnSpc>
              <a:buNone/>
            </a:pPr>
            <a:r>
              <a:rPr lang="sr-Latn-CS" sz="2400" b="1" dirty="0"/>
              <a:t>1. tradicionalna</a:t>
            </a:r>
            <a:r>
              <a:rPr lang="sr-Latn-CS" sz="2400" dirty="0"/>
              <a:t>- iz teorije proizišla interpretacija</a:t>
            </a:r>
          </a:p>
          <a:p>
            <a:pPr marL="0" indent="0" eaLnBrk="1" hangingPunct="1">
              <a:lnSpc>
                <a:spcPct val="90000"/>
              </a:lnSpc>
              <a:buNone/>
            </a:pPr>
            <a:r>
              <a:rPr lang="sr-Latn-CS" sz="2400" b="1" dirty="0"/>
              <a:t>2. obe skale mere istog </a:t>
            </a:r>
            <a:r>
              <a:rPr lang="sr-Latn-CS" sz="2400" b="1" dirty="0" err="1"/>
              <a:t>konstrukta</a:t>
            </a:r>
            <a:r>
              <a:rPr lang="sr-Latn-CS" sz="2400" dirty="0"/>
              <a:t>- supstantivnih osobina ličnosti</a:t>
            </a:r>
          </a:p>
          <a:p>
            <a:pPr>
              <a:lnSpc>
                <a:spcPct val="90000"/>
              </a:lnSpc>
            </a:pPr>
            <a:r>
              <a:rPr lang="sr-Latn-CS" sz="2400" dirty="0"/>
              <a:t>upoređivanje </a:t>
            </a:r>
            <a:r>
              <a:rPr lang="sr-Latn-CS" sz="2400" dirty="0" err="1"/>
              <a:t>samoprocena</a:t>
            </a:r>
            <a:r>
              <a:rPr lang="sr-Latn-CS" sz="2400" dirty="0"/>
              <a:t> sa podacima od osoba koja ispitanika dobro poznaje</a:t>
            </a:r>
          </a:p>
          <a:p>
            <a:pPr eaLnBrk="1" hangingPunct="1">
              <a:lnSpc>
                <a:spcPct val="90000"/>
              </a:lnSpc>
            </a:pPr>
            <a:r>
              <a:rPr lang="sr-Latn-CS" sz="2400" dirty="0"/>
              <a:t>da li </a:t>
            </a:r>
            <a:r>
              <a:rPr lang="sr-Latn-CS" sz="2400" dirty="0" err="1"/>
              <a:t>procenjivači</a:t>
            </a:r>
            <a:r>
              <a:rPr lang="sr-Latn-CS" sz="2400" dirty="0"/>
              <a:t> zapažaju pozitivne osobine koje ispitanik izvesti da </a:t>
            </a:r>
            <a:r>
              <a:rPr lang="sr-Latn-CS" sz="2400" dirty="0" err="1"/>
              <a:t>poseduje</a:t>
            </a:r>
            <a:r>
              <a:rPr lang="sr-Latn-CS" sz="2400" dirty="0"/>
              <a:t>?</a:t>
            </a:r>
          </a:p>
          <a:p>
            <a:pPr>
              <a:lnSpc>
                <a:spcPct val="90000"/>
              </a:lnSpc>
            </a:pPr>
            <a:r>
              <a:rPr lang="sr-Latn-CS" sz="2400" dirty="0"/>
              <a:t>u slučaju da ispitanik lažira podatke ne bi mogao da postoji konsenzus između dva izvora podataka</a:t>
            </a:r>
          </a:p>
          <a:p>
            <a:pPr eaLnBrk="1" hangingPunct="1">
              <a:lnSpc>
                <a:spcPct val="90000"/>
              </a:lnSpc>
            </a:pPr>
            <a:endParaRPr lang="en-US" sz="2600" dirty="0"/>
          </a:p>
          <a:p>
            <a:pPr eaLnBrk="1" hangingPunct="1">
              <a:lnSpc>
                <a:spcPct val="90000"/>
              </a:lnSpc>
            </a:pPr>
            <a:endParaRPr lang="en-US" sz="3000" dirty="0"/>
          </a:p>
        </p:txBody>
      </p:sp>
    </p:spTree>
    <p:extLst>
      <p:ext uri="{BB962C8B-B14F-4D97-AF65-F5344CB8AC3E}">
        <p14:creationId xmlns:p14="http://schemas.microsoft.com/office/powerpoint/2010/main" val="3007926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normAutofit/>
          </a:bodyPr>
          <a:lstStyle/>
          <a:p>
            <a:pPr eaLnBrk="1" hangingPunct="1"/>
            <a:r>
              <a:rPr lang="en-US" sz="3600" b="1" dirty="0" err="1"/>
              <a:t>Istraživanja</a:t>
            </a:r>
            <a:r>
              <a:rPr lang="en-US" sz="3600" b="1" dirty="0"/>
              <a:t>: </a:t>
            </a:r>
            <a:r>
              <a:rPr lang="sr-Latn-CS" sz="3600" b="1" dirty="0"/>
              <a:t>skale laganja i </a:t>
            </a:r>
            <a:r>
              <a:rPr lang="en-US" sz="3600" b="1" dirty="0" err="1"/>
              <a:t>procene</a:t>
            </a:r>
            <a:r>
              <a:rPr lang="en-US" sz="3600" b="1" dirty="0"/>
              <a:t> </a:t>
            </a:r>
            <a:r>
              <a:rPr lang="en-US" sz="3600" b="1" dirty="0" err="1"/>
              <a:t>drugih</a:t>
            </a:r>
            <a:endParaRPr lang="en-US" sz="3600" b="1" dirty="0"/>
          </a:p>
        </p:txBody>
      </p:sp>
      <p:sp>
        <p:nvSpPr>
          <p:cNvPr id="23554" name="Content Placeholder 2"/>
          <p:cNvSpPr>
            <a:spLocks noGrp="1"/>
          </p:cNvSpPr>
          <p:nvPr>
            <p:ph idx="1"/>
          </p:nvPr>
        </p:nvSpPr>
        <p:spPr>
          <a:xfrm>
            <a:off x="457200" y="1484784"/>
            <a:ext cx="8229600" cy="4896544"/>
          </a:xfrm>
        </p:spPr>
        <p:txBody>
          <a:bodyPr>
            <a:normAutofit/>
          </a:bodyPr>
          <a:lstStyle/>
          <a:p>
            <a:pPr eaLnBrk="1" hangingPunct="1">
              <a:lnSpc>
                <a:spcPct val="80000"/>
              </a:lnSpc>
            </a:pPr>
            <a:r>
              <a:rPr lang="sr-Latn-CS" sz="2400" b="1" u="sng" dirty="0" err="1"/>
              <a:t>Ajzenk</a:t>
            </a:r>
            <a:r>
              <a:rPr lang="sr-Latn-CS" sz="2400" dirty="0"/>
              <a:t> (1962): procenjivači procenjivali poznanike na E i N</a:t>
            </a:r>
          </a:p>
          <a:p>
            <a:pPr marL="0" indent="0" eaLnBrk="1" hangingPunct="1">
              <a:lnSpc>
                <a:spcPct val="80000"/>
              </a:lnSpc>
              <a:buNone/>
            </a:pPr>
            <a:r>
              <a:rPr lang="sr-Latn-RS" sz="2400" dirty="0"/>
              <a:t>     procenjivan popunili test ličnosti i </a:t>
            </a:r>
            <a:r>
              <a:rPr lang="sr-Latn-RS" sz="2400" dirty="0" err="1"/>
              <a:t>Ajzenkovu</a:t>
            </a:r>
            <a:r>
              <a:rPr lang="sr-Latn-RS" sz="2400" dirty="0"/>
              <a:t> L skali </a:t>
            </a:r>
            <a:endParaRPr lang="sr-Latn-CS" sz="2400" dirty="0"/>
          </a:p>
          <a:p>
            <a:pPr>
              <a:lnSpc>
                <a:spcPct val="80000"/>
              </a:lnSpc>
              <a:buNone/>
            </a:pPr>
            <a:r>
              <a:rPr lang="sr-Latn-CS" sz="2400" dirty="0"/>
              <a:t>     H: veličina diskrepancije</a:t>
            </a:r>
            <a:r>
              <a:rPr lang="sr-Latn-RS" sz="2400" dirty="0"/>
              <a:t> između </a:t>
            </a:r>
            <a:r>
              <a:rPr lang="sr-Latn-RS" sz="2400" dirty="0" err="1"/>
              <a:t>samoopisa</a:t>
            </a:r>
            <a:r>
              <a:rPr lang="sr-Latn-RS" sz="2400" dirty="0"/>
              <a:t> i procenjivača biti </a:t>
            </a:r>
            <a:r>
              <a:rPr lang="sr-Latn-CS" sz="2400" dirty="0"/>
              <a:t> u vezi sa skorom na L skali</a:t>
            </a:r>
          </a:p>
          <a:p>
            <a:pPr>
              <a:lnSpc>
                <a:spcPct val="80000"/>
              </a:lnSpc>
              <a:buNone/>
            </a:pPr>
            <a:r>
              <a:rPr lang="sr-Latn-RS" sz="2400" dirty="0"/>
              <a:t>     ispitanici koji su procenjeni kao visoki na N a koji sebe opisuju kao stabilne osobe imati visoke skorove na L skali</a:t>
            </a:r>
            <a:endParaRPr lang="sr-Latn-CS" sz="2400" dirty="0"/>
          </a:p>
          <a:p>
            <a:pPr eaLnBrk="1" hangingPunct="1">
              <a:lnSpc>
                <a:spcPct val="80000"/>
              </a:lnSpc>
              <a:buFont typeface="Arial" charset="0"/>
              <a:buNone/>
            </a:pPr>
            <a:r>
              <a:rPr lang="sr-Latn-CS" sz="2400" dirty="0"/>
              <a:t>     </a:t>
            </a:r>
            <a:r>
              <a:rPr lang="sr-Latn-CS" sz="2400" u="sng" dirty="0"/>
              <a:t>Rezultati oborili hipotezu</a:t>
            </a:r>
          </a:p>
          <a:p>
            <a:pPr eaLnBrk="1" hangingPunct="1">
              <a:lnSpc>
                <a:spcPct val="80000"/>
              </a:lnSpc>
            </a:pPr>
            <a:r>
              <a:rPr lang="sr-Latn-CS" sz="2400" dirty="0"/>
              <a:t>Korekcija rezultata za vrednost SP ne pojačava vezu između </a:t>
            </a:r>
            <a:r>
              <a:rPr lang="sr-Latn-CS" sz="2400" dirty="0" err="1"/>
              <a:t>samoopisa</a:t>
            </a:r>
            <a:r>
              <a:rPr lang="sr-Latn-CS" sz="2400" dirty="0"/>
              <a:t> i procena drugih </a:t>
            </a:r>
            <a:r>
              <a:rPr lang="sr-Latn-CS" sz="1600" dirty="0"/>
              <a:t>(</a:t>
            </a:r>
            <a:r>
              <a:rPr lang="sr-Latn-CS" sz="1600" dirty="0" err="1"/>
              <a:t>Dicken</a:t>
            </a:r>
            <a:r>
              <a:rPr lang="sr-Latn-CS" sz="1600" dirty="0"/>
              <a:t>, 1963; Goldberg, </a:t>
            </a:r>
            <a:r>
              <a:rPr lang="sr-Latn-CS" sz="1600" dirty="0" err="1"/>
              <a:t>Rorer</a:t>
            </a:r>
            <a:r>
              <a:rPr lang="sr-Latn-CS" sz="1600" dirty="0"/>
              <a:t> &amp; </a:t>
            </a:r>
            <a:r>
              <a:rPr lang="sr-Latn-CS" sz="1600" dirty="0" err="1"/>
              <a:t>Greene</a:t>
            </a:r>
            <a:r>
              <a:rPr lang="sr-Latn-CS" sz="1600" dirty="0"/>
              <a:t>, 1970; </a:t>
            </a:r>
            <a:r>
              <a:rPr lang="sr-Latn-CS" sz="1600" dirty="0" err="1"/>
              <a:t>McCrae</a:t>
            </a:r>
            <a:r>
              <a:rPr lang="sr-Latn-CS" sz="1600" dirty="0"/>
              <a:t> &amp; </a:t>
            </a:r>
            <a:r>
              <a:rPr lang="sr-Latn-CS" sz="1600" dirty="0" err="1"/>
              <a:t>Costa</a:t>
            </a:r>
            <a:r>
              <a:rPr lang="sr-Latn-CS" sz="1600" dirty="0"/>
              <a:t>, 1983; </a:t>
            </a:r>
            <a:r>
              <a:rPr lang="sr-Latn-CS" sz="1600" dirty="0" err="1"/>
              <a:t>Piedmont</a:t>
            </a:r>
            <a:r>
              <a:rPr lang="sr-Latn-CS" sz="1600" dirty="0"/>
              <a:t>, </a:t>
            </a:r>
            <a:r>
              <a:rPr lang="sr-Latn-CS" sz="1600" dirty="0" err="1"/>
              <a:t>McCrae</a:t>
            </a:r>
            <a:r>
              <a:rPr lang="sr-Latn-CS" sz="1600" dirty="0"/>
              <a:t>, </a:t>
            </a:r>
            <a:r>
              <a:rPr lang="sr-Latn-CS" sz="1600" dirty="0" err="1"/>
              <a:t>Riemann</a:t>
            </a:r>
            <a:r>
              <a:rPr lang="sr-Latn-CS" sz="1600" dirty="0"/>
              <a:t>, &amp; </a:t>
            </a:r>
            <a:r>
              <a:rPr lang="sr-Latn-CS" sz="1600" dirty="0" err="1"/>
              <a:t>Angleitner</a:t>
            </a:r>
            <a:r>
              <a:rPr lang="sr-Latn-CS" sz="1600" dirty="0"/>
              <a:t>, 2000)</a:t>
            </a:r>
          </a:p>
          <a:p>
            <a:pPr eaLnBrk="1" hangingPunct="1">
              <a:lnSpc>
                <a:spcPct val="80000"/>
              </a:lnSpc>
            </a:pPr>
            <a:r>
              <a:rPr lang="sr-Latn-CS" sz="2400" dirty="0" err="1"/>
              <a:t>Metaanaliza</a:t>
            </a:r>
            <a:r>
              <a:rPr lang="sr-Latn-CS" sz="2400" dirty="0"/>
              <a:t>: šema korelacija između skala laganja i procene ličnosti od strane drugih slična kao šema korelacija između skala laganja i </a:t>
            </a:r>
            <a:r>
              <a:rPr lang="sr-Latn-CS" sz="2400" dirty="0" err="1"/>
              <a:t>samoopisa</a:t>
            </a:r>
            <a:r>
              <a:rPr lang="sr-Latn-CS" sz="2400" dirty="0"/>
              <a:t> na testu ličnosti </a:t>
            </a:r>
            <a:r>
              <a:rPr lang="sr-Latn-CS" sz="1600" dirty="0"/>
              <a:t>(</a:t>
            </a:r>
            <a:r>
              <a:rPr lang="sr-Latn-CS" sz="1600" dirty="0" err="1"/>
              <a:t>Ones</a:t>
            </a:r>
            <a:r>
              <a:rPr lang="sr-Latn-CS" sz="1600" dirty="0"/>
              <a:t>, </a:t>
            </a:r>
            <a:r>
              <a:rPr lang="sr-Latn-CS" sz="1600" dirty="0" err="1"/>
              <a:t>Wiswesvaran</a:t>
            </a:r>
            <a:r>
              <a:rPr lang="sr-Latn-CS" sz="1600" dirty="0"/>
              <a:t> &amp; </a:t>
            </a:r>
            <a:r>
              <a:rPr lang="sr-Latn-CS" sz="1600" dirty="0" err="1"/>
              <a:t>Reiss</a:t>
            </a:r>
            <a:r>
              <a:rPr lang="sr-Latn-CS" sz="1600" dirty="0"/>
              <a:t>, 1996) </a:t>
            </a:r>
            <a:endParaRPr lang="en-US" sz="1600" dirty="0"/>
          </a:p>
          <a:p>
            <a:pPr eaLnBrk="1" hangingPunct="1">
              <a:lnSpc>
                <a:spcPct val="80000"/>
              </a:lnSpc>
            </a:pPr>
            <a:endParaRPr lang="en-US" sz="2000" dirty="0"/>
          </a:p>
        </p:txBody>
      </p:sp>
    </p:spTree>
    <p:extLst>
      <p:ext uri="{BB962C8B-B14F-4D97-AF65-F5344CB8AC3E}">
        <p14:creationId xmlns:p14="http://schemas.microsoft.com/office/powerpoint/2010/main" val="2759373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normAutofit/>
          </a:bodyPr>
          <a:lstStyle/>
          <a:p>
            <a:pPr eaLnBrk="1" hangingPunct="1"/>
            <a:r>
              <a:rPr lang="en-US" sz="3600" b="1" dirty="0" err="1"/>
              <a:t>Validnost</a:t>
            </a:r>
            <a:r>
              <a:rPr lang="en-US" sz="3600" b="1" dirty="0"/>
              <a:t> </a:t>
            </a:r>
            <a:r>
              <a:rPr lang="en-US" sz="3600" b="1" dirty="0" err="1"/>
              <a:t>samoprocena</a:t>
            </a:r>
            <a:r>
              <a:rPr lang="sr-Latn-CS" sz="3600" b="1" dirty="0"/>
              <a:t>?</a:t>
            </a:r>
            <a:endParaRPr lang="en-US" sz="3600" b="1"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sr-Latn-CS" sz="2600" dirty="0"/>
              <a:t>mere samoprocene osetljive na davanje SPO </a:t>
            </a:r>
            <a:r>
              <a:rPr lang="sr-Latn-CS" sz="1700" dirty="0"/>
              <a:t>(Gosling, John, Craik &amp; Robins, 1998; Paulhus &amp; John, 1998;  Pronin &amp; Kugler, 2007; Rosse, Stecher, Miller &amp; Levin, 1998) </a:t>
            </a:r>
          </a:p>
          <a:p>
            <a:pPr eaLnBrk="1" fontAlgn="auto" hangingPunct="1">
              <a:spcAft>
                <a:spcPts val="0"/>
              </a:spcAft>
              <a:buFont typeface="Arial" pitchFamily="34" charset="0"/>
              <a:buChar char="•"/>
              <a:defRPr/>
            </a:pPr>
            <a:r>
              <a:rPr lang="sr-Latn-CS" sz="2600" dirty="0"/>
              <a:t>kandidati za posao ostvaruju više skorove na SP dimenzijama ličnosti </a:t>
            </a:r>
            <a:r>
              <a:rPr lang="sr-Latn-CS" sz="1600" dirty="0"/>
              <a:t>(Birkeland, Manson, Kisamore, Brannick &amp; Smith, 2006; Lönnqvist et al, 2007; Rose, Stecher, Miller &amp; Levin, 1998; Smith &amp; Elingston 2002)</a:t>
            </a:r>
          </a:p>
          <a:p>
            <a:pPr eaLnBrk="1" fontAlgn="auto" hangingPunct="1">
              <a:spcAft>
                <a:spcPts val="0"/>
              </a:spcAft>
              <a:buFont typeface="Arial" pitchFamily="34" charset="0"/>
              <a:buChar char="•"/>
              <a:defRPr/>
            </a:pPr>
            <a:r>
              <a:rPr lang="sr-Latn-CS" sz="2600" dirty="0"/>
              <a:t>ispitanici sposobni da se predstave u SP svetlu pod uticajem instrukcije </a:t>
            </a:r>
            <a:r>
              <a:rPr lang="sr-Latn-CS" sz="1600" dirty="0"/>
              <a:t>(Ballenger, Caldwell-Andrews &amp; Baer, 2001; Holden, 2008; Konstabel, Aavik &amp; Allik, 2006; MacCann, 2013; MacNeil &amp; Holden, 2006;  McFarland &amp; Ryan, 2000; Mersman &amp; Shultz, 1998; Pauls &amp; Crost, 2005;Viswesvaran &amp; Ones, 1999;  Ziegler &amp;Buehner, 2009)</a:t>
            </a:r>
          </a:p>
          <a:p>
            <a:pPr eaLnBrk="1" fontAlgn="auto" hangingPunct="1">
              <a:spcAft>
                <a:spcPts val="0"/>
              </a:spcAft>
              <a:buFont typeface="Arial" pitchFamily="34" charset="0"/>
              <a:buChar char="•"/>
              <a:defRPr/>
            </a:pPr>
            <a:endParaRPr lang="en-US" sz="2100" dirty="0"/>
          </a:p>
        </p:txBody>
      </p:sp>
    </p:spTree>
    <p:extLst>
      <p:ext uri="{BB962C8B-B14F-4D97-AF65-F5344CB8AC3E}">
        <p14:creationId xmlns:p14="http://schemas.microsoft.com/office/powerpoint/2010/main" val="2961689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65772-53B6-4521-9A69-F1E6142D974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7C9C81-948B-451C-B9BA-FB68418FAEF6}"/>
              </a:ext>
            </a:extLst>
          </p:cNvPr>
          <p:cNvSpPr>
            <a:spLocks noGrp="1"/>
          </p:cNvSpPr>
          <p:nvPr>
            <p:ph idx="1"/>
          </p:nvPr>
        </p:nvSpPr>
        <p:spPr/>
        <p:txBody>
          <a:bodyPr>
            <a:noAutofit/>
          </a:bodyPr>
          <a:lstStyle/>
          <a:p>
            <a:pPr marL="0" marR="0" indent="449580" algn="just">
              <a:spcBef>
                <a:spcPts val="0"/>
              </a:spcBef>
              <a:spcAft>
                <a:spcPts val="800"/>
              </a:spcAft>
            </a:pPr>
            <a:r>
              <a:rPr lang="sr-Latn-RS" sz="1800" dirty="0" err="1">
                <a:effectLst/>
                <a:ea typeface="Times New Roman" panose="02020603050405020304" pitchFamily="18" charset="0"/>
                <a:cs typeface="Times New Roman" panose="02020603050405020304" pitchFamily="18" charset="0"/>
              </a:rPr>
              <a:t>McCrae</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Costa</a:t>
            </a:r>
            <a:r>
              <a:rPr lang="sr-Latn-RS" sz="1800" dirty="0">
                <a:effectLst/>
                <a:ea typeface="Times New Roman" panose="02020603050405020304" pitchFamily="18" charset="0"/>
                <a:cs typeface="Times New Roman" panose="02020603050405020304" pitchFamily="18" charset="0"/>
              </a:rPr>
              <a:t>  su 1983. objavili jednu od najpoznatijih i najčešće citiranih studija čiji zaključak govori da skor skala laganja reflektuje stvarne individualne razlike u ličnosti, a ne stil u odgovaranju</a:t>
            </a:r>
            <a:r>
              <a:rPr lang="en-US" sz="1800" dirty="0">
                <a:effectLst/>
                <a:ea typeface="Times New Roman" panose="02020603050405020304" pitchFamily="18" charset="0"/>
                <a:cs typeface="Times New Roman" panose="02020603050405020304" pitchFamily="18" charset="0"/>
              </a:rPr>
              <a:t>:</a:t>
            </a: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korelacije dobijene između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i procene supružnika na merama ličnosti (od .35 do .61) ne rastu nego opadaju kada se </a:t>
            </a:r>
            <a:r>
              <a:rPr lang="sr-Latn-RS" sz="1800" dirty="0" err="1">
                <a:effectLst/>
                <a:ea typeface="Times New Roman" panose="02020603050405020304" pitchFamily="18" charset="0"/>
                <a:cs typeface="Times New Roman" panose="02020603050405020304" pitchFamily="18" charset="0"/>
              </a:rPr>
              <a:t>samoprocene</a:t>
            </a:r>
            <a:r>
              <a:rPr lang="sr-Latn-RS" sz="1800" dirty="0">
                <a:effectLst/>
                <a:ea typeface="Times New Roman" panose="02020603050405020304" pitchFamily="18" charset="0"/>
                <a:cs typeface="Times New Roman" panose="02020603050405020304" pitchFamily="18" charset="0"/>
              </a:rPr>
              <a:t> ličnosti koriguju za vrednost </a:t>
            </a:r>
            <a:r>
              <a:rPr lang="sr-Latn-RS" sz="1800" dirty="0" err="1">
                <a:effectLst/>
                <a:ea typeface="Times New Roman" panose="02020603050405020304" pitchFamily="18" charset="0"/>
                <a:cs typeface="Times New Roman" panose="02020603050405020304" pitchFamily="18" charset="0"/>
              </a:rPr>
              <a:t>validacionih</a:t>
            </a:r>
            <a:r>
              <a:rPr lang="sr-Latn-RS" sz="1800" dirty="0">
                <a:effectLst/>
                <a:ea typeface="Times New Roman" panose="02020603050405020304" pitchFamily="18" charset="0"/>
                <a:cs typeface="Times New Roman" panose="02020603050405020304" pitchFamily="18" charset="0"/>
              </a:rPr>
              <a:t> skala</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šeme korelacija između </a:t>
            </a:r>
            <a:r>
              <a:rPr lang="sr-Latn-RS" sz="1800" dirty="0" err="1">
                <a:effectLst/>
                <a:ea typeface="Times New Roman" panose="02020603050405020304" pitchFamily="18" charset="0"/>
                <a:cs typeface="Times New Roman" panose="02020603050405020304" pitchFamily="18" charset="0"/>
              </a:rPr>
              <a:t>validacionih</a:t>
            </a:r>
            <a:r>
              <a:rPr lang="sr-Latn-RS" sz="1800" dirty="0">
                <a:effectLst/>
                <a:ea typeface="Times New Roman" panose="02020603050405020304" pitchFamily="18" charset="0"/>
                <a:cs typeface="Times New Roman" panose="02020603050405020304" pitchFamily="18" charset="0"/>
              </a:rPr>
              <a:t> skala i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na merama ličnosti veoma slične korelacijama između procena supružnika na merama ličnosti i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na </a:t>
            </a:r>
            <a:r>
              <a:rPr lang="sr-Latn-RS" sz="1800" dirty="0" err="1">
                <a:effectLst/>
                <a:ea typeface="Times New Roman" panose="02020603050405020304" pitchFamily="18" charset="0"/>
                <a:cs typeface="Times New Roman" panose="02020603050405020304" pitchFamily="18" charset="0"/>
              </a:rPr>
              <a:t>validacionim</a:t>
            </a:r>
            <a:r>
              <a:rPr lang="sr-Latn-RS" sz="1800" dirty="0">
                <a:effectLst/>
                <a:ea typeface="Times New Roman" panose="02020603050405020304" pitchFamily="18" charset="0"/>
                <a:cs typeface="Times New Roman" panose="02020603050405020304" pitchFamily="18" charset="0"/>
              </a:rPr>
              <a:t> skalama.  </a:t>
            </a:r>
            <a:endParaRPr lang="en-US" sz="1800" dirty="0">
              <a:effectLst/>
              <a:ea typeface="Times New Roman" panose="02020603050405020304" pitchFamily="18" charset="0"/>
              <a:cs typeface="Times New Roman" panose="02020603050405020304" pitchFamily="18" charset="0"/>
            </a:endParaRPr>
          </a:p>
          <a:p>
            <a:pPr marL="0" indent="449580" algn="just">
              <a:spcBef>
                <a:spcPts val="0"/>
              </a:spcBef>
              <a:spcAft>
                <a:spcPts val="800"/>
              </a:spcAft>
            </a:pPr>
            <a:r>
              <a:rPr lang="sr-Latn-CS" sz="1800" dirty="0" err="1"/>
              <a:t>Metaanaliza</a:t>
            </a:r>
            <a:r>
              <a:rPr lang="sr-Latn-CS" sz="1800" dirty="0"/>
              <a:t>: šema korelacija između skala laganja i procene ličnosti od strane drugih slična kao šema korelacija između skala laganja i </a:t>
            </a:r>
            <a:r>
              <a:rPr lang="sr-Latn-CS" sz="1800" dirty="0" err="1"/>
              <a:t>samoopisa</a:t>
            </a:r>
            <a:r>
              <a:rPr lang="sr-Latn-CS" sz="1800" dirty="0"/>
              <a:t> na testu ličnosti </a:t>
            </a:r>
            <a:r>
              <a:rPr lang="sr-Latn-CS" sz="1200" dirty="0"/>
              <a:t>(</a:t>
            </a:r>
            <a:r>
              <a:rPr lang="sr-Latn-CS" sz="1200" dirty="0" err="1"/>
              <a:t>Ones</a:t>
            </a:r>
            <a:r>
              <a:rPr lang="sr-Latn-CS" sz="1200" dirty="0"/>
              <a:t>, </a:t>
            </a:r>
            <a:r>
              <a:rPr lang="sr-Latn-CS" sz="1200" dirty="0" err="1"/>
              <a:t>Wiswesvaran</a:t>
            </a:r>
            <a:r>
              <a:rPr lang="sr-Latn-CS" sz="1200" dirty="0"/>
              <a:t> &amp; </a:t>
            </a:r>
            <a:r>
              <a:rPr lang="sr-Latn-CS" sz="1200" dirty="0" err="1"/>
              <a:t>Reiss</a:t>
            </a:r>
            <a:r>
              <a:rPr lang="sr-Latn-CS" sz="1200" dirty="0"/>
              <a:t>, 1996) </a:t>
            </a:r>
            <a:endParaRPr lang="en-US" sz="1800" dirty="0">
              <a:effectLst/>
              <a:ea typeface="Times New Roman" panose="02020603050405020304" pitchFamily="18" charset="0"/>
              <a:cs typeface="Times New Roman" panose="02020603050405020304" pitchFamily="18" charset="0"/>
            </a:endParaRPr>
          </a:p>
          <a:p>
            <a:pPr marL="0" marR="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    	Ovim se opet potvrđuje da je socijalna poželjnost pre supstantivna karakteristika ličnosti nego strategija u odgovaranju. 	</a:t>
            </a:r>
            <a:endParaRPr lang="en-US" sz="1800" dirty="0"/>
          </a:p>
        </p:txBody>
      </p:sp>
    </p:spTree>
    <p:extLst>
      <p:ext uri="{BB962C8B-B14F-4D97-AF65-F5344CB8AC3E}">
        <p14:creationId xmlns:p14="http://schemas.microsoft.com/office/powerpoint/2010/main" val="210488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B654B-2D10-40EB-96AE-EAFCBF45B5A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AF354BB-F1D4-4D92-A33D-A05FC5127F1A}"/>
              </a:ext>
            </a:extLst>
          </p:cNvPr>
          <p:cNvSpPr>
            <a:spLocks noGrp="1"/>
          </p:cNvSpPr>
          <p:nvPr>
            <p:ph idx="1"/>
          </p:nvPr>
        </p:nvSpPr>
        <p:spPr/>
        <p:txBody>
          <a:bodyPr>
            <a:normAutofit fontScale="62500" lnSpcReduction="20000"/>
          </a:bodyPr>
          <a:lstStyle/>
          <a:p>
            <a:pPr>
              <a:lnSpc>
                <a:spcPct val="120000"/>
              </a:lnSpc>
            </a:pPr>
            <a:r>
              <a:rPr lang="sr-Latn-R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sr-Latn-RS" sz="3400" dirty="0">
                <a:effectLst/>
                <a:ea typeface="Times New Roman" panose="02020603050405020304" pitchFamily="18" charset="0"/>
                <a:cs typeface="Times New Roman" panose="02020603050405020304" pitchFamily="18" charset="0"/>
              </a:rPr>
              <a:t>U studiji koja je pored klasičnih </a:t>
            </a:r>
            <a:r>
              <a:rPr lang="sr-Latn-RS" sz="3400" dirty="0" err="1">
                <a:effectLst/>
                <a:ea typeface="Times New Roman" panose="02020603050405020304" pitchFamily="18" charset="0"/>
                <a:cs typeface="Times New Roman" panose="02020603050405020304" pitchFamily="18" charset="0"/>
              </a:rPr>
              <a:t>validacionih</a:t>
            </a:r>
            <a:r>
              <a:rPr lang="sr-Latn-RS" sz="3400" dirty="0">
                <a:effectLst/>
                <a:ea typeface="Times New Roman" panose="02020603050405020304" pitchFamily="18" charset="0"/>
                <a:cs typeface="Times New Roman" panose="02020603050405020304" pitchFamily="18" charset="0"/>
              </a:rPr>
              <a:t> skala koristila i mere za izračunavanje lažiranja izvedene iz NEO-PI-R-a dobijeni su rezultati identični prethodnim (</a:t>
            </a:r>
            <a:r>
              <a:rPr lang="sr-Latn-RS" sz="3400" dirty="0" err="1">
                <a:effectLst/>
                <a:ea typeface="Times New Roman" panose="02020603050405020304" pitchFamily="18" charset="0"/>
                <a:cs typeface="Times New Roman" panose="02020603050405020304" pitchFamily="18" charset="0"/>
              </a:rPr>
              <a:t>Piedmont</a:t>
            </a:r>
            <a:r>
              <a:rPr lang="sr-Latn-RS" sz="3400" dirty="0">
                <a:effectLst/>
                <a:ea typeface="Times New Roman" panose="02020603050405020304" pitchFamily="18" charset="0"/>
                <a:cs typeface="Times New Roman" panose="02020603050405020304" pitchFamily="18" charset="0"/>
              </a:rPr>
              <a:t>, et </a:t>
            </a:r>
            <a:r>
              <a:rPr lang="sr-Latn-RS" sz="3400" dirty="0" err="1">
                <a:effectLst/>
                <a:ea typeface="Times New Roman" panose="02020603050405020304" pitchFamily="18" charset="0"/>
                <a:cs typeface="Times New Roman" panose="02020603050405020304" pitchFamily="18" charset="0"/>
              </a:rPr>
              <a:t>al</a:t>
            </a:r>
            <a:r>
              <a:rPr lang="sr-Latn-RS" sz="3400" dirty="0">
                <a:effectLst/>
                <a:ea typeface="Times New Roman" panose="02020603050405020304" pitchFamily="18" charset="0"/>
                <a:cs typeface="Times New Roman" panose="02020603050405020304" pitchFamily="18" charset="0"/>
              </a:rPr>
              <a:t>, 2000)</a:t>
            </a:r>
            <a:endParaRPr lang="en-US" sz="3400" dirty="0">
              <a:effectLst/>
              <a:ea typeface="Times New Roman" panose="02020603050405020304" pitchFamily="18" charset="0"/>
              <a:cs typeface="Times New Roman" panose="02020603050405020304" pitchFamily="18" charset="0"/>
            </a:endParaRPr>
          </a:p>
          <a:p>
            <a:pPr>
              <a:lnSpc>
                <a:spcPct val="120000"/>
              </a:lnSpc>
            </a:pPr>
            <a:r>
              <a:rPr lang="sr-Latn-RS" sz="3400" kern="1200" dirty="0">
                <a:solidFill>
                  <a:srgbClr val="000000"/>
                </a:solidFill>
                <a:effectLst/>
                <a:ea typeface="Times New Roman" panose="02020603050405020304" pitchFamily="18" charset="0"/>
                <a:cs typeface="Times New Roman" panose="02020603050405020304" pitchFamily="18" charset="0"/>
              </a:rPr>
              <a:t>Rezultati su pokazali da se korigovanjem prediktora za vrednost </a:t>
            </a:r>
            <a:r>
              <a:rPr lang="sr-Latn-RS" sz="3400" kern="1200" dirty="0" err="1">
                <a:solidFill>
                  <a:srgbClr val="000000"/>
                </a:solidFill>
                <a:effectLst/>
                <a:ea typeface="Times New Roman" panose="02020603050405020304" pitchFamily="18" charset="0"/>
                <a:cs typeface="Times New Roman" panose="02020603050405020304" pitchFamily="18" charset="0"/>
              </a:rPr>
              <a:t>validacionih</a:t>
            </a:r>
            <a:r>
              <a:rPr lang="sr-Latn-RS" sz="3400" kern="1200" dirty="0">
                <a:solidFill>
                  <a:srgbClr val="000000"/>
                </a:solidFill>
                <a:effectLst/>
                <a:ea typeface="Times New Roman" panose="02020603050405020304" pitchFamily="18" charset="0"/>
                <a:cs typeface="Times New Roman" panose="02020603050405020304" pitchFamily="18" charset="0"/>
              </a:rPr>
              <a:t> indeksa redukuje </a:t>
            </a:r>
            <a:r>
              <a:rPr lang="sr-Latn-RS" sz="3400" kern="1200" dirty="0" err="1">
                <a:solidFill>
                  <a:srgbClr val="000000"/>
                </a:solidFill>
                <a:effectLst/>
                <a:ea typeface="Times New Roman" panose="02020603050405020304" pitchFamily="18" charset="0"/>
                <a:cs typeface="Times New Roman" panose="02020603050405020304" pitchFamily="18" charset="0"/>
              </a:rPr>
              <a:t>prediktivna</a:t>
            </a:r>
            <a:r>
              <a:rPr lang="sr-Latn-RS" sz="3400" kern="1200" dirty="0">
                <a:solidFill>
                  <a:srgbClr val="000000"/>
                </a:solidFill>
                <a:effectLst/>
                <a:ea typeface="Times New Roman" panose="02020603050405020304" pitchFamily="18" charset="0"/>
                <a:cs typeface="Times New Roman" panose="02020603050405020304" pitchFamily="18" charset="0"/>
              </a:rPr>
              <a:t> validnost testova</a:t>
            </a:r>
            <a:endParaRPr lang="en-US" sz="3400" kern="1200" dirty="0">
              <a:solidFill>
                <a:srgbClr val="000000"/>
              </a:solidFill>
              <a:effectLst/>
              <a:ea typeface="Times New Roman" panose="02020603050405020304" pitchFamily="18" charset="0"/>
              <a:cs typeface="Times New Roman" panose="02020603050405020304" pitchFamily="18" charset="0"/>
            </a:endParaRPr>
          </a:p>
          <a:p>
            <a:pPr>
              <a:lnSpc>
                <a:spcPct val="120000"/>
              </a:lnSpc>
            </a:pPr>
            <a:r>
              <a:rPr lang="sr-Latn-RS" sz="3400" kern="1200" dirty="0">
                <a:solidFill>
                  <a:srgbClr val="000000"/>
                </a:solidFill>
                <a:effectLst/>
                <a:ea typeface="Times New Roman" panose="02020603050405020304" pitchFamily="18" charset="0"/>
                <a:cs typeface="Times New Roman" panose="02020603050405020304" pitchFamily="18" charset="0"/>
              </a:rPr>
              <a:t>Ispitanike sa višim skorovima na </a:t>
            </a:r>
            <a:r>
              <a:rPr lang="sr-Latn-RS" sz="3400" kern="1200" dirty="0" err="1">
                <a:solidFill>
                  <a:srgbClr val="000000"/>
                </a:solidFill>
                <a:effectLst/>
                <a:ea typeface="Times New Roman" panose="02020603050405020304" pitchFamily="18" charset="0"/>
                <a:cs typeface="Times New Roman" panose="02020603050405020304" pitchFamily="18" charset="0"/>
              </a:rPr>
              <a:t>validacionim</a:t>
            </a:r>
            <a:r>
              <a:rPr lang="sr-Latn-RS" sz="3400" kern="1200" dirty="0">
                <a:solidFill>
                  <a:srgbClr val="000000"/>
                </a:solidFill>
                <a:effectLst/>
                <a:ea typeface="Times New Roman" panose="02020603050405020304" pitchFamily="18" charset="0"/>
                <a:cs typeface="Times New Roman" panose="02020603050405020304" pitchFamily="18" charset="0"/>
              </a:rPr>
              <a:t> indeksima i bliski drugi opažaju kao osobe </a:t>
            </a:r>
            <a:r>
              <a:rPr lang="sr-Latn-RS" sz="3400" dirty="0">
                <a:effectLst/>
                <a:ea typeface="Times New Roman" panose="02020603050405020304" pitchFamily="18" charset="0"/>
                <a:cs typeface="Times New Roman" panose="02020603050405020304" pitchFamily="18" charset="0"/>
              </a:rPr>
              <a:t>koje poseduju više socijalno poželjnih osobina, tj. niže vrednosti na </a:t>
            </a:r>
            <a:r>
              <a:rPr lang="sr-Latn-RS" sz="3400" dirty="0" err="1">
                <a:effectLst/>
                <a:ea typeface="Times New Roman" panose="02020603050405020304" pitchFamily="18" charset="0"/>
                <a:cs typeface="Times New Roman" panose="02020603050405020304" pitchFamily="18" charset="0"/>
              </a:rPr>
              <a:t>neuroticizmu</a:t>
            </a:r>
            <a:r>
              <a:rPr lang="sr-Latn-RS" sz="3400" dirty="0">
                <a:effectLst/>
                <a:ea typeface="Times New Roman" panose="02020603050405020304" pitchFamily="18" charset="0"/>
                <a:cs typeface="Times New Roman" panose="02020603050405020304" pitchFamily="18" charset="0"/>
              </a:rPr>
              <a:t> i više na savesnosti</a:t>
            </a:r>
            <a:endParaRPr lang="en-US" sz="3400" dirty="0">
              <a:solidFill>
                <a:srgbClr val="000000"/>
              </a:solidFill>
              <a:ea typeface="Times New Roman" panose="02020603050405020304" pitchFamily="18" charset="0"/>
              <a:cs typeface="Times New Roman" panose="02020603050405020304" pitchFamily="18" charset="0"/>
            </a:endParaRPr>
          </a:p>
          <a:p>
            <a:pPr>
              <a:lnSpc>
                <a:spcPct val="120000"/>
              </a:lnSpc>
            </a:pPr>
            <a:r>
              <a:rPr lang="sr-Latn-RS" sz="3400" kern="1200" dirty="0">
                <a:solidFill>
                  <a:srgbClr val="000000"/>
                </a:solidFill>
                <a:effectLst/>
                <a:ea typeface="Times New Roman" panose="02020603050405020304" pitchFamily="18" charset="0"/>
                <a:cs typeface="Times New Roman" panose="02020603050405020304" pitchFamily="18" charset="0"/>
              </a:rPr>
              <a:t>Pokazano je da ispitanike iz tzv. </a:t>
            </a:r>
            <a:r>
              <a:rPr lang="sr-Latn-RS" sz="3400" kern="1200" dirty="0" err="1">
                <a:solidFill>
                  <a:srgbClr val="000000"/>
                </a:solidFill>
                <a:effectLst/>
                <a:ea typeface="Times New Roman" panose="02020603050405020304" pitchFamily="18" charset="0"/>
                <a:cs typeface="Times New Roman" panose="02020603050405020304" pitchFamily="18" charset="0"/>
              </a:rPr>
              <a:t>aberantnih</a:t>
            </a:r>
            <a:r>
              <a:rPr lang="sr-Latn-RS" sz="3400" kern="1200" dirty="0">
                <a:solidFill>
                  <a:srgbClr val="000000"/>
                </a:solidFill>
                <a:effectLst/>
                <a:ea typeface="Times New Roman" panose="02020603050405020304" pitchFamily="18" charset="0"/>
                <a:cs typeface="Times New Roman" panose="02020603050405020304" pitchFamily="18" charset="0"/>
              </a:rPr>
              <a:t> grupa, tj. ispitanike sa ekstremnim skorovima, i drugi opažaju kao osobe kod kojih su određene osobine izražene u ekstremnim vrednostima</a:t>
            </a:r>
            <a:r>
              <a:rPr lang="sr-Latn-RS" sz="3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1397731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40A14-932F-4832-8237-192D7E7C66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CD20ABE-E1F6-4855-A683-44BBC4F6B1A7}"/>
              </a:ext>
            </a:extLst>
          </p:cNvPr>
          <p:cNvSpPr>
            <a:spLocks noGrp="1"/>
          </p:cNvSpPr>
          <p:nvPr>
            <p:ph idx="1"/>
          </p:nvPr>
        </p:nvSpPr>
        <p:spPr/>
        <p:txBody>
          <a:bodyPr>
            <a:normAutofit lnSpcReduction="10000"/>
          </a:bodyPr>
          <a:lstStyle/>
          <a:p>
            <a:r>
              <a:rPr lang="sr-Latn-RS" sz="1800" dirty="0" err="1">
                <a:effectLst/>
                <a:latin typeface="Times New Roman" panose="02020603050405020304" pitchFamily="18" charset="0"/>
                <a:ea typeface="Times New Roman" panose="02020603050405020304" pitchFamily="18" charset="0"/>
                <a:cs typeface="Times New Roman" panose="02020603050405020304" pitchFamily="18" charset="0"/>
              </a:rPr>
              <a:t>Lonkvist</a:t>
            </a:r>
            <a:r>
              <a:rPr lang="sr-Latn-RS" sz="1800" dirty="0">
                <a:effectLst/>
                <a:latin typeface="Times New Roman" panose="02020603050405020304" pitchFamily="18" charset="0"/>
                <a:ea typeface="Times New Roman" panose="02020603050405020304" pitchFamily="18" charset="0"/>
                <a:cs typeface="Times New Roman" panose="02020603050405020304" pitchFamily="18" charset="0"/>
              </a:rPr>
              <a:t> i saradnici (2007)</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sr-Latn-RS" sz="1800" dirty="0">
                <a:effectLst/>
                <a:ea typeface="Times New Roman" panose="02020603050405020304" pitchFamily="18" charset="0"/>
                <a:cs typeface="Times New Roman" panose="02020603050405020304" pitchFamily="18" charset="0"/>
              </a:rPr>
              <a:t>administrirali supružnicima </a:t>
            </a:r>
            <a:r>
              <a:rPr lang="sr-Latn-RS" sz="1800" dirty="0" err="1">
                <a:effectLst/>
                <a:ea typeface="Times New Roman" panose="02020603050405020304" pitchFamily="18" charset="0"/>
                <a:cs typeface="Times New Roman" panose="02020603050405020304" pitchFamily="18" charset="0"/>
              </a:rPr>
              <a:t>validacione</a:t>
            </a:r>
            <a:r>
              <a:rPr lang="sr-Latn-RS" sz="1800" dirty="0">
                <a:effectLst/>
                <a:ea typeface="Times New Roman" panose="02020603050405020304" pitchFamily="18" charset="0"/>
                <a:cs typeface="Times New Roman" panose="02020603050405020304" pitchFamily="18" charset="0"/>
              </a:rPr>
              <a:t> skale </a:t>
            </a:r>
            <a:r>
              <a:rPr lang="sr-Latn-RS" sz="1800" dirty="0" err="1">
                <a:effectLst/>
                <a:ea typeface="Times New Roman" panose="02020603050405020304" pitchFamily="18" charset="0"/>
                <a:cs typeface="Times New Roman" panose="02020603050405020304" pitchFamily="18" charset="0"/>
              </a:rPr>
              <a:t>samoobmanjivanja</a:t>
            </a:r>
            <a:r>
              <a:rPr lang="sr-Latn-RS" sz="1800" dirty="0">
                <a:effectLst/>
                <a:ea typeface="Times New Roman" panose="02020603050405020304" pitchFamily="18" charset="0"/>
                <a:cs typeface="Times New Roman" panose="02020603050405020304" pitchFamily="18" charset="0"/>
              </a:rPr>
              <a:t> i upravljanja impresijom zajedno sa NEO-PI-R-om kako bi svaki supružnik procenio svog para.</a:t>
            </a:r>
            <a:endParaRPr lang="en-US" sz="1800" dirty="0">
              <a:effectLst/>
              <a:ea typeface="Times New Roman" panose="02020603050405020304" pitchFamily="18" charset="0"/>
              <a:cs typeface="Times New Roman" panose="02020603050405020304" pitchFamily="18" charset="0"/>
            </a:endParaRPr>
          </a:p>
          <a:p>
            <a:r>
              <a:rPr lang="sr-Latn-RS" sz="1800" dirty="0">
                <a:effectLst/>
                <a:ea typeface="Times New Roman" panose="02020603050405020304" pitchFamily="18" charset="0"/>
                <a:cs typeface="Times New Roman" panose="02020603050405020304" pitchFamily="18" charset="0"/>
              </a:rPr>
              <a:t>Korelacije između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i procene od strane supružnika bile su pozitivne i statistički značajne i za </a:t>
            </a:r>
            <a:r>
              <a:rPr lang="sr-Latn-RS" sz="1800" dirty="0" err="1">
                <a:effectLst/>
                <a:ea typeface="Times New Roman" panose="02020603050405020304" pitchFamily="18" charset="0"/>
                <a:cs typeface="Times New Roman" panose="02020603050405020304" pitchFamily="18" charset="0"/>
              </a:rPr>
              <a:t>samoobmanjivanje</a:t>
            </a:r>
            <a:r>
              <a:rPr lang="sr-Latn-RS" sz="1800" dirty="0">
                <a:effectLst/>
                <a:ea typeface="Times New Roman" panose="02020603050405020304" pitchFamily="18" charset="0"/>
                <a:cs typeface="Times New Roman" panose="02020603050405020304" pitchFamily="18" charset="0"/>
              </a:rPr>
              <a:t> i za upravljanje impresijom</a:t>
            </a:r>
            <a:endParaRPr lang="en-US" sz="1800" dirty="0">
              <a:effectLst/>
              <a:ea typeface="Times New Roman" panose="02020603050405020304" pitchFamily="18" charset="0"/>
              <a:cs typeface="Times New Roman" panose="02020603050405020304" pitchFamily="18" charset="0"/>
            </a:endParaRPr>
          </a:p>
          <a:p>
            <a:r>
              <a:rPr lang="sr-Latn-RS" sz="1800" dirty="0">
                <a:effectLst/>
                <a:ea typeface="Times New Roman" panose="02020603050405020304" pitchFamily="18" charset="0"/>
                <a:cs typeface="Times New Roman" panose="02020603050405020304" pitchFamily="18" charset="0"/>
              </a:rPr>
              <a:t>Čak su procene od strane </a:t>
            </a:r>
            <a:r>
              <a:rPr lang="sr-Latn-RS" sz="1800" dirty="0" err="1">
                <a:effectLst/>
                <a:ea typeface="Times New Roman" panose="02020603050405020304" pitchFamily="18" charset="0"/>
                <a:cs typeface="Times New Roman" panose="02020603050405020304" pitchFamily="18" charset="0"/>
              </a:rPr>
              <a:t>supružnka</a:t>
            </a:r>
            <a:r>
              <a:rPr lang="sr-Latn-RS" sz="1800" dirty="0">
                <a:effectLst/>
                <a:ea typeface="Times New Roman" panose="02020603050405020304" pitchFamily="18" charset="0"/>
                <a:cs typeface="Times New Roman" panose="02020603050405020304" pitchFamily="18" charset="0"/>
              </a:rPr>
              <a:t> bile značajno socijalno poželjnije od podataka dobijenih </a:t>
            </a:r>
            <a:r>
              <a:rPr lang="sr-Latn-RS" sz="1800" dirty="0" err="1">
                <a:effectLst/>
                <a:ea typeface="Times New Roman" panose="02020603050405020304" pitchFamily="18" charset="0"/>
                <a:cs typeface="Times New Roman" panose="02020603050405020304" pitchFamily="18" charset="0"/>
              </a:rPr>
              <a:t>samoprocenom</a:t>
            </a:r>
            <a:r>
              <a:rPr lang="sr-Latn-RS" sz="1800" dirty="0">
                <a:effectLst/>
                <a:ea typeface="Times New Roman" panose="02020603050405020304" pitchFamily="18" charset="0"/>
                <a:cs typeface="Times New Roman" panose="02020603050405020304" pitchFamily="18" charset="0"/>
              </a:rPr>
              <a:t> i na merama ličnosti − </a:t>
            </a:r>
            <a:r>
              <a:rPr lang="sr-Latn-RS" sz="1800" dirty="0" err="1">
                <a:effectLst/>
                <a:ea typeface="Times New Roman" panose="02020603050405020304" pitchFamily="18" charset="0"/>
                <a:cs typeface="Times New Roman" panose="02020603050405020304" pitchFamily="18" charset="0"/>
              </a:rPr>
              <a:t>neuroticizam</a:t>
            </a:r>
            <a:r>
              <a:rPr lang="sr-Latn-RS" sz="1800" dirty="0">
                <a:effectLst/>
                <a:ea typeface="Times New Roman" panose="02020603050405020304" pitchFamily="18" charset="0"/>
                <a:cs typeface="Times New Roman" panose="02020603050405020304" pitchFamily="18" charset="0"/>
              </a:rPr>
              <a:t> je bio značajno niži kod procena</a:t>
            </a:r>
            <a:endParaRPr lang="en-US" sz="1800" dirty="0">
              <a:effectLst/>
              <a:ea typeface="Times New Roman" panose="02020603050405020304" pitchFamily="18" charset="0"/>
              <a:cs typeface="Times New Roman" panose="02020603050405020304" pitchFamily="18" charset="0"/>
            </a:endParaRPr>
          </a:p>
          <a:p>
            <a:r>
              <a:rPr lang="sr-Latn-RS" sz="1800" dirty="0">
                <a:effectLst/>
                <a:ea typeface="Times New Roman" panose="02020603050405020304" pitchFamily="18" charset="0"/>
                <a:cs typeface="Times New Roman" panose="02020603050405020304" pitchFamily="18" charset="0"/>
              </a:rPr>
              <a:t>Sličan rezultat je dobijen i na uzorku Kineza (</a:t>
            </a:r>
            <a:r>
              <a:rPr lang="sr-Latn-RS" sz="1800" dirty="0" err="1">
                <a:effectLst/>
                <a:ea typeface="Times New Roman" panose="02020603050405020304" pitchFamily="18" charset="0"/>
                <a:cs typeface="Times New Roman" panose="02020603050405020304" pitchFamily="18" charset="0"/>
              </a:rPr>
              <a:t>Yik</a:t>
            </a:r>
            <a:r>
              <a:rPr lang="sr-Latn-RS" sz="1800" dirty="0">
                <a:effectLst/>
                <a:ea typeface="Times New Roman" panose="02020603050405020304" pitchFamily="18" charset="0"/>
                <a:cs typeface="Times New Roman" panose="02020603050405020304" pitchFamily="18" charset="0"/>
              </a:rPr>
              <a:t>, </a:t>
            </a:r>
            <a:r>
              <a:rPr lang="sr-Latn-RS" sz="1800" dirty="0" err="1">
                <a:effectLst/>
                <a:ea typeface="Times New Roman" panose="02020603050405020304" pitchFamily="18" charset="0"/>
                <a:cs typeface="Times New Roman" panose="02020603050405020304" pitchFamily="18" charset="0"/>
              </a:rPr>
              <a:t>Bond</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Paulhus</a:t>
            </a:r>
            <a:r>
              <a:rPr lang="sr-Latn-RS" sz="1800" dirty="0">
                <a:effectLst/>
                <a:ea typeface="Times New Roman" panose="02020603050405020304" pitchFamily="18" charset="0"/>
                <a:cs typeface="Times New Roman" panose="02020603050405020304" pitchFamily="18" charset="0"/>
              </a:rPr>
              <a:t>, 1998), koji pokazuju značajno nižu tendenciju pripisivanja sebi pozitivnih atributa u odnosu na to kako ih procenjuju drugi (korelacije između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i procena od strane drugih su bile značajne na svim merama)</a:t>
            </a:r>
            <a:endParaRPr lang="en-US" sz="1800" dirty="0">
              <a:effectLst/>
              <a:ea typeface="Times New Roman" panose="02020603050405020304" pitchFamily="18" charset="0"/>
              <a:cs typeface="Times New Roman" panose="02020603050405020304" pitchFamily="18" charset="0"/>
            </a:endParaRPr>
          </a:p>
          <a:p>
            <a:r>
              <a:rPr lang="sr-Latn-RS" sz="1800" dirty="0">
                <a:effectLst/>
                <a:ea typeface="Times New Roman" panose="02020603050405020304" pitchFamily="18" charset="0"/>
                <a:cs typeface="Times New Roman" panose="02020603050405020304" pitchFamily="18" charset="0"/>
              </a:rPr>
              <a:t> Rezultati ukazuju da postoji saglasnost između </a:t>
            </a:r>
            <a:r>
              <a:rPr lang="sr-Latn-RS" sz="1800" dirty="0" err="1">
                <a:effectLst/>
                <a:ea typeface="Times New Roman" panose="02020603050405020304" pitchFamily="18" charset="0"/>
                <a:cs typeface="Times New Roman" panose="02020603050405020304" pitchFamily="18" charset="0"/>
              </a:rPr>
              <a:t>samoprocena</a:t>
            </a:r>
            <a:r>
              <a:rPr lang="sr-Latn-RS" sz="1800" dirty="0">
                <a:effectLst/>
                <a:ea typeface="Times New Roman" panose="02020603050405020304" pitchFamily="18" charset="0"/>
                <a:cs typeface="Times New Roman" panose="02020603050405020304" pitchFamily="18" charset="0"/>
              </a:rPr>
              <a:t> i mera procene od strane supružnika što ukazuje da </a:t>
            </a:r>
            <a:r>
              <a:rPr lang="sr-Latn-RS" sz="1800" dirty="0" err="1">
                <a:effectLst/>
                <a:ea typeface="Times New Roman" panose="02020603050405020304" pitchFamily="18" charset="0"/>
                <a:cs typeface="Times New Roman" panose="02020603050405020304" pitchFamily="18" charset="0"/>
              </a:rPr>
              <a:t>samoobmanjivanje</a:t>
            </a:r>
            <a:r>
              <a:rPr lang="sr-Latn-RS" sz="1800" dirty="0">
                <a:effectLst/>
                <a:ea typeface="Times New Roman" panose="02020603050405020304" pitchFamily="18" charset="0"/>
                <a:cs typeface="Times New Roman" panose="02020603050405020304" pitchFamily="18" charset="0"/>
              </a:rPr>
              <a:t> i upravljanje impresijom u izvesnom stepenu reflektuju stvarne individualne razlike u ponašanju, a ne distorziju u odgovaranju na testove. </a:t>
            </a:r>
            <a:endParaRPr lang="en-US" sz="1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84053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37F9D-619F-4522-88DF-2D4B0FC98CD4}"/>
              </a:ext>
            </a:extLst>
          </p:cNvPr>
          <p:cNvSpPr>
            <a:spLocks noGrp="1"/>
          </p:cNvSpPr>
          <p:nvPr>
            <p:ph type="title"/>
          </p:nvPr>
        </p:nvSpPr>
        <p:spPr/>
        <p:txBody>
          <a:bodyPr>
            <a:noAutofit/>
          </a:bodyPr>
          <a:lstStyle/>
          <a:p>
            <a:pPr marL="742950" marR="0" lvl="1" indent="-285750" algn="ctr">
              <a:spcBef>
                <a:spcPts val="0"/>
              </a:spcBef>
              <a:spcAft>
                <a:spcPts val="0"/>
              </a:spcAft>
            </a:pPr>
            <a:br>
              <a:rPr lang="en-US" sz="3600" dirty="0">
                <a:solidFill>
                  <a:srgbClr val="000000"/>
                </a:solidFill>
                <a:effectLst>
                  <a:outerShdw blurRad="38100" dist="38100" dir="2700000" algn="tl">
                    <a:srgbClr val="000000">
                      <a:alpha val="43137"/>
                    </a:srgbClr>
                  </a:outerShdw>
                </a:effectLst>
                <a:latin typeface="+mj-lt"/>
              </a:rPr>
            </a:br>
            <a:br>
              <a:rPr lang="en-US" sz="3600" dirty="0">
                <a:solidFill>
                  <a:srgbClr val="000000"/>
                </a:solidFill>
                <a:effectLst>
                  <a:outerShdw blurRad="38100" dist="38100" dir="2700000" algn="tl">
                    <a:srgbClr val="000000">
                      <a:alpha val="43137"/>
                    </a:srgbClr>
                  </a:outerShdw>
                </a:effectLst>
                <a:latin typeface="+mj-lt"/>
              </a:rPr>
            </a:br>
            <a:r>
              <a:rPr lang="x-none" sz="3600" dirty="0">
                <a:solidFill>
                  <a:srgbClr val="000000"/>
                </a:solidFill>
                <a:effectLst>
                  <a:outerShdw blurRad="38100" dist="38100" dir="2700000" algn="tl">
                    <a:srgbClr val="000000">
                      <a:alpha val="43137"/>
                    </a:srgbClr>
                  </a:outerShdw>
                </a:effectLst>
                <a:latin typeface="+mj-lt"/>
              </a:rPr>
              <a:t>Osetljivost instrumenata na davanje socijalno poželjnih odgovora</a:t>
            </a:r>
            <a:br>
              <a:rPr lang="en-US" sz="3600" dirty="0">
                <a:solidFill>
                  <a:srgbClr val="000000"/>
                </a:solidFill>
                <a:effectLst>
                  <a:outerShdw blurRad="38100" dist="38100" dir="2700000" algn="tl">
                    <a:srgbClr val="000000">
                      <a:alpha val="43137"/>
                    </a:srgbClr>
                  </a:outerShdw>
                </a:effectLst>
                <a:latin typeface="+mj-lt"/>
              </a:rPr>
            </a:br>
            <a:r>
              <a:rPr lang="x-none" sz="3600" dirty="0">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t> </a:t>
            </a:r>
            <a:br>
              <a:rPr lang="en-US" sz="3600" dirty="0">
                <a:effectLst>
                  <a:outerShdw blurRad="38100" dist="38100" dir="2700000" algn="tl">
                    <a:srgbClr val="000000">
                      <a:alpha val="43137"/>
                    </a:srgbClr>
                  </a:outerShdw>
                </a:effectLst>
                <a:latin typeface="+mj-lt"/>
                <a:ea typeface="Times New Roman" panose="02020603050405020304" pitchFamily="18" charset="0"/>
                <a:cs typeface="Times New Roman" panose="02020603050405020304" pitchFamily="18" charset="0"/>
              </a:rPr>
            </a:br>
            <a:endParaRPr lang="en-US" sz="3600" dirty="0">
              <a:effectLst>
                <a:outerShdw blurRad="38100" dist="38100" dir="2700000" algn="tl">
                  <a:srgbClr val="000000">
                    <a:alpha val="43137"/>
                  </a:srgbClr>
                </a:outerShdw>
              </a:effectLst>
              <a:latin typeface="+mj-lt"/>
            </a:endParaRPr>
          </a:p>
        </p:txBody>
      </p:sp>
      <p:sp>
        <p:nvSpPr>
          <p:cNvPr id="3" name="Content Placeholder 2">
            <a:extLst>
              <a:ext uri="{FF2B5EF4-FFF2-40B4-BE49-F238E27FC236}">
                <a16:creationId xmlns:a16="http://schemas.microsoft.com/office/drawing/2014/main" id="{F57DC63B-B6D0-44A8-8997-F8D19079CE89}"/>
              </a:ext>
            </a:extLst>
          </p:cNvPr>
          <p:cNvSpPr>
            <a:spLocks noGrp="1"/>
          </p:cNvSpPr>
          <p:nvPr>
            <p:ph idx="1"/>
          </p:nvPr>
        </p:nvSpPr>
        <p:spPr>
          <a:xfrm>
            <a:off x="457200" y="1600200"/>
            <a:ext cx="8229600" cy="4925144"/>
          </a:xfrm>
        </p:spPr>
        <p:txBody>
          <a:bodyPr>
            <a:normAutofit fontScale="70000" lnSpcReduction="20000"/>
          </a:bodyPr>
          <a:lstStyle/>
          <a:p>
            <a:pPr marL="0" marR="0" indent="449580" algn="just">
              <a:lnSpc>
                <a:spcPct val="150000"/>
              </a:lnSpc>
              <a:spcBef>
                <a:spcPts val="0"/>
              </a:spcBef>
              <a:spcAft>
                <a:spcPts val="800"/>
              </a:spcAft>
            </a:pPr>
            <a:r>
              <a:rPr lang="sr-Latn-RS" sz="2000" dirty="0">
                <a:effectLst/>
                <a:ea typeface="Calibri" panose="020F0502020204030204" pitchFamily="34" charset="0"/>
                <a:cs typeface="Times New Roman" panose="02020603050405020304" pitchFamily="18" charset="0"/>
              </a:rPr>
              <a:t>kontroverznost rezultata istraživanja o osetljivosti testova ličnosti može se predstaviti pomoću dva kontradiktorna rezultata, a koja istovremeno pokazuju kontinuiranu </a:t>
            </a:r>
            <a:r>
              <a:rPr lang="sr-Latn-RS" sz="2000" dirty="0" err="1">
                <a:effectLst/>
                <a:ea typeface="Calibri" panose="020F0502020204030204" pitchFamily="34" charset="0"/>
                <a:cs typeface="Times New Roman" panose="02020603050405020304" pitchFamily="18" charset="0"/>
              </a:rPr>
              <a:t>replikabilnost</a:t>
            </a:r>
            <a:r>
              <a:rPr lang="sr-Latn-RS" sz="2000" dirty="0">
                <a:effectLst/>
                <a:ea typeface="Calibri" panose="020F0502020204030204" pitchFamily="34" charset="0"/>
                <a:cs typeface="Times New Roman" panose="02020603050405020304" pitchFamily="18" charset="0"/>
              </a:rPr>
              <a:t> u mnogim studijama:</a:t>
            </a:r>
            <a:endParaRPr lang="en-US" sz="2000" dirty="0">
              <a:effectLst/>
              <a:ea typeface="Times New Roman" panose="02020603050405020304" pitchFamily="18" charset="0"/>
              <a:cs typeface="Times New Roman" panose="02020603050405020304" pitchFamily="18" charset="0"/>
            </a:endParaRPr>
          </a:p>
          <a:p>
            <a:pPr marL="342900" marR="0" lvl="0" indent="-342900" algn="just">
              <a:lnSpc>
                <a:spcPct val="150000"/>
              </a:lnSpc>
              <a:spcBef>
                <a:spcPts val="0"/>
              </a:spcBef>
              <a:spcAft>
                <a:spcPts val="0"/>
              </a:spcAft>
              <a:buFont typeface="+mj-lt"/>
              <a:buAutoNum type="arabicPeriod"/>
            </a:pPr>
            <a:r>
              <a:rPr lang="sr-Latn-RS" sz="2000" dirty="0">
                <a:effectLst/>
                <a:ea typeface="Times New Roman" panose="02020603050405020304" pitchFamily="18" charset="0"/>
                <a:cs typeface="Times New Roman" panose="02020603050405020304" pitchFamily="18" charset="0"/>
              </a:rPr>
              <a:t>kandidati za posao ostvaruju više skorove na socijalno poželjnim dimenzijama ličnosti u odnosu na ispitanike testirane u atmosferi slabijeg motivacionog pritiska (</a:t>
            </a:r>
            <a:r>
              <a:rPr lang="sr-Latn-RS" sz="2000" dirty="0" err="1">
                <a:effectLst/>
                <a:ea typeface="Times New Roman" panose="02020603050405020304" pitchFamily="18" charset="0"/>
                <a:cs typeface="Times New Roman" panose="02020603050405020304" pitchFamily="18" charset="0"/>
              </a:rPr>
              <a:t>Birkeland</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Manson</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Kisamore</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Brannick</a:t>
            </a:r>
            <a:r>
              <a:rPr lang="sr-Latn-RS" sz="2000" dirty="0">
                <a:effectLst/>
                <a:ea typeface="Times New Roman" panose="02020603050405020304" pitchFamily="18" charset="0"/>
                <a:cs typeface="Times New Roman" panose="02020603050405020304" pitchFamily="18" charset="0"/>
              </a:rPr>
              <a:t> &amp; </a:t>
            </a:r>
            <a:r>
              <a:rPr lang="sr-Latn-RS" sz="2000" dirty="0" err="1">
                <a:effectLst/>
                <a:ea typeface="Times New Roman" panose="02020603050405020304" pitchFamily="18" charset="0"/>
                <a:cs typeface="Times New Roman" panose="02020603050405020304" pitchFamily="18" charset="0"/>
              </a:rPr>
              <a:t>Smith</a:t>
            </a:r>
            <a:r>
              <a:rPr lang="sr-Latn-RS" sz="2000" dirty="0">
                <a:effectLst/>
                <a:ea typeface="Times New Roman" panose="02020603050405020304" pitchFamily="18" charset="0"/>
                <a:cs typeface="Times New Roman" panose="02020603050405020304" pitchFamily="18" charset="0"/>
              </a:rPr>
              <a:t>, 2006; </a:t>
            </a:r>
            <a:r>
              <a:rPr lang="sr-Latn-RS" sz="2000" dirty="0" err="1">
                <a:effectLst/>
                <a:ea typeface="Times New Roman" panose="02020603050405020304" pitchFamily="18" charset="0"/>
                <a:cs typeface="Times New Roman" panose="02020603050405020304" pitchFamily="18" charset="0"/>
              </a:rPr>
              <a:t>Lönnqvist</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Paunonen</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Tuulio-Henriksson</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Lönnqvist</a:t>
            </a:r>
            <a:r>
              <a:rPr lang="sr-Latn-RS" sz="2000" dirty="0">
                <a:effectLst/>
                <a:ea typeface="Times New Roman" panose="02020603050405020304" pitchFamily="18" charset="0"/>
                <a:cs typeface="Times New Roman" panose="02020603050405020304" pitchFamily="18" charset="0"/>
              </a:rPr>
              <a:t>, </a:t>
            </a:r>
            <a:r>
              <a:rPr lang="sr-Latn-RS" sz="2000" dirty="0" err="1">
                <a:effectLst/>
                <a:ea typeface="Times New Roman" panose="02020603050405020304" pitchFamily="18" charset="0"/>
                <a:cs typeface="Times New Roman" panose="02020603050405020304" pitchFamily="18" charset="0"/>
              </a:rPr>
              <a:t>Verkasalo</a:t>
            </a:r>
            <a:r>
              <a:rPr lang="sr-Latn-RS" sz="2000" dirty="0">
                <a:effectLst/>
                <a:ea typeface="Times New Roman" panose="02020603050405020304" pitchFamily="18" charset="0"/>
                <a:cs typeface="Times New Roman" panose="02020603050405020304" pitchFamily="18" charset="0"/>
              </a:rPr>
              <a:t>, 2007; </a:t>
            </a:r>
            <a:r>
              <a:rPr lang="sr-Latn-RS" sz="2000" dirty="0" err="1">
                <a:effectLst/>
                <a:ea typeface="Calibri" panose="020F0502020204030204" pitchFamily="34" charset="0"/>
                <a:cs typeface="Times New Roman" panose="02020603050405020304" pitchFamily="18" charset="0"/>
              </a:rPr>
              <a:t>Hough</a:t>
            </a:r>
            <a:r>
              <a:rPr lang="sr-Latn-RS" sz="2000" dirty="0">
                <a:effectLst/>
                <a:ea typeface="Calibri" panose="020F0502020204030204" pitchFamily="34" charset="0"/>
                <a:cs typeface="Times New Roman" panose="02020603050405020304" pitchFamily="18" charset="0"/>
              </a:rPr>
              <a:t>, 1998; </a:t>
            </a:r>
            <a:r>
              <a:rPr lang="sr-Latn-RS" sz="2000" dirty="0" err="1">
                <a:effectLst/>
                <a:ea typeface="Calibri" panose="020F0502020204030204" pitchFamily="34" charset="0"/>
                <a:cs typeface="Times New Roman" panose="02020603050405020304" pitchFamily="18" charset="0"/>
              </a:rPr>
              <a:t>Peterson</a:t>
            </a:r>
            <a:r>
              <a:rPr lang="sr-Latn-RS" sz="2000" dirty="0">
                <a:effectLst/>
                <a:ea typeface="Calibri" panose="020F0502020204030204" pitchFamily="34" charset="0"/>
                <a:cs typeface="Times New Roman" panose="02020603050405020304" pitchFamily="18" charset="0"/>
              </a:rPr>
              <a:t>, </a:t>
            </a:r>
            <a:r>
              <a:rPr lang="sr-Latn-RS" sz="2000" dirty="0" err="1">
                <a:effectLst/>
                <a:ea typeface="Calibri" panose="020F0502020204030204" pitchFamily="34" charset="0"/>
                <a:cs typeface="Times New Roman" panose="02020603050405020304" pitchFamily="18" charset="0"/>
              </a:rPr>
              <a:t>Griffith</a:t>
            </a:r>
            <a:r>
              <a:rPr lang="sr-Latn-RS" sz="2000" dirty="0">
                <a:effectLst/>
                <a:ea typeface="Calibri" panose="020F0502020204030204" pitchFamily="34" charset="0"/>
                <a:cs typeface="Times New Roman" panose="02020603050405020304" pitchFamily="18" charset="0"/>
              </a:rPr>
              <a:t>, </a:t>
            </a:r>
            <a:r>
              <a:rPr lang="sr-Latn-RS" sz="2000" dirty="0" err="1">
                <a:effectLst/>
                <a:ea typeface="Calibri" panose="020F0502020204030204" pitchFamily="34" charset="0"/>
                <a:cs typeface="Times New Roman" panose="02020603050405020304" pitchFamily="18" charset="0"/>
              </a:rPr>
              <a:t>Isaacson</a:t>
            </a:r>
            <a:r>
              <a:rPr lang="sr-Latn-RS" sz="2000" dirty="0">
                <a:effectLst/>
                <a:ea typeface="Calibri" panose="020F0502020204030204" pitchFamily="34" charset="0"/>
                <a:cs typeface="Times New Roman" panose="02020603050405020304" pitchFamily="18" charset="0"/>
              </a:rPr>
              <a:t>, O’ </a:t>
            </a:r>
            <a:r>
              <a:rPr lang="sr-Latn-RS" sz="2000" dirty="0" err="1">
                <a:effectLst/>
                <a:ea typeface="Calibri" panose="020F0502020204030204" pitchFamily="34" charset="0"/>
                <a:cs typeface="Times New Roman" panose="02020603050405020304" pitchFamily="18" charset="0"/>
              </a:rPr>
              <a:t>Connell</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Mangos</a:t>
            </a:r>
            <a:r>
              <a:rPr lang="sr-Latn-RS" sz="2000" dirty="0">
                <a:effectLst/>
                <a:ea typeface="Calibri" panose="020F0502020204030204" pitchFamily="34" charset="0"/>
                <a:cs typeface="Times New Roman" panose="02020603050405020304" pitchFamily="18" charset="0"/>
              </a:rPr>
              <a:t>, 2011; </a:t>
            </a:r>
            <a:r>
              <a:rPr lang="sr-Latn-RS" sz="2000" dirty="0" err="1">
                <a:effectLst/>
                <a:ea typeface="Calibri" panose="020F0502020204030204" pitchFamily="34" charset="0"/>
                <a:cs typeface="Times New Roman" panose="02020603050405020304" pitchFamily="18" charset="0"/>
              </a:rPr>
              <a:t>Robie</a:t>
            </a:r>
            <a:r>
              <a:rPr lang="sr-Latn-RS" sz="2000" dirty="0">
                <a:effectLst/>
                <a:ea typeface="Calibri" panose="020F0502020204030204" pitchFamily="34" charset="0"/>
                <a:cs typeface="Times New Roman" panose="02020603050405020304" pitchFamily="18" charset="0"/>
              </a:rPr>
              <a:t>, </a:t>
            </a:r>
            <a:r>
              <a:rPr lang="sr-Latn-RS" sz="2000" dirty="0" err="1">
                <a:effectLst/>
                <a:ea typeface="Calibri" panose="020F0502020204030204" pitchFamily="34" charset="0"/>
                <a:cs typeface="Times New Roman" panose="02020603050405020304" pitchFamily="18" charset="0"/>
              </a:rPr>
              <a:t>Zickar</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Schmit</a:t>
            </a:r>
            <a:r>
              <a:rPr lang="sr-Latn-RS" sz="2000" dirty="0">
                <a:effectLst/>
                <a:ea typeface="Calibri" panose="020F0502020204030204" pitchFamily="34" charset="0"/>
                <a:cs typeface="Times New Roman" panose="02020603050405020304" pitchFamily="18" charset="0"/>
              </a:rPr>
              <a:t>, 2001; </a:t>
            </a:r>
            <a:r>
              <a:rPr lang="sr-Latn-RS" sz="2000" dirty="0">
                <a:effectLst/>
                <a:ea typeface="Times New Roman" panose="02020603050405020304" pitchFamily="18" charset="0"/>
                <a:cs typeface="Times New Roman" panose="02020603050405020304" pitchFamily="18" charset="0"/>
              </a:rPr>
              <a:t>Rose et </a:t>
            </a:r>
            <a:r>
              <a:rPr lang="sr-Latn-RS" sz="2000" dirty="0" err="1">
                <a:effectLst/>
                <a:ea typeface="Times New Roman" panose="02020603050405020304" pitchFamily="18" charset="0"/>
                <a:cs typeface="Times New Roman" panose="02020603050405020304" pitchFamily="18" charset="0"/>
              </a:rPr>
              <a:t>al</a:t>
            </a:r>
            <a:r>
              <a:rPr lang="sr-Latn-RS" sz="2000" dirty="0">
                <a:effectLst/>
                <a:ea typeface="Times New Roman" panose="02020603050405020304" pitchFamily="18" charset="0"/>
                <a:cs typeface="Times New Roman" panose="02020603050405020304" pitchFamily="18" charset="0"/>
              </a:rPr>
              <a:t>, 1998; </a:t>
            </a:r>
            <a:r>
              <a:rPr lang="sr-Latn-RS" sz="2000" dirty="0" err="1">
                <a:effectLst/>
                <a:ea typeface="Times New Roman" panose="02020603050405020304" pitchFamily="18" charset="0"/>
                <a:cs typeface="Times New Roman" panose="02020603050405020304" pitchFamily="18" charset="0"/>
              </a:rPr>
              <a:t>Smith</a:t>
            </a:r>
            <a:r>
              <a:rPr lang="sr-Latn-RS" sz="2000" dirty="0">
                <a:effectLst/>
                <a:ea typeface="Times New Roman" panose="02020603050405020304" pitchFamily="18" charset="0"/>
                <a:cs typeface="Times New Roman" panose="02020603050405020304" pitchFamily="18" charset="0"/>
              </a:rPr>
              <a:t> &amp; </a:t>
            </a:r>
            <a:r>
              <a:rPr lang="sr-Latn-RS" sz="2000" dirty="0" err="1">
                <a:effectLst/>
                <a:ea typeface="Times New Roman" panose="02020603050405020304" pitchFamily="18" charset="0"/>
                <a:cs typeface="Times New Roman" panose="02020603050405020304" pitchFamily="18" charset="0"/>
              </a:rPr>
              <a:t>Elingston</a:t>
            </a:r>
            <a:r>
              <a:rPr lang="sr-Latn-RS" sz="2000" dirty="0">
                <a:effectLst/>
                <a:ea typeface="Times New Roman" panose="02020603050405020304" pitchFamily="18" charset="0"/>
                <a:cs typeface="Times New Roman" panose="02020603050405020304" pitchFamily="18" charset="0"/>
              </a:rPr>
              <a:t>, 2002). </a:t>
            </a:r>
            <a:endParaRPr lang="en-US" sz="2000" dirty="0">
              <a:effectLst/>
              <a:ea typeface="Times New Roman" panose="02020603050405020304" pitchFamily="18" charset="0"/>
              <a:cs typeface="Times New Roman" panose="02020603050405020304" pitchFamily="18" charset="0"/>
            </a:endParaRPr>
          </a:p>
          <a:p>
            <a:pPr marL="0" marR="0" lvl="0" indent="0" algn="just">
              <a:lnSpc>
                <a:spcPct val="150000"/>
              </a:lnSpc>
              <a:spcBef>
                <a:spcPts val="0"/>
              </a:spcBef>
              <a:spcAft>
                <a:spcPts val="0"/>
              </a:spcAft>
              <a:buNone/>
            </a:pPr>
            <a:r>
              <a:rPr lang="en-US" sz="2000" dirty="0">
                <a:ea typeface="Times New Roman" panose="02020603050405020304" pitchFamily="18" charset="0"/>
                <a:cs typeface="Times New Roman" panose="02020603050405020304" pitchFamily="18" charset="0"/>
              </a:rPr>
              <a:t>   </a:t>
            </a:r>
            <a:r>
              <a:rPr lang="sr-Latn-RS" sz="2000" dirty="0">
                <a:effectLst/>
                <a:ea typeface="Times New Roman" panose="02020603050405020304" pitchFamily="18" charset="0"/>
                <a:cs typeface="Times New Roman" panose="02020603050405020304" pitchFamily="18" charset="0"/>
              </a:rPr>
              <a:t>Ovaj rezultat govori u prilog shvatanju da se skorovi ispitanika pod uticajem motivacije da ostave dobar utisak značajno menjaju u pravcu socijalno poželjnih odgovora.</a:t>
            </a:r>
            <a:endParaRPr lang="en-US" sz="2000" dirty="0">
              <a:effectLst/>
              <a:ea typeface="Times New Roman" panose="02020603050405020304" pitchFamily="18" charset="0"/>
              <a:cs typeface="Times New Roman" panose="02020603050405020304" pitchFamily="18" charset="0"/>
            </a:endParaRPr>
          </a:p>
          <a:p>
            <a:pPr marR="0" lvl="0" algn="just">
              <a:lnSpc>
                <a:spcPct val="150000"/>
              </a:lnSpc>
              <a:spcBef>
                <a:spcPts val="0"/>
              </a:spcBef>
              <a:spcAft>
                <a:spcPts val="800"/>
              </a:spcAft>
              <a:buAutoNum type="arabicPeriod" startAt="2"/>
            </a:pPr>
            <a:r>
              <a:rPr lang="sr-Latn-RS" sz="2000" dirty="0">
                <a:effectLst/>
                <a:ea typeface="Calibri" panose="020F0502020204030204" pitchFamily="34" charset="0"/>
                <a:cs typeface="Times New Roman" panose="02020603050405020304" pitchFamily="18" charset="0"/>
              </a:rPr>
              <a:t>nalaz</a:t>
            </a:r>
            <a:r>
              <a:rPr lang="en-US" sz="2000" dirty="0" err="1">
                <a:effectLst/>
                <a:ea typeface="Calibri" panose="020F0502020204030204" pitchFamily="34" charset="0"/>
                <a:cs typeface="Times New Roman" panose="02020603050405020304" pitchFamily="18" charset="0"/>
              </a:rPr>
              <a:t>i</a:t>
            </a:r>
            <a:r>
              <a:rPr lang="sr-Latn-RS" sz="2000" dirty="0">
                <a:effectLst/>
                <a:ea typeface="Calibri" panose="020F0502020204030204" pitchFamily="34" charset="0"/>
                <a:cs typeface="Times New Roman" panose="02020603050405020304" pitchFamily="18" charset="0"/>
              </a:rPr>
              <a:t> istraživanja koji se već više decenija ponavljaju u oblasti selekcije, a koji nedvosmisleno govore da su testovi ličnosti veoma koristan metod u selekciji pomoću koga u značajnoj meri može da se predvidi uspeh u poslu i izaberu najadekvatniji kandidati (</a:t>
            </a:r>
            <a:r>
              <a:rPr lang="sr-Latn-RS" sz="2000" dirty="0" err="1">
                <a:effectLst/>
                <a:ea typeface="Calibri" panose="020F0502020204030204" pitchFamily="34" charset="0"/>
                <a:cs typeface="Times New Roman" panose="02020603050405020304" pitchFamily="18" charset="0"/>
              </a:rPr>
              <a:t>Barrick</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Mount</a:t>
            </a:r>
            <a:r>
              <a:rPr lang="sr-Latn-RS" sz="2000" dirty="0">
                <a:effectLst/>
                <a:ea typeface="Calibri" panose="020F0502020204030204" pitchFamily="34" charset="0"/>
                <a:cs typeface="Times New Roman" panose="02020603050405020304" pitchFamily="18" charset="0"/>
              </a:rPr>
              <a:t>, 1991; </a:t>
            </a:r>
            <a:r>
              <a:rPr lang="sr-Latn-RS" sz="2000" dirty="0" err="1">
                <a:effectLst/>
                <a:ea typeface="Calibri" panose="020F0502020204030204" pitchFamily="34" charset="0"/>
                <a:cs typeface="Times New Roman" panose="02020603050405020304" pitchFamily="18" charset="0"/>
              </a:rPr>
              <a:t>Ones</a:t>
            </a:r>
            <a:r>
              <a:rPr lang="sr-Latn-RS" sz="2000" dirty="0">
                <a:effectLst/>
                <a:ea typeface="Calibri" panose="020F0502020204030204" pitchFamily="34" charset="0"/>
                <a:cs typeface="Times New Roman" panose="02020603050405020304" pitchFamily="18" charset="0"/>
              </a:rPr>
              <a:t>, </a:t>
            </a:r>
            <a:r>
              <a:rPr lang="sr-Latn-RS" sz="2000" dirty="0" err="1">
                <a:effectLst/>
                <a:ea typeface="Calibri" panose="020F0502020204030204" pitchFamily="34" charset="0"/>
                <a:cs typeface="Times New Roman" panose="02020603050405020304" pitchFamily="18" charset="0"/>
              </a:rPr>
              <a:t>Viswersvan</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Schmitt</a:t>
            </a:r>
            <a:r>
              <a:rPr lang="sr-Latn-RS" sz="2000" dirty="0">
                <a:effectLst/>
                <a:ea typeface="Calibri" panose="020F0502020204030204" pitchFamily="34" charset="0"/>
                <a:cs typeface="Times New Roman" panose="02020603050405020304" pitchFamily="18" charset="0"/>
              </a:rPr>
              <a:t>, 1993; </a:t>
            </a:r>
            <a:r>
              <a:rPr lang="sr-Latn-RS" sz="2000" dirty="0" err="1">
                <a:effectLst/>
                <a:ea typeface="Calibri" panose="020F0502020204030204" pitchFamily="34" charset="0"/>
                <a:cs typeface="Times New Roman" panose="02020603050405020304" pitchFamily="18" charset="0"/>
              </a:rPr>
              <a:t>Rothstein</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Goffin</a:t>
            </a:r>
            <a:r>
              <a:rPr lang="sr-Latn-RS" sz="2000" dirty="0">
                <a:effectLst/>
                <a:ea typeface="Calibri" panose="020F0502020204030204" pitchFamily="34" charset="0"/>
                <a:cs typeface="Times New Roman" panose="02020603050405020304" pitchFamily="18" charset="0"/>
              </a:rPr>
              <a:t>, 2006; </a:t>
            </a:r>
            <a:r>
              <a:rPr lang="sr-Latn-RS" sz="2000" dirty="0" err="1">
                <a:effectLst/>
                <a:ea typeface="Calibri" panose="020F0502020204030204" pitchFamily="34" charset="0"/>
                <a:cs typeface="Times New Roman" panose="02020603050405020304" pitchFamily="18" charset="0"/>
              </a:rPr>
              <a:t>Tett</a:t>
            </a:r>
            <a:r>
              <a:rPr lang="sr-Latn-RS" sz="2000" dirty="0">
                <a:effectLst/>
                <a:ea typeface="Calibri" panose="020F0502020204030204" pitchFamily="34" charset="0"/>
                <a:cs typeface="Times New Roman" panose="02020603050405020304" pitchFamily="18" charset="0"/>
              </a:rPr>
              <a:t>, </a:t>
            </a:r>
            <a:r>
              <a:rPr lang="sr-Latn-RS" sz="2000" dirty="0" err="1">
                <a:effectLst/>
                <a:ea typeface="Calibri" panose="020F0502020204030204" pitchFamily="34" charset="0"/>
                <a:cs typeface="Times New Roman" panose="02020603050405020304" pitchFamily="18" charset="0"/>
              </a:rPr>
              <a:t>Jackson</a:t>
            </a:r>
            <a:r>
              <a:rPr lang="sr-Latn-RS" sz="2000" dirty="0">
                <a:effectLst/>
                <a:ea typeface="Calibri" panose="020F0502020204030204" pitchFamily="34" charset="0"/>
                <a:cs typeface="Times New Roman" panose="02020603050405020304" pitchFamily="18" charset="0"/>
              </a:rPr>
              <a:t> &amp; </a:t>
            </a:r>
            <a:r>
              <a:rPr lang="sr-Latn-RS" sz="2000" dirty="0" err="1">
                <a:effectLst/>
                <a:ea typeface="Calibri" panose="020F0502020204030204" pitchFamily="34" charset="0"/>
                <a:cs typeface="Times New Roman" panose="02020603050405020304" pitchFamily="18" charset="0"/>
              </a:rPr>
              <a:t>Rothestein</a:t>
            </a:r>
            <a:r>
              <a:rPr lang="sr-Latn-RS" sz="2000" dirty="0">
                <a:effectLst/>
                <a:ea typeface="Calibri" panose="020F0502020204030204" pitchFamily="34" charset="0"/>
                <a:cs typeface="Times New Roman" panose="02020603050405020304" pitchFamily="18" charset="0"/>
              </a:rPr>
              <a:t>, 1991).</a:t>
            </a:r>
            <a:endParaRPr lang="en-US" sz="2000" dirty="0">
              <a:effectLst/>
              <a:ea typeface="Calibri" panose="020F0502020204030204" pitchFamily="34" charset="0"/>
              <a:cs typeface="Times New Roman" panose="02020603050405020304" pitchFamily="18" charset="0"/>
            </a:endParaRPr>
          </a:p>
          <a:p>
            <a:pPr marL="0" marR="0" lvl="0" indent="0" algn="just">
              <a:lnSpc>
                <a:spcPct val="150000"/>
              </a:lnSpc>
              <a:spcBef>
                <a:spcPts val="0"/>
              </a:spcBef>
              <a:spcAft>
                <a:spcPts val="800"/>
              </a:spcAft>
              <a:buNone/>
            </a:pPr>
            <a:r>
              <a:rPr lang="sr-Latn-RS" sz="2000" dirty="0">
                <a:effectLst/>
                <a:ea typeface="Calibri" panose="020F0502020204030204" pitchFamily="34" charset="0"/>
                <a:cs typeface="Times New Roman" panose="02020603050405020304" pitchFamily="18" charset="0"/>
              </a:rPr>
              <a:t> </a:t>
            </a:r>
            <a:r>
              <a:rPr lang="sr-Latn-RS" sz="2000" dirty="0">
                <a:effectLst/>
                <a:ea typeface="Times New Roman" panose="02020603050405020304" pitchFamily="18" charset="0"/>
                <a:cs typeface="Times New Roman" panose="02020603050405020304" pitchFamily="18" charset="0"/>
              </a:rPr>
              <a:t>Ovaj rezultat govori u prilog shvatanju da se skorovi ispitanika pod uticajem motivacije da ostave dobar utisak ne menjaju supstantivno.  </a:t>
            </a:r>
            <a:endParaRPr lang="en-US" sz="20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81667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2988-6CE6-429F-A02C-DBB9D551C923}"/>
              </a:ext>
            </a:extLst>
          </p:cNvPr>
          <p:cNvSpPr>
            <a:spLocks noGrp="1"/>
          </p:cNvSpPr>
          <p:nvPr>
            <p:ph type="title"/>
          </p:nvPr>
        </p:nvSpPr>
        <p:spPr/>
        <p:txBody>
          <a:bodyPr>
            <a:normAutofit/>
          </a:bodyPr>
          <a:lstStyle/>
          <a:p>
            <a:r>
              <a:rPr lang="en-US" sz="4000" dirty="0" err="1"/>
              <a:t>Skale</a:t>
            </a:r>
            <a:r>
              <a:rPr lang="en-US" sz="4000" dirty="0"/>
              <a:t> </a:t>
            </a:r>
            <a:r>
              <a:rPr lang="en-US" sz="4000" dirty="0" err="1"/>
              <a:t>laganja</a:t>
            </a:r>
            <a:r>
              <a:rPr lang="en-US" sz="4000" dirty="0"/>
              <a:t> 1/2</a:t>
            </a:r>
          </a:p>
        </p:txBody>
      </p:sp>
      <p:sp>
        <p:nvSpPr>
          <p:cNvPr id="3" name="Content Placeholder 2">
            <a:extLst>
              <a:ext uri="{FF2B5EF4-FFF2-40B4-BE49-F238E27FC236}">
                <a16:creationId xmlns:a16="http://schemas.microsoft.com/office/drawing/2014/main" id="{D2CFA681-B574-49BA-87A5-7F36DF5F81A7}"/>
              </a:ext>
            </a:extLst>
          </p:cNvPr>
          <p:cNvSpPr>
            <a:spLocks noGrp="1"/>
          </p:cNvSpPr>
          <p:nvPr>
            <p:ph idx="1"/>
          </p:nvPr>
        </p:nvSpPr>
        <p:spPr/>
        <p:txBody>
          <a:bodyPr>
            <a:normAutofit fontScale="92500"/>
          </a:bodyPr>
          <a:lstStyle/>
          <a:p>
            <a:r>
              <a:rPr lang="sr-Latn-RS" sz="2400" dirty="0">
                <a:effectLst/>
                <a:ea typeface="Times New Roman" panose="02020603050405020304" pitchFamily="18" charset="0"/>
                <a:cs typeface="Times New Roman" panose="02020603050405020304" pitchFamily="18" charset="0"/>
              </a:rPr>
              <a:t>U psihologiji je do sada konstruisan veliki broj različitih kontrolnih mera poznatijih pod nazivom skale laganja ili </a:t>
            </a:r>
            <a:r>
              <a:rPr lang="sr-Latn-RS" sz="2400" dirty="0" err="1">
                <a:effectLst/>
                <a:ea typeface="Times New Roman" panose="02020603050405020304" pitchFamily="18" charset="0"/>
                <a:cs typeface="Times New Roman" panose="02020603050405020304" pitchFamily="18" charset="0"/>
              </a:rPr>
              <a:t>laj</a:t>
            </a:r>
            <a:r>
              <a:rPr lang="sr-Latn-RS" sz="2400" dirty="0">
                <a:effectLst/>
                <a:ea typeface="Times New Roman" panose="02020603050405020304" pitchFamily="18" charset="0"/>
                <a:cs typeface="Times New Roman" panose="02020603050405020304" pitchFamily="18" charset="0"/>
              </a:rPr>
              <a:t> skale </a:t>
            </a:r>
            <a:endParaRPr lang="en-US" sz="2400" dirty="0">
              <a:effectLst/>
              <a:ea typeface="Times New Roman" panose="02020603050405020304" pitchFamily="18" charset="0"/>
              <a:cs typeface="Times New Roman" panose="02020603050405020304" pitchFamily="18" charset="0"/>
            </a:endParaRPr>
          </a:p>
          <a:p>
            <a:r>
              <a:rPr lang="en-US" sz="2400" dirty="0">
                <a:effectLst/>
                <a:ea typeface="Times New Roman" panose="02020603050405020304" pitchFamily="18" charset="0"/>
                <a:cs typeface="Times New Roman" panose="02020603050405020304" pitchFamily="18" charset="0"/>
              </a:rPr>
              <a:t>Sa </a:t>
            </a:r>
            <a:r>
              <a:rPr lang="en-US" sz="2400" dirty="0" err="1">
                <a:effectLst/>
                <a:ea typeface="Times New Roman" panose="02020603050405020304" pitchFamily="18" charset="0"/>
                <a:cs typeface="Times New Roman" panose="02020603050405020304" pitchFamily="18" charset="0"/>
              </a:rPr>
              <a:t>ciljem</a:t>
            </a:r>
            <a:r>
              <a:rPr lang="en-US" sz="2400" dirty="0">
                <a:effectLst/>
                <a:ea typeface="Times New Roman" panose="02020603050405020304" pitchFamily="18" charset="0"/>
                <a:cs typeface="Times New Roman" panose="02020603050405020304" pitchFamily="18" charset="0"/>
              </a:rPr>
              <a:t> da se </a:t>
            </a:r>
            <a:r>
              <a:rPr lang="en-US" sz="2400" dirty="0" err="1">
                <a:effectLst/>
                <a:ea typeface="Times New Roman" panose="02020603050405020304" pitchFamily="18" charset="0"/>
                <a:cs typeface="Times New Roman" panose="02020603050405020304" pitchFamily="18" charset="0"/>
              </a:rPr>
              <a:t>otkriju</a:t>
            </a:r>
            <a:r>
              <a:rPr lang="en-US" sz="2400" dirty="0">
                <a:effectLst/>
                <a:ea typeface="Times New Roman" panose="02020603050405020304" pitchFamily="18" charset="0"/>
                <a:cs typeface="Times New Roman" panose="02020603050405020304" pitchFamily="18" charset="0"/>
              </a:rPr>
              <a:t> </a:t>
            </a:r>
            <a:r>
              <a:rPr lang="sr-Latn-RS" sz="2400" dirty="0">
                <a:effectLst/>
                <a:ea typeface="Times New Roman" panose="02020603050405020304" pitchFamily="18" charset="0"/>
                <a:cs typeface="Times New Roman" panose="02020603050405020304" pitchFamily="18" charset="0"/>
              </a:rPr>
              <a:t>ispitanici koji željene rezultate na psihološkim testovima ostvaruju putem lažiranja.</a:t>
            </a:r>
            <a:r>
              <a:rPr lang="sr-Latn-RS" sz="2400" b="1" dirty="0">
                <a:effectLst/>
                <a:ea typeface="Times New Roman" panose="02020603050405020304" pitchFamily="18" charset="0"/>
                <a:cs typeface="Times New Roman" panose="02020603050405020304" pitchFamily="18" charset="0"/>
              </a:rPr>
              <a:t> </a:t>
            </a:r>
            <a:endParaRPr lang="en-US" sz="2400" b="1" dirty="0">
              <a:effectLst/>
              <a:ea typeface="Times New Roman" panose="02020603050405020304" pitchFamily="18" charset="0"/>
              <a:cs typeface="Times New Roman" panose="02020603050405020304" pitchFamily="18" charset="0"/>
            </a:endParaRPr>
          </a:p>
          <a:p>
            <a:r>
              <a:rPr lang="en-US" sz="2400" dirty="0">
                <a:effectLst/>
                <a:ea typeface="Times New Roman" panose="02020603050405020304" pitchFamily="18" charset="0"/>
                <a:cs typeface="Times New Roman" panose="02020603050405020304" pitchFamily="18" charset="0"/>
              </a:rPr>
              <a:t>N</a:t>
            </a:r>
            <a:r>
              <a:rPr lang="sr-Latn-RS" sz="2400" dirty="0">
                <a:effectLst/>
                <a:ea typeface="Times New Roman" panose="02020603050405020304" pitchFamily="18" charset="0"/>
                <a:cs typeface="Times New Roman" panose="02020603050405020304" pitchFamily="18" charset="0"/>
              </a:rPr>
              <a:t>astale kao odgovor psihologa na tendencije ispitanika da manipulišu svojim odgovorima. </a:t>
            </a:r>
            <a:endParaRPr lang="en-US" sz="2400" dirty="0">
              <a:effectLst/>
              <a:ea typeface="Times New Roman" panose="02020603050405020304" pitchFamily="18" charset="0"/>
              <a:cs typeface="Times New Roman" panose="02020603050405020304" pitchFamily="18" charset="0"/>
            </a:endParaRPr>
          </a:p>
          <a:p>
            <a:r>
              <a:rPr lang="sr-Latn-RS" sz="2400" dirty="0">
                <a:effectLst/>
                <a:ea typeface="Times New Roman" panose="02020603050405020304" pitchFamily="18" charset="0"/>
                <a:cs typeface="Times New Roman" panose="02020603050405020304" pitchFamily="18" charset="0"/>
              </a:rPr>
              <a:t>Upotrebljavaju se sa ciljem da otkriju ili onemoguće namere ispitanika da daju socijalno poželjne ili nepoželjne odgovore. </a:t>
            </a:r>
            <a:endParaRPr lang="en-US" sz="2400" dirty="0">
              <a:effectLst/>
              <a:ea typeface="Times New Roman" panose="02020603050405020304" pitchFamily="18" charset="0"/>
              <a:cs typeface="Times New Roman" panose="02020603050405020304" pitchFamily="18" charset="0"/>
            </a:endParaRPr>
          </a:p>
          <a:p>
            <a:r>
              <a:rPr lang="sr-Latn-RS" sz="2400" dirty="0">
                <a:effectLst/>
                <a:ea typeface="Times New Roman" panose="02020603050405020304" pitchFamily="18" charset="0"/>
                <a:cs typeface="Times New Roman" panose="02020603050405020304" pitchFamily="18" charset="0"/>
              </a:rPr>
              <a:t>Ove skale se u literaturi mogu naći pod veoma različitim nazivima: </a:t>
            </a:r>
            <a:r>
              <a:rPr lang="sr-Latn-RS" sz="2400" dirty="0" err="1">
                <a:effectLst/>
                <a:ea typeface="Times New Roman" panose="02020603050405020304" pitchFamily="18" charset="0"/>
                <a:cs typeface="Times New Roman" panose="02020603050405020304" pitchFamily="18" charset="0"/>
              </a:rPr>
              <a:t>validacione</a:t>
            </a:r>
            <a:r>
              <a:rPr lang="sr-Latn-RS" sz="2400" dirty="0">
                <a:effectLst/>
                <a:ea typeface="Times New Roman" panose="02020603050405020304" pitchFamily="18" charset="0"/>
                <a:cs typeface="Times New Roman" panose="02020603050405020304" pitchFamily="18" charset="0"/>
              </a:rPr>
              <a:t> skale, skale za detekciju socijalno poželjnih odgovora, mere pristrasnosti u odgovaranju, upravljanje impresijom, mere stila u odgovaranju, </a:t>
            </a:r>
            <a:r>
              <a:rPr lang="sr-Latn-RS" sz="2400" dirty="0" err="1">
                <a:effectLst/>
                <a:ea typeface="Times New Roman" panose="02020603050405020304" pitchFamily="18" charset="0"/>
                <a:cs typeface="Times New Roman" panose="02020603050405020304" pitchFamily="18" charset="0"/>
              </a:rPr>
              <a:t>validacioni</a:t>
            </a:r>
            <a:r>
              <a:rPr lang="sr-Latn-RS" sz="2400" dirty="0">
                <a:effectLst/>
                <a:ea typeface="Times New Roman" panose="02020603050405020304" pitchFamily="18" charset="0"/>
                <a:cs typeface="Times New Roman" panose="02020603050405020304" pitchFamily="18" charset="0"/>
              </a:rPr>
              <a:t> indeksi itd. </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31796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normAutofit/>
          </a:bodyPr>
          <a:lstStyle/>
          <a:p>
            <a:pPr eaLnBrk="1" hangingPunct="1"/>
            <a:r>
              <a:rPr lang="en-US" sz="3600" b="1" dirty="0" err="1"/>
              <a:t>Skale</a:t>
            </a:r>
            <a:r>
              <a:rPr lang="en-US" sz="3600" b="1" dirty="0"/>
              <a:t> </a:t>
            </a:r>
            <a:r>
              <a:rPr lang="en-US" sz="3600" b="1" dirty="0" err="1"/>
              <a:t>laganja</a:t>
            </a:r>
            <a:endParaRPr lang="en-US" sz="3600" b="1" dirty="0"/>
          </a:p>
        </p:txBody>
      </p:sp>
      <p:sp>
        <p:nvSpPr>
          <p:cNvPr id="3" name="Content Placeholder 2"/>
          <p:cNvSpPr>
            <a:spLocks noGrp="1"/>
          </p:cNvSpPr>
          <p:nvPr>
            <p:ph idx="1"/>
          </p:nvPr>
        </p:nvSpPr>
        <p:spPr>
          <a:xfrm>
            <a:off x="457200" y="1600200"/>
            <a:ext cx="8507413" cy="4525963"/>
          </a:xfrm>
        </p:spPr>
        <p:txBody>
          <a:bodyPr>
            <a:normAutofit fontScale="92500"/>
          </a:bodyPr>
          <a:lstStyle/>
          <a:p>
            <a:pPr eaLnBrk="1" hangingPunct="1"/>
            <a:r>
              <a:rPr lang="sr-Latn-CS" sz="2600" u="sng" dirty="0"/>
              <a:t>Svrha</a:t>
            </a:r>
            <a:r>
              <a:rPr lang="sr-Latn-CS" sz="2600" dirty="0"/>
              <a:t>: detekcija neiskrenih ispitanika</a:t>
            </a:r>
          </a:p>
          <a:p>
            <a:pPr eaLnBrk="1" hangingPunct="1"/>
            <a:r>
              <a:rPr lang="sr-Latn-CS" sz="2600" dirty="0"/>
              <a:t>Stavke-opisuju SP mišljenje i ponašanje u ekstremnom obliku</a:t>
            </a:r>
          </a:p>
          <a:p>
            <a:pPr eaLnBrk="1" hangingPunct="1"/>
            <a:r>
              <a:rPr lang="sr-Latn-CS" sz="2600" u="sng" dirty="0"/>
              <a:t>Skor laganja- </a:t>
            </a:r>
            <a:r>
              <a:rPr lang="sr-Latn-CS" sz="2600" dirty="0"/>
              <a:t>količina SP stavki sa kojima se osoba slaže</a:t>
            </a:r>
          </a:p>
          <a:p>
            <a:pPr marL="0" indent="0" eaLnBrk="1" hangingPunct="1">
              <a:buNone/>
            </a:pPr>
            <a:r>
              <a:rPr lang="sr-Latn-CS" sz="2600" dirty="0"/>
              <a:t>     prekoračenje- "</a:t>
            </a:r>
            <a:r>
              <a:rPr lang="sr-Latn-CS" sz="2600" dirty="0" err="1"/>
              <a:t>nevalidan</a:t>
            </a:r>
            <a:r>
              <a:rPr lang="sr-Latn-CS" sz="2600" dirty="0"/>
              <a:t> profil"</a:t>
            </a:r>
          </a:p>
          <a:p>
            <a:pPr marL="0" indent="0" eaLnBrk="1" hangingPunct="1">
              <a:buNone/>
            </a:pPr>
            <a:r>
              <a:rPr lang="sr-Latn-CS" sz="2600" dirty="0"/>
              <a:t>     korekcija </a:t>
            </a:r>
            <a:r>
              <a:rPr lang="sr-Latn-CS" sz="2600" dirty="0" err="1"/>
              <a:t>celog</a:t>
            </a:r>
            <a:r>
              <a:rPr lang="sr-Latn-CS" sz="2600" dirty="0"/>
              <a:t> rezultata testa (k-skala na MMPI)</a:t>
            </a:r>
          </a:p>
          <a:p>
            <a:r>
              <a:rPr lang="sr-Latn-CS" sz="2600" dirty="0">
                <a:latin typeface="Calibri" panose="020F0502020204030204" pitchFamily="34" charset="0"/>
              </a:rPr>
              <a:t>u nekim </a:t>
            </a:r>
            <a:r>
              <a:rPr lang="vi-VN" sz="2600" dirty="0">
                <a:latin typeface="Calibri" panose="020F0502020204030204" pitchFamily="34" charset="0"/>
              </a:rPr>
              <a:t>instrumenti</a:t>
            </a:r>
            <a:r>
              <a:rPr lang="sr-Latn-CS" sz="2600" dirty="0">
                <a:latin typeface="Calibri" panose="020F0502020204030204" pitchFamily="34" charset="0"/>
              </a:rPr>
              <a:t>ma</a:t>
            </a:r>
            <a:r>
              <a:rPr lang="vi-VN" sz="2600" dirty="0">
                <a:latin typeface="Calibri" panose="020F0502020204030204" pitchFamily="34" charset="0"/>
              </a:rPr>
              <a:t> implementirane kao posebne subskale </a:t>
            </a:r>
            <a:endParaRPr lang="sr-Latn-CS" sz="2600" dirty="0">
              <a:latin typeface="Calibri" panose="020F0502020204030204" pitchFamily="34" charset="0"/>
            </a:endParaRPr>
          </a:p>
          <a:p>
            <a:r>
              <a:rPr lang="sr-Latn-CS" sz="2600" dirty="0">
                <a:latin typeface="Calibri" panose="020F0502020204030204" pitchFamily="34" charset="0"/>
              </a:rPr>
              <a:t>koriste se </a:t>
            </a:r>
            <a:r>
              <a:rPr lang="vi-VN" sz="2600" dirty="0">
                <a:latin typeface="Calibri" panose="020F0502020204030204" pitchFamily="34" charset="0"/>
              </a:rPr>
              <a:t>i kao zasebni instrumenti u detekciji lažiranja</a:t>
            </a:r>
            <a:endParaRPr lang="sr-Latn-CS" sz="2600" dirty="0">
              <a:latin typeface="Calibri" panose="020F0502020204030204" pitchFamily="34" charset="0"/>
            </a:endParaRPr>
          </a:p>
          <a:p>
            <a:r>
              <a:rPr lang="vi-VN" sz="2600" dirty="0">
                <a:latin typeface="Calibri" panose="020F0502020204030204" pitchFamily="34" charset="0"/>
              </a:rPr>
              <a:t>nalaze </a:t>
            </a:r>
            <a:r>
              <a:rPr lang="sr-Latn-CS" sz="2600" dirty="0">
                <a:latin typeface="Calibri" panose="020F0502020204030204" pitchFamily="34" charset="0"/>
              </a:rPr>
              <a:t>se </a:t>
            </a:r>
            <a:r>
              <a:rPr lang="vi-VN" sz="2600" dirty="0">
                <a:latin typeface="Calibri" panose="020F0502020204030204" pitchFamily="34" charset="0"/>
              </a:rPr>
              <a:t>u većini najčešće korišćenih upitnika:</a:t>
            </a:r>
            <a:endParaRPr lang="sr-Latn-CS" sz="2600" dirty="0">
              <a:latin typeface="Calibri" panose="020F0502020204030204" pitchFamily="34" charset="0"/>
            </a:endParaRPr>
          </a:p>
          <a:p>
            <a:pPr marL="0" indent="0">
              <a:buNone/>
            </a:pPr>
            <a:r>
              <a:rPr lang="vi-VN" sz="2200" dirty="0">
                <a:latin typeface="Calibri" panose="020F0502020204030204" pitchFamily="34" charset="0"/>
              </a:rPr>
              <a:t>Minesota multifazni invetar ličnosti (MMPI), Milonov klinički multiaksialni inventar ličnosti (MCMI), </a:t>
            </a:r>
            <a:r>
              <a:rPr lang="sr-Latn-RS" sz="2200" dirty="0">
                <a:latin typeface="Calibri" panose="020F0502020204030204" pitchFamily="34" charset="0"/>
              </a:rPr>
              <a:t>PAI, </a:t>
            </a:r>
            <a:r>
              <a:rPr lang="vi-VN" sz="2200" dirty="0">
                <a:latin typeface="Calibri" panose="020F0502020204030204" pitchFamily="34" charset="0"/>
              </a:rPr>
              <a:t>Kornel index, Ajzenkov inventar ličnosti (EPQ), Plučikov test emocija, Katelov šesnaestofaktorski inventar ličnosti</a:t>
            </a:r>
            <a:r>
              <a:rPr lang="sr-Latn-CS" sz="2200" dirty="0">
                <a:latin typeface="Calibri" panose="020F0502020204030204" pitchFamily="34" charset="0"/>
              </a:rPr>
              <a:t>…</a:t>
            </a:r>
          </a:p>
          <a:p>
            <a:pPr marL="0" indent="0" eaLnBrk="1" hangingPunct="1">
              <a:buNone/>
            </a:pPr>
            <a:endParaRPr lang="sr-Latn-CS" sz="2400" dirty="0"/>
          </a:p>
          <a:p>
            <a:pPr eaLnBrk="1" hangingPunct="1"/>
            <a:endParaRPr lang="en-US" sz="2400" dirty="0"/>
          </a:p>
        </p:txBody>
      </p:sp>
    </p:spTree>
    <p:extLst>
      <p:ext uri="{BB962C8B-B14F-4D97-AF65-F5344CB8AC3E}">
        <p14:creationId xmlns:p14="http://schemas.microsoft.com/office/powerpoint/2010/main" val="4810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72344-B80C-431E-AD1A-945523F2CB2A}"/>
              </a:ext>
            </a:extLst>
          </p:cNvPr>
          <p:cNvSpPr>
            <a:spLocks noGrp="1"/>
          </p:cNvSpPr>
          <p:nvPr>
            <p:ph type="title"/>
          </p:nvPr>
        </p:nvSpPr>
        <p:spPr/>
        <p:txBody>
          <a:bodyPr>
            <a:normAutofit/>
          </a:bodyPr>
          <a:lstStyle/>
          <a:p>
            <a:r>
              <a:rPr lang="en-US" sz="3600" b="1" dirty="0" err="1">
                <a:effectLst>
                  <a:outerShdw blurRad="38100" dist="38100" dir="2700000" algn="tl">
                    <a:srgbClr val="000000">
                      <a:alpha val="43137"/>
                    </a:srgbClr>
                  </a:outerShdw>
                </a:effectLst>
              </a:rPr>
              <a:t>Marlov</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i</a:t>
            </a:r>
            <a:r>
              <a:rPr lang="en-US" sz="3600" b="1" dirty="0">
                <a:effectLst>
                  <a:outerShdw blurRad="38100" dist="38100" dir="2700000" algn="tl">
                    <a:srgbClr val="000000">
                      <a:alpha val="43137"/>
                    </a:srgbClr>
                  </a:outerShdw>
                </a:effectLst>
              </a:rPr>
              <a:t> </a:t>
            </a:r>
            <a:r>
              <a:rPr lang="en-US" sz="3600" b="1" dirty="0" err="1">
                <a:effectLst>
                  <a:outerShdw blurRad="38100" dist="38100" dir="2700000" algn="tl">
                    <a:srgbClr val="000000">
                      <a:alpha val="43137"/>
                    </a:srgbClr>
                  </a:outerShdw>
                </a:effectLst>
              </a:rPr>
              <a:t>Kraun</a:t>
            </a:r>
            <a:endParaRPr lang="en-US" sz="3600" b="1"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BA982336-D377-4674-B6FF-B9854B0AFB5B}"/>
              </a:ext>
            </a:extLst>
          </p:cNvPr>
          <p:cNvSpPr>
            <a:spLocks noGrp="1"/>
          </p:cNvSpPr>
          <p:nvPr>
            <p:ph idx="1"/>
          </p:nvPr>
        </p:nvSpPr>
        <p:spPr/>
        <p:txBody>
          <a:bodyPr>
            <a:noAutofit/>
          </a:bodyPr>
          <a:lstStyle/>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Skale laganja se kao metod detektovanja lažiranja veoma često koriste u primenjenoj psihologiji i u istraživanjima</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njihov status u psihologiji veoma kontroverzan i kompromitovan ogromnim empirijskim podacima. </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Među najznačajnijim konstruktorima skala za detekciju socijalno poželjnog odgovaranja su </a:t>
            </a:r>
            <a:r>
              <a:rPr lang="sr-Latn-RS" sz="1800" dirty="0" err="1">
                <a:effectLst/>
                <a:ea typeface="Times New Roman" panose="02020603050405020304" pitchFamily="18" charset="0"/>
                <a:cs typeface="Times New Roman" panose="02020603050405020304" pitchFamily="18" charset="0"/>
              </a:rPr>
              <a:t>Marlov</a:t>
            </a:r>
            <a:r>
              <a:rPr lang="sr-Latn-RS" sz="1800" dirty="0">
                <a:effectLst/>
                <a:ea typeface="Times New Roman" panose="02020603050405020304" pitchFamily="18" charset="0"/>
                <a:cs typeface="Times New Roman" panose="02020603050405020304" pitchFamily="18" charset="0"/>
              </a:rPr>
              <a:t> i Kraun. </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err="1">
                <a:effectLst/>
                <a:ea typeface="Times New Roman" panose="02020603050405020304" pitchFamily="18" charset="0"/>
                <a:cs typeface="Times New Roman" panose="02020603050405020304" pitchFamily="18" charset="0"/>
              </a:rPr>
              <a:t>Marlov-Kraunova</a:t>
            </a:r>
            <a:r>
              <a:rPr lang="sr-Latn-RS" sz="1800" dirty="0">
                <a:effectLst/>
                <a:ea typeface="Times New Roman" panose="02020603050405020304" pitchFamily="18" charset="0"/>
                <a:cs typeface="Times New Roman" panose="02020603050405020304" pitchFamily="18" charset="0"/>
              </a:rPr>
              <a:t> skala jedna od najčešće korišćenih skala laganja u istraživanjima,</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korišćena u preko 1.000 </a:t>
            </a:r>
            <a:r>
              <a:rPr lang="sr-Latn-RS" sz="1800" dirty="0" err="1">
                <a:effectLst/>
                <a:ea typeface="Times New Roman" panose="02020603050405020304" pitchFamily="18" charset="0"/>
                <a:cs typeface="Times New Roman" panose="02020603050405020304" pitchFamily="18" charset="0"/>
              </a:rPr>
              <a:t>publikcija</a:t>
            </a:r>
            <a:r>
              <a:rPr lang="sr-Latn-RS" sz="1800" dirty="0">
                <a:effectLst/>
                <a:ea typeface="Times New Roman" panose="02020603050405020304" pitchFamily="18" charset="0"/>
                <a:cs typeface="Times New Roman" panose="02020603050405020304" pitchFamily="18" charset="0"/>
              </a:rPr>
              <a:t> od trenutka kada je objavljena (npr. videti: </a:t>
            </a:r>
            <a:r>
              <a:rPr lang="sr-Latn-RS" sz="1800" dirty="0" err="1">
                <a:effectLst/>
                <a:ea typeface="Times New Roman" panose="02020603050405020304" pitchFamily="18" charset="0"/>
                <a:cs typeface="Times New Roman" panose="02020603050405020304" pitchFamily="18" charset="0"/>
              </a:rPr>
              <a:t>Burris</a:t>
            </a:r>
            <a:r>
              <a:rPr lang="sr-Latn-RS" sz="1800" dirty="0">
                <a:effectLst/>
                <a:ea typeface="Times New Roman" panose="02020603050405020304" pitchFamily="18" charset="0"/>
                <a:cs typeface="Times New Roman" panose="02020603050405020304" pitchFamily="18" charset="0"/>
              </a:rPr>
              <a:t>, Johnson, &amp; </a:t>
            </a:r>
            <a:r>
              <a:rPr lang="sr-Latn-RS" sz="1800" dirty="0" err="1">
                <a:effectLst/>
                <a:ea typeface="Times New Roman" panose="02020603050405020304" pitchFamily="18" charset="0"/>
                <a:cs typeface="Times New Roman" panose="02020603050405020304" pitchFamily="18" charset="0"/>
              </a:rPr>
              <a:t>O'Rourke</a:t>
            </a:r>
            <a:r>
              <a:rPr lang="sr-Latn-RS" sz="1800" dirty="0">
                <a:effectLst/>
                <a:ea typeface="Times New Roman" panose="02020603050405020304" pitchFamily="18" charset="0"/>
                <a:cs typeface="Times New Roman" panose="02020603050405020304" pitchFamily="18" charset="0"/>
              </a:rPr>
              <a:t>, 2003; </a:t>
            </a:r>
            <a:r>
              <a:rPr lang="sr-Latn-RS" sz="1800" dirty="0" err="1">
                <a:effectLst/>
                <a:ea typeface="Times New Roman" panose="02020603050405020304" pitchFamily="18" charset="0"/>
                <a:cs typeface="Times New Roman" panose="02020603050405020304" pitchFamily="18" charset="0"/>
              </a:rPr>
              <a:t>Dunkel</a:t>
            </a:r>
            <a:r>
              <a:rPr lang="sr-Latn-RS" sz="1800" dirty="0">
                <a:effectLst/>
                <a:ea typeface="Times New Roman" panose="02020603050405020304" pitchFamily="18" charset="0"/>
                <a:cs typeface="Times New Roman" panose="02020603050405020304" pitchFamily="18" charset="0"/>
              </a:rPr>
              <a:t>, Linden, </a:t>
            </a:r>
            <a:r>
              <a:rPr lang="sr-Latn-RS" sz="1800" dirty="0" err="1">
                <a:effectLst/>
                <a:ea typeface="Times New Roman" panose="02020603050405020304" pitchFamily="18" charset="0"/>
                <a:cs typeface="Times New Roman" panose="02020603050405020304" pitchFamily="18" charset="0"/>
              </a:rPr>
              <a:t>Brown</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Mathes</a:t>
            </a:r>
            <a:r>
              <a:rPr lang="sr-Latn-RS" sz="1800" dirty="0">
                <a:effectLst/>
                <a:ea typeface="Times New Roman" panose="02020603050405020304" pitchFamily="18" charset="0"/>
                <a:cs typeface="Times New Roman" panose="02020603050405020304" pitchFamily="18" charset="0"/>
              </a:rPr>
              <a:t>, 2016; Johnson &amp; </a:t>
            </a:r>
            <a:r>
              <a:rPr lang="sr-Latn-RS" sz="1800" dirty="0" err="1">
                <a:effectLst/>
                <a:ea typeface="Times New Roman" panose="02020603050405020304" pitchFamily="18" charset="0"/>
                <a:cs typeface="Times New Roman" panose="02020603050405020304" pitchFamily="18" charset="0"/>
              </a:rPr>
              <a:t>Fendrich</a:t>
            </a:r>
            <a:r>
              <a:rPr lang="sr-Latn-RS" sz="1800" dirty="0">
                <a:effectLst/>
                <a:ea typeface="Times New Roman" panose="02020603050405020304" pitchFamily="18" charset="0"/>
                <a:cs typeface="Times New Roman" panose="02020603050405020304" pitchFamily="18" charset="0"/>
              </a:rPr>
              <a:t>, 2002; </a:t>
            </a:r>
            <a:r>
              <a:rPr lang="sr-Latn-RS" sz="1800" dirty="0" err="1">
                <a:effectLst/>
                <a:ea typeface="Times New Roman" panose="02020603050405020304" pitchFamily="18" charset="0"/>
                <a:cs typeface="Times New Roman" panose="02020603050405020304" pitchFamily="18" charset="0"/>
              </a:rPr>
              <a:t>McCrae</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Costa</a:t>
            </a:r>
            <a:r>
              <a:rPr lang="sr-Latn-RS" sz="1800" dirty="0">
                <a:effectLst/>
                <a:ea typeface="Times New Roman" panose="02020603050405020304" pitchFamily="18" charset="0"/>
                <a:cs typeface="Times New Roman" panose="02020603050405020304" pitchFamily="18" charset="0"/>
              </a:rPr>
              <a:t>, 1983; </a:t>
            </a:r>
            <a:r>
              <a:rPr lang="sr-Latn-RS" sz="1800" dirty="0" err="1">
                <a:effectLst/>
                <a:ea typeface="Times New Roman" panose="02020603050405020304" pitchFamily="18" charset="0"/>
                <a:cs typeface="Times New Roman" panose="02020603050405020304" pitchFamily="18" charset="0"/>
              </a:rPr>
              <a:t>Ray</a:t>
            </a:r>
            <a:r>
              <a:rPr lang="sr-Latn-RS" sz="1800" dirty="0">
                <a:effectLst/>
                <a:ea typeface="Times New Roman" panose="02020603050405020304" pitchFamily="18" charset="0"/>
                <a:cs typeface="Times New Roman" panose="02020603050405020304" pitchFamily="18" charset="0"/>
              </a:rPr>
              <a:t>, 1988; </a:t>
            </a:r>
            <a:r>
              <a:rPr lang="sr-Latn-RS" sz="1800" dirty="0" err="1">
                <a:effectLst/>
                <a:ea typeface="Times New Roman" panose="02020603050405020304" pitchFamily="18" charset="0"/>
                <a:cs typeface="Times New Roman" panose="02020603050405020304" pitchFamily="18" charset="0"/>
              </a:rPr>
              <a:t>Smith</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Ellingston</a:t>
            </a:r>
            <a:r>
              <a:rPr lang="sr-Latn-RS" sz="1800" dirty="0">
                <a:effectLst/>
                <a:ea typeface="Times New Roman" panose="02020603050405020304" pitchFamily="18" charset="0"/>
                <a:cs typeface="Times New Roman" panose="02020603050405020304" pitchFamily="18" charset="0"/>
              </a:rPr>
              <a:t>, 2002; </a:t>
            </a:r>
            <a:r>
              <a:rPr lang="sr-Latn-RS" sz="1800" dirty="0" err="1">
                <a:effectLst/>
                <a:ea typeface="Times New Roman" panose="02020603050405020304" pitchFamily="18" charset="0"/>
                <a:cs typeface="Times New Roman" panose="02020603050405020304" pitchFamily="18" charset="0"/>
              </a:rPr>
              <a:t>Ventimiglia</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MacDonald</a:t>
            </a:r>
            <a:r>
              <a:rPr lang="sr-Latn-RS" sz="1800" dirty="0">
                <a:effectLst/>
                <a:ea typeface="Times New Roman" panose="02020603050405020304" pitchFamily="18" charset="0"/>
                <a:cs typeface="Times New Roman" panose="02020603050405020304" pitchFamily="18" charset="0"/>
              </a:rPr>
              <a:t>, 2012). </a:t>
            </a:r>
            <a:endParaRPr lang="en-US" sz="1800" dirty="0">
              <a:effectLst/>
              <a:ea typeface="Times New Roman" panose="02020603050405020304" pitchFamily="18" charset="0"/>
              <a:cs typeface="Times New Roman" panose="02020603050405020304" pitchFamily="18" charset="0"/>
            </a:endParaRPr>
          </a:p>
          <a:p>
            <a:pPr marL="0" marR="0" indent="449580" algn="just">
              <a:spcBef>
                <a:spcPts val="0"/>
              </a:spcBef>
              <a:spcAft>
                <a:spcPts val="800"/>
              </a:spcAft>
            </a:pPr>
            <a:r>
              <a:rPr lang="sr-Latn-RS" sz="1800" dirty="0">
                <a:effectLst/>
                <a:ea typeface="Times New Roman" panose="02020603050405020304" pitchFamily="18" charset="0"/>
                <a:cs typeface="Times New Roman" panose="02020603050405020304" pitchFamily="18" charset="0"/>
              </a:rPr>
              <a:t>U sebi sadrži mere i </a:t>
            </a:r>
            <a:r>
              <a:rPr lang="sr-Latn-RS" sz="1800" dirty="0" err="1">
                <a:effectLst/>
                <a:ea typeface="Times New Roman" panose="02020603050405020304" pitchFamily="18" charset="0"/>
                <a:cs typeface="Times New Roman" panose="02020603050405020304" pitchFamily="18" charset="0"/>
              </a:rPr>
              <a:t>samoobmanjivanja</a:t>
            </a:r>
            <a:r>
              <a:rPr lang="sr-Latn-RS" sz="1800" dirty="0">
                <a:effectLst/>
                <a:ea typeface="Times New Roman" panose="02020603050405020304" pitchFamily="18" charset="0"/>
                <a:cs typeface="Times New Roman" panose="02020603050405020304" pitchFamily="18" charset="0"/>
              </a:rPr>
              <a:t> i upravljanja impresijom iako se računa samo jedan skor laganja (</a:t>
            </a:r>
            <a:r>
              <a:rPr lang="sr-Latn-RS" sz="1800" dirty="0" err="1">
                <a:effectLst/>
                <a:ea typeface="Times New Roman" panose="02020603050405020304" pitchFamily="18" charset="0"/>
                <a:cs typeface="Times New Roman" panose="02020603050405020304" pitchFamily="18" charset="0"/>
              </a:rPr>
              <a:t>Ventimiglia</a:t>
            </a:r>
            <a:r>
              <a:rPr lang="sr-Latn-RS" sz="1800" dirty="0">
                <a:effectLst/>
                <a:ea typeface="Times New Roman" panose="02020603050405020304" pitchFamily="18" charset="0"/>
                <a:cs typeface="Times New Roman" panose="02020603050405020304" pitchFamily="18" charset="0"/>
              </a:rPr>
              <a:t> &amp; </a:t>
            </a:r>
            <a:r>
              <a:rPr lang="sr-Latn-RS" sz="1800" dirty="0" err="1">
                <a:effectLst/>
                <a:ea typeface="Times New Roman" panose="02020603050405020304" pitchFamily="18" charset="0"/>
                <a:cs typeface="Times New Roman" panose="02020603050405020304" pitchFamily="18" charset="0"/>
              </a:rPr>
              <a:t>MacDonald</a:t>
            </a:r>
            <a:r>
              <a:rPr lang="sr-Latn-RS" sz="1800" dirty="0">
                <a:effectLst/>
                <a:ea typeface="Times New Roman" panose="02020603050405020304" pitchFamily="18" charset="0"/>
                <a:cs typeface="Times New Roman" panose="02020603050405020304" pitchFamily="18" charset="0"/>
              </a:rPr>
              <a:t>, 2012). </a:t>
            </a:r>
            <a:endParaRPr lang="en-US" sz="1800" dirty="0"/>
          </a:p>
        </p:txBody>
      </p:sp>
    </p:spTree>
    <p:extLst>
      <p:ext uri="{BB962C8B-B14F-4D97-AF65-F5344CB8AC3E}">
        <p14:creationId xmlns:p14="http://schemas.microsoft.com/office/powerpoint/2010/main" val="151206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236E9-3A9F-4C51-B8DA-3D263341919D}"/>
              </a:ext>
            </a:extLst>
          </p:cNvPr>
          <p:cNvSpPr>
            <a:spLocks noGrp="1"/>
          </p:cNvSpPr>
          <p:nvPr>
            <p:ph type="title"/>
          </p:nvPr>
        </p:nvSpPr>
        <p:spPr/>
        <p:txBody>
          <a:bodyPr/>
          <a:lstStyle/>
          <a:p>
            <a:r>
              <a:rPr lang="en-US" dirty="0" err="1"/>
              <a:t>Marlov-Kraunova</a:t>
            </a:r>
            <a:r>
              <a:rPr lang="en-US" dirty="0"/>
              <a:t> </a:t>
            </a:r>
            <a:r>
              <a:rPr lang="en-US" dirty="0" err="1"/>
              <a:t>skala</a:t>
            </a:r>
            <a:r>
              <a:rPr lang="en-US" dirty="0"/>
              <a:t> 1/1</a:t>
            </a:r>
          </a:p>
        </p:txBody>
      </p:sp>
      <p:sp>
        <p:nvSpPr>
          <p:cNvPr id="3" name="Content Placeholder 2">
            <a:extLst>
              <a:ext uri="{FF2B5EF4-FFF2-40B4-BE49-F238E27FC236}">
                <a16:creationId xmlns:a16="http://schemas.microsoft.com/office/drawing/2014/main" id="{70B90972-E80A-467B-94FF-936008705FC2}"/>
              </a:ext>
            </a:extLst>
          </p:cNvPr>
          <p:cNvSpPr>
            <a:spLocks noGrp="1"/>
          </p:cNvSpPr>
          <p:nvPr>
            <p:ph idx="1"/>
          </p:nvPr>
        </p:nvSpPr>
        <p:spPr/>
        <p:txBody>
          <a:bodyPr>
            <a:normAutofit fontScale="85000" lnSpcReduction="20000"/>
          </a:bodyPr>
          <a:lstStyle/>
          <a:p>
            <a:pPr marR="0" algn="just">
              <a:lnSpc>
                <a:spcPct val="120000"/>
              </a:lnSpc>
              <a:spcBef>
                <a:spcPts val="0"/>
              </a:spcBef>
              <a:spcAft>
                <a:spcPts val="800"/>
              </a:spcAft>
            </a:pPr>
            <a:r>
              <a:rPr lang="sr-Latn-RS" sz="2400" dirty="0">
                <a:effectLst/>
                <a:ea typeface="Times New Roman" panose="02020603050405020304" pitchFamily="18" charset="0"/>
                <a:cs typeface="Times New Roman" panose="02020603050405020304" pitchFamily="18" charset="0"/>
              </a:rPr>
              <a:t>Kada su započeli svoj rad </a:t>
            </a:r>
            <a:r>
              <a:rPr lang="sr-Latn-RS" sz="2400" dirty="0" err="1">
                <a:effectLst/>
                <a:ea typeface="Times New Roman" panose="02020603050405020304" pitchFamily="18" charset="0"/>
                <a:cs typeface="Times New Roman" panose="02020603050405020304" pitchFamily="18" charset="0"/>
              </a:rPr>
              <a:t>Marlov</a:t>
            </a:r>
            <a:r>
              <a:rPr lang="sr-Latn-RS" sz="2400" dirty="0">
                <a:effectLst/>
                <a:ea typeface="Times New Roman" panose="02020603050405020304" pitchFamily="18" charset="0"/>
                <a:cs typeface="Times New Roman" panose="02020603050405020304" pitchFamily="18" charset="0"/>
              </a:rPr>
              <a:t> i Kraun su imali za cilj da naprave prvu skalu za detekciju socijalno poželjnog odgovaranja sa ciljem da bude nezavisna od psihopatologije. </a:t>
            </a:r>
            <a:endParaRPr lang="en-US" sz="2400" dirty="0">
              <a:ea typeface="Times New Roman" panose="02020603050405020304" pitchFamily="18" charset="0"/>
              <a:cs typeface="Times New Roman" panose="02020603050405020304" pitchFamily="18" charset="0"/>
            </a:endParaRPr>
          </a:p>
          <a:p>
            <a:pPr marR="0" algn="just">
              <a:lnSpc>
                <a:spcPct val="120000"/>
              </a:lnSpc>
              <a:spcBef>
                <a:spcPts val="0"/>
              </a:spcBef>
              <a:spcAft>
                <a:spcPts val="800"/>
              </a:spcAft>
            </a:pPr>
            <a:r>
              <a:rPr lang="sr-Latn-RS" sz="2400" dirty="0">
                <a:effectLst/>
                <a:ea typeface="Times New Roman" panose="02020603050405020304" pitchFamily="18" charset="0"/>
                <a:cs typeface="Times New Roman" panose="02020603050405020304" pitchFamily="18" charset="0"/>
              </a:rPr>
              <a:t>Pre njihovog rada odbrambeni stav u odgovaranju na stavke testova bio je proučavan isključivo u okviru kliničkih fenomena.</a:t>
            </a:r>
            <a:endParaRPr lang="en-US" sz="2400" dirty="0">
              <a:effectLst/>
              <a:ea typeface="Times New Roman" panose="02020603050405020304" pitchFamily="18" charset="0"/>
              <a:cs typeface="Times New Roman" panose="02020603050405020304" pitchFamily="18" charset="0"/>
            </a:endParaRPr>
          </a:p>
          <a:p>
            <a:pPr marR="0" algn="just">
              <a:lnSpc>
                <a:spcPct val="120000"/>
              </a:lnSpc>
              <a:spcBef>
                <a:spcPts val="0"/>
              </a:spcBef>
              <a:spcAft>
                <a:spcPts val="800"/>
              </a:spcAft>
            </a:pPr>
            <a:r>
              <a:rPr lang="en-US" sz="2400" dirty="0">
                <a:effectLst/>
                <a:ea typeface="Times New Roman" panose="02020603050405020304" pitchFamily="18" charset="0"/>
                <a:cs typeface="Times New Roman" panose="02020603050405020304" pitchFamily="18" charset="0"/>
              </a:rPr>
              <a:t>T</a:t>
            </a:r>
            <a:r>
              <a:rPr lang="sr-Latn-RS" sz="2400" dirty="0">
                <a:effectLst/>
                <a:ea typeface="Times New Roman" panose="02020603050405020304" pitchFamily="18" charset="0"/>
                <a:cs typeface="Times New Roman" panose="02020603050405020304" pitchFamily="18" charset="0"/>
              </a:rPr>
              <a:t>okom konstrukcije skale vodili računa da se sadržaj stavki odnosi na lična i interpersonalna ponašanja koja su društveno ili prihvatljiva ili sankcionisana, ali da ih istovremeno odlikuje apsolutna nemogućnost da zaista postoje u realnom životu (npr. </a:t>
            </a:r>
            <a:r>
              <a:rPr lang="sr-Latn-RS" sz="2400" i="1" dirty="0">
                <a:effectLst/>
                <a:ea typeface="Times New Roman" panose="02020603050405020304" pitchFamily="18" charset="0"/>
                <a:cs typeface="Times New Roman" panose="02020603050405020304" pitchFamily="18" charset="0"/>
              </a:rPr>
              <a:t>nikada nisam slagao, uvek operem ruke pre jela</a:t>
            </a:r>
            <a:r>
              <a:rPr lang="sr-Latn-RS" sz="2400" dirty="0">
                <a:effectLst/>
                <a:ea typeface="Times New Roman" panose="02020603050405020304" pitchFamily="18" charset="0"/>
                <a:cs typeface="Times New Roman" panose="02020603050405020304" pitchFamily="18" charset="0"/>
              </a:rPr>
              <a:t>). </a:t>
            </a:r>
            <a:endParaRPr lang="en-US" sz="2400" dirty="0">
              <a:effectLst/>
              <a:ea typeface="Times New Roman" panose="02020603050405020304" pitchFamily="18" charset="0"/>
              <a:cs typeface="Times New Roman" panose="02020603050405020304" pitchFamily="18" charset="0"/>
            </a:endParaRPr>
          </a:p>
          <a:p>
            <a:pPr marR="0" algn="just">
              <a:lnSpc>
                <a:spcPct val="120000"/>
              </a:lnSpc>
              <a:spcBef>
                <a:spcPts val="0"/>
              </a:spcBef>
              <a:spcAft>
                <a:spcPts val="800"/>
              </a:spcAft>
            </a:pPr>
            <a:r>
              <a:rPr lang="sr-Latn-RS" sz="2400" dirty="0">
                <a:effectLst/>
                <a:ea typeface="Times New Roman" panose="02020603050405020304" pitchFamily="18" charset="0"/>
                <a:cs typeface="Times New Roman" panose="02020603050405020304" pitchFamily="18" charset="0"/>
              </a:rPr>
              <a:t>Još jedan kriterijum po kojem su uključivali stavke u skalu bio je odsustvo psihopatologije, tj. nemogućnost da odgovor na određenu stavku, bilo pozitivan ili negativan, bude povezan sa bilo kojim oblikom abnormalnosti.</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5315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20E3D-478B-4D58-8D4C-A6CBE71701B9}"/>
              </a:ext>
            </a:extLst>
          </p:cNvPr>
          <p:cNvSpPr>
            <a:spLocks noGrp="1"/>
          </p:cNvSpPr>
          <p:nvPr>
            <p:ph type="title"/>
          </p:nvPr>
        </p:nvSpPr>
        <p:spPr/>
        <p:txBody>
          <a:bodyPr/>
          <a:lstStyle/>
          <a:p>
            <a:r>
              <a:rPr lang="en-US" dirty="0" err="1"/>
              <a:t>Marlov-Kraunova</a:t>
            </a:r>
            <a:r>
              <a:rPr lang="en-US" dirty="0"/>
              <a:t> </a:t>
            </a:r>
            <a:r>
              <a:rPr lang="en-US" dirty="0" err="1"/>
              <a:t>skala</a:t>
            </a:r>
            <a:r>
              <a:rPr lang="en-US" dirty="0"/>
              <a:t> 2/2</a:t>
            </a:r>
          </a:p>
        </p:txBody>
      </p:sp>
      <p:sp>
        <p:nvSpPr>
          <p:cNvPr id="3" name="Content Placeholder 2">
            <a:extLst>
              <a:ext uri="{FF2B5EF4-FFF2-40B4-BE49-F238E27FC236}">
                <a16:creationId xmlns:a16="http://schemas.microsoft.com/office/drawing/2014/main" id="{CD10E807-30D1-4476-B885-F20F5AD5C37C}"/>
              </a:ext>
            </a:extLst>
          </p:cNvPr>
          <p:cNvSpPr>
            <a:spLocks noGrp="1"/>
          </p:cNvSpPr>
          <p:nvPr>
            <p:ph idx="1"/>
          </p:nvPr>
        </p:nvSpPr>
        <p:spPr/>
        <p:txBody>
          <a:bodyPr>
            <a:normAutofit fontScale="62500" lnSpcReduction="20000"/>
          </a:bodyPr>
          <a:lstStyle/>
          <a:p>
            <a:r>
              <a:rPr lang="sr-Latn-RS" sz="3100" dirty="0">
                <a:effectLst/>
                <a:ea typeface="Times New Roman" panose="02020603050405020304" pitchFamily="18" charset="0"/>
                <a:cs typeface="Times New Roman" panose="02020603050405020304" pitchFamily="18" charset="0"/>
              </a:rPr>
              <a:t>U razvoju svoje skale primenili su </a:t>
            </a:r>
            <a:r>
              <a:rPr lang="sr-Latn-RS" sz="3100" dirty="0" err="1">
                <a:effectLst/>
                <a:ea typeface="Times New Roman" panose="02020603050405020304" pitchFamily="18" charset="0"/>
                <a:cs typeface="Times New Roman" panose="02020603050405020304" pitchFamily="18" charset="0"/>
              </a:rPr>
              <a:t>psihometrijski</a:t>
            </a:r>
            <a:r>
              <a:rPr lang="sr-Latn-RS" sz="3100" dirty="0">
                <a:effectLst/>
                <a:ea typeface="Times New Roman" panose="02020603050405020304" pitchFamily="18" charset="0"/>
                <a:cs typeface="Times New Roman" panose="02020603050405020304" pitchFamily="18" charset="0"/>
              </a:rPr>
              <a:t> model koji je imao za cilj da reši nejasnoće oko incidence određenog ponašanja. </a:t>
            </a:r>
            <a:endParaRPr lang="en-US" sz="3100" dirty="0">
              <a:effectLst/>
              <a:ea typeface="Times New Roman" panose="02020603050405020304" pitchFamily="18" charset="0"/>
              <a:cs typeface="Times New Roman" panose="02020603050405020304" pitchFamily="18" charset="0"/>
            </a:endParaRPr>
          </a:p>
          <a:p>
            <a:r>
              <a:rPr lang="sr-Latn-RS" sz="3100" dirty="0">
                <a:effectLst/>
                <a:ea typeface="Times New Roman" panose="02020603050405020304" pitchFamily="18" charset="0"/>
                <a:cs typeface="Times New Roman" panose="02020603050405020304" pitchFamily="18" charset="0"/>
              </a:rPr>
              <a:t>Smatrali su visoka potreba za socijalnim odobravanjem može otkriti u stavovima koje odlikuje slaganje sa socijalno prihvatljivim iskazima i odbacivanje socijalno neprihvatljivih osobina (</a:t>
            </a:r>
            <a:r>
              <a:rPr lang="sr-Latn-RS" sz="3100" dirty="0" err="1">
                <a:effectLst/>
                <a:ea typeface="Times New Roman" panose="02020603050405020304" pitchFamily="18" charset="0"/>
                <a:cs typeface="Times New Roman" panose="02020603050405020304" pitchFamily="18" charset="0"/>
              </a:rPr>
              <a:t>Marlowe</a:t>
            </a:r>
            <a:r>
              <a:rPr lang="sr-Latn-RS" sz="3100" dirty="0">
                <a:effectLst/>
                <a:ea typeface="Times New Roman" panose="02020603050405020304" pitchFamily="18" charset="0"/>
                <a:cs typeface="Times New Roman" panose="02020603050405020304" pitchFamily="18" charset="0"/>
              </a:rPr>
              <a:t> &amp; </a:t>
            </a:r>
            <a:r>
              <a:rPr lang="sr-Latn-RS" sz="3100" dirty="0" err="1">
                <a:effectLst/>
                <a:ea typeface="Times New Roman" panose="02020603050405020304" pitchFamily="18" charset="0"/>
                <a:cs typeface="Times New Roman" panose="02020603050405020304" pitchFamily="18" charset="0"/>
              </a:rPr>
              <a:t>Crowne</a:t>
            </a:r>
            <a:r>
              <a:rPr lang="sr-Latn-RS" sz="3100" dirty="0">
                <a:effectLst/>
                <a:ea typeface="Times New Roman" panose="02020603050405020304" pitchFamily="18" charset="0"/>
                <a:cs typeface="Times New Roman" panose="02020603050405020304" pitchFamily="18" charset="0"/>
              </a:rPr>
              <a:t>, 1961, str. 109−110). </a:t>
            </a:r>
            <a:endParaRPr lang="en-US" sz="3100" dirty="0">
              <a:effectLst/>
              <a:ea typeface="Times New Roman" panose="02020603050405020304" pitchFamily="18" charset="0"/>
              <a:cs typeface="Times New Roman" panose="02020603050405020304" pitchFamily="18" charset="0"/>
            </a:endParaRPr>
          </a:p>
          <a:p>
            <a:r>
              <a:rPr lang="en-US" sz="3100" dirty="0" err="1">
                <a:effectLst/>
                <a:ea typeface="Times New Roman" panose="02020603050405020304" pitchFamily="18" charset="0"/>
                <a:cs typeface="Times New Roman" panose="02020603050405020304" pitchFamily="18" charset="0"/>
              </a:rPr>
              <a:t>Glavna</a:t>
            </a:r>
            <a:r>
              <a:rPr lang="en-US" sz="3100" dirty="0">
                <a:effectLst/>
                <a:ea typeface="Times New Roman" panose="02020603050405020304" pitchFamily="18" charset="0"/>
                <a:cs typeface="Times New Roman" panose="02020603050405020304" pitchFamily="18" charset="0"/>
              </a:rPr>
              <a:t> </a:t>
            </a:r>
            <a:r>
              <a:rPr lang="en-US" sz="3100" dirty="0" err="1">
                <a:effectLst/>
                <a:ea typeface="Times New Roman" panose="02020603050405020304" pitchFamily="18" charset="0"/>
                <a:cs typeface="Times New Roman" panose="02020603050405020304" pitchFamily="18" charset="0"/>
              </a:rPr>
              <a:t>ideja</a:t>
            </a:r>
            <a:r>
              <a:rPr lang="en-US" sz="3100" dirty="0">
                <a:effectLst/>
                <a:ea typeface="Times New Roman" panose="02020603050405020304" pitchFamily="18" charset="0"/>
                <a:cs typeface="Times New Roman" panose="02020603050405020304" pitchFamily="18" charset="0"/>
              </a:rPr>
              <a:t>: </a:t>
            </a:r>
            <a:r>
              <a:rPr lang="sr-Latn-RS" sz="3100" dirty="0">
                <a:effectLst/>
                <a:ea typeface="Times New Roman" panose="02020603050405020304" pitchFamily="18" charset="0"/>
                <a:cs typeface="Times New Roman" panose="02020603050405020304" pitchFamily="18" charset="0"/>
              </a:rPr>
              <a:t>tokom konstruisanja skale bila je da sadržaj stavki mora da opisuje ponašanja u toliko ekstremnom obliku (po sudu autora) da niko ne bi mogao da se složi sa njima, a </a:t>
            </a:r>
            <a:r>
              <a:rPr lang="sr-Latn-RS" sz="2900" dirty="0">
                <a:effectLst/>
                <a:ea typeface="Times New Roman" panose="02020603050405020304" pitchFamily="18" charset="0"/>
                <a:cs typeface="Times New Roman" panose="02020603050405020304" pitchFamily="18" charset="0"/>
              </a:rPr>
              <a:t>ukoliko bi se neko složio sa takvim stavkama to bi zapravo značilo da ta osoba ima jaku motivaciju da modelira svoje odgovore u pravcu socijalno poželjnih odgovora. </a:t>
            </a:r>
            <a:endParaRPr lang="en-US" sz="2900" dirty="0">
              <a:effectLst/>
              <a:ea typeface="Times New Roman" panose="02020603050405020304" pitchFamily="18" charset="0"/>
              <a:cs typeface="Times New Roman" panose="02020603050405020304" pitchFamily="18" charset="0"/>
            </a:endParaRPr>
          </a:p>
          <a:p>
            <a:r>
              <a:rPr lang="sr-Latn-RS" sz="2900" dirty="0">
                <a:effectLst/>
                <a:ea typeface="Times New Roman" panose="02020603050405020304" pitchFamily="18" charset="0"/>
                <a:cs typeface="Times New Roman" panose="02020603050405020304" pitchFamily="18" charset="0"/>
              </a:rPr>
              <a:t>jedan deo stavki su sami sastavili, a deo su preuzeli iz Minesota </a:t>
            </a:r>
            <a:r>
              <a:rPr lang="sr-Latn-RS" sz="2900" dirty="0" err="1">
                <a:effectLst/>
                <a:ea typeface="Times New Roman" panose="02020603050405020304" pitchFamily="18" charset="0"/>
                <a:cs typeface="Times New Roman" panose="02020603050405020304" pitchFamily="18" charset="0"/>
              </a:rPr>
              <a:t>multifaznog</a:t>
            </a:r>
            <a:r>
              <a:rPr lang="sr-Latn-RS" sz="2900" dirty="0">
                <a:effectLst/>
                <a:ea typeface="Times New Roman" panose="02020603050405020304" pitchFamily="18" charset="0"/>
                <a:cs typeface="Times New Roman" panose="02020603050405020304" pitchFamily="18" charset="0"/>
              </a:rPr>
              <a:t> inventara ličnosti (MMPI). </a:t>
            </a:r>
            <a:endParaRPr lang="en-US" sz="2900" dirty="0">
              <a:effectLst/>
              <a:ea typeface="Times New Roman" panose="02020603050405020304" pitchFamily="18" charset="0"/>
              <a:cs typeface="Times New Roman" panose="02020603050405020304" pitchFamily="18" charset="0"/>
            </a:endParaRPr>
          </a:p>
          <a:p>
            <a:r>
              <a:rPr lang="sr-Latn-RS" sz="2900" dirty="0">
                <a:effectLst/>
                <a:ea typeface="Times New Roman" panose="02020603050405020304" pitchFamily="18" charset="0"/>
                <a:cs typeface="Times New Roman" panose="02020603050405020304" pitchFamily="18" charset="0"/>
              </a:rPr>
              <a:t>Zatim su stavke zadali nezavisnim procenjivačima sačinjenim od 10 psihologa čiji je zadatak bio da procene socijalnu poželjnost za svaku stavku. </a:t>
            </a:r>
            <a:endParaRPr lang="en-US" sz="2900" dirty="0">
              <a:effectLst/>
              <a:ea typeface="Times New Roman" panose="02020603050405020304" pitchFamily="18" charset="0"/>
              <a:cs typeface="Times New Roman" panose="02020603050405020304" pitchFamily="18" charset="0"/>
            </a:endParaRPr>
          </a:p>
          <a:p>
            <a:r>
              <a:rPr lang="sr-Latn-RS" sz="2900" dirty="0">
                <a:effectLst/>
                <a:ea typeface="Times New Roman" panose="02020603050405020304" pitchFamily="18" charset="0"/>
                <a:cs typeface="Times New Roman" panose="02020603050405020304" pitchFamily="18" charset="0"/>
              </a:rPr>
              <a:t>U preliminarnu forumu skale (na osnovu koje je formirana originalna) uključene su samo stavke kod kojih je postojala saglasnost procenjivača da su socijalno poželjne.  </a:t>
            </a:r>
            <a:endParaRPr lang="en-US" sz="29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8427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9816"/>
            <a:ext cx="8229600" cy="1143000"/>
          </a:xfrm>
        </p:spPr>
        <p:txBody>
          <a:bodyPr>
            <a:normAutofit fontScale="90000"/>
          </a:bodyPr>
          <a:lstStyle/>
          <a:p>
            <a:pPr lvl="2" algn="ctr"/>
            <a:r>
              <a:rPr lang="x-none" sz="4000" b="1" dirty="0">
                <a:latin typeface="+mj-lt"/>
              </a:rPr>
              <a:t>Metodološke slabosti u validaciji skala laganja </a:t>
            </a:r>
            <a:br>
              <a:rPr lang="sr-Latn-CS" b="1" dirty="0"/>
            </a:br>
            <a:r>
              <a:rPr lang="x-none" sz="1600" dirty="0"/>
              <a:t> </a:t>
            </a:r>
            <a:br>
              <a:rPr lang="sr-Latn-CS" sz="1600" dirty="0"/>
            </a:br>
            <a:endParaRPr lang="en-US" dirty="0"/>
          </a:p>
        </p:txBody>
      </p:sp>
      <p:sp>
        <p:nvSpPr>
          <p:cNvPr id="3" name="Content Placeholder 2"/>
          <p:cNvSpPr>
            <a:spLocks noGrp="1"/>
          </p:cNvSpPr>
          <p:nvPr>
            <p:ph idx="1"/>
          </p:nvPr>
        </p:nvSpPr>
        <p:spPr>
          <a:xfrm>
            <a:off x="457200" y="1772816"/>
            <a:ext cx="8229600" cy="4525963"/>
          </a:xfrm>
        </p:spPr>
        <p:txBody>
          <a:bodyPr>
            <a:normAutofit/>
          </a:bodyPr>
          <a:lstStyle/>
          <a:p>
            <a:r>
              <a:rPr lang="sr-Latn-RS" sz="2400" dirty="0"/>
              <a:t>ne postoje ni teorijski ni empirijski dokazi koji potvrđuju osnovnu ideju na kojoj je zasnovana konstrukcija skala laganja:</a:t>
            </a:r>
          </a:p>
          <a:p>
            <a:pPr>
              <a:buFont typeface="Wingdings" panose="05000000000000000000" pitchFamily="2" charset="2"/>
              <a:buChar char="Ø"/>
            </a:pPr>
            <a:r>
              <a:rPr lang="sr-Latn-RS" sz="2400" u="sng" dirty="0"/>
              <a:t>slaganje sa SP stavkama</a:t>
            </a:r>
            <a:r>
              <a:rPr lang="sr-Latn-RS" sz="2400" dirty="0"/>
              <a:t>, odnosno neslaganje sa SNP </a:t>
            </a:r>
            <a:r>
              <a:rPr lang="sr-Latn-RS" sz="2400" u="sng" dirty="0"/>
              <a:t>metod detekcije neiskrenosti</a:t>
            </a:r>
          </a:p>
          <a:p>
            <a:r>
              <a:rPr lang="sr-Latn-RS" sz="2400" dirty="0"/>
              <a:t>metode i dizajn </a:t>
            </a:r>
            <a:r>
              <a:rPr lang="sr-Latn-RS" sz="2400" dirty="0" err="1"/>
              <a:t>validacionih</a:t>
            </a:r>
            <a:r>
              <a:rPr lang="sr-Latn-RS" sz="2400" dirty="0"/>
              <a:t> studija skala laganja ispunjeni su velikim slabostima i kontradiktornostima</a:t>
            </a:r>
          </a:p>
          <a:p>
            <a:pPr marL="0" indent="0">
              <a:buNone/>
            </a:pPr>
            <a:endParaRPr lang="sr-Latn-RS" sz="2400" dirty="0"/>
          </a:p>
          <a:p>
            <a:endParaRPr lang="sr-Latn-C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7081</TotalTime>
  <Words>3671</Words>
  <Application>Microsoft Office PowerPoint</Application>
  <PresentationFormat>On-screen Show (4:3)</PresentationFormat>
  <Paragraphs>171</Paragraphs>
  <Slides>22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Šta stvarno mere kontrolne skale?</vt:lpstr>
      <vt:lpstr>Validnost samoprocena?</vt:lpstr>
      <vt:lpstr>  Osetljivost instrumenata na davanje socijalno poželjnih odgovora   </vt:lpstr>
      <vt:lpstr>Skale laganja 1/2</vt:lpstr>
      <vt:lpstr>Skale laganja</vt:lpstr>
      <vt:lpstr>Marlov i Kraun</vt:lpstr>
      <vt:lpstr>Marlov-Kraunova skala 1/1</vt:lpstr>
      <vt:lpstr>Marlov-Kraunova skala 2/2</vt:lpstr>
      <vt:lpstr>Metodološke slabosti u validaciji skala laganja    </vt:lpstr>
      <vt:lpstr>Slabost metodologije validacije skala laganja- 1/5</vt:lpstr>
      <vt:lpstr>Slabost metodologije validacije skala laganja, 2/5</vt:lpstr>
      <vt:lpstr>Slabost metodologije validacije skala laganja, 3/5</vt:lpstr>
      <vt:lpstr>Slabost metodologije validacije skala laganja, 4/5</vt:lpstr>
      <vt:lpstr>Slabost metodologije validacije skala laganja, 5/5</vt:lpstr>
      <vt:lpstr>Tri opšta obrazca SPO</vt:lpstr>
      <vt:lpstr>Validnost skala laganja</vt:lpstr>
      <vt:lpstr>Eksperimentalno indukovano lažiranje</vt:lpstr>
      <vt:lpstr>Metod validacije: informacije dobijene bliskih drugih</vt:lpstr>
      <vt:lpstr>Istraživanja: skale laganja i procene drugih</vt:lpstr>
      <vt:lpstr>PowerPoint Presentation</vt:lpstr>
      <vt:lpstr>PowerPoint Presentation</vt:lpstr>
      <vt:lpstr>PowerPoint Presentation</vt:lpstr>
    </vt:vector>
  </TitlesOfParts>
  <Company>BLACK EDITION - tum0r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 LI SKALE LAGANJA MERE LAGANJE ILI SUPSTANTIVNE DIMENZIJE LIČNOSTI?</dc:title>
  <dc:creator>Ivana</dc:creator>
  <cp:keywords>Klasifikacija: NEKLASIFIKOVANO</cp:keywords>
  <cp:lastModifiedBy>Miroslav Mladenović</cp:lastModifiedBy>
  <cp:revision>260</cp:revision>
  <dcterms:created xsi:type="dcterms:W3CDTF">2018-03-23T09:49:07Z</dcterms:created>
  <dcterms:modified xsi:type="dcterms:W3CDTF">2022-04-06T14:36:51Z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3b89ee77-6980-4dc7-a015-75acc4cbab04</vt:lpwstr>
  </property>
  <property fmtid="{D5CDD505-2E9C-101B-9397-08002B2CF9AE}" pid="3" name="TelekomSerbiaKLASIFIKACIJA">
    <vt:lpwstr>Neklasifikovano</vt:lpwstr>
  </property>
</Properties>
</file>