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257" r:id="rId3"/>
    <p:sldId id="322" r:id="rId4"/>
    <p:sldId id="307" r:id="rId5"/>
    <p:sldId id="316" r:id="rId6"/>
    <p:sldId id="324" r:id="rId7"/>
    <p:sldId id="276" r:id="rId8"/>
    <p:sldId id="325" r:id="rId9"/>
    <p:sldId id="326" r:id="rId10"/>
    <p:sldId id="308" r:id="rId11"/>
    <p:sldId id="319" r:id="rId12"/>
    <p:sldId id="321" r:id="rId13"/>
    <p:sldId id="320" r:id="rId14"/>
    <p:sldId id="312" r:id="rId15"/>
    <p:sldId id="309" r:id="rId16"/>
    <p:sldId id="310" r:id="rId17"/>
    <p:sldId id="283" r:id="rId18"/>
    <p:sldId id="285" r:id="rId19"/>
    <p:sldId id="259" r:id="rId20"/>
    <p:sldId id="295" r:id="rId21"/>
    <p:sldId id="291" r:id="rId22"/>
    <p:sldId id="293" r:id="rId23"/>
    <p:sldId id="294" r:id="rId24"/>
    <p:sldId id="292" r:id="rId25"/>
    <p:sldId id="296" r:id="rId26"/>
    <p:sldId id="297" r:id="rId27"/>
    <p:sldId id="299" r:id="rId28"/>
    <p:sldId id="300" r:id="rId29"/>
    <p:sldId id="301" r:id="rId30"/>
    <p:sldId id="303" r:id="rId31"/>
    <p:sldId id="274" r:id="rId32"/>
    <p:sldId id="281" r:id="rId33"/>
    <p:sldId id="323" r:id="rId34"/>
    <p:sldId id="327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88" d="100"/>
          <a:sy n="88" d="100"/>
        </p:scale>
        <p:origin x="4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90DCE-3E8A-46A6-BC21-988B4695DD75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8D58C-971B-4031-8375-C01998D55B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86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FF9053-7915-4A44-BFFB-E02B5DBBE69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CS" smtClean="0"/>
              <a:t>“Da li je sam</a:t>
            </a:r>
            <a:r>
              <a:rPr lang="sr-Latn-CS" baseline="0" smtClean="0"/>
              <a:t> vas dobro shvatio”?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8D58C-971B-4031-8375-C01998D55B1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Miroring – ne preterivati!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8D58C-971B-4031-8375-C01998D55B1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8D58C-971B-4031-8375-C01998D55B1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8D58C-971B-4031-8375-C01998D55B1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8D58C-971B-4031-8375-C01998D55B1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Dominacija, spasavanje, nesigurnost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8D58C-971B-4031-8375-C01998D55B1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466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8D58C-971B-4031-8375-C01998D55B1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P počne da brani majku koja ga je tukla, jer ste vi preterali sa empatijom!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8D58C-971B-4031-8375-C01998D55B1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5CCAA3-B730-49E5-BE53-A5664400B73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8D58C-971B-4031-8375-C01998D55B1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85A30F-BCB4-4B18-920A-3FCCD73A8D2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CS" smtClean="0"/>
              <a:t>* Važna saopštenja</a:t>
            </a:r>
            <a:r>
              <a:rPr lang="sr-Latn-CS" baseline="0" smtClean="0"/>
              <a:t> “na vratima”!</a:t>
            </a:r>
            <a:r>
              <a:rPr lang="sr-Latn-CS" sz="1200" smtClean="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8D58C-971B-4031-8375-C01998D55B1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77B84D-66EF-497C-98C4-D1CFA65275A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8D58C-971B-4031-8375-C01998D55B1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EF8ED5-254B-453D-B68F-8BB518FDC16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CS" smtClean="0"/>
              <a:t>* Pacijenti procenjuju nas!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8D58C-971B-4031-8375-C01998D55B1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8D58C-971B-4031-8375-C01998D55B1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9021-2042-4BB5-A876-24C8DCF7B3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832628A-0968-4CB9-A5F5-B5C464AE04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5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9021-2042-4BB5-A876-24C8DCF7B3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832628A-0968-4CB9-A5F5-B5C464AE04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76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9021-2042-4BB5-A876-24C8DCF7B3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832628A-0968-4CB9-A5F5-B5C464AE04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4303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9021-2042-4BB5-A876-24C8DCF7B3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832628A-0968-4CB9-A5F5-B5C464AE04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8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9021-2042-4BB5-A876-24C8DCF7B3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832628A-0968-4CB9-A5F5-B5C464AE04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7345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9021-2042-4BB5-A876-24C8DCF7B3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832628A-0968-4CB9-A5F5-B5C464AE04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57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9021-2042-4BB5-A876-24C8DCF7B3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628A-0968-4CB9-A5F5-B5C464AE04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90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9021-2042-4BB5-A876-24C8DCF7B3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628A-0968-4CB9-A5F5-B5C464AE04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0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9021-2042-4BB5-A876-24C8DCF7B3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628A-0968-4CB9-A5F5-B5C464AE04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7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9021-2042-4BB5-A876-24C8DCF7B3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832628A-0968-4CB9-A5F5-B5C464AE04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39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9021-2042-4BB5-A876-24C8DCF7B3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832628A-0968-4CB9-A5F5-B5C464AE04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6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9021-2042-4BB5-A876-24C8DCF7B3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832628A-0968-4CB9-A5F5-B5C464AE04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8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9021-2042-4BB5-A876-24C8DCF7B3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628A-0968-4CB9-A5F5-B5C464AE04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8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9021-2042-4BB5-A876-24C8DCF7B3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628A-0968-4CB9-A5F5-B5C464AE04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35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9021-2042-4BB5-A876-24C8DCF7B3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628A-0968-4CB9-A5F5-B5C464AE04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3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9021-2042-4BB5-A876-24C8DCF7B3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832628A-0968-4CB9-A5F5-B5C464AE04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3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99021-2042-4BB5-A876-24C8DCF7B3D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832628A-0968-4CB9-A5F5-B5C464AE04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2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effectLst/>
              </a:rPr>
              <a:t>Klini</a:t>
            </a:r>
            <a:r>
              <a:rPr lang="sr-Latn-CS" b="1" dirty="0" smtClean="0">
                <a:effectLst/>
              </a:rPr>
              <a:t>čk</a:t>
            </a:r>
            <a:r>
              <a:rPr lang="en-US" b="1" dirty="0" err="1" smtClean="0">
                <a:effectLst/>
              </a:rPr>
              <a:t>i</a:t>
            </a:r>
            <a:r>
              <a:rPr lang="sr-Latn-CS" b="1" dirty="0" smtClean="0">
                <a:effectLst/>
              </a:rPr>
              <a:t> intervju </a:t>
            </a:r>
            <a:endParaRPr lang="en-US" b="1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73"/>
    </mc:Choice>
    <mc:Fallback xmlns="">
      <p:transition spd="slow" advTm="1047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4608512" cy="850106"/>
          </a:xfrm>
        </p:spPr>
        <p:txBody>
          <a:bodyPr>
            <a:normAutofit/>
          </a:bodyPr>
          <a:lstStyle/>
          <a:p>
            <a:r>
              <a:rPr lang="sr-Latn-CS" sz="3600" b="1" dirty="0" smtClean="0">
                <a:effectLst/>
              </a:rPr>
              <a:t>Faze intervjuisanja</a:t>
            </a:r>
            <a:endParaRPr lang="en-US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12776"/>
            <a:ext cx="8030696" cy="5088058"/>
          </a:xfrm>
        </p:spPr>
        <p:txBody>
          <a:bodyPr>
            <a:normAutofit/>
          </a:bodyPr>
          <a:lstStyle/>
          <a:p>
            <a:r>
              <a:rPr lang="sr-Latn-C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Uvod: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opuštanje pacijenta i uspostavljanje kontakta</a:t>
            </a:r>
          </a:p>
          <a:p>
            <a:r>
              <a:rPr lang="sr-Latn-C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Otvaranje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sakupljanje informacija o pacijentovim trenutnim brigama, definisanje problema</a:t>
            </a:r>
          </a:p>
          <a:p>
            <a:r>
              <a:rPr lang="sr-Latn-C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Produbljivanje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uspostavljanje prioriteta problema, </a:t>
            </a:r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razrada problema, određivanje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ciljeva, definisanje ugovora</a:t>
            </a:r>
          </a:p>
          <a:p>
            <a:r>
              <a:rPr lang="sr-Latn-C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Zatvaranje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sumiranje najvažnijih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tema, reosiguranje i podrška, pohvala, odavanje priznanja, uvođenje nade, osnaživanje (zahvaliti mu na saradnji, </a:t>
            </a:r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dati šansu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K. </a:t>
            </a:r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postavlja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pitanja, izrazi svoje mišljenje</a:t>
            </a:r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....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sr-Latn-C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Završavanje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dogovor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dalje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radu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topao pozdrav, „otvorena vrata“...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8948"/>
    </mc:Choice>
    <mc:Fallback xmlns="">
      <p:transition spd="slow" advTm="25894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85728"/>
            <a:ext cx="7632848" cy="62299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r-Latn-CS" sz="3600" b="1" dirty="0" smtClean="0">
                <a:effectLst/>
              </a:rPr>
              <a:t>Tri kanala komunikacije u intervjuu</a:t>
            </a:r>
            <a:endParaRPr lang="en-US" sz="3600" b="1" dirty="0" smtClean="0">
              <a:effectLst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484784"/>
            <a:ext cx="8280920" cy="4641379"/>
          </a:xfrm>
        </p:spPr>
        <p:txBody>
          <a:bodyPr>
            <a:normAutofit/>
          </a:bodyPr>
          <a:lstStyle/>
          <a:p>
            <a:pPr eaLnBrk="1" hangingPunct="1"/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Verbalna</a:t>
            </a:r>
            <a:r>
              <a:rPr lang="sr-Latn-C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komunikacija: sadržaj (zavisna od obrazovanja, sposobnosti uvida, itd.) najviše pod kontrolom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r-Latn-C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-”šta”</a:t>
            </a:r>
          </a:p>
          <a:p>
            <a:pPr eaLnBrk="1" hangingPunct="1">
              <a:buNone/>
            </a:pPr>
            <a:endParaRPr lang="sr-Latn-C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Neverbalna</a:t>
            </a:r>
            <a:r>
              <a:rPr lang="sr-Latn-C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(bihevioralna) komunikacija: opservacija ponašanja (pokreti, držanje tela, kontakt očima, izraz lica, karakteristike govora..) – </a:t>
            </a:r>
            <a:r>
              <a:rPr lang="sr-Latn-C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“kako”</a:t>
            </a:r>
          </a:p>
          <a:p>
            <a:pPr eaLnBrk="1" hangingPunct="1">
              <a:buNone/>
            </a:pPr>
            <a:endParaRPr lang="sr-Latn-C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Empatska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komunikacija  (koje emocije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pokazuje, koje prigušuje, negira, i šta oseća ispitivač....) – </a:t>
            </a:r>
            <a:r>
              <a:rPr lang="sr-Latn-C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“zašto”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288"/>
    </mc:Choice>
    <mc:Fallback xmlns="">
      <p:transition spd="slow" advTm="15928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274638"/>
            <a:ext cx="7211144" cy="77809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r-Latn-CS" sz="3600" b="1" dirty="0" smtClean="0">
                <a:effectLst/>
              </a:rPr>
              <a:t>Eksploracija emocija u intervjuu</a:t>
            </a:r>
            <a:endParaRPr lang="en-US" sz="3600" b="1" dirty="0" smtClean="0">
              <a:effectLst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556792"/>
            <a:ext cx="8136904" cy="4896544"/>
          </a:xfrm>
        </p:spPr>
        <p:txBody>
          <a:bodyPr>
            <a:noAutofit/>
          </a:bodyPr>
          <a:lstStyle/>
          <a:p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Direktna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klij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ent </a:t>
            </a:r>
            <a:r>
              <a:rPr lang="sr-Latn-C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pokazuje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osećanja (plače, drhti od straha, viče…)</a:t>
            </a:r>
          </a:p>
          <a:p>
            <a:pPr>
              <a:buNone/>
            </a:pPr>
            <a:endParaRPr lang="sr-Latn-C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Indirektna</a:t>
            </a:r>
            <a:r>
              <a:rPr lang="sr-Latn-C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klij</a:t>
            </a:r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ent </a:t>
            </a:r>
            <a:r>
              <a:rPr lang="sr-Latn-C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opisuje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sopstvena osećanja  (priča o tome kako se oseća i kako se osećao...)</a:t>
            </a:r>
          </a:p>
          <a:p>
            <a:pPr eaLnBrk="1" hangingPunct="1">
              <a:buNone/>
            </a:pPr>
            <a:endParaRPr lang="sr-Latn-C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Neposredna</a:t>
            </a:r>
            <a:r>
              <a:rPr lang="sr-Latn-C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kliničar se </a:t>
            </a:r>
            <a:r>
              <a:rPr lang="sr-Latn-C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uživljava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u osećanja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prati kako se on sam oseća i iz toga zaključuje o osećanjima (“klizav teren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“šiftovanje” emocija, projektovanje sopstvenih emocija?….)                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326"/>
    </mc:Choice>
    <mc:Fallback xmlns="">
      <p:transition spd="slow" advTm="150326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274638"/>
            <a:ext cx="7283152" cy="70609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r-Latn-CS" sz="3600" b="1" dirty="0" smtClean="0">
                <a:effectLst/>
              </a:rPr>
              <a:t>Emocionalna interakcija u intervjuu</a:t>
            </a:r>
            <a:endParaRPr lang="en-US" sz="3600" b="1" dirty="0" smtClean="0">
              <a:effectLst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628800"/>
            <a:ext cx="7992888" cy="4896544"/>
          </a:xfrm>
        </p:spPr>
        <p:txBody>
          <a:bodyPr>
            <a:noAutofit/>
          </a:bodyPr>
          <a:lstStyle/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2400" dirty="0" err="1" smtClean="0"/>
              <a:t>I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ntervju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je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afektivno</a:t>
            </a:r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provokativna</a:t>
            </a:r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situacija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ože da ubrza i isforsira emotivna reakcije obe strane.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Otkrivanje emocija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ispitanika je zadatak ispitivača.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Kliničar – </a:t>
            </a:r>
            <a:r>
              <a:rPr lang="sr-Latn-CS" sz="2400" b="1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sr-Latn-CS" sz="2400" i="1" dirty="0">
                <a:latin typeface="Calibri" panose="020F0502020204030204" pitchFamily="34" charset="0"/>
                <a:cs typeface="Calibri" panose="020F0502020204030204" pitchFamily="34" charset="0"/>
              </a:rPr>
              <a:t>aparat</a:t>
            </a:r>
            <a:r>
              <a:rPr lang="sr-Latn-CS" sz="2400" b="1" dirty="0">
                <a:latin typeface="Calibri" panose="020F0502020204030204" pitchFamily="34" charset="0"/>
                <a:cs typeface="Calibri" panose="020F0502020204030204" pitchFamily="34" charset="0"/>
              </a:rPr>
              <a:t>” </a:t>
            </a:r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za direktno snimanje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emocija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Problemi</a:t>
            </a:r>
            <a:r>
              <a:rPr lang="sr-Latn-C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smanjena svesnost o osećanjima, namerno prikrivanje, nesvesno prikrivanje,  ambivalentna osećanja (pokazuje samo jedan pol).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Otkrivanje cenzurisanih emotivnih sekvenci je veština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679"/>
    </mc:Choice>
    <mc:Fallback xmlns="">
      <p:transition spd="slow" advTm="116679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274638"/>
            <a:ext cx="5544616" cy="778098"/>
          </a:xfrm>
        </p:spPr>
        <p:txBody>
          <a:bodyPr>
            <a:normAutofit/>
          </a:bodyPr>
          <a:lstStyle/>
          <a:p>
            <a:pPr eaLnBrk="1" hangingPunct="1"/>
            <a:r>
              <a:rPr lang="sr-Latn-CS" sz="3200" b="1" dirty="0" smtClean="0">
                <a:effectLst/>
              </a:rPr>
              <a:t>Kako izgleda u praksi?</a:t>
            </a:r>
            <a:endParaRPr lang="en-US" sz="3200" b="1" dirty="0" smtClean="0">
              <a:effectLst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268760"/>
            <a:ext cx="8424936" cy="5472608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Uvod</a:t>
            </a:r>
            <a:r>
              <a:rPr lang="en-US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sr-Latn-C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rijatan osmeh, rukovanje, kraće neobavezno ćaskanje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r-Latn-C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sedenje na sličnim stolicama na nevelikoj, a dovoljnoj udaljenosti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...</a:t>
            </a:r>
            <a:endParaRPr lang="sr-Latn-CS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sr-Latn-CS" sz="2200" b="1" dirty="0">
                <a:latin typeface="Calibri" panose="020F0502020204030204" pitchFamily="34" charset="0"/>
                <a:cs typeface="Calibri" panose="020F0502020204030204" pitchFamily="34" charset="0"/>
              </a:rPr>
              <a:t>Otvaranje</a:t>
            </a:r>
            <a:r>
              <a:rPr lang="sr-Latn-CS" sz="22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Latn-C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smanjivanje tenzije u nepoznatoj situaciji sa nepoznatom osobom: “</a:t>
            </a:r>
            <a:r>
              <a:rPr lang="sr-Latn-CS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Da </a:t>
            </a:r>
            <a:r>
              <a:rPr lang="sr-Latn-CS" sz="2200" i="1" dirty="0">
                <a:latin typeface="Calibri" panose="020F0502020204030204" pitchFamily="34" charset="0"/>
                <a:cs typeface="Calibri" panose="020F0502020204030204" pitchFamily="34" charset="0"/>
              </a:rPr>
              <a:t>li ste prvi put u ovakvoj situaciji…?, “Šta vas dovodi ovde</a:t>
            </a:r>
            <a:r>
              <a:rPr lang="sr-Latn-C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(NE</a:t>
            </a:r>
            <a:r>
              <a:rPr lang="sr-Latn-C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„</a:t>
            </a:r>
            <a:r>
              <a:rPr lang="sr-Latn-CS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Zašto ste došli</a:t>
            </a:r>
            <a:r>
              <a:rPr lang="sr-Latn-C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!“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),</a:t>
            </a:r>
            <a:r>
              <a:rPr lang="sr-Latn-C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sr-Latn-CS" sz="2200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sr-Latn-CS" sz="2200" i="1" dirty="0">
                <a:latin typeface="Calibri" panose="020F0502020204030204" pitchFamily="34" charset="0"/>
                <a:cs typeface="Calibri" panose="020F0502020204030204" pitchFamily="34" charset="0"/>
              </a:rPr>
              <a:t>Kako mogu da vam pomognem..” “Možda biste mogli da počnete tako što ćete mi reći nešto o sebi, vašoj situaciji i svemu što mislite da je važno…</a:t>
            </a:r>
            <a:r>
              <a:rPr lang="en-US" sz="2200" i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sr-Latn-CS" sz="2200" i="1" dirty="0">
                <a:latin typeface="Calibri" panose="020F0502020204030204" pitchFamily="34" charset="0"/>
                <a:cs typeface="Calibri" panose="020F0502020204030204" pitchFamily="34" charset="0"/>
              </a:rPr>
              <a:t> ja ću vam postavljati </a:t>
            </a:r>
            <a:r>
              <a:rPr lang="en-US" sz="2200" i="1" dirty="0">
                <a:latin typeface="Calibri" panose="020F0502020204030204" pitchFamily="34" charset="0"/>
                <a:cs typeface="Calibri" panose="020F0502020204030204" pitchFamily="34" charset="0"/>
              </a:rPr>
              <a:t>pot</a:t>
            </a:r>
            <a:r>
              <a:rPr lang="sr-Latn-CS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pitanja</a:t>
            </a:r>
            <a:r>
              <a:rPr lang="sr-Latn-CS" sz="2200" dirty="0">
                <a:latin typeface="Calibri" panose="020F0502020204030204" pitchFamily="34" charset="0"/>
                <a:cs typeface="Calibri" panose="020F0502020204030204" pitchFamily="34" charset="0"/>
              </a:rPr>
              <a:t>…”</a:t>
            </a:r>
          </a:p>
          <a:p>
            <a:pPr marL="609600" indent="-6096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sr-Latn-CS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Počinje</a:t>
            </a:r>
            <a:r>
              <a:rPr lang="sr-Latn-C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sr-Latn-CS" sz="22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nestrukturisanim </a:t>
            </a:r>
            <a:r>
              <a:rPr lang="sr-Latn-C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intervjuom (spontano saopštavanje od strane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r-Latn-C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), pa se prelazi na  </a:t>
            </a:r>
            <a:r>
              <a:rPr lang="sr-Latn-CS" sz="22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polustrukturisani</a:t>
            </a:r>
            <a:r>
              <a:rPr lang="sr-Latn-C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intervju (podaci o tegobama, simptomima  i problemima, biografski podaci i td. ) </a:t>
            </a:r>
          </a:p>
          <a:p>
            <a:pPr marL="609600" indent="-6096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sr-Latn-CS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Smenjuju se </a:t>
            </a:r>
            <a:r>
              <a:rPr lang="sr-Latn-C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dva pristupa: sakupljanje </a:t>
            </a:r>
            <a:r>
              <a:rPr lang="sr-Latn-CS" sz="22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biografskih podataka </a:t>
            </a:r>
            <a:r>
              <a:rPr lang="sr-Latn-C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zahteva strukturisanost (LOBI), ali svaka zona konflikta zahteva usporavanje i smanjenje strukture u cilju produbljivanja i individualnog prilagođavanja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...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7783"/>
    </mc:Choice>
    <mc:Fallback xmlns="">
      <p:transition spd="slow" advTm="247783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14290"/>
            <a:ext cx="7111102" cy="62242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</a:t>
            </a:r>
            <a:r>
              <a:rPr lang="sr-Latn-CS" sz="3600" b="1" dirty="0" smtClean="0">
                <a:effectLst/>
              </a:rPr>
              <a:t>običajen</a:t>
            </a:r>
            <a:r>
              <a:rPr lang="en-US" sz="3600" b="1" dirty="0" smtClean="0">
                <a:effectLst/>
              </a:rPr>
              <a:t>e </a:t>
            </a:r>
            <a:r>
              <a:rPr lang="en-US" sz="3600" b="1" dirty="0" err="1" smtClean="0">
                <a:effectLst/>
              </a:rPr>
              <a:t>brige</a:t>
            </a:r>
            <a:r>
              <a:rPr lang="en-US" sz="3600" b="1" dirty="0" smtClean="0">
                <a:effectLst/>
              </a:rPr>
              <a:t> </a:t>
            </a:r>
            <a:r>
              <a:rPr lang="en-US" sz="3600" b="1" dirty="0" err="1" smtClean="0">
                <a:effectLst/>
              </a:rPr>
              <a:t>klijenta</a:t>
            </a:r>
            <a:endParaRPr lang="en-US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24744"/>
            <a:ext cx="8064896" cy="5400600"/>
          </a:xfrm>
        </p:spPr>
        <p:txBody>
          <a:bodyPr>
            <a:normAutofit fontScale="92500"/>
          </a:bodyPr>
          <a:lstStyle/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 li je ovaj profesionalac kompetentan?</a:t>
            </a:r>
          </a:p>
          <a:p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Da li će me ova osoba razumeti?</a:t>
            </a:r>
          </a:p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Može li ova osoba da mi pomogne?</a:t>
            </a:r>
          </a:p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 li sam bolestan? Da li ću da poludim? </a:t>
            </a:r>
          </a:p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 li mogu da verujem ovoj osobi da će biti iskrena?</a:t>
            </a:r>
          </a:p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 li će ova osoba da me prihvati ili odbaci?</a:t>
            </a:r>
          </a:p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 li ću biti prisiljen/a da iznesem stvari koje ne želim da kažem?</a:t>
            </a:r>
          </a:p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 li će ova osoba misliti da sam ja loša </a:t>
            </a:r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osoba?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trepnja od okrivljavanja, osude, postiđivanja  </a:t>
            </a:r>
          </a:p>
          <a:p>
            <a:pPr marL="0" indent="0">
              <a:buNone/>
            </a:pP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Uloga intervjuera nosi autoritet i “moć</a:t>
            </a:r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treba pomoći pacijentu da nas vidi kao partnera, a ne kao autoritet!</a:t>
            </a:r>
          </a:p>
          <a:p>
            <a:pPr marL="0" indent="0">
              <a:buNone/>
            </a:pP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Moć znanja (profesionalne kompetencije)- ne znači ličnu nadmoć</a:t>
            </a:r>
          </a:p>
          <a:p>
            <a:endParaRPr lang="sr-Latn-C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CS" sz="2800" dirty="0" smtClean="0"/>
          </a:p>
          <a:p>
            <a:endParaRPr lang="sr-Latn-C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6170"/>
    </mc:Choice>
    <mc:Fallback xmlns="">
      <p:transition spd="slow" advTm="18617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048672" cy="720080"/>
          </a:xfrm>
        </p:spPr>
        <p:txBody>
          <a:bodyPr>
            <a:normAutofit/>
          </a:bodyPr>
          <a:lstStyle/>
          <a:p>
            <a:r>
              <a:rPr lang="sr-Latn-CS" sz="3600" b="1" dirty="0" smtClean="0">
                <a:effectLst/>
              </a:rPr>
              <a:t>Dijagnostički prvi  intervju</a:t>
            </a:r>
            <a:endParaRPr lang="en-US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5375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Tri cilja: </a:t>
            </a:r>
          </a:p>
          <a:p>
            <a:pPr marL="514350" indent="-514350">
              <a:buAutoNum type="alphaLcPeriod"/>
            </a:pP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Identifikovanje i eksploracija pacijentovih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glavnih žalbi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(analiza simptoma, procena sindroma....)</a:t>
            </a:r>
          </a:p>
          <a:p>
            <a:pPr marL="514350" indent="-514350">
              <a:buAutoNum type="alphaLcPeriod"/>
            </a:pP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Sticanje uvida u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ličnu istoriju</a:t>
            </a:r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K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interpersonalni stil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K </a:t>
            </a:r>
            <a:b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(u prošlosti, sadašnjosti –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trajne karakteristike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r-Latn-C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LcPeriod"/>
            </a:pP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Procena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trenutne životne situacije</a:t>
            </a:r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K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životnih  okolnosti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 funkcionisanja (“</a:t>
            </a:r>
            <a:r>
              <a:rPr lang="sr-Latn-C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Kako izgleda vaš tipičan dan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?”)</a:t>
            </a:r>
          </a:p>
          <a:p>
            <a:pPr marL="514350" indent="-514350">
              <a:buNone/>
            </a:pPr>
            <a:r>
              <a:rPr lang="sr-Latn-C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Pravilo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514350" indent="-514350"/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Počinjemo nedirektivno</a:t>
            </a:r>
            <a:r>
              <a:rPr lang="sr-Latn-C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(da dopustimo dubinu i bogatstvo  interakcije sa ciljem izgradnje odnosa).</a:t>
            </a:r>
          </a:p>
          <a:p>
            <a:pPr marL="514350" indent="-514350"/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kasnije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fokusiramo na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direktivniji pristup 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dijagnostička procena).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007"/>
    </mc:Choice>
    <mc:Fallback xmlns="">
      <p:transition spd="slow" advTm="79007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634082"/>
          </a:xfrm>
        </p:spPr>
        <p:txBody>
          <a:bodyPr>
            <a:noAutofit/>
          </a:bodyPr>
          <a:lstStyle/>
          <a:p>
            <a:r>
              <a:rPr lang="sr-Latn-CS" sz="3600" b="1" dirty="0" smtClean="0">
                <a:effectLst/>
              </a:rPr>
              <a:t>Zašto biti nedirektivan?</a:t>
            </a:r>
            <a:endParaRPr lang="en-US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7992888" cy="4896544"/>
          </a:xfrm>
        </p:spPr>
        <p:txBody>
          <a:bodyPr>
            <a:normAutofit/>
          </a:bodyPr>
          <a:lstStyle/>
          <a:p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Lakše je 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početi 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nedirektivno</a:t>
            </a:r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r-Latn-C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Ima </a:t>
            </a:r>
            <a:r>
              <a:rPr lang="sr-Latn-C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manje šanse da se pogreši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irektivni način zahteva dobro poznavanje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sihopatologije).</a:t>
            </a:r>
          </a:p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Najbezbednije i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ajkorisnije ponašanje je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efikasno slušanje.</a:t>
            </a:r>
          </a:p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Dozvoljava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povećanje samosvesnosti  intervjuera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može da prati svoje misli i osećanja).</a:t>
            </a:r>
          </a:p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Pomaže </a:t>
            </a:r>
            <a:r>
              <a:rPr lang="sr-Latn-C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uspostavljanju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saradnje,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kao i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smanjenju tenzije 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kod obe strane.</a:t>
            </a:r>
          </a:p>
          <a:p>
            <a:r>
              <a:rPr lang="en-US" sz="24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Pokazujemo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respekt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za klije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tove stavove i izbore.</a:t>
            </a:r>
          </a:p>
          <a:p>
            <a:pPr>
              <a:buNone/>
            </a:pPr>
            <a:endParaRPr lang="sr-Latn-CS" sz="24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10"/>
    </mc:Choice>
    <mc:Fallback xmlns="">
      <p:transition spd="slow" advTm="13071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5328592" cy="850106"/>
          </a:xfrm>
        </p:spPr>
        <p:txBody>
          <a:bodyPr>
            <a:normAutofit/>
          </a:bodyPr>
          <a:lstStyle/>
          <a:p>
            <a:r>
              <a:rPr lang="sr-Latn-CS" sz="3600" b="1" dirty="0" smtClean="0">
                <a:effectLst/>
              </a:rPr>
              <a:t>Zamke nedirektivnosti</a:t>
            </a:r>
            <a:endParaRPr lang="en-US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12776"/>
            <a:ext cx="7931224" cy="4713387"/>
          </a:xfrm>
        </p:spPr>
        <p:txBody>
          <a:bodyPr>
            <a:normAutofit/>
          </a:bodyPr>
          <a:lstStyle/>
          <a:p>
            <a:endParaRPr lang="sr-Latn-CS" sz="2800" dirty="0" smtClean="0"/>
          </a:p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Neke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kulturne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sredine </a:t>
            </a:r>
            <a:r>
              <a:rPr lang="sr-Latn-C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preferiraju direktivnost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 to očekuju od profesionalaca.</a:t>
            </a:r>
          </a:p>
          <a:p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Mogu da se osete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izgubljeno</a:t>
            </a:r>
            <a:r>
              <a:rPr lang="sr-Latn-C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400" dirty="0">
                <a:latin typeface="Calibri" panose="020F0502020204030204" pitchFamily="34" charset="0"/>
                <a:cs typeface="Calibri" panose="020F0502020204030204" pitchFamily="34" charset="0"/>
              </a:rPr>
              <a:t>i bez podrške i pravca.</a:t>
            </a:r>
          </a:p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Pacijenti mogu da dožive nedirektivnog intervjuera kao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izbegavajućeg.</a:t>
            </a:r>
          </a:p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Mogu biti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razočarani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jer očekuju ekspertki savet.</a:t>
            </a:r>
          </a:p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Ako nikada ne ponudite profesionalno mišljenje, mogu vas doživeti kao </a:t>
            </a:r>
            <a:r>
              <a:rPr lang="sr-Latn-C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eprofesionalnog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neznalicu ili slabog.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153"/>
    </mc:Choice>
    <mc:Fallback xmlns="">
      <p:transition spd="slow" advTm="61153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777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r-Latn-CS" sz="3600" b="1" dirty="0" smtClean="0">
                <a:effectLst/>
              </a:rPr>
              <a:t>Produbljeni intervju: dobar “raport”</a:t>
            </a:r>
            <a:endParaRPr lang="en-US" sz="3600" b="1" dirty="0" smtClean="0">
              <a:effectLst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8136904" cy="5328592"/>
          </a:xfrm>
        </p:spPr>
        <p:txBody>
          <a:bodyPr>
            <a:normAutofit/>
          </a:bodyPr>
          <a:lstStyle/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Kliničar mora da razvije veštine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psihoterapijskog pristupa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 bi dobio psihološki relevantne podatke.</a:t>
            </a:r>
          </a:p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Kreiranje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podržavajuće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i profesionalne atmosfere poverenja, prihvatanja i poštovanja.</a:t>
            </a:r>
          </a:p>
          <a:p>
            <a:pPr eaLnBrk="1" hangingPunct="1"/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Posvećenost i potpuna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fokusiranost</a:t>
            </a:r>
            <a:r>
              <a:rPr lang="sr-Latn-C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na pacijenta i razgovor.</a:t>
            </a:r>
          </a:p>
          <a:p>
            <a:pPr eaLnBrk="1" hangingPunct="1"/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Neverbalni stav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koji će podržati dobar raport  (kontakt očima, otvoren telesni stav, bez prepreka).</a:t>
            </a:r>
          </a:p>
          <a:p>
            <a:pPr eaLnBrk="1" hangingPunct="1"/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Aktivno, pažljivo slušanje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bez nepotrebnih upadica, 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urivanja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suđenja i kritikovanja.</a:t>
            </a:r>
          </a:p>
          <a:p>
            <a:pPr eaLnBrk="1" hangingPunct="1"/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Iskreno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poštovanje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sagovornika i empatija (izbeći  “prijatelj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sko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ili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dominantno</a:t>
            </a:r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pona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šanje).</a:t>
            </a:r>
          </a:p>
          <a:p>
            <a:pPr eaLnBrk="1" hangingPunct="1">
              <a:buNone/>
            </a:pP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227"/>
    </mc:Choice>
    <mc:Fallback xmlns="">
      <p:transition spd="slow" advTm="9922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203848" y="332656"/>
            <a:ext cx="2088232" cy="6674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effectLst/>
              </a:rPr>
              <a:t>I</a:t>
            </a:r>
            <a:r>
              <a:rPr lang="sr-Latn-CS" sz="4000" b="1" dirty="0" smtClean="0">
                <a:effectLst/>
              </a:rPr>
              <a:t>nterv</a:t>
            </a:r>
            <a:r>
              <a:rPr lang="en-US" sz="4000" b="1" dirty="0" err="1" smtClean="0">
                <a:effectLst/>
              </a:rPr>
              <a:t>ju</a:t>
            </a:r>
            <a:endParaRPr lang="en-US" sz="4000" b="1" dirty="0" smtClean="0">
              <a:effectLst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19256" cy="5526946"/>
          </a:xfrm>
        </p:spPr>
        <p:txBody>
          <a:bodyPr>
            <a:normAutofit fontScale="92500" lnSpcReduction="20000"/>
          </a:bodyPr>
          <a:lstStyle/>
          <a:p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“Pogled unutra”: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najčešće</a:t>
            </a:r>
            <a:r>
              <a:rPr lang="sr-Latn-C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korišćen </a:t>
            </a:r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istem komunikacije.</a:t>
            </a:r>
          </a:p>
          <a:p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Najvažniji metod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saznavanja čoveka o čoveku.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Kvalitativni</a:t>
            </a:r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metod</a:t>
            </a:r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istra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ivanja</a:t>
            </a:r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r-Latn-C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Široko zastupljen</a:t>
            </a:r>
            <a:r>
              <a:rPr lang="sr-Latn-C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metod</a:t>
            </a:r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u mnogim naukama i praksama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psihijatrija,pedagogija, sociologija, medicina, sudstvo, žurnalistika</a:t>
            </a:r>
          </a:p>
          <a:p>
            <a:r>
              <a:rPr lang="sr-Latn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Definicija</a:t>
            </a:r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- verbalni </a:t>
            </a:r>
            <a:r>
              <a:rPr 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kontakt licem u lice (ili online!) gde jedna osoba nastoji da dobije podatke od druge osobe – o čemu?</a:t>
            </a:r>
            <a:r>
              <a:rPr lang="sr-Latn-RS" sz="2400" dirty="0">
                <a:latin typeface="Arial" pitchFamily="34" charset="0"/>
                <a:cs typeface="Arial" pitchFamily="34" charset="0"/>
              </a:rPr>
              <a:t> 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C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Psihološki intervju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buNone/>
            </a:pP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sr-Latn-C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promišljena, planirana i voljna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konverzacija</a:t>
            </a:r>
          </a:p>
          <a:p>
            <a:pPr>
              <a:buNone/>
            </a:pP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sa ciljem </a:t>
            </a:r>
            <a:r>
              <a:rPr lang="sr-Latn-C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dobijanja važnih informacija 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(činjenica, stavova...)</a:t>
            </a:r>
          </a:p>
          <a:p>
            <a:pPr>
              <a:buNone/>
            </a:pP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koja omogućavaju psihologu da </a:t>
            </a:r>
            <a:r>
              <a:rPr lang="sr-Latn-C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razvije radnu hipotezu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</a:p>
          <a:p>
            <a:pPr>
              <a:buNone/>
            </a:pP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sr-Latn-C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problemima pacijenta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 njihovom </a:t>
            </a:r>
            <a:r>
              <a:rPr lang="sr-Latn-C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najbolj</a:t>
            </a:r>
            <a:r>
              <a:rPr lang="en-U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sr-Latn-C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m rešenj</a:t>
            </a:r>
            <a:r>
              <a:rPr lang="en-U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</a:p>
          <a:p>
            <a:pPr algn="ctr">
              <a:buNone/>
            </a:pP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Sličnosti i r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zlike intervjua u odnosu na razgovor?</a:t>
            </a:r>
            <a:endParaRPr lang="sr-Latn-C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CS" sz="2400" dirty="0" smtClean="0"/>
          </a:p>
          <a:p>
            <a:pPr>
              <a:buNone/>
            </a:pPr>
            <a:endParaRPr lang="sr-Latn-CS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651"/>
    </mc:Choice>
    <mc:Fallback xmlns="">
      <p:transition spd="slow" advTm="6665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987824" y="274639"/>
            <a:ext cx="2880320" cy="706090"/>
          </a:xfrm>
        </p:spPr>
        <p:txBody>
          <a:bodyPr>
            <a:normAutofit/>
          </a:bodyPr>
          <a:lstStyle/>
          <a:p>
            <a:pPr eaLnBrk="1" hangingPunct="1"/>
            <a:r>
              <a:rPr lang="sr-Latn-CS" sz="3600" b="1" dirty="0" smtClean="0">
                <a:effectLst/>
              </a:rPr>
              <a:t>Slušanje</a:t>
            </a:r>
            <a:endParaRPr lang="en-US" sz="3600" b="1" dirty="0" smtClean="0">
              <a:effectLst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3568" y="1196752"/>
            <a:ext cx="8280920" cy="5472607"/>
          </a:xfrm>
        </p:spPr>
        <p:txBody>
          <a:bodyPr/>
          <a:lstStyle/>
          <a:p>
            <a:pPr eaLnBrk="1" hangingPunct="1"/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Veština efikasnog slušanja: uključuje registrovanje 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sadržaja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onoga što se kaže, kao i 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osećanja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koja stoje iza onoga što je rečeno!</a:t>
            </a:r>
          </a:p>
          <a:p>
            <a:pPr eaLnBrk="1" hangingPunct="1"/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Šta</a:t>
            </a:r>
            <a:r>
              <a:rPr lang="sr-Latn-C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kako</a:t>
            </a:r>
            <a:r>
              <a:rPr lang="sr-Latn-C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je rečeno i šta 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nije rečeno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sr-Latn-C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“čitanje između redova”).</a:t>
            </a:r>
          </a:p>
          <a:p>
            <a:pPr eaLnBrk="1" hangingPunct="1"/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Aktivno slušanje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Latn-C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parafraziranje, reflektovanje , sumiranje i klarifikacija.</a:t>
            </a:r>
          </a:p>
          <a:p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Adekvatan jezik </a:t>
            </a:r>
            <a:r>
              <a:rPr lang="sr-Latn-C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efikasna komunikacija (koristimo jezik koji  upotrebljava pacijent, pratimo njegov rečnik....ne koristimo stručne termine....)</a:t>
            </a:r>
          </a:p>
          <a:p>
            <a:pPr eaLnBrk="1" hangingPunct="1">
              <a:buNone/>
            </a:pPr>
            <a:endParaRPr lang="sr-Latn-C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361"/>
    </mc:Choice>
    <mc:Fallback xmlns="">
      <p:transition spd="slow" advTm="78361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27168" cy="648072"/>
          </a:xfrm>
        </p:spPr>
        <p:txBody>
          <a:bodyPr>
            <a:normAutofit/>
          </a:bodyPr>
          <a:lstStyle/>
          <a:p>
            <a:r>
              <a:rPr lang="sr-Latn-CS" sz="3200" b="1" dirty="0" smtClean="0">
                <a:effectLst/>
              </a:rPr>
              <a:t>Nedirektivne tehnike</a:t>
            </a:r>
            <a:r>
              <a:rPr lang="en-US" sz="3200" b="1" dirty="0" smtClean="0">
                <a:effectLst/>
              </a:rPr>
              <a:t> </a:t>
            </a:r>
            <a:r>
              <a:rPr lang="en-US" sz="3200" b="1" dirty="0" err="1" smtClean="0">
                <a:effectLst/>
              </a:rPr>
              <a:t>intervjuera</a:t>
            </a:r>
            <a:endParaRPr lang="en-US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91577"/>
            <a:ext cx="8244532" cy="5472608"/>
          </a:xfrm>
        </p:spPr>
        <p:txBody>
          <a:bodyPr>
            <a:normAutofit fontScale="92500" lnSpcReduction="10000"/>
          </a:bodyPr>
          <a:lstStyle/>
          <a:p>
            <a:r>
              <a:rPr lang="sr-Latn-CS" sz="2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Prisutnost</a:t>
            </a:r>
            <a:r>
              <a:rPr lang="sr-Latn-CS" sz="2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Latn-C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kontakt očima, naginjanje prema, klimanje glavom, izraz lica – olakšava spontanu  priču. Nekada i otežava?</a:t>
            </a:r>
          </a:p>
          <a:p>
            <a:r>
              <a:rPr lang="sr-Latn-CS" sz="2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Tišina</a:t>
            </a:r>
            <a:r>
              <a:rPr lang="sr-Latn-CS" sz="2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Latn-C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odsustvo verbalne aktivnosti – provokacija za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r-Latn-C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pauza za spremanje drugih pitanja intervjuera.</a:t>
            </a:r>
          </a:p>
          <a:p>
            <a:r>
              <a:rPr lang="sr-Latn-CS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Parafraziranje</a:t>
            </a:r>
            <a:r>
              <a:rPr lang="sr-Latn-CS" sz="2600" dirty="0">
                <a:latin typeface="Calibri" panose="020F0502020204030204" pitchFamily="34" charset="0"/>
                <a:cs typeface="Calibri" panose="020F0502020204030204" pitchFamily="34" charset="0"/>
              </a:rPr>
              <a:t> sadržaja: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ponavljanje</a:t>
            </a:r>
            <a:r>
              <a:rPr lang="sr-Latn-CS" sz="2600" dirty="0">
                <a:latin typeface="Calibri" panose="020F0502020204030204" pitchFamily="34" charset="0"/>
                <a:cs typeface="Calibri" panose="020F0502020204030204" pitchFamily="34" charset="0"/>
              </a:rPr>
              <a:t> drugim rečima onoga što je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r-Latn-C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600" dirty="0">
                <a:latin typeface="Calibri" panose="020F0502020204030204" pitchFamily="34" charset="0"/>
                <a:cs typeface="Calibri" panose="020F0502020204030204" pitchFamily="34" charset="0"/>
              </a:rPr>
              <a:t>rekao – potvrđuje da intervjuer sluša i omogućuje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r-Latn-C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600" dirty="0">
                <a:latin typeface="Calibri" panose="020F0502020204030204" pitchFamily="34" charset="0"/>
                <a:cs typeface="Calibri" panose="020F0502020204030204" pitchFamily="34" charset="0"/>
              </a:rPr>
              <a:t>da čuje </a:t>
            </a:r>
            <a:r>
              <a:rPr lang="sr-Latn-C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sebe i kako ga drugi razume. Nije tvrdnja, nego pretpostavka-tražiti potvrdu upitnim tonom!</a:t>
            </a:r>
            <a:endParaRPr lang="sr-Latn-C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CS" sz="2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Klarifikacija</a:t>
            </a:r>
            <a:r>
              <a:rPr lang="sr-Latn-C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: pojašnjavanje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r-Latn-C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iskaza, uz kontrolna pitanja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za</a:t>
            </a:r>
            <a:r>
              <a:rPr lang="sr-Latn-C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proveru i potvrdu razumevanja.</a:t>
            </a:r>
          </a:p>
          <a:p>
            <a:r>
              <a:rPr lang="sr-Latn-CS" sz="2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Reflektovanje</a:t>
            </a:r>
            <a:r>
              <a:rPr lang="sr-Latn-CS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osećanja: definisanje izrečenih ili pokazanih osećanja 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r-Latn-C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povećava doživljaj empatije,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olakšava ekspresiju.</a:t>
            </a:r>
          </a:p>
          <a:p>
            <a:r>
              <a:rPr lang="sr-Latn-CS" sz="2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Sumiranje</a:t>
            </a:r>
            <a:r>
              <a:rPr lang="sr-Latn-CS" sz="2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Latn-C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kratak rezime tema koje su bile pomenute – povezivanje i integracija.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7743"/>
    </mc:Choice>
    <mc:Fallback xmlns="">
      <p:transition spd="slow" advTm="207743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274638"/>
            <a:ext cx="2880320" cy="490066"/>
          </a:xfrm>
        </p:spPr>
        <p:txBody>
          <a:bodyPr>
            <a:noAutofit/>
          </a:bodyPr>
          <a:lstStyle/>
          <a:p>
            <a:r>
              <a:rPr lang="sr-Latn-CS" sz="3600" b="1" dirty="0" smtClean="0">
                <a:effectLst/>
              </a:rPr>
              <a:t> Prisutnost</a:t>
            </a:r>
            <a:endParaRPr lang="en-US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196752"/>
            <a:ext cx="7848872" cy="5112568"/>
          </a:xfrm>
        </p:spPr>
        <p:txBody>
          <a:bodyPr>
            <a:normAutofit fontScale="92500"/>
          </a:bodyPr>
          <a:lstStyle/>
          <a:p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Ponašanje koje odaje prisutnost, predanost, vođenje računa o drugome:  kulturno i individualno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specifično.</a:t>
            </a:r>
          </a:p>
          <a:p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Uglavnom 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neverbalno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ponašanje. Čine ga </a:t>
            </a:r>
            <a:r>
              <a:rPr lang="sr-Latn-C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četiri dimenzije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buNone/>
            </a:pP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sr-Latn-C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kontakt očima </a:t>
            </a:r>
          </a:p>
          <a:p>
            <a:pPr>
              <a:buNone/>
            </a:pP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sr-Latn-C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govor tela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(kinezičke, proksemičke i druge varijable): pokreti, telesni stav, lični prostor, distanca,... </a:t>
            </a:r>
          </a:p>
          <a:p>
            <a:pPr>
              <a:buNone/>
            </a:pP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sr-Latn-C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vokalni kvaliteti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(paralingvističke varijable): intonacija, brzina, ritam, naglašavaje, boja, jačina glasa,..</a:t>
            </a:r>
          </a:p>
          <a:p>
            <a:pPr>
              <a:buNone/>
            </a:pP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sr-Latn-C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praćenje verbalizacije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(onoga što pacijent govori sa povremenim ponavljanjem ključnih reči)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239"/>
    </mc:Choice>
    <mc:Fallback xmlns="">
      <p:transition spd="slow" advTm="153239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706090"/>
          </a:xfrm>
        </p:spPr>
        <p:txBody>
          <a:bodyPr>
            <a:noAutofit/>
          </a:bodyPr>
          <a:lstStyle/>
          <a:p>
            <a:r>
              <a:rPr lang="sr-Latn-CS" sz="3200" b="1" dirty="0" smtClean="0">
                <a:effectLst/>
              </a:rPr>
              <a:t>“Neprijatna prisutnost” </a:t>
            </a:r>
            <a:r>
              <a:rPr lang="en-US" sz="3200" b="1" dirty="0" smtClean="0">
                <a:effectLst/>
              </a:rPr>
              <a:t>- </a:t>
            </a:r>
            <a:r>
              <a:rPr lang="en-US" sz="3200" b="1" dirty="0" err="1" smtClean="0">
                <a:effectLst/>
              </a:rPr>
              <a:t>izbegavati</a:t>
            </a:r>
            <a:endParaRPr lang="en-US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532440" cy="5112568"/>
          </a:xfrm>
        </p:spPr>
        <p:txBody>
          <a:bodyPr>
            <a:normAutofit/>
          </a:bodyPr>
          <a:lstStyle/>
          <a:p>
            <a:r>
              <a:rPr lang="sr-Latn-C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Neprestano </a:t>
            </a:r>
            <a:r>
              <a:rPr lang="sr-Latn-CS" sz="2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klimanje glavom</a:t>
            </a:r>
          </a:p>
          <a:p>
            <a:r>
              <a:rPr lang="sr-Latn-C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Stalno ponavljanje </a:t>
            </a:r>
            <a:r>
              <a:rPr lang="sr-Latn-CS" sz="2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“m-hm”</a:t>
            </a:r>
          </a:p>
          <a:p>
            <a:r>
              <a:rPr lang="sr-Latn-C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Preterani kontakt očima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zurenje</a:t>
            </a:r>
            <a:r>
              <a:rPr lang="sr-Latn-C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nije korisno, može da se doživi kao ispitivački; 2 puta više gledamo dok slušamo, nego dok govorimo- 2,96’’ gledamo sagovornika, a 1,18’’ se uzajamno g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sr-Latn-C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edamo</a:t>
            </a:r>
          </a:p>
          <a:p>
            <a:r>
              <a:rPr lang="sr-Latn-C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Stalno ponavljanje pacijentovih poslednje izgovorenih reči  (</a:t>
            </a:r>
            <a:r>
              <a:rPr lang="sr-Latn-CS" sz="2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tehnika verbalnog praćenja</a:t>
            </a:r>
            <a:r>
              <a:rPr lang="sr-Latn-C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)- „papagajski“</a:t>
            </a:r>
          </a:p>
          <a:p>
            <a:r>
              <a:rPr lang="sr-Latn-C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Karikaturalni miroring  (</a:t>
            </a:r>
            <a:r>
              <a:rPr lang="sr-Latn-CS" sz="2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ogledanje</a:t>
            </a:r>
            <a:r>
              <a:rPr lang="sr-Latn-C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)- imitiranje, ismevanje</a:t>
            </a:r>
          </a:p>
          <a:p>
            <a:r>
              <a:rPr lang="sr-Latn-CS" sz="2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Okretanje od pacijenta </a:t>
            </a:r>
            <a:r>
              <a:rPr lang="sr-Latn-C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(preko 45</a:t>
            </a:r>
            <a:r>
              <a:rPr lang="sr-Latn-CS" sz="26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sr-Latn-C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), prekrštene ruke, odmaknut gornji deo tela, noge prekrštene od pacijenta)</a:t>
            </a:r>
          </a:p>
          <a:p>
            <a:endParaRPr lang="sr-Latn-C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CS" sz="2800" dirty="0" smtClean="0"/>
          </a:p>
          <a:p>
            <a:endParaRPr lang="sr-Latn-CS" sz="2800" dirty="0" smtClean="0"/>
          </a:p>
          <a:p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176"/>
    </mc:Choice>
    <mc:Fallback xmlns="">
      <p:transition spd="slow" advTm="112176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357" y="260648"/>
            <a:ext cx="7355160" cy="648072"/>
          </a:xfrm>
        </p:spPr>
        <p:txBody>
          <a:bodyPr>
            <a:normAutofit/>
          </a:bodyPr>
          <a:lstStyle/>
          <a:p>
            <a:r>
              <a:rPr lang="sr-Latn-CS" sz="3200" b="1" dirty="0" smtClean="0">
                <a:effectLst/>
              </a:rPr>
              <a:t>Direktivne tehnike </a:t>
            </a:r>
            <a:r>
              <a:rPr lang="en-US" sz="3200" b="1" dirty="0" err="1" smtClean="0">
                <a:effectLst/>
              </a:rPr>
              <a:t>intervjuera</a:t>
            </a:r>
            <a:endParaRPr lang="en-US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08912" cy="558924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Interpretativna refleksija osećanja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izjave o tome šta intervjuer (I) veruje koje </a:t>
            </a:r>
            <a:r>
              <a:rPr lang="sr-Latn-C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osećanje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je u osnovi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klijentovih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(K)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misli ili akcija (ide izvan očigledne ekspresije)– otkriva nesvesna osećanja, pojačava empatiju i uvid. </a:t>
            </a:r>
          </a:p>
          <a:p>
            <a:pPr>
              <a:spcAft>
                <a:spcPts val="600"/>
              </a:spcAft>
            </a:pPr>
            <a:r>
              <a:rPr lang="sr-Latn-C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Validacija osećanja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: izjave koje podržavaju i odobravaju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izrečena osećanja – poboljšava raport, redukuje anksioznost.</a:t>
            </a:r>
          </a:p>
          <a:p>
            <a:pPr>
              <a:spcAft>
                <a:spcPts val="600"/>
              </a:spcAft>
            </a:pP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Postavljanje pitanja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direktno dobijanje informacija – povećava kontrolu </a:t>
            </a:r>
            <a:r>
              <a:rPr lang="sr-Latn-C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i pomaže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da priča.</a:t>
            </a:r>
          </a:p>
          <a:p>
            <a:pPr>
              <a:spcAft>
                <a:spcPts val="600"/>
              </a:spcAft>
            </a:pPr>
            <a:r>
              <a:rPr lang="sr-Latn-C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Interpretacija: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 izjava o tome šta </a:t>
            </a:r>
            <a:r>
              <a:rPr lang="sr-Latn-CS" sz="2800" b="1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 veruje koje </a:t>
            </a:r>
            <a:r>
              <a:rPr lang="sr-Latn-CS" sz="2800" i="1" dirty="0">
                <a:latin typeface="Calibri" panose="020F0502020204030204" pitchFamily="34" charset="0"/>
                <a:cs typeface="Calibri" panose="020F0502020204030204" pitchFamily="34" charset="0"/>
              </a:rPr>
              <a:t>značenje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 imaju 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emocije, misli ili akcije (često vezano za prošla iskustva).</a:t>
            </a:r>
          </a:p>
          <a:p>
            <a:pPr>
              <a:spcAft>
                <a:spcPts val="600"/>
              </a:spcAft>
            </a:pP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Konfrontacija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naglašavaju 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r-Latn-C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inkongruentnost ili diskrepanciju činjenica, stavova, verbalnog i everbalnog – ohrabruje istraživanje i promenu.</a:t>
            </a:r>
          </a:p>
          <a:p>
            <a:pPr>
              <a:spcAft>
                <a:spcPts val="600"/>
              </a:spcAf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6284"/>
    </mc:Choice>
    <mc:Fallback xmlns="">
      <p:transition spd="slow" advTm="206284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42852"/>
            <a:ext cx="3240360" cy="621852"/>
          </a:xfrm>
        </p:spPr>
        <p:txBody>
          <a:bodyPr>
            <a:normAutofit fontScale="90000"/>
          </a:bodyPr>
          <a:lstStyle/>
          <a:p>
            <a:r>
              <a:rPr lang="sr-Latn-CS" sz="3600" b="1" dirty="0" smtClean="0">
                <a:effectLst/>
              </a:rPr>
              <a:t>Vrste pitanja</a:t>
            </a:r>
            <a:endParaRPr lang="en-US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496944" cy="5832648"/>
          </a:xfrm>
        </p:spPr>
        <p:txBody>
          <a:bodyPr>
            <a:normAutofit fontScale="77500" lnSpcReduction="20000"/>
          </a:bodyPr>
          <a:lstStyle/>
          <a:p>
            <a:r>
              <a:rPr lang="sr-Latn-CS" sz="31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Otvorena</a:t>
            </a:r>
            <a:r>
              <a:rPr lang="sr-Latn-CS" sz="3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pitanja:</a:t>
            </a:r>
            <a:r>
              <a:rPr lang="sr-Latn-CS" sz="3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ona koja traže više nego jednu reč za odgovor (“Kako”, “Šta”…)</a:t>
            </a:r>
          </a:p>
          <a:p>
            <a:r>
              <a:rPr lang="sr-Latn-CS" sz="31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Usmeravajuća</a:t>
            </a:r>
            <a:r>
              <a:rPr lang="sr-Latn-C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 pitanja: sužavaju, usmeravaju fokus (“</a:t>
            </a:r>
            <a:r>
              <a:rPr lang="sr-Latn-CS" sz="3100" dirty="0">
                <a:latin typeface="Calibri" panose="020F0502020204030204" pitchFamily="34" charset="0"/>
                <a:cs typeface="Calibri" panose="020F0502020204030204" pitchFamily="34" charset="0"/>
              </a:rPr>
              <a:t>Ko”, “Gde”, “Kad”…) </a:t>
            </a:r>
            <a:r>
              <a:rPr lang="sr-Latn-C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- konkretizacija</a:t>
            </a:r>
          </a:p>
          <a:p>
            <a:r>
              <a:rPr lang="sr-Latn-CS" sz="31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Zatvorena </a:t>
            </a:r>
            <a:r>
              <a:rPr lang="sr-Latn-C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pitanja: može da se odgovori sa “da”ili”ne” - ograničavaju, kontrolišu, potencijalno sugestivna</a:t>
            </a:r>
          </a:p>
          <a:p>
            <a:r>
              <a:rPr lang="sr-Latn-CS" sz="31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Slobodna, cirkularna</a:t>
            </a:r>
            <a:r>
              <a:rPr lang="sr-Latn-C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: obezbedjuju detaljniju elaboraciju </a:t>
            </a:r>
            <a:r>
              <a:rPr lang="sr-Latn-CS" sz="3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sr-Latn-C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 misli i osećanja (“Možete li…”, “Hoćete li…”) – maksimalno otvorena, zahtevaju dobar raport izmedju intervjuera i pacijenta </a:t>
            </a:r>
          </a:p>
          <a:p>
            <a:r>
              <a:rPr lang="sr-Latn-CS" sz="31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Indirektna</a:t>
            </a:r>
            <a:r>
              <a:rPr lang="sr-Latn-CS" sz="3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(podrazumevajuća) pitanja: “Pitam se..”, “Mora da ste..” – impliciraju odgovor, ali smanjuju pritisak i odgovornost  P</a:t>
            </a:r>
          </a:p>
          <a:p>
            <a:r>
              <a:rPr lang="sr-Latn-CS" sz="31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Projektivna</a:t>
            </a:r>
            <a:r>
              <a:rPr lang="sr-Latn-CS" sz="3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pitanja: ispituju nesvesne ili nejasne misli i osećanja (“Šta mislite šta bi se dogodilo da… kada bi” </a:t>
            </a:r>
            <a:r>
              <a:rPr lang="sr-Latn-CS" sz="3100" dirty="0">
                <a:latin typeface="Calibri" panose="020F0502020204030204" pitchFamily="34" charset="0"/>
                <a:cs typeface="Calibri" panose="020F0502020204030204" pitchFamily="34" charset="0"/>
              </a:rPr>
              <a:t>)-</a:t>
            </a:r>
            <a:r>
              <a:rPr lang="sr-Latn-C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kondicional</a:t>
            </a:r>
            <a:br>
              <a:rPr lang="sr-Latn-CS" sz="31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r-Latn-C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Ali i anticipacije, implikacije odluka</a:t>
            </a:r>
            <a:endParaRPr lang="sr-Latn-CS" sz="3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sr-Latn-C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endParaRPr lang="sr-Latn-C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530"/>
    </mc:Choice>
    <mc:Fallback xmlns="">
      <p:transition spd="slow" advTm="20253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6480720" cy="69386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effectLst/>
              </a:rPr>
              <a:t>Pravila</a:t>
            </a:r>
            <a:r>
              <a:rPr lang="en-US" sz="3200" b="1" dirty="0" smtClean="0">
                <a:effectLst/>
              </a:rPr>
              <a:t> z</a:t>
            </a:r>
            <a:r>
              <a:rPr lang="sr-Latn-CS" sz="3200" b="1" dirty="0" smtClean="0">
                <a:effectLst/>
              </a:rPr>
              <a:t>a upotrebu pitanja</a:t>
            </a:r>
            <a:endParaRPr lang="en-US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01416"/>
            <a:ext cx="8388424" cy="4995936"/>
          </a:xfrm>
        </p:spPr>
        <p:txBody>
          <a:bodyPr>
            <a:noAutofit/>
          </a:bodyPr>
          <a:lstStyle/>
          <a:p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Pripremite </a:t>
            </a:r>
            <a:r>
              <a:rPr lang="sr-Latn-C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pacijenta za pitanja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(informišite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da će da uslede…).</a:t>
            </a:r>
          </a:p>
          <a:p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 propitujte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ne koristite pitanja kao svoju dominantnu reakciju (da se ne oseti “bombardovan”, ili na propitivanju…).</a:t>
            </a:r>
          </a:p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Postavljajte pitanja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relevantna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probleme (a ne zato što vas nešto zanima). </a:t>
            </a:r>
          </a:p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Koristite pitanja da pospešite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davanje primera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(najkorisniji su konkretni primeri ponašanja iz života…).</a:t>
            </a:r>
          </a:p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Pristupajte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osetljivim temama oprezno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i ne prerano   (npr. u vezi  izgleda, statusa, seksualnosti,  neuspeha...).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988"/>
    </mc:Choice>
    <mc:Fallback xmlns="">
      <p:transition spd="slow" advTm="123988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3888432" cy="706090"/>
          </a:xfrm>
        </p:spPr>
        <p:txBody>
          <a:bodyPr>
            <a:normAutofit/>
          </a:bodyPr>
          <a:lstStyle/>
          <a:p>
            <a:r>
              <a:rPr lang="sr-Latn-CS" sz="3200" b="1" dirty="0" smtClean="0">
                <a:effectLst/>
              </a:rPr>
              <a:t>Davanje saveta</a:t>
            </a:r>
            <a:endParaRPr lang="en-US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24744"/>
            <a:ext cx="8208912" cy="5517356"/>
          </a:xfrm>
        </p:spPr>
        <p:txBody>
          <a:bodyPr>
            <a:normAutofit fontScale="92500"/>
          </a:bodyPr>
          <a:lstStyle/>
          <a:p>
            <a:r>
              <a:rPr lang="sr-Latn-C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Pacijenti ih traže!</a:t>
            </a:r>
          </a:p>
          <a:p>
            <a:r>
              <a:rPr lang="sr-Latn-C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“Pre nego što pričamo o tome šta bi bilo dobro (ne - treba, mora!) da uradite, hajde da vidimo kako se vi osećate i šta mislite u vezi vaše situacije”?</a:t>
            </a:r>
          </a:p>
          <a:p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Izbegavati prerano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davanje saveta – neefikasno, urušava kredibilitet.</a:t>
            </a:r>
          </a:p>
          <a:p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Treba prethodno saznati 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šta je </a:t>
            </a:r>
            <a:r>
              <a:rPr lang="en-U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već probao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neuspešno!</a:t>
            </a:r>
          </a:p>
          <a:p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Ispitajte svoje motive davanja saveta!</a:t>
            </a:r>
          </a:p>
          <a:p>
            <a:pPr marL="0" indent="0">
              <a:buNone/>
            </a:pP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Da li: samo hoćeš da pomogneš;  hoćeš da dokažeš da si kompetentan; pošto imaš isti problem misliš da znaš rešenje za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; zato što misliš da </a:t>
            </a:r>
            <a:r>
              <a:rPr lang="sr-Latn-C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imaš bolje ideje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nego što će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ikad imati; zato što misliš da on nikada neće naći rešenje?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192"/>
    </mc:Choice>
    <mc:Fallback xmlns="">
      <p:transition spd="slow" advTm="97192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5472608" cy="864096"/>
          </a:xfrm>
        </p:spPr>
        <p:txBody>
          <a:bodyPr>
            <a:normAutofit fontScale="90000"/>
          </a:bodyPr>
          <a:lstStyle/>
          <a:p>
            <a:r>
              <a:rPr lang="sr-Latn-CS" sz="3200" b="1" dirty="0" smtClean="0">
                <a:effectLst/>
              </a:rPr>
              <a:t/>
            </a:r>
            <a:br>
              <a:rPr lang="sr-Latn-CS" sz="3200" b="1" dirty="0" smtClean="0">
                <a:effectLst/>
              </a:rPr>
            </a:br>
            <a:r>
              <a:rPr lang="sr-Latn-CS" sz="3200" b="1" dirty="0" smtClean="0">
                <a:effectLst/>
              </a:rPr>
              <a:t>Pravila </a:t>
            </a:r>
            <a:r>
              <a:rPr lang="en-US" sz="3200" b="1" dirty="0" smtClean="0">
                <a:effectLst/>
              </a:rPr>
              <a:t> </a:t>
            </a:r>
            <a:r>
              <a:rPr lang="sr-Latn-CS" sz="3200" b="1" dirty="0" smtClean="0">
                <a:effectLst/>
              </a:rPr>
              <a:t>davanj</a:t>
            </a:r>
            <a:r>
              <a:rPr lang="en-US" sz="3200" b="1" dirty="0" smtClean="0">
                <a:effectLst/>
              </a:rPr>
              <a:t>a</a:t>
            </a:r>
            <a:r>
              <a:rPr lang="sr-Latn-CS" sz="3200" b="1" dirty="0" smtClean="0">
                <a:effectLst/>
              </a:rPr>
              <a:t> saveta</a:t>
            </a:r>
            <a:endParaRPr lang="en-US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12776"/>
            <a:ext cx="8208912" cy="5040560"/>
          </a:xfrm>
        </p:spPr>
        <p:txBody>
          <a:bodyPr>
            <a:normAutofit/>
          </a:bodyPr>
          <a:lstStyle/>
          <a:p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Nemoj da daješ savete!</a:t>
            </a:r>
          </a:p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Ali mogu da budu moćno sredstvo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od prave osobe, i u dobrom tajmingu!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Budi svestan zašto daješ savet (lična motivacija)</a:t>
            </a:r>
          </a:p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Čekaj odgovarajuće vreme za to (ne prarano, jer zatvara istraživanje daljih mogućnosti).</a:t>
            </a:r>
          </a:p>
          <a:p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Izbegavaj davanje saveta na moralistički ili isključiv način.</a:t>
            </a:r>
          </a:p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Izbegavaj ponavljanje saveta (koje je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već dobijao od nekog drugog ili od tebe, ranije).</a:t>
            </a:r>
          </a:p>
          <a:p>
            <a:pPr>
              <a:buNone/>
            </a:pPr>
            <a:endParaRPr lang="sr-Latn-C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647"/>
    </mc:Choice>
    <mc:Fallback xmlns="">
      <p:transition spd="slow" advTm="65647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812360" cy="648072"/>
          </a:xfrm>
        </p:spPr>
        <p:txBody>
          <a:bodyPr>
            <a:normAutofit fontScale="90000"/>
          </a:bodyPr>
          <a:lstStyle/>
          <a:p>
            <a:r>
              <a:rPr lang="sr-Latn-CS" b="1" dirty="0" smtClean="0"/>
              <a:t> </a:t>
            </a:r>
            <a:r>
              <a:rPr lang="sr-Latn-CS" sz="3100" b="1" dirty="0" smtClean="0">
                <a:effectLst/>
              </a:rPr>
              <a:t>Varijable odnosa u terapijskom intervjuu</a:t>
            </a:r>
            <a:endParaRPr lang="en-US" sz="31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280920" cy="4752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Karl Rogers (1942)- uslovi terapijskog savetovanja:</a:t>
            </a:r>
          </a:p>
          <a:p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Kongruentnost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prirodnost, autentičnost, spontanost i iskrenost. </a:t>
            </a:r>
          </a:p>
          <a:p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Bezuslovno pozitivan stav prihvatanja</a:t>
            </a:r>
            <a:r>
              <a:rPr lang="sr-Latn-C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pacijentove vrednosti (toplina, briga, poštovanje i neosuđujući stav).</a:t>
            </a:r>
          </a:p>
          <a:p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Tačna empatija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kognitivno razumevanje kroz empatska pitanja i emotivna rezonanca sa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emocionalnom ekspresijom.</a:t>
            </a:r>
          </a:p>
          <a:p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“Minimalna” empatija 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ponekad ima prednost nad otvorenom podrškom i simpatijom (kroz ton glasa, facijalnu ekspresiju i emotivnu refleksiju....)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653"/>
    </mc:Choice>
    <mc:Fallback xmlns="">
      <p:transition spd="slow" advTm="11165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274638"/>
            <a:ext cx="3456384" cy="777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r-Latn-RS" sz="3600" b="1" dirty="0" smtClean="0">
                <a:effectLst/>
              </a:rPr>
              <a:t>Klinički intervju</a:t>
            </a:r>
            <a:endParaRPr lang="en-US" sz="3600" b="1" dirty="0" smtClean="0">
              <a:effectLst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340768"/>
            <a:ext cx="7856124" cy="5000625"/>
          </a:xfrm>
        </p:spPr>
        <p:txBody>
          <a:bodyPr>
            <a:normAutofit fontScale="92500" lnSpcReduction="20000"/>
          </a:bodyPr>
          <a:lstStyle/>
          <a:p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Glavni metod 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kliničke procene</a:t>
            </a:r>
          </a:p>
          <a:p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“P</a:t>
            </a:r>
            <a:r>
              <a:rPr lang="en-US" sz="2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rvi</a:t>
            </a:r>
            <a:r>
              <a:rPr lang="en-U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medju</a:t>
            </a:r>
            <a:r>
              <a:rPr lang="en-U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jednakima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  <a:p>
            <a:pPr eaLnBrk="1" hangingPunct="1"/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Najstarija</a:t>
            </a:r>
            <a:r>
              <a:rPr lang="sr-Latn-C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tehnika spoznaje</a:t>
            </a: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Nezamenjiv</a:t>
            </a:r>
            <a:endParaRPr lang="sr-Latn-C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Latn-R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ovoljan</a:t>
            </a:r>
            <a:r>
              <a:rPr lang="sr-Latn-R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sr-Latn-CS" sz="28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Metodološki 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subjektivan</a:t>
            </a:r>
          </a:p>
          <a:p>
            <a:pPr eaLnBrk="1" hangingPunct="1"/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Empirijski 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opravdan</a:t>
            </a:r>
          </a:p>
          <a:p>
            <a:pPr eaLnBrk="1" hangingPunct="1"/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Daje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ajveći stepen poverenja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u podatke</a:t>
            </a:r>
          </a:p>
          <a:p>
            <a:pPr eaLnBrk="1" hangingPunct="1"/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Zahteva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veštinu- „</a:t>
            </a:r>
            <a:r>
              <a:rPr lang="sr-Latn-C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instrument sa koga različiti majstori izvlače različitu muziku“</a:t>
            </a:r>
          </a:p>
          <a:p>
            <a:r>
              <a:rPr lang="sr-Latn-C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Može da se 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nauči</a:t>
            </a:r>
            <a:r>
              <a:rPr lang="en-U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(uvežbavanje uz superviziju)</a:t>
            </a:r>
          </a:p>
          <a:p>
            <a:pPr eaLnBrk="1" hangingPunct="1">
              <a:buFontTx/>
              <a:buNone/>
            </a:pPr>
            <a:endParaRPr lang="sr-Latn-C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214"/>
    </mc:Choice>
    <mc:Fallback xmlns="">
      <p:transition spd="slow" advTm="145214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4896544" cy="792088"/>
          </a:xfrm>
        </p:spPr>
        <p:txBody>
          <a:bodyPr>
            <a:normAutofit/>
          </a:bodyPr>
          <a:lstStyle/>
          <a:p>
            <a:r>
              <a:rPr lang="sr-Latn-CS" sz="3200" b="1" dirty="0" smtClean="0">
                <a:effectLst/>
              </a:rPr>
              <a:t>Pogrešna empatija</a:t>
            </a:r>
            <a:endParaRPr lang="en-US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8280920" cy="5256584"/>
          </a:xfrm>
        </p:spPr>
        <p:txBody>
          <a:bodyPr>
            <a:normAutofit fontScale="92500" lnSpcReduction="10000"/>
          </a:bodyPr>
          <a:lstStyle/>
          <a:p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I: “Znam kako se osećate”….”Potpuno vas razumem….” 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(K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“…kako može da zna kada me poznaje samo 15 minuta…”) - 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identifikacija</a:t>
            </a:r>
          </a:p>
          <a:p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“I ja sam prošao kroz isto stanje/doživeo istu  stvar…”-  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zamena uloga</a:t>
            </a:r>
          </a:p>
          <a:p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“O Bože, to mora da je bilo strašno!” - 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naglašavanje negativnog </a:t>
            </a:r>
            <a:endParaRPr lang="sr-Latn-C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“O, jadni vi…” “To je užasno…” - 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sadrži procenu, sud...</a:t>
            </a:r>
            <a:endParaRPr lang="sr-Latn-C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Pacijenti često imaju ambivalentna ili mešana  osećanja u vezi svojih iskustava....... 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jaka empatija 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intervjuera s jednim osećanjem može da spreči ispoljavanje drugih osećanja!! </a:t>
            </a: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898"/>
    </mc:Choice>
    <mc:Fallback xmlns="">
      <p:transition spd="slow" advTm="82898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285728"/>
            <a:ext cx="7560840" cy="777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r-Latn-CS" sz="3200" b="1" dirty="0" smtClean="0">
                <a:effectLst/>
              </a:rPr>
              <a:t>Dobar kliničar </a:t>
            </a:r>
            <a:r>
              <a:rPr lang="sr-Latn-CS" sz="3200" b="1" dirty="0" smtClean="0"/>
              <a:t>- </a:t>
            </a:r>
            <a:r>
              <a:rPr lang="sr-Latn-CS" sz="3200" b="1" dirty="0" smtClean="0">
                <a:effectLst/>
              </a:rPr>
              <a:t>dijagnostičar, intervjuer</a:t>
            </a:r>
            <a:endParaRPr lang="en-US" sz="3200" b="1" dirty="0" smtClean="0">
              <a:effectLst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340767"/>
            <a:ext cx="7571184" cy="5400601"/>
          </a:xfrm>
        </p:spPr>
        <p:txBody>
          <a:bodyPr>
            <a:normAutofit fontScale="85000" lnSpcReduction="20000"/>
          </a:bodyPr>
          <a:lstStyle/>
          <a:p>
            <a:r>
              <a:rPr lang="sr-Latn-C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zainteresovanost</a:t>
            </a:r>
          </a:p>
          <a:p>
            <a:r>
              <a:rPr lang="sr-Latn-CS" sz="3000" dirty="0">
                <a:latin typeface="Calibri" panose="020F0502020204030204" pitchFamily="34" charset="0"/>
                <a:cs typeface="Calibri" panose="020F0502020204030204" pitchFamily="34" charset="0"/>
              </a:rPr>
              <a:t>prisutnost </a:t>
            </a:r>
          </a:p>
          <a:p>
            <a:r>
              <a:rPr lang="sr-Latn-CS" sz="3000" dirty="0">
                <a:latin typeface="Calibri" panose="020F0502020204030204" pitchFamily="34" charset="0"/>
                <a:cs typeface="Calibri" panose="020F0502020204030204" pitchFamily="34" charset="0"/>
              </a:rPr>
              <a:t>strpljenje </a:t>
            </a:r>
          </a:p>
          <a:p>
            <a:r>
              <a:rPr lang="sr-Latn-CS" sz="3000" dirty="0">
                <a:latin typeface="Calibri" panose="020F0502020204030204" pitchFamily="34" charset="0"/>
                <a:cs typeface="Calibri" panose="020F0502020204030204" pitchFamily="34" charset="0"/>
              </a:rPr>
              <a:t>otvorenost</a:t>
            </a:r>
          </a:p>
          <a:p>
            <a:r>
              <a:rPr lang="sr-Latn-CS" sz="3000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sr-Latn-C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ežernost, spontanost</a:t>
            </a:r>
            <a:endParaRPr lang="sr-Latn-C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C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autorefleksivnost </a:t>
            </a:r>
          </a:p>
          <a:p>
            <a:r>
              <a:rPr lang="sr-Latn-C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kognitivna kompleksnost </a:t>
            </a:r>
          </a:p>
          <a:p>
            <a:r>
              <a:rPr lang="sr-Latn-C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tolerancija prema protivurečnom </a:t>
            </a:r>
          </a:p>
          <a:p>
            <a:r>
              <a:rPr lang="sr-Latn-C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energija, moć (ne nadmoć, superiornost)</a:t>
            </a:r>
          </a:p>
          <a:p>
            <a:r>
              <a:rPr lang="sr-Latn-CS" sz="3000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r-Latn-C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ompetentnost- znanja, veštine</a:t>
            </a:r>
          </a:p>
          <a:p>
            <a:r>
              <a:rPr lang="sr-Latn-CS" sz="3000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r-Latn-C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reativnost</a:t>
            </a:r>
          </a:p>
          <a:p>
            <a:pPr>
              <a:lnSpc>
                <a:spcPct val="90000"/>
              </a:lnSpc>
              <a:buNone/>
            </a:pPr>
            <a:r>
              <a:rPr lang="sr-Latn-C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r-Latn-C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sz="3000" dirty="0" smtClean="0"/>
          </a:p>
          <a:p>
            <a:pPr eaLnBrk="1" hangingPunct="1">
              <a:lnSpc>
                <a:spcPct val="90000"/>
              </a:lnSpc>
            </a:pPr>
            <a:endParaRPr lang="sr-Latn-CS" sz="30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091"/>
    </mc:Choice>
    <mc:Fallback xmlns="">
      <p:transition spd="slow" advTm="89091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4824536" cy="648072"/>
          </a:xfrm>
        </p:spPr>
        <p:txBody>
          <a:bodyPr>
            <a:normAutofit/>
          </a:bodyPr>
          <a:lstStyle/>
          <a:p>
            <a:r>
              <a:rPr lang="sr-Latn-CS" sz="3200" b="1" dirty="0" smtClean="0">
                <a:effectLst/>
              </a:rPr>
              <a:t>Zahtevi od kliničara</a:t>
            </a:r>
            <a:endParaRPr lang="en-US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8136904" cy="5184576"/>
          </a:xfrm>
        </p:spPr>
        <p:txBody>
          <a:bodyPr>
            <a:normAutofit/>
          </a:bodyPr>
          <a:lstStyle/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utiša sebe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 fokusirati se na </a:t>
            </a:r>
            <a:r>
              <a:rPr lang="sr-Latn-C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slušanje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onoga što pacijent saopštava (umesto na ono što P oseća ili misli).</a:t>
            </a:r>
          </a:p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 ovlada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tehničkim znanjem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vezanim za intervjuisanje.</a:t>
            </a:r>
          </a:p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 razvije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samosvesnost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(da zna kako utiče na druge ljude i kako drugi utiču na njega, da bude spreman da prevladava slepe mrlje i svoje nedostatke, da bude kulturno senzitivan!).</a:t>
            </a:r>
          </a:p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 razvije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svesnost o drugima 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veštine opservacije i procene, da  prepoznaje i poštuje perspektivu drugih.</a:t>
            </a:r>
          </a:p>
          <a:p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 </a:t>
            </a:r>
            <a:r>
              <a:rPr lang="sr-Latn-C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vežba</a:t>
            </a:r>
            <a:r>
              <a:rPr lang="sr-Latn-C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i praktikuje (igranje uloga) da bi smanjio/la anksioznost i povećao/la kompetentnost u razumevanju ljudi koji su kulturno, fizički, socioekonomski,... različiti od njega (što je uvek izazov).</a:t>
            </a:r>
          </a:p>
          <a:p>
            <a:pPr marL="0" indent="0">
              <a:buNone/>
            </a:pPr>
            <a:endParaRPr lang="sr-Latn-C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CS" sz="2800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722"/>
    </mc:Choice>
    <mc:Fallback xmlns="">
      <p:transition spd="slow" advTm="75722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589199" cy="860674"/>
          </a:xfrm>
        </p:spPr>
        <p:txBody>
          <a:bodyPr/>
          <a:lstStyle/>
          <a:p>
            <a:r>
              <a:rPr lang="sr-Latn-RS" b="1" dirty="0" smtClean="0"/>
              <a:t>Zaključak- prividni paradoks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8100516" cy="4824536"/>
          </a:xfrm>
        </p:spPr>
        <p:txBody>
          <a:bodyPr>
            <a:normAutofit fontScale="92500" lnSpcReduction="10000"/>
          </a:bodyPr>
          <a:lstStyle/>
          <a:p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Intervju je kraljica među tehnikama.</a:t>
            </a:r>
          </a:p>
          <a:p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Izgleda najlakša, a nije....</a:t>
            </a:r>
          </a:p>
          <a:p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Metod koji je i najmanje i najviše intruzivan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za </a:t>
            </a:r>
            <a:r>
              <a:rPr lang="en-US" sz="280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endParaRPr lang="sr-Latn-R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Zahteva najveću veštinu, ali se uči....</a:t>
            </a:r>
          </a:p>
          <a:p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Naučiti biti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spontan i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autentičan- uloga koja se ne glumi</a:t>
            </a:r>
            <a:endParaRPr lang="sr-Latn-R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Metod koji je istovremeno i dijagostički i terapijski (integrativan).</a:t>
            </a:r>
          </a:p>
          <a:p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Voditi i pratiti istovremeno</a:t>
            </a:r>
          </a:p>
          <a:p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Imati moć i ne biti autoritativan</a:t>
            </a:r>
          </a:p>
          <a:p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Komplementarne uloge, ali  ravnopravan položaj</a:t>
            </a:r>
          </a:p>
          <a:p>
            <a:endParaRPr lang="sr-Latn-R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51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226"/>
    </mc:Choice>
    <mc:Fallback xmlns="">
      <p:transition spd="slow" advTm="64226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2682"/>
          </a:xfrm>
        </p:spPr>
        <p:txBody>
          <a:bodyPr/>
          <a:lstStyle/>
          <a:p>
            <a:r>
              <a:rPr lang="en-US" dirty="0" err="1" smtClean="0"/>
              <a:t>Zadatak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hr-HR" dirty="0" smtClean="0"/>
              <a:t> vežbu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772816"/>
            <a:ext cx="7346777" cy="4968552"/>
          </a:xfrm>
        </p:spPr>
        <p:txBody>
          <a:bodyPr/>
          <a:lstStyle/>
          <a:p>
            <a:r>
              <a:rPr lang="hr-HR" sz="2000" dirty="0" smtClean="0"/>
              <a:t>Intervju u parovima- 20-ak minuta</a:t>
            </a:r>
          </a:p>
          <a:p>
            <a:r>
              <a:rPr lang="hr-HR" sz="2000" dirty="0" smtClean="0"/>
              <a:t>Ispitanik- u ulozi osobe koja ima problem (osoba koju dobro poznajete)</a:t>
            </a:r>
          </a:p>
          <a:p>
            <a:r>
              <a:rPr lang="hr-HR" sz="2000" dirty="0" smtClean="0"/>
              <a:t>Ispitivač- vodi nedirektivni intervju po fazama: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Uspostavljanje kontakta i saradnje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Početne informacije o klijentu i aktuelnom problemu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Produbljene informacije o razvoju, roditeljima, školovanju, aktuelnoj situaciji, socijalnim odnosima, i sl. u cilju razvoja početne hipoteze</a:t>
            </a:r>
          </a:p>
          <a:p>
            <a:r>
              <a:rPr lang="hr-HR" sz="2000" dirty="0" smtClean="0"/>
              <a:t>Zamena </a:t>
            </a:r>
            <a:r>
              <a:rPr lang="hr-HR" sz="2000" dirty="0"/>
              <a:t>uloga</a:t>
            </a:r>
          </a:p>
          <a:p>
            <a:r>
              <a:rPr lang="hr-HR" sz="2000" dirty="0"/>
              <a:t>Diskusija- utisci, teškoće,...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254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260648"/>
            <a:ext cx="7632848" cy="864096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sr-Latn-CS" sz="3600" b="1" dirty="0" smtClean="0">
                <a:effectLst/>
              </a:rPr>
              <a:t>Karakteristike k</a:t>
            </a:r>
            <a:r>
              <a:rPr lang="en-US" sz="3600" b="1" dirty="0" err="1" smtClean="0">
                <a:effectLst/>
              </a:rPr>
              <a:t>lini</a:t>
            </a:r>
            <a:r>
              <a:rPr lang="sr-Latn-CS" sz="3600" b="1" dirty="0" smtClean="0">
                <a:effectLst/>
              </a:rPr>
              <a:t>čkog intervjua</a:t>
            </a:r>
            <a:endParaRPr lang="en-US" sz="3600" b="1" dirty="0" smtClean="0">
              <a:effectLst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142983"/>
            <a:ext cx="8208912" cy="5194317"/>
          </a:xfrm>
        </p:spPr>
        <p:txBody>
          <a:bodyPr>
            <a:normAutofit fontScale="92500" lnSpcReduction="10000"/>
          </a:bodyPr>
          <a:lstStyle/>
          <a:p>
            <a:endParaRPr lang="sr-Latn-CS" sz="2800" b="1" dirty="0" smtClean="0"/>
          </a:p>
          <a:p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Naturalistički metod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prirodan način dobijanja informacija i pružanja pomoći  </a:t>
            </a:r>
          </a:p>
          <a:p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Idiografski pristup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ličnosti</a:t>
            </a:r>
          </a:p>
          <a:p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Može da bude 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dijagnostički i terapijski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a najčešće je istovremeno i jedno i drugo.</a:t>
            </a:r>
          </a:p>
          <a:p>
            <a:pPr eaLnBrk="1" hangingPunct="1"/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Obezbedjuje podatake i o 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verablnom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 o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neverbalnom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ponašanju ( “šta” i “kako”).</a:t>
            </a:r>
          </a:p>
          <a:p>
            <a:pPr eaLnBrk="1" hangingPunct="1"/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Omogućava 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opštu impresiju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utisak, postavljanje 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etioloških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hipoteza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  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integraciju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podataka</a:t>
            </a:r>
          </a:p>
          <a:p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Neposredan metod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ima 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najveću uverljivost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za procenjiivača.  </a:t>
            </a:r>
          </a:p>
          <a:p>
            <a:pPr eaLnBrk="1" hangingPunct="1">
              <a:buNone/>
            </a:pPr>
            <a:endParaRPr lang="sr-Latn-CS" sz="2800" dirty="0" smtClean="0"/>
          </a:p>
          <a:p>
            <a:pPr eaLnBrk="1" hangingPunct="1">
              <a:buNone/>
            </a:pPr>
            <a:endParaRPr lang="en-US" sz="2800" b="1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230"/>
    </mc:Choice>
    <mc:Fallback xmlns="">
      <p:transition spd="slow" advTm="15023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274638"/>
            <a:ext cx="5112568" cy="922114"/>
          </a:xfrm>
        </p:spPr>
        <p:txBody>
          <a:bodyPr>
            <a:normAutofit/>
          </a:bodyPr>
          <a:lstStyle/>
          <a:p>
            <a:pPr eaLnBrk="1" hangingPunct="1"/>
            <a:r>
              <a:rPr lang="sr-Latn-CS" sz="3600" b="1" dirty="0" smtClean="0">
                <a:effectLst/>
              </a:rPr>
              <a:t>Klasifikacija intervjua</a:t>
            </a:r>
            <a:endParaRPr lang="en-US" sz="3600" b="1" dirty="0" smtClean="0">
              <a:effectLst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412776"/>
            <a:ext cx="7992888" cy="4713387"/>
          </a:xfrm>
        </p:spPr>
        <p:txBody>
          <a:bodyPr>
            <a:noAutofit/>
          </a:bodyPr>
          <a:lstStyle/>
          <a:p>
            <a:pPr eaLnBrk="1" hangingPunct="1">
              <a:spcAft>
                <a:spcPts val="600"/>
              </a:spcAft>
            </a:pPr>
            <a:r>
              <a:rPr lang="en-U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rema fazama eksploracije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inicijalni (kontaktni, prijemni), eksplorativni (produbljeni), završni </a:t>
            </a: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rema vrsti zadatka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dijagnostički i terapijski</a:t>
            </a: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rema stavu kliničara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direktivni i nedirektivni</a:t>
            </a: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sr-Latn-CS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rema strukturi</a:t>
            </a:r>
            <a:r>
              <a:rPr lang="sr-Latn-C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strukturisani (lista pitanja, kvantifikovan, ček-liste), nestrukturisani  (spontan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otkrivajući), polustrukturisani  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najčešće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smenjivanje jednog i drugog pristupa)</a:t>
            </a:r>
          </a:p>
          <a:p>
            <a:pPr eaLnBrk="1" hangingPunct="1">
              <a:spcAft>
                <a:spcPts val="600"/>
              </a:spcAft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055"/>
    </mc:Choice>
    <mc:Fallback xmlns="">
      <p:transition spd="slow" advTm="11205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860674"/>
          </a:xfrm>
        </p:spPr>
        <p:txBody>
          <a:bodyPr/>
          <a:lstStyle/>
          <a:p>
            <a:r>
              <a:rPr lang="sr-Latn-RS" b="1" dirty="0"/>
              <a:t>D</a:t>
            </a:r>
            <a:r>
              <a:rPr lang="sr-Latn-RS" b="1" dirty="0" smtClean="0"/>
              <a:t>irektivni- nedirektivni intervju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1" y="1556792"/>
            <a:ext cx="7202760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b="1" dirty="0" smtClean="0"/>
              <a:t>Direktivan, strukturisan intervu</a:t>
            </a:r>
          </a:p>
          <a:p>
            <a:r>
              <a:rPr lang="sr-Latn-RS" dirty="0" smtClean="0"/>
              <a:t>Strukturisan-</a:t>
            </a:r>
            <a:r>
              <a:rPr lang="en-US" dirty="0" smtClean="0"/>
              <a:t> </a:t>
            </a:r>
            <a:r>
              <a:rPr lang="sr-Latn-RS" dirty="0" smtClean="0"/>
              <a:t>olakšava sistematsko prikupljanje podataka</a:t>
            </a:r>
          </a:p>
          <a:p>
            <a:r>
              <a:rPr lang="sr-Latn-RS" dirty="0" smtClean="0"/>
              <a:t>Omogućava poređenje rezultata u istraživačke svrhe</a:t>
            </a:r>
          </a:p>
          <a:p>
            <a:r>
              <a:rPr lang="sr-Latn-RS" dirty="0" smtClean="0"/>
              <a:t>Lakši za obučavanje i za početnike</a:t>
            </a:r>
          </a:p>
          <a:p>
            <a:r>
              <a:rPr lang="sr-Latn-RS" dirty="0" smtClean="0"/>
              <a:t>Smanjuje subjektivnost</a:t>
            </a:r>
          </a:p>
          <a:p>
            <a:r>
              <a:rPr lang="sr-Latn-RS" dirty="0" smtClean="0"/>
              <a:t>Stvara veću distancu u odnosu na ispitivača</a:t>
            </a:r>
          </a:p>
          <a:p>
            <a:r>
              <a:rPr lang="sr-Latn-RS" dirty="0" smtClean="0"/>
              <a:t>Mogućnost izazivanja otpora, odbrana</a:t>
            </a:r>
          </a:p>
          <a:p>
            <a:pPr marL="0" indent="0">
              <a:buNone/>
            </a:pPr>
            <a:endParaRPr lang="sr-Latn-RS" b="1" dirty="0" smtClean="0"/>
          </a:p>
          <a:p>
            <a:pPr marL="0" indent="0">
              <a:buNone/>
            </a:pPr>
            <a:r>
              <a:rPr lang="sr-Latn-RS" b="1" dirty="0" smtClean="0"/>
              <a:t>Nedirektivan</a:t>
            </a:r>
            <a:r>
              <a:rPr lang="sr-Latn-RS" b="1" dirty="0"/>
              <a:t>, </a:t>
            </a:r>
            <a:r>
              <a:rPr lang="sr-Latn-RS" b="1" dirty="0" smtClean="0"/>
              <a:t>polustrukturisan </a:t>
            </a:r>
            <a:r>
              <a:rPr lang="sr-Latn-RS" b="1" dirty="0"/>
              <a:t>intervu</a:t>
            </a:r>
          </a:p>
          <a:p>
            <a:r>
              <a:rPr lang="sr-Latn-RS" dirty="0" smtClean="0"/>
              <a:t>Podstiče klijenta na samoistraživanje</a:t>
            </a:r>
          </a:p>
          <a:p>
            <a:r>
              <a:rPr lang="sr-Latn-RS" dirty="0" smtClean="0"/>
              <a:t>Omogućava fleksibilnost</a:t>
            </a:r>
          </a:p>
          <a:p>
            <a:r>
              <a:rPr lang="sr-Latn-RS" dirty="0" smtClean="0"/>
              <a:t>Uspostavlja bolji kontakt, jer „prati“ ispitanika</a:t>
            </a:r>
          </a:p>
          <a:p>
            <a:r>
              <a:rPr lang="sr-Latn-RS" dirty="0" smtClean="0"/>
              <a:t>Veća subjektivnost, manja pouzdanost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16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4896544" cy="922114"/>
          </a:xfrm>
        </p:spPr>
        <p:txBody>
          <a:bodyPr>
            <a:normAutofit/>
          </a:bodyPr>
          <a:lstStyle/>
          <a:p>
            <a:r>
              <a:rPr lang="sr-Latn-CS" sz="3600" b="1" dirty="0" smtClean="0">
                <a:effectLst/>
              </a:rPr>
              <a:t>Proces intervjuisanja</a:t>
            </a:r>
            <a:endParaRPr lang="en-US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84784"/>
            <a:ext cx="7787208" cy="4641379"/>
          </a:xfrm>
        </p:spPr>
        <p:txBody>
          <a:bodyPr>
            <a:normAutofit/>
          </a:bodyPr>
          <a:lstStyle/>
          <a:p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uspostavljanje odnosa, pravljenje kontakta</a:t>
            </a:r>
          </a:p>
          <a:p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postavljanje kritičnih („pravih“) pitanja</a:t>
            </a:r>
          </a:p>
          <a:p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pažljivo slušanje odgovora</a:t>
            </a:r>
          </a:p>
          <a:p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posmatranje neverbalnog ponašanja </a:t>
            </a:r>
          </a:p>
          <a:p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registrovanje (nekonzistentnih) informacija </a:t>
            </a:r>
          </a:p>
          <a:p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razvijanje hipoteza </a:t>
            </a:r>
          </a:p>
          <a:p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provera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odbacivanje alternativnih hipoteza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5704"/>
    </mc:Choice>
    <mc:Fallback xmlns="">
      <p:transition spd="slow" advTm="18570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860674"/>
          </a:xfrm>
        </p:spPr>
        <p:txBody>
          <a:bodyPr/>
          <a:lstStyle/>
          <a:p>
            <a:r>
              <a:rPr lang="sr-Latn-RS" b="1" dirty="0" smtClean="0"/>
              <a:t>Uslovi intervjuisanja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3" y="1772816"/>
            <a:ext cx="6914728" cy="4138406"/>
          </a:xfrm>
        </p:spPr>
        <p:txBody>
          <a:bodyPr>
            <a:normAutofit/>
          </a:bodyPr>
          <a:lstStyle/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Adekvatan prostor</a:t>
            </a:r>
          </a:p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Predstavljanje</a:t>
            </a:r>
          </a:p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Definisanje ciljeva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čin korišćenja informacija</a:t>
            </a:r>
          </a:p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Obaveštenje o poverljivost</a:t>
            </a:r>
          </a:p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Razumevanje uzajamnih očekivanja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5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88666"/>
          </a:xfrm>
        </p:spPr>
        <p:txBody>
          <a:bodyPr/>
          <a:lstStyle/>
          <a:p>
            <a:r>
              <a:rPr lang="sr-Latn-RS" b="1" dirty="0" smtClean="0"/>
              <a:t>Izvori grešaka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772816"/>
            <a:ext cx="7274769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RS" sz="2400" dirty="0" smtClean="0"/>
              <a:t>25% podataka dobijenih intervjuom- netačno</a:t>
            </a:r>
            <a:endParaRPr lang="en-US" sz="2400" dirty="0" smtClean="0"/>
          </a:p>
          <a:p>
            <a:pPr marL="0" indent="0">
              <a:buNone/>
            </a:pPr>
            <a:r>
              <a:rPr lang="sr-Latn-RS" sz="2400" b="1" dirty="0" smtClean="0"/>
              <a:t>Ispitivač</a:t>
            </a:r>
          </a:p>
          <a:p>
            <a:r>
              <a:rPr lang="sr-Latn-RS" sz="2400" dirty="0" smtClean="0"/>
              <a:t>Predrasude, očekivanja</a:t>
            </a:r>
          </a:p>
          <a:p>
            <a:r>
              <a:rPr lang="sr-Latn-RS" sz="2400" dirty="0" smtClean="0"/>
              <a:t>Halo-efekat</a:t>
            </a:r>
          </a:p>
          <a:p>
            <a:r>
              <a:rPr lang="sr-Latn-RS" sz="2400" dirty="0" smtClean="0"/>
              <a:t>(ne)iskustvo, (ne)osetljivost</a:t>
            </a:r>
          </a:p>
          <a:p>
            <a:pPr marL="0" indent="0">
              <a:buNone/>
            </a:pPr>
            <a:r>
              <a:rPr lang="sr-Latn-RS" sz="2400" b="1" dirty="0" smtClean="0"/>
              <a:t>Ispitanik</a:t>
            </a:r>
            <a:endParaRPr lang="sr-Latn-RS" sz="2400" b="1" dirty="0"/>
          </a:p>
          <a:p>
            <a:r>
              <a:rPr lang="sr-Latn-RS" sz="2400" dirty="0" smtClean="0"/>
              <a:t>Sposobnost introspekcije</a:t>
            </a:r>
          </a:p>
          <a:p>
            <a:r>
              <a:rPr lang="sr-Latn-RS" sz="2400" dirty="0" smtClean="0"/>
              <a:t>Stepen obrazovanja</a:t>
            </a:r>
          </a:p>
          <a:p>
            <a:r>
              <a:rPr lang="sr-Latn-RS" sz="2400" dirty="0" smtClean="0"/>
              <a:t>Veštine verbalnog izražavanja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590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1769</TotalTime>
  <Words>2645</Words>
  <Application>Microsoft Office PowerPoint</Application>
  <PresentationFormat>On-screen Show (4:3)</PresentationFormat>
  <Paragraphs>286</Paragraphs>
  <Slides>34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Century Gothic</vt:lpstr>
      <vt:lpstr>Wingdings</vt:lpstr>
      <vt:lpstr>Wingdings 3</vt:lpstr>
      <vt:lpstr>Wisp</vt:lpstr>
      <vt:lpstr>Klinički intervju </vt:lpstr>
      <vt:lpstr>Intervju</vt:lpstr>
      <vt:lpstr>Klinički intervju</vt:lpstr>
      <vt:lpstr>Karakteristike kliničkog intervjua</vt:lpstr>
      <vt:lpstr>Klasifikacija intervjua</vt:lpstr>
      <vt:lpstr>Direktivni- nedirektivni intervju</vt:lpstr>
      <vt:lpstr>Proces intervjuisanja</vt:lpstr>
      <vt:lpstr>Uslovi intervjuisanja</vt:lpstr>
      <vt:lpstr>Izvori grešaka</vt:lpstr>
      <vt:lpstr>Faze intervjuisanja</vt:lpstr>
      <vt:lpstr>Tri kanala komunikacije u intervjuu</vt:lpstr>
      <vt:lpstr>Eksploracija emocija u intervjuu</vt:lpstr>
      <vt:lpstr>Emocionalna interakcija u intervjuu</vt:lpstr>
      <vt:lpstr>Kako izgleda u praksi?</vt:lpstr>
      <vt:lpstr>Uobičajene brige klijenta</vt:lpstr>
      <vt:lpstr>Dijagnostički prvi  intervju</vt:lpstr>
      <vt:lpstr>Zašto biti nedirektivan?</vt:lpstr>
      <vt:lpstr>Zamke nedirektivnosti</vt:lpstr>
      <vt:lpstr>Produbljeni intervju: dobar “raport”</vt:lpstr>
      <vt:lpstr>Slušanje</vt:lpstr>
      <vt:lpstr>Nedirektivne tehnike intervjuera</vt:lpstr>
      <vt:lpstr> Prisutnost</vt:lpstr>
      <vt:lpstr>“Neprijatna prisutnost” - izbegavati</vt:lpstr>
      <vt:lpstr>Direktivne tehnike intervjuera</vt:lpstr>
      <vt:lpstr>Vrste pitanja</vt:lpstr>
      <vt:lpstr>Pravila za upotrebu pitanja</vt:lpstr>
      <vt:lpstr>Davanje saveta</vt:lpstr>
      <vt:lpstr> Pravila  davanja saveta</vt:lpstr>
      <vt:lpstr> Varijable odnosa u terapijskom intervjuu</vt:lpstr>
      <vt:lpstr>Pogrešna empatija</vt:lpstr>
      <vt:lpstr>Dobar kliničar - dijagnostičar, intervjuer</vt:lpstr>
      <vt:lpstr>Zahtevi od kliničara</vt:lpstr>
      <vt:lpstr>Zaključak- prividni paradoks</vt:lpstr>
      <vt:lpstr>Zadatak za vežbu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Intervju</dc:title>
  <dc:creator>Jovanovic</dc:creator>
  <cp:lastModifiedBy>Tamara</cp:lastModifiedBy>
  <cp:revision>190</cp:revision>
  <dcterms:created xsi:type="dcterms:W3CDTF">2011-03-17T07:30:09Z</dcterms:created>
  <dcterms:modified xsi:type="dcterms:W3CDTF">2022-12-13T21:13:25Z</dcterms:modified>
</cp:coreProperties>
</file>