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5be6d950a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55be6d950a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5be6d950a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55be6d950a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5be6d950a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55be6d950a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5be6d950a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5be6d950a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55be6d950a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5be6d950a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55be6d950a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4438650" y="297973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Motiv postignuća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162" y="922338"/>
            <a:ext cx="5163367" cy="3506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735981" y="2421673"/>
            <a:ext cx="110619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123"/>
              </a:buClr>
              <a:buSzPts val="2800"/>
              <a:buNone/>
            </a:pPr>
            <a:r>
              <a:rPr lang="en-US"/>
              <a:t>Hekhauzen:</a:t>
            </a:r>
            <a:endParaRPr sz="1700"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1F2123"/>
              </a:buClr>
              <a:buSzPts val="2800"/>
              <a:buFont typeface="Calibri"/>
              <a:buChar char="•"/>
            </a:pPr>
            <a:r>
              <a:rPr lang="en-US"/>
              <a:t>razvijanju </a:t>
            </a:r>
            <a:r>
              <a:rPr lang="en-US">
                <a:solidFill>
                  <a:srgbClr val="FF0000"/>
                </a:solidFill>
              </a:rPr>
              <a:t>odgovornosti za uspeh/neuspeh</a:t>
            </a:r>
            <a:endParaRPr sz="1700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1F2123"/>
              </a:buClr>
              <a:buSzPts val="2800"/>
              <a:buFont typeface="Calibri"/>
              <a:buChar char="•"/>
            </a:pPr>
            <a:r>
              <a:rPr lang="en-US"/>
              <a:t>podsticanje </a:t>
            </a:r>
            <a:r>
              <a:rPr lang="en-US">
                <a:solidFill>
                  <a:srgbClr val="FF0000"/>
                </a:solidFill>
              </a:rPr>
              <a:t>samostalnosti</a:t>
            </a:r>
            <a:endParaRPr sz="1700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1F2123"/>
              </a:buClr>
              <a:buSzPts val="2800"/>
              <a:buFont typeface="Calibri"/>
              <a:buChar char="•"/>
            </a:pPr>
            <a:r>
              <a:rPr lang="en-US"/>
              <a:t>potkrepljivanje </a:t>
            </a:r>
            <a:r>
              <a:rPr lang="en-US">
                <a:solidFill>
                  <a:srgbClr val="FF0000"/>
                </a:solidFill>
              </a:rPr>
              <a:t>postizanja uspeha</a:t>
            </a:r>
            <a:endParaRPr sz="1700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1F2123"/>
              </a:buClr>
              <a:buSzPts val="2800"/>
              <a:buFont typeface="Calibri"/>
              <a:buChar char="•"/>
            </a:pPr>
            <a:r>
              <a:rPr lang="en-US">
                <a:solidFill>
                  <a:srgbClr val="FF0000"/>
                </a:solidFill>
              </a:rPr>
              <a:t>identifikacija</a:t>
            </a:r>
            <a:r>
              <a:rPr lang="en-US"/>
              <a:t> sa osobama sa razvijenim motivom postignuća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Razvijanje motiva postignuća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672700" y="1372124"/>
            <a:ext cx="110619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Veber: “Protestantska etika i duh kapitalizma”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Kapitalistički poredak ima korene u religijskim uverenjima.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Povezanost između dominantne konfesionalne pripadnosti i ekonomskog razvoja.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 txBox="1"/>
          <p:nvPr>
            <p:ph type="title"/>
          </p:nvPr>
        </p:nvSpPr>
        <p:spPr>
          <a:xfrm>
            <a:off x="838200" y="288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u kakvim društvima se to dešava (Veber)?</a:t>
            </a: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2251502" y="3454875"/>
            <a:ext cx="7790400" cy="8190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Protestantska reforma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2323737" y="4979779"/>
            <a:ext cx="7791900" cy="6618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Duh preduzimljivosti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5892178" y="4455852"/>
            <a:ext cx="491100" cy="397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439950" y="288925"/>
            <a:ext cx="11460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u kakvim društvima se to dešava (MekKlilend)?</a:t>
            </a: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1358650" y="1529750"/>
            <a:ext cx="9407100" cy="8190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Protestantska reforma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1334225" y="5589375"/>
            <a:ext cx="9407100" cy="6618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Duh preduzimljivosti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5924403" y="5140202"/>
            <a:ext cx="491100" cy="397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1358650" y="2887700"/>
            <a:ext cx="9407100" cy="8190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Potkrepljivanje samostalnosti i nezavisnosti u vaspitanju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1358650" y="4183100"/>
            <a:ext cx="9407100" cy="8190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Motiv postignuća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5924403" y="3782902"/>
            <a:ext cx="491100" cy="397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5924403" y="2457302"/>
            <a:ext cx="491100" cy="397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650" y="977650"/>
            <a:ext cx="5829300" cy="50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225" y="773525"/>
            <a:ext cx="3171825" cy="4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/>
          <p:nvPr/>
        </p:nvSpPr>
        <p:spPr>
          <a:xfrm>
            <a:off x="2549100" y="2691450"/>
            <a:ext cx="1863300" cy="8670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5591175" y="773525"/>
            <a:ext cx="2276100" cy="7146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97" y="169859"/>
            <a:ext cx="7346950" cy="463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>
            <p:ph type="ctrTitle"/>
          </p:nvPr>
        </p:nvSpPr>
        <p:spPr>
          <a:xfrm>
            <a:off x="4738688" y="326548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Afilijativni motiv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735981" y="2421673"/>
            <a:ext cx="1106200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Da li biste radije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	bili sami 48 sati ili trpeli snažan fizički bol 15 minuta?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Samica, brodolom, pustinja…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fMRI studije: Usamljenost = Fizički bol (Eisenberger, 2003)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Afilijativni motiv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Afilijativni motiv, “sajber loptanje”</a:t>
            </a:r>
            <a:endParaRPr/>
          </a:p>
        </p:txBody>
      </p:sp>
      <p:pic>
        <p:nvPicPr>
          <p:cNvPr id="194" name="Google Shape;19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5663" y="1690688"/>
            <a:ext cx="5943600" cy="48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735981" y="2421673"/>
            <a:ext cx="1106200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Pet dobrovoljaca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Osam dana bez ikakvog kontakta sa spoljnim svetom niti izvorima stimulacije – bez knjiga, novina, radija i TV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Rezultati?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1 ispitanik samo 2h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3 ispitanika 48h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1 ispitanik predviđenih 8 dana</a:t>
            </a:r>
            <a:endParaRPr/>
          </a:p>
        </p:txBody>
      </p:sp>
      <p:sp>
        <p:nvSpPr>
          <p:cNvPr id="200" name="Google Shape;20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Afilijativni motiv </a:t>
            </a:r>
            <a:br>
              <a:rPr lang="en-US"/>
            </a:br>
            <a:r>
              <a:rPr lang="en-US"/>
              <a:t>(početni ogled, Schachter, 1959)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Stanja koja podstiču afilijativnost</a:t>
            </a:r>
            <a:br>
              <a:rPr lang="en-US"/>
            </a:br>
            <a:r>
              <a:rPr lang="en-US"/>
              <a:t>(Schachter, 1959)</a:t>
            </a:r>
            <a:endParaRPr/>
          </a:p>
        </p:txBody>
      </p:sp>
      <p:pic>
        <p:nvPicPr>
          <p:cNvPr id="206" name="Google Shape;2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0156" y="3019425"/>
            <a:ext cx="9691688" cy="1615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Zašto najava elektrošokova podstiče afilijativnost?</a:t>
            </a:r>
            <a:br>
              <a:rPr lang="en-US" sz="3959"/>
            </a:br>
            <a:endParaRPr sz="3959"/>
          </a:p>
        </p:txBody>
      </p:sp>
      <p:sp>
        <p:nvSpPr>
          <p:cNvPr id="212" name="Google Shape;212;p31"/>
          <p:cNvSpPr txBox="1"/>
          <p:nvPr/>
        </p:nvSpPr>
        <p:spPr>
          <a:xfrm>
            <a:off x="735981" y="2421673"/>
            <a:ext cx="1106200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Udruživanje redukuje strah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Udruživanje dovodi do veće kognitivne jasnoće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35981" y="2421673"/>
            <a:ext cx="1106200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Tendencija da se ulaže napor da se </a:t>
            </a:r>
            <a:r>
              <a:rPr lang="en-US">
                <a:solidFill>
                  <a:srgbClr val="FF0000"/>
                </a:solidFill>
              </a:rPr>
              <a:t>postigne i ostvari nešto što se smatra vrednim</a:t>
            </a:r>
            <a:r>
              <a:rPr lang="en-US"/>
              <a:t> i </a:t>
            </a:r>
            <a:r>
              <a:rPr lang="en-US">
                <a:solidFill>
                  <a:schemeClr val="accent4"/>
                </a:solidFill>
              </a:rPr>
              <a:t>čime će se istaći pred drugima </a:t>
            </a:r>
            <a:r>
              <a:rPr lang="en-US"/>
              <a:t>(McClelland, 1953;1984)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Koji bi atribut u svakodnevnom govoru označavao ovaj motiv?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Motiv postignuća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 li su u ogledu izazivani strah ili anksioznost? (Sarnoff &amp;Zimbardo, 1961)</a:t>
            </a:r>
            <a:endParaRPr/>
          </a:p>
        </p:txBody>
      </p:sp>
      <p:sp>
        <p:nvSpPr>
          <p:cNvPr id="218" name="Google Shape;218;p32"/>
          <p:cNvSpPr txBox="1"/>
          <p:nvPr/>
        </p:nvSpPr>
        <p:spPr>
          <a:xfrm>
            <a:off x="735981" y="2421673"/>
            <a:ext cx="1106200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888381" y="2574073"/>
            <a:ext cx="1106200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eksperimentalne grupe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strah (jak elektrošok)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Slab strah (slab elektrošok)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Jaka anksioznost (infantilne radnje)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Slaba anksioznost (duvanje u pištaljku)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4549" y="3250348"/>
            <a:ext cx="3325841" cy="3350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 li su u ogledu izazivani strah ili anksioznost? (Sarnoff &amp;Zimbardo, 1961)</a:t>
            </a:r>
            <a:endParaRPr/>
          </a:p>
        </p:txBody>
      </p:sp>
      <p:sp>
        <p:nvSpPr>
          <p:cNvPr id="226" name="Google Shape;226;p33"/>
          <p:cNvSpPr txBox="1"/>
          <p:nvPr/>
        </p:nvSpPr>
        <p:spPr>
          <a:xfrm>
            <a:off x="735981" y="2421673"/>
            <a:ext cx="1106200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4549" y="3250348"/>
            <a:ext cx="3325841" cy="335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4500" y="2047875"/>
            <a:ext cx="4622800" cy="4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Red rođenosti i afilijativnost</a:t>
            </a:r>
            <a:br>
              <a:rPr lang="en-US"/>
            </a:br>
            <a:r>
              <a:rPr lang="en-US"/>
              <a:t>(Schacter, 1970)</a:t>
            </a:r>
            <a:endParaRPr/>
          </a:p>
        </p:txBody>
      </p:sp>
      <p:sp>
        <p:nvSpPr>
          <p:cNvPr id="234" name="Google Shape;234;p34"/>
          <p:cNvSpPr txBox="1"/>
          <p:nvPr/>
        </p:nvSpPr>
        <p:spPr>
          <a:xfrm>
            <a:off x="735981" y="2421673"/>
            <a:ext cx="1106200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4"/>
          <p:cNvSpPr txBox="1"/>
          <p:nvPr/>
        </p:nvSpPr>
        <p:spPr>
          <a:xfrm>
            <a:off x="888381" y="2574073"/>
            <a:ext cx="1106200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Procenat ispitanika koji bira društvo u situaciji straha: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Prvorođeni   	74-100%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Drugorođeni	45-60%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Trećerođeni		17-20%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Objašnjenja veze reda rođenosti i afilijativnosti</a:t>
            </a:r>
            <a:br>
              <a:rPr lang="en-US" sz="3959"/>
            </a:br>
            <a:endParaRPr sz="3959"/>
          </a:p>
        </p:txBody>
      </p:sp>
      <p:sp>
        <p:nvSpPr>
          <p:cNvPr id="241" name="Google Shape;241;p35"/>
          <p:cNvSpPr txBox="1"/>
          <p:nvPr/>
        </p:nvSpPr>
        <p:spPr>
          <a:xfrm>
            <a:off x="735981" y="2421673"/>
            <a:ext cx="1106200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838200" y="1988286"/>
            <a:ext cx="1106200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Navika prvorođenih da budu sa ljudima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Izloženost situacijama u kojima moraju da delaju samostalno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8863" y="3197961"/>
            <a:ext cx="5051527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Kako se meri motiv postignuća?</a:t>
            </a:r>
            <a:br>
              <a:rPr lang="en-US"/>
            </a:br>
            <a:r>
              <a:rPr lang="en-US"/>
              <a:t>Testom – ljude pitamo direktno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99" y="1971598"/>
            <a:ext cx="3304659" cy="117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8496" y="2839224"/>
            <a:ext cx="3943270" cy="121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6966" y="3506747"/>
            <a:ext cx="3711929" cy="120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48602" y="4212372"/>
            <a:ext cx="3814203" cy="1116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Kako se meri motiv postignuća?</a:t>
            </a:r>
            <a:br>
              <a:rPr lang="en-US"/>
            </a:br>
            <a:r>
              <a:rPr lang="en-US"/>
              <a:t>Test tematske apercepcije – TAT test</a:t>
            </a: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McClelland Prikaz relativno dvosmislenih slika, sa zahtevom da se konstruiše priča odgovaranjem na nekoliko pitanja: šta se dogadja na slici, šta se dogodilo pre toga, šta žele i o čemu misle osobe prikazane na slici ...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" id="115" name="Google Shape;115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0"/>
            <a:ext cx="41179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" id="116" name="Google Shape;1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6" y="1"/>
            <a:ext cx="4943475" cy="62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121" name="Google Shape;121;p1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981201"/>
            <a:ext cx="3505200" cy="3338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122" name="Google Shape;1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1981200"/>
            <a:ext cx="4419600" cy="393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Pokazatelji izraženog motiva postignuća: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da li se u priči govori o postizanju cilja,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da li se spominje uspeh,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da li se zamišlja ostvarivanje nekog cilja,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da li se spominje pretnja ili prepreka ka cilju,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(ne)zadovoljstvo zbog ostvarenja cilja, uspeha...</a:t>
            </a:r>
            <a:endParaRPr/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Kako se meri motiv postignuća?</a:t>
            </a:r>
            <a:br>
              <a:rPr lang="en-US"/>
            </a:br>
            <a:r>
              <a:rPr lang="en-US"/>
              <a:t>Test tematske apercepcije – TAT test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Zašto bismo motive merili indirektno kada možemo direktno?</a:t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Ljudi odgovaraju tako da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se predstave u boljem svetlu pred ispitivačem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ali i da se predstave u boljem svetlu pred samim sobom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to znamo?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Odgovaranje na anonimnim testovima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Odgovaranje kada ima posledica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735981" y="2421673"/>
            <a:ext cx="110619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123"/>
              </a:buClr>
              <a:buSzPts val="2800"/>
              <a:buNone/>
            </a:pPr>
            <a:r>
              <a:rPr lang="en-US"/>
              <a:t>MekKlilend:</a:t>
            </a:r>
            <a:endParaRPr sz="1700"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1F2123"/>
              </a:buClr>
              <a:buSzPts val="2800"/>
              <a:buFont typeface="Calibri"/>
              <a:buChar char="•"/>
            </a:pPr>
            <a:r>
              <a:rPr lang="en-US"/>
              <a:t>Dosledno podsticanje </a:t>
            </a:r>
            <a:r>
              <a:rPr lang="en-US">
                <a:solidFill>
                  <a:srgbClr val="FF0000"/>
                </a:solidFill>
              </a:rPr>
              <a:t>samostalnosti i nezavisnosti</a:t>
            </a:r>
            <a:r>
              <a:rPr lang="en-US"/>
              <a:t> kod dece</a:t>
            </a:r>
            <a:endParaRPr sz="1700"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1F2123"/>
              </a:buClr>
              <a:buSzPts val="2800"/>
              <a:buFont typeface="Calibri"/>
              <a:buChar char="•"/>
            </a:pPr>
            <a:r>
              <a:rPr lang="en-US"/>
              <a:t>Rano postavljanje </a:t>
            </a:r>
            <a:r>
              <a:rPr lang="en-US">
                <a:solidFill>
                  <a:srgbClr val="FF0000"/>
                </a:solidFill>
              </a:rPr>
              <a:t>relativno teških zadataka</a:t>
            </a:r>
            <a:endParaRPr sz="1700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1F2123"/>
              </a:buClr>
              <a:buSzPts val="2800"/>
              <a:buFont typeface="Calibri"/>
              <a:buChar char="•"/>
            </a:pPr>
            <a:r>
              <a:rPr lang="en-US"/>
              <a:t>Uloga </a:t>
            </a:r>
            <a:r>
              <a:rPr lang="en-US">
                <a:solidFill>
                  <a:srgbClr val="FF0000"/>
                </a:solidFill>
              </a:rPr>
              <a:t>majke</a:t>
            </a:r>
            <a:r>
              <a:rPr lang="en-US"/>
              <a:t> i njeno postavljanje </a:t>
            </a:r>
            <a:r>
              <a:rPr lang="en-US">
                <a:solidFill>
                  <a:srgbClr val="FF0000"/>
                </a:solidFill>
              </a:rPr>
              <a:t>visokih očekivanja</a:t>
            </a:r>
            <a:endParaRPr sz="17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Razvijanje motiva postignuća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