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9"/>
  </p:notesMasterIdLst>
  <p:sldIdLst>
    <p:sldId id="256" r:id="rId2"/>
    <p:sldId id="258" r:id="rId3"/>
    <p:sldId id="357" r:id="rId4"/>
    <p:sldId id="257" r:id="rId5"/>
    <p:sldId id="259" r:id="rId6"/>
    <p:sldId id="264" r:id="rId7"/>
    <p:sldId id="265" r:id="rId8"/>
    <p:sldId id="261" r:id="rId9"/>
    <p:sldId id="266" r:id="rId10"/>
    <p:sldId id="263" r:id="rId11"/>
    <p:sldId id="272" r:id="rId12"/>
    <p:sldId id="355" r:id="rId13"/>
    <p:sldId id="273" r:id="rId14"/>
    <p:sldId id="260" r:id="rId15"/>
    <p:sldId id="274" r:id="rId16"/>
    <p:sldId id="286" r:id="rId17"/>
    <p:sldId id="333" r:id="rId18"/>
    <p:sldId id="334" r:id="rId19"/>
    <p:sldId id="262" r:id="rId20"/>
    <p:sldId id="279" r:id="rId21"/>
    <p:sldId id="335" r:id="rId22"/>
    <p:sldId id="336" r:id="rId23"/>
    <p:sldId id="278" r:id="rId24"/>
    <p:sldId id="300" r:id="rId25"/>
    <p:sldId id="341" r:id="rId26"/>
    <p:sldId id="343" r:id="rId27"/>
    <p:sldId id="344" r:id="rId28"/>
    <p:sldId id="345" r:id="rId29"/>
    <p:sldId id="299" r:id="rId30"/>
    <p:sldId id="307" r:id="rId31"/>
    <p:sldId id="301" r:id="rId32"/>
    <p:sldId id="308" r:id="rId33"/>
    <p:sldId id="302" r:id="rId34"/>
    <p:sldId id="309" r:id="rId35"/>
    <p:sldId id="310" r:id="rId36"/>
    <p:sldId id="311" r:id="rId37"/>
    <p:sldId id="303" r:id="rId38"/>
    <p:sldId id="287" r:id="rId39"/>
    <p:sldId id="349" r:id="rId40"/>
    <p:sldId id="350" r:id="rId41"/>
    <p:sldId id="351" r:id="rId42"/>
    <p:sldId id="352" r:id="rId43"/>
    <p:sldId id="304" r:id="rId44"/>
    <p:sldId id="305" r:id="rId45"/>
    <p:sldId id="312" r:id="rId46"/>
    <p:sldId id="277" r:id="rId47"/>
    <p:sldId id="275" r:id="rId48"/>
    <p:sldId id="276" r:id="rId49"/>
    <p:sldId id="280" r:id="rId50"/>
    <p:sldId id="285" r:id="rId51"/>
    <p:sldId id="295" r:id="rId52"/>
    <p:sldId id="282" r:id="rId53"/>
    <p:sldId id="283" r:id="rId54"/>
    <p:sldId id="288" r:id="rId55"/>
    <p:sldId id="284" r:id="rId56"/>
    <p:sldId id="281" r:id="rId57"/>
    <p:sldId id="317" r:id="rId58"/>
    <p:sldId id="318" r:id="rId59"/>
    <p:sldId id="332" r:id="rId60"/>
    <p:sldId id="323" r:id="rId61"/>
    <p:sldId id="320" r:id="rId62"/>
    <p:sldId id="319" r:id="rId63"/>
    <p:sldId id="321" r:id="rId64"/>
    <p:sldId id="322" r:id="rId65"/>
    <p:sldId id="292" r:id="rId66"/>
    <p:sldId id="353" r:id="rId67"/>
    <p:sldId id="354" r:id="rId68"/>
    <p:sldId id="359" r:id="rId69"/>
    <p:sldId id="337" r:id="rId70"/>
    <p:sldId id="338" r:id="rId71"/>
    <p:sldId id="339" r:id="rId72"/>
    <p:sldId id="346" r:id="rId73"/>
    <p:sldId id="347" r:id="rId74"/>
    <p:sldId id="348" r:id="rId75"/>
    <p:sldId id="327" r:id="rId76"/>
    <p:sldId id="328" r:id="rId77"/>
    <p:sldId id="329" r:id="rId78"/>
    <p:sldId id="330" r:id="rId79"/>
    <p:sldId id="331" r:id="rId80"/>
    <p:sldId id="289" r:id="rId81"/>
    <p:sldId id="268" r:id="rId82"/>
    <p:sldId id="269" r:id="rId83"/>
    <p:sldId id="324" r:id="rId84"/>
    <p:sldId id="325" r:id="rId85"/>
    <p:sldId id="293" r:id="rId86"/>
    <p:sldId id="326" r:id="rId87"/>
    <p:sldId id="294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ka Purić" initials="D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6968-82A9-4032-9190-676F062710CA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8BD2-6447-4D57-8D01-8E9F85636E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1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8BD2-6447-4D57-8D01-8E9F85636EF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8BD2-6447-4D57-8D01-8E9F85636EF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0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1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6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6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kO2jNhIlGc&amp;ab_channel=ABRIR-Big-teamandOpenScien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/>
              <a:t>Konfirmatorna faktorska analiza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Danka Purić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Softverski programi za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AMOS (http://www.spss.com/amos/)</a:t>
            </a:r>
          </a:p>
          <a:p>
            <a:r>
              <a:rPr lang="sr-Latn-CS" dirty="0"/>
              <a:t>LISREL (</a:t>
            </a:r>
            <a:r>
              <a:rPr lang="en-US" sz="2400" dirty="0"/>
              <a:t>http://www.ssicentral.com/lisrel/index.html</a:t>
            </a:r>
            <a:r>
              <a:rPr lang="sr-Latn-CS" dirty="0"/>
              <a:t>)</a:t>
            </a:r>
          </a:p>
          <a:p>
            <a:r>
              <a:rPr lang="sr-Latn-CS" dirty="0"/>
              <a:t>Mplus (</a:t>
            </a:r>
            <a:r>
              <a:rPr lang="en-US" sz="2400" dirty="0"/>
              <a:t>http://www.statmodel.com/</a:t>
            </a:r>
            <a:r>
              <a:rPr lang="sr-Latn-CS" dirty="0"/>
              <a:t>)</a:t>
            </a:r>
          </a:p>
          <a:p>
            <a:r>
              <a:rPr lang="sr-Latn-CS" dirty="0"/>
              <a:t>EQS (</a:t>
            </a:r>
            <a:r>
              <a:rPr lang="en-US" sz="2400" dirty="0"/>
              <a:t>http://www.mvsoft.com/index.htm</a:t>
            </a:r>
            <a:r>
              <a:rPr lang="sr-Latn-CS" dirty="0"/>
              <a:t>)</a:t>
            </a:r>
          </a:p>
          <a:p>
            <a:r>
              <a:rPr lang="sr-Latn-CS" dirty="0"/>
              <a:t>SAS CALIS (</a:t>
            </a:r>
            <a:r>
              <a:rPr lang="en-US" sz="2100" dirty="0"/>
              <a:t>http://v8doc.sas.com/sashtml/stat/chap19/sect1.htm</a:t>
            </a:r>
            <a:r>
              <a:rPr lang="sr-Latn-CS" dirty="0"/>
              <a:t>)</a:t>
            </a:r>
          </a:p>
          <a:p>
            <a:r>
              <a:rPr lang="sr-Latn-RS" dirty="0"/>
              <a:t>R - </a:t>
            </a:r>
            <a:r>
              <a:rPr lang="sr-Latn-RS" dirty="0" err="1"/>
              <a:t>lavaan</a:t>
            </a:r>
            <a:r>
              <a:rPr lang="sr-Latn-RS" dirty="0"/>
              <a:t> paket (https://cran.r-project.org/bin/windows/base/)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Dva načina definisanja 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Sintaksno – pisanje koda</a:t>
            </a:r>
          </a:p>
          <a:p>
            <a:r>
              <a:rPr lang="sr-Latn-CS" dirty="0"/>
              <a:t>Grafički – crtanje varijabli i odgovarajućih odnosa</a:t>
            </a:r>
          </a:p>
          <a:p>
            <a:endParaRPr lang="sr-Latn-CS" dirty="0"/>
          </a:p>
          <a:p>
            <a:r>
              <a:rPr lang="sr-Latn-CS" dirty="0"/>
              <a:t>I jedan i drugi način imaju prednosti i nedostatke</a:t>
            </a:r>
          </a:p>
          <a:p>
            <a:r>
              <a:rPr lang="sr-Latn-CS" dirty="0"/>
              <a:t>Svaki model je dobro grafički predstaviti kako bi pretpostavke bile jasnije iskazane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Sintaksno definisanje analize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3Fmodel &lt;- ’ </a:t>
            </a:r>
            <a:r>
              <a:rPr lang="sr-Latn-RS" sz="1600" dirty="0"/>
              <a:t>F1</a:t>
            </a:r>
            <a:r>
              <a:rPr lang="en-US" sz="1600" dirty="0"/>
              <a:t> =~ </a:t>
            </a:r>
            <a:r>
              <a:rPr lang="sr-Latn-RS" sz="1600" dirty="0"/>
              <a:t>V</a:t>
            </a:r>
            <a:r>
              <a:rPr lang="en-US" sz="1600" dirty="0"/>
              <a:t>1 + </a:t>
            </a:r>
            <a:r>
              <a:rPr lang="sr-Latn-RS" sz="1600" dirty="0"/>
              <a:t>V2 + V3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</a:t>
            </a:r>
            <a:r>
              <a:rPr lang="sr-Latn-RS" sz="1600" dirty="0"/>
              <a:t>F2</a:t>
            </a:r>
            <a:r>
              <a:rPr lang="en-US" sz="1600" dirty="0"/>
              <a:t> =~ </a:t>
            </a:r>
            <a:r>
              <a:rPr lang="sr-Latn-RS" sz="1600" dirty="0"/>
              <a:t>V4 + V5 + V6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       </a:t>
            </a:r>
            <a:r>
              <a:rPr lang="sr-Latn-RS" sz="1600" dirty="0"/>
              <a:t>F3 </a:t>
            </a:r>
            <a:r>
              <a:rPr lang="en-US" sz="1600" dirty="0"/>
              <a:t>=~ </a:t>
            </a:r>
            <a:r>
              <a:rPr lang="sr-Latn-RS" sz="1600" dirty="0"/>
              <a:t>V7 + V8 + V9 </a:t>
            </a:r>
            <a:r>
              <a:rPr lang="en-US" sz="1600" dirty="0"/>
              <a:t>’</a:t>
            </a:r>
            <a:endParaRPr lang="sr-Latn-R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fit.3F &lt;- </a:t>
            </a:r>
            <a:r>
              <a:rPr lang="en-US" sz="1600" dirty="0" err="1"/>
              <a:t>cfa</a:t>
            </a:r>
            <a:r>
              <a:rPr lang="en-US" sz="1600" dirty="0"/>
              <a:t>(3Fmodel, data=</a:t>
            </a:r>
            <a:r>
              <a:rPr lang="sr-Latn-RS" sz="1600" dirty="0"/>
              <a:t>dat</a:t>
            </a:r>
            <a:r>
              <a:rPr lang="en-US" sz="1600" dirty="0"/>
              <a:t>, missing="ML")</a:t>
            </a:r>
          </a:p>
          <a:p>
            <a:pPr marL="0" indent="0">
              <a:buNone/>
            </a:pPr>
            <a:endParaRPr lang="sr-Latn-RS" sz="1600" dirty="0"/>
          </a:p>
          <a:p>
            <a:pPr marL="0" indent="0">
              <a:buNone/>
            </a:pPr>
            <a:r>
              <a:rPr lang="en-US" sz="1600" dirty="0"/>
              <a:t>summary(fit.3F, </a:t>
            </a:r>
            <a:r>
              <a:rPr lang="en-US" sz="1600" dirty="0" err="1"/>
              <a:t>fit.measures</a:t>
            </a:r>
            <a:r>
              <a:rPr lang="en-US" sz="1600" dirty="0"/>
              <a:t>=TRUE, standardized=TRUE)</a:t>
            </a:r>
          </a:p>
        </p:txBody>
      </p:sp>
    </p:spTree>
    <p:extLst>
      <p:ext uri="{BB962C8B-B14F-4D97-AF65-F5344CB8AC3E}">
        <p14:creationId xmlns:p14="http://schemas.microsoft.com/office/powerpoint/2010/main" val="298736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Grafičko definisanje analize</a:t>
            </a:r>
            <a:endParaRPr lang="en-US" dirty="0"/>
          </a:p>
        </p:txBody>
      </p:sp>
      <p:pic>
        <p:nvPicPr>
          <p:cNvPr id="6" name="Content Placeholder 5" descr="KFA graficki primer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866" y="1981200"/>
            <a:ext cx="4196514" cy="43939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Dve vrste varijabli u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chemeClr val="accent1"/>
                </a:solidFill>
              </a:rPr>
              <a:t>Opservirane ili manifestne varijable </a:t>
            </a:r>
            <a:r>
              <a:rPr lang="sr-Latn-CS" dirty="0"/>
              <a:t>– možemo ih direktno meriti (opservirati) i postoje izmerene u podacima; stavke, indikatori... U modelu predstavljene kao kvadrati / pravougaonici</a:t>
            </a:r>
          </a:p>
          <a:p>
            <a:r>
              <a:rPr lang="sr-Latn-CS" dirty="0">
                <a:solidFill>
                  <a:schemeClr val="accent1"/>
                </a:solidFill>
              </a:rPr>
              <a:t>Latentne varijable </a:t>
            </a:r>
            <a:r>
              <a:rPr lang="sr-Latn-CS" dirty="0"/>
              <a:t>– hipotetički konstrukti koji leže u osnovi manifestnih varijabli; ne možemo ih direktno meriti, već o njima zaključujemo na osnovu manifestnih; ne postoje u podacima. U modelu predstavljene kao krugovi / elipse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Manifestne i latentne varijable</a:t>
            </a:r>
            <a:endParaRPr lang="en-US" dirty="0"/>
          </a:p>
        </p:txBody>
      </p:sp>
      <p:pic>
        <p:nvPicPr>
          <p:cNvPr id="4" name="Content Placeholder 5" descr="KFA graficki prim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0413"/>
            <a:ext cx="5105400" cy="534565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71600" y="20574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2971800"/>
            <a:ext cx="2438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104900" y="3238500"/>
            <a:ext cx="28956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257800" y="24384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257800" y="34290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438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Manifestne varijable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2971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Latentne varijable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Varijable greške</a:t>
            </a:r>
            <a:endParaRPr lang="en-US" dirty="0"/>
          </a:p>
        </p:txBody>
      </p:sp>
      <p:pic>
        <p:nvPicPr>
          <p:cNvPr id="4" name="Content Placeholder 5" descr="KFA graficki prim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0413"/>
            <a:ext cx="5105400" cy="534565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71600" y="20574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2971800"/>
            <a:ext cx="1600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9100" y="3924300"/>
            <a:ext cx="3505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4384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Varijable greške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1676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Varijable greške su takođe predstavljene krugovima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Varijable greške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Varijable greške takođe spadaju u latentne varijable jer ih ne možemo direktno meriti, već samo zaključujemo o njima na osnovu manifestnih</a:t>
            </a:r>
          </a:p>
          <a:p>
            <a:r>
              <a:rPr lang="sr-Latn-CS" dirty="0"/>
              <a:t>Svaka manifestna varijabla u modelu MORA imati svoju grešku</a:t>
            </a:r>
          </a:p>
          <a:p>
            <a:r>
              <a:rPr lang="sr-Latn-CS" dirty="0"/>
              <a:t>Pretpostavke KFA analize su:</a:t>
            </a:r>
          </a:p>
          <a:p>
            <a:pPr lvl="1"/>
            <a:r>
              <a:rPr lang="sr-Latn-CS" dirty="0"/>
              <a:t>Da je M</a:t>
            </a:r>
            <a:r>
              <a:rPr lang="sr-Latn-CS" baseline="-25000" dirty="0"/>
              <a:t>e</a:t>
            </a:r>
            <a:r>
              <a:rPr lang="sr-Latn-CS" dirty="0"/>
              <a:t> = 0</a:t>
            </a:r>
          </a:p>
          <a:p>
            <a:pPr lvl="1"/>
            <a:r>
              <a:rPr lang="sr-Latn-CS" dirty="0"/>
              <a:t>Da je r</a:t>
            </a:r>
            <a:r>
              <a:rPr lang="sr-Latn-CS" baseline="-25000" dirty="0"/>
              <a:t>ef</a:t>
            </a:r>
            <a:r>
              <a:rPr lang="sr-Latn-CS" dirty="0"/>
              <a:t> = 0</a:t>
            </a:r>
          </a:p>
          <a:p>
            <a:r>
              <a:rPr lang="sr-Latn-CS" dirty="0"/>
              <a:t>Ove pretpostavke </a:t>
            </a:r>
            <a:r>
              <a:rPr lang="sr-Latn-RS" dirty="0"/>
              <a:t>liče na klasičnu testovnu teoriju, ali su manje restriktivne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Varijable greške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Obično se predstavljaju krugovima</a:t>
            </a:r>
          </a:p>
          <a:p>
            <a:r>
              <a:rPr lang="en-US" dirty="0"/>
              <a:t>A</a:t>
            </a:r>
            <a:r>
              <a:rPr lang="sr-Latn-RS" dirty="0"/>
              <a:t>li se nekad, radi ekonomičnosti prikaza, stavljaju samo strelice (krug se podrazumeva)</a:t>
            </a:r>
          </a:p>
          <a:p>
            <a:r>
              <a:rPr lang="sr-Latn-RS" dirty="0"/>
              <a:t>Ako znamo da svaka manifestna varijabla mora imati svoju grešku – prikaz je jasan</a:t>
            </a:r>
          </a:p>
          <a:p>
            <a:endParaRPr lang="sr-Latn-RS" dirty="0"/>
          </a:p>
          <a:p>
            <a:r>
              <a:rPr lang="sr-Latn-RS" dirty="0"/>
              <a:t>Jedna od ključnih razlika između SEM-a i drugih metoda je što se greška eksplicitno procenjuje u modelu (o ovome više kasnije)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Veze između varjabli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solidFill>
                  <a:srgbClr val="FFC000"/>
                </a:solidFill>
              </a:rPr>
              <a:t>Jednosmerne veze </a:t>
            </a:r>
            <a:r>
              <a:rPr lang="sr-Latn-CS" dirty="0"/>
              <a:t>– regresione putanje ili koeficijenti strukture; idu iz latentnih varijabli u manifestne (teorijski pretpostavljen smer uticaja); predstavljene jednosmernim strelicama</a:t>
            </a:r>
          </a:p>
          <a:p>
            <a:pPr lvl="1"/>
            <a:r>
              <a:rPr lang="sr-Latn-CS" dirty="0"/>
              <a:t>Ispod 0.3 se ne interpretiraju, do .45 je loše, preko .45 umereno, preko .55 dobro, preko .63 veoma dobro i preko .71 odlično zasićenje</a:t>
            </a:r>
          </a:p>
          <a:p>
            <a:pPr lvl="1"/>
            <a:r>
              <a:rPr lang="sr-Latn-CS" dirty="0"/>
              <a:t>Zasićenje od .32 objašnjava 10% varijanse, a .71 – 50%</a:t>
            </a:r>
          </a:p>
          <a:p>
            <a:r>
              <a:rPr lang="sr-Latn-CS" dirty="0">
                <a:solidFill>
                  <a:srgbClr val="FFC000"/>
                </a:solidFill>
              </a:rPr>
              <a:t>Dvosmerne veze </a:t>
            </a:r>
            <a:r>
              <a:rPr lang="sr-Latn-CS" dirty="0"/>
              <a:t>– korelacije ili kovarijanse; povezuju parove latentnih varijabli; predstavljene dvosmernim strelicama</a:t>
            </a:r>
          </a:p>
          <a:p>
            <a:pPr lvl="1"/>
            <a:r>
              <a:rPr lang="sr-Latn-CS" dirty="0"/>
              <a:t>KFA dozvoljava kovarijansu grešaka (efekat metode)</a:t>
            </a:r>
          </a:p>
          <a:p>
            <a:r>
              <a:rPr lang="sr-Latn-CS" dirty="0"/>
              <a:t>Primetite da u modelu nisu predstavljene relacije manifestnih varijabli! Zašto?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/>
              <a:t>Šta je konfirmatorna faktorska analiza?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Oblik faktorske analize</a:t>
            </a:r>
          </a:p>
          <a:p>
            <a:r>
              <a:rPr lang="sr-Latn-CS" dirty="0"/>
              <a:t>U bliskoj vezi sa modeliranjem strukturalnim jednačinama (SEM)</a:t>
            </a:r>
          </a:p>
          <a:p>
            <a:endParaRPr lang="sr-Latn-CS" dirty="0"/>
          </a:p>
          <a:p>
            <a:r>
              <a:rPr lang="sr-Latn-CS" dirty="0"/>
              <a:t>Više puta pominjana, poznata, ali ne i produbljena</a:t>
            </a:r>
          </a:p>
          <a:p>
            <a:r>
              <a:rPr lang="sr-Latn-CS" dirty="0"/>
              <a:t>Podsetićemo se nekih od poznatih stvari, da bismo bolje „pozicionirali“ KFA kao statističku metodu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Jednosmerne i dvosmerne veze</a:t>
            </a:r>
            <a:endParaRPr lang="en-US" dirty="0"/>
          </a:p>
        </p:txBody>
      </p:sp>
      <p:pic>
        <p:nvPicPr>
          <p:cNvPr id="4" name="Content Placeholder 5" descr="KFA graficki prim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0413"/>
            <a:ext cx="5105400" cy="53456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52600" y="2438400"/>
            <a:ext cx="1828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3733800"/>
            <a:ext cx="2667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486400" y="2667000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172200" y="26670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3200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Jednosmerne veze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2209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Dvosmerne veze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Vrste parametara u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Parametri modela predstavljaju one karakteristike populacije koje želimo da procenimo KFA</a:t>
            </a:r>
          </a:p>
          <a:p>
            <a:r>
              <a:rPr lang="sr-Latn-CS" dirty="0">
                <a:solidFill>
                  <a:schemeClr val="accent1"/>
                </a:solidFill>
              </a:rPr>
              <a:t>Fiksirani parametri </a:t>
            </a:r>
            <a:r>
              <a:rPr lang="sr-Latn-CS" dirty="0"/>
              <a:t>– istraživač fiksira vrednost datog parametra (u matematički prihvatljivim granicama)</a:t>
            </a:r>
          </a:p>
          <a:p>
            <a:pPr lvl="1"/>
            <a:r>
              <a:rPr lang="sr-Latn-CS" dirty="0"/>
              <a:t>Korelacija na bilo koju vrednost od -1 do + 1</a:t>
            </a:r>
          </a:p>
          <a:p>
            <a:pPr lvl="1"/>
            <a:r>
              <a:rPr lang="sr-Latn-CS" dirty="0"/>
              <a:t>Varijansa na bilo koju pozitivnu vrednost</a:t>
            </a:r>
          </a:p>
          <a:p>
            <a:r>
              <a:rPr lang="sr-Latn-CS" dirty="0">
                <a:solidFill>
                  <a:schemeClr val="accent1"/>
                </a:solidFill>
              </a:rPr>
              <a:t>Slobodni parametri </a:t>
            </a:r>
            <a:r>
              <a:rPr lang="sr-Latn-CS" dirty="0"/>
              <a:t>– mogu varirati u skladu sa podacima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Vrste parametara u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Parametri modela predstavljaju one karakteristike populacije koje želimo da procenimo KFA</a:t>
            </a:r>
          </a:p>
          <a:p>
            <a:r>
              <a:rPr lang="sr-Latn-CS" dirty="0">
                <a:solidFill>
                  <a:schemeClr val="accent1"/>
                </a:solidFill>
              </a:rPr>
              <a:t>Ograničeni parametri </a:t>
            </a:r>
            <a:r>
              <a:rPr lang="sr-Latn-CS" dirty="0"/>
              <a:t>– (restricted, constrained parameters) istraživač ograničava vrednost datog parametra</a:t>
            </a:r>
          </a:p>
          <a:p>
            <a:pPr lvl="1"/>
            <a:r>
              <a:rPr lang="sr-Latn-CS" dirty="0"/>
              <a:t>Radi se o parametrima za koje pretpostavljamo da su međusobno jednaki</a:t>
            </a:r>
          </a:p>
          <a:p>
            <a:pPr lvl="1"/>
            <a:r>
              <a:rPr lang="sr-Latn-CS" dirty="0"/>
              <a:t>Potrebno je imati teoriju koja to predviđa</a:t>
            </a:r>
          </a:p>
          <a:p>
            <a:pPr lvl="1"/>
            <a:r>
              <a:rPr lang="sr-Latn-CS" dirty="0"/>
              <a:t>Ograničeni parametri su između slobodnih i ograničenih zato što vrednost može slobodno da varira, ali postoji ograničenje ekvivalencije</a:t>
            </a:r>
          </a:p>
          <a:p>
            <a:pPr lvl="1"/>
            <a:r>
              <a:rPr lang="sr-Latn-CS" dirty="0"/>
              <a:t>Spadaju u parametre modela, odnosno parametre koje treba proceniti (nepoznate vrednosti)</a:t>
            </a:r>
          </a:p>
          <a:p>
            <a:pPr lvl="1"/>
            <a:r>
              <a:rPr lang="sr-Latn-CS" dirty="0"/>
              <a:t>Ali jedan od njih je fiksiran, tako da ograničavanje vodi povećanju broja stepeni slobode modela</a:t>
            </a:r>
          </a:p>
        </p:txBody>
      </p:sp>
    </p:spTree>
    <p:extLst>
      <p:ext uri="{BB962C8B-B14F-4D97-AF65-F5344CB8AC3E}">
        <p14:creationId xmlns:p14="http://schemas.microsoft.com/office/powerpoint/2010/main" val="3977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Fiksirani i slobodni parametri</a:t>
            </a:r>
            <a:endParaRPr lang="en-US" dirty="0"/>
          </a:p>
        </p:txBody>
      </p:sp>
      <p:pic>
        <p:nvPicPr>
          <p:cNvPr id="4" name="Content Placeholder 5" descr="KFA graficki prim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12346"/>
            <a:ext cx="5105400" cy="53456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43400" y="1981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2286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0" idx="3"/>
          </p:cNvCxnSpPr>
          <p:nvPr/>
        </p:nvCxnSpPr>
        <p:spPr>
          <a:xfrm flipV="1">
            <a:off x="1295400" y="2176322"/>
            <a:ext cx="3081478" cy="795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 flipV="1">
            <a:off x="1295400" y="2400300"/>
            <a:ext cx="28956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419600" y="51054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6286500" y="39243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67600" y="4648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Slobodni parametri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2514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Ograničeni parametri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4196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/>
              <a:t>* Fiksirani parametri su i svi oni gde NE postoji veza između varijabli, ali su oni fiksirani na nulu!</a:t>
            </a:r>
            <a:endParaRPr lang="en-US" sz="2000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3962400" y="2819400"/>
            <a:ext cx="7620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343400" y="2514600"/>
            <a:ext cx="2438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00" y="1981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Parametar fiksiran na nulu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1905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/>
              <a:t>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209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/>
              <a:t>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5908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0" y="3200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/>
              <a:t>.30</a:t>
            </a:r>
            <a:endParaRPr lang="en-US" sz="1400" dirty="0"/>
          </a:p>
        </p:txBody>
      </p:sp>
      <p:cxnSp>
        <p:nvCxnSpPr>
          <p:cNvPr id="32" name="Straight Arrow Connector 31"/>
          <p:cNvCxnSpPr>
            <a:endCxn id="22" idx="1"/>
          </p:cNvCxnSpPr>
          <p:nvPr/>
        </p:nvCxnSpPr>
        <p:spPr>
          <a:xfrm flipV="1">
            <a:off x="1295400" y="2744689"/>
            <a:ext cx="2895600" cy="227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191000" y="2667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334000" y="3200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315200" y="3276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Fiksirani parametri</a:t>
            </a:r>
            <a:endParaRPr lang="en-US" sz="2400" dirty="0"/>
          </a:p>
        </p:txBody>
      </p:sp>
      <p:cxnSp>
        <p:nvCxnSpPr>
          <p:cNvPr id="44" name="Straight Arrow Connector 43"/>
          <p:cNvCxnSpPr>
            <a:stCxn id="42" idx="1"/>
            <a:endCxn id="41" idx="6"/>
          </p:cNvCxnSpPr>
          <p:nvPr/>
        </p:nvCxnSpPr>
        <p:spPr>
          <a:xfrm rot="10800000">
            <a:off x="5638800" y="3352801"/>
            <a:ext cx="1676400" cy="339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953000" y="3581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42" idx="1"/>
          </p:cNvCxnSpPr>
          <p:nvPr/>
        </p:nvCxnSpPr>
        <p:spPr>
          <a:xfrm rot="10800000" flipV="1">
            <a:off x="5257800" y="3692099"/>
            <a:ext cx="2057400" cy="4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/>
      <p:bldP spid="25" grpId="0"/>
      <p:bldP spid="27" grpId="0"/>
      <p:bldP spid="33" grpId="0"/>
      <p:bldP spid="39" grpId="0" animBg="1"/>
      <p:bldP spid="41" grpId="0" animBg="1"/>
      <p:bldP spid="42" grpId="0"/>
      <p:bldP spid="3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Identifikovanje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Da bi bilo moguće procenjivati parametre koji nas interesuju moramo prvo identifikovati model</a:t>
            </a:r>
          </a:p>
          <a:p>
            <a:r>
              <a:rPr lang="sr-Latn-CS" dirty="0"/>
              <a:t>Identifikacija modela znači da je moguće naći jedinstveno rešenje za svaki parametar u modelu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Stepeni slobode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Šta znamo o stepenima slobode?</a:t>
            </a:r>
          </a:p>
          <a:p>
            <a:r>
              <a:rPr lang="sr-Latn-CS" dirty="0"/>
              <a:t>Stepeni slobode (df) predstavljaju razliku u broju poznatih i nepoznatih vrednosti</a:t>
            </a:r>
          </a:p>
          <a:p>
            <a:r>
              <a:rPr lang="sr-Latn-CS" dirty="0"/>
              <a:t>To je broj vrednosti koje ulaze u izračunavanje određenog statistika koje mogu slobodno da variraju</a:t>
            </a:r>
          </a:p>
          <a:p>
            <a:r>
              <a:rPr lang="sr-Latn-CS" dirty="0"/>
              <a:t>Npr. ako imamo uzorak od 100 ispitanika za koje nam je poznata njihova inteligencija, koliko stepeni slobode imamo kada izračunavamo M?</a:t>
            </a:r>
          </a:p>
          <a:p>
            <a:pPr lvl="1"/>
            <a:r>
              <a:rPr lang="sr-Latn-CS" dirty="0"/>
              <a:t>df = 99</a:t>
            </a:r>
          </a:p>
          <a:p>
            <a:pPr lvl="1"/>
            <a:r>
              <a:rPr lang="sr-Latn-CS" dirty="0"/>
              <a:t>Broj poznatih = 100, broj nepoznatih = 1, </a:t>
            </a:r>
            <a:r>
              <a:rPr lang="sr-Latn-CS" dirty="0" err="1"/>
              <a:t>df</a:t>
            </a:r>
            <a:r>
              <a:rPr lang="sr-Latn-CS" dirty="0"/>
              <a:t> = 100 - 1 = 99</a:t>
            </a:r>
          </a:p>
        </p:txBody>
      </p:sp>
    </p:spTree>
    <p:extLst>
      <p:ext uri="{BB962C8B-B14F-4D97-AF65-F5344CB8AC3E}">
        <p14:creationId xmlns:p14="http://schemas.microsoft.com/office/powerpoint/2010/main" val="29892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Stepeni slobode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Stepeni slobode (df) predstavljaju razliku u broju poznatih i nepoznatih vrednosti</a:t>
            </a:r>
          </a:p>
          <a:p>
            <a:r>
              <a:rPr lang="sr-Latn-CS" dirty="0"/>
              <a:t>Potpuno isti princip važi i za KFA</a:t>
            </a:r>
          </a:p>
          <a:p>
            <a:r>
              <a:rPr lang="sr-Latn-CS" dirty="0"/>
              <a:t>Na čemu se vrši analiza – šta je input?</a:t>
            </a:r>
          </a:p>
          <a:p>
            <a:pPr lvl="1"/>
            <a:r>
              <a:rPr lang="sr-Latn-CS" dirty="0"/>
              <a:t>Matrica kovarijansi</a:t>
            </a:r>
          </a:p>
          <a:p>
            <a:r>
              <a:rPr lang="sr-Latn-CS" dirty="0"/>
              <a:t>Poznate vrednosti su elementi matrice kovarijansi</a:t>
            </a:r>
          </a:p>
          <a:p>
            <a:pPr lvl="1"/>
            <a:r>
              <a:rPr lang="sr-Latn-CS" dirty="0"/>
              <a:t>Možemo ih lako izračunati ako znamo broj manifestnih varijabli </a:t>
            </a:r>
          </a:p>
          <a:p>
            <a:pPr lvl="1"/>
            <a:r>
              <a:rPr lang="sr-Latn-CS" dirty="0"/>
              <a:t>b = p*(p+1)/2</a:t>
            </a:r>
          </a:p>
          <a:p>
            <a:r>
              <a:rPr lang="sr-Latn-CS" dirty="0"/>
              <a:t>Nepoznate vrednosti su slobodni parametri, koje program procenjuje</a:t>
            </a:r>
          </a:p>
        </p:txBody>
      </p:sp>
    </p:spTree>
    <p:extLst>
      <p:ext uri="{BB962C8B-B14F-4D97-AF65-F5344CB8AC3E}">
        <p14:creationId xmlns:p14="http://schemas.microsoft.com/office/powerpoint/2010/main" val="30168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Stepeni slobode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Npr. ukoliko imamo 9 varijabli – imamo 45 poznatih vrednosti (9 varijansi i 36 kovarijansi)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Fiksiranje parametara smanjuje broj slobodnih parametara (nepoznatih vrednosti) i time povećava broj stepeni slobode (df) modela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3226117"/>
            <a:ext cx="6372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/>
        </p:nvSpPr>
        <p:spPr>
          <a:xfrm>
            <a:off x="2193132" y="3572769"/>
            <a:ext cx="5715000" cy="1828800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Identifikovanje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Prema broju stepeni slobode (razlici poznatih i nepoznatih vrednosti) razlikujemo tri vrste modela:</a:t>
            </a:r>
          </a:p>
          <a:p>
            <a:pPr lvl="1"/>
            <a:r>
              <a:rPr lang="sr-Latn-RS" dirty="0"/>
              <a:t>Nedovoljno identifikovani modeli</a:t>
            </a:r>
          </a:p>
          <a:p>
            <a:pPr lvl="1"/>
            <a:r>
              <a:rPr lang="sr-Latn-RS" dirty="0"/>
              <a:t>„Taman“ identifikovani modeli</a:t>
            </a:r>
          </a:p>
          <a:p>
            <a:pPr lvl="1"/>
            <a:r>
              <a:rPr lang="sr-Latn-RS" dirty="0"/>
              <a:t>Previše identifikovani modeli</a:t>
            </a:r>
          </a:p>
        </p:txBody>
      </p:sp>
    </p:spTree>
    <p:extLst>
      <p:ext uri="{BB962C8B-B14F-4D97-AF65-F5344CB8AC3E}">
        <p14:creationId xmlns:p14="http://schemas.microsoft.com/office/powerpoint/2010/main" val="1450620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Nedovoljno identifikovani modeli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Underidentified models</a:t>
            </a:r>
          </a:p>
          <a:p>
            <a:r>
              <a:rPr lang="sr-Latn-CS" dirty="0"/>
              <a:t>Imamo više nepoznatih (slobodnih parametara) nego poznatih</a:t>
            </a:r>
          </a:p>
          <a:p>
            <a:r>
              <a:rPr lang="sr-Latn-CS" dirty="0"/>
              <a:t>df &lt; 0</a:t>
            </a:r>
          </a:p>
          <a:p>
            <a:r>
              <a:rPr lang="sr-Latn-CS" dirty="0"/>
              <a:t>Postoji beskonačno mnogo rešenja problema koja savršeno odgovaraju podacima</a:t>
            </a:r>
          </a:p>
          <a:p>
            <a:r>
              <a:rPr lang="sr-Latn-CS" dirty="0"/>
              <a:t>Svodi se na princip rešavanja jednačine sa dve nepoznate (a + b = 25)</a:t>
            </a:r>
          </a:p>
          <a:p>
            <a:r>
              <a:rPr lang="sr-Latn-CS" dirty="0"/>
              <a:t>Rešenje: fiksirati neke parametre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Osnovni pojmovi - podsećanje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7E94FD-4CD3-4A2C-9763-521BAE855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Analiza glavnih komponenti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Matematička metoda</a:t>
            </a:r>
          </a:p>
          <a:p>
            <a:r>
              <a:rPr lang="sr-Latn-RS" dirty="0"/>
              <a:t>Cilj kreirati nove varijable koje su međusobno ortogonalne (uz </a:t>
            </a:r>
            <a:r>
              <a:rPr lang="sr-Latn-RS" dirty="0" err="1"/>
              <a:t>maksimizaciju</a:t>
            </a:r>
            <a:r>
              <a:rPr lang="sr-Latn-RS" dirty="0"/>
              <a:t> varijanse)</a:t>
            </a:r>
          </a:p>
          <a:p>
            <a:r>
              <a:rPr lang="sr-Latn-RS" dirty="0"/>
              <a:t>Analiza se radi na ukupnoj varijansi</a:t>
            </a:r>
          </a:p>
          <a:p>
            <a:r>
              <a:rPr lang="sr-Latn-RS" dirty="0"/>
              <a:t>Ulazna matrica – matrica korelacija</a:t>
            </a:r>
          </a:p>
          <a:p>
            <a:r>
              <a:rPr lang="sr-Latn-RS" dirty="0"/>
              <a:t>Početna ocena </a:t>
            </a:r>
            <a:r>
              <a:rPr lang="sr-Latn-RS" dirty="0" err="1"/>
              <a:t>komunaliteta</a:t>
            </a:r>
            <a:r>
              <a:rPr lang="sr-Latn-RS" dirty="0"/>
              <a:t> je 1</a:t>
            </a:r>
          </a:p>
          <a:p>
            <a:r>
              <a:rPr lang="sr-Latn-RS" dirty="0"/>
              <a:t>Ekstrahovana varijansa je veća</a:t>
            </a:r>
          </a:p>
          <a:p>
            <a:endParaRPr lang="sr-Latn-C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D0AE1-57C9-4FF7-B1EC-25B9DEF76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Faktorska analiza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0DACF-1D21-458B-B47B-588D704537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Psihološka metoda</a:t>
            </a:r>
          </a:p>
          <a:p>
            <a:r>
              <a:rPr lang="sr-Latn-CS" dirty="0"/>
              <a:t>Cilj objasniti korelacije na </a:t>
            </a:r>
            <a:r>
              <a:rPr lang="sr-Latn-CS" dirty="0" err="1"/>
              <a:t>najparsimoničniji</a:t>
            </a:r>
            <a:r>
              <a:rPr lang="sr-Latn-CS" dirty="0"/>
              <a:t> način (eksplanatorni model)</a:t>
            </a:r>
          </a:p>
          <a:p>
            <a:r>
              <a:rPr lang="sr-Latn-CS" dirty="0"/>
              <a:t>Analiza se radi na zajedničkoj varijansi</a:t>
            </a:r>
          </a:p>
          <a:p>
            <a:r>
              <a:rPr lang="sr-Latn-CS" dirty="0"/>
              <a:t>Ulazna matrica – neka druga simetrična matrica</a:t>
            </a:r>
          </a:p>
          <a:p>
            <a:r>
              <a:rPr lang="sr-Latn-CS" dirty="0"/>
              <a:t>Početna ocena </a:t>
            </a:r>
            <a:r>
              <a:rPr lang="sr-Latn-CS" dirty="0" err="1"/>
              <a:t>komunaliteta</a:t>
            </a:r>
            <a:r>
              <a:rPr lang="sr-Latn-CS" dirty="0"/>
              <a:t> je obično </a:t>
            </a:r>
            <a:r>
              <a:rPr lang="sr-Latn-CS" dirty="0" err="1"/>
              <a:t>imaž</a:t>
            </a:r>
            <a:r>
              <a:rPr lang="sr-Latn-CS" dirty="0"/>
              <a:t> varijable</a:t>
            </a:r>
          </a:p>
          <a:p>
            <a:r>
              <a:rPr lang="sr-Latn-CS" dirty="0"/>
              <a:t>Ekstrahovana varijansa je manja</a:t>
            </a:r>
          </a:p>
        </p:txBody>
      </p:sp>
    </p:spTree>
    <p:extLst>
      <p:ext uri="{BB962C8B-B14F-4D97-AF65-F5344CB8AC3E}">
        <p14:creationId xmlns:p14="http://schemas.microsoft.com/office/powerpoint/2010/main" val="28958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Nedovoljno identifikovani modeli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90738"/>
            <a:ext cx="7498080" cy="41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216476"/>
            <a:ext cx="2324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Izvor: Brown,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8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“Taman” identifikovani modeli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Just-identified models</a:t>
            </a:r>
          </a:p>
          <a:p>
            <a:r>
              <a:rPr lang="sr-Latn-CS" dirty="0"/>
              <a:t>Broj nepoznatih jednak je broju poznatih</a:t>
            </a:r>
          </a:p>
          <a:p>
            <a:r>
              <a:rPr lang="sr-Latn-CS" dirty="0"/>
              <a:t>df = 0</a:t>
            </a:r>
          </a:p>
          <a:p>
            <a:r>
              <a:rPr lang="sr-Latn-CS" dirty="0"/>
              <a:t>Postoji jedan set parametara koji savršeno objašnjava podatke</a:t>
            </a:r>
          </a:p>
          <a:p>
            <a:r>
              <a:rPr lang="sr-Latn-CS" dirty="0"/>
              <a:t>a + b = 25; a = 4 * b</a:t>
            </a:r>
          </a:p>
          <a:p>
            <a:r>
              <a:rPr lang="sr-Latn-CS" dirty="0"/>
              <a:t>Ovo zvuči idealno. Ili ne?</a:t>
            </a:r>
          </a:p>
          <a:p>
            <a:r>
              <a:rPr lang="sr-Latn-CS" dirty="0"/>
              <a:t>Ipak, ni ovo nije najbolja solucija jer na taj način zapravo ne testiramo nijedan model (ne postoji mogućnost poređenja modela ni indikatora stepena fita modela)</a:t>
            </a:r>
          </a:p>
          <a:p>
            <a:r>
              <a:rPr lang="sr-Latn-CS" dirty="0"/>
              <a:t>Analogno EFA</a:t>
            </a:r>
          </a:p>
          <a:p>
            <a:r>
              <a:rPr lang="sr-Latn-CS" dirty="0"/>
              <a:t>Rešenje: fiksirati neke parametre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“Taman” identifikovani modeli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090738"/>
            <a:ext cx="7498080" cy="39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6341918"/>
            <a:ext cx="2247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Izvor: Brown,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39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Previše identifikovani modeli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Overidentified models</a:t>
            </a:r>
          </a:p>
          <a:p>
            <a:r>
              <a:rPr lang="sr-Latn-CS" dirty="0"/>
              <a:t>Broj poznatih je veći od broja nepoznatih</a:t>
            </a:r>
          </a:p>
          <a:p>
            <a:r>
              <a:rPr lang="sr-Latn-CS" dirty="0"/>
              <a:t>df &gt; 0</a:t>
            </a:r>
          </a:p>
          <a:p>
            <a:r>
              <a:rPr lang="sr-Latn-CS" dirty="0"/>
              <a:t>Ne postoji nijedan set parametara koji savršeno objašnjavaju podatke, ali</a:t>
            </a:r>
          </a:p>
          <a:p>
            <a:r>
              <a:rPr lang="sr-Latn-CS" dirty="0"/>
              <a:t>Postoji niz setova parametara koji </a:t>
            </a:r>
            <a:r>
              <a:rPr lang="sr-Latn-CS" b="1" dirty="0"/>
              <a:t>nesavršeno</a:t>
            </a:r>
            <a:r>
              <a:rPr lang="sr-Latn-CS" dirty="0"/>
              <a:t> objašnjavaju podatke</a:t>
            </a:r>
          </a:p>
          <a:p>
            <a:r>
              <a:rPr lang="sr-Latn-CS" dirty="0"/>
              <a:t>Ovakvi modeli omogućavaju testiranje uklapanja (fit-a) modela</a:t>
            </a:r>
          </a:p>
          <a:p>
            <a:r>
              <a:rPr lang="sr-Latn-CS" dirty="0"/>
              <a:t>Rešenje: nema rešenja, jer nema ni problema – ovo su modeli kakve želimo!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Previše identifikovani modeli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70" y="1828800"/>
            <a:ext cx="444786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5930" y="6393180"/>
            <a:ext cx="2233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Izvor: Brown,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6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/>
              <a:t>Empirijski nedovoljno identifikovani modeli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Empiricaly underidentified models</a:t>
            </a:r>
          </a:p>
          <a:p>
            <a:r>
              <a:rPr lang="sr-Latn-RS" dirty="0"/>
              <a:t>Model je „na papiru“ taman ili previše identifikovan,</a:t>
            </a:r>
          </a:p>
          <a:p>
            <a:r>
              <a:rPr lang="sr-Latn-RS" dirty="0"/>
              <a:t>Ali određeni aspekti ulazne matrice model u praksi čine nedovoljno identifikovanim</a:t>
            </a:r>
          </a:p>
          <a:p>
            <a:pPr lvl="1"/>
            <a:r>
              <a:rPr lang="sr-Latn-RS" dirty="0"/>
              <a:t>Nulte kovarijanse ili varijanse</a:t>
            </a:r>
          </a:p>
          <a:p>
            <a:pPr lvl="1"/>
            <a:r>
              <a:rPr lang="sr-Latn-RS" dirty="0"/>
              <a:t>„Marker“ indikator nije koreliran sa drugim indikatorima</a:t>
            </a:r>
          </a:p>
          <a:p>
            <a:r>
              <a:rPr lang="sr-Latn-RS" dirty="0"/>
              <a:t>Program će prijaviti grešku ili dati besmisleno rešenje</a:t>
            </a:r>
          </a:p>
          <a:p>
            <a:r>
              <a:rPr lang="sr-Latn-RS" dirty="0"/>
              <a:t>Za jednofaktorske modele, faktori bi trebalo da imaju barem 3 (4) indikatora</a:t>
            </a:r>
          </a:p>
        </p:txBody>
      </p:sp>
    </p:spTree>
    <p:extLst>
      <p:ext uri="{BB962C8B-B14F-4D97-AF65-F5344CB8AC3E}">
        <p14:creationId xmlns:p14="http://schemas.microsoft.com/office/powerpoint/2010/main" val="33207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Empirijski nedovoljno </a:t>
            </a:r>
            <a:br>
              <a:rPr lang="sr-Latn-RS" dirty="0"/>
            </a:br>
            <a:r>
              <a:rPr lang="sr-Latn-RS" dirty="0"/>
              <a:t>identifikovani modeli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950720"/>
            <a:ext cx="475488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6362700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Izvor: Brown,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27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Identifikovanje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Osim što df modela moraju biti veći od nule, postoji još jedan uslov da bi model bio identifikovan</a:t>
            </a:r>
          </a:p>
          <a:p>
            <a:r>
              <a:rPr lang="sr-Latn-CS" dirty="0"/>
              <a:t>Neophodno je skalirati latentne varijable</a:t>
            </a:r>
          </a:p>
          <a:p>
            <a:r>
              <a:rPr lang="sr-Latn-CS" dirty="0"/>
              <a:t>Za razliku od manifestnih, latentne varijable nemaju svoju skalu, tako da ju je neophodno definisati:</a:t>
            </a:r>
          </a:p>
          <a:p>
            <a:pPr lvl="1"/>
            <a:r>
              <a:rPr lang="sr-Latn-CS" dirty="0"/>
              <a:t>Fiksiranje varijanse latentne varijable na određenu vrednost (obično 1); time se faktički vrši standardizacija latentnih varijabli</a:t>
            </a:r>
          </a:p>
          <a:p>
            <a:pPr lvl="1"/>
            <a:r>
              <a:rPr lang="sr-Latn-CS" dirty="0"/>
              <a:t>Fiksiranje na osnovu vrednosti neke od manifestnih varijabli – </a:t>
            </a:r>
            <a:r>
              <a:rPr lang="sr-Latn-CS" dirty="0" err="1"/>
              <a:t>manifestna</a:t>
            </a:r>
            <a:r>
              <a:rPr lang="sr-Latn-CS" dirty="0"/>
              <a:t> varijabla postaje “jedinica mere”; indikator se naziva „referentni indikator“ ili „marker“</a:t>
            </a:r>
          </a:p>
          <a:p>
            <a:pPr lvl="1"/>
            <a:r>
              <a:rPr lang="sr-Latn-CS" dirty="0"/>
              <a:t>Oba rešenja daju iste pokazatelje fita, ali za drugo se dobijaju i standardizovane i nestandardizovane procene parametra, pa ga istraživači preferiraju</a:t>
            </a:r>
          </a:p>
          <a:p>
            <a:r>
              <a:rPr lang="sr-Latn-CS" dirty="0"/>
              <a:t>Skaliranje latentnih varijabli takođe umanjuje broj nepoznatih u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Skaliranje latentnih varijabli</a:t>
            </a:r>
            <a:endParaRPr lang="en-US" dirty="0"/>
          </a:p>
        </p:txBody>
      </p:sp>
      <p:pic>
        <p:nvPicPr>
          <p:cNvPr id="4" name="Content Placeholder 5" descr="KFA graficki prime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0413"/>
            <a:ext cx="5105400" cy="53456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953000" y="1905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3505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0" idx="3"/>
          </p:cNvCxnSpPr>
          <p:nvPr/>
        </p:nvCxnSpPr>
        <p:spPr>
          <a:xfrm flipV="1">
            <a:off x="1295400" y="2100122"/>
            <a:ext cx="3691078" cy="871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2"/>
          </p:cNvCxnSpPr>
          <p:nvPr/>
        </p:nvCxnSpPr>
        <p:spPr>
          <a:xfrm>
            <a:off x="1295400" y="2971800"/>
            <a:ext cx="21336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2667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Merna skala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4953000" y="5410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1295400" y="2971800"/>
            <a:ext cx="3691078" cy="2471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5" grpId="0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Heywood</a:t>
            </a:r>
            <a:r>
              <a:rPr lang="sr-Latn-RS" dirty="0"/>
              <a:t> </a:t>
            </a:r>
            <a:r>
              <a:rPr lang="sr-Latn-RS" dirty="0" err="1"/>
              <a:t>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Još jedan od čestih problema u proceni modela – najčešće programi izbacuju upozorenje</a:t>
            </a:r>
          </a:p>
          <a:p>
            <a:pPr lvl="1"/>
            <a:r>
              <a:rPr lang="sr-Latn-RS" dirty="0" err="1"/>
              <a:t>Multikolinearnost</a:t>
            </a:r>
            <a:r>
              <a:rPr lang="sr-Latn-RS" dirty="0"/>
              <a:t> – korelacije varijabli veće od 1</a:t>
            </a:r>
          </a:p>
          <a:p>
            <a:pPr lvl="1"/>
            <a:r>
              <a:rPr lang="sr-Latn-RS" dirty="0"/>
              <a:t>Standardizovano zasićenje/</a:t>
            </a:r>
            <a:r>
              <a:rPr lang="sr-Latn-RS" dirty="0" err="1"/>
              <a:t>regresiona</a:t>
            </a:r>
            <a:r>
              <a:rPr lang="sr-Latn-RS" dirty="0"/>
              <a:t> putanja su veći od 1</a:t>
            </a:r>
          </a:p>
          <a:p>
            <a:pPr lvl="1"/>
            <a:r>
              <a:rPr lang="sr-Latn-RS" dirty="0"/>
              <a:t>Određene varijable imaju negativnu varijansu</a:t>
            </a:r>
          </a:p>
          <a:p>
            <a:r>
              <a:rPr lang="sr-Latn-RS" dirty="0"/>
              <a:t>Generalno, empirijski dobijeni parametar nije u okvirima teorijskih granica</a:t>
            </a:r>
          </a:p>
        </p:txBody>
      </p:sp>
    </p:spTree>
    <p:extLst>
      <p:ext uri="{BB962C8B-B14F-4D97-AF65-F5344CB8AC3E}">
        <p14:creationId xmlns:p14="http://schemas.microsoft.com/office/powerpoint/2010/main" val="14434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Dve osnovne klase FA (EFA vs. KFA)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/>
              <a:t>Eksploratorna ili EFA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CS" dirty="0"/>
              <a:t>Istraživač nema jasne pretpostavke o broju i prirodi latentnih faktora</a:t>
            </a:r>
          </a:p>
          <a:p>
            <a:r>
              <a:rPr lang="sr-Latn-CS" dirty="0"/>
              <a:t>Odnosno, obično ih ima, ali su one implicitne - ne utiču na rezultate analize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sr-Latn-CS" sz="2200" b="0" dirty="0">
                <a:solidFill>
                  <a:schemeClr val="accent1"/>
                </a:solidFill>
              </a:rPr>
              <a:t>Konfirmatorna ili KFA</a:t>
            </a:r>
            <a:endParaRPr lang="en-US" sz="2200" b="0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CS" dirty="0"/>
              <a:t>Istraživač mora eksplicirati pretpostavke o</a:t>
            </a:r>
          </a:p>
          <a:p>
            <a:pPr lvl="1"/>
            <a:r>
              <a:rPr lang="sr-Latn-CS" dirty="0"/>
              <a:t>Broju faktora</a:t>
            </a:r>
          </a:p>
          <a:p>
            <a:pPr lvl="1"/>
            <a:r>
              <a:rPr lang="sr-Latn-CS" dirty="0"/>
              <a:t>Strukturi faktora (varijable)</a:t>
            </a:r>
          </a:p>
          <a:p>
            <a:pPr lvl="1"/>
            <a:r>
              <a:rPr lang="sr-Latn-CS" dirty="0"/>
              <a:t>Međusobnoj povezanosti faktora</a:t>
            </a:r>
          </a:p>
          <a:p>
            <a:r>
              <a:rPr lang="sr-Latn-CS" dirty="0"/>
              <a:t>I validnost ovih pretpostavki se direktno testira (fit)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Heywood</a:t>
            </a:r>
            <a:r>
              <a:rPr lang="sr-Latn-RS" dirty="0"/>
              <a:t> </a:t>
            </a:r>
            <a:r>
              <a:rPr lang="sr-Latn-RS" dirty="0" err="1"/>
              <a:t>case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Zašto do ovoga dolazi?</a:t>
            </a:r>
          </a:p>
          <a:p>
            <a:pPr lvl="1"/>
            <a:r>
              <a:rPr lang="sr-Latn-RS" dirty="0"/>
              <a:t>Previše mali uzorak</a:t>
            </a:r>
          </a:p>
          <a:p>
            <a:pPr lvl="1"/>
            <a:r>
              <a:rPr lang="sr-Latn-RS" dirty="0"/>
              <a:t>Previše / premalo faktora</a:t>
            </a:r>
          </a:p>
          <a:p>
            <a:pPr lvl="1"/>
            <a:r>
              <a:rPr lang="sr-Latn-RS" dirty="0"/>
              <a:t>Odstupanje od normalnosti distribucija, </a:t>
            </a:r>
            <a:r>
              <a:rPr lang="sr-Latn-RS" dirty="0" err="1"/>
              <a:t>outlieri</a:t>
            </a:r>
            <a:endParaRPr lang="sr-Latn-RS" dirty="0"/>
          </a:p>
          <a:p>
            <a:pPr lvl="1"/>
            <a:r>
              <a:rPr lang="sr-Latn-RS" dirty="0"/>
              <a:t>Model prosto ne odgovara podacima</a:t>
            </a:r>
          </a:p>
          <a:p>
            <a:pPr lvl="1"/>
            <a:r>
              <a:rPr lang="sr-Latn-RS" dirty="0"/>
              <a:t>Stvarna vrednost toliko blizu teorijskoj granici da je „prebacuje“ u modelu</a:t>
            </a:r>
          </a:p>
          <a:p>
            <a:r>
              <a:rPr lang="sr-Latn-RS" dirty="0"/>
              <a:t>Rešenje – </a:t>
            </a:r>
            <a:r>
              <a:rPr lang="sr-Latn-RS" dirty="0" err="1"/>
              <a:t>respecifikacija</a:t>
            </a:r>
            <a:r>
              <a:rPr lang="sr-Latn-RS" dirty="0"/>
              <a:t> modela</a:t>
            </a:r>
          </a:p>
        </p:txBody>
      </p:sp>
    </p:spTree>
    <p:extLst>
      <p:ext uri="{BB962C8B-B14F-4D97-AF65-F5344CB8AC3E}">
        <p14:creationId xmlns:p14="http://schemas.microsoft.com/office/powerpoint/2010/main" val="37202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Procena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previše identifikovanih modela postoji više nesavršenih rešenja – treba naći najbolje od njih</a:t>
            </a:r>
          </a:p>
          <a:p>
            <a:r>
              <a:rPr lang="sr-Latn-RS" dirty="0"/>
              <a:t>Cilj je da se dobije procena za svaki parametar u modelu, tako da se predviđena matrica varijansi i kovarijansi najmanje moguće razlikuje od uzoračke matrice varijansi i kovarijansi</a:t>
            </a:r>
          </a:p>
          <a:p>
            <a:r>
              <a:rPr lang="sr-Latn-RS" dirty="0"/>
              <a:t>Podaci = model + rezidual</a:t>
            </a:r>
          </a:p>
          <a:p>
            <a:r>
              <a:rPr lang="sr-Latn-RS" dirty="0"/>
              <a:t>Fitovanje se vrši tako da se dobije najmanji rezidual, odnosno da model objašnjava što je moguće veći procenat varijanse podataka</a:t>
            </a:r>
          </a:p>
        </p:txBody>
      </p:sp>
    </p:spTree>
    <p:extLst>
      <p:ext uri="{BB962C8B-B14F-4D97-AF65-F5344CB8AC3E}">
        <p14:creationId xmlns:p14="http://schemas.microsoft.com/office/powerpoint/2010/main" val="719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Procena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pitanju je iterativni proces</a:t>
            </a:r>
          </a:p>
          <a:p>
            <a:pPr lvl="1"/>
            <a:r>
              <a:rPr lang="sr-Latn-RS" dirty="0"/>
              <a:t>Počinje se od inicijalnog seta parametara (početne vrednosti, inicijalne procene)</a:t>
            </a:r>
          </a:p>
          <a:p>
            <a:pPr lvl="1"/>
            <a:r>
              <a:rPr lang="sr-Latn-RS" dirty="0"/>
              <a:t>Izračunava se razlika između predviđene i uzoračke matrice</a:t>
            </a:r>
          </a:p>
          <a:p>
            <a:pPr lvl="1"/>
            <a:r>
              <a:rPr lang="sr-Latn-RS" dirty="0"/>
              <a:t>Procene parametara se modifikuju u cilju smanjenja razlike</a:t>
            </a:r>
          </a:p>
          <a:p>
            <a:pPr lvl="1"/>
            <a:r>
              <a:rPr lang="sr-Latn-RS" dirty="0"/>
              <a:t>Ponovo se izračunava razlika...</a:t>
            </a:r>
          </a:p>
          <a:p>
            <a:r>
              <a:rPr lang="sr-Latn-RS" dirty="0"/>
              <a:t>Dok model ne konvergira (model convergence)</a:t>
            </a:r>
          </a:p>
          <a:p>
            <a:r>
              <a:rPr lang="sr-Latn-RS" dirty="0"/>
              <a:t>To znači da smo pronašli takav set parametara koji ne možemo dalje da poboljšamo kroz nove iteracije</a:t>
            </a:r>
          </a:p>
          <a:p>
            <a:pPr lvl="1"/>
            <a:r>
              <a:rPr lang="sr-Latn-RS" dirty="0"/>
              <a:t>Ponekad modeli i ne konvergiraju!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Izbor metode procene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Matematički, ovaj proces se izvodi uz pomoć funkcije fitovanja / uklapanja (fitting function)</a:t>
            </a:r>
          </a:p>
          <a:p>
            <a:r>
              <a:rPr lang="sr-Latn-CS" dirty="0"/>
              <a:t>Funkcija fitovanja definiše na koji način se postiže minimizacija razlika između predviđene i uzoračke matrice</a:t>
            </a:r>
          </a:p>
          <a:p>
            <a:r>
              <a:rPr lang="sr-Latn-CS" dirty="0"/>
              <a:t>Različite metode procene koriste različite funkcije </a:t>
            </a:r>
            <a:r>
              <a:rPr lang="sr-Latn-CS" dirty="0" err="1"/>
              <a:t>fitovanja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Metoda procene: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Maximum Likelihood – metoda najveće verodostojnosti je najčešće korišćena metoda i </a:t>
            </a:r>
            <a:r>
              <a:rPr lang="sr-Latn-CS" dirty="0" err="1"/>
              <a:t>default</a:t>
            </a:r>
            <a:r>
              <a:rPr lang="sr-Latn-CS" dirty="0"/>
              <a:t> u većini paketa</a:t>
            </a:r>
          </a:p>
          <a:p>
            <a:r>
              <a:rPr lang="sr-Latn-CS" dirty="0"/>
              <a:t>Pronalazi parametre koji su najverovatniji s obzirom na podatke i maksimizuje verovatnoću da ćemo na novim uzorcima dobiti iste procene parametra</a:t>
            </a:r>
          </a:p>
          <a:p>
            <a:r>
              <a:rPr lang="sr-Latn-CS" dirty="0" err="1"/>
              <a:t>Prednosti</a:t>
            </a:r>
            <a:r>
              <a:rPr lang="sr-Latn-CS" dirty="0"/>
              <a:t>:</a:t>
            </a:r>
          </a:p>
          <a:p>
            <a:pPr lvl="1"/>
            <a:r>
              <a:rPr lang="sr-Latn-CS" dirty="0"/>
              <a:t>Daje sve pokazatelje </a:t>
            </a:r>
            <a:r>
              <a:rPr lang="sr-Latn-CS" dirty="0" err="1"/>
              <a:t>fita</a:t>
            </a:r>
            <a:endParaRPr lang="sr-Latn-CS" dirty="0"/>
          </a:p>
          <a:p>
            <a:pPr lvl="1"/>
            <a:r>
              <a:rPr lang="sr-Latn-CS" dirty="0"/>
              <a:t>Može da radi sa nedostajućim podacima</a:t>
            </a:r>
          </a:p>
          <a:p>
            <a:r>
              <a:rPr lang="sr-Latn-CS" dirty="0"/>
              <a:t>Uslovi:</a:t>
            </a:r>
          </a:p>
          <a:p>
            <a:pPr lvl="1"/>
            <a:r>
              <a:rPr lang="sr-Latn-CS" dirty="0"/>
              <a:t>Veliki uzorak, </a:t>
            </a:r>
          </a:p>
          <a:p>
            <a:pPr lvl="1"/>
            <a:r>
              <a:rPr lang="sr-Latn-CS" dirty="0"/>
              <a:t>Kontinuirane varijable i </a:t>
            </a:r>
          </a:p>
          <a:p>
            <a:pPr lvl="1"/>
            <a:r>
              <a:rPr lang="sr-Latn-CS" dirty="0"/>
              <a:t>Multivarijantno normalno raspodeljene varijable</a:t>
            </a:r>
          </a:p>
          <a:p>
            <a:r>
              <a:rPr lang="sr-Latn-CS" dirty="0"/>
              <a:t>Ukoliko neki od ovih uslova nije ispunjen treba koristiti neke od drugih metoda procene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Alternativne metode procece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Najsličniji ML, daju slične procene, ali ne postavljaju toliko stroge uslove</a:t>
            </a:r>
          </a:p>
          <a:p>
            <a:pPr lvl="1"/>
            <a:r>
              <a:rPr lang="sr-Latn-RS" dirty="0" err="1"/>
              <a:t>Robust</a:t>
            </a:r>
            <a:r>
              <a:rPr lang="sr-Latn-RS" dirty="0"/>
              <a:t> </a:t>
            </a:r>
            <a:r>
              <a:rPr lang="sr-Latn-RS" dirty="0" err="1"/>
              <a:t>Maximum</a:t>
            </a:r>
            <a:r>
              <a:rPr lang="sr-Latn-RS" dirty="0"/>
              <a:t> </a:t>
            </a:r>
            <a:r>
              <a:rPr lang="sr-Latn-RS" dirty="0" err="1"/>
              <a:t>Likelihood</a:t>
            </a:r>
            <a:r>
              <a:rPr lang="sr-Latn-RS" dirty="0"/>
              <a:t> (MLM)</a:t>
            </a:r>
          </a:p>
          <a:p>
            <a:pPr lvl="1"/>
            <a:r>
              <a:rPr lang="sr-Latn-RS" dirty="0" err="1"/>
              <a:t>Generalized</a:t>
            </a:r>
            <a:r>
              <a:rPr lang="sr-Latn-RS" dirty="0"/>
              <a:t> Least Squares (GLS)</a:t>
            </a:r>
          </a:p>
          <a:p>
            <a:r>
              <a:rPr lang="sr-Latn-RS" dirty="0"/>
              <a:t>Ukoliko postoje kategoričke/</a:t>
            </a:r>
            <a:r>
              <a:rPr lang="sr-Latn-RS" dirty="0" err="1"/>
              <a:t>ordinalne</a:t>
            </a:r>
            <a:r>
              <a:rPr lang="sr-Latn-RS" dirty="0"/>
              <a:t> varijable ili veći stepen odstupanja od normalnosti:</a:t>
            </a:r>
          </a:p>
          <a:p>
            <a:pPr lvl="1"/>
            <a:r>
              <a:rPr lang="sr-Latn-RS" dirty="0" err="1"/>
              <a:t>Weighted</a:t>
            </a:r>
            <a:r>
              <a:rPr lang="sr-Latn-RS" dirty="0"/>
              <a:t> </a:t>
            </a:r>
            <a:r>
              <a:rPr lang="sr-Latn-RS" dirty="0" err="1"/>
              <a:t>Least</a:t>
            </a:r>
            <a:r>
              <a:rPr lang="sr-Latn-RS" dirty="0"/>
              <a:t> </a:t>
            </a:r>
            <a:r>
              <a:rPr lang="sr-Latn-RS" dirty="0" err="1"/>
              <a:t>Squares</a:t>
            </a:r>
            <a:r>
              <a:rPr lang="sr-Latn-RS" dirty="0"/>
              <a:t> (WLS)</a:t>
            </a:r>
          </a:p>
          <a:p>
            <a:pPr lvl="1"/>
            <a:r>
              <a:rPr lang="sr-Latn-RS" dirty="0" err="1"/>
              <a:t>Diagonally</a:t>
            </a:r>
            <a:r>
              <a:rPr lang="sr-Latn-RS" dirty="0"/>
              <a:t> </a:t>
            </a:r>
            <a:r>
              <a:rPr lang="sr-Latn-RS" dirty="0" err="1"/>
              <a:t>Weighted</a:t>
            </a:r>
            <a:r>
              <a:rPr lang="sr-Latn-RS" dirty="0"/>
              <a:t> </a:t>
            </a:r>
            <a:r>
              <a:rPr lang="sr-Latn-RS" dirty="0" err="1"/>
              <a:t>Least</a:t>
            </a:r>
            <a:r>
              <a:rPr lang="sr-Latn-RS" dirty="0"/>
              <a:t> </a:t>
            </a:r>
            <a:r>
              <a:rPr lang="sr-Latn-RS" dirty="0" err="1"/>
              <a:t>Squared</a:t>
            </a:r>
            <a:r>
              <a:rPr lang="sr-Latn-RS" dirty="0"/>
              <a:t> (DWLS)</a:t>
            </a:r>
          </a:p>
          <a:p>
            <a:pPr lvl="1"/>
            <a:r>
              <a:rPr lang="sr-Latn-RS" dirty="0" err="1"/>
              <a:t>Robust</a:t>
            </a:r>
            <a:r>
              <a:rPr lang="sr-Latn-RS" dirty="0"/>
              <a:t> </a:t>
            </a:r>
            <a:r>
              <a:rPr lang="sr-Latn-RS" dirty="0" err="1"/>
              <a:t>Weighted</a:t>
            </a:r>
            <a:r>
              <a:rPr lang="sr-Latn-RS" dirty="0"/>
              <a:t> </a:t>
            </a:r>
            <a:r>
              <a:rPr lang="sr-Latn-RS" dirty="0" err="1"/>
              <a:t>Least</a:t>
            </a:r>
            <a:r>
              <a:rPr lang="sr-Latn-RS" dirty="0"/>
              <a:t> </a:t>
            </a:r>
            <a:r>
              <a:rPr lang="sr-Latn-RS" dirty="0" err="1"/>
              <a:t>Square</a:t>
            </a:r>
            <a:r>
              <a:rPr lang="sr-Latn-RS" dirty="0"/>
              <a:t> (WLSMV)</a:t>
            </a:r>
          </a:p>
          <a:p>
            <a:r>
              <a:rPr lang="sr-Latn-RS" dirty="0"/>
              <a:t>Postoje i dodatne metode procene</a:t>
            </a:r>
          </a:p>
          <a:p>
            <a:r>
              <a:rPr lang="sr-Latn-RS" dirty="0"/>
              <a:t>Robusne metode računaju robusne standardne greške i </a:t>
            </a:r>
            <a:r>
              <a:rPr lang="sr-Latn-RS" dirty="0" err="1"/>
              <a:t>skalirane</a:t>
            </a:r>
            <a:r>
              <a:rPr lang="sr-Latn-RS" dirty="0"/>
              <a:t> test-statistike</a:t>
            </a:r>
          </a:p>
        </p:txBody>
      </p:sp>
    </p:spTree>
    <p:extLst>
      <p:ext uri="{BB962C8B-B14F-4D97-AF65-F5344CB8AC3E}">
        <p14:creationId xmlns:p14="http://schemas.microsoft.com/office/powerpoint/2010/main" val="4103930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Testiranje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Program računa “fit” odnosno uklapanje podataka u model (na osnovu odabranog metoda procene / funkcije)</a:t>
            </a:r>
          </a:p>
          <a:p>
            <a:r>
              <a:rPr lang="sr-Latn-CS" dirty="0"/>
              <a:t>Ukoliko podaci značajno odstupaju od modela – sigurni smo da model možemo odbaciti</a:t>
            </a:r>
          </a:p>
          <a:p>
            <a:r>
              <a:rPr lang="sr-Latn-CS" dirty="0"/>
              <a:t>ALI, ukoliko podaci ne odstupaju značajno od modela – to samo znači da je naš model jedno od mogućih objašnjenja odnosa među varijablama, NE i jedino, pa čak ne ni najbolje!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Koje je najbolje objašnjenje?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Kako možemo znati da je naš model i najbolji?</a:t>
            </a:r>
          </a:p>
          <a:p>
            <a:r>
              <a:rPr lang="sr-Latn-CS" dirty="0"/>
              <a:t>U teoriji – to nikada ne možemo znati, jer uvek je moguće da postoji model koji bolje odgovara podacima</a:t>
            </a:r>
          </a:p>
          <a:p>
            <a:r>
              <a:rPr lang="sr-Latn-CS" dirty="0"/>
              <a:t>U praksi, imamo nekoliko načina:</a:t>
            </a:r>
          </a:p>
          <a:p>
            <a:pPr lvl="1"/>
            <a:r>
              <a:rPr lang="sr-Latn-CS" dirty="0"/>
              <a:t>Uzimati diskonfirmabilnost modela u obzir</a:t>
            </a:r>
          </a:p>
          <a:p>
            <a:pPr lvl="1"/>
            <a:r>
              <a:rPr lang="sr-Latn-CS" dirty="0"/>
              <a:t>Testiranje više rivalskih modela</a:t>
            </a:r>
          </a:p>
          <a:p>
            <a:pPr lvl="1"/>
            <a:r>
              <a:rPr lang="sr-Latn-CS" dirty="0"/>
              <a:t>Poređenje rezultata KFA sa rezultatima EFA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Diskonfirmabilnost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Ili na srpskom – verovatnoća da će model biti oboren</a:t>
            </a:r>
          </a:p>
          <a:p>
            <a:r>
              <a:rPr lang="sr-Latn-CS" dirty="0"/>
              <a:t>Ukoliko je ova verovatnoća veća, a model i dalje odgovara podacima – uvereniji smo da je model dobar</a:t>
            </a:r>
          </a:p>
          <a:p>
            <a:r>
              <a:rPr lang="sr-Latn-CS" dirty="0"/>
              <a:t>Diskonfirmabilnost počiva na broju stepeni slobode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Diskonfirmabilnost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Svaki parametar koji dopustimo programu da ga proceni “košta” nas jedan stepen slobode</a:t>
            </a:r>
          </a:p>
          <a:p>
            <a:r>
              <a:rPr lang="sr-Latn-CS" dirty="0"/>
              <a:t>Ukoliko bismo dopustili da program odredi sve parametre (svi parametri su slobodni) – model bi savršeno odgovarao podacima</a:t>
            </a:r>
          </a:p>
          <a:p>
            <a:r>
              <a:rPr lang="sr-Latn-CS" dirty="0"/>
              <a:t>Što više ograničenja namećemo (više fiksiranih parametara) – to je veća verovatnoća da će model biti oboren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Odnos KFA i SEM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303FB-4DF7-4B84-A07B-27DF8CB58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SEM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Opšta klasa analiza kojima se ispituju odnosi između </a:t>
            </a:r>
            <a:r>
              <a:rPr lang="sr-Latn-CS" dirty="0" err="1"/>
              <a:t>manifestnih</a:t>
            </a:r>
            <a:r>
              <a:rPr lang="sr-Latn-CS" dirty="0"/>
              <a:t> i latentnih varijabli </a:t>
            </a:r>
          </a:p>
          <a:p>
            <a:r>
              <a:rPr lang="sr-Latn-CS" dirty="0"/>
              <a:t>Uglavnom podrazumeva i model merenja (KFA), ali može se raditi i samo analiza putanja</a:t>
            </a:r>
          </a:p>
          <a:p>
            <a:r>
              <a:rPr lang="sr-Latn-CS" dirty="0"/>
              <a:t>Često se koristi za testiranje kauzalnih veza između konstrukata</a:t>
            </a:r>
          </a:p>
          <a:p>
            <a:endParaRPr lang="sr-Latn-C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613C8-7554-4E30-A3ED-05B5E49C0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KFA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78EAE-E078-4F46-BECF-46645363DA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Odnosi se samo na tzv. „model merenja“ (kako </a:t>
            </a:r>
            <a:r>
              <a:rPr lang="sr-Latn-RS" dirty="0" err="1"/>
              <a:t>manifestne</a:t>
            </a:r>
            <a:r>
              <a:rPr lang="sr-Latn-RS" dirty="0"/>
              <a:t> varijable grade </a:t>
            </a:r>
            <a:r>
              <a:rPr lang="sr-Latn-RS" dirty="0" err="1"/>
              <a:t>latente</a:t>
            </a:r>
            <a:r>
              <a:rPr lang="sr-Latn-RS" dirty="0"/>
              <a:t>)</a:t>
            </a:r>
          </a:p>
          <a:p>
            <a:r>
              <a:rPr lang="sr-Latn-CS" dirty="0"/>
              <a:t>Može biti deo SEM-a, ali može se vršiti i zasebno </a:t>
            </a:r>
          </a:p>
          <a:p>
            <a:r>
              <a:rPr lang="sr-Latn-CS" dirty="0"/>
              <a:t>Ne uključuje pretpostavke o kauzalnim vezama</a:t>
            </a:r>
            <a:endParaRPr lang="en-US" dirty="0"/>
          </a:p>
          <a:p>
            <a:endParaRPr lang="sr-Latn-CS" dirty="0"/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Koji model je lakše oboriti?</a:t>
            </a:r>
            <a:endParaRPr lang="en-US" dirty="0"/>
          </a:p>
        </p:txBody>
      </p:sp>
      <p:pic>
        <p:nvPicPr>
          <p:cNvPr id="6" name="Content Placeholder 5" descr="KFA svi parametri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4320344" cy="4756482"/>
          </a:xfrm>
        </p:spPr>
      </p:pic>
      <p:pic>
        <p:nvPicPr>
          <p:cNvPr id="7" name="Content Placeholder 6" descr="KFA graficki primer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3330" y="1569720"/>
            <a:ext cx="4541179" cy="47548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52600"/>
            <a:ext cx="1098309" cy="101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Koji model je lakše oboriti?</a:t>
            </a:r>
            <a:endParaRPr lang="en-US" dirty="0"/>
          </a:p>
        </p:txBody>
      </p:sp>
      <p:pic>
        <p:nvPicPr>
          <p:cNvPr id="6" name="Content Placeholder 6" descr="KFA graficki primer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6052" y="1840548"/>
            <a:ext cx="4209747" cy="4407852"/>
          </a:xfrm>
        </p:spPr>
      </p:pic>
      <p:pic>
        <p:nvPicPr>
          <p:cNvPr id="7" name="Content Placeholder 6" descr="KFA graficki primer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887090"/>
            <a:ext cx="4267200" cy="4468008"/>
          </a:xfrm>
        </p:spPr>
      </p:pic>
      <p:sp>
        <p:nvSpPr>
          <p:cNvPr id="9" name="TextBox 8"/>
          <p:cNvSpPr txBox="1"/>
          <p:nvPr/>
        </p:nvSpPr>
        <p:spPr>
          <a:xfrm>
            <a:off x="2819400" y="32766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.25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5814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8862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a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41910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a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54" y="1752600"/>
            <a:ext cx="1098309" cy="101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Testiranje više rivalskih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Naš model (morao bi da) uvek počiva na nekoj teorijskoj osnovi</a:t>
            </a:r>
          </a:p>
          <a:p>
            <a:r>
              <a:rPr lang="sr-Latn-CS" dirty="0"/>
              <a:t>U najvećem broju slučajeva, druge teorije predviđaju drugačije odnose među varijablama</a:t>
            </a:r>
          </a:p>
          <a:p>
            <a:r>
              <a:rPr lang="sr-Latn-CS" dirty="0"/>
              <a:t>Druge teorije su polazna tačka za formiranje rivalskih modela</a:t>
            </a:r>
          </a:p>
          <a:p>
            <a:r>
              <a:rPr lang="sr-Latn-CS" dirty="0"/>
              <a:t>Poredi se fit različitih modela</a:t>
            </a:r>
          </a:p>
          <a:p>
            <a:r>
              <a:rPr lang="sr-Latn-CS" dirty="0"/>
              <a:t>Idealno ako je „naš“ model superioran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Testiranje rivalskih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Postoje i određeni “univerzalni” rivalski modeli koji se mogu (i treba ih) koristiti nezavisno od konkretne teorijske osnove</a:t>
            </a:r>
          </a:p>
          <a:p>
            <a:pPr lvl="1"/>
            <a:r>
              <a:rPr lang="sr-Latn-CS" dirty="0"/>
              <a:t>Model nezavisnosti – sve varijable su međusobno nekorelirane i ne postoje faktori</a:t>
            </a:r>
          </a:p>
          <a:p>
            <a:pPr lvl="1"/>
            <a:r>
              <a:rPr lang="sr-Latn-CS" dirty="0"/>
              <a:t>Potpuni model – sve varijable su povezane sa svim drugim</a:t>
            </a:r>
          </a:p>
          <a:p>
            <a:pPr lvl="1"/>
            <a:r>
              <a:rPr lang="sr-Latn-CS" dirty="0"/>
              <a:t>Za </a:t>
            </a:r>
            <a:r>
              <a:rPr lang="sr-Latn-CS" dirty="0" err="1"/>
              <a:t>višefaktorske</a:t>
            </a:r>
            <a:r>
              <a:rPr lang="sr-Latn-CS" dirty="0"/>
              <a:t> modele:</a:t>
            </a:r>
          </a:p>
          <a:p>
            <a:pPr lvl="1"/>
            <a:r>
              <a:rPr lang="sr-Latn-CS" dirty="0" err="1"/>
              <a:t>Jednofaktorski</a:t>
            </a:r>
            <a:r>
              <a:rPr lang="sr-Latn-CS" dirty="0"/>
              <a:t> model – postoji samo jedan faktor</a:t>
            </a:r>
          </a:p>
          <a:p>
            <a:pPr lvl="1"/>
            <a:r>
              <a:rPr lang="sr-Latn-CS" dirty="0"/>
              <a:t>Model nekoreliranih faktora – postoji više faktora, ali oni su međusobno nekorelirani</a:t>
            </a:r>
          </a:p>
          <a:p>
            <a:r>
              <a:rPr lang="sr-Latn-CS" dirty="0"/>
              <a:t>Poređenjem modela utvrđujemo koliko je istraživački model bolji od navedenih</a:t>
            </a:r>
          </a:p>
          <a:p>
            <a:r>
              <a:rPr lang="sr-Latn-CS" dirty="0"/>
              <a:t>Neki od njih su ugrađeni i u programe, a i u same indekse </a:t>
            </a:r>
            <a:r>
              <a:rPr lang="sr-Latn-CS" dirty="0" err="1"/>
              <a:t>fita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Testiranje rivalskih modela -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CS" dirty="0"/>
              <a:t>Miyake et al., 2000 – The Unity and Diversity of Executive Functions</a:t>
            </a:r>
          </a:p>
          <a:p>
            <a:r>
              <a:rPr lang="sr-Latn-CS" dirty="0"/>
              <a:t>Pretpostavljeni trofaktorski model poredi se sa jednofaktorkim modelom, dvofaktorskim modelima i sa modelom tri nezavisna faktora</a:t>
            </a:r>
          </a:p>
          <a:p>
            <a:r>
              <a:rPr lang="sr-Latn-CS" dirty="0"/>
              <a:t>Pokazuje se jasna prednost teorijskog modela</a:t>
            </a:r>
          </a:p>
          <a:p>
            <a:endParaRPr lang="en-US" dirty="0"/>
          </a:p>
        </p:txBody>
      </p:sp>
      <p:pic>
        <p:nvPicPr>
          <p:cNvPr id="5" name="Content Placeholder 4" descr="KFA miyake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9746" y="2590800"/>
            <a:ext cx="4072566" cy="26978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Poređenje KFA i EFA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EFA obično prethodi KFA, jer se KFA ne radi bez teorijsko-empirijske osnove</a:t>
            </a:r>
          </a:p>
          <a:p>
            <a:r>
              <a:rPr lang="sr-Latn-CS" dirty="0"/>
              <a:t>Na istim podacima (odvojenim </a:t>
            </a:r>
            <a:r>
              <a:rPr lang="sr-Latn-CS" dirty="0" err="1"/>
              <a:t>poduzorcima</a:t>
            </a:r>
            <a:r>
              <a:rPr lang="sr-Latn-CS" dirty="0"/>
              <a:t>) urade se i KFA i EFA</a:t>
            </a:r>
          </a:p>
          <a:p>
            <a:r>
              <a:rPr lang="sr-Latn-CS" dirty="0"/>
              <a:t>Idealno je da se dobiju identična rešenja</a:t>
            </a:r>
          </a:p>
          <a:p>
            <a:r>
              <a:rPr lang="sr-Latn-CS" dirty="0"/>
              <a:t>To, naravno, često nije slučaj</a:t>
            </a:r>
          </a:p>
          <a:p>
            <a:r>
              <a:rPr lang="sr-Latn-CS" dirty="0"/>
              <a:t>Razlike mogu da ukažu na manjkavosti modela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Poređenje KFA i EFA –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Canivez &amp; Watkins (2010): Investigation of the Factor Structure of WAIS-IV</a:t>
            </a:r>
          </a:p>
          <a:p>
            <a:r>
              <a:rPr lang="sr-Latn-CS" dirty="0"/>
              <a:t>KFA podržava hijerarhijsku strukturu suptestova sa g-om na vrhu i 4 faktora nižeg reda</a:t>
            </a:r>
          </a:p>
          <a:p>
            <a:r>
              <a:rPr lang="sr-Latn-CS" dirty="0"/>
              <a:t>Korišćenjem različitih kriterijuma ekstrakcije i zadržavanja faktora, autori dobijaju 1 ili 2 faktora koji objašnjavaju najveći procenat varijanse!</a:t>
            </a:r>
          </a:p>
          <a:p>
            <a:r>
              <a:rPr lang="sr-Latn-CS" dirty="0"/>
              <a:t>Zaključuju da je WAIS-IV bolje koristiti kao test opšte sposobnosti nego kao test posebnih faktora inteligencije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znamo koliko je model dobar?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niz pokazatelja uklapanja modela u podatke – tzv. goodness-of-fit indeksi</a:t>
            </a:r>
          </a:p>
          <a:p>
            <a:r>
              <a:rPr lang="sr-Latn-RS" dirty="0"/>
              <a:t>Svi opisuju stepen u kom model odstupa od podataka</a:t>
            </a:r>
          </a:p>
          <a:p>
            <a:r>
              <a:rPr lang="sr-Latn-RS" dirty="0"/>
              <a:t>Različiti pokazatelji govore o različitim stvarima, pa se uvek izveštava o više njih</a:t>
            </a:r>
          </a:p>
          <a:p>
            <a:r>
              <a:rPr lang="sr-Latn-RS" dirty="0"/>
              <a:t>Postoje 3 osnovne kategorije:</a:t>
            </a:r>
          </a:p>
          <a:p>
            <a:pPr lvl="1"/>
            <a:r>
              <a:rPr lang="sr-Latn-RS" dirty="0"/>
              <a:t>Apsolutni indeksi fita</a:t>
            </a:r>
          </a:p>
          <a:p>
            <a:pPr lvl="1"/>
            <a:r>
              <a:rPr lang="sr-Latn-RS" dirty="0"/>
              <a:t>Komparativni indeksi fita</a:t>
            </a:r>
          </a:p>
          <a:p>
            <a:pPr lvl="1"/>
            <a:r>
              <a:rPr lang="sr-Latn-RS" dirty="0"/>
              <a:t>Indeksi fita korigovani za parsimoničnost</a:t>
            </a:r>
          </a:p>
          <a:p>
            <a:pPr lvl="1"/>
            <a:endParaRPr lang="sr-Latn-RS" dirty="0"/>
          </a:p>
          <a:p>
            <a:pPr lvl="1"/>
            <a:r>
              <a:rPr lang="sr-Latn-RS" dirty="0"/>
              <a:t>* Prediktivni indeksi fita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Apsolutni indeksi fita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Testiraju nultu hipotezu da je predviđena matrica varijansi i kovarijansi jednaka uzoračkoj</a:t>
            </a:r>
          </a:p>
          <a:p>
            <a:pPr lvl="1"/>
            <a:r>
              <a:rPr lang="sr-Latn-RS" sz="1800" dirty="0"/>
              <a:t>Hi-kvadrat</a:t>
            </a:r>
          </a:p>
          <a:p>
            <a:pPr lvl="2"/>
            <a:r>
              <a:rPr lang="sr-Latn-CS" sz="1400" dirty="0"/>
              <a:t>Nulta hipoteza da se matrica reziduala ne razlikuje od matrice u kojoj su nule</a:t>
            </a:r>
            <a:endParaRPr lang="sr-Latn-RS" sz="1400" dirty="0"/>
          </a:p>
          <a:p>
            <a:pPr lvl="2"/>
            <a:r>
              <a:rPr lang="sr-Latn-RS" sz="1400" dirty="0"/>
              <a:t>Poželjno je da bude neznačajan</a:t>
            </a:r>
          </a:p>
          <a:p>
            <a:pPr lvl="2"/>
            <a:r>
              <a:rPr lang="sr-Latn-RS" sz="1400" dirty="0"/>
              <a:t>Osetljiv na veličinu uzorka – značajan kod velikih uzoraka</a:t>
            </a:r>
          </a:p>
          <a:p>
            <a:pPr lvl="2"/>
            <a:r>
              <a:rPr lang="sr-Latn-RS" sz="1400" dirty="0"/>
              <a:t>Često se gleda odnos Hi-kvadrata i df (poželjno da nije veći od 2-3)</a:t>
            </a:r>
          </a:p>
          <a:p>
            <a:pPr lvl="2"/>
            <a:r>
              <a:rPr lang="sr-Latn-RS" sz="1400" dirty="0"/>
              <a:t>Omogućava poređenje ugnježdenih modela</a:t>
            </a:r>
          </a:p>
        </p:txBody>
      </p:sp>
    </p:spTree>
    <p:extLst>
      <p:ext uri="{BB962C8B-B14F-4D97-AF65-F5344CB8AC3E}">
        <p14:creationId xmlns:p14="http://schemas.microsoft.com/office/powerpoint/2010/main" val="23246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Apsolutni indeksi fita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Testiraju nultu hipotezu da je predviđena matrica varijansi i kovarijansi jednaka uzoračkoj</a:t>
            </a:r>
          </a:p>
          <a:p>
            <a:pPr lvl="1"/>
            <a:r>
              <a:rPr lang="sr-Latn-RS" sz="1800" dirty="0"/>
              <a:t>RMR – Root Mean Square Residual</a:t>
            </a:r>
          </a:p>
          <a:p>
            <a:pPr lvl="2"/>
            <a:r>
              <a:rPr lang="sr-Latn-RS" sz="1400" dirty="0"/>
              <a:t>Prosečna razlika između predviđene i uzoračke matrice kovarijansi</a:t>
            </a:r>
          </a:p>
          <a:p>
            <a:pPr lvl="2"/>
            <a:r>
              <a:rPr lang="sr-Latn-RS" sz="1400" dirty="0"/>
              <a:t>Metrika varijabli utiče na njega, pa je težak za tumačenje</a:t>
            </a:r>
          </a:p>
          <a:p>
            <a:pPr lvl="1"/>
            <a:r>
              <a:rPr lang="sr-Latn-RS" sz="1800" dirty="0"/>
              <a:t>SRMR – Standardized Root Mean Square Residual </a:t>
            </a:r>
          </a:p>
          <a:p>
            <a:pPr lvl="2"/>
            <a:r>
              <a:rPr lang="sr-Latn-RS" sz="1400" dirty="0"/>
              <a:t>Prosečna razlika između predviđene i uzoračke matrice korelacija</a:t>
            </a:r>
          </a:p>
          <a:p>
            <a:pPr lvl="2"/>
            <a:r>
              <a:rPr lang="sr-Latn-RS" sz="1400" dirty="0"/>
              <a:t>Vrednosti od 0 do 1, poželjno da bude manji ili jednak .08 (ili barem .1)</a:t>
            </a:r>
          </a:p>
          <a:p>
            <a:pPr lvl="2"/>
            <a:r>
              <a:rPr lang="sr-Latn-RS" sz="1400" dirty="0"/>
              <a:t>Lakši za interpretaciju</a:t>
            </a:r>
          </a:p>
          <a:p>
            <a:pPr lvl="1"/>
            <a:r>
              <a:rPr lang="sr-Latn-CS" sz="1800" dirty="0"/>
              <a:t>GFI - Goodness of Fit Index</a:t>
            </a:r>
          </a:p>
          <a:p>
            <a:pPr lvl="2"/>
            <a:r>
              <a:rPr lang="sr-Latn-CS" sz="1400" dirty="0"/>
              <a:t>Analogan R</a:t>
            </a:r>
            <a:r>
              <a:rPr lang="sr-Latn-CS" sz="1400" baseline="30000" dirty="0"/>
              <a:t>2</a:t>
            </a:r>
            <a:r>
              <a:rPr lang="sr-Latn-CS" sz="1400" dirty="0"/>
              <a:t> jer se odnosi na procenat varijanse objašnjen modelom </a:t>
            </a:r>
          </a:p>
          <a:p>
            <a:pPr lvl="2"/>
            <a:r>
              <a:rPr lang="sr-Latn-CS" sz="1400" dirty="0"/>
              <a:t>Vrednosti od 0 do 1, poželjno preko .95</a:t>
            </a:r>
          </a:p>
        </p:txBody>
      </p:sp>
    </p:spTree>
    <p:extLst>
      <p:ext uri="{BB962C8B-B14F-4D97-AF65-F5344CB8AC3E}">
        <p14:creationId xmlns:p14="http://schemas.microsoft.com/office/powerpoint/2010/main" val="26697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Upotreba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Validacija konstrukata</a:t>
            </a:r>
          </a:p>
          <a:p>
            <a:pPr lvl="1"/>
            <a:r>
              <a:rPr lang="sr-Latn-CS" dirty="0"/>
              <a:t>Da li je konstrukt ono što mislimo da jeste?</a:t>
            </a:r>
          </a:p>
          <a:p>
            <a:pPr lvl="1"/>
            <a:r>
              <a:rPr lang="sr-Latn-CS" dirty="0"/>
              <a:t>Konstrukt je teorijski koncept koji odgovara latentnoj varijabli u KFA</a:t>
            </a:r>
          </a:p>
          <a:p>
            <a:pPr lvl="1"/>
            <a:r>
              <a:rPr lang="sr-Latn-CS" dirty="0"/>
              <a:t>Konvergentna i diskriminativna valjanost (zasićenja varijabli na istim / različitim latentnih varijablama)</a:t>
            </a:r>
          </a:p>
          <a:p>
            <a:pPr lvl="1"/>
            <a:r>
              <a:rPr lang="sr-Latn-CS" dirty="0"/>
              <a:t>Multi-Trait-Multi-Method (MTMM) analiza / multiosobinska-multimetodska matrica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Komparativni indeksi fita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Nazivaju se i inkrementalnim indeksima fita</a:t>
            </a:r>
          </a:p>
          <a:p>
            <a:r>
              <a:rPr lang="sr-Latn-RS" dirty="0"/>
              <a:t>Fit modela se utvrđuje poređenjem sa drugim, bazičnijim i restriktivnijim (ugnježdenim) modelima</a:t>
            </a:r>
          </a:p>
          <a:p>
            <a:r>
              <a:rPr lang="sr-Latn-RS" dirty="0"/>
              <a:t>Model koji istraživač postavlja označava se kao „meta“ (target – t), a model sa kojim se poredi kao osnovni model (baseline – b)</a:t>
            </a:r>
          </a:p>
          <a:p>
            <a:r>
              <a:rPr lang="sr-Latn-RS" dirty="0"/>
              <a:t>Obično je model za poređenje model nezavisnosti, a pošto je on malo verovatan – granica prihvatljivog fita je visoko postavljena</a:t>
            </a:r>
          </a:p>
        </p:txBody>
      </p:sp>
    </p:spTree>
    <p:extLst>
      <p:ext uri="{BB962C8B-B14F-4D97-AF65-F5344CB8AC3E}">
        <p14:creationId xmlns:p14="http://schemas.microsoft.com/office/powerpoint/2010/main" val="8602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Komparativni indeksi fita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Najčešće korišćeni komparativni indeksi fita:</a:t>
                </a:r>
              </a:p>
              <a:p>
                <a:pPr lvl="1"/>
                <a:r>
                  <a:rPr lang="sr-Latn-RS" sz="1800" dirty="0"/>
                  <a:t>CFI – Comparative </a:t>
                </a:r>
                <a:r>
                  <a:rPr lang="sr-Latn-RS" sz="1800" dirty="0" err="1"/>
                  <a:t>Fit</a:t>
                </a:r>
                <a:r>
                  <a:rPr lang="sr-Latn-RS" sz="1800" dirty="0"/>
                  <a:t> </a:t>
                </a:r>
                <a:r>
                  <a:rPr lang="sr-Latn-RS" sz="1800" dirty="0" err="1"/>
                  <a:t>Index</a:t>
                </a:r>
                <a:endParaRPr lang="sr-Latn-R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sr-Latn-RS" sz="1400" smtClean="0">
                        <a:latin typeface="Cambria Math" panose="02040503050406030204" pitchFamily="18" charset="0"/>
                      </a:rPr>
                      <m:t>𝐶𝐹𝐼</m:t>
                    </m:r>
                    <m:r>
                      <a:rPr lang="sr-Latn-RS" sz="1400" smtClean="0">
                        <a:latin typeface="Cambria Math" panose="02040503050406030204" pitchFamily="18" charset="0"/>
                      </a:rPr>
                      <m:t>=1 − </m:t>
                    </m:r>
                    <m:f>
                      <m:f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RS" sz="140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⁡((</m:t>
                        </m:r>
                        <m:sSubSup>
                          <m:sSubSupPr>
                            <m:ctrlPr>
                              <a:rPr lang="sr-Latn-RS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sr-Latn-R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sr-Latn-R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 smtClean="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sr-Latn-RS" sz="140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r-Latn-RS" sz="1400">
                            <a:latin typeface="Cambria Math" panose="02040503050406030204" pitchFamily="18" charset="0"/>
                          </a:rPr>
                          <m:t>), 0</m:t>
                        </m:r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sz="1400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de-DE" sz="1400">
                            <a:latin typeface="Cambria Math" panose="02040503050406030204" pitchFamily="18" charset="0"/>
                          </a:rPr>
                          <m:t>((</m:t>
                        </m:r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sr-Latn-RS" sz="140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sz="1400">
                            <a:latin typeface="Cambria Math" panose="02040503050406030204" pitchFamily="18" charset="0"/>
                          </a:rPr>
                          <m:t>), (</m:t>
                        </m:r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1400">
                            <a:latin typeface="Cambria Math" panose="02040503050406030204" pitchFamily="18" charset="0"/>
                          </a:rPr>
                          <m:t>), 0)</m:t>
                        </m:r>
                      </m:den>
                    </m:f>
                  </m:oMath>
                </a14:m>
                <a:endParaRPr lang="sr-Latn-RS" sz="1400" dirty="0"/>
              </a:p>
              <a:p>
                <a:pPr lvl="2"/>
                <a:r>
                  <a:rPr lang="sr-Latn-RS" sz="1400" dirty="0"/>
                  <a:t>Vrednosti od 0 do 1, što veće – to bolje, poželjno preko .95</a:t>
                </a:r>
              </a:p>
              <a:p>
                <a:pPr lvl="1"/>
                <a:r>
                  <a:rPr lang="sr-Latn-RS" sz="1800" dirty="0"/>
                  <a:t>NFI – </a:t>
                </a:r>
                <a:r>
                  <a:rPr lang="sr-Latn-CS" sz="1800" dirty="0"/>
                  <a:t>Normed </a:t>
                </a:r>
                <a:r>
                  <a:rPr lang="sr-Latn-CS" sz="1800" dirty="0" err="1"/>
                  <a:t>Fit</a:t>
                </a:r>
                <a:r>
                  <a:rPr lang="sr-Latn-CS" sz="1800" dirty="0"/>
                  <a:t> </a:t>
                </a:r>
                <a:r>
                  <a:rPr lang="sr-Latn-CS" sz="1800" dirty="0" err="1"/>
                  <a:t>Index</a:t>
                </a:r>
                <a:endParaRPr lang="sr-Latn-C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sr-Latn-RS" sz="1400" smtClean="0">
                        <a:latin typeface="Cambria Math" panose="02040503050406030204" pitchFamily="18" charset="0"/>
                      </a:rPr>
                      <m:t>𝑁𝐹</m:t>
                    </m:r>
                    <m:r>
                      <a:rPr lang="sr-Latn-RS" sz="14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sr-Latn-RS" sz="1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sr-Latn-CS" sz="1400" dirty="0"/>
              </a:p>
              <a:p>
                <a:pPr lvl="2"/>
                <a:r>
                  <a:rPr lang="sr-Latn-CS" sz="1400" dirty="0" err="1"/>
                  <a:t>Vrednosti</a:t>
                </a:r>
                <a:r>
                  <a:rPr lang="sr-Latn-CS" sz="1400" dirty="0"/>
                  <a:t> </a:t>
                </a:r>
                <a:r>
                  <a:rPr lang="sr-Latn-RS" sz="1400" dirty="0"/>
                  <a:t>od 0 do 1, što veće – to bolje, poželjno preko .95</a:t>
                </a:r>
              </a:p>
              <a:p>
                <a:pPr lvl="1"/>
                <a:r>
                  <a:rPr lang="sr-Latn-RS" sz="1800" dirty="0"/>
                  <a:t>TLI – Tucker-Lewis Index</a:t>
                </a:r>
              </a:p>
              <a:p>
                <a:pPr lvl="2"/>
                <a:r>
                  <a:rPr lang="sr-Latn-RS" sz="1400" dirty="0"/>
                  <a:t>Naziva se i NNFI – Non Normed </a:t>
                </a:r>
                <a:r>
                  <a:rPr lang="sr-Latn-RS" sz="1400" dirty="0" err="1"/>
                  <a:t>Fit</a:t>
                </a:r>
                <a:r>
                  <a:rPr lang="sr-Latn-RS" sz="1400" dirty="0"/>
                  <a:t> </a:t>
                </a:r>
                <a:r>
                  <a:rPr lang="sr-Latn-RS" sz="1400" dirty="0" err="1"/>
                  <a:t>Index</a:t>
                </a:r>
                <a:endParaRPr lang="sr-Latn-RS" sz="1400" dirty="0"/>
              </a:p>
              <a:p>
                <a:pPr lvl="2"/>
                <a14:m>
                  <m:oMath xmlns:m="http://schemas.openxmlformats.org/officeDocument/2006/math">
                    <m:r>
                      <a:rPr lang="sr-Latn-RS" sz="1400" smtClean="0">
                        <a:latin typeface="Cambria Math" panose="02040503050406030204" pitchFamily="18" charset="0"/>
                      </a:rPr>
                      <m:t>𝑇𝐿𝐼</m:t>
                    </m:r>
                    <m:r>
                      <a:rPr lang="sr-Latn-RS" sz="14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140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sr-Latn-R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sr-Latn-RS" sz="1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sz="140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sr-Latn-RS" sz="1400" dirty="0"/>
              </a:p>
              <a:p>
                <a:pPr lvl="2"/>
                <a:r>
                  <a:rPr lang="sr-Latn-RS" sz="1400" dirty="0"/>
                  <a:t>Nije normiran – vrednosti mogu da idu i izvan okvira 0-1; ako se približavaju 1 – dobar fit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1" t="-151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2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/>
              <a:t>Indeksi fita korigovani za parsimoničnost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Uključuju korekciju za </a:t>
            </a:r>
            <a:r>
              <a:rPr lang="sr-Latn-RS" dirty="0" err="1"/>
              <a:t>parsimoničnost</a:t>
            </a:r>
            <a:r>
              <a:rPr lang="sr-Latn-RS" dirty="0"/>
              <a:t> modela</a:t>
            </a:r>
          </a:p>
          <a:p>
            <a:r>
              <a:rPr lang="sr-Latn-RS" dirty="0" err="1"/>
              <a:t>Parsimoničniji</a:t>
            </a:r>
            <a:r>
              <a:rPr lang="sr-Latn-RS" dirty="0"/>
              <a:t> modeli se smatraju boljim, a </a:t>
            </a:r>
            <a:r>
              <a:rPr lang="sr-Latn-RS" dirty="0" err="1"/>
              <a:t>neparsimoničniji</a:t>
            </a:r>
            <a:r>
              <a:rPr lang="sr-Latn-RS" dirty="0"/>
              <a:t> modeli lošijim i to se odražava na vrednost pokazatelja </a:t>
            </a:r>
            <a:r>
              <a:rPr lang="sr-Latn-RS" dirty="0" err="1"/>
              <a:t>fita</a:t>
            </a:r>
            <a:r>
              <a:rPr lang="sr-Latn-RS" dirty="0"/>
              <a:t> („kazna“ za </a:t>
            </a:r>
            <a:r>
              <a:rPr lang="sr-Latn-RS" dirty="0" err="1"/>
              <a:t>neparsimoničnost</a:t>
            </a:r>
            <a:r>
              <a:rPr lang="sr-Latn-RS" dirty="0"/>
              <a:t>, favorizuje se veći broj </a:t>
            </a:r>
            <a:r>
              <a:rPr lang="sr-Latn-RS" dirty="0" err="1"/>
              <a:t>df</a:t>
            </a:r>
            <a:r>
              <a:rPr lang="sr-Latn-RS" dirty="0"/>
              <a:t>)</a:t>
            </a:r>
          </a:p>
          <a:p>
            <a:pPr lvl="1"/>
            <a:r>
              <a:rPr lang="sr-Latn-RS" sz="1800" dirty="0"/>
              <a:t>RMSEA - </a:t>
            </a:r>
            <a:r>
              <a:rPr lang="sr-Latn-RS" sz="1800" dirty="0" err="1"/>
              <a:t>Root-Mean-Square</a:t>
            </a:r>
            <a:r>
              <a:rPr lang="sr-Latn-RS" sz="1800" dirty="0"/>
              <a:t> </a:t>
            </a:r>
            <a:r>
              <a:rPr lang="sr-Latn-RS" sz="1800" dirty="0" err="1"/>
              <a:t>Error</a:t>
            </a:r>
            <a:r>
              <a:rPr lang="sr-Latn-RS" sz="1800" dirty="0"/>
              <a:t> </a:t>
            </a:r>
            <a:r>
              <a:rPr lang="sr-Latn-RS" sz="1800" dirty="0" err="1"/>
              <a:t>of</a:t>
            </a:r>
            <a:r>
              <a:rPr lang="sr-Latn-RS" sz="1800" dirty="0"/>
              <a:t> </a:t>
            </a:r>
            <a:r>
              <a:rPr lang="sr-Latn-RS" sz="1800" dirty="0" err="1"/>
              <a:t>Approximation</a:t>
            </a:r>
            <a:endParaRPr lang="sr-Latn-RS" sz="1800" dirty="0"/>
          </a:p>
          <a:p>
            <a:pPr lvl="2"/>
            <a:r>
              <a:rPr lang="sr-Latn-RS" sz="1400" dirty="0"/>
              <a:t>Testira u kojoj meri bi model razumno dobro odgovarao populaciji</a:t>
            </a:r>
          </a:p>
          <a:p>
            <a:pPr lvl="2"/>
            <a:r>
              <a:rPr lang="sr-Latn-RS" sz="1400" dirty="0"/>
              <a:t>Odnosi se na </a:t>
            </a:r>
            <a:r>
              <a:rPr lang="sr-Latn-CS" sz="1400" dirty="0"/>
              <a:t>veličinu greške modela u proceni </a:t>
            </a:r>
            <a:r>
              <a:rPr lang="sr-Latn-CS" sz="1400" dirty="0" err="1"/>
              <a:t>populacijskih</a:t>
            </a:r>
            <a:r>
              <a:rPr lang="sr-Latn-CS" sz="1400" dirty="0"/>
              <a:t> parametara</a:t>
            </a:r>
            <a:endParaRPr lang="sr-Latn-RS" sz="1400" dirty="0"/>
          </a:p>
          <a:p>
            <a:pPr lvl="2"/>
            <a:r>
              <a:rPr lang="sr-Latn-RS" sz="1400" dirty="0"/>
              <a:t>Vrednosti od 0 do uglavnom 1, ispod .05 (po nekima .06) su odlične, do .08 prihvatljive, preko .1 loše</a:t>
            </a:r>
          </a:p>
          <a:p>
            <a:pPr lvl="1"/>
            <a:r>
              <a:rPr lang="sr-Latn-RS" sz="1800" dirty="0" err="1"/>
              <a:t>Cfit</a:t>
            </a:r>
            <a:r>
              <a:rPr lang="sr-Latn-RS" sz="1800" dirty="0"/>
              <a:t> (</a:t>
            </a:r>
            <a:r>
              <a:rPr lang="sr-Latn-RS" sz="1800" dirty="0" err="1"/>
              <a:t>Close</a:t>
            </a:r>
            <a:r>
              <a:rPr lang="sr-Latn-RS" sz="1800" dirty="0"/>
              <a:t> </a:t>
            </a:r>
            <a:r>
              <a:rPr lang="sr-Latn-RS" sz="1800" dirty="0" err="1"/>
              <a:t>Fit</a:t>
            </a:r>
            <a:r>
              <a:rPr lang="sr-Latn-RS" sz="1800" dirty="0"/>
              <a:t>)</a:t>
            </a:r>
          </a:p>
          <a:p>
            <a:pPr lvl="2"/>
            <a:r>
              <a:rPr lang="sr-Latn-RS" sz="1400" dirty="0"/>
              <a:t>Verovatnoća da je RMSEA manji ili jednak .05</a:t>
            </a:r>
          </a:p>
          <a:p>
            <a:pPr lvl="2"/>
            <a:r>
              <a:rPr lang="sr-Latn-RS" sz="1400" dirty="0"/>
              <a:t>Poželjno da bude </a:t>
            </a:r>
            <a:r>
              <a:rPr lang="sr-Latn-RS" sz="1400" dirty="0" err="1"/>
              <a:t>neznačajan</a:t>
            </a:r>
            <a:endParaRPr lang="sr-Latn-R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Prediktivni indeksi fita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Procenjuje se fit modela u hipotetičkim ponovnim uzorcima iste veličine iz iste populacije (akcenat na populaciji, ne na uzorku)</a:t>
                </a:r>
              </a:p>
              <a:p>
                <a:pPr lvl="1"/>
                <a:r>
                  <a:rPr lang="sr-Latn-RS" sz="1800" dirty="0"/>
                  <a:t>AIC – Akaike </a:t>
                </a:r>
                <a:r>
                  <a:rPr lang="sr-Latn-RS" sz="1800" dirty="0" err="1"/>
                  <a:t>Information</a:t>
                </a:r>
                <a:r>
                  <a:rPr lang="sr-Latn-RS" sz="1800" dirty="0"/>
                  <a:t> </a:t>
                </a:r>
                <a:r>
                  <a:rPr lang="sr-Latn-RS" sz="1800" dirty="0" err="1"/>
                  <a:t>Criterion</a:t>
                </a:r>
                <a:endParaRPr lang="sr-Latn-R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sr-Latn-RS" sz="1400" smtClean="0">
                        <a:latin typeface="Cambria Math" panose="02040503050406030204" pitchFamily="18" charset="0"/>
                      </a:rPr>
                      <m:t>𝐴𝐼𝐶</m:t>
                    </m:r>
                    <m:r>
                      <a:rPr lang="sr-Latn-RS" sz="1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4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l-GR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R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1400">
                        <a:latin typeface="Cambria Math" panose="02040503050406030204" pitchFamily="18" charset="0"/>
                      </a:rPr>
                      <m:t>– 2∗</m:t>
                    </m:r>
                    <m:r>
                      <a:rPr lang="sr-Latn-RS" sz="1400">
                        <a:latin typeface="Cambria Math" panose="02040503050406030204" pitchFamily="18" charset="0"/>
                      </a:rPr>
                      <m:t>𝑑𝑓</m:t>
                    </m:r>
                  </m:oMath>
                </a14:m>
                <a:endParaRPr lang="sr-Latn-CS" sz="1400" dirty="0"/>
              </a:p>
              <a:p>
                <a:pPr lvl="2"/>
                <a:r>
                  <a:rPr lang="sr-Latn-RS" sz="1400" dirty="0"/>
                  <a:t>Favorizuje jednostavnije (parsimoničnije) modele</a:t>
                </a:r>
              </a:p>
              <a:p>
                <a:pPr lvl="2"/>
                <a:r>
                  <a:rPr lang="sr-Latn-RS" sz="1400" dirty="0"/>
                  <a:t>Koristi se za poređenje ne-ugnježdenih alternativnih modela na istim podacima</a:t>
                </a:r>
              </a:p>
              <a:p>
                <a:pPr lvl="2"/>
                <a:r>
                  <a:rPr lang="sr-Latn-RS" sz="1400" dirty="0"/>
                  <a:t>Što niži to bolji</a:t>
                </a:r>
              </a:p>
              <a:p>
                <a:pPr lvl="1"/>
                <a:r>
                  <a:rPr lang="sr-Latn-RS" sz="1800" dirty="0"/>
                  <a:t>BIC – Schwartz’s Bayesian Information Criterion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sr-Latn-RS" sz="140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sr-Latn-RS" sz="1400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sr-Latn-RS" sz="1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4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l-GR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400">
                        <a:latin typeface="Cambria Math" panose="02040503050406030204" pitchFamily="18" charset="0"/>
                      </a:rPr>
                      <m:t> –</m:t>
                    </m:r>
                    <m:r>
                      <m:rPr>
                        <m:sty m:val="p"/>
                      </m:rPr>
                      <a:rPr lang="sr-Latn-RS" sz="140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sr-Latn-RS" sz="140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sr-Latn-RS" sz="140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sr-Latn-RS" sz="1400" smtClean="0">
                        <a:latin typeface="Cambria Math" panose="02040503050406030204" pitchFamily="18" charset="0"/>
                      </a:rPr>
                      <m:t>)∗</m:t>
                    </m:r>
                    <m:r>
                      <a:rPr lang="sr-Latn-RS" sz="1400">
                        <a:latin typeface="Cambria Math" panose="02040503050406030204" pitchFamily="18" charset="0"/>
                      </a:rPr>
                      <m:t>𝑑𝑓</m:t>
                    </m:r>
                  </m:oMath>
                </a14:m>
                <a:endParaRPr lang="sr-Latn-RS" sz="1400" dirty="0"/>
              </a:p>
              <a:p>
                <a:pPr lvl="2"/>
                <a:r>
                  <a:rPr lang="sr-Latn-RS" sz="1400" dirty="0"/>
                  <a:t>Veoma sličan AIC, ali jače koriguje za kompleksnost modela</a:t>
                </a:r>
              </a:p>
              <a:p>
                <a:pPr lvl="1"/>
                <a:r>
                  <a:rPr lang="sr-Latn-RS" sz="1800" dirty="0"/>
                  <a:t>ECVI – Expected Cross-Validation Index</a:t>
                </a:r>
              </a:p>
              <a:p>
                <a:pPr lvl="2"/>
                <a:r>
                  <a:rPr lang="sr-Latn-RS" sz="1400" dirty="0"/>
                  <a:t>Daje isti redosled modela koji se porede kao AIC</a:t>
                </a:r>
              </a:p>
              <a:p>
                <a:pPr lvl="2"/>
                <a:r>
                  <a:rPr lang="sr-Latn-RS" sz="1400" dirty="0"/>
                  <a:t>Korigovan za parsimoničnost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1" t="-1515" r="-158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6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Kako znamo koliko je model dobar?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Koje pokazatelje treba koristiti?</a:t>
            </a:r>
          </a:p>
          <a:p>
            <a:r>
              <a:rPr lang="sr-Latn-RS" dirty="0"/>
              <a:t>Koje vrednosti treba uzeti kao granične?</a:t>
            </a:r>
          </a:p>
          <a:p>
            <a:endParaRPr lang="sr-Latn-RS" dirty="0"/>
          </a:p>
          <a:p>
            <a:r>
              <a:rPr lang="sr-Latn-RS" dirty="0"/>
              <a:t>Različiti programi daju različite pokazatelje i ne postoji univerzalni konsenzus o preporučenim vrednostima</a:t>
            </a:r>
          </a:p>
          <a:p>
            <a:r>
              <a:rPr lang="sr-Latn-RS" dirty="0"/>
              <a:t>Zato uvek treba uzimati u obzir više kriterijuma i to u kontekstu samih podataka!</a:t>
            </a:r>
          </a:p>
        </p:txBody>
      </p:sp>
    </p:spTree>
    <p:extLst>
      <p:ext uri="{BB962C8B-B14F-4D97-AF65-F5344CB8AC3E}">
        <p14:creationId xmlns:p14="http://schemas.microsoft.com/office/powerpoint/2010/main" val="33250204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Ako je model dobar...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Gledamo pojedinačne parametre</a:t>
            </a:r>
          </a:p>
          <a:p>
            <a:r>
              <a:rPr lang="sr-Latn-CS" dirty="0"/>
              <a:t>Standardizovani i nestandardizovani parametri (kod EFA imamo samo standardizovane)</a:t>
            </a:r>
          </a:p>
          <a:p>
            <a:r>
              <a:rPr lang="sr-Latn-CS" dirty="0"/>
              <a:t>Nestandardizovani parametri daju intercepte – vrednost indikatora kada je vrednost latentne varijable jednaka nuli (korisno za poređenje grupa i otkrivanje pristrasnosti testova)</a:t>
            </a:r>
          </a:p>
          <a:p>
            <a:r>
              <a:rPr lang="sr-Latn-CS" dirty="0"/>
              <a:t>Osnovni parametri su: </a:t>
            </a:r>
          </a:p>
          <a:p>
            <a:pPr lvl="1"/>
            <a:r>
              <a:rPr lang="sr-Latn-CS" dirty="0"/>
              <a:t>Faktorska zasićenja (analogno </a:t>
            </a:r>
            <a:r>
              <a:rPr lang="sr-Latn-CS" dirty="0" err="1"/>
              <a:t>regresionim</a:t>
            </a:r>
            <a:r>
              <a:rPr lang="sr-Latn-CS" dirty="0"/>
              <a:t> nagibima)</a:t>
            </a:r>
          </a:p>
          <a:p>
            <a:pPr lvl="1"/>
            <a:r>
              <a:rPr lang="sr-Latn-CS" dirty="0"/>
              <a:t>Jedinstvena varijansa, unikvitet indikatora (koji ne može biti objašnjen latentnom varijablom)</a:t>
            </a:r>
          </a:p>
          <a:p>
            <a:pPr lvl="1"/>
            <a:r>
              <a:rPr lang="sr-Latn-CS" dirty="0"/>
              <a:t>Varijansa faktora, tj. latentnih varijabli</a:t>
            </a:r>
          </a:p>
          <a:p>
            <a:pPr lvl="1"/>
            <a:r>
              <a:rPr lang="sr-Latn-CS" dirty="0" err="1"/>
              <a:t>Kovarijansa</a:t>
            </a:r>
            <a:r>
              <a:rPr lang="sr-Latn-CS" dirty="0"/>
              <a:t> faktora (ako je jednaka nuli – odgovara rešenju ortogonalnih faktora iz EFA)</a:t>
            </a:r>
          </a:p>
          <a:p>
            <a:pPr lvl="1"/>
            <a:r>
              <a:rPr lang="sr-Latn-CS" dirty="0" err="1"/>
              <a:t>Kovarijanse</a:t>
            </a:r>
            <a:r>
              <a:rPr lang="sr-Latn-CS" dirty="0"/>
              <a:t> greški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Ako model nije dobar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Većina programa nude tzv. indekse modifikacije (modification indices, MI)</a:t>
            </a:r>
          </a:p>
          <a:p>
            <a:r>
              <a:rPr lang="sr-Latn-RS" dirty="0"/>
              <a:t>Ovi indeksi govore o promeni </a:t>
            </a:r>
            <a:r>
              <a:rPr lang="sr-Latn-RS" dirty="0" err="1"/>
              <a:t>fita</a:t>
            </a:r>
            <a:r>
              <a:rPr lang="sr-Latn-RS" dirty="0"/>
              <a:t> modela do koje bi došlo ukoliko bi se napravila neka respecifikacija modela</a:t>
            </a:r>
          </a:p>
          <a:p>
            <a:r>
              <a:rPr lang="sr-Latn-RS" dirty="0"/>
              <a:t>Zapravo, oni ukazuju na lokalizaciju lošeg fita modela</a:t>
            </a:r>
          </a:p>
          <a:p>
            <a:pPr lvl="1"/>
            <a:r>
              <a:rPr lang="sr-Latn-RS" dirty="0"/>
              <a:t>Npr. ukoliko se dopusti korelacija dve greške</a:t>
            </a:r>
          </a:p>
          <a:p>
            <a:pPr lvl="1"/>
            <a:r>
              <a:rPr lang="sr-Latn-RS" dirty="0"/>
              <a:t>Ukoliko se dopusti neko sekundarno zasićenje</a:t>
            </a:r>
          </a:p>
          <a:p>
            <a:r>
              <a:rPr lang="sr-Latn-RS" dirty="0"/>
              <a:t>Što je MI veći – to će model bolje fitovati ako se data promena uvrsti u model (očekivana promena hi-kvadrata)</a:t>
            </a:r>
          </a:p>
        </p:txBody>
      </p:sp>
    </p:spTree>
    <p:extLst>
      <p:ext uri="{BB962C8B-B14F-4D97-AF65-F5344CB8AC3E}">
        <p14:creationId xmlns:p14="http://schemas.microsoft.com/office/powerpoint/2010/main" val="13575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Ako model nije dobar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Problem – istraživači često ne znaju kada treba prestati sa modifikacijama modela</a:t>
            </a:r>
          </a:p>
          <a:p>
            <a:r>
              <a:rPr lang="sr-Latn-RS" dirty="0"/>
              <a:t>Treba imati u vidu potencijalne buduće replikacije modela – da li bi se ove izmene potvrdile?</a:t>
            </a:r>
          </a:p>
          <a:p>
            <a:r>
              <a:rPr lang="sr-Latn-CS" dirty="0"/>
              <a:t>Ako je za inicijalno formiranje modela bila potrebna snažna teorijsko-empirijska potpora, jednako strogi kriterijumi treba da važe i za promene u modelu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5EEF-1C7F-443A-9D08-D697070A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KFA drugog reda, ugnježdeni modeli, uslovi, izveštavanje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383C-5A9F-4457-A5D5-D8B1FC254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Dodatna razmatranja</a:t>
            </a:r>
          </a:p>
        </p:txBody>
      </p:sp>
    </p:spTree>
    <p:extLst>
      <p:ext uri="{BB962C8B-B14F-4D97-AF65-F5344CB8AC3E}">
        <p14:creationId xmlns:p14="http://schemas.microsoft.com/office/powerpoint/2010/main" val="29939742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KFA drugog 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Kao i kod EFA i u KFA možemo testirati hijerarhijske faktorske modele</a:t>
            </a:r>
          </a:p>
          <a:p>
            <a:r>
              <a:rPr lang="sr-Latn-RS" dirty="0"/>
              <a:t>Manifestna varijabla objašnjena je faktorom prvog i (posredno) faktorom drugog reda</a:t>
            </a:r>
          </a:p>
          <a:p>
            <a:r>
              <a:rPr lang="sr-Latn-RS" dirty="0" err="1"/>
              <a:t>Kovarijansa</a:t>
            </a:r>
            <a:r>
              <a:rPr lang="sr-Latn-RS" dirty="0"/>
              <a:t> faktora prvog reda u potpunosti je objašnjena postojanjem faktora drugog reda</a:t>
            </a:r>
          </a:p>
          <a:p>
            <a:pPr lvl="1"/>
            <a:r>
              <a:rPr lang="sr-Latn-RS" dirty="0"/>
              <a:t>To znači da se kovarijanse tih latentnih varijabli ne procenjuju kao parametri u modelu</a:t>
            </a:r>
          </a:p>
          <a:p>
            <a:pPr lvl="1"/>
            <a:r>
              <a:rPr lang="sr-Latn-RS" dirty="0"/>
              <a:t>Faktori prvog reda postaju endogene varijable (jer ih objašnjava faktor drugog reda)</a:t>
            </a:r>
          </a:p>
          <a:p>
            <a:pPr lvl="1"/>
            <a:r>
              <a:rPr lang="sr-Latn-RS" dirty="0"/>
              <a:t>Faktori prvog reda moraju imati pripadajuće greške (disturbance 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Upotreba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Efekat metode</a:t>
            </a:r>
          </a:p>
          <a:p>
            <a:pPr lvl="1"/>
            <a:r>
              <a:rPr lang="sr-Latn-CS" dirty="0"/>
              <a:t>Koji deo zajedničke varijanse potiče od iste metode merenja?</a:t>
            </a:r>
          </a:p>
          <a:p>
            <a:pPr lvl="2"/>
            <a:r>
              <a:rPr lang="sr-Latn-CS" dirty="0"/>
              <a:t>SR vs. R, RT vs. tačnost, socijalna poželjnost odgovora, pozitivno i negativno formulisane tvrdnje...</a:t>
            </a:r>
          </a:p>
          <a:p>
            <a:pPr lvl="1"/>
            <a:r>
              <a:rPr lang="sr-Latn-CS" dirty="0"/>
              <a:t>Ponekad korelacija nekoliko varijabli potiče i od drugih razloga, a ne samo od zajedničkog latentnog faktora</a:t>
            </a:r>
          </a:p>
          <a:p>
            <a:pPr lvl="1"/>
            <a:r>
              <a:rPr lang="sr-Latn-CS" dirty="0"/>
              <a:t>A ponekad deluje da imamo dva faktora, a zapravo postoji samo jedan</a:t>
            </a:r>
          </a:p>
          <a:p>
            <a:pPr lvl="1"/>
            <a:r>
              <a:rPr lang="sr-Latn-CS" dirty="0"/>
              <a:t>Može se uključiti u model kao greška</a:t>
            </a:r>
          </a:p>
          <a:p>
            <a:pPr lvl="2"/>
            <a:r>
              <a:rPr lang="sr-Latn-CS" dirty="0"/>
              <a:t>Za razliku od EFA, KFA dozvoljava kovarijansu greški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KFA drugog 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Primer:</a:t>
            </a:r>
          </a:p>
          <a:p>
            <a:pPr lvl="1"/>
            <a:r>
              <a:rPr lang="sr-Latn-RS" dirty="0"/>
              <a:t>Da li se skorovi na BDI mogu objasniti preko tri faktora prvog reda (negativni stav, teškoće u izvođenju i somatski elementi) i jednog faktora drugog reda (opšta depresivnost)?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KFA drugog reda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0" y="1528741"/>
            <a:ext cx="3840000" cy="53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/>
              <a:t>Izvor: Byrne,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KFA drugog 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Kod KFA drugog reda je jako važno obezbediti da model bude identifikovan i na prvom i na drugom nivou!</a:t>
            </a:r>
          </a:p>
          <a:p>
            <a:r>
              <a:rPr lang="sr-Latn-RS" dirty="0"/>
              <a:t>Prikazani model u celini je previše identifikovan</a:t>
            </a:r>
          </a:p>
          <a:p>
            <a:pPr lvl="1"/>
            <a:r>
              <a:rPr lang="sr-Latn-RS" dirty="0"/>
              <a:t>20 manifestnih varijabli, odnosno 210 poznatih vrednosti</a:t>
            </a:r>
          </a:p>
          <a:p>
            <a:pPr lvl="1"/>
            <a:r>
              <a:rPr lang="sr-Latn-RS" dirty="0"/>
              <a:t>46 slobodna parametra (20 varijansi greške manifestnih varijabli + 17 faktorskih zasićenja prvog reda + 3 faktorska zasićenja drugog reda + 3 varijanse greški faktora prvog reda)</a:t>
            </a:r>
          </a:p>
          <a:p>
            <a:pPr lvl="1"/>
            <a:r>
              <a:rPr lang="sr-Latn-RS" dirty="0"/>
              <a:t>df = 167</a:t>
            </a:r>
          </a:p>
          <a:p>
            <a:r>
              <a:rPr lang="sr-Latn-RS" dirty="0"/>
              <a:t>ALI, ako gledamo samo model drugog reda</a:t>
            </a:r>
          </a:p>
          <a:p>
            <a:pPr lvl="1"/>
            <a:r>
              <a:rPr lang="sr-Latn-RS" dirty="0"/>
              <a:t>Model je „taman identifikovan“</a:t>
            </a:r>
            <a:endParaRPr lang="en-US" dirty="0"/>
          </a:p>
          <a:p>
            <a:pPr lvl="1"/>
            <a:r>
              <a:rPr lang="sr-Latn-RS" dirty="0"/>
              <a:t>3 varijable daju 6 poznatih vrednosti</a:t>
            </a:r>
          </a:p>
          <a:p>
            <a:pPr lvl="1"/>
            <a:r>
              <a:rPr lang="sr-Latn-RS" dirty="0"/>
              <a:t>6 slobodnih parametara (3 zasićenja + 3 greške)</a:t>
            </a:r>
          </a:p>
        </p:txBody>
      </p:sp>
    </p:spTree>
    <p:extLst>
      <p:ext uri="{BB962C8B-B14F-4D97-AF65-F5344CB8AC3E}">
        <p14:creationId xmlns:p14="http://schemas.microsoft.com/office/powerpoint/2010/main" val="28472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KFA drugog reda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se rešava problem identifikacije modela na drugom nivou?</a:t>
            </a:r>
          </a:p>
          <a:p>
            <a:r>
              <a:rPr lang="sr-Latn-RS" dirty="0"/>
              <a:t>Potrebno je nametnuti dodatna ograničenja koja moraju imati potporu u teoriji</a:t>
            </a:r>
          </a:p>
          <a:p>
            <a:r>
              <a:rPr lang="sr-Latn-RS" dirty="0"/>
              <a:t>Ograničavanje određenih parametara</a:t>
            </a:r>
          </a:p>
          <a:p>
            <a:r>
              <a:rPr lang="sr-Latn-RS" dirty="0"/>
              <a:t>Najčešće se odredi da varijanse grešaka ili zasićenja za faktore prvog reda budu jednaki</a:t>
            </a:r>
          </a:p>
          <a:p>
            <a:r>
              <a:rPr lang="sr-Latn-RS" dirty="0"/>
              <a:t>Time se dobija dodatni stepen slobode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KFA drugog reda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11" y="1524000"/>
            <a:ext cx="3578177" cy="532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dirty="0"/>
              <a:t>Izvor: Byrne, 2010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81600" y="4267200"/>
            <a:ext cx="4191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5410200"/>
            <a:ext cx="4191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Ugnježdeni modeli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Ugnježdeni model (nested model, N-model) je takav model koji sadrži deo (podskup) slobodnih parametara drugog modela; drugi model često se naziva i roditeljski model (parent model, P-model)</a:t>
            </a:r>
          </a:p>
          <a:p>
            <a:r>
              <a:rPr lang="sr-Latn-RS" dirty="0"/>
              <a:t>Modeli su strukturalno identični, ali se razlikuju po broju slobodnih / fiksiranih parametara</a:t>
            </a:r>
          </a:p>
          <a:p>
            <a:r>
              <a:rPr lang="sr-Latn-RS" dirty="0"/>
              <a:t>Ugnježdeni model ima više fiksiranih parametara i samim tim veći broj stepeni slobode</a:t>
            </a:r>
          </a:p>
          <a:p>
            <a:r>
              <a:rPr lang="sr-Latn-RS" dirty="0"/>
              <a:t>Modeli koji imaju isti broj indikatora, ali se razlikuju u broju faktora se takođe smatraju ugnježdenim</a:t>
            </a:r>
          </a:p>
          <a:p>
            <a:pPr lvl="1"/>
            <a:r>
              <a:rPr lang="sr-Latn-RS" dirty="0"/>
              <a:t>Modeli sa manjim brojem faktora su ugnježdeni</a:t>
            </a:r>
          </a:p>
          <a:p>
            <a:r>
              <a:rPr lang="sr-Latn-RS" dirty="0"/>
              <a:t>Fit ugnježdenih modela se može direktno porediti!</a:t>
            </a:r>
          </a:p>
        </p:txBody>
      </p:sp>
    </p:spTree>
    <p:extLst>
      <p:ext uri="{BB962C8B-B14F-4D97-AF65-F5344CB8AC3E}">
        <p14:creationId xmlns:p14="http://schemas.microsoft.com/office/powerpoint/2010/main" val="35657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Koji model je P a koji N?</a:t>
            </a:r>
            <a:endParaRPr lang="en-US" dirty="0"/>
          </a:p>
        </p:txBody>
      </p:sp>
      <p:pic>
        <p:nvPicPr>
          <p:cNvPr id="6" name="Content Placeholder 5" descr="KFA svi parametri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600200"/>
            <a:ext cx="4320344" cy="4756482"/>
          </a:xfrm>
        </p:spPr>
      </p:pic>
      <p:pic>
        <p:nvPicPr>
          <p:cNvPr id="7" name="Content Placeholder 6" descr="KFA graficki primer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98021" y="1600200"/>
            <a:ext cx="4541179" cy="4754880"/>
          </a:xfrm>
        </p:spPr>
      </p:pic>
      <p:sp>
        <p:nvSpPr>
          <p:cNvPr id="3" name="Rectangle 2"/>
          <p:cNvSpPr/>
          <p:nvPr/>
        </p:nvSpPr>
        <p:spPr>
          <a:xfrm>
            <a:off x="3429000" y="17526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6498" y="1752600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8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Koji model je P a koji N?</a:t>
            </a:r>
            <a:endParaRPr lang="en-US" dirty="0"/>
          </a:p>
        </p:txBody>
      </p:sp>
      <p:pic>
        <p:nvPicPr>
          <p:cNvPr id="6" name="Content Placeholder 6" descr="KFA graficki primer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6052" y="1840548"/>
            <a:ext cx="4209747" cy="4407852"/>
          </a:xfrm>
        </p:spPr>
      </p:pic>
      <p:pic>
        <p:nvPicPr>
          <p:cNvPr id="7" name="Content Placeholder 6" descr="KFA graficki primer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887090"/>
            <a:ext cx="4267200" cy="4468008"/>
          </a:xfrm>
        </p:spPr>
      </p:pic>
      <p:sp>
        <p:nvSpPr>
          <p:cNvPr id="9" name="TextBox 8"/>
          <p:cNvSpPr txBox="1"/>
          <p:nvPr/>
        </p:nvSpPr>
        <p:spPr>
          <a:xfrm>
            <a:off x="2819400" y="32766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.25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5814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8862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a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41910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/>
              <a:t>a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8052955" y="17526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4498" y="1752600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7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Koji model je P a koji 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73704"/>
            <a:ext cx="7543800" cy="50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4498" y="1752600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17526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Latn-R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1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Poređenje fita ugnježdenih 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Test Hi-kvadrat razlike tj. ugnježdeni Hi-kvadrat test</a:t>
            </a:r>
          </a:p>
          <a:p>
            <a:r>
              <a:rPr lang="sr-Latn-RS" dirty="0"/>
              <a:t>Razlika Hi-kvadrata ugnježdenih modela takođe ima Hi-kvadrat rapodelu, sa brojem stepeni slobode koji odgovara razlici u df N i P modela</a:t>
            </a:r>
          </a:p>
          <a:p>
            <a:r>
              <a:rPr lang="sr-Latn-RS" dirty="0"/>
              <a:t>Ukoliko je Hi-kvadrat razlika značajna – model sa manjim Hi-kvadratom značajno bolje odgovara podacima</a:t>
            </a:r>
          </a:p>
          <a:p>
            <a:r>
              <a:rPr lang="sr-Latn-RS" dirty="0"/>
              <a:t>Primer:</a:t>
            </a:r>
          </a:p>
          <a:p>
            <a:pPr lvl="1"/>
            <a:r>
              <a:rPr lang="sr-Latn-RS" dirty="0"/>
              <a:t>Dvofaktorski P-model ima </a:t>
            </a:r>
            <a:r>
              <a:rPr lang="el-GR" dirty="0"/>
              <a:t>χ</a:t>
            </a:r>
            <a:r>
              <a:rPr lang="sr-Latn-RS" dirty="0"/>
              <a:t>2 = 13.232 za df = 19 i dobro odgovara podacima</a:t>
            </a:r>
          </a:p>
          <a:p>
            <a:pPr lvl="1"/>
            <a:r>
              <a:rPr lang="sr-Latn-RS" dirty="0"/>
              <a:t>Jednofaktorski N-model ima </a:t>
            </a:r>
            <a:r>
              <a:rPr lang="el-GR" dirty="0"/>
              <a:t>χ</a:t>
            </a:r>
            <a:r>
              <a:rPr lang="sr-Latn-RS" dirty="0"/>
              <a:t>2 = 54.198 za df = 20 i takođe dobro odgovara podacima</a:t>
            </a:r>
          </a:p>
          <a:p>
            <a:pPr lvl="1"/>
            <a:r>
              <a:rPr lang="el-GR" dirty="0"/>
              <a:t>χ</a:t>
            </a:r>
            <a:r>
              <a:rPr lang="sr-Latn-RS" dirty="0"/>
              <a:t>2diff = 54.198 – 13.232 = 40.966 za df = 20 – 19 = 1</a:t>
            </a:r>
          </a:p>
          <a:p>
            <a:pPr lvl="1"/>
            <a:r>
              <a:rPr lang="el-GR" dirty="0"/>
              <a:t>χ</a:t>
            </a:r>
            <a:r>
              <a:rPr lang="sr-Latn-RS" dirty="0"/>
              <a:t>2diff je značajna na nivou .001</a:t>
            </a:r>
          </a:p>
          <a:p>
            <a:pPr lvl="1"/>
            <a:r>
              <a:rPr lang="sr-Latn-RS" dirty="0"/>
              <a:t>Možemo zaključiti da P model značajno bolje odgovara podacima od N modela</a:t>
            </a:r>
          </a:p>
          <a:p>
            <a:r>
              <a:rPr lang="sr-Latn-RS" dirty="0"/>
              <a:t>Ukoliko nijedan od modela ne odgovara podacima – nema smisla raditi Hi-kvadrat test razlike!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Upotreba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Psihometrijska evaluacija testovnih instrumenata</a:t>
            </a:r>
          </a:p>
          <a:p>
            <a:pPr lvl="1"/>
            <a:r>
              <a:rPr lang="sr-Latn-CS" dirty="0"/>
              <a:t>Šta instrument zaista meri?</a:t>
            </a:r>
          </a:p>
          <a:p>
            <a:pPr lvl="1"/>
            <a:r>
              <a:rPr lang="sr-Latn-CS" dirty="0"/>
              <a:t>Broj latentnih dimenzija</a:t>
            </a:r>
          </a:p>
          <a:p>
            <a:pPr lvl="1"/>
            <a:r>
              <a:rPr lang="sr-Latn-CS" dirty="0"/>
              <a:t>Zasićenja varijabli na faktorima</a:t>
            </a:r>
          </a:p>
          <a:p>
            <a:pPr lvl="1"/>
            <a:r>
              <a:rPr lang="sr-Latn-CS" dirty="0"/>
              <a:t>Kako treba skorovati odgovore (supskale i ponderisanje)</a:t>
            </a:r>
          </a:p>
          <a:p>
            <a:pPr lvl="1"/>
            <a:r>
              <a:rPr lang="sr-Latn-CS" dirty="0"/>
              <a:t>Može se koristiti i za procenu pouzdanosti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Uslovi za primenu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Model mora biti definisan (broj stepeni slobode mora biti pozitivan i latentne varijable moraju biti skalirane)</a:t>
            </a:r>
          </a:p>
          <a:p>
            <a:r>
              <a:rPr lang="sr-Latn-CS" dirty="0"/>
              <a:t>Podaci moraju poticati barem sa intervalne skale (</a:t>
            </a:r>
            <a:r>
              <a:rPr lang="sr-Latn-CS"/>
              <a:t>za neke od </a:t>
            </a:r>
            <a:r>
              <a:rPr lang="sr-Latn-CS" dirty="0"/>
              <a:t>metoda procene, ali ne za sve)</a:t>
            </a:r>
          </a:p>
          <a:p>
            <a:r>
              <a:rPr lang="sr-Latn-CS" dirty="0"/>
              <a:t>Varijable moraju imati </a:t>
            </a:r>
            <a:r>
              <a:rPr lang="sr-Latn-CS" dirty="0" err="1"/>
              <a:t>multivarijantnu</a:t>
            </a:r>
            <a:r>
              <a:rPr lang="sr-Latn-CS" dirty="0"/>
              <a:t> normalnost (ne za sve metode)</a:t>
            </a:r>
          </a:p>
          <a:p>
            <a:r>
              <a:rPr lang="sr-Latn-CS" dirty="0"/>
              <a:t>Moraju se izbaciti autlajeri</a:t>
            </a:r>
          </a:p>
          <a:p>
            <a:r>
              <a:rPr lang="sr-Latn-CS" dirty="0"/>
              <a:t>Nedostajući podaci se moraju regulisati (izbacivanje ispitanika ili zamenjivanje AS)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Problem veličine uzorka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Što veći uzorak – to bolje!</a:t>
            </a:r>
          </a:p>
          <a:p>
            <a:r>
              <a:rPr lang="sr-Latn-CS" dirty="0"/>
              <a:t>Koliko veliko je dovoljno veliko?</a:t>
            </a:r>
          </a:p>
          <a:p>
            <a:r>
              <a:rPr lang="sr-Latn-CS" dirty="0"/>
              <a:t>Različiti pristupi određivanju minimalne veličine uzorka</a:t>
            </a:r>
          </a:p>
          <a:p>
            <a:pPr lvl="1"/>
            <a:r>
              <a:rPr lang="sr-Latn-CS" dirty="0"/>
              <a:t>Barem 200 ispitanika (u zavisnosti od kompleksnosti modela)</a:t>
            </a:r>
          </a:p>
          <a:p>
            <a:pPr lvl="1"/>
            <a:r>
              <a:rPr lang="sr-Latn-CS" dirty="0"/>
              <a:t>Barem 5-10 puta više ispitanika od varijabli</a:t>
            </a:r>
          </a:p>
          <a:p>
            <a:pPr lvl="1"/>
            <a:r>
              <a:rPr lang="sr-Latn-CS" dirty="0"/>
              <a:t>Barem 2-3 puta više ispitanika nego slobodnih parametara (bolje 4-5 puta)</a:t>
            </a:r>
          </a:p>
          <a:p>
            <a:pPr lvl="1"/>
            <a:r>
              <a:rPr lang="sr-Latn-CS" dirty="0"/>
              <a:t>Analiza snage (power analysis) konkretnog modela</a:t>
            </a:r>
          </a:p>
          <a:p>
            <a:pPr lvl="2"/>
            <a:r>
              <a:rPr lang="sr-Latn-CS" dirty="0"/>
              <a:t>Monte-Karlo pristup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086600" y="3318823"/>
            <a:ext cx="762000" cy="1400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2743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dirty="0"/>
              <a:t>Opšti kriterijumi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81700" y="483516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dirty="0"/>
              <a:t>Specifični kriterijumi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Kako treba izveštavati o nalazima KFA?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Prema Brown (2006):</a:t>
            </a:r>
          </a:p>
          <a:p>
            <a:r>
              <a:rPr lang="sr-Latn-CS" dirty="0"/>
              <a:t>Specifikacija modela</a:t>
            </a:r>
          </a:p>
          <a:p>
            <a:pPr lvl="1"/>
            <a:r>
              <a:rPr lang="sr-Latn-CS" dirty="0"/>
              <a:t>Teorijska osnova </a:t>
            </a:r>
          </a:p>
          <a:p>
            <a:pPr lvl="1"/>
            <a:r>
              <a:rPr lang="sr-Latn-CS" dirty="0"/>
              <a:t>Detaljan opis modela</a:t>
            </a:r>
          </a:p>
          <a:p>
            <a:pPr lvl="1"/>
            <a:r>
              <a:rPr lang="sr-Latn-CS" dirty="0"/>
              <a:t>Demonstracija identifikovanosti modela</a:t>
            </a:r>
          </a:p>
          <a:p>
            <a:r>
              <a:rPr lang="sr-Latn-CS" dirty="0"/>
              <a:t>Vrsta podataka</a:t>
            </a:r>
          </a:p>
          <a:p>
            <a:pPr lvl="1"/>
            <a:r>
              <a:rPr lang="sr-Latn-CS" dirty="0"/>
              <a:t>Uzorak</a:t>
            </a:r>
          </a:p>
          <a:p>
            <a:pPr lvl="1"/>
            <a:r>
              <a:rPr lang="sr-Latn-CS" dirty="0"/>
              <a:t>Varijable </a:t>
            </a:r>
          </a:p>
          <a:p>
            <a:pPr lvl="1"/>
            <a:r>
              <a:rPr lang="sr-Latn-CS" dirty="0"/>
              <a:t>Ispunjenost uslova </a:t>
            </a:r>
          </a:p>
          <a:p>
            <a:pPr lvl="1"/>
            <a:r>
              <a:rPr lang="sr-Latn-CS" dirty="0"/>
              <a:t>Nedostajući podaci</a:t>
            </a:r>
          </a:p>
          <a:p>
            <a:pPr lvl="1"/>
            <a:r>
              <a:rPr lang="sr-Latn-CS" dirty="0"/>
              <a:t>Matrica kovarijansi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Procena modela</a:t>
            </a:r>
          </a:p>
          <a:p>
            <a:pPr lvl="1"/>
            <a:r>
              <a:rPr lang="sr-Latn-CS" dirty="0"/>
              <a:t>Koji softver je korišćen</a:t>
            </a:r>
          </a:p>
          <a:p>
            <a:pPr lvl="1"/>
            <a:r>
              <a:rPr lang="sr-Latn-CS" dirty="0"/>
              <a:t>Tip matrice koji je analiziran</a:t>
            </a:r>
          </a:p>
          <a:p>
            <a:pPr lvl="1"/>
            <a:r>
              <a:rPr lang="sr-Latn-CS" dirty="0"/>
              <a:t>Koja metoda procene je korišćena</a:t>
            </a:r>
          </a:p>
          <a:p>
            <a:r>
              <a:rPr lang="sr-Latn-CS" dirty="0"/>
              <a:t>Evaluacija modela</a:t>
            </a:r>
          </a:p>
          <a:p>
            <a:pPr lvl="1"/>
            <a:r>
              <a:rPr lang="sr-Latn-CS" dirty="0"/>
              <a:t>Ukupan fit modela</a:t>
            </a:r>
          </a:p>
          <a:p>
            <a:pPr lvl="1"/>
            <a:r>
              <a:rPr lang="sr-Latn-CS" dirty="0"/>
              <a:t>Lokalizovan lošiji fit</a:t>
            </a:r>
          </a:p>
          <a:p>
            <a:pPr lvl="1"/>
            <a:r>
              <a:rPr lang="sr-Latn-CS" dirty="0"/>
              <a:t>Ako je model izmenjen – zašto?</a:t>
            </a:r>
          </a:p>
          <a:p>
            <a:pPr lvl="1"/>
            <a:r>
              <a:rPr lang="sr-Latn-CS" dirty="0"/>
              <a:t>Procene parametara</a:t>
            </a:r>
          </a:p>
          <a:p>
            <a:r>
              <a:rPr lang="sr-Latn-CS" dirty="0"/>
              <a:t>Zaključci i ograničenja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777D6-1E85-406F-A9D3-1A3C6286B463}"/>
              </a:ext>
            </a:extLst>
          </p:cNvPr>
          <p:cNvSpPr/>
          <p:nvPr/>
        </p:nvSpPr>
        <p:spPr>
          <a:xfrm>
            <a:off x="768096" y="2743200"/>
            <a:ext cx="356616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92670-344C-4C79-B49F-63699325A232}"/>
              </a:ext>
            </a:extLst>
          </p:cNvPr>
          <p:cNvSpPr/>
          <p:nvPr/>
        </p:nvSpPr>
        <p:spPr>
          <a:xfrm>
            <a:off x="768096" y="4114800"/>
            <a:ext cx="3566160" cy="179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C6252-899D-4893-A06E-059D15DC2360}"/>
              </a:ext>
            </a:extLst>
          </p:cNvPr>
          <p:cNvSpPr/>
          <p:nvPr/>
        </p:nvSpPr>
        <p:spPr>
          <a:xfrm>
            <a:off x="4511040" y="2266950"/>
            <a:ext cx="356616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90348-6B39-46F0-BD9A-4F7D0DA0E664}"/>
              </a:ext>
            </a:extLst>
          </p:cNvPr>
          <p:cNvSpPr/>
          <p:nvPr/>
        </p:nvSpPr>
        <p:spPr>
          <a:xfrm>
            <a:off x="4511040" y="3657600"/>
            <a:ext cx="3566160" cy="1437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1EEEF8-FC44-48D5-9A35-464334CE0FA2}"/>
              </a:ext>
            </a:extLst>
          </p:cNvPr>
          <p:cNvSpPr/>
          <p:nvPr/>
        </p:nvSpPr>
        <p:spPr>
          <a:xfrm>
            <a:off x="4511040" y="5257800"/>
            <a:ext cx="356616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Uobičajeni prikaz KFA modela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4" y="1676400"/>
            <a:ext cx="8503593" cy="46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1200" y="63627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Izvor: Schrieber et 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418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Uobičajeni prikaz KFA parametara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3627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Izvor: Schrieber et al., 2006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9288"/>
            <a:ext cx="7467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762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Zaključak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2400" dirty="0" err="1"/>
              <a:t>Prednosti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CS" dirty="0"/>
              <a:t>KFA je opšti model analize</a:t>
            </a:r>
            <a:endParaRPr lang="en-US" dirty="0"/>
          </a:p>
          <a:p>
            <a:r>
              <a:rPr lang="sr-Latn-CS" dirty="0"/>
              <a:t>Omogućava direktno testiranje modela</a:t>
            </a:r>
          </a:p>
          <a:p>
            <a:r>
              <a:rPr lang="sr-Latn-CS" dirty="0"/>
              <a:t>Poređenje teorijskih rešenja </a:t>
            </a:r>
          </a:p>
          <a:p>
            <a:r>
              <a:rPr lang="sr-Latn-CS" dirty="0"/>
              <a:t>Pruža mnogo više mogućnosti od EFA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CS" sz="2400" dirty="0"/>
              <a:t>Ograničenja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Zahtevna metoda </a:t>
            </a:r>
          </a:p>
          <a:p>
            <a:pPr lvl="1"/>
            <a:r>
              <a:rPr lang="sr-Latn-CS" dirty="0"/>
              <a:t>Teorijska osnova postavljenog modela</a:t>
            </a:r>
          </a:p>
          <a:p>
            <a:pPr lvl="1"/>
            <a:r>
              <a:rPr lang="sr-Latn-CS" dirty="0"/>
              <a:t>Priroda podataka</a:t>
            </a:r>
          </a:p>
          <a:p>
            <a:pPr lvl="1"/>
            <a:r>
              <a:rPr lang="sr-Latn-CS" dirty="0"/>
              <a:t>Znanje / odluke istraživača</a:t>
            </a:r>
          </a:p>
          <a:p>
            <a:r>
              <a:rPr lang="sr-Latn-CS" dirty="0"/>
              <a:t>Dobar </a:t>
            </a:r>
            <a:r>
              <a:rPr lang="sr-Latn-CS" dirty="0" err="1"/>
              <a:t>fit</a:t>
            </a:r>
            <a:r>
              <a:rPr lang="sr-Latn-CS" dirty="0"/>
              <a:t> modela nije nužno i najbolji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Preporučena literatura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Harrington, D. (2009). </a:t>
            </a:r>
            <a:r>
              <a:rPr lang="sr-Latn-RS" i="1" dirty="0"/>
              <a:t>Confirmatory factor analysis</a:t>
            </a:r>
            <a:r>
              <a:rPr lang="sr-Latn-RS" dirty="0"/>
              <a:t>. University Press, Oxford</a:t>
            </a:r>
          </a:p>
          <a:p>
            <a:r>
              <a:rPr lang="sr-Latn-RS" dirty="0"/>
              <a:t>Brown, T. A. (2006). </a:t>
            </a:r>
            <a:r>
              <a:rPr lang="sr-Latn-RS" i="1" dirty="0"/>
              <a:t>Confirmatory factor analysis for applied research. </a:t>
            </a:r>
            <a:r>
              <a:rPr lang="sr-Latn-RS" dirty="0"/>
              <a:t>The Guilford Press, New York</a:t>
            </a:r>
          </a:p>
          <a:p>
            <a:r>
              <a:rPr lang="sr-Latn-RS" dirty="0"/>
              <a:t>Marsh, H. W., Balla, J. R., &amp; McDonald R. P. (1988). Goodness-of-fit indices in confirmatory factor analysis: The effect of sample size. </a:t>
            </a:r>
            <a:r>
              <a:rPr lang="sr-Latn-RS" i="1" dirty="0"/>
              <a:t>Psychological Bulletin, 103</a:t>
            </a:r>
            <a:r>
              <a:rPr lang="sr-Latn-RS" dirty="0"/>
              <a:t>(3), 391-410</a:t>
            </a:r>
          </a:p>
          <a:p>
            <a:r>
              <a:rPr lang="sr-Latn-RS" dirty="0"/>
              <a:t>Schrieber, J. B., Stage, F. K., King, J., Nora, A., &amp; Barlow, E. A. (2006). Reporting structural equation modeling and confirmatory factor analysis results: A review. </a:t>
            </a:r>
            <a:r>
              <a:rPr lang="sr-Latn-RS" i="1" dirty="0"/>
              <a:t>The Journal of Educational research, 99</a:t>
            </a:r>
            <a:r>
              <a:rPr lang="sr-Latn-RS" dirty="0"/>
              <a:t>(6), 323-337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592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/>
              <a:t>Hvala na pažnji!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Upotreba KFA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Evaluacija invarijantnosti merenja</a:t>
            </a:r>
          </a:p>
          <a:p>
            <a:pPr lvl="1"/>
            <a:r>
              <a:rPr lang="sr-Latn-CS" dirty="0"/>
              <a:t>Da li se isti model merenja može generalizovati kroz vreme i za različite grupe?</a:t>
            </a:r>
          </a:p>
          <a:p>
            <a:pPr lvl="1"/>
            <a:r>
              <a:rPr lang="sr-Latn-CS" dirty="0"/>
              <a:t>Adaptacija stranih instrumenata!</a:t>
            </a:r>
            <a:endParaRPr lang="en-US" dirty="0"/>
          </a:p>
          <a:p>
            <a:pPr lvl="1"/>
            <a:r>
              <a:rPr lang="sr-Latn-CS" dirty="0"/>
              <a:t>Procena pristrasnoti test(ov)a</a:t>
            </a:r>
          </a:p>
          <a:p>
            <a:pPr lvl="2"/>
            <a:r>
              <a:rPr lang="sr-Latn-CS" dirty="0"/>
              <a:t>Nije nužno da grupe postižu iste skorove</a:t>
            </a:r>
          </a:p>
          <a:p>
            <a:pPr lvl="2"/>
            <a:r>
              <a:rPr lang="sr-Latn-CS" dirty="0"/>
              <a:t>Ali zasićenja na faktorima moraju biti jednaka za sve grupe ispitanika (inače su testovi pristrasni)</a:t>
            </a:r>
          </a:p>
          <a:p>
            <a:pPr lvl="1"/>
            <a:r>
              <a:rPr lang="sr-Latn-CS" dirty="0"/>
              <a:t>Kontinuitet i promene određenog konstrukta </a:t>
            </a:r>
          </a:p>
          <a:p>
            <a:pPr lvl="2"/>
            <a:r>
              <a:rPr lang="sr-Latn-CS" dirty="0"/>
              <a:t>Strukturalni kontinuitet je preduslov svih drugih vrsta kontinuiteta</a:t>
            </a:r>
          </a:p>
          <a:p>
            <a:pPr lvl="2"/>
            <a:endParaRPr lang="sr-Latn-CS" dirty="0"/>
          </a:p>
          <a:p>
            <a:pPr lvl="2"/>
            <a:endParaRPr lang="sr-Latn-CS" dirty="0"/>
          </a:p>
          <a:p>
            <a:r>
              <a:rPr lang="sr-Latn-CS" dirty="0"/>
              <a:t>Reklama: </a:t>
            </a:r>
            <a:r>
              <a:rPr lang="en-US" dirty="0">
                <a:hlinkClick r:id="rId2"/>
              </a:rPr>
              <a:t>Measurement challenges in Multi-site projects</a:t>
            </a:r>
            <a:r>
              <a:rPr lang="sr-Latn-RS" dirty="0"/>
              <a:t> - ABRIR radionica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2510</TotalTime>
  <Words>4699</Words>
  <Application>Microsoft Office PowerPoint</Application>
  <PresentationFormat>On-screen Show (4:3)</PresentationFormat>
  <Paragraphs>569</Paragraphs>
  <Slides>87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Calibri</vt:lpstr>
      <vt:lpstr>Cambria Math</vt:lpstr>
      <vt:lpstr>Tw Cen MT</vt:lpstr>
      <vt:lpstr>Tw Cen MT Condensed</vt:lpstr>
      <vt:lpstr>Wingdings 3</vt:lpstr>
      <vt:lpstr>Integral</vt:lpstr>
      <vt:lpstr>Konfirmatorna faktorska analiza</vt:lpstr>
      <vt:lpstr>Šta je konfirmatorna faktorska analiza?</vt:lpstr>
      <vt:lpstr>Osnovni pojmovi - podsećanje</vt:lpstr>
      <vt:lpstr>Dve osnovne klase FA (EFA vs. KFA)</vt:lpstr>
      <vt:lpstr>Odnos KFA i SEM</vt:lpstr>
      <vt:lpstr>Upotreba KFA</vt:lpstr>
      <vt:lpstr>Upotreba KFA</vt:lpstr>
      <vt:lpstr>Upotreba KFA</vt:lpstr>
      <vt:lpstr>Upotreba KFA</vt:lpstr>
      <vt:lpstr>Softverski programi za KFA</vt:lpstr>
      <vt:lpstr>Dva načina definisanja analize</vt:lpstr>
      <vt:lpstr>Sintaksno definisanje analize</vt:lpstr>
      <vt:lpstr>Grafičko definisanje analize</vt:lpstr>
      <vt:lpstr>Dve vrste varijabli u KFA</vt:lpstr>
      <vt:lpstr>Manifestne i latentne varijable</vt:lpstr>
      <vt:lpstr>Varijable greške</vt:lpstr>
      <vt:lpstr>Varijable greške</vt:lpstr>
      <vt:lpstr>Varijable greške</vt:lpstr>
      <vt:lpstr>Veze između varjabli</vt:lpstr>
      <vt:lpstr>Jednosmerne i dvosmerne veze</vt:lpstr>
      <vt:lpstr>Vrste parametara u KFA</vt:lpstr>
      <vt:lpstr>Vrste parametara u KFA</vt:lpstr>
      <vt:lpstr>Fiksirani i slobodni parametri</vt:lpstr>
      <vt:lpstr>Identifikovanje modela</vt:lpstr>
      <vt:lpstr>Stepeni slobode</vt:lpstr>
      <vt:lpstr>Stepeni slobode</vt:lpstr>
      <vt:lpstr>Stepeni slobode</vt:lpstr>
      <vt:lpstr>Identifikovanje modela</vt:lpstr>
      <vt:lpstr>Nedovoljno identifikovani modeli</vt:lpstr>
      <vt:lpstr>Nedovoljno identifikovani modeli</vt:lpstr>
      <vt:lpstr>“Taman” identifikovani modeli</vt:lpstr>
      <vt:lpstr>“Taman” identifikovani modeli</vt:lpstr>
      <vt:lpstr>Previše identifikovani modeli</vt:lpstr>
      <vt:lpstr>Previše identifikovani modeli</vt:lpstr>
      <vt:lpstr>Empirijski nedovoljno identifikovani modeli</vt:lpstr>
      <vt:lpstr>Empirijski nedovoljno  identifikovani modeli</vt:lpstr>
      <vt:lpstr>Identifikovanje modela</vt:lpstr>
      <vt:lpstr>Skaliranje latentnih varijabli</vt:lpstr>
      <vt:lpstr>Heywood case</vt:lpstr>
      <vt:lpstr>Heywood case</vt:lpstr>
      <vt:lpstr>Procena modela</vt:lpstr>
      <vt:lpstr>Procena modela</vt:lpstr>
      <vt:lpstr>Izbor metode procene</vt:lpstr>
      <vt:lpstr>Metoda procene: ML</vt:lpstr>
      <vt:lpstr>Alternativne metode procece</vt:lpstr>
      <vt:lpstr>Testiranje modela</vt:lpstr>
      <vt:lpstr>Koje je najbolje objašnjenje?</vt:lpstr>
      <vt:lpstr>Diskonfirmabilnost modela</vt:lpstr>
      <vt:lpstr>Diskonfirmabilnost modela</vt:lpstr>
      <vt:lpstr>Koji model je lakše oboriti?</vt:lpstr>
      <vt:lpstr>Koji model je lakše oboriti?</vt:lpstr>
      <vt:lpstr>Testiranje više rivalskih modela</vt:lpstr>
      <vt:lpstr>Testiranje rivalskih modela</vt:lpstr>
      <vt:lpstr>Testiranje rivalskih modela - primer</vt:lpstr>
      <vt:lpstr>Poređenje KFA i EFA</vt:lpstr>
      <vt:lpstr>Poređenje KFA i EFA – primer</vt:lpstr>
      <vt:lpstr>Kako znamo koliko je model dobar?</vt:lpstr>
      <vt:lpstr>Apsolutni indeksi fita</vt:lpstr>
      <vt:lpstr>Apsolutni indeksi fita</vt:lpstr>
      <vt:lpstr>Komparativni indeksi fita</vt:lpstr>
      <vt:lpstr>Komparativni indeksi fita</vt:lpstr>
      <vt:lpstr>Indeksi fita korigovani za parsimoničnost</vt:lpstr>
      <vt:lpstr>Prediktivni indeksi fita</vt:lpstr>
      <vt:lpstr>Kako znamo koliko je model dobar?</vt:lpstr>
      <vt:lpstr>Ako je model dobar...</vt:lpstr>
      <vt:lpstr>Ako model nije dobar</vt:lpstr>
      <vt:lpstr>Ako model nije dobar</vt:lpstr>
      <vt:lpstr>KFA drugog reda, ugnježdeni modeli, uslovi, izveštavanje</vt:lpstr>
      <vt:lpstr>KFA drugog reda</vt:lpstr>
      <vt:lpstr>KFA drugog reda</vt:lpstr>
      <vt:lpstr>KFA drugog reda</vt:lpstr>
      <vt:lpstr>KFA drugog reda</vt:lpstr>
      <vt:lpstr>KFA drugog reda</vt:lpstr>
      <vt:lpstr>KFA drugog reda</vt:lpstr>
      <vt:lpstr>Ugnježdeni modeli</vt:lpstr>
      <vt:lpstr>Koji model je P a koji N?</vt:lpstr>
      <vt:lpstr>Koji model je P a koji N?</vt:lpstr>
      <vt:lpstr>Koji model je P a koji N?</vt:lpstr>
      <vt:lpstr>Poređenje fita ugnježdenih modela</vt:lpstr>
      <vt:lpstr>Uslovi za primenu KFA</vt:lpstr>
      <vt:lpstr>Problem veličine uzorka</vt:lpstr>
      <vt:lpstr>Kako treba izveštavati o nalazima KFA?</vt:lpstr>
      <vt:lpstr>Uobičajeni prikaz KFA modela</vt:lpstr>
      <vt:lpstr>Uobičajeni prikaz KFA parametara</vt:lpstr>
      <vt:lpstr>Zaključak</vt:lpstr>
      <vt:lpstr>Preporučena literatura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Konformatorna faktorska analiza</dc:title>
  <dc:creator>Danka</dc:creator>
  <cp:lastModifiedBy>Danka</cp:lastModifiedBy>
  <cp:revision>869</cp:revision>
  <dcterms:created xsi:type="dcterms:W3CDTF">2006-08-16T00:00:00Z</dcterms:created>
  <dcterms:modified xsi:type="dcterms:W3CDTF">2023-04-03T08:40:49Z</dcterms:modified>
</cp:coreProperties>
</file>