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3"/>
  </p:notesMasterIdLst>
  <p:sldIdLst>
    <p:sldId id="317" r:id="rId2"/>
    <p:sldId id="291" r:id="rId3"/>
    <p:sldId id="316" r:id="rId4"/>
    <p:sldId id="304" r:id="rId5"/>
    <p:sldId id="306" r:id="rId6"/>
    <p:sldId id="297" r:id="rId7"/>
    <p:sldId id="257" r:id="rId8"/>
    <p:sldId id="295" r:id="rId9"/>
    <p:sldId id="299" r:id="rId10"/>
    <p:sldId id="282" r:id="rId11"/>
    <p:sldId id="275" r:id="rId12"/>
    <p:sldId id="320" r:id="rId13"/>
    <p:sldId id="321" r:id="rId14"/>
    <p:sldId id="322" r:id="rId15"/>
    <p:sldId id="323" r:id="rId16"/>
    <p:sldId id="324" r:id="rId17"/>
    <p:sldId id="260" r:id="rId18"/>
    <p:sldId id="310" r:id="rId19"/>
    <p:sldId id="311" r:id="rId20"/>
    <p:sldId id="314" r:id="rId21"/>
    <p:sldId id="319" r:id="rId22"/>
    <p:sldId id="313" r:id="rId23"/>
    <p:sldId id="262" r:id="rId24"/>
    <p:sldId id="263" r:id="rId25"/>
    <p:sldId id="283" r:id="rId26"/>
    <p:sldId id="318" r:id="rId27"/>
    <p:sldId id="277" r:id="rId28"/>
    <p:sldId id="279" r:id="rId29"/>
    <p:sldId id="309" r:id="rId30"/>
    <p:sldId id="284" r:id="rId31"/>
    <p:sldId id="325" r:id="rId3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1488" y="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33E0AFF-7D33-46D9-A86F-79CB3A5D3FE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4155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83DF00-2D2E-4A61-8E32-110DDFB85FBF}" type="slidenum">
              <a:rPr lang="en-US"/>
              <a:pPr/>
              <a:t>2</a:t>
            </a:fld>
            <a:endParaRPr lang="en-US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BB65CB-BDD0-4F7E-B6EB-8C978AFB935C}" type="slidenum">
              <a:rPr lang="en-US"/>
              <a:pPr/>
              <a:t>23</a:t>
            </a:fld>
            <a:endParaRPr lang="en-US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7CABD0-8C05-497B-A33C-4D76B95A62BC}" type="slidenum">
              <a:rPr lang="en-US"/>
              <a:pPr/>
              <a:t>24</a:t>
            </a:fld>
            <a:endParaRPr lang="en-US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ADBE08-AEBF-41E5-8307-E8EF6FEF856E}" type="slidenum">
              <a:rPr lang="en-US"/>
              <a:pPr/>
              <a:t>25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EE4EE9-273D-4A6A-919F-5E27D127F1B2}" type="slidenum">
              <a:rPr lang="en-US"/>
              <a:pPr/>
              <a:t>28</a:t>
            </a:fld>
            <a:endParaRPr lang="en-US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E0AFF-7D33-46D9-A86F-79CB3A5D3FED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6195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B0E5E2-ED6B-4203-A786-9140857741CA}" type="slidenum">
              <a:rPr lang="en-US"/>
              <a:pPr/>
              <a:t>30</a:t>
            </a:fld>
            <a:endParaRPr lang="en-US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b="1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E0AFF-7D33-46D9-A86F-79CB3A5D3FE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8F9448-0422-4A45-8D45-B399E27231DA}" type="slidenum">
              <a:rPr lang="en-US"/>
              <a:pPr/>
              <a:t>7</a:t>
            </a:fld>
            <a:endParaRPr lang="en-US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2E87EC-2A44-4014-8A59-675F60690C60}" type="slidenum">
              <a:rPr lang="en-US"/>
              <a:pPr/>
              <a:t>9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/>
              <a:t>Emotikon- nova sansa, gubitak elaboracije</a:t>
            </a:r>
          </a:p>
          <a:p>
            <a:endParaRPr lang="en-US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C4622572-7DB7-47D8-851C-0978FFF2B193}" type="slidenum">
              <a:rPr lang="en-US" smtClean="0">
                <a:latin typeface="Arial" charset="0"/>
              </a:rPr>
              <a:pPr/>
              <a:t>13</a:t>
            </a:fld>
            <a:endParaRPr 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54569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/>
              <a:t>Dopuna osmehom…pretnja prstom,  regulacija kraja izlaganja, zurbe, pocetka…</a:t>
            </a:r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D247BDAC-9469-43CF-BB7B-F973794109C6}" type="slidenum">
              <a:rPr lang="en-US" smtClean="0">
                <a:latin typeface="Arial" charset="0"/>
              </a:rPr>
              <a:pPr/>
              <a:t>14</a:t>
            </a:fld>
            <a:endParaRPr 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9191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/>
              <a:t>Mimika- efekat publike</a:t>
            </a:r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6C819E50-2011-484C-97D9-2C5AC2EFD7F3}" type="slidenum">
              <a:rPr lang="en-US" smtClean="0">
                <a:latin typeface="Arial" charset="0"/>
              </a:rPr>
              <a:pPr/>
              <a:t>15</a:t>
            </a:fld>
            <a:endParaRPr 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273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9B100496-E188-4BA9-ADBC-DBB3628297EA}" type="slidenum">
              <a:rPr lang="en-US" smtClean="0">
                <a:latin typeface="Arial" charset="0"/>
              </a:rPr>
              <a:pPr/>
              <a:t>16</a:t>
            </a:fld>
            <a:endParaRPr 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65126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2885B5-0908-4041-BA11-54DA20DE8411}" type="slidenum">
              <a:rPr lang="en-US"/>
              <a:pPr/>
              <a:t>22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3EF11424-0AE6-4CDF-9526-6F212C6319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468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CA139B5-97DF-4FFD-8859-B80D42A908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573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CA139B5-97DF-4FFD-8859-B80D42A908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469496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CA139B5-97DF-4FFD-8859-B80D42A908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5550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CA139B5-97DF-4FFD-8859-B80D42A908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607562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CA139B5-97DF-4FFD-8859-B80D42A908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833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4FF76-7A5B-4A63-A4CD-51E692112D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6412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F326-A911-434E-AF0B-AB004C44E0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36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C45B0-AE80-4B2D-8A3A-E7F7F4079F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620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A7E268A3-DEE0-4929-956B-EA7D415D0C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521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6E05488-B0DC-47EC-A0AF-0DF7C0BA21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132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000593C-8409-47F8-A5BE-7A39192372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232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70EB-3EB9-4692-9C26-9286EACBBE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761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845B8-09F4-4930-AC8F-3F24655C89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900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E8589-00A8-41D5-99D9-507F9BC6E4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129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CC0BAF2-4D97-4481-9FC0-3B9CE1EDAB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479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r-Latn-R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CA139B5-97DF-4FFD-8859-B80D42A908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14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2133600"/>
            <a:ext cx="7416823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r-Latn-RS" sz="4400" dirty="0"/>
          </a:p>
          <a:p>
            <a:pPr marL="0" indent="0">
              <a:buNone/>
            </a:pPr>
            <a:r>
              <a:rPr lang="sr-Latn-RS" sz="4400" b="1" dirty="0"/>
              <a:t>Bihevioralna opservacija</a:t>
            </a:r>
          </a:p>
        </p:txBody>
      </p:sp>
    </p:spTree>
    <p:extLst>
      <p:ext uri="{BB962C8B-B14F-4D97-AF65-F5344CB8AC3E}">
        <p14:creationId xmlns:p14="http://schemas.microsoft.com/office/powerpoint/2010/main" val="2994233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160"/>
    </mc:Choice>
    <mc:Fallback xmlns="">
      <p:transition spd="slow" advTm="1016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688" y="332656"/>
            <a:ext cx="4896544" cy="864096"/>
          </a:xfrm>
        </p:spPr>
        <p:txBody>
          <a:bodyPr>
            <a:normAutofit/>
          </a:bodyPr>
          <a:lstStyle/>
          <a:p>
            <a:r>
              <a:rPr lang="sr-Latn-CS" sz="3600" b="1" dirty="0">
                <a:effectLst/>
                <a:latin typeface="Calibri" pitchFamily="34" charset="0"/>
              </a:rPr>
              <a:t>Forme opservacije</a:t>
            </a:r>
            <a:endParaRPr lang="en-US" sz="3200" b="0" i="1" dirty="0">
              <a:effectLst/>
              <a:latin typeface="Calibri" pitchFamily="34" charset="0"/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1115617" y="1340768"/>
            <a:ext cx="7418784" cy="4968552"/>
          </a:xfrm>
        </p:spPr>
        <p:txBody>
          <a:bodyPr>
            <a:normAutofit fontScale="92500" lnSpcReduction="20000"/>
          </a:bodyPr>
          <a:lstStyle/>
          <a:p>
            <a:pPr marL="0" lvl="1" indent="0">
              <a:lnSpc>
                <a:spcPct val="80000"/>
              </a:lnSpc>
              <a:buNone/>
            </a:pPr>
            <a:r>
              <a:rPr lang="en-US" sz="3000" dirty="0">
                <a:latin typeface="Calibri" pitchFamily="34" charset="0"/>
              </a:rPr>
              <a:t>1. </a:t>
            </a:r>
            <a:r>
              <a:rPr lang="sr-Latn-CS" sz="3000" dirty="0">
                <a:latin typeface="Calibri" pitchFamily="34" charset="0"/>
              </a:rPr>
              <a:t>Prema stepenu </a:t>
            </a:r>
            <a:r>
              <a:rPr lang="sr-Latn-CS" sz="3000" b="1" dirty="0">
                <a:latin typeface="Calibri" pitchFamily="34" charset="0"/>
              </a:rPr>
              <a:t>sistematizovanosti i opsegu</a:t>
            </a:r>
            <a:r>
              <a:rPr lang="sr-Latn-CS" sz="3000" dirty="0">
                <a:latin typeface="Calibri" pitchFamily="34" charset="0"/>
              </a:rPr>
              <a:t>:</a:t>
            </a:r>
            <a:endParaRPr lang="sr-Latn-CS" sz="3000" b="1" dirty="0">
              <a:latin typeface="Calibri" pitchFamily="34" charset="0"/>
            </a:endParaRPr>
          </a:p>
          <a:p>
            <a:pPr marL="609600" indent="-609600">
              <a:lnSpc>
                <a:spcPct val="80000"/>
              </a:lnSpc>
            </a:pPr>
            <a:r>
              <a:rPr lang="sr-Latn-CS" sz="3000" b="1" dirty="0">
                <a:latin typeface="Calibri" pitchFamily="34" charset="0"/>
              </a:rPr>
              <a:t>Nesistematska</a:t>
            </a:r>
            <a:r>
              <a:rPr lang="sr-Latn-CS" sz="3000" dirty="0">
                <a:latin typeface="Calibri" pitchFamily="34" charset="0"/>
              </a:rPr>
              <a:t>, otvorena, impresionistička </a:t>
            </a:r>
          </a:p>
          <a:p>
            <a:pPr marL="609600" indent="-609600">
              <a:lnSpc>
                <a:spcPct val="80000"/>
              </a:lnSpc>
            </a:pPr>
            <a:r>
              <a:rPr lang="sr-Latn-CS" sz="3000" b="1" dirty="0">
                <a:latin typeface="Calibri" pitchFamily="34" charset="0"/>
              </a:rPr>
              <a:t>Sistematska inventarska </a:t>
            </a:r>
            <a:r>
              <a:rPr lang="sr-Latn-CS" sz="3000" dirty="0">
                <a:latin typeface="Calibri" pitchFamily="34" charset="0"/>
              </a:rPr>
              <a:t>forma posmatranja</a:t>
            </a:r>
          </a:p>
          <a:p>
            <a:pPr marL="609600" indent="-609600">
              <a:lnSpc>
                <a:spcPct val="80000"/>
              </a:lnSpc>
            </a:pPr>
            <a:r>
              <a:rPr lang="sr-Latn-CS" sz="3000" b="1" dirty="0">
                <a:latin typeface="Calibri" pitchFamily="34" charset="0"/>
              </a:rPr>
              <a:t>Sistematska usmerena</a:t>
            </a:r>
            <a:r>
              <a:rPr lang="sr-Latn-CS" sz="3000" dirty="0">
                <a:latin typeface="Calibri" pitchFamily="34" charset="0"/>
              </a:rPr>
              <a:t> forma posmatranja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dirty="0">
                <a:latin typeface="Calibri" pitchFamily="34" charset="0"/>
              </a:rPr>
              <a:t>           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r-Latn-CS" sz="2800" dirty="0">
                <a:latin typeface="Calibri" pitchFamily="34" charset="0"/>
              </a:rPr>
              <a:t>2. Obzirom na </a:t>
            </a:r>
            <a:r>
              <a:rPr lang="sr-Latn-CS" sz="2800" b="1" dirty="0">
                <a:latin typeface="Calibri" pitchFamily="34" charset="0"/>
              </a:rPr>
              <a:t>okruženje</a:t>
            </a:r>
            <a:r>
              <a:rPr lang="sr-Latn-CS" sz="2800" dirty="0">
                <a:latin typeface="Calibri" pitchFamily="34" charset="0"/>
              </a:rPr>
              <a:t>:</a:t>
            </a:r>
          </a:p>
          <a:p>
            <a:pPr>
              <a:lnSpc>
                <a:spcPct val="80000"/>
              </a:lnSpc>
            </a:pPr>
            <a:r>
              <a:rPr lang="sr-Latn-CS" sz="2800" b="1" dirty="0">
                <a:latin typeface="Calibri" pitchFamily="34" charset="0"/>
              </a:rPr>
              <a:t>U prirodnim uslovima</a:t>
            </a:r>
            <a:r>
              <a:rPr lang="sr-Latn-CS" sz="2800" dirty="0">
                <a:latin typeface="Calibri" pitchFamily="34" charset="0"/>
              </a:rPr>
              <a:t> (kod kuće, u školi...)</a:t>
            </a:r>
          </a:p>
          <a:p>
            <a:pPr>
              <a:lnSpc>
                <a:spcPct val="80000"/>
              </a:lnSpc>
            </a:pPr>
            <a:r>
              <a:rPr lang="sr-Latn-CS" sz="2800" b="1" dirty="0">
                <a:latin typeface="Calibri" pitchFamily="34" charset="0"/>
              </a:rPr>
              <a:t>Eksperimentalno</a:t>
            </a:r>
            <a:r>
              <a:rPr lang="sr-Latn-CS" sz="2800" dirty="0">
                <a:latin typeface="Calibri" pitchFamily="34" charset="0"/>
              </a:rPr>
              <a:t> (kontrolisano) opažanje</a:t>
            </a:r>
          </a:p>
          <a:p>
            <a:pPr>
              <a:lnSpc>
                <a:spcPct val="80000"/>
              </a:lnSpc>
            </a:pPr>
            <a:r>
              <a:rPr lang="sr-Latn-CS" sz="2800" b="1" dirty="0">
                <a:latin typeface="Calibri" pitchFamily="34" charset="0"/>
              </a:rPr>
              <a:t>Kombinovano</a:t>
            </a:r>
          </a:p>
          <a:p>
            <a:pPr>
              <a:lnSpc>
                <a:spcPct val="80000"/>
              </a:lnSpc>
              <a:buFontTx/>
              <a:buNone/>
            </a:pPr>
            <a:endParaRPr lang="sr-Latn-CS" sz="2800" b="1" dirty="0">
              <a:latin typeface="Calibri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sr-Latn-CS" sz="2800" dirty="0">
                <a:latin typeface="Calibri" pitchFamily="34" charset="0"/>
              </a:rPr>
              <a:t>3. Obzirom na </a:t>
            </a:r>
            <a:r>
              <a:rPr lang="sr-Latn-CS" sz="2800" b="1" dirty="0">
                <a:latin typeface="Calibri" pitchFamily="34" charset="0"/>
              </a:rPr>
              <a:t>poziciju procenjivača</a:t>
            </a:r>
            <a:r>
              <a:rPr lang="sr-Latn-CS" sz="2800" dirty="0">
                <a:latin typeface="Calibri" pitchFamily="34" charset="0"/>
              </a:rPr>
              <a:t>:</a:t>
            </a:r>
          </a:p>
          <a:p>
            <a:pPr>
              <a:lnSpc>
                <a:spcPct val="80000"/>
              </a:lnSpc>
            </a:pPr>
            <a:r>
              <a:rPr lang="sr-Latn-CS" sz="2800" dirty="0">
                <a:latin typeface="Calibri" pitchFamily="34" charset="0"/>
              </a:rPr>
              <a:t>Procenjivač može biti </a:t>
            </a:r>
            <a:r>
              <a:rPr lang="sr-Latn-CS" sz="2800" b="1" dirty="0">
                <a:latin typeface="Calibri" pitchFamily="34" charset="0"/>
              </a:rPr>
              <a:t>u situaciji</a:t>
            </a:r>
            <a:r>
              <a:rPr lang="sr-Latn-CS" sz="2800" dirty="0">
                <a:latin typeface="Calibri" pitchFamily="34" charset="0"/>
              </a:rPr>
              <a:t> (učesnik)</a:t>
            </a:r>
          </a:p>
          <a:p>
            <a:pPr>
              <a:lnSpc>
                <a:spcPct val="80000"/>
              </a:lnSpc>
            </a:pPr>
            <a:r>
              <a:rPr lang="sr-Latn-CS" sz="2800" b="1" dirty="0">
                <a:latin typeface="Calibri" pitchFamily="34" charset="0"/>
              </a:rPr>
              <a:t>Sa strane</a:t>
            </a:r>
            <a:r>
              <a:rPr lang="sr-Latn-CS" sz="2800" dirty="0">
                <a:latin typeface="Calibri" pitchFamily="34" charset="0"/>
              </a:rPr>
              <a:t> (spoljni posmatrač</a:t>
            </a:r>
            <a:r>
              <a:rPr lang="sr-Latn-CS" sz="2800" dirty="0"/>
              <a:t>), </a:t>
            </a:r>
            <a:r>
              <a:rPr lang="sr-Latn-CS" sz="2800" dirty="0">
                <a:latin typeface="Calibri" pitchFamily="34" charset="0"/>
              </a:rPr>
              <a:t>čak i skriven</a:t>
            </a:r>
            <a:endParaRPr lang="en-US" sz="2800" dirty="0"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311"/>
    </mc:Choice>
    <mc:Fallback xmlns="">
      <p:transition spd="slow" advTm="4031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664" y="404664"/>
            <a:ext cx="7454632" cy="922114"/>
          </a:xfrm>
        </p:spPr>
        <p:txBody>
          <a:bodyPr>
            <a:normAutofit/>
          </a:bodyPr>
          <a:lstStyle/>
          <a:p>
            <a:r>
              <a:rPr lang="sr-Latn-CS" sz="3600" b="1" dirty="0">
                <a:effectLst/>
                <a:latin typeface="Calibri" pitchFamily="34" charset="0"/>
              </a:rPr>
              <a:t>Prednosti- nedostaci</a:t>
            </a:r>
            <a:endParaRPr lang="en-US" sz="3600" b="1" dirty="0">
              <a:effectLst/>
              <a:latin typeface="Calibri" pitchFamily="34" charset="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745004" y="1556792"/>
            <a:ext cx="7715428" cy="4752528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r-Latn-CS" sz="2400" dirty="0">
                <a:latin typeface="Calibri" pitchFamily="34" charset="0"/>
              </a:rPr>
              <a:t>Nesistematska opažanja u prirodnim uslovima imaju prednost – dobijanje velikih uzoraka klijentovog </a:t>
            </a:r>
            <a:r>
              <a:rPr lang="sr-Latn-CS" sz="2400" b="1" dirty="0">
                <a:latin typeface="Calibri" pitchFamily="34" charset="0"/>
              </a:rPr>
              <a:t>spontanog ponašanja</a:t>
            </a:r>
            <a:r>
              <a:rPr lang="sr-Latn-CS" sz="2400" dirty="0">
                <a:latin typeface="Calibri" pitchFamily="34" charset="0"/>
              </a:rPr>
              <a:t>  (relevantni za kliničara).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r-Latn-CS" sz="2400" dirty="0">
                <a:latin typeface="Calibri" pitchFamily="34" charset="0"/>
              </a:rPr>
              <a:t>Sistematska opažanja u kontrolisanim uslovima ograničavaju podatke, ali daju bolju </a:t>
            </a:r>
            <a:r>
              <a:rPr lang="sr-Latn-CS" sz="2400" b="1" dirty="0">
                <a:latin typeface="Calibri" pitchFamily="34" charset="0"/>
              </a:rPr>
              <a:t>direkciju procenjivaču, </a:t>
            </a:r>
            <a:r>
              <a:rPr lang="sr-Latn-CS" sz="2400" dirty="0">
                <a:latin typeface="Calibri" pitchFamily="34" charset="0"/>
              </a:rPr>
              <a:t>tako da zna šta treba da prati</a:t>
            </a:r>
            <a:r>
              <a:rPr lang="sr-Latn-CS" sz="2400" b="1" dirty="0">
                <a:latin typeface="Calibri" pitchFamily="34" charset="0"/>
              </a:rPr>
              <a:t> </a:t>
            </a:r>
            <a:r>
              <a:rPr lang="sr-Latn-CS" sz="2400" i="1" dirty="0">
                <a:latin typeface="Calibri" pitchFamily="34" charset="0"/>
              </a:rPr>
              <a:t> </a:t>
            </a:r>
            <a:r>
              <a:rPr lang="sr-Latn-CS" sz="2400" dirty="0">
                <a:latin typeface="Calibri" pitchFamily="34" charset="0"/>
              </a:rPr>
              <a:t>(kvantifikovani  podaci  pogodni za istraživanja...)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r-Latn-CS" sz="2400" b="1" dirty="0">
                <a:latin typeface="Calibri" pitchFamily="34" charset="0"/>
              </a:rPr>
              <a:t>Nametanje pravila posmatranja</a:t>
            </a:r>
            <a:r>
              <a:rPr lang="sr-Latn-CS" sz="2400" dirty="0">
                <a:latin typeface="Calibri" pitchFamily="34" charset="0"/>
              </a:rPr>
              <a:t> kliničaru</a:t>
            </a:r>
            <a:r>
              <a:rPr lang="sr-Latn-CS" sz="2400" i="1" dirty="0">
                <a:latin typeface="Calibri" pitchFamily="34" charset="0"/>
              </a:rPr>
              <a:t> </a:t>
            </a:r>
            <a:r>
              <a:rPr lang="sr-Latn-CS" sz="2400" dirty="0">
                <a:latin typeface="Calibri" pitchFamily="34" charset="0"/>
              </a:rPr>
              <a:t>može otežati korišćenje ličnog senzibiliteta u registrovanju zbivanja: veća šteta nego korist?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2725"/>
    </mc:Choice>
    <mc:Fallback xmlns="">
      <p:transition spd="slow" advTm="122725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latin typeface="Calibri" panose="020F0502020204030204" pitchFamily="34" charset="0"/>
                <a:cs typeface="Calibri" panose="020F0502020204030204" pitchFamily="34" charset="0"/>
              </a:rPr>
              <a:t>Komunikacija i opservacija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5656" y="1896751"/>
            <a:ext cx="7668343" cy="42484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CS" sz="2800" b="1" dirty="0">
                <a:latin typeface="Calibri" panose="020F0502020204030204" pitchFamily="34" charset="0"/>
                <a:cs typeface="Calibri" panose="020F0502020204030204" pitchFamily="34" charset="0"/>
              </a:rPr>
              <a:t>Dvosmeran i višeslojan proces</a:t>
            </a:r>
          </a:p>
          <a:p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posmatrač je istovremeno i sam posmatran</a:t>
            </a:r>
          </a:p>
          <a:p>
            <a:pPr>
              <a:buNone/>
            </a:pP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    (subjekat = objekat)</a:t>
            </a:r>
          </a:p>
          <a:p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meta-komunikacija </a:t>
            </a:r>
            <a:b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posmatranje kako sm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 opažen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endParaRPr lang="sr-Latn-C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“auto-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komunikacija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hr-HR" sz="2800" dirty="0">
                <a:latin typeface="Calibri" panose="020F0502020204030204" pitchFamily="34" charset="0"/>
                <a:cs typeface="Calibri" panose="020F0502020204030204" pitchFamily="34" charset="0"/>
              </a:rPr>
              <a:t> (autorefleksija)</a:t>
            </a:r>
            <a:br>
              <a:rPr lang="hr-HR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posmatram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 sebe i sopstvene reakcije na osobu (simpatija, empatija, adekvatnost)</a:t>
            </a:r>
          </a:p>
          <a:p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8556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1475656" y="620688"/>
            <a:ext cx="6589199" cy="648072"/>
          </a:xfrm>
        </p:spPr>
        <p:txBody>
          <a:bodyPr>
            <a:normAutofit fontScale="90000"/>
          </a:bodyPr>
          <a:lstStyle/>
          <a:p>
            <a:r>
              <a:rPr lang="sr-Latn-RS" sz="4000" b="1" dirty="0">
                <a:latin typeface="Calibri" panose="020F0502020204030204" pitchFamily="34" charset="0"/>
                <a:cs typeface="Calibri" panose="020F0502020204030204" pitchFamily="34" charset="0"/>
              </a:rPr>
              <a:t>Para</a:t>
            </a:r>
            <a:r>
              <a:rPr lang="en-US" sz="4000" b="1" dirty="0" err="1">
                <a:latin typeface="Calibri" panose="020F0502020204030204" pitchFamily="34" charset="0"/>
                <a:cs typeface="Calibri" panose="020F0502020204030204" pitchFamily="34" charset="0"/>
              </a:rPr>
              <a:t>verbalna</a:t>
            </a:r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latin typeface="Calibri" panose="020F0502020204030204" pitchFamily="34" charset="0"/>
                <a:cs typeface="Calibri" panose="020F0502020204030204" pitchFamily="34" charset="0"/>
              </a:rPr>
              <a:t>komunikacija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1" y="1772816"/>
            <a:ext cx="7488831" cy="4824536"/>
          </a:xfrm>
        </p:spPr>
        <p:txBody>
          <a:bodyPr>
            <a:normAutofit lnSpcReduction="10000"/>
          </a:bodyPr>
          <a:lstStyle/>
          <a:p>
            <a:pPr marL="0" indent="0">
              <a:buFont typeface="Wingdings" pitchFamily="2" charset="2"/>
              <a:buNone/>
              <a:defRPr/>
            </a:pPr>
            <a:r>
              <a:rPr lang="sr-Latn-RS" sz="2600" b="1" dirty="0">
                <a:latin typeface="Calibri" panose="020F0502020204030204" pitchFamily="34" charset="0"/>
                <a:cs typeface="Calibri" panose="020F0502020204030204" pitchFamily="34" charset="0"/>
              </a:rPr>
              <a:t>Paralingvistička </a:t>
            </a:r>
            <a:r>
              <a:rPr lang="sr-Latn-RS" sz="2600" dirty="0">
                <a:latin typeface="Calibri" panose="020F0502020204030204" pitchFamily="34" charset="0"/>
                <a:cs typeface="Calibri" panose="020F0502020204030204" pitchFamily="34" charset="0"/>
              </a:rPr>
              <a:t>- način izgovaranja, informacije</a:t>
            </a:r>
            <a:br>
              <a:rPr lang="sr-Latn-RS" sz="2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r-Latn-R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RS" sz="2600" u="sng" dirty="0">
                <a:latin typeface="Calibri" panose="020F0502020204030204" pitchFamily="34" charset="0"/>
                <a:cs typeface="Calibri" panose="020F0502020204030204" pitchFamily="34" charset="0"/>
              </a:rPr>
              <a:t>o poruci, ali i ličnosti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sr-Latn-RS" sz="2600" b="1" dirty="0">
                <a:latin typeface="Calibri" panose="020F0502020204030204" pitchFamily="34" charset="0"/>
                <a:cs typeface="Calibri" panose="020F0502020204030204" pitchFamily="34" charset="0"/>
              </a:rPr>
              <a:t>Prozodijski znakovi </a:t>
            </a:r>
            <a:r>
              <a:rPr lang="sr-Latn-RS" sz="2600" dirty="0">
                <a:latin typeface="Calibri" panose="020F0502020204030204" pitchFamily="34" charset="0"/>
                <a:cs typeface="Calibri" panose="020F0502020204030204" pitchFamily="34" charset="0"/>
              </a:rPr>
              <a:t>–ritam, intonacija, naglašavanje reči, pauze, tišina; 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sr-Latn-RS" sz="2600" dirty="0">
                <a:latin typeface="Calibri" panose="020F0502020204030204" pitchFamily="34" charset="0"/>
                <a:cs typeface="Calibri" panose="020F0502020204030204" pitchFamily="34" charset="0"/>
              </a:rPr>
              <a:t>utiču na smisao iskaza</a:t>
            </a:r>
            <a:r>
              <a:rPr lang="hr-HR" sz="2600" dirty="0">
                <a:latin typeface="Calibri" panose="020F0502020204030204" pitchFamily="34" charset="0"/>
                <a:cs typeface="Calibri" panose="020F0502020204030204" pitchFamily="34" charset="0"/>
              </a:rPr>
              <a:t> kada </a:t>
            </a:r>
            <a:r>
              <a:rPr lang="sr-Latn-RS" sz="2600" dirty="0">
                <a:latin typeface="Calibri" panose="020F0502020204030204" pitchFamily="34" charset="0"/>
                <a:cs typeface="Calibri" panose="020F0502020204030204" pitchFamily="34" charset="0"/>
              </a:rPr>
              <a:t>izražavaju stav, emocije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r-Latn-RS" sz="2600" dirty="0">
                <a:latin typeface="Calibri" panose="020F0502020204030204" pitchFamily="34" charset="0"/>
                <a:cs typeface="Calibri" panose="020F0502020204030204" pitchFamily="34" charset="0"/>
              </a:rPr>
              <a:t>relaciju, </a:t>
            </a:r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hr-HR" sz="2600" dirty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sr-Latn-RS" sz="2600" dirty="0">
                <a:latin typeface="Calibri" panose="020F0502020204030204" pitchFamily="34" charset="0"/>
                <a:cs typeface="Calibri" panose="020F0502020204030204" pitchFamily="34" charset="0"/>
              </a:rPr>
              <a:t>utiču na smisao iskaza kada odražavaju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RS" sz="2600" dirty="0">
                <a:latin typeface="Calibri" panose="020F0502020204030204" pitchFamily="34" charset="0"/>
                <a:cs typeface="Calibri" panose="020F0502020204030204" pitchFamily="34" charset="0"/>
              </a:rPr>
              <a:t>lične karakteristike (naglasak, jačina, boja glasa,...)</a:t>
            </a:r>
          </a:p>
          <a:p>
            <a:pPr marL="0" indent="0">
              <a:buClr>
                <a:srgbClr val="C00000"/>
              </a:buClr>
              <a:buNone/>
              <a:defRPr/>
            </a:pPr>
            <a:endParaRPr lang="sr-Latn-R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Clr>
                <a:srgbClr val="C00000"/>
              </a:buClr>
              <a:buNone/>
              <a:defRPr/>
            </a:pPr>
            <a:r>
              <a:rPr lang="sr-Latn-RS" sz="26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Uloga emotikona?</a:t>
            </a:r>
            <a:b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sr-Latn-R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0716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644650"/>
          </a:xfrm>
        </p:spPr>
        <p:txBody>
          <a:bodyPr/>
          <a:lstStyle/>
          <a:p>
            <a:r>
              <a:rPr lang="sr-Latn-RS" b="1" dirty="0">
                <a:latin typeface="Calibri" panose="020F0502020204030204" pitchFamily="34" charset="0"/>
                <a:cs typeface="Calibri" panose="020F0502020204030204" pitchFamily="34" charset="0"/>
              </a:rPr>
              <a:t>Neverbalna komunikacija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1043608" y="1844675"/>
            <a:ext cx="6984776" cy="4679950"/>
          </a:xfrm>
        </p:spPr>
        <p:txBody>
          <a:bodyPr/>
          <a:lstStyle/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Gestovi, mimika, telesni stav, pogled, 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Veći značaj,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a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 manje pod kontrolom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Odnos verbalne i neverbalne poruke – </a:t>
            </a:r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ponavljanje, kontradikcija, supstitucija, komplementarnost (dopuna), naglašavanje (akcenat), regulacija (početak, kraj, namera da se ode, kaže nešto...)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3419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>
          <a:xfrm>
            <a:off x="1945201" y="548680"/>
            <a:ext cx="6589199" cy="864096"/>
          </a:xfrm>
        </p:spPr>
        <p:txBody>
          <a:bodyPr/>
          <a:lstStyle/>
          <a:p>
            <a:r>
              <a:rPr lang="sr-Latn-RS" b="1" dirty="0">
                <a:latin typeface="Calibri" panose="020F0502020204030204" pitchFamily="34" charset="0"/>
                <a:cs typeface="Calibri" panose="020F0502020204030204" pitchFamily="34" charset="0"/>
              </a:rPr>
              <a:t>Neverbalna komunikacija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844675"/>
            <a:ext cx="8388424" cy="4484688"/>
          </a:xfrm>
        </p:spPr>
        <p:txBody>
          <a:bodyPr>
            <a:normAutofit lnSpcReduction="10000"/>
          </a:bodyPr>
          <a:lstStyle/>
          <a:p>
            <a:pPr marL="0" indent="0">
              <a:buFont typeface="Wingdings" pitchFamily="2" charset="2"/>
              <a:buNone/>
              <a:defRPr/>
            </a:pPr>
            <a:r>
              <a:rPr lang="sr-Latn-RS" sz="2800" b="1" dirty="0">
                <a:latin typeface="Calibri" panose="020F0502020204030204" pitchFamily="34" charset="0"/>
                <a:cs typeface="Calibri" panose="020F0502020204030204" pitchFamily="34" charset="0"/>
              </a:rPr>
              <a:t>Ekstralingvistička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- nije povezana sa govorom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sr-Latn-RS" sz="2800" b="1" dirty="0">
                <a:latin typeface="Calibri" panose="020F0502020204030204" pitchFamily="34" charset="0"/>
                <a:cs typeface="Calibri" panose="020F0502020204030204" pitchFamily="34" charset="0"/>
              </a:rPr>
              <a:t>Kinezička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-po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reti tela, telesni stav, mimika lica, pogled, osmeh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sr-Latn-RS" sz="2800" b="1" dirty="0">
                <a:latin typeface="Calibri" panose="020F0502020204030204" pitchFamily="34" charset="0"/>
                <a:cs typeface="Calibri" panose="020F0502020204030204" pitchFamily="34" charset="0"/>
              </a:rPr>
              <a:t>Proksemička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- upotreba prostora- intimna, lična, socijalna, javna distanca, raspored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sr-Latn-RS" sz="2800" b="1" dirty="0">
                <a:latin typeface="Calibri" panose="020F0502020204030204" pitchFamily="34" charset="0"/>
                <a:cs typeface="Calibri" panose="020F0502020204030204" pitchFamily="34" charset="0"/>
              </a:rPr>
              <a:t>Haptička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-dodir: emocionalni,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igra,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kontrola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sr-Latn-RS" sz="2800" b="1" dirty="0">
                <a:latin typeface="Calibri" panose="020F0502020204030204" pitchFamily="34" charset="0"/>
                <a:cs typeface="Calibri" panose="020F0502020204030204" pitchFamily="34" charset="0"/>
              </a:rPr>
              <a:t>Artefakti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-upotreba predmeta, odeće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sr-Latn-RS" sz="2800" b="1" dirty="0">
                <a:latin typeface="Calibri" panose="020F0502020204030204" pitchFamily="34" charset="0"/>
                <a:cs typeface="Calibri" panose="020F0502020204030204" pitchFamily="34" charset="0"/>
              </a:rPr>
              <a:t>Olfaktorna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-mirisne poruke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sr-Latn-RS" sz="2800" b="1" dirty="0">
                <a:latin typeface="Calibri" panose="020F0502020204030204" pitchFamily="34" charset="0"/>
                <a:cs typeface="Calibri" panose="020F0502020204030204" pitchFamily="34" charset="0"/>
              </a:rPr>
              <a:t>Temporalna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-tačnost, čekanje, trajanje</a:t>
            </a:r>
          </a:p>
          <a:p>
            <a:pPr marL="0" indent="0">
              <a:buFont typeface="Wingdings" pitchFamily="2" charset="2"/>
              <a:buNone/>
              <a:defRPr/>
            </a:pPr>
            <a:endParaRPr lang="sr-Latn-RS" dirty="0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6221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CS" b="1" dirty="0">
                <a:latin typeface="Calibri" panose="020F0502020204030204" pitchFamily="34" charset="0"/>
                <a:cs typeface="Calibri" panose="020F0502020204030204" pitchFamily="34" charset="0"/>
              </a:rPr>
              <a:t>Ćutanje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624" y="1895872"/>
            <a:ext cx="6743080" cy="3733800"/>
          </a:xfrm>
        </p:spPr>
        <p:txBody>
          <a:bodyPr>
            <a:normAutofit/>
          </a:bodyPr>
          <a:lstStyle/>
          <a:p>
            <a:pPr eaLnBrk="1" hangingPunct="1">
              <a:spcAft>
                <a:spcPts val="1200"/>
              </a:spcAft>
              <a:buClr>
                <a:srgbClr val="C00000"/>
              </a:buClr>
              <a:buFont typeface="Wingdings" pitchFamily="2" charset="2"/>
              <a:buChar char="Ø"/>
            </a:pP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Odsustvo komunikacije?</a:t>
            </a:r>
          </a:p>
          <a:p>
            <a:pPr eaLnBrk="1" hangingPunct="1">
              <a:spcAft>
                <a:spcPts val="1200"/>
              </a:spcAft>
              <a:buClr>
                <a:srgbClr val="C00000"/>
              </a:buClr>
              <a:buFont typeface="Wingdings" pitchFamily="2" charset="2"/>
              <a:buChar char="Ø"/>
            </a:pP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Značenje ćutanja?</a:t>
            </a:r>
          </a:p>
          <a:p>
            <a:pPr eaLnBrk="1" hangingPunct="1">
              <a:spcAft>
                <a:spcPts val="1200"/>
              </a:spcAft>
              <a:buClr>
                <a:srgbClr val="C00000"/>
              </a:buClr>
              <a:buFont typeface="Wingdings" pitchFamily="2" charset="2"/>
              <a:buChar char="Ø"/>
            </a:pP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Tačnost interpretacije?</a:t>
            </a:r>
          </a:p>
          <a:p>
            <a:pPr eaLnBrk="1" hangingPunct="1">
              <a:spcAft>
                <a:spcPts val="1200"/>
              </a:spcAft>
              <a:buClr>
                <a:srgbClr val="C00000"/>
              </a:buClr>
              <a:buFont typeface="Wingdings" pitchFamily="2" charset="2"/>
              <a:buChar char="Ø"/>
            </a:pP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Način intervencije?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7808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0" y="274639"/>
            <a:ext cx="6995120" cy="706090"/>
          </a:xfrm>
        </p:spPr>
        <p:txBody>
          <a:bodyPr>
            <a:normAutofit fontScale="90000"/>
          </a:bodyPr>
          <a:lstStyle/>
          <a:p>
            <a:r>
              <a:rPr lang="sr-Latn-CS" sz="3600" b="1" dirty="0">
                <a:effectLst/>
                <a:latin typeface="Calibri" pitchFamily="34" charset="0"/>
              </a:rPr>
              <a:t>Aspekti ponašanja koje posmatramo</a:t>
            </a:r>
            <a:endParaRPr lang="en-US" sz="3600" b="1" dirty="0">
              <a:effectLst/>
              <a:latin typeface="Calibri" pitchFamily="34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899592" y="1335881"/>
            <a:ext cx="7848872" cy="5001419"/>
          </a:xfrm>
        </p:spPr>
        <p:txBody>
          <a:bodyPr>
            <a:normAutofit fontScale="85000" lnSpcReduction="20000"/>
          </a:bodyPr>
          <a:lstStyle/>
          <a:p>
            <a:r>
              <a:rPr lang="sr-Latn-CS" sz="2800" dirty="0">
                <a:latin typeface="Calibri" pitchFamily="34" charset="0"/>
              </a:rPr>
              <a:t>Spoljni telesni izgled</a:t>
            </a:r>
          </a:p>
          <a:p>
            <a:r>
              <a:rPr lang="sr-Latn-CS" sz="2800" dirty="0">
                <a:latin typeface="Calibri" pitchFamily="34" charset="0"/>
              </a:rPr>
              <a:t>Utisak o odevanju i držanju</a:t>
            </a:r>
          </a:p>
          <a:p>
            <a:r>
              <a:rPr lang="sr-Latn-CS" sz="2800" dirty="0">
                <a:latin typeface="Calibri" pitchFamily="34" charset="0"/>
              </a:rPr>
              <a:t>Orijentisanost prema mestu </a:t>
            </a:r>
            <a:r>
              <a:rPr lang="en-US" sz="2800" dirty="0">
                <a:latin typeface="Calibri" pitchFamily="34" charset="0"/>
              </a:rPr>
              <a:t>i</a:t>
            </a:r>
            <a:r>
              <a:rPr lang="sr-Latn-CS" sz="2800" dirty="0">
                <a:latin typeface="Calibri" pitchFamily="34" charset="0"/>
              </a:rPr>
              <a:t> svrsi isp</a:t>
            </a:r>
            <a:r>
              <a:rPr lang="en-US" sz="2800" dirty="0" err="1">
                <a:latin typeface="Calibri" pitchFamily="34" charset="0"/>
              </a:rPr>
              <a:t>itivanja</a:t>
            </a:r>
            <a:endParaRPr lang="sr-Latn-CS" sz="2800" dirty="0">
              <a:latin typeface="Calibri" pitchFamily="34" charset="0"/>
            </a:endParaRPr>
          </a:p>
          <a:p>
            <a:r>
              <a:rPr lang="sr-Latn-CS" sz="2800" dirty="0">
                <a:latin typeface="Calibri" pitchFamily="34" charset="0"/>
              </a:rPr>
              <a:t>Sposobnost izlaganja problema, motivacija</a:t>
            </a:r>
          </a:p>
          <a:p>
            <a:r>
              <a:rPr lang="sr-Latn-CS" sz="2800" dirty="0">
                <a:latin typeface="Calibri" pitchFamily="34" charset="0"/>
              </a:rPr>
              <a:t>Odnos prema sadržaju svog izlaganja</a:t>
            </a:r>
          </a:p>
          <a:p>
            <a:r>
              <a:rPr lang="sr-Latn-CS" sz="2800" dirty="0">
                <a:latin typeface="Calibri" pitchFamily="34" charset="0"/>
              </a:rPr>
              <a:t>Raspoloženje i emocije tokom kontakta</a:t>
            </a:r>
          </a:p>
          <a:p>
            <a:r>
              <a:rPr lang="sr-Latn-CS" sz="2800" dirty="0">
                <a:latin typeface="Calibri" pitchFamily="34" charset="0"/>
              </a:rPr>
              <a:t>Kvalitet kontakta</a:t>
            </a:r>
            <a:r>
              <a:rPr lang="en-US" sz="2800" dirty="0">
                <a:latin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</a:rPr>
              <a:t>sa</a:t>
            </a:r>
            <a:r>
              <a:rPr lang="en-US" sz="2800" dirty="0">
                <a:latin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</a:rPr>
              <a:t>ispitiva</a:t>
            </a:r>
            <a:r>
              <a:rPr lang="sr-Latn-CS" sz="2800" dirty="0">
                <a:latin typeface="Calibri" pitchFamily="34" charset="0"/>
              </a:rPr>
              <a:t>čem</a:t>
            </a:r>
          </a:p>
          <a:p>
            <a:r>
              <a:rPr lang="sr-Latn-CS" sz="2800" dirty="0">
                <a:latin typeface="Calibri" pitchFamily="34" charset="0"/>
              </a:rPr>
              <a:t>Emocionalni odnos prema sebi, osobama o kojima govori i prema ispitivaču (“afektivna rezonanca”)</a:t>
            </a:r>
          </a:p>
          <a:p>
            <a:r>
              <a:rPr lang="sr-Latn-CS" sz="2800" dirty="0">
                <a:latin typeface="Calibri" pitchFamily="34" charset="0"/>
              </a:rPr>
              <a:t>Promene ponašanja</a:t>
            </a:r>
          </a:p>
          <a:p>
            <a:r>
              <a:rPr lang="sr-Latn-CS" sz="2800" dirty="0">
                <a:latin typeface="Calibri" pitchFamily="34" charset="0"/>
              </a:rPr>
              <a:t>Upadljive karakteristike</a:t>
            </a:r>
          </a:p>
          <a:p>
            <a:r>
              <a:rPr lang="sr-Latn-CS" sz="2800" dirty="0">
                <a:latin typeface="Calibri" pitchFamily="34" charset="0"/>
              </a:rPr>
              <a:t>Opšti utisak o klijentu i atmosferi</a:t>
            </a:r>
          </a:p>
          <a:p>
            <a:pPr>
              <a:lnSpc>
                <a:spcPct val="80000"/>
              </a:lnSpc>
              <a:buNone/>
            </a:pP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2493"/>
    </mc:Choice>
    <mc:Fallback xmlns="">
      <p:transition spd="slow" advTm="292493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75656" y="274638"/>
            <a:ext cx="7272808" cy="706090"/>
          </a:xfrm>
        </p:spPr>
        <p:txBody>
          <a:bodyPr>
            <a:normAutofit/>
          </a:bodyPr>
          <a:lstStyle/>
          <a:p>
            <a:r>
              <a:rPr lang="en-US" b="1" dirty="0" err="1">
                <a:latin typeface="Calibri" pitchFamily="34" charset="0"/>
              </a:rPr>
              <a:t>Izve</a:t>
            </a:r>
            <a:r>
              <a:rPr lang="sr-Latn-RS" b="1" dirty="0">
                <a:latin typeface="Calibri" pitchFamily="34" charset="0"/>
              </a:rPr>
              <a:t>štaj</a:t>
            </a:r>
            <a:r>
              <a:rPr lang="sr-Latn-CS" b="1" dirty="0">
                <a:effectLst/>
                <a:latin typeface="Calibri" pitchFamily="34" charset="0"/>
              </a:rPr>
              <a:t> o ponašanju i  kontaktu</a:t>
            </a:r>
            <a:endParaRPr lang="en-US" b="1" dirty="0">
              <a:effectLst/>
              <a:latin typeface="Calibri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71600" y="1484784"/>
            <a:ext cx="7992888" cy="5112568"/>
          </a:xfrm>
        </p:spPr>
        <p:txBody>
          <a:bodyPr>
            <a:noAutofit/>
          </a:bodyPr>
          <a:lstStyle/>
          <a:p>
            <a:r>
              <a:rPr lang="sr-Latn-CS" sz="2400" dirty="0">
                <a:latin typeface="Calibri" pitchFamily="34" charset="0"/>
              </a:rPr>
              <a:t>Karakteristike opšteg izgleda i držanja</a:t>
            </a:r>
          </a:p>
          <a:p>
            <a:r>
              <a:rPr lang="sr-Latn-CS" sz="2400" dirty="0">
                <a:latin typeface="Calibri" pitchFamily="34" charset="0"/>
              </a:rPr>
              <a:t>Prvi utisak o kontaktu</a:t>
            </a:r>
          </a:p>
          <a:p>
            <a:r>
              <a:rPr lang="sr-Latn-CS" sz="2400" dirty="0">
                <a:latin typeface="Calibri" pitchFamily="34" charset="0"/>
              </a:rPr>
              <a:t>Kvalitet uspostavljenog kontakta sa ispitivačem</a:t>
            </a:r>
          </a:p>
          <a:p>
            <a:r>
              <a:rPr lang="sr-Latn-CS" sz="2400" dirty="0">
                <a:latin typeface="Calibri" pitchFamily="34" charset="0"/>
              </a:rPr>
              <a:t>Ponašanje za vreme intervjua</a:t>
            </a:r>
          </a:p>
          <a:p>
            <a:r>
              <a:rPr lang="sr-Latn-CS" sz="2400" dirty="0">
                <a:latin typeface="Calibri" pitchFamily="34" charset="0"/>
              </a:rPr>
              <a:t>Ponašanje za vreme testiranja</a:t>
            </a:r>
          </a:p>
          <a:p>
            <a:r>
              <a:rPr lang="sr-Latn-CS" sz="2400" dirty="0">
                <a:latin typeface="Calibri" pitchFamily="34" charset="0"/>
              </a:rPr>
              <a:t>Razlike u ponašanju za vreme različitih faza kontakta</a:t>
            </a:r>
          </a:p>
          <a:p>
            <a:r>
              <a:rPr lang="sr-Latn-CS" sz="2400" dirty="0">
                <a:latin typeface="Calibri" pitchFamily="34" charset="0"/>
              </a:rPr>
              <a:t>Emocionalna rezonanca</a:t>
            </a:r>
          </a:p>
          <a:p>
            <a:r>
              <a:rPr lang="sr-Latn-CS" sz="2400" dirty="0">
                <a:latin typeface="Calibri" pitchFamily="34" charset="0"/>
              </a:rPr>
              <a:t>Socijalna kontrola, granice</a:t>
            </a:r>
          </a:p>
          <a:p>
            <a:r>
              <a:rPr lang="sr-Latn-CS" sz="2400" dirty="0">
                <a:latin typeface="Calibri" pitchFamily="34" charset="0"/>
              </a:rPr>
              <a:t>Opšti utisak</a:t>
            </a:r>
            <a:endParaRPr lang="en-US" sz="2400" dirty="0"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6350"/>
    </mc:Choice>
    <mc:Fallback xmlns="">
      <p:transition spd="slow" advTm="15635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475656" y="260648"/>
            <a:ext cx="7211144" cy="714356"/>
          </a:xfrm>
        </p:spPr>
        <p:txBody>
          <a:bodyPr>
            <a:normAutofit/>
          </a:bodyPr>
          <a:lstStyle/>
          <a:p>
            <a:r>
              <a:rPr lang="sr-Latn-CS" sz="3200" b="1" dirty="0">
                <a:effectLst/>
                <a:latin typeface="Calibri" pitchFamily="34" charset="0"/>
              </a:rPr>
              <a:t>Procena ponašanja tokom testiranja </a:t>
            </a:r>
            <a:endParaRPr lang="en-US" sz="3200" b="1" dirty="0">
              <a:effectLst/>
              <a:latin typeface="Calibri" pitchFamily="34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124744"/>
            <a:ext cx="7992888" cy="573325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sr-Latn-CS" sz="2200" b="1" dirty="0">
                <a:latin typeface="Calibri" pitchFamily="34" charset="0"/>
              </a:rPr>
              <a:t>Opšta aktivnost</a:t>
            </a:r>
            <a:r>
              <a:rPr lang="sr-Latn-CS" sz="2200" dirty="0">
                <a:latin typeface="Calibri" pitchFamily="34" charset="0"/>
              </a:rPr>
              <a:t>: ubrzan....usporen</a:t>
            </a:r>
          </a:p>
          <a:p>
            <a:pPr>
              <a:spcBef>
                <a:spcPts val="0"/>
              </a:spcBef>
            </a:pPr>
            <a:r>
              <a:rPr lang="sr-Latn-CS" sz="2200" b="1" dirty="0">
                <a:latin typeface="Calibri" pitchFamily="34" charset="0"/>
              </a:rPr>
              <a:t>Orijentisanost prema ispitivaču: </a:t>
            </a:r>
            <a:r>
              <a:rPr lang="sr-Latn-CS" sz="2200" dirty="0">
                <a:latin typeface="Calibri" pitchFamily="34" charset="0"/>
              </a:rPr>
              <a:t>shvata svrhu...pogrešno tumači </a:t>
            </a:r>
          </a:p>
          <a:p>
            <a:pPr>
              <a:spcBef>
                <a:spcPts val="0"/>
              </a:spcBef>
            </a:pPr>
            <a:r>
              <a:rPr lang="sr-Latn-CS" sz="2200" b="1" dirty="0">
                <a:latin typeface="Calibri" pitchFamily="34" charset="0"/>
              </a:rPr>
              <a:t>Prilagođenost situaciji</a:t>
            </a:r>
            <a:r>
              <a:rPr lang="sr-Latn-CS" sz="2200" dirty="0">
                <a:latin typeface="Calibri" pitchFamily="34" charset="0"/>
              </a:rPr>
              <a:t>: prirodan....napet</a:t>
            </a:r>
          </a:p>
          <a:p>
            <a:pPr>
              <a:spcBef>
                <a:spcPts val="0"/>
              </a:spcBef>
            </a:pPr>
            <a:r>
              <a:rPr lang="sr-Latn-CS" sz="2200" b="1" dirty="0">
                <a:latin typeface="Calibri" pitchFamily="34" charset="0"/>
              </a:rPr>
              <a:t>Saradljivost</a:t>
            </a:r>
            <a:r>
              <a:rPr lang="sr-Latn-CS" sz="2200" dirty="0">
                <a:latin typeface="Calibri" pitchFamily="34" charset="0"/>
              </a:rPr>
              <a:t>: aktivan/pasivan, otvoren/uzdržan, negativističan, u otporu </a:t>
            </a:r>
          </a:p>
          <a:p>
            <a:pPr>
              <a:spcBef>
                <a:spcPts val="0"/>
              </a:spcBef>
            </a:pPr>
            <a:r>
              <a:rPr lang="sr-Latn-CS" sz="2200" b="1" dirty="0">
                <a:latin typeface="Calibri" pitchFamily="34" charset="0"/>
              </a:rPr>
              <a:t>Motivacija za postignuće: </a:t>
            </a:r>
            <a:r>
              <a:rPr lang="sr-Latn-CS" sz="2200" dirty="0">
                <a:latin typeface="Calibri" pitchFamily="34" charset="0"/>
              </a:rPr>
              <a:t>visoka...nezainteresovan, </a:t>
            </a:r>
          </a:p>
          <a:p>
            <a:pPr>
              <a:spcBef>
                <a:spcPts val="0"/>
              </a:spcBef>
            </a:pPr>
            <a:r>
              <a:rPr lang="sr-Latn-CS" sz="2200" b="1" dirty="0">
                <a:latin typeface="Calibri" pitchFamily="34" charset="0"/>
              </a:rPr>
              <a:t>Napor i trud</a:t>
            </a:r>
            <a:r>
              <a:rPr lang="sr-Latn-CS" sz="2200" dirty="0">
                <a:latin typeface="Calibri" pitchFamily="34" charset="0"/>
              </a:rPr>
              <a:t>: maksimalan....indiferentan</a:t>
            </a:r>
            <a:endParaRPr lang="en-US" sz="2200" dirty="0">
              <a:latin typeface="Calibri" pitchFamily="34" charset="0"/>
            </a:endParaRPr>
          </a:p>
          <a:p>
            <a:pPr>
              <a:spcBef>
                <a:spcPts val="0"/>
              </a:spcBef>
            </a:pPr>
            <a:r>
              <a:rPr lang="sr-Latn-CS" sz="2200" b="1" dirty="0">
                <a:latin typeface="Calibri" pitchFamily="34" charset="0"/>
              </a:rPr>
              <a:t>Istrajnost:</a:t>
            </a:r>
            <a:r>
              <a:rPr lang="sr-Latn-CS" sz="2200" dirty="0">
                <a:latin typeface="Calibri" pitchFamily="34" charset="0"/>
              </a:rPr>
              <a:t> istrajan...lako odustaje</a:t>
            </a:r>
          </a:p>
          <a:p>
            <a:pPr>
              <a:spcBef>
                <a:spcPts val="0"/>
              </a:spcBef>
            </a:pPr>
            <a:r>
              <a:rPr lang="sr-Latn-CS" sz="2200" b="1" dirty="0">
                <a:latin typeface="Calibri" pitchFamily="34" charset="0"/>
              </a:rPr>
              <a:t>Odnos prema problemu i tegobama</a:t>
            </a:r>
            <a:r>
              <a:rPr lang="sr-Latn-CS" sz="2200" dirty="0">
                <a:latin typeface="Calibri" pitchFamily="34" charset="0"/>
              </a:rPr>
              <a:t>: agravacija, simulacija, disimulacija</a:t>
            </a:r>
          </a:p>
          <a:p>
            <a:pPr>
              <a:spcBef>
                <a:spcPts val="0"/>
              </a:spcBef>
            </a:pPr>
            <a:r>
              <a:rPr lang="sr-Latn-CS" sz="2200" b="1" dirty="0">
                <a:latin typeface="Calibri" pitchFamily="34" charset="0"/>
              </a:rPr>
              <a:t>Sposobnost</a:t>
            </a:r>
            <a:r>
              <a:rPr lang="sr-Latn-CS" sz="2200" dirty="0">
                <a:latin typeface="Calibri" pitchFamily="34" charset="0"/>
              </a:rPr>
              <a:t> </a:t>
            </a:r>
            <a:r>
              <a:rPr lang="sr-Latn-CS" sz="2200" b="1" dirty="0">
                <a:latin typeface="Calibri" pitchFamily="34" charset="0"/>
              </a:rPr>
              <a:t>govornog izražavanja</a:t>
            </a:r>
            <a:r>
              <a:rPr lang="sr-Latn-CS" sz="2200" dirty="0">
                <a:latin typeface="Calibri" pitchFamily="34" charset="0"/>
              </a:rPr>
              <a:t>: spontana verbalizacija...?</a:t>
            </a:r>
          </a:p>
          <a:p>
            <a:pPr>
              <a:spcBef>
                <a:spcPts val="0"/>
              </a:spcBef>
            </a:pPr>
            <a:r>
              <a:rPr lang="sr-Latn-CS" sz="2200" b="1" dirty="0">
                <a:latin typeface="Calibri" pitchFamily="34" charset="0"/>
              </a:rPr>
              <a:t>Pažnja:</a:t>
            </a:r>
            <a:r>
              <a:rPr lang="sr-Latn-CS" sz="2200" dirty="0">
                <a:latin typeface="Calibri" pitchFamily="34" charset="0"/>
              </a:rPr>
              <a:t> fiksirana....ometena</a:t>
            </a:r>
          </a:p>
          <a:p>
            <a:pPr>
              <a:spcBef>
                <a:spcPts val="0"/>
              </a:spcBef>
            </a:pPr>
            <a:r>
              <a:rPr lang="sr-Latn-CS" sz="2200" b="1" dirty="0">
                <a:latin typeface="Calibri" pitchFamily="34" charset="0"/>
              </a:rPr>
              <a:t>Fleksibilnost mišljenja</a:t>
            </a:r>
            <a:r>
              <a:rPr lang="sr-Latn-CS" sz="2200" dirty="0">
                <a:latin typeface="Calibri" pitchFamily="34" charset="0"/>
              </a:rPr>
              <a:t>: rigidan...nestabilan</a:t>
            </a:r>
          </a:p>
          <a:p>
            <a:pPr>
              <a:spcBef>
                <a:spcPts val="0"/>
              </a:spcBef>
            </a:pPr>
            <a:r>
              <a:rPr lang="sr-Latn-CS" sz="2200" b="1" dirty="0">
                <a:latin typeface="Calibri" pitchFamily="34" charset="0"/>
              </a:rPr>
              <a:t>Regovanje na pohvalu</a:t>
            </a:r>
            <a:r>
              <a:rPr lang="sr-Latn-CS" sz="2200" dirty="0">
                <a:latin typeface="Calibri" pitchFamily="34" charset="0"/>
              </a:rPr>
              <a:t>: ima....nema</a:t>
            </a:r>
          </a:p>
          <a:p>
            <a:pPr>
              <a:spcBef>
                <a:spcPts val="0"/>
              </a:spcBef>
            </a:pPr>
            <a:r>
              <a:rPr lang="sr-Latn-CS" sz="2200" b="1" dirty="0">
                <a:latin typeface="Calibri" pitchFamily="34" charset="0"/>
              </a:rPr>
              <a:t>Reagovanje na neuspeh: </a:t>
            </a:r>
            <a:r>
              <a:rPr lang="sr-Latn-CS" sz="2200" dirty="0">
                <a:latin typeface="Calibri" pitchFamily="34" charset="0"/>
              </a:rPr>
              <a:t>ima...nema</a:t>
            </a:r>
            <a:endParaRPr lang="sr-Latn-CS" sz="2200" b="1" dirty="0">
              <a:latin typeface="Calibri" pitchFamily="34" charset="0"/>
            </a:endParaRPr>
          </a:p>
          <a:p>
            <a:pPr>
              <a:spcBef>
                <a:spcPts val="0"/>
              </a:spcBef>
            </a:pPr>
            <a:r>
              <a:rPr lang="sr-Latn-CS" sz="2200" b="1" dirty="0">
                <a:latin typeface="Calibri" pitchFamily="34" charset="0"/>
              </a:rPr>
              <a:t>Samopouzdanje</a:t>
            </a:r>
            <a:r>
              <a:rPr lang="sr-Latn-CS" sz="2200" dirty="0">
                <a:latin typeface="Calibri" pitchFamily="34" charset="0"/>
              </a:rPr>
              <a:t>: samouveren...kolebljiv</a:t>
            </a:r>
          </a:p>
          <a:p>
            <a:pPr>
              <a:spcBef>
                <a:spcPts val="0"/>
              </a:spcBef>
            </a:pPr>
            <a:r>
              <a:rPr lang="sr-Latn-CS" sz="2200" b="1" dirty="0">
                <a:latin typeface="Calibri" pitchFamily="34" charset="0"/>
              </a:rPr>
              <a:t>Samokritičnost:</a:t>
            </a:r>
            <a:r>
              <a:rPr lang="sr-Latn-CS" sz="2200" dirty="0">
                <a:latin typeface="Calibri" pitchFamily="34" charset="0"/>
              </a:rPr>
              <a:t> preterano....nekritičan                     (Berger, 2004)</a:t>
            </a:r>
          </a:p>
          <a:p>
            <a:pPr>
              <a:buNone/>
            </a:pPr>
            <a:endParaRPr lang="sr-Latn-CS" sz="2000" dirty="0"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8584"/>
    </mc:Choice>
    <mc:Fallback xmlns="">
      <p:transition spd="slow" advTm="278584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664" y="274638"/>
            <a:ext cx="7139136" cy="850106"/>
          </a:xfrm>
        </p:spPr>
        <p:txBody>
          <a:bodyPr>
            <a:normAutofit/>
          </a:bodyPr>
          <a:lstStyle/>
          <a:p>
            <a:r>
              <a:rPr lang="sr-Latn-CS" sz="3600" b="1" dirty="0">
                <a:effectLst/>
                <a:latin typeface="Calibri" pitchFamily="34" charset="0"/>
              </a:rPr>
              <a:t>Jezgrovna metodološka trijada</a:t>
            </a:r>
            <a:endParaRPr lang="en-US" sz="3600" b="1" dirty="0">
              <a:effectLst/>
              <a:latin typeface="Calibri" pitchFamily="34" charset="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683568" y="1481328"/>
            <a:ext cx="7848872" cy="5019506"/>
          </a:xfrm>
        </p:spPr>
        <p:txBody>
          <a:bodyPr>
            <a:normAutofit/>
          </a:bodyPr>
          <a:lstStyle/>
          <a:p>
            <a:r>
              <a:rPr lang="sr-Latn-CS" sz="2800" b="1" dirty="0">
                <a:latin typeface="Calibri" pitchFamily="34" charset="0"/>
              </a:rPr>
              <a:t>Biografski metod </a:t>
            </a:r>
            <a:r>
              <a:rPr lang="en-US" sz="2800" dirty="0">
                <a:latin typeface="Calibri" pitchFamily="34" charset="0"/>
              </a:rPr>
              <a:t>(</a:t>
            </a:r>
            <a:r>
              <a:rPr lang="sr-Latn-CS" sz="2800" dirty="0">
                <a:latin typeface="Calibri" pitchFamily="34" charset="0"/>
              </a:rPr>
              <a:t>ispitivanje prošlosti</a:t>
            </a:r>
            <a:r>
              <a:rPr lang="en-US" sz="2800" dirty="0">
                <a:latin typeface="Calibri" pitchFamily="34" charset="0"/>
              </a:rPr>
              <a:t>)</a:t>
            </a:r>
            <a:r>
              <a:rPr lang="sr-Latn-CS" sz="2800" dirty="0">
                <a:latin typeface="Calibri" pitchFamily="34" charset="0"/>
              </a:rPr>
              <a:t> – oslanja se na psihoanalitički teorijski pravac</a:t>
            </a:r>
            <a:r>
              <a:rPr lang="en-US" sz="2800" dirty="0">
                <a:latin typeface="Calibri" pitchFamily="34" charset="0"/>
              </a:rPr>
              <a:t> (</a:t>
            </a:r>
            <a:r>
              <a:rPr lang="en-US" sz="2800" dirty="0" err="1">
                <a:latin typeface="Calibri" pitchFamily="34" charset="0"/>
              </a:rPr>
              <a:t>kroz</a:t>
            </a:r>
            <a:r>
              <a:rPr lang="en-US" sz="2800" dirty="0">
                <a:latin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</a:rPr>
              <a:t>intervju</a:t>
            </a:r>
            <a:r>
              <a:rPr lang="en-US" sz="2800" dirty="0">
                <a:latin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</a:rPr>
              <a:t>i</a:t>
            </a:r>
            <a:r>
              <a:rPr lang="en-US" sz="2800" dirty="0">
                <a:latin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</a:rPr>
              <a:t>druge</a:t>
            </a:r>
            <a:r>
              <a:rPr lang="en-US" sz="2800" dirty="0">
                <a:latin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</a:rPr>
              <a:t>izvore</a:t>
            </a:r>
            <a:r>
              <a:rPr lang="en-US" sz="2800" dirty="0">
                <a:latin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</a:rPr>
              <a:t>procene</a:t>
            </a:r>
            <a:r>
              <a:rPr lang="en-US" sz="2800" dirty="0">
                <a:latin typeface="Calibri" pitchFamily="34" charset="0"/>
              </a:rPr>
              <a:t>)</a:t>
            </a:r>
          </a:p>
          <a:p>
            <a:pPr>
              <a:buNone/>
            </a:pPr>
            <a:endParaRPr lang="en-US" sz="2800" dirty="0">
              <a:latin typeface="Calibri" pitchFamily="34" charset="0"/>
            </a:endParaRPr>
          </a:p>
          <a:p>
            <a:r>
              <a:rPr lang="sr-Latn-CS" sz="2800" b="1" dirty="0">
                <a:latin typeface="Calibri" pitchFamily="34" charset="0"/>
              </a:rPr>
              <a:t>Intervju </a:t>
            </a:r>
            <a:r>
              <a:rPr lang="sr-Latn-CS" sz="2800" dirty="0">
                <a:latin typeface="Calibri" pitchFamily="34" charset="0"/>
              </a:rPr>
              <a:t>(razgovor) – oslanja se na fenomenološki teorijski pravac</a:t>
            </a:r>
            <a:endParaRPr lang="en-US" sz="2800" dirty="0">
              <a:latin typeface="Calibri" pitchFamily="34" charset="0"/>
            </a:endParaRPr>
          </a:p>
          <a:p>
            <a:pPr>
              <a:buNone/>
            </a:pPr>
            <a:endParaRPr lang="sr-Latn-CS" sz="2800" dirty="0">
              <a:latin typeface="Calibri" pitchFamily="34" charset="0"/>
            </a:endParaRPr>
          </a:p>
          <a:p>
            <a:r>
              <a:rPr lang="sr-Latn-CS" sz="2800" b="1" dirty="0">
                <a:latin typeface="Calibri" pitchFamily="34" charset="0"/>
              </a:rPr>
              <a:t>Posmatranje</a:t>
            </a:r>
            <a:r>
              <a:rPr lang="sr-Latn-CS" sz="2800" dirty="0">
                <a:latin typeface="Calibri" pitchFamily="34" charset="0"/>
              </a:rPr>
              <a:t> ponašanja</a:t>
            </a:r>
            <a:r>
              <a:rPr lang="en-US" sz="2800" dirty="0">
                <a:latin typeface="Calibri" pitchFamily="34" charset="0"/>
              </a:rPr>
              <a:t> (</a:t>
            </a:r>
            <a:r>
              <a:rPr lang="sr-Latn-CS" sz="2800" dirty="0">
                <a:latin typeface="Calibri" pitchFamily="34" charset="0"/>
              </a:rPr>
              <a:t>bihevioralna opservacija</a:t>
            </a:r>
            <a:r>
              <a:rPr lang="en-US" sz="2800" dirty="0">
                <a:latin typeface="Calibri" pitchFamily="34" charset="0"/>
              </a:rPr>
              <a:t>)</a:t>
            </a:r>
            <a:r>
              <a:rPr lang="sr-Latn-CS" sz="2800" dirty="0">
                <a:latin typeface="Calibri" pitchFamily="34" charset="0"/>
              </a:rPr>
              <a:t> –  oslanja se na bihevioristički teorijski pravac</a:t>
            </a:r>
            <a:endParaRPr lang="sr-Latn-CS" sz="3200" dirty="0">
              <a:latin typeface="Calibri" pitchFamily="34" charset="0"/>
            </a:endParaRPr>
          </a:p>
        </p:txBody>
      </p:sp>
    </p:spTree>
  </p:cSld>
  <p:clrMapOvr>
    <a:masterClrMapping/>
  </p:clrMapOvr>
  <p:transition advTm="46584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720" y="332656"/>
            <a:ext cx="4464496" cy="785818"/>
          </a:xfrm>
        </p:spPr>
        <p:txBody>
          <a:bodyPr>
            <a:normAutofit/>
          </a:bodyPr>
          <a:lstStyle/>
          <a:p>
            <a:r>
              <a:rPr lang="sr-Latn-CS" sz="3600" b="1" dirty="0">
                <a:effectLst/>
                <a:latin typeface="Calibri" pitchFamily="34" charset="0"/>
              </a:rPr>
              <a:t>Teškoće opservacije</a:t>
            </a:r>
            <a:endParaRPr lang="en-US" sz="3600" b="1" dirty="0">
              <a:effectLst/>
              <a:latin typeface="Calibri" pitchFamily="34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628800"/>
            <a:ext cx="7704856" cy="487203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b="1" dirty="0" err="1">
                <a:latin typeface="Calibri" pitchFamily="34" charset="0"/>
              </a:rPr>
              <a:t>Subjektivnost</a:t>
            </a:r>
            <a:r>
              <a:rPr lang="en-US" sz="2400" b="1" dirty="0">
                <a:latin typeface="Calibri" pitchFamily="34" charset="0"/>
              </a:rPr>
              <a:t> </a:t>
            </a:r>
            <a:r>
              <a:rPr lang="sr-Latn-RS" sz="2400" dirty="0">
                <a:latin typeface="Calibri" pitchFamily="34" charset="0"/>
              </a:rPr>
              <a:t>- </a:t>
            </a:r>
            <a:r>
              <a:rPr lang="en-US" sz="2400" dirty="0" err="1">
                <a:latin typeface="Calibri" pitchFamily="34" charset="0"/>
              </a:rPr>
              <a:t>procenjiva</a:t>
            </a:r>
            <a:r>
              <a:rPr lang="sr-Latn-CS" sz="2400" dirty="0">
                <a:latin typeface="Calibri" pitchFamily="34" charset="0"/>
              </a:rPr>
              <a:t>či se razlikuju po </a:t>
            </a:r>
            <a:br>
              <a:rPr lang="sr-Latn-CS" sz="2400" dirty="0">
                <a:latin typeface="Calibri" pitchFamily="34" charset="0"/>
              </a:rPr>
            </a:br>
            <a:r>
              <a:rPr lang="sr-Latn-CS" sz="2400" dirty="0">
                <a:latin typeface="Calibri" pitchFamily="34" charset="0"/>
              </a:rPr>
              <a:t>karakteristikama ličnosti, veštinama, teorijskim orijentacijama</a:t>
            </a:r>
          </a:p>
          <a:p>
            <a:pPr>
              <a:spcAft>
                <a:spcPts val="600"/>
              </a:spcAft>
            </a:pPr>
            <a:r>
              <a:rPr lang="sr-Latn-CS" sz="2400" dirty="0">
                <a:latin typeface="Calibri" pitchFamily="34" charset="0"/>
              </a:rPr>
              <a:t>Razlike u određivanju </a:t>
            </a:r>
            <a:r>
              <a:rPr lang="sr-Latn-CS" sz="2400" b="1" dirty="0">
                <a:latin typeface="Calibri" pitchFamily="34" charset="0"/>
              </a:rPr>
              <a:t>važnosti </a:t>
            </a:r>
            <a:r>
              <a:rPr lang="sr-Latn-CS" sz="2400" dirty="0">
                <a:latin typeface="Calibri" pitchFamily="34" charset="0"/>
              </a:rPr>
              <a:t>posmatrane pojave.</a:t>
            </a:r>
          </a:p>
          <a:p>
            <a:pPr>
              <a:spcAft>
                <a:spcPts val="600"/>
              </a:spcAft>
            </a:pPr>
            <a:r>
              <a:rPr lang="sr-Latn-CS" sz="2400" b="1" dirty="0">
                <a:latin typeface="Calibri" pitchFamily="34" charset="0"/>
              </a:rPr>
              <a:t>Selektivnost </a:t>
            </a:r>
            <a:r>
              <a:rPr lang="sr-Latn-CS" sz="2400" dirty="0">
                <a:latin typeface="Calibri" pitchFamily="34" charset="0"/>
              </a:rPr>
              <a:t>u registrovanju  činjenica.</a:t>
            </a:r>
            <a:endParaRPr lang="sr-Latn-CS" sz="2400" b="1" dirty="0">
              <a:latin typeface="Calibri" pitchFamily="34" charset="0"/>
            </a:endParaRPr>
          </a:p>
          <a:p>
            <a:pPr>
              <a:spcAft>
                <a:spcPts val="600"/>
              </a:spcAft>
            </a:pPr>
            <a:r>
              <a:rPr lang="sr-Latn-CS" sz="2400" dirty="0">
                <a:latin typeface="Calibri" pitchFamily="34" charset="0"/>
              </a:rPr>
              <a:t>Razlike u </a:t>
            </a:r>
            <a:r>
              <a:rPr lang="sr-Latn-CS" sz="2400" b="1" dirty="0">
                <a:latin typeface="Calibri" pitchFamily="34" charset="0"/>
              </a:rPr>
              <a:t>klasifikovanju</a:t>
            </a:r>
            <a:r>
              <a:rPr lang="sr-Latn-CS" sz="2400" dirty="0">
                <a:latin typeface="Calibri" pitchFamily="34" charset="0"/>
              </a:rPr>
              <a:t> podataka.</a:t>
            </a:r>
          </a:p>
          <a:p>
            <a:pPr>
              <a:spcAft>
                <a:spcPts val="600"/>
              </a:spcAft>
            </a:pPr>
            <a:r>
              <a:rPr lang="sr-Latn-CS" sz="2400" dirty="0">
                <a:latin typeface="Calibri" pitchFamily="34" charset="0"/>
              </a:rPr>
              <a:t>Razlike u  </a:t>
            </a:r>
            <a:r>
              <a:rPr lang="sr-Latn-CS" sz="2400" b="1" dirty="0">
                <a:latin typeface="Calibri" pitchFamily="34" charset="0"/>
              </a:rPr>
              <a:t>nazivima </a:t>
            </a:r>
            <a:r>
              <a:rPr lang="sr-Latn-CS" sz="2400" dirty="0">
                <a:latin typeface="Calibri" pitchFamily="34" charset="0"/>
              </a:rPr>
              <a:t>za iste klase.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0328"/>
    </mc:Choice>
    <mc:Fallback xmlns="">
      <p:transition spd="slow" advTm="60328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860674"/>
          </a:xfrm>
        </p:spPr>
        <p:txBody>
          <a:bodyPr/>
          <a:lstStyle/>
          <a:p>
            <a:r>
              <a:rPr lang="sr-Latn-RS" b="1" dirty="0">
                <a:latin typeface="Calibri" pitchFamily="34" charset="0"/>
                <a:cs typeface="Calibri" pitchFamily="34" charset="0"/>
              </a:rPr>
              <a:t>Mogućnosti unapređenja</a:t>
            </a:r>
            <a:endParaRPr lang="en-US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1628800"/>
            <a:ext cx="7274769" cy="47525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r-Latn-RS" sz="2400" dirty="0">
                <a:latin typeface="Calibri" pitchFamily="34" charset="0"/>
                <a:cs typeface="Calibri" pitchFamily="34" charset="0"/>
              </a:rPr>
              <a:t>Dva pravca poboljšanja- tehnički deo i sam procenjivač</a:t>
            </a:r>
          </a:p>
          <a:p>
            <a:r>
              <a:rPr lang="sr-Latn-RS" sz="2400" dirty="0">
                <a:latin typeface="Calibri" pitchFamily="34" charset="0"/>
                <a:cs typeface="Calibri" pitchFamily="34" charset="0"/>
              </a:rPr>
              <a:t>Jasno </a:t>
            </a:r>
            <a:r>
              <a:rPr lang="sr-Latn-RS" sz="2400" b="1" dirty="0">
                <a:latin typeface="Calibri" pitchFamily="34" charset="0"/>
                <a:cs typeface="Calibri" pitchFamily="34" charset="0"/>
              </a:rPr>
              <a:t>definisanje domena posmatranja i indikatora</a:t>
            </a:r>
          </a:p>
          <a:p>
            <a:r>
              <a:rPr lang="sr-Latn-RS" sz="2400" b="1" dirty="0">
                <a:latin typeface="Calibri" pitchFamily="34" charset="0"/>
                <a:cs typeface="Calibri" pitchFamily="34" charset="0"/>
              </a:rPr>
              <a:t>Sistematska manipulacija </a:t>
            </a:r>
            <a:r>
              <a:rPr lang="sr-Latn-RS" sz="2400" dirty="0">
                <a:latin typeface="Calibri" pitchFamily="34" charset="0"/>
                <a:cs typeface="Calibri" pitchFamily="34" charset="0"/>
              </a:rPr>
              <a:t>uslova posmatranja- slično eksperimentu</a:t>
            </a:r>
          </a:p>
          <a:p>
            <a:r>
              <a:rPr lang="sr-Latn-RS" sz="2400" dirty="0">
                <a:latin typeface="Calibri" pitchFamily="34" charset="0"/>
                <a:cs typeface="Calibri" pitchFamily="34" charset="0"/>
              </a:rPr>
              <a:t>Povećanje </a:t>
            </a:r>
            <a:r>
              <a:rPr lang="sr-Latn-RS" sz="2400" b="1" dirty="0">
                <a:latin typeface="Calibri" pitchFamily="34" charset="0"/>
                <a:cs typeface="Calibri" pitchFamily="34" charset="0"/>
              </a:rPr>
              <a:t>reprezentativnosti</a:t>
            </a:r>
            <a:r>
              <a:rPr lang="sr-Latn-R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sr-Latn-RS" sz="2400" b="1" dirty="0">
                <a:latin typeface="Calibri" pitchFamily="34" charset="0"/>
                <a:cs typeface="Calibri" pitchFamily="34" charset="0"/>
              </a:rPr>
              <a:t>podataka</a:t>
            </a:r>
            <a:r>
              <a:rPr lang="sr-Latn-RS" sz="2400" dirty="0">
                <a:latin typeface="Calibri" pitchFamily="34" charset="0"/>
                <a:cs typeface="Calibri" pitchFamily="34" charset="0"/>
              </a:rPr>
              <a:t>- situacije, dužina vremena posmatranja, izvori procene</a:t>
            </a:r>
          </a:p>
          <a:p>
            <a:r>
              <a:rPr lang="sr-Latn-RS" sz="2400" dirty="0">
                <a:latin typeface="Calibri" pitchFamily="34" charset="0"/>
                <a:cs typeface="Calibri" pitchFamily="34" charset="0"/>
              </a:rPr>
              <a:t>Unapređenje </a:t>
            </a:r>
            <a:r>
              <a:rPr lang="sr-Latn-RS" sz="2400" b="1" dirty="0">
                <a:latin typeface="Calibri" pitchFamily="34" charset="0"/>
                <a:cs typeface="Calibri" pitchFamily="34" charset="0"/>
              </a:rPr>
              <a:t>tehnika registrovanja- </a:t>
            </a:r>
            <a:r>
              <a:rPr lang="sr-Latn-RS" sz="2400" dirty="0">
                <a:latin typeface="Calibri" pitchFamily="34" charset="0"/>
                <a:cs typeface="Calibri" pitchFamily="34" charset="0"/>
              </a:rPr>
              <a:t>skale procene</a:t>
            </a:r>
          </a:p>
          <a:p>
            <a:r>
              <a:rPr lang="sr-Latn-RS" sz="2400" b="1" dirty="0">
                <a:latin typeface="Calibri" pitchFamily="34" charset="0"/>
                <a:cs typeface="Calibri" pitchFamily="34" charset="0"/>
              </a:rPr>
              <a:t>Obučenost procenjivača</a:t>
            </a:r>
            <a:r>
              <a:rPr lang="sr-Latn-RS" sz="2400" dirty="0">
                <a:latin typeface="Calibri" pitchFamily="34" charset="0"/>
                <a:cs typeface="Calibri" pitchFamily="34" charset="0"/>
              </a:rPr>
              <a:t>- znanje i osetljivost</a:t>
            </a:r>
          </a:p>
          <a:p>
            <a:r>
              <a:rPr lang="sr-Latn-RS" sz="2400" b="1" dirty="0">
                <a:latin typeface="Calibri" pitchFamily="34" charset="0"/>
                <a:cs typeface="Calibri" pitchFamily="34" charset="0"/>
              </a:rPr>
              <a:t>Jasne instrukcije</a:t>
            </a:r>
            <a:endParaRPr lang="en-US" sz="24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00056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475655" y="332656"/>
            <a:ext cx="7452445" cy="792882"/>
          </a:xfrm>
        </p:spPr>
        <p:txBody>
          <a:bodyPr>
            <a:normAutofit fontScale="90000"/>
          </a:bodyPr>
          <a:lstStyle/>
          <a:p>
            <a:r>
              <a:rPr lang="sr-Latn-CS" sz="4000" b="1" dirty="0">
                <a:effectLst/>
                <a:latin typeface="Calibri" pitchFamily="34" charset="0"/>
              </a:rPr>
              <a:t>Tipične greške posmatranja i procene</a:t>
            </a:r>
            <a:endParaRPr lang="en-US" sz="4000" b="1" dirty="0">
              <a:effectLst/>
              <a:latin typeface="Calibri" pitchFamily="34" charset="0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899592" y="1412776"/>
            <a:ext cx="7848872" cy="504056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spcAft>
                <a:spcPts val="600"/>
              </a:spcAft>
              <a:buNone/>
            </a:pPr>
            <a:r>
              <a:rPr lang="sr-Latn-CS" sz="2400" b="1" dirty="0">
                <a:latin typeface="Calibri" pitchFamily="34" charset="0"/>
                <a:cs typeface="Calibri" pitchFamily="34" charset="0"/>
              </a:rPr>
              <a:t>Procenjivač- </a:t>
            </a:r>
            <a:r>
              <a:rPr lang="sr-Latn-CS" sz="2400" dirty="0">
                <a:latin typeface="Calibri" pitchFamily="34" charset="0"/>
                <a:cs typeface="Calibri" pitchFamily="34" charset="0"/>
              </a:rPr>
              <a:t>glavni instrument procene i potencijalno glavni izvor greške</a:t>
            </a:r>
          </a:p>
          <a:p>
            <a:pPr marL="609600" indent="-609600">
              <a:lnSpc>
                <a:spcPct val="80000"/>
              </a:lnSpc>
              <a:spcAft>
                <a:spcPts val="600"/>
              </a:spcAft>
            </a:pPr>
            <a:r>
              <a:rPr lang="sr-Latn-CS" sz="2400" b="1" dirty="0">
                <a:latin typeface="Calibri" pitchFamily="34" charset="0"/>
                <a:cs typeface="Calibri" pitchFamily="34" charset="0"/>
              </a:rPr>
              <a:t>“Halo efekat” </a:t>
            </a:r>
            <a:r>
              <a:rPr lang="sr-Latn-CS" sz="2400" dirty="0">
                <a:latin typeface="Calibri" pitchFamily="34" charset="0"/>
                <a:cs typeface="Calibri" pitchFamily="34" charset="0"/>
              </a:rPr>
              <a:t>- efekat opšte impresije koji se prenosi na sva pojedinačna posmatranja</a:t>
            </a:r>
          </a:p>
          <a:p>
            <a:pPr marL="609600" indent="-609600">
              <a:lnSpc>
                <a:spcPct val="80000"/>
              </a:lnSpc>
              <a:spcAft>
                <a:spcPts val="600"/>
              </a:spcAft>
            </a:pPr>
            <a:r>
              <a:rPr lang="sr-Latn-CS" sz="2400" b="1" dirty="0">
                <a:latin typeface="Calibri" pitchFamily="34" charset="0"/>
                <a:cs typeface="Calibri" pitchFamily="34" charset="0"/>
              </a:rPr>
              <a:t>Različita tumačenja </a:t>
            </a:r>
            <a:r>
              <a:rPr lang="sr-Latn-CS" sz="2400" dirty="0">
                <a:latin typeface="Calibri" pitchFamily="34" charset="0"/>
                <a:cs typeface="Calibri" pitchFamily="34" charset="0"/>
              </a:rPr>
              <a:t>sadržaja konstrukata (osobina) i skala učestalosti i intenziteta (malo/mnogo; često/retko).</a:t>
            </a:r>
          </a:p>
          <a:p>
            <a:pPr marL="609600" indent="-609600">
              <a:lnSpc>
                <a:spcPct val="80000"/>
              </a:lnSpc>
              <a:spcAft>
                <a:spcPts val="600"/>
              </a:spcAft>
            </a:pPr>
            <a:r>
              <a:rPr lang="sr-Latn-CS" sz="2400" dirty="0">
                <a:latin typeface="Calibri" pitchFamily="34" charset="0"/>
                <a:cs typeface="Calibri" pitchFamily="34" charset="0"/>
              </a:rPr>
              <a:t>Ustaljeni </a:t>
            </a:r>
            <a:r>
              <a:rPr lang="sr-Latn-CS" sz="2400" b="1" dirty="0">
                <a:latin typeface="Calibri" pitchFamily="34" charset="0"/>
                <a:cs typeface="Calibri" pitchFamily="34" charset="0"/>
              </a:rPr>
              <a:t>ocenjivački stilovi</a:t>
            </a:r>
            <a:r>
              <a:rPr lang="sr-Latn-CS" sz="2400" dirty="0">
                <a:latin typeface="Calibri" pitchFamily="34" charset="0"/>
                <a:cs typeface="Calibri" pitchFamily="34" charset="0"/>
              </a:rPr>
              <a:t>:  tri tipa posmatrača -  “</a:t>
            </a:r>
            <a:r>
              <a:rPr lang="sr-Latn-CS" sz="2400" i="1" dirty="0">
                <a:latin typeface="Calibri" pitchFamily="34" charset="0"/>
                <a:cs typeface="Calibri" pitchFamily="34" charset="0"/>
              </a:rPr>
              <a:t>umerenjaci</a:t>
            </a:r>
            <a:r>
              <a:rPr lang="sr-Latn-CS" sz="2400" dirty="0">
                <a:latin typeface="Calibri" pitchFamily="34" charset="0"/>
                <a:cs typeface="Calibri" pitchFamily="34" charset="0"/>
              </a:rPr>
              <a:t>”,  “ektremisti” -</a:t>
            </a:r>
            <a:r>
              <a:rPr lang="sr-Latn-CS" sz="2400" i="1" dirty="0">
                <a:latin typeface="Calibri" pitchFamily="34" charset="0"/>
                <a:cs typeface="Calibri" pitchFamily="34" charset="0"/>
              </a:rPr>
              <a:t>minimizatori</a:t>
            </a:r>
            <a:r>
              <a:rPr lang="sr-Latn-CS" sz="2400" dirty="0">
                <a:latin typeface="Calibri" pitchFamily="34" charset="0"/>
                <a:cs typeface="Calibri" pitchFamily="34" charset="0"/>
              </a:rPr>
              <a:t> i </a:t>
            </a:r>
            <a:r>
              <a:rPr lang="sr-Latn-CS" sz="2400" i="1" dirty="0">
                <a:latin typeface="Calibri" pitchFamily="34" charset="0"/>
                <a:cs typeface="Calibri" pitchFamily="34" charset="0"/>
              </a:rPr>
              <a:t>maksimizatori</a:t>
            </a:r>
            <a:r>
              <a:rPr lang="sr-Latn-CS" sz="2400" dirty="0">
                <a:latin typeface="Calibri" pitchFamily="34" charset="0"/>
                <a:cs typeface="Calibri" pitchFamily="34" charset="0"/>
              </a:rPr>
              <a:t>. </a:t>
            </a:r>
          </a:p>
          <a:p>
            <a:pPr marL="609600" indent="-609600">
              <a:lnSpc>
                <a:spcPct val="80000"/>
              </a:lnSpc>
              <a:spcAft>
                <a:spcPts val="600"/>
              </a:spcAft>
            </a:pPr>
            <a:r>
              <a:rPr lang="sr-Latn-CS" sz="2400" dirty="0">
                <a:latin typeface="Calibri" pitchFamily="34" charset="0"/>
                <a:cs typeface="Calibri" pitchFamily="34" charset="0"/>
              </a:rPr>
              <a:t>Svako posmatranje i procena je samo </a:t>
            </a:r>
            <a:r>
              <a:rPr lang="sr-Latn-CS" sz="2400" b="1" dirty="0">
                <a:latin typeface="Calibri" pitchFamily="34" charset="0"/>
                <a:cs typeface="Calibri" pitchFamily="34" charset="0"/>
              </a:rPr>
              <a:t>aproksimacija  “istine”</a:t>
            </a:r>
          </a:p>
          <a:p>
            <a:pPr marL="609600" indent="-609600">
              <a:lnSpc>
                <a:spcPct val="80000"/>
              </a:lnSpc>
            </a:pP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2976"/>
    </mc:Choice>
    <mc:Fallback xmlns="">
      <p:transition spd="slow" advTm="132976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475656" y="274638"/>
            <a:ext cx="7211144" cy="706090"/>
          </a:xfrm>
        </p:spPr>
        <p:txBody>
          <a:bodyPr>
            <a:normAutofit/>
          </a:bodyPr>
          <a:lstStyle/>
          <a:p>
            <a:r>
              <a:rPr lang="sr-Latn-CS" sz="3600" b="1" dirty="0">
                <a:effectLst/>
                <a:latin typeface="Calibri" pitchFamily="34" charset="0"/>
              </a:rPr>
              <a:t>Pravila dobrog posmatranja</a:t>
            </a:r>
            <a:endParaRPr lang="en-US" sz="3600" b="1" dirty="0">
              <a:effectLst/>
              <a:latin typeface="Calibri" pitchFamily="34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1628800"/>
            <a:ext cx="7560840" cy="504055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r-Latn-CS" sz="2400" b="1" dirty="0">
                <a:latin typeface="Calibri" pitchFamily="34" charset="0"/>
              </a:rPr>
              <a:t>Spoljna kontrola:  </a:t>
            </a:r>
            <a:r>
              <a:rPr lang="sr-Latn-CS" sz="2400" dirty="0">
                <a:latin typeface="Calibri" pitchFamily="34" charset="0"/>
              </a:rPr>
              <a:t>kontrola činilaca od kojih zavisi rezultat opservacije (vreme, mesto, situacija, beleženje).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r-Latn-CS" sz="2400" b="1" dirty="0">
                <a:latin typeface="Calibri" pitchFamily="34" charset="0"/>
              </a:rPr>
              <a:t>Unutrašnja kontrola</a:t>
            </a:r>
            <a:r>
              <a:rPr lang="sr-Latn-CS" sz="2400" dirty="0">
                <a:latin typeface="Calibri" pitchFamily="34" charset="0"/>
              </a:rPr>
              <a:t>: kontrola izvora grešaka  (individualne razlike, neujednačani kriterijumi i  motivacija, osetljivost, informisanost  procenjivača).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r-Latn-CS" sz="2400" b="1" dirty="0">
                <a:latin typeface="Calibri" pitchFamily="34" charset="0"/>
              </a:rPr>
              <a:t>Registovanje bez tumačenja: </a:t>
            </a:r>
            <a:r>
              <a:rPr lang="sr-Latn-CS" sz="2400" dirty="0">
                <a:latin typeface="Calibri" pitchFamily="34" charset="0"/>
              </a:rPr>
              <a:t>razlikovanje sebe  (svog tumačenja viđenog)  od sveta izvan sebe  (realnosti).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r-Latn-CS" sz="2400" b="1" dirty="0">
                <a:latin typeface="Calibri" pitchFamily="34" charset="0"/>
              </a:rPr>
              <a:t>Uslovnost</a:t>
            </a:r>
            <a:r>
              <a:rPr lang="sr-Latn-CS" sz="2400" dirty="0">
                <a:latin typeface="Calibri" pitchFamily="34" charset="0"/>
              </a:rPr>
              <a:t> u izveštavanju (utisak, ne tvrdnja).</a:t>
            </a:r>
          </a:p>
          <a:p>
            <a:pPr>
              <a:lnSpc>
                <a:spcPct val="90000"/>
              </a:lnSpc>
            </a:pPr>
            <a:endParaRPr lang="sr-Latn-CS" sz="2800" b="1" dirty="0"/>
          </a:p>
          <a:p>
            <a:pPr>
              <a:lnSpc>
                <a:spcPct val="90000"/>
              </a:lnSpc>
            </a:pPr>
            <a:endParaRPr lang="en-US" sz="28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2734"/>
    </mc:Choice>
    <mc:Fallback xmlns="">
      <p:transition spd="slow" advTm="82734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67744" y="274638"/>
            <a:ext cx="6419056" cy="939784"/>
          </a:xfrm>
        </p:spPr>
        <p:txBody>
          <a:bodyPr>
            <a:normAutofit/>
          </a:bodyPr>
          <a:lstStyle/>
          <a:p>
            <a:r>
              <a:rPr lang="sr-Latn-CS" sz="3600" b="1" dirty="0">
                <a:effectLst/>
                <a:latin typeface="Calibri" pitchFamily="34" charset="0"/>
              </a:rPr>
              <a:t>Dobar posmatrač</a:t>
            </a:r>
            <a:endParaRPr lang="en-US" sz="3600" b="1" dirty="0">
              <a:effectLst/>
              <a:latin typeface="Calibri" pitchFamily="34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1484784"/>
            <a:ext cx="7992888" cy="4824536"/>
          </a:xfrm>
        </p:spPr>
        <p:txBody>
          <a:bodyPr>
            <a:normAutofit fontScale="92500"/>
          </a:bodyPr>
          <a:lstStyle/>
          <a:p>
            <a:r>
              <a:rPr lang="sr-Latn-CS" sz="2800" dirty="0">
                <a:latin typeface="Calibri" pitchFamily="34" charset="0"/>
              </a:rPr>
              <a:t>Da </a:t>
            </a:r>
            <a:r>
              <a:rPr lang="sr-Latn-CS" sz="2800" b="1" dirty="0">
                <a:latin typeface="Calibri" pitchFamily="34" charset="0"/>
              </a:rPr>
              <a:t>zna </a:t>
            </a:r>
            <a:r>
              <a:rPr lang="sr-Latn-CS" sz="2800" dirty="0">
                <a:latin typeface="Calibri" pitchFamily="34" charset="0"/>
              </a:rPr>
              <a:t>šta treba da posmatra.</a:t>
            </a:r>
          </a:p>
          <a:p>
            <a:r>
              <a:rPr lang="sr-Latn-CS" sz="2800" dirty="0">
                <a:latin typeface="Calibri" pitchFamily="34" charset="0"/>
              </a:rPr>
              <a:t>Da je </a:t>
            </a:r>
            <a:r>
              <a:rPr lang="sr-Latn-CS" sz="2800" b="1" dirty="0">
                <a:latin typeface="Calibri" pitchFamily="34" charset="0"/>
              </a:rPr>
              <a:t>osetljiv </a:t>
            </a:r>
            <a:r>
              <a:rPr lang="sr-Latn-CS" sz="2800" dirty="0">
                <a:latin typeface="Calibri" pitchFamily="34" charset="0"/>
              </a:rPr>
              <a:t>za uočavanje određene pojave.</a:t>
            </a:r>
          </a:p>
          <a:p>
            <a:r>
              <a:rPr lang="sr-Latn-CS" sz="2800" dirty="0">
                <a:latin typeface="Calibri" pitchFamily="34" charset="0"/>
              </a:rPr>
              <a:t>Da je u stanju da </a:t>
            </a:r>
            <a:r>
              <a:rPr lang="sr-Latn-CS" sz="2800" b="1" dirty="0">
                <a:latin typeface="Calibri" pitchFamily="34" charset="0"/>
              </a:rPr>
              <a:t>identifikuje</a:t>
            </a:r>
            <a:r>
              <a:rPr lang="sr-Latn-CS" sz="2800" dirty="0">
                <a:latin typeface="Calibri" pitchFamily="34" charset="0"/>
              </a:rPr>
              <a:t> pojavu koja se traži.</a:t>
            </a:r>
          </a:p>
          <a:p>
            <a:r>
              <a:rPr lang="sr-Latn-CS" sz="2800" dirty="0">
                <a:latin typeface="Calibri" pitchFamily="34" charset="0"/>
              </a:rPr>
              <a:t>Da </a:t>
            </a:r>
            <a:r>
              <a:rPr lang="sr-Latn-CS" sz="2800" b="1" dirty="0">
                <a:latin typeface="Calibri" pitchFamily="34" charset="0"/>
              </a:rPr>
              <a:t>diskriminiše</a:t>
            </a:r>
            <a:r>
              <a:rPr lang="sr-Latn-CS" sz="2800" dirty="0">
                <a:latin typeface="Calibri" pitchFamily="34" charset="0"/>
              </a:rPr>
              <a:t> pojave po vrsti, intenzitetu, učestalosti.</a:t>
            </a:r>
          </a:p>
          <a:p>
            <a:r>
              <a:rPr lang="sr-Latn-CS" sz="2800" dirty="0">
                <a:latin typeface="Calibri" pitchFamily="34" charset="0"/>
              </a:rPr>
              <a:t>Da </a:t>
            </a:r>
            <a:r>
              <a:rPr lang="sr-Latn-CS" sz="2800" b="1" dirty="0">
                <a:latin typeface="Calibri" pitchFamily="34" charset="0"/>
              </a:rPr>
              <a:t>suzbija izvore grešaka.</a:t>
            </a:r>
          </a:p>
          <a:p>
            <a:r>
              <a:rPr lang="sr-Latn-CS" sz="2800" dirty="0">
                <a:latin typeface="Calibri" pitchFamily="34" charset="0"/>
              </a:rPr>
              <a:t>Da ima </a:t>
            </a:r>
            <a:r>
              <a:rPr lang="sr-Latn-CS" sz="2800" b="1" dirty="0">
                <a:latin typeface="Calibri" pitchFamily="34" charset="0"/>
              </a:rPr>
              <a:t>osetljivost</a:t>
            </a:r>
            <a:r>
              <a:rPr lang="sr-Latn-CS" sz="2800" dirty="0">
                <a:latin typeface="Calibri" pitchFamily="34" charset="0"/>
              </a:rPr>
              <a:t> za ono što se u njemu/njoj samom zbiva da bi se oslobodio </a:t>
            </a:r>
            <a:r>
              <a:rPr lang="sr-Latn-CS" sz="2800" b="1" dirty="0">
                <a:latin typeface="Calibri" pitchFamily="34" charset="0"/>
              </a:rPr>
              <a:t>“slepih mrlja</a:t>
            </a:r>
            <a:r>
              <a:rPr lang="sr-Latn-CS" sz="2800" dirty="0">
                <a:latin typeface="Calibri" pitchFamily="34" charset="0"/>
              </a:rPr>
              <a:t>”. </a:t>
            </a:r>
          </a:p>
          <a:p>
            <a:r>
              <a:rPr lang="sr-Latn-CS" sz="2800" dirty="0">
                <a:latin typeface="Calibri" pitchFamily="34" charset="0"/>
              </a:rPr>
              <a:t>Kontrola nad </a:t>
            </a:r>
            <a:r>
              <a:rPr lang="sr-Latn-CS" sz="2800" b="1" dirty="0">
                <a:latin typeface="Calibri" pitchFamily="34" charset="0"/>
              </a:rPr>
              <a:t>ličnim izvorima subjektivnosti </a:t>
            </a:r>
            <a:r>
              <a:rPr lang="sr-Latn-CS" sz="2800" dirty="0">
                <a:latin typeface="Calibri" pitchFamily="34" charset="0"/>
              </a:rPr>
              <a:t>percepcije- prenaglašavanje, minimiziranje, projekcija, skotomi,..</a:t>
            </a:r>
            <a:endParaRPr lang="en-US" sz="2800" dirty="0"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5426"/>
    </mc:Choice>
    <mc:Fallback xmlns="">
      <p:transition spd="slow" advTm="75426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0" y="274638"/>
            <a:ext cx="6995120" cy="778098"/>
          </a:xfrm>
        </p:spPr>
        <p:txBody>
          <a:bodyPr>
            <a:normAutofit/>
          </a:bodyPr>
          <a:lstStyle/>
          <a:p>
            <a:r>
              <a:rPr lang="sr-Latn-CS" sz="3600" b="1" dirty="0">
                <a:effectLst/>
                <a:latin typeface="Calibri" pitchFamily="34" charset="0"/>
              </a:rPr>
              <a:t>Skale procene ponašanja</a:t>
            </a:r>
            <a:endParaRPr lang="en-US" sz="3600" b="1" dirty="0">
              <a:effectLst/>
              <a:latin typeface="Calibri" pitchFamily="34" charset="0"/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899592" y="1484784"/>
            <a:ext cx="7920880" cy="504056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r-Latn-CS" sz="2400" b="1" dirty="0">
                <a:latin typeface="Calibri" pitchFamily="34" charset="0"/>
              </a:rPr>
              <a:t>Formalizovano, plansko sistematsko</a:t>
            </a:r>
            <a:r>
              <a:rPr lang="sr-Latn-CS" sz="2400" dirty="0">
                <a:latin typeface="Calibri" pitchFamily="34" charset="0"/>
              </a:rPr>
              <a:t> posmatranje</a:t>
            </a:r>
          </a:p>
          <a:p>
            <a:pPr>
              <a:spcAft>
                <a:spcPts val="600"/>
              </a:spcAft>
            </a:pPr>
            <a:r>
              <a:rPr lang="sr-Latn-CS" sz="2400" dirty="0">
                <a:latin typeface="Calibri" pitchFamily="34" charset="0"/>
              </a:rPr>
              <a:t>Za povećanje </a:t>
            </a:r>
            <a:r>
              <a:rPr lang="sr-Latn-CS" sz="2400" b="1" dirty="0">
                <a:latin typeface="Calibri" pitchFamily="34" charset="0"/>
              </a:rPr>
              <a:t>objektivnosti, pouzdanosti i validnosti</a:t>
            </a:r>
            <a:r>
              <a:rPr lang="sr-Latn-CS" sz="2400" dirty="0">
                <a:latin typeface="Calibri" pitchFamily="34" charset="0"/>
              </a:rPr>
              <a:t> posmatranja</a:t>
            </a:r>
          </a:p>
          <a:p>
            <a:pPr>
              <a:spcAft>
                <a:spcPts val="600"/>
              </a:spcAft>
            </a:pPr>
            <a:r>
              <a:rPr lang="sr-Latn-CS" sz="2400" b="1" dirty="0">
                <a:latin typeface="Calibri" pitchFamily="34" charset="0"/>
              </a:rPr>
              <a:t>Relativno gruba trijaža</a:t>
            </a:r>
            <a:r>
              <a:rPr lang="sr-Latn-CS" sz="2400" dirty="0">
                <a:latin typeface="Calibri" pitchFamily="34" charset="0"/>
              </a:rPr>
              <a:t> manifestacija poremećaja.</a:t>
            </a:r>
          </a:p>
          <a:p>
            <a:pPr>
              <a:spcAft>
                <a:spcPts val="600"/>
              </a:spcAft>
            </a:pPr>
            <a:r>
              <a:rPr lang="sr-Latn-CS" sz="2400" b="1" dirty="0">
                <a:latin typeface="Calibri" pitchFamily="34" charset="0"/>
              </a:rPr>
              <a:t>Inventar osobina</a:t>
            </a:r>
            <a:r>
              <a:rPr lang="sr-Latn-CS" sz="2400" dirty="0">
                <a:latin typeface="Calibri" pitchFamily="34" charset="0"/>
              </a:rPr>
              <a:t> ponašanja prema kojima se vrši selektivna opservacija i ocenjivanje</a:t>
            </a:r>
          </a:p>
          <a:p>
            <a:pPr>
              <a:spcAft>
                <a:spcPts val="600"/>
              </a:spcAft>
            </a:pPr>
            <a:r>
              <a:rPr lang="sr-Latn-CS" sz="2400" dirty="0">
                <a:latin typeface="Calibri" pitchFamily="34" charset="0"/>
              </a:rPr>
              <a:t>Mogu biti </a:t>
            </a:r>
            <a:r>
              <a:rPr lang="sr-Latn-CS" sz="2400" b="1" dirty="0">
                <a:latin typeface="Calibri" pitchFamily="34" charset="0"/>
              </a:rPr>
              <a:t>kvalitativne </a:t>
            </a:r>
            <a:r>
              <a:rPr lang="sr-Latn-CS" sz="2400" dirty="0">
                <a:latin typeface="Calibri" pitchFamily="34" charset="0"/>
              </a:rPr>
              <a:t> (nominalna: ima/nema)  ili </a:t>
            </a:r>
            <a:r>
              <a:rPr lang="sr-Latn-CS" sz="2400" b="1" dirty="0">
                <a:latin typeface="Calibri" pitchFamily="34" charset="0"/>
              </a:rPr>
              <a:t>kvantitativne  </a:t>
            </a:r>
            <a:r>
              <a:rPr lang="sr-Latn-CS" sz="2400" dirty="0">
                <a:latin typeface="Calibri" pitchFamily="34" charset="0"/>
              </a:rPr>
              <a:t>(određuju intenzitet, učestalost, trajanje).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sr-Latn-CS" sz="2400" dirty="0">
                <a:latin typeface="Calibri" pitchFamily="34" charset="0"/>
              </a:rPr>
              <a:t>                         Literarni opis ličnosti?</a:t>
            </a:r>
          </a:p>
          <a:p>
            <a:pPr>
              <a:buNone/>
            </a:pPr>
            <a:r>
              <a:rPr lang="sr-Latn-CS" sz="2400" i="1" dirty="0">
                <a:latin typeface="Calibri" pitchFamily="34" charset="0"/>
              </a:rPr>
              <a:t>  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0508"/>
    </mc:Choice>
    <mc:Fallback xmlns="">
      <p:transition spd="slow" advTm="60508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404664"/>
            <a:ext cx="6589199" cy="792088"/>
          </a:xfrm>
        </p:spPr>
        <p:txBody>
          <a:bodyPr>
            <a:normAutofit/>
          </a:bodyPr>
          <a:lstStyle/>
          <a:p>
            <a:r>
              <a:rPr lang="hr-HR" b="1" dirty="0">
                <a:latin typeface="Calibri" pitchFamily="34" charset="0"/>
                <a:cs typeface="Calibri" pitchFamily="34" charset="0"/>
              </a:rPr>
              <a:t>Druge</a:t>
            </a:r>
            <a:r>
              <a:rPr lang="en-US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b="1" dirty="0" err="1">
                <a:latin typeface="Calibri" pitchFamily="34" charset="0"/>
                <a:cs typeface="Calibri" pitchFamily="34" charset="0"/>
              </a:rPr>
              <a:t>skal</a:t>
            </a:r>
            <a:r>
              <a:rPr lang="hr-HR" b="1" dirty="0">
                <a:latin typeface="Calibri" pitchFamily="34" charset="0"/>
                <a:cs typeface="Calibri" pitchFamily="34" charset="0"/>
              </a:rPr>
              <a:t>e</a:t>
            </a:r>
            <a:r>
              <a:rPr lang="en-US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b="1" dirty="0" err="1">
                <a:latin typeface="Calibri" pitchFamily="34" charset="0"/>
                <a:cs typeface="Calibri" pitchFamily="34" charset="0"/>
              </a:rPr>
              <a:t>procene</a:t>
            </a:r>
            <a:endParaRPr lang="en-US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4934" y="1196752"/>
            <a:ext cx="8316416" cy="5445224"/>
          </a:xfrm>
        </p:spPr>
        <p:txBody>
          <a:bodyPr>
            <a:noAutofit/>
          </a:bodyPr>
          <a:lstStyle/>
          <a:p>
            <a:r>
              <a:rPr lang="sr-Latn-RS" sz="2000" b="1" dirty="0">
                <a:latin typeface="Calibri" pitchFamily="34" charset="0"/>
                <a:cs typeface="Calibri" pitchFamily="34" charset="0"/>
              </a:rPr>
              <a:t>Ček liste</a:t>
            </a:r>
            <a:r>
              <a:rPr lang="sr-Latn-RS" sz="2000" dirty="0">
                <a:latin typeface="Calibri" pitchFamily="34" charset="0"/>
                <a:cs typeface="Calibri" pitchFamily="34" charset="0"/>
              </a:rPr>
              <a:t>- nominalne skale, kvalitativna procena prisustva fenomena – ima/nema; sa ili bez razlikovanja „težine“ indikatora (Lev1, 2); npr. za procenu prisustva  porodičnog nasilja – procena rizika, ne za postavljanje dijagnoze</a:t>
            </a:r>
          </a:p>
          <a:p>
            <a:r>
              <a:rPr lang="sr-Latn-RS" sz="2000" b="1" dirty="0">
                <a:latin typeface="Calibri" pitchFamily="34" charset="0"/>
                <a:cs typeface="Calibri" pitchFamily="34" charset="0"/>
              </a:rPr>
              <a:t>Psihijatrijske skale procene- </a:t>
            </a:r>
            <a:r>
              <a:rPr lang="sr-Latn-RS" sz="2000" dirty="0">
                <a:latin typeface="Calibri" pitchFamily="34" charset="0"/>
                <a:cs typeface="Calibri" pitchFamily="34" charset="0"/>
              </a:rPr>
              <a:t>standardizacija dijagnostičkog postupka- kvantifikacija klasifikatornih atributa (težina, intenzitet, učestalost). Vitenbornova skala (1955), BPRS (1962)- širok spektar psihopatoloških fenomena</a:t>
            </a:r>
          </a:p>
          <a:p>
            <a:r>
              <a:rPr lang="sr-Latn-RS" sz="2000" b="1" dirty="0">
                <a:latin typeface="Calibri" pitchFamily="34" charset="0"/>
                <a:cs typeface="Calibri" pitchFamily="34" charset="0"/>
              </a:rPr>
              <a:t>Jednodimenzionalne skale</a:t>
            </a:r>
            <a:r>
              <a:rPr lang="sr-Latn-RS" sz="2000" dirty="0">
                <a:latin typeface="Calibri" pitchFamily="34" charset="0"/>
                <a:cs typeface="Calibri" pitchFamily="34" charset="0"/>
              </a:rPr>
              <a:t>- kvantifikovane, norme- Hamiltonova skala anksioznosti,  depresivnosti (1967),..</a:t>
            </a:r>
          </a:p>
          <a:p>
            <a:r>
              <a:rPr lang="sr-Latn-RS" sz="2000" b="1" dirty="0">
                <a:latin typeface="Calibri" pitchFamily="34" charset="0"/>
                <a:cs typeface="Calibri" pitchFamily="34" charset="0"/>
              </a:rPr>
              <a:t>Situacioni testovi- </a:t>
            </a:r>
            <a:r>
              <a:rPr lang="sr-Latn-RS" sz="2000" dirty="0">
                <a:latin typeface="Calibri" pitchFamily="34" charset="0"/>
                <a:cs typeface="Calibri" pitchFamily="34" charset="0"/>
              </a:rPr>
              <a:t>simulacije realnih situacija- za profesionalnu selekciju, u bihevioralnoj terapiji (BAT), dodatno i fiziološki parametri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  <a:p>
            <a:r>
              <a:rPr lang="sr-Latn-RS" sz="2000" b="1" dirty="0">
                <a:latin typeface="Calibri" pitchFamily="34" charset="0"/>
                <a:cs typeface="Calibri" pitchFamily="34" charset="0"/>
              </a:rPr>
              <a:t>Skale samoprocene </a:t>
            </a:r>
            <a:r>
              <a:rPr lang="sr-Latn-RS" sz="2000" dirty="0">
                <a:latin typeface="Calibri" pitchFamily="34" charset="0"/>
                <a:cs typeface="Calibri" pitchFamily="34" charset="0"/>
              </a:rPr>
              <a:t>– lična opservacija-  za procenu stanja, subjektivnog doživljaja tegoba, za praćenje terapijskih efekata. Binarne (da/ne) ili skale od 1-3 (4,5,7,10) ili 0-100% ili deskriptivno  prikazana težina; Bekova skala depresivnosti- BDI (1961)- približavaju se inventarima ličnosti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3959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648" y="274638"/>
            <a:ext cx="7283152" cy="706090"/>
          </a:xfrm>
        </p:spPr>
        <p:txBody>
          <a:bodyPr>
            <a:normAutofit/>
          </a:bodyPr>
          <a:lstStyle/>
          <a:p>
            <a:r>
              <a:rPr lang="sr-Latn-CS" sz="3600" b="1" dirty="0">
                <a:effectLst/>
                <a:latin typeface="Calibri" pitchFamily="34" charset="0"/>
              </a:rPr>
              <a:t>Valjanost procenjivanja opažanjem</a:t>
            </a:r>
            <a:endParaRPr lang="en-US" sz="3600" b="1" dirty="0">
              <a:effectLst/>
              <a:latin typeface="Calibri" pitchFamily="34" charset="0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1412776"/>
            <a:ext cx="7992888" cy="5184576"/>
          </a:xfrm>
        </p:spPr>
        <p:txBody>
          <a:bodyPr>
            <a:normAutofit fontScale="92500"/>
          </a:bodyPr>
          <a:lstStyle/>
          <a:p>
            <a:pPr>
              <a:buFontTx/>
              <a:buNone/>
            </a:pPr>
            <a:r>
              <a:rPr lang="sr-Latn-CS" dirty="0"/>
              <a:t>   </a:t>
            </a:r>
            <a:r>
              <a:rPr lang="sr-Latn-CS" sz="2400" i="1" dirty="0">
                <a:latin typeface="Calibri" pitchFamily="34" charset="0"/>
              </a:rPr>
              <a:t>Da li posmatranjem ponašanja merimo zaista ono što hoćemo i koliko dobro to radimo?</a:t>
            </a:r>
          </a:p>
          <a:p>
            <a:r>
              <a:rPr lang="en-US" sz="2400" dirty="0" err="1">
                <a:latin typeface="Calibri" pitchFamily="34" charset="0"/>
              </a:rPr>
              <a:t>Valjanost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sr-Latn-RS" sz="2400" dirty="0">
                <a:latin typeface="Calibri" pitchFamily="34" charset="0"/>
              </a:rPr>
              <a:t>opažanja</a:t>
            </a:r>
            <a:r>
              <a:rPr lang="en-US" sz="2400" dirty="0">
                <a:latin typeface="Calibri" pitchFamily="34" charset="0"/>
              </a:rPr>
              <a:t> i</a:t>
            </a:r>
            <a:r>
              <a:rPr lang="sr-Latn-CS" sz="2400" dirty="0">
                <a:latin typeface="Calibri" pitchFamily="34" charset="0"/>
              </a:rPr>
              <a:t>z</a:t>
            </a:r>
            <a:r>
              <a:rPr lang="en-US" sz="2400" dirty="0" err="1">
                <a:latin typeface="Calibri" pitchFamily="34" charset="0"/>
              </a:rPr>
              <a:t>gleda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tako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b="1" dirty="0">
                <a:latin typeface="Calibri" pitchFamily="34" charset="0"/>
              </a:rPr>
              <a:t>o</a:t>
            </a:r>
            <a:r>
              <a:rPr lang="sr-Latn-CS" sz="2400" b="1" dirty="0">
                <a:latin typeface="Calibri" pitchFamily="34" charset="0"/>
              </a:rPr>
              <a:t>č</a:t>
            </a:r>
            <a:r>
              <a:rPr lang="en-US" sz="2400" b="1" dirty="0">
                <a:latin typeface="Calibri" pitchFamily="34" charset="0"/>
              </a:rPr>
              <a:t>i</a:t>
            </a:r>
            <a:r>
              <a:rPr lang="sr-Latn-RS" sz="2400" b="1" dirty="0">
                <a:latin typeface="Calibri" pitchFamily="34" charset="0"/>
              </a:rPr>
              <a:t>gledn</a:t>
            </a:r>
            <a:r>
              <a:rPr lang="en-US" sz="2400" b="1" dirty="0">
                <a:latin typeface="Calibri" pitchFamily="34" charset="0"/>
              </a:rPr>
              <a:t>a!</a:t>
            </a:r>
            <a:endParaRPr lang="sr-Latn-CS" sz="2400" b="1" dirty="0">
              <a:latin typeface="Calibri" pitchFamily="34" charset="0"/>
            </a:endParaRPr>
          </a:p>
          <a:p>
            <a:r>
              <a:rPr lang="sr-Latn-CS" sz="2400" dirty="0">
                <a:latin typeface="Calibri" pitchFamily="34" charset="0"/>
              </a:rPr>
              <a:t>Kliničar direkno  posmatra </a:t>
            </a:r>
            <a:r>
              <a:rPr lang="sr-Latn-CS" sz="2400" i="1" dirty="0">
                <a:latin typeface="Calibri" pitchFamily="34" charset="0"/>
              </a:rPr>
              <a:t>„pravu stvar”, </a:t>
            </a:r>
            <a:r>
              <a:rPr lang="sr-Latn-CS" sz="2400" dirty="0">
                <a:latin typeface="Calibri" pitchFamily="34" charset="0"/>
              </a:rPr>
              <a:t>umesto posrednog izveštavanja o tome u intervju?  </a:t>
            </a:r>
            <a:r>
              <a:rPr lang="sr-Latn-CS" sz="2400" i="1" dirty="0">
                <a:latin typeface="Calibri" pitchFamily="34" charset="0"/>
              </a:rPr>
              <a:t> (da li je odsustvo opažanja agresivnog ponašanja  dovoljno za procenu odsustva agresivnosti kao crte?)</a:t>
            </a:r>
          </a:p>
          <a:p>
            <a:r>
              <a:rPr lang="sr-Latn-CS" sz="2400" dirty="0">
                <a:latin typeface="Calibri" pitchFamily="34" charset="0"/>
              </a:rPr>
              <a:t>Uslov - </a:t>
            </a:r>
            <a:r>
              <a:rPr lang="sr-Latn-CS" sz="2400" b="1" dirty="0">
                <a:latin typeface="Calibri" pitchFamily="34" charset="0"/>
              </a:rPr>
              <a:t>reprezentativnost </a:t>
            </a:r>
            <a:r>
              <a:rPr lang="sr-Latn-CS" sz="2400" dirty="0">
                <a:latin typeface="Calibri" pitchFamily="34" charset="0"/>
              </a:rPr>
              <a:t>ponašanja,</a:t>
            </a:r>
            <a:r>
              <a:rPr lang="sr-Latn-CS" sz="2400" b="1" dirty="0">
                <a:latin typeface="Calibri" pitchFamily="34" charset="0"/>
              </a:rPr>
              <a:t> terminološka </a:t>
            </a:r>
            <a:r>
              <a:rPr lang="sr-Latn-CS" sz="2400" dirty="0">
                <a:latin typeface="Calibri" pitchFamily="34" charset="0"/>
              </a:rPr>
              <a:t>usklađenost</a:t>
            </a:r>
            <a:r>
              <a:rPr lang="sr-Latn-CS" sz="2400" b="1" dirty="0">
                <a:latin typeface="Calibri" pitchFamily="34" charset="0"/>
              </a:rPr>
              <a:t>,</a:t>
            </a:r>
            <a:r>
              <a:rPr lang="sr-Latn-CS" sz="2400" dirty="0">
                <a:latin typeface="Calibri" pitchFamily="34" charset="0"/>
              </a:rPr>
              <a:t> </a:t>
            </a:r>
            <a:r>
              <a:rPr lang="sr-Latn-CS" sz="2400" b="1" dirty="0">
                <a:latin typeface="Calibri" pitchFamily="34" charset="0"/>
              </a:rPr>
              <a:t>operacionalizacija</a:t>
            </a:r>
            <a:r>
              <a:rPr lang="sr-Latn-CS" sz="2400" dirty="0">
                <a:latin typeface="Calibri" pitchFamily="34" charset="0"/>
              </a:rPr>
              <a:t> konstrukta kroz manifestacije ponašanja</a:t>
            </a:r>
          </a:p>
          <a:p>
            <a:r>
              <a:rPr lang="sr-Latn-RS" sz="2400" dirty="0">
                <a:latin typeface="Calibri" pitchFamily="34" charset="0"/>
              </a:rPr>
              <a:t>V</a:t>
            </a:r>
            <a:r>
              <a:rPr lang="en-US" sz="2400" dirty="0" err="1">
                <a:latin typeface="Calibri" pitchFamily="34" charset="0"/>
              </a:rPr>
              <a:t>alidnost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sr-Latn-CS" sz="2400" dirty="0">
                <a:latin typeface="Calibri" pitchFamily="34" charset="0"/>
              </a:rPr>
              <a:t>opservacije u kliničkoj proceni je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b="1" dirty="0" err="1">
                <a:latin typeface="Calibri" pitchFamily="34" charset="0"/>
              </a:rPr>
              <a:t>relativn</a:t>
            </a:r>
            <a:r>
              <a:rPr lang="sr-Latn-RS" sz="2400" b="1" dirty="0">
                <a:latin typeface="Calibri" pitchFamily="34" charset="0"/>
              </a:rPr>
              <a:t>a i paradoksalna</a:t>
            </a:r>
            <a:r>
              <a:rPr lang="sr-Latn-CS" sz="2400" b="1" dirty="0">
                <a:latin typeface="Calibri" pitchFamily="34" charset="0"/>
              </a:rPr>
              <a:t>:</a:t>
            </a:r>
            <a:r>
              <a:rPr lang="sr-Latn-CS" sz="2400" dirty="0">
                <a:latin typeface="Calibri" pitchFamily="34" charset="0"/>
              </a:rPr>
              <a:t>  p</a:t>
            </a:r>
            <a:r>
              <a:rPr lang="en-US" sz="2400" dirty="0" err="1">
                <a:latin typeface="Calibri" pitchFamily="34" charset="0"/>
              </a:rPr>
              <a:t>ove</a:t>
            </a:r>
            <a:r>
              <a:rPr lang="sr-Latn-CS" sz="2400" dirty="0">
                <a:latin typeface="Calibri" pitchFamily="34" charset="0"/>
              </a:rPr>
              <a:t>ćanjem sistematičnosti opservacija može da bude </a:t>
            </a:r>
            <a:r>
              <a:rPr lang="sr-Latn-CS" sz="2400" i="1" dirty="0">
                <a:latin typeface="Calibri" pitchFamily="34" charset="0"/>
              </a:rPr>
              <a:t>validnija</a:t>
            </a:r>
            <a:r>
              <a:rPr lang="sr-Latn-CS" sz="2400" dirty="0">
                <a:latin typeface="Calibri" pitchFamily="34" charset="0"/>
              </a:rPr>
              <a:t>, ali je to često na štetu </a:t>
            </a:r>
            <a:r>
              <a:rPr lang="sr-Latn-CS" sz="2400" i="1" dirty="0">
                <a:latin typeface="Calibri" pitchFamily="34" charset="0"/>
              </a:rPr>
              <a:t>relevantnosti </a:t>
            </a:r>
            <a:r>
              <a:rPr lang="sr-Latn-CS" sz="2400" dirty="0">
                <a:latin typeface="Calibri" pitchFamily="34" charset="0"/>
              </a:rPr>
              <a:t>podataka.</a:t>
            </a:r>
            <a:endParaRPr lang="en-US" sz="2400" dirty="0"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2781"/>
    </mc:Choice>
    <mc:Fallback xmlns="">
      <p:transition spd="slow" advTm="142781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332656"/>
            <a:ext cx="7920880" cy="864096"/>
          </a:xfrm>
        </p:spPr>
        <p:txBody>
          <a:bodyPr>
            <a:normAutofit fontScale="90000"/>
          </a:bodyPr>
          <a:lstStyle/>
          <a:p>
            <a:r>
              <a:rPr lang="sr-Latn-CS" sz="3600" b="1" dirty="0">
                <a:effectLst/>
                <a:latin typeface="Calibri" pitchFamily="34" charset="0"/>
              </a:rPr>
              <a:t>Ograničenja metode bihevioralne opservacije</a:t>
            </a:r>
            <a:endParaRPr lang="en-US" sz="3600" b="1" dirty="0">
              <a:latin typeface="Calibri" pitchFamily="34" charset="0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700808"/>
            <a:ext cx="7128792" cy="4752528"/>
          </a:xfrm>
        </p:spPr>
        <p:txBody>
          <a:bodyPr>
            <a:noAutofit/>
          </a:bodyPr>
          <a:lstStyle/>
          <a:p>
            <a:r>
              <a:rPr lang="sr-Latn-CS" sz="2400" dirty="0">
                <a:latin typeface="Calibri" pitchFamily="34" charset="0"/>
              </a:rPr>
              <a:t>Nije pogodno za procenu </a:t>
            </a:r>
            <a:r>
              <a:rPr lang="sr-Latn-CS" sz="2400" b="1" dirty="0">
                <a:latin typeface="Calibri" pitchFamily="34" charset="0"/>
              </a:rPr>
              <a:t>unutrašnjih doživljaja  </a:t>
            </a:r>
            <a:br>
              <a:rPr lang="sr-Latn-CS" sz="2400" b="1" dirty="0">
                <a:latin typeface="Calibri" pitchFamily="34" charset="0"/>
              </a:rPr>
            </a:br>
            <a:r>
              <a:rPr lang="sr-Latn-CS" sz="2400" dirty="0">
                <a:latin typeface="Calibri" pitchFamily="34" charset="0"/>
              </a:rPr>
              <a:t>(</a:t>
            </a:r>
            <a:r>
              <a:rPr lang="sr-Latn-CS" sz="2400" i="1" dirty="0">
                <a:latin typeface="Calibri" pitchFamily="34" charset="0"/>
              </a:rPr>
              <a:t>npr. misli, fantazije, stavove, itd.).</a:t>
            </a:r>
          </a:p>
          <a:p>
            <a:r>
              <a:rPr lang="sr-Latn-CS" sz="2400" dirty="0">
                <a:latin typeface="Calibri" pitchFamily="34" charset="0"/>
              </a:rPr>
              <a:t>Nije pogodno za događaje koji su </a:t>
            </a:r>
            <a:r>
              <a:rPr lang="sr-Latn-CS" sz="2400" b="1" dirty="0">
                <a:latin typeface="Calibri" pitchFamily="34" charset="0"/>
              </a:rPr>
              <a:t>retki </a:t>
            </a:r>
            <a:br>
              <a:rPr lang="sr-Latn-CS" sz="2400" b="1" dirty="0">
                <a:latin typeface="Calibri" pitchFamily="34" charset="0"/>
              </a:rPr>
            </a:br>
            <a:r>
              <a:rPr lang="sr-Latn-CS" sz="2400" i="1" dirty="0">
                <a:latin typeface="Calibri" pitchFamily="34" charset="0"/>
              </a:rPr>
              <a:t>(npr. napadi panike).</a:t>
            </a:r>
            <a:endParaRPr lang="en-US" sz="2400" i="1" dirty="0">
              <a:latin typeface="Calibri" pitchFamily="34" charset="0"/>
            </a:endParaRPr>
          </a:p>
          <a:p>
            <a:r>
              <a:rPr lang="en-US" sz="2400" dirty="0" err="1">
                <a:latin typeface="Calibri" pitchFamily="34" charset="0"/>
              </a:rPr>
              <a:t>Nije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sr-Latn-CS" sz="2400" dirty="0">
                <a:latin typeface="Calibri" pitchFamily="34" charset="0"/>
              </a:rPr>
              <a:t>pogodno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sr-Latn-CS" sz="2400" dirty="0">
                <a:latin typeface="Calibri" pitchFamily="34" charset="0"/>
              </a:rPr>
              <a:t>z</a:t>
            </a:r>
            <a:r>
              <a:rPr lang="en-US" sz="2400" dirty="0">
                <a:latin typeface="Calibri" pitchFamily="34" charset="0"/>
              </a:rPr>
              <a:t>a </a:t>
            </a:r>
            <a:r>
              <a:rPr lang="en-US" sz="2400" dirty="0" err="1">
                <a:latin typeface="Calibri" pitchFamily="34" charset="0"/>
              </a:rPr>
              <a:t>doga</a:t>
            </a:r>
            <a:r>
              <a:rPr lang="sr-Latn-RS" sz="2400" dirty="0">
                <a:latin typeface="Calibri" pitchFamily="34" charset="0"/>
              </a:rPr>
              <a:t>đ</a:t>
            </a:r>
            <a:r>
              <a:rPr lang="en-US" sz="2400" dirty="0" err="1">
                <a:latin typeface="Calibri" pitchFamily="34" charset="0"/>
              </a:rPr>
              <a:t>aje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sr-Latn-CS" sz="2400" dirty="0">
                <a:latin typeface="Calibri" pitchFamily="34" charset="0"/>
              </a:rPr>
              <a:t> gde postoji verovatnoća da bi ih </a:t>
            </a:r>
            <a:r>
              <a:rPr lang="sr-Latn-CS" sz="2400" b="1" dirty="0">
                <a:latin typeface="Calibri" pitchFamily="34" charset="0"/>
              </a:rPr>
              <a:t>samo opažanje prigušilo </a:t>
            </a:r>
            <a:r>
              <a:rPr lang="sr-Latn-CS" sz="2400" i="1" dirty="0">
                <a:latin typeface="Calibri" pitchFamily="34" charset="0"/>
              </a:rPr>
              <a:t>(npr. napad besa).</a:t>
            </a:r>
          </a:p>
          <a:p>
            <a:r>
              <a:rPr lang="sr-Latn-CS" sz="2400" dirty="0">
                <a:latin typeface="Calibri" pitchFamily="34" charset="0"/>
              </a:rPr>
              <a:t>Teško isključiti kliničareve </a:t>
            </a:r>
            <a:r>
              <a:rPr lang="sr-Latn-CS" sz="2400" b="1" dirty="0">
                <a:latin typeface="Calibri" pitchFamily="34" charset="0"/>
              </a:rPr>
              <a:t>interpretacije</a:t>
            </a:r>
            <a:r>
              <a:rPr lang="sr-Latn-CS" sz="2400" dirty="0">
                <a:latin typeface="Calibri" pitchFamily="34" charset="0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8608"/>
    </mc:Choice>
    <mc:Fallback xmlns="">
      <p:transition spd="slow" advTm="68608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115616" y="260648"/>
            <a:ext cx="8028384" cy="720080"/>
          </a:xfrm>
        </p:spPr>
        <p:txBody>
          <a:bodyPr>
            <a:normAutofit/>
          </a:bodyPr>
          <a:lstStyle/>
          <a:p>
            <a:r>
              <a:rPr lang="sr-Latn-CS" sz="3600" b="1" dirty="0">
                <a:effectLst/>
                <a:latin typeface="Calibri" pitchFamily="34" charset="0"/>
              </a:rPr>
              <a:t>Važnost opservacije u kliničkoj proceni</a:t>
            </a:r>
            <a:endParaRPr lang="en-US" sz="3600" b="1" dirty="0">
              <a:effectLst/>
              <a:latin typeface="Calibri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1484784"/>
            <a:ext cx="8136904" cy="4968552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sr-Latn-CS" sz="2400" dirty="0">
                <a:latin typeface="Calibri" pitchFamily="34" charset="0"/>
              </a:rPr>
              <a:t>Daje </a:t>
            </a:r>
            <a:r>
              <a:rPr lang="sr-Latn-CS" sz="2400" b="1" dirty="0">
                <a:latin typeface="Calibri" pitchFamily="34" charset="0"/>
              </a:rPr>
              <a:t>vitalno važne informacije </a:t>
            </a:r>
            <a:r>
              <a:rPr lang="sr-Latn-CS" sz="2400" dirty="0">
                <a:latin typeface="Calibri" pitchFamily="34" charset="0"/>
              </a:rPr>
              <a:t>o pacijentu (iako subjektivne):  ignorisanjem tih podataka možemo zanemariti klinički relevantne činjenice koje mogu da se  dobiju samo u kontaktu (npr. afektivna rezonanca kod incipijentne sch).</a:t>
            </a:r>
            <a:endParaRPr lang="en-US" sz="2400" dirty="0">
              <a:latin typeface="Calibri" pitchFamily="34" charset="0"/>
            </a:endParaRPr>
          </a:p>
          <a:p>
            <a:pPr>
              <a:spcAft>
                <a:spcPts val="600"/>
              </a:spcAft>
            </a:pPr>
            <a:r>
              <a:rPr lang="sr-Latn-CS" sz="2400" b="1" dirty="0">
                <a:latin typeface="Calibri" pitchFamily="34" charset="0"/>
              </a:rPr>
              <a:t>Humanizuje </a:t>
            </a:r>
            <a:r>
              <a:rPr lang="sr-Latn-CS" sz="2400" dirty="0">
                <a:latin typeface="Calibri" pitchFamily="34" charset="0"/>
              </a:rPr>
              <a:t>izveštaj o pacijentu: raport o opaženom ponašanju zaokružuje priču, čini je prirodnijom i ljudskom.</a:t>
            </a:r>
          </a:p>
          <a:p>
            <a:pPr>
              <a:spcAft>
                <a:spcPts val="600"/>
              </a:spcAft>
            </a:pPr>
            <a:r>
              <a:rPr lang="sr-Latn-CS" sz="2400" b="1" dirty="0">
                <a:latin typeface="Calibri" pitchFamily="34" charset="0"/>
              </a:rPr>
              <a:t>“Oživljava” izveštaj</a:t>
            </a:r>
            <a:r>
              <a:rPr lang="sr-Latn-CS" sz="2400" dirty="0">
                <a:latin typeface="Calibri" pitchFamily="34" charset="0"/>
              </a:rPr>
              <a:t> o osobi (testovnim rezultatima).</a:t>
            </a:r>
          </a:p>
          <a:p>
            <a:pPr>
              <a:spcAft>
                <a:spcPts val="600"/>
              </a:spcAft>
            </a:pPr>
            <a:r>
              <a:rPr lang="sr-Latn-CS" sz="2400" b="1" dirty="0">
                <a:latin typeface="Calibri" pitchFamily="34" charset="0"/>
              </a:rPr>
              <a:t>Doprinosi ubedljivosti: </a:t>
            </a:r>
            <a:r>
              <a:rPr lang="sr-Latn-CS" sz="2400" dirty="0">
                <a:latin typeface="Calibri" pitchFamily="34" charset="0"/>
              </a:rPr>
              <a:t>nalaz ne treba samo da bude “tačan”, nego i ubedljiv, životan, za one koji treba da ga primene i koriste.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sr-Latn-CS" sz="2400" b="1" dirty="0">
                <a:latin typeface="Calibri" pitchFamily="34" charset="0"/>
              </a:rPr>
              <a:t>                       </a:t>
            </a:r>
            <a:r>
              <a:rPr lang="sr-Latn-CS" sz="2400" i="1" dirty="0">
                <a:latin typeface="Calibri" pitchFamily="34" charset="0"/>
              </a:rPr>
              <a:t>Kao potka koja spaja niti tkanja</a:t>
            </a:r>
            <a:endParaRPr lang="en-US" sz="2400" i="1" dirty="0"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9461"/>
    </mc:Choice>
    <mc:Fallback xmlns="">
      <p:transition spd="slow" advTm="22946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696" y="260649"/>
            <a:ext cx="4968552" cy="864096"/>
          </a:xfrm>
        </p:spPr>
        <p:txBody>
          <a:bodyPr>
            <a:noAutofit/>
          </a:bodyPr>
          <a:lstStyle/>
          <a:p>
            <a:r>
              <a:rPr lang="sr-Latn-CS" sz="3600" b="1" dirty="0">
                <a:effectLst/>
                <a:latin typeface="Calibri" pitchFamily="34" charset="0"/>
              </a:rPr>
              <a:t>Posmatranje ponašanja</a:t>
            </a:r>
            <a:endParaRPr lang="en-US" sz="3600" b="1" dirty="0">
              <a:effectLst/>
              <a:latin typeface="Calibri" pitchFamily="34" charset="0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683568" y="1484784"/>
            <a:ext cx="7776864" cy="4896543"/>
          </a:xfrm>
        </p:spPr>
        <p:txBody>
          <a:bodyPr>
            <a:normAutofit/>
          </a:bodyPr>
          <a:lstStyle/>
          <a:p>
            <a:r>
              <a:rPr lang="sr-Latn-CS" sz="2400" dirty="0">
                <a:latin typeface="Calibri" pitchFamily="34" charset="0"/>
              </a:rPr>
              <a:t>Posmatranje - verovatno </a:t>
            </a:r>
            <a:r>
              <a:rPr lang="sr-Latn-CS" sz="2400" b="1" dirty="0">
                <a:latin typeface="Calibri" pitchFamily="34" charset="0"/>
              </a:rPr>
              <a:t>prvi izvor podataka</a:t>
            </a:r>
            <a:r>
              <a:rPr lang="sr-Latn-CS" sz="2400" dirty="0">
                <a:latin typeface="Calibri" pitchFamily="34" charset="0"/>
              </a:rPr>
              <a:t> o drugim ljudima (podaci “iz prve ruke”). Psihijatrijske ustanove su tako ranije kolokvijalno nazivane</a:t>
            </a:r>
            <a:r>
              <a:rPr lang="en-US" sz="2400" dirty="0">
                <a:latin typeface="Calibri" pitchFamily="34" charset="0"/>
              </a:rPr>
              <a:t> (</a:t>
            </a:r>
            <a:r>
              <a:rPr lang="en-US" sz="2400" dirty="0" err="1">
                <a:latin typeface="Calibri" pitchFamily="34" charset="0"/>
              </a:rPr>
              <a:t>poslati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nekog</a:t>
            </a:r>
            <a:r>
              <a:rPr lang="en-US" sz="2400" dirty="0">
                <a:latin typeface="Calibri" pitchFamily="34" charset="0"/>
              </a:rPr>
              <a:t>  “</a:t>
            </a:r>
            <a:r>
              <a:rPr lang="en-US" sz="2400" dirty="0" err="1">
                <a:latin typeface="Calibri" pitchFamily="34" charset="0"/>
              </a:rPr>
              <a:t>na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posmatranje</a:t>
            </a:r>
            <a:r>
              <a:rPr lang="en-US" sz="2400" dirty="0">
                <a:latin typeface="Calibri" pitchFamily="34" charset="0"/>
              </a:rPr>
              <a:t>”)</a:t>
            </a:r>
            <a:r>
              <a:rPr lang="sr-Latn-CS" sz="2400" dirty="0">
                <a:latin typeface="Calibri" pitchFamily="34" charset="0"/>
              </a:rPr>
              <a:t>.  </a:t>
            </a:r>
          </a:p>
          <a:p>
            <a:r>
              <a:rPr lang="sr-Latn-CS" sz="2400" dirty="0">
                <a:latin typeface="Calibri" pitchFamily="34" charset="0"/>
              </a:rPr>
              <a:t>Daje </a:t>
            </a:r>
            <a:r>
              <a:rPr lang="sr-Latn-CS" sz="2400" b="1" dirty="0">
                <a:latin typeface="Calibri" pitchFamily="34" charset="0"/>
              </a:rPr>
              <a:t>jedinstvene informacije</a:t>
            </a:r>
            <a:r>
              <a:rPr lang="sr-Latn-CS" sz="2400" dirty="0">
                <a:latin typeface="Calibri" pitchFamily="34" charset="0"/>
              </a:rPr>
              <a:t> koje se ne mogu dobiti na drugi način.</a:t>
            </a:r>
          </a:p>
          <a:p>
            <a:r>
              <a:rPr lang="sr-Latn-CS" sz="2400" dirty="0">
                <a:latin typeface="Calibri" pitchFamily="34" charset="0"/>
              </a:rPr>
              <a:t>Važna </a:t>
            </a:r>
            <a:r>
              <a:rPr lang="sr-Latn-CS" sz="2400" b="1" dirty="0">
                <a:latin typeface="Calibri" pitchFamily="34" charset="0"/>
              </a:rPr>
              <a:t>dopuna</a:t>
            </a:r>
            <a:r>
              <a:rPr lang="sr-Latn-CS" sz="2400" dirty="0">
                <a:latin typeface="Calibri" pitchFamily="34" charset="0"/>
              </a:rPr>
              <a:t> drugih podataka, značajan doprinos </a:t>
            </a:r>
            <a:r>
              <a:rPr lang="en-US" sz="2400" dirty="0">
                <a:latin typeface="Calibri" pitchFamily="34" charset="0"/>
              </a:rPr>
              <a:t>op</a:t>
            </a:r>
            <a:r>
              <a:rPr lang="sr-Latn-CS" sz="2400" dirty="0">
                <a:latin typeface="Calibri" pitchFamily="34" charset="0"/>
              </a:rPr>
              <a:t>štem utisku i validaciji </a:t>
            </a:r>
            <a:r>
              <a:rPr lang="en-US" sz="2400" dirty="0" err="1">
                <a:latin typeface="Calibri" pitchFamily="34" charset="0"/>
              </a:rPr>
              <a:t>tih</a:t>
            </a:r>
            <a:r>
              <a:rPr lang="sr-Latn-CS" sz="2400" dirty="0">
                <a:latin typeface="Calibri" pitchFamily="34" charset="0"/>
              </a:rPr>
              <a:t> podataka.</a:t>
            </a:r>
          </a:p>
          <a:p>
            <a:r>
              <a:rPr lang="sr-Latn-CS" sz="2400" b="1" dirty="0">
                <a:latin typeface="Calibri" pitchFamily="34" charset="0"/>
              </a:rPr>
              <a:t>Osnovna pretpostavka </a:t>
            </a:r>
            <a:r>
              <a:rPr lang="sr-Latn-CS" sz="2400" dirty="0">
                <a:latin typeface="Calibri" pitchFamily="34" charset="0"/>
              </a:rPr>
              <a:t>je da postoji povezanost između spoljašnjeg ponašanja i “unutrašnjih” procesa u ličnosti.</a:t>
            </a:r>
            <a:endParaRPr lang="en-US" sz="2400" dirty="0"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5847"/>
    </mc:Choice>
    <mc:Fallback xmlns="">
      <p:transition spd="slow" advTm="95847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664" y="332656"/>
            <a:ext cx="6768752" cy="706090"/>
          </a:xfrm>
        </p:spPr>
        <p:txBody>
          <a:bodyPr>
            <a:normAutofit/>
          </a:bodyPr>
          <a:lstStyle/>
          <a:p>
            <a:r>
              <a:rPr lang="sr-Latn-CS" sz="3600" b="1" dirty="0">
                <a:effectLst/>
                <a:latin typeface="Calibri" pitchFamily="34" charset="0"/>
              </a:rPr>
              <a:t>          Zaključak</a:t>
            </a:r>
            <a:endParaRPr lang="en-US" sz="3600" b="1" dirty="0">
              <a:effectLst/>
              <a:latin typeface="Calibri" pitchFamily="34" charset="0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484784"/>
            <a:ext cx="7704856" cy="5040560"/>
          </a:xfrm>
        </p:spPr>
        <p:txBody>
          <a:bodyPr>
            <a:noAutofit/>
          </a:bodyPr>
          <a:lstStyle/>
          <a:p>
            <a:r>
              <a:rPr lang="sr-Latn-CS" sz="2400" dirty="0">
                <a:latin typeface="Calibri" pitchFamily="34" charset="0"/>
              </a:rPr>
              <a:t>Opažanje u psihodijagnostici je </a:t>
            </a:r>
            <a:r>
              <a:rPr lang="sr-Latn-CS" sz="2400" b="1" dirty="0">
                <a:latin typeface="Calibri" pitchFamily="34" charset="0"/>
              </a:rPr>
              <a:t>sastavni i paralelni</a:t>
            </a:r>
            <a:r>
              <a:rPr lang="sr-Latn-CS" sz="2400" dirty="0">
                <a:latin typeface="Calibri" pitchFamily="34" charset="0"/>
              </a:rPr>
              <a:t> metod, uz druge metode procene.</a:t>
            </a:r>
          </a:p>
          <a:p>
            <a:r>
              <a:rPr lang="sr-Latn-CS" sz="2400" dirty="0">
                <a:latin typeface="Calibri" pitchFamily="34" charset="0"/>
              </a:rPr>
              <a:t>Opažanje daje </a:t>
            </a:r>
            <a:r>
              <a:rPr lang="sr-Latn-CS" sz="2400" b="1" dirty="0">
                <a:latin typeface="Calibri" pitchFamily="34" charset="0"/>
              </a:rPr>
              <a:t>dodatne i jedinstvene </a:t>
            </a:r>
            <a:r>
              <a:rPr lang="sr-Latn-CS" sz="2400" dirty="0">
                <a:latin typeface="Calibri" pitchFamily="34" charset="0"/>
              </a:rPr>
              <a:t>informacije.</a:t>
            </a:r>
          </a:p>
          <a:p>
            <a:r>
              <a:rPr lang="sr-Latn-CS" sz="2400" dirty="0">
                <a:latin typeface="Calibri" pitchFamily="34" charset="0"/>
              </a:rPr>
              <a:t>Može da posluži za </a:t>
            </a:r>
            <a:r>
              <a:rPr lang="sr-Latn-CS" sz="2400" b="1" dirty="0">
                <a:latin typeface="Calibri" pitchFamily="34" charset="0"/>
              </a:rPr>
              <a:t>brzu i intuitivnu </a:t>
            </a:r>
            <a:r>
              <a:rPr lang="sr-Latn-CS" sz="2400" dirty="0">
                <a:latin typeface="Calibri" pitchFamily="34" charset="0"/>
              </a:rPr>
              <a:t>dijagnostiku</a:t>
            </a:r>
          </a:p>
          <a:p>
            <a:r>
              <a:rPr lang="sr-Latn-CS" sz="2400" dirty="0">
                <a:latin typeface="Calibri" pitchFamily="34" charset="0"/>
              </a:rPr>
              <a:t>Daje visok stepen </a:t>
            </a:r>
            <a:r>
              <a:rPr lang="sr-Latn-CS" sz="2400" b="1" dirty="0">
                <a:latin typeface="Calibri" pitchFamily="34" charset="0"/>
              </a:rPr>
              <a:t>uverenosti  </a:t>
            </a:r>
            <a:r>
              <a:rPr lang="sr-Latn-CS" sz="2400" dirty="0">
                <a:latin typeface="Calibri" pitchFamily="34" charset="0"/>
              </a:rPr>
              <a:t>(slično intervjuu).</a:t>
            </a:r>
          </a:p>
          <a:p>
            <a:r>
              <a:rPr lang="sr-Latn-CS" sz="2400" b="1" dirty="0">
                <a:latin typeface="Calibri" pitchFamily="34" charset="0"/>
              </a:rPr>
              <a:t>Povećava validnost  </a:t>
            </a:r>
            <a:r>
              <a:rPr lang="sr-Latn-CS" sz="2400" dirty="0">
                <a:latin typeface="Calibri" pitchFamily="34" charset="0"/>
              </a:rPr>
              <a:t>testovnih rezultata- nedostatak opažanja smanjuje validnost i pouzdanost drugih metoda baterije: </a:t>
            </a:r>
            <a:r>
              <a:rPr lang="sr-Latn-CS" sz="2400" u="sng" dirty="0">
                <a:latin typeface="Calibri" pitchFamily="34" charset="0"/>
              </a:rPr>
              <a:t>nesigurnost dijagnostike “na slepo” </a:t>
            </a:r>
            <a:r>
              <a:rPr lang="sr-Latn-CS" sz="2400" dirty="0">
                <a:latin typeface="Calibri" pitchFamily="34" charset="0"/>
              </a:rPr>
              <a:t>(davanje suda o ličnosti samo na osnovu pregleda testovnog materijala).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5157"/>
    </mc:Choice>
    <mc:Fallback xmlns="">
      <p:transition spd="slow" advTm="75157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0" y="274639"/>
            <a:ext cx="6995120" cy="706090"/>
          </a:xfrm>
        </p:spPr>
        <p:txBody>
          <a:bodyPr>
            <a:normAutofit/>
          </a:bodyPr>
          <a:lstStyle/>
          <a:p>
            <a:r>
              <a:rPr lang="hr-HR" sz="3600" b="1" dirty="0">
                <a:effectLst/>
                <a:latin typeface="Calibri" pitchFamily="34" charset="0"/>
              </a:rPr>
              <a:t>Vežba</a:t>
            </a:r>
            <a:endParaRPr lang="en-US" sz="3600" b="1" dirty="0">
              <a:effectLst/>
              <a:latin typeface="Calibri" pitchFamily="34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899592" y="1196753"/>
            <a:ext cx="7848872" cy="566124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r-Latn-CS" sz="2800" b="1" dirty="0">
                <a:latin typeface="Calibri" pitchFamily="34" charset="0"/>
              </a:rPr>
              <a:t>Aspekti ponašanja opservirani tokom intervjua</a:t>
            </a:r>
            <a:endParaRPr lang="en-US" sz="2800" b="1" dirty="0">
              <a:latin typeface="Calibri" pitchFamily="34" charset="0"/>
            </a:endParaRPr>
          </a:p>
          <a:p>
            <a:r>
              <a:rPr lang="sr-Latn-CS" sz="2800" dirty="0">
                <a:latin typeface="Calibri" pitchFamily="34" charset="0"/>
              </a:rPr>
              <a:t>Spoljni telesni izgled</a:t>
            </a:r>
          </a:p>
          <a:p>
            <a:r>
              <a:rPr lang="sr-Latn-CS" sz="2800" dirty="0">
                <a:latin typeface="Calibri" pitchFamily="34" charset="0"/>
              </a:rPr>
              <a:t>Utisak o odevanju i držanju</a:t>
            </a:r>
          </a:p>
          <a:p>
            <a:r>
              <a:rPr lang="sr-Latn-CS" sz="2800" dirty="0">
                <a:latin typeface="Calibri" pitchFamily="34" charset="0"/>
              </a:rPr>
              <a:t>Sposobnost izlaganja problema, motivacija</a:t>
            </a:r>
          </a:p>
          <a:p>
            <a:r>
              <a:rPr lang="sr-Latn-CS" sz="2800" dirty="0">
                <a:latin typeface="Calibri" pitchFamily="34" charset="0"/>
              </a:rPr>
              <a:t>Odnos prema sadržaju svog izlaganja</a:t>
            </a:r>
          </a:p>
          <a:p>
            <a:r>
              <a:rPr lang="sr-Latn-CS" sz="2800" dirty="0">
                <a:latin typeface="Calibri" pitchFamily="34" charset="0"/>
              </a:rPr>
              <a:t>Raspoloženje i emocije tokom kontakta</a:t>
            </a:r>
          </a:p>
          <a:p>
            <a:r>
              <a:rPr lang="sr-Latn-CS" sz="2800" dirty="0">
                <a:latin typeface="Calibri" pitchFamily="34" charset="0"/>
              </a:rPr>
              <a:t>Kvalitet kontakta</a:t>
            </a:r>
            <a:r>
              <a:rPr lang="en-US" sz="2800" dirty="0">
                <a:latin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</a:rPr>
              <a:t>sa</a:t>
            </a:r>
            <a:r>
              <a:rPr lang="en-US" sz="2800" dirty="0">
                <a:latin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</a:rPr>
              <a:t>ispitiva</a:t>
            </a:r>
            <a:r>
              <a:rPr lang="sr-Latn-CS" sz="2800" dirty="0">
                <a:latin typeface="Calibri" pitchFamily="34" charset="0"/>
              </a:rPr>
              <a:t>čem</a:t>
            </a:r>
          </a:p>
          <a:p>
            <a:r>
              <a:rPr lang="sr-Latn-CS" sz="2800" dirty="0">
                <a:latin typeface="Calibri" pitchFamily="34" charset="0"/>
              </a:rPr>
              <a:t>Emocionalni odnos prema sebi, osobama o kojima govori i prema ispitivaču (“afektivna rezonanca”)</a:t>
            </a:r>
          </a:p>
          <a:p>
            <a:r>
              <a:rPr lang="sr-Latn-CS" sz="2800" dirty="0">
                <a:latin typeface="Calibri" pitchFamily="34" charset="0"/>
              </a:rPr>
              <a:t>Promene ponašanja</a:t>
            </a:r>
          </a:p>
          <a:p>
            <a:r>
              <a:rPr lang="sr-Latn-CS" sz="2800" dirty="0">
                <a:latin typeface="Calibri" pitchFamily="34" charset="0"/>
              </a:rPr>
              <a:t>Upadljive karakteristike</a:t>
            </a:r>
          </a:p>
          <a:p>
            <a:r>
              <a:rPr lang="sr-Latn-CS" sz="2800" dirty="0">
                <a:latin typeface="Calibri" pitchFamily="34" charset="0"/>
              </a:rPr>
              <a:t>Opšti utisak o klijentu i atmosferi</a:t>
            </a:r>
          </a:p>
          <a:p>
            <a:pPr marL="0" indent="0">
              <a:buNone/>
            </a:pPr>
            <a:r>
              <a:rPr lang="sr-Latn-CS" sz="2800" b="1" dirty="0">
                <a:latin typeface="Calibri" pitchFamily="34" charset="0"/>
              </a:rPr>
              <a:t>Dajte fidbek isptaniku i tražite fidbek o vašoj opservaciji</a:t>
            </a:r>
          </a:p>
          <a:p>
            <a:pPr marL="0" indent="0">
              <a:buNone/>
            </a:pPr>
            <a:r>
              <a:rPr lang="sr-Latn-CS" sz="2800" b="1" dirty="0">
                <a:latin typeface="Calibri" pitchFamily="34" charset="0"/>
              </a:rPr>
              <a:t>Opšti utisak o ispitivaču</a:t>
            </a:r>
          </a:p>
          <a:p>
            <a:endParaRPr lang="sr-Latn-CS" sz="2800" dirty="0">
              <a:latin typeface="Calibri" pitchFamily="34" charset="0"/>
            </a:endParaRPr>
          </a:p>
          <a:p>
            <a:pPr>
              <a:lnSpc>
                <a:spcPct val="80000"/>
              </a:lnSpc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7590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2493"/>
    </mc:Choice>
    <mc:Fallback xmlns="">
      <p:transition spd="slow" advTm="292493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648" y="548680"/>
            <a:ext cx="7272808" cy="778098"/>
          </a:xfrm>
        </p:spPr>
        <p:txBody>
          <a:bodyPr>
            <a:normAutofit fontScale="90000"/>
          </a:bodyPr>
          <a:lstStyle/>
          <a:p>
            <a:r>
              <a:rPr lang="sr-Latn-CS" sz="4000" b="1" dirty="0">
                <a:effectLst/>
                <a:latin typeface="Calibri" pitchFamily="34" charset="0"/>
              </a:rPr>
              <a:t>Makro</a:t>
            </a:r>
            <a:r>
              <a:rPr lang="en-US" sz="4000" b="1" dirty="0">
                <a:effectLst/>
                <a:latin typeface="Calibri" pitchFamily="34" charset="0"/>
              </a:rPr>
              <a:t> </a:t>
            </a:r>
            <a:r>
              <a:rPr lang="sr-Latn-CS" sz="4000" b="1" dirty="0">
                <a:effectLst/>
                <a:latin typeface="Calibri" pitchFamily="34" charset="0"/>
              </a:rPr>
              <a:t>problemi psihološke procene</a:t>
            </a:r>
            <a:br>
              <a:rPr lang="sr-Latn-CS" sz="4000" b="1" dirty="0">
                <a:effectLst/>
                <a:latin typeface="Calibri" pitchFamily="34" charset="0"/>
              </a:rPr>
            </a:br>
            <a:endParaRPr lang="en-US" sz="4000" b="1" dirty="0">
              <a:effectLst/>
              <a:latin typeface="Calibri" pitchFamily="34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1844824"/>
            <a:ext cx="7704856" cy="4727448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r-Latn-CS" sz="2400" dirty="0">
                <a:latin typeface="Calibri" pitchFamily="34" charset="0"/>
              </a:rPr>
              <a:t>Odnos </a:t>
            </a:r>
            <a:r>
              <a:rPr lang="sr-Latn-CS" sz="2400" b="1" dirty="0">
                <a:latin typeface="Calibri" pitchFamily="34" charset="0"/>
              </a:rPr>
              <a:t> manifestno-</a:t>
            </a:r>
            <a:r>
              <a:rPr lang="en-US" sz="2400" b="1" dirty="0">
                <a:latin typeface="Calibri" pitchFamily="34" charset="0"/>
              </a:rPr>
              <a:t> </a:t>
            </a:r>
            <a:r>
              <a:rPr lang="sr-Latn-CS" sz="2400" b="1" dirty="0">
                <a:latin typeface="Calibri" pitchFamily="34" charset="0"/>
              </a:rPr>
              <a:t>latentno</a:t>
            </a:r>
            <a:r>
              <a:rPr lang="sr-Latn-CS" sz="2400" dirty="0">
                <a:latin typeface="Calibri" pitchFamily="34" charset="0"/>
              </a:rPr>
              <a:t>: ponašanja, kao spoljašnje manifestacije ličnosti, prema  unutrašnjim aspektima, za koje pretpostavljamo da stoj</a:t>
            </a:r>
            <a:r>
              <a:rPr lang="en-US" sz="2400" dirty="0">
                <a:latin typeface="Calibri" pitchFamily="34" charset="0"/>
              </a:rPr>
              <a:t>e</a:t>
            </a:r>
            <a:r>
              <a:rPr lang="sr-Latn-CS" sz="2400" dirty="0">
                <a:latin typeface="Calibri" pitchFamily="34" charset="0"/>
              </a:rPr>
              <a:t> </a:t>
            </a:r>
            <a:r>
              <a:rPr lang="sr-Latn-CS" sz="2400" b="1" dirty="0">
                <a:latin typeface="Calibri" pitchFamily="34" charset="0"/>
              </a:rPr>
              <a:t>iza</a:t>
            </a:r>
            <a:r>
              <a:rPr lang="sr-Latn-CS" sz="2400" dirty="0">
                <a:latin typeface="Calibri" pitchFamily="34" charset="0"/>
              </a:rPr>
              <a:t> ponašanja.</a:t>
            </a:r>
            <a:endParaRPr lang="en-US" sz="2400" dirty="0">
              <a:latin typeface="Calibri" pitchFamily="34" charset="0"/>
            </a:endParaRPr>
          </a:p>
          <a:p>
            <a:pPr>
              <a:spcAft>
                <a:spcPts val="600"/>
              </a:spcAft>
            </a:pPr>
            <a:r>
              <a:rPr lang="sr-Latn-CS" sz="2400" b="1" dirty="0">
                <a:latin typeface="Calibri" pitchFamily="34" charset="0"/>
              </a:rPr>
              <a:t>Kako </a:t>
            </a:r>
            <a:r>
              <a:rPr lang="sr-Latn-CS" sz="2400" dirty="0">
                <a:latin typeface="Calibri" pitchFamily="34" charset="0"/>
              </a:rPr>
              <a:t>i po čemu </a:t>
            </a:r>
            <a:r>
              <a:rPr lang="sr-Latn-CS" sz="2400" b="1" dirty="0">
                <a:latin typeface="Calibri" pitchFamily="34" charset="0"/>
              </a:rPr>
              <a:t>prepoznajemo unutrašnja stanja ličnosti: </a:t>
            </a:r>
            <a:r>
              <a:rPr lang="sr-Latn-CS" sz="2400" dirty="0">
                <a:latin typeface="Calibri" pitchFamily="34" charset="0"/>
              </a:rPr>
              <a:t>osećanja, </a:t>
            </a:r>
            <a:r>
              <a:rPr lang="en-US" sz="2400" dirty="0" err="1">
                <a:latin typeface="Calibri" pitchFamily="34" charset="0"/>
              </a:rPr>
              <a:t>misli</a:t>
            </a:r>
            <a:r>
              <a:rPr lang="en-US" sz="2400" dirty="0">
                <a:latin typeface="Calibri" pitchFamily="34" charset="0"/>
              </a:rPr>
              <a:t>, </a:t>
            </a:r>
            <a:r>
              <a:rPr lang="sr-Latn-CS" sz="2400" dirty="0">
                <a:latin typeface="Calibri" pitchFamily="34" charset="0"/>
              </a:rPr>
              <a:t>stavove, motive, </a:t>
            </a:r>
            <a:r>
              <a:rPr lang="en-US" sz="2400" dirty="0" err="1">
                <a:latin typeface="Calibri" pitchFamily="34" charset="0"/>
              </a:rPr>
              <a:t>namere</a:t>
            </a:r>
            <a:r>
              <a:rPr lang="en-US" sz="2400" dirty="0">
                <a:latin typeface="Calibri" pitchFamily="34" charset="0"/>
              </a:rPr>
              <a:t>, </a:t>
            </a:r>
            <a:r>
              <a:rPr lang="sr-Latn-CS" sz="2400" dirty="0">
                <a:latin typeface="Calibri" pitchFamily="34" charset="0"/>
              </a:rPr>
              <a:t>konflikte?  Verbalno</a:t>
            </a:r>
            <a:r>
              <a:rPr lang="en-US" sz="2400" dirty="0">
                <a:latin typeface="Calibri" pitchFamily="34" charset="0"/>
              </a:rPr>
              <a:t>/</a:t>
            </a:r>
            <a:r>
              <a:rPr lang="sr-Latn-CS" sz="2400" dirty="0">
                <a:latin typeface="Calibri" pitchFamily="34" charset="0"/>
              </a:rPr>
              <a:t>neverbalno </a:t>
            </a:r>
            <a:r>
              <a:rPr lang="en-US" sz="2400" dirty="0">
                <a:latin typeface="Calibri" pitchFamily="34" charset="0"/>
              </a:rPr>
              <a:t>–</a:t>
            </a:r>
            <a:r>
              <a:rPr lang="sr-Latn-CS" sz="2400" dirty="0">
                <a:latin typeface="Calibri" pitchFamily="34" charset="0"/>
              </a:rPr>
              <a:t>konzistentno</a:t>
            </a:r>
            <a:r>
              <a:rPr lang="en-US" sz="2400" dirty="0">
                <a:latin typeface="Calibri" pitchFamily="34" charset="0"/>
              </a:rPr>
              <a:t>/</a:t>
            </a:r>
            <a:r>
              <a:rPr lang="sr-Latn-CS" sz="2400" dirty="0">
                <a:latin typeface="Calibri" pitchFamily="34" charset="0"/>
              </a:rPr>
              <a:t>nekonzistentno </a:t>
            </a:r>
            <a:endParaRPr lang="en-US" sz="2400" dirty="0">
              <a:latin typeface="Calibri" pitchFamily="34" charset="0"/>
            </a:endParaRPr>
          </a:p>
          <a:p>
            <a:pPr>
              <a:spcAft>
                <a:spcPts val="600"/>
              </a:spcAft>
            </a:pPr>
            <a:r>
              <a:rPr lang="sr-Latn-CS" sz="2400" b="1" dirty="0">
                <a:latin typeface="Calibri" pitchFamily="34" charset="0"/>
              </a:rPr>
              <a:t>Koliko </a:t>
            </a:r>
            <a:r>
              <a:rPr lang="sr-Latn-CS" sz="2400" dirty="0">
                <a:latin typeface="Calibri" pitchFamily="34" charset="0"/>
              </a:rPr>
              <a:t>daleko</a:t>
            </a:r>
            <a:r>
              <a:rPr lang="sr-Latn-CS" sz="2400" b="1" dirty="0">
                <a:latin typeface="Calibri" pitchFamily="34" charset="0"/>
              </a:rPr>
              <a:t> </a:t>
            </a:r>
            <a:r>
              <a:rPr lang="sr-Latn-CS" sz="2400" dirty="0">
                <a:latin typeface="Calibri" pitchFamily="34" charset="0"/>
              </a:rPr>
              <a:t>možemo ići u </a:t>
            </a:r>
            <a:r>
              <a:rPr lang="sr-Latn-CS" sz="2400" b="1" dirty="0">
                <a:latin typeface="Calibri" pitchFamily="34" charset="0"/>
              </a:rPr>
              <a:t>uopštavanju</a:t>
            </a:r>
            <a:r>
              <a:rPr lang="sr-Latn-CS" sz="2400" dirty="0">
                <a:latin typeface="Calibri" pitchFamily="34" charset="0"/>
              </a:rPr>
              <a:t> onoga što je registrovano opseravcijom? </a:t>
            </a:r>
            <a:endParaRPr lang="en-US" sz="2400" dirty="0">
              <a:latin typeface="Calibri" pitchFamily="34" charset="0"/>
            </a:endParaRPr>
          </a:p>
          <a:p>
            <a:pPr>
              <a:spcAft>
                <a:spcPts val="600"/>
              </a:spcAft>
            </a:pPr>
            <a:r>
              <a:rPr lang="sr-Latn-CS" sz="2400" dirty="0">
                <a:latin typeface="Calibri" pitchFamily="34" charset="0"/>
              </a:rPr>
              <a:t>Kakva je </a:t>
            </a:r>
            <a:r>
              <a:rPr lang="sr-Latn-CS" sz="2400" b="1" dirty="0">
                <a:latin typeface="Calibri" pitchFamily="34" charset="0"/>
              </a:rPr>
              <a:t>reprezentativnost </a:t>
            </a:r>
            <a:r>
              <a:rPr lang="sr-Latn-CS" sz="2400" dirty="0">
                <a:latin typeface="Calibri" pitchFamily="34" charset="0"/>
              </a:rPr>
              <a:t>uzorka posmatranog ponašanja?</a:t>
            </a:r>
          </a:p>
          <a:p>
            <a:pPr>
              <a:buNone/>
            </a:pPr>
            <a:endParaRPr lang="en-US" sz="2400" dirty="0"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2354"/>
    </mc:Choice>
    <mc:Fallback xmlns="">
      <p:transition spd="slow" advTm="52354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187624" y="404664"/>
            <a:ext cx="7787208" cy="850106"/>
          </a:xfrm>
        </p:spPr>
        <p:txBody>
          <a:bodyPr>
            <a:normAutofit fontScale="90000"/>
          </a:bodyPr>
          <a:lstStyle/>
          <a:p>
            <a:r>
              <a:rPr lang="sr-Latn-CS" sz="3600" b="1" dirty="0">
                <a:effectLst/>
                <a:latin typeface="Calibri" pitchFamily="34" charset="0"/>
              </a:rPr>
              <a:t>Sadržaj bihevioralne opservacije i procene</a:t>
            </a:r>
            <a:endParaRPr lang="en-US" sz="3600" b="1" dirty="0">
              <a:effectLst/>
              <a:latin typeface="Calibri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11560" y="1412776"/>
            <a:ext cx="7992888" cy="518457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r-Latn-CS" sz="2400" dirty="0">
                <a:latin typeface="Calibri" pitchFamily="34" charset="0"/>
              </a:rPr>
              <a:t>procena </a:t>
            </a:r>
            <a:r>
              <a:rPr lang="sr-Latn-CS" sz="2400" b="1" dirty="0">
                <a:latin typeface="Calibri" pitchFamily="34" charset="0"/>
              </a:rPr>
              <a:t>vidljivog </a:t>
            </a:r>
            <a:r>
              <a:rPr lang="sr-Latn-CS" sz="2400" dirty="0">
                <a:latin typeface="Calibri" pitchFamily="34" charset="0"/>
              </a:rPr>
              <a:t>(neverbalnog) ponašanja </a:t>
            </a:r>
          </a:p>
          <a:p>
            <a:pPr>
              <a:spcAft>
                <a:spcPts val="600"/>
              </a:spcAft>
            </a:pPr>
            <a:r>
              <a:rPr lang="sr-Latn-CS" sz="2400" dirty="0">
                <a:latin typeface="Calibri" pitchFamily="34" charset="0"/>
              </a:rPr>
              <a:t>procena </a:t>
            </a:r>
            <a:r>
              <a:rPr lang="sr-Latn-CS" sz="2400" b="1" dirty="0">
                <a:latin typeface="Calibri" pitchFamily="34" charset="0"/>
              </a:rPr>
              <a:t>obra</a:t>
            </a:r>
            <a:r>
              <a:rPr lang="en-US" sz="2400" b="1" dirty="0" err="1">
                <a:latin typeface="Calibri" pitchFamily="34" charset="0"/>
              </a:rPr>
              <a:t>za</a:t>
            </a:r>
            <a:r>
              <a:rPr lang="sr-Latn-CS" sz="2400" b="1" dirty="0">
                <a:latin typeface="Calibri" pitchFamily="34" charset="0"/>
              </a:rPr>
              <a:t>c</a:t>
            </a:r>
            <a:r>
              <a:rPr lang="en-US" sz="2400" b="1" dirty="0">
                <a:latin typeface="Calibri" pitchFamily="34" charset="0"/>
              </a:rPr>
              <a:t>a</a:t>
            </a:r>
            <a:r>
              <a:rPr lang="sr-Latn-CS" sz="2400" b="1" dirty="0">
                <a:latin typeface="Calibri" pitchFamily="34" charset="0"/>
              </a:rPr>
              <a:t> verbalne</a:t>
            </a:r>
            <a:r>
              <a:rPr lang="sr-Latn-CS" sz="2400" dirty="0">
                <a:latin typeface="Calibri" pitchFamily="34" charset="0"/>
              </a:rPr>
              <a:t> ekspresije </a:t>
            </a:r>
            <a:r>
              <a:rPr lang="en-US" sz="2400" dirty="0">
                <a:latin typeface="Calibri" pitchFamily="34" charset="0"/>
              </a:rPr>
              <a:t>(</a:t>
            </a:r>
            <a:r>
              <a:rPr lang="en-US" sz="2400" dirty="0" err="1">
                <a:latin typeface="Calibri" pitchFamily="34" charset="0"/>
              </a:rPr>
              <a:t>paraverbalnog</a:t>
            </a:r>
            <a:r>
              <a:rPr lang="en-US" sz="2400" dirty="0">
                <a:latin typeface="Calibri" pitchFamily="34" charset="0"/>
              </a:rPr>
              <a:t>)</a:t>
            </a:r>
            <a:endParaRPr lang="sr-Latn-CS" sz="2400" dirty="0">
              <a:latin typeface="Calibri" pitchFamily="34" charset="0"/>
            </a:endParaRPr>
          </a:p>
          <a:p>
            <a:pPr>
              <a:spcAft>
                <a:spcPts val="600"/>
              </a:spcAft>
            </a:pPr>
            <a:r>
              <a:rPr lang="sr-Latn-CS" sz="2400" dirty="0">
                <a:latin typeface="Calibri" pitchFamily="34" charset="0"/>
              </a:rPr>
              <a:t>procena </a:t>
            </a:r>
            <a:r>
              <a:rPr lang="sr-Latn-CS" sz="2400" b="1" dirty="0">
                <a:latin typeface="Calibri" pitchFamily="34" charset="0"/>
              </a:rPr>
              <a:t>kognitivnih obrazaca </a:t>
            </a:r>
            <a:r>
              <a:rPr lang="sr-Latn-CS" sz="2400" dirty="0">
                <a:latin typeface="Calibri" pitchFamily="34" charset="0"/>
              </a:rPr>
              <a:t>(ne sadržaj, već način mišljenja i artikulisanja misli, itd.) </a:t>
            </a:r>
          </a:p>
          <a:p>
            <a:pPr>
              <a:spcAft>
                <a:spcPts val="600"/>
              </a:spcAft>
            </a:pPr>
            <a:r>
              <a:rPr lang="sr-Latn-CS" sz="2400" dirty="0">
                <a:latin typeface="Calibri" pitchFamily="34" charset="0"/>
              </a:rPr>
              <a:t>procena  </a:t>
            </a:r>
            <a:r>
              <a:rPr lang="sr-Latn-CS" sz="2400" b="1" dirty="0">
                <a:latin typeface="Calibri" pitchFamily="34" charset="0"/>
              </a:rPr>
              <a:t>fizioloških stanja </a:t>
            </a:r>
            <a:r>
              <a:rPr lang="sr-Latn-CS" sz="2400" dirty="0">
                <a:latin typeface="Calibri" pitchFamily="34" charset="0"/>
              </a:rPr>
              <a:t>(puls, krvni pritisak, temperatura kože, mišićna tenzija, galvanski refleks kože, EEG) </a:t>
            </a:r>
            <a:br>
              <a:rPr lang="sr-Latn-CS" sz="2400" dirty="0">
                <a:latin typeface="Calibri" pitchFamily="34" charset="0"/>
              </a:rPr>
            </a:br>
            <a:r>
              <a:rPr lang="sr-Latn-CS" sz="2400" dirty="0">
                <a:latin typeface="Calibri" pitchFamily="34" charset="0"/>
              </a:rPr>
              <a:t>Na primer:  Sch i anksiozni poremećaji imaju viši nivo simpatičke reakcije, a AS/PL parasimpatičku dominaciju (Iacono, 1991)</a:t>
            </a:r>
            <a:endParaRPr lang="en-US" sz="2400" dirty="0">
              <a:latin typeface="Calibri" pitchFamily="34" charset="0"/>
            </a:endParaRPr>
          </a:p>
          <a:p>
            <a:endParaRPr lang="sr-Latn-CS" sz="2800" dirty="0">
              <a:latin typeface="Calibri" pitchFamily="34" charset="0"/>
            </a:endParaRPr>
          </a:p>
          <a:p>
            <a:endParaRPr lang="en-US" sz="2800" dirty="0"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8958"/>
    </mc:Choice>
    <mc:Fallback xmlns="">
      <p:transition spd="slow" advTm="78958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648" y="274638"/>
            <a:ext cx="7283152" cy="778098"/>
          </a:xfrm>
        </p:spPr>
        <p:txBody>
          <a:bodyPr>
            <a:normAutofit/>
          </a:bodyPr>
          <a:lstStyle/>
          <a:p>
            <a:r>
              <a:rPr lang="sr-Latn-CS" sz="3600" b="1" dirty="0">
                <a:effectLst/>
                <a:latin typeface="Calibri" pitchFamily="34" charset="0"/>
              </a:rPr>
              <a:t>Klinička opservacija ponašanja</a:t>
            </a:r>
            <a:endParaRPr lang="en-US" sz="3600" b="1" dirty="0">
              <a:effectLst/>
              <a:latin typeface="Calibri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899592" y="1628800"/>
            <a:ext cx="7992888" cy="50405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CS" sz="2400" b="1" dirty="0">
                <a:latin typeface="Calibri" pitchFamily="34" charset="0"/>
              </a:rPr>
              <a:t>Pomoćna tehnika</a:t>
            </a:r>
            <a:r>
              <a:rPr lang="sr-Latn-CS" sz="2400" dirty="0">
                <a:latin typeface="Calibri" pitchFamily="34" charset="0"/>
              </a:rPr>
              <a:t> tokom svakog kontakta sa pacijentom </a:t>
            </a:r>
          </a:p>
          <a:p>
            <a:r>
              <a:rPr lang="sr-Latn-CS" sz="2400" dirty="0">
                <a:latin typeface="Calibri" pitchFamily="34" charset="0"/>
              </a:rPr>
              <a:t> boravka u ustanovi</a:t>
            </a:r>
          </a:p>
          <a:p>
            <a:r>
              <a:rPr lang="sr-Latn-CS" sz="2400" dirty="0">
                <a:latin typeface="Calibri" pitchFamily="34" charset="0"/>
              </a:rPr>
              <a:t> intervjua</a:t>
            </a:r>
          </a:p>
          <a:p>
            <a:r>
              <a:rPr lang="sr-Latn-CS" sz="2400" dirty="0">
                <a:latin typeface="Calibri" pitchFamily="34" charset="0"/>
              </a:rPr>
              <a:t> psihološkog testiranja</a:t>
            </a:r>
          </a:p>
          <a:p>
            <a:r>
              <a:rPr lang="sr-Latn-CS" sz="2400" dirty="0">
                <a:latin typeface="Calibri" pitchFamily="34" charset="0"/>
              </a:rPr>
              <a:t> terapijskih seansi</a:t>
            </a:r>
          </a:p>
          <a:p>
            <a:pPr marL="0" indent="0">
              <a:buNone/>
            </a:pPr>
            <a:r>
              <a:rPr lang="en-US" sz="2400" b="1" dirty="0">
                <a:latin typeface="Calibri" pitchFamily="34" charset="0"/>
              </a:rPr>
              <a:t>I</a:t>
            </a:r>
            <a:r>
              <a:rPr lang="sr-Latn-CS" sz="2400" b="1" dirty="0">
                <a:latin typeface="Calibri" pitchFamily="34" charset="0"/>
              </a:rPr>
              <a:t>sprepletana</a:t>
            </a:r>
            <a:r>
              <a:rPr lang="sr-Latn-CS" sz="2400" dirty="0">
                <a:latin typeface="Calibri" pitchFamily="34" charset="0"/>
              </a:rPr>
              <a:t> sa ostalim metodama</a:t>
            </a:r>
            <a:r>
              <a:rPr lang="en-US" sz="2400" dirty="0">
                <a:latin typeface="Calibri" pitchFamily="34" charset="0"/>
              </a:rPr>
              <a:t>- </a:t>
            </a:r>
            <a:r>
              <a:rPr lang="sr-Latn-CS" sz="2400" dirty="0">
                <a:latin typeface="Calibri" pitchFamily="34" charset="0"/>
              </a:rPr>
              <a:t> često je kliničari </a:t>
            </a:r>
            <a:r>
              <a:rPr lang="sr-Latn-CS" sz="2400" b="1" dirty="0">
                <a:latin typeface="Calibri" pitchFamily="34" charset="0"/>
              </a:rPr>
              <a:t>“podrazumevaju”, </a:t>
            </a:r>
            <a:r>
              <a:rPr lang="sr-Latn-CS" sz="2400" dirty="0">
                <a:latin typeface="Calibri" pitchFamily="34" charset="0"/>
              </a:rPr>
              <a:t>pa je ne posmatraju kao poseban metod u kliničkoj praksi.</a:t>
            </a:r>
            <a:endParaRPr lang="en-US" sz="2400" dirty="0"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9454"/>
    </mc:Choice>
    <mc:Fallback xmlns="">
      <p:transition spd="slow" advTm="69454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0" y="274638"/>
            <a:ext cx="6995120" cy="634082"/>
          </a:xfrm>
        </p:spPr>
        <p:txBody>
          <a:bodyPr>
            <a:noAutofit/>
          </a:bodyPr>
          <a:lstStyle/>
          <a:p>
            <a:r>
              <a:rPr lang="sr-Latn-CS" b="1" dirty="0">
                <a:effectLst/>
                <a:latin typeface="Calibri" pitchFamily="34" charset="0"/>
              </a:rPr>
              <a:t>Naučno posmatranje</a:t>
            </a:r>
            <a:endParaRPr lang="en-US" b="1" dirty="0">
              <a:effectLst/>
              <a:latin typeface="Calibri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340768"/>
            <a:ext cx="7416824" cy="51125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CS" sz="2400" b="1" dirty="0">
                <a:latin typeface="Calibri" pitchFamily="34" charset="0"/>
              </a:rPr>
              <a:t>Laičko</a:t>
            </a:r>
            <a:r>
              <a:rPr lang="sr-Latn-CS" sz="2400" dirty="0">
                <a:latin typeface="Calibri" pitchFamily="34" charset="0"/>
              </a:rPr>
              <a:t> posmatranje: osnovni oblik upoznavanja ličnosti drugih osoba (“vidi i porazgovaraj”): uzgredno, prigodno, otvoreno, </a:t>
            </a:r>
            <a:endParaRPr lang="en-US" sz="2400" dirty="0">
              <a:latin typeface="Calibri" pitchFamily="34" charset="0"/>
            </a:endParaRPr>
          </a:p>
          <a:p>
            <a:pPr>
              <a:buNone/>
            </a:pPr>
            <a:r>
              <a:rPr lang="sr-Latn-CS" sz="2400" b="1" dirty="0">
                <a:latin typeface="Calibri" pitchFamily="34" charset="0"/>
              </a:rPr>
              <a:t>Naučno</a:t>
            </a:r>
            <a:r>
              <a:rPr lang="sr-Latn-CS" sz="2400" dirty="0">
                <a:latin typeface="Calibri" pitchFamily="34" charset="0"/>
              </a:rPr>
              <a:t> posmatranje: </a:t>
            </a:r>
          </a:p>
          <a:p>
            <a:r>
              <a:rPr lang="sr-Latn-CS" sz="2400" dirty="0">
                <a:latin typeface="Calibri" pitchFamily="34" charset="0"/>
              </a:rPr>
              <a:t>sistematično- spisak pokazatelja, </a:t>
            </a:r>
          </a:p>
          <a:p>
            <a:r>
              <a:rPr lang="sr-Latn-CS" sz="2400" dirty="0">
                <a:latin typeface="Calibri" pitchFamily="34" charset="0"/>
              </a:rPr>
              <a:t>kvantifikovano, </a:t>
            </a:r>
          </a:p>
          <a:p>
            <a:r>
              <a:rPr lang="sr-Latn-CS" sz="2400" dirty="0">
                <a:latin typeface="Calibri" pitchFamily="34" charset="0"/>
              </a:rPr>
              <a:t>jasan plan traganja, </a:t>
            </a:r>
          </a:p>
          <a:p>
            <a:r>
              <a:rPr lang="sr-Latn-CS" sz="2400" dirty="0">
                <a:latin typeface="Calibri" pitchFamily="34" charset="0"/>
              </a:rPr>
              <a:t>poznavanje kriterijuma, </a:t>
            </a:r>
          </a:p>
          <a:p>
            <a:r>
              <a:rPr lang="sr-Latn-CS" sz="2400" dirty="0">
                <a:latin typeface="Calibri" pitchFamily="34" charset="0"/>
              </a:rPr>
              <a:t>kontrola mogućih grešaka; </a:t>
            </a:r>
          </a:p>
          <a:p>
            <a:r>
              <a:rPr lang="sr-Latn-CS" sz="2400" dirty="0">
                <a:latin typeface="Calibri" pitchFamily="34" charset="0"/>
              </a:rPr>
              <a:t>izbegavanje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interpretacije</a:t>
            </a:r>
            <a:r>
              <a:rPr lang="sr-Latn-CS" sz="2400" dirty="0">
                <a:latin typeface="Calibri" pitchFamily="34" charset="0"/>
              </a:rPr>
              <a:t> i zaključivanja</a:t>
            </a:r>
            <a:endParaRPr lang="en-US" sz="2400" dirty="0"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9453"/>
    </mc:Choice>
    <mc:Fallback xmlns="">
      <p:transition spd="slow" advTm="79453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672" y="332656"/>
            <a:ext cx="6923112" cy="764704"/>
          </a:xfrm>
        </p:spPr>
        <p:txBody>
          <a:bodyPr>
            <a:normAutofit/>
          </a:bodyPr>
          <a:lstStyle/>
          <a:p>
            <a:r>
              <a:rPr lang="en-US" sz="3600" b="1" dirty="0" err="1">
                <a:effectLst/>
                <a:latin typeface="Calibri" pitchFamily="34" charset="0"/>
              </a:rPr>
              <a:t>Klini</a:t>
            </a:r>
            <a:r>
              <a:rPr lang="sr-Latn-CS" sz="3600" b="1" dirty="0">
                <a:effectLst/>
                <a:latin typeface="Calibri" pitchFamily="34" charset="0"/>
              </a:rPr>
              <a:t>čko posmatranje</a:t>
            </a:r>
            <a:endParaRPr lang="en-US" sz="3600" b="1" dirty="0">
              <a:effectLst/>
              <a:latin typeface="Calibri" pitchFamily="34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683568" y="1484784"/>
            <a:ext cx="7488832" cy="5040560"/>
          </a:xfrm>
        </p:spPr>
        <p:txBody>
          <a:bodyPr>
            <a:normAutofit lnSpcReduction="10000"/>
          </a:bodyPr>
          <a:lstStyle/>
          <a:p>
            <a:r>
              <a:rPr lang="sr-Latn-CS" sz="2400" b="1" dirty="0">
                <a:latin typeface="Calibri" pitchFamily="34" charset="0"/>
              </a:rPr>
              <a:t>Neodvojivo </a:t>
            </a:r>
            <a:r>
              <a:rPr lang="sr-Latn-CS" sz="2400" dirty="0">
                <a:latin typeface="Calibri" pitchFamily="34" charset="0"/>
              </a:rPr>
              <a:t>od dijagnostičkog intervjua i testiranja.</a:t>
            </a:r>
          </a:p>
          <a:p>
            <a:r>
              <a:rPr lang="sr-Latn-CS" sz="2400" dirty="0">
                <a:latin typeface="Calibri" pitchFamily="34" charset="0"/>
              </a:rPr>
              <a:t>Započinje </a:t>
            </a:r>
            <a:r>
              <a:rPr lang="sr-Latn-CS" sz="2400" b="1" dirty="0">
                <a:latin typeface="Calibri" pitchFamily="34" charset="0"/>
              </a:rPr>
              <a:t>istovremeno</a:t>
            </a:r>
            <a:r>
              <a:rPr lang="sr-Latn-CS" sz="2400" dirty="0">
                <a:latin typeface="Calibri" pitchFamily="34" charset="0"/>
              </a:rPr>
              <a:t> kad i intervju, ili čak pre njega (pri zakazivanju s</a:t>
            </a:r>
            <a:r>
              <a:rPr lang="en-US" sz="2400" dirty="0" err="1">
                <a:latin typeface="Calibri" pitchFamily="34" charset="0"/>
              </a:rPr>
              <a:t>astanka</a:t>
            </a:r>
            <a:r>
              <a:rPr lang="en-US" sz="2400" dirty="0">
                <a:latin typeface="Calibri" pitchFamily="34" charset="0"/>
              </a:rPr>
              <a:t>, </a:t>
            </a:r>
            <a:r>
              <a:rPr lang="en-US" sz="2400" dirty="0" err="1">
                <a:latin typeface="Calibri" pitchFamily="34" charset="0"/>
              </a:rPr>
              <a:t>terapijska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procena</a:t>
            </a:r>
            <a:r>
              <a:rPr lang="en-US" sz="2400" dirty="0">
                <a:latin typeface="Calibri" pitchFamily="34" charset="0"/>
              </a:rPr>
              <a:t>, i sl.</a:t>
            </a:r>
            <a:r>
              <a:rPr lang="sr-Latn-CS" sz="2400" dirty="0">
                <a:latin typeface="Calibri" pitchFamily="34" charset="0"/>
              </a:rPr>
              <a:t>).</a:t>
            </a:r>
            <a:endParaRPr lang="en-US" sz="2400" dirty="0">
              <a:latin typeface="Calibri" pitchFamily="34" charset="0"/>
            </a:endParaRPr>
          </a:p>
          <a:p>
            <a:r>
              <a:rPr lang="sr-Latn-CS" sz="2400" dirty="0">
                <a:latin typeface="Calibri" pitchFamily="34" charset="0"/>
              </a:rPr>
              <a:t>Važno  je ono što je </a:t>
            </a:r>
            <a:r>
              <a:rPr lang="sr-Latn-CS" sz="2400" b="1" dirty="0">
                <a:latin typeface="Calibri" pitchFamily="34" charset="0"/>
              </a:rPr>
              <a:t>“iza” posmatranog ponašanja </a:t>
            </a:r>
            <a:br>
              <a:rPr lang="en-US" sz="2400" b="1" dirty="0">
                <a:latin typeface="Calibri" pitchFamily="34" charset="0"/>
              </a:rPr>
            </a:br>
            <a:r>
              <a:rPr lang="sr-Latn-CS" sz="2400" dirty="0">
                <a:latin typeface="Calibri" pitchFamily="34" charset="0"/>
              </a:rPr>
              <a:t>(da li ima skriveno značenje ili poruku).</a:t>
            </a:r>
          </a:p>
          <a:p>
            <a:r>
              <a:rPr lang="sr-Latn-CS" sz="2400" dirty="0">
                <a:latin typeface="Calibri" pitchFamily="34" charset="0"/>
              </a:rPr>
              <a:t>Šta je </a:t>
            </a:r>
            <a:r>
              <a:rPr lang="sr-Latn-CS" sz="2400" b="1" dirty="0">
                <a:latin typeface="Calibri" pitchFamily="34" charset="0"/>
              </a:rPr>
              <a:t>“značenje” posmatranog ponašanja </a:t>
            </a:r>
            <a:br>
              <a:rPr lang="en-US" sz="2400" b="1" dirty="0">
                <a:latin typeface="Calibri" pitchFamily="34" charset="0"/>
              </a:rPr>
            </a:br>
            <a:r>
              <a:rPr lang="sr-Latn-CS" sz="2400" dirty="0">
                <a:latin typeface="Calibri" pitchFamily="34" charset="0"/>
              </a:rPr>
              <a:t>(u razičitim situacijama i kod različitih osoba </a:t>
            </a:r>
            <a:r>
              <a:rPr lang="en-US" sz="2400" dirty="0" err="1">
                <a:latin typeface="Calibri" pitchFamily="34" charset="0"/>
              </a:rPr>
              <a:t>isto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pona</a:t>
            </a:r>
            <a:r>
              <a:rPr lang="hr-HR" sz="2400" dirty="0">
                <a:latin typeface="Calibri" pitchFamily="34" charset="0"/>
              </a:rPr>
              <a:t>šanje </a:t>
            </a:r>
            <a:r>
              <a:rPr lang="sr-Latn-CS" sz="2400" dirty="0">
                <a:latin typeface="Calibri" pitchFamily="34" charset="0"/>
              </a:rPr>
              <a:t>može da ima različita značenja</a:t>
            </a:r>
            <a:r>
              <a:rPr lang="en-US" sz="2400" dirty="0">
                <a:latin typeface="Calibri" pitchFamily="34" charset="0"/>
              </a:rPr>
              <a:t>, </a:t>
            </a:r>
            <a:r>
              <a:rPr lang="en-US" sz="2400" dirty="0" err="1">
                <a:latin typeface="Calibri" pitchFamily="34" charset="0"/>
              </a:rPr>
              <a:t>npr</a:t>
            </a:r>
            <a:r>
              <a:rPr lang="en-US" sz="2400" dirty="0">
                <a:latin typeface="Calibri" pitchFamily="34" charset="0"/>
              </a:rPr>
              <a:t>.</a:t>
            </a:r>
            <a:r>
              <a:rPr lang="hr-HR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agresivnost</a:t>
            </a:r>
            <a:r>
              <a:rPr lang="en-US" sz="2400" dirty="0">
                <a:latin typeface="Calibri" pitchFamily="34" charset="0"/>
              </a:rPr>
              <a:t>, </a:t>
            </a:r>
            <a:r>
              <a:rPr lang="hr-HR" sz="2400" dirty="0">
                <a:latin typeface="Calibri" pitchFamily="34" charset="0"/>
              </a:rPr>
              <a:t>ćutanje</a:t>
            </a:r>
            <a:r>
              <a:rPr lang="sr-Latn-CS" sz="2400" dirty="0">
                <a:latin typeface="Calibri" pitchFamily="34" charset="0"/>
              </a:rPr>
              <a:t>).</a:t>
            </a:r>
            <a:endParaRPr lang="sr-Latn-CS" sz="2400" b="1" dirty="0">
              <a:latin typeface="Calibri" pitchFamily="34" charset="0"/>
            </a:endParaRPr>
          </a:p>
          <a:p>
            <a:r>
              <a:rPr lang="sr-Latn-CS" sz="2400" dirty="0">
                <a:latin typeface="Calibri" pitchFamily="34" charset="0"/>
              </a:rPr>
              <a:t>Izdvajamo </a:t>
            </a:r>
            <a:r>
              <a:rPr lang="sr-Latn-CS" sz="2400" b="1" dirty="0">
                <a:latin typeface="Calibri" pitchFamily="34" charset="0"/>
              </a:rPr>
              <a:t>relevantno</a:t>
            </a:r>
            <a:r>
              <a:rPr lang="sr-Latn-CS" sz="2400" dirty="0">
                <a:latin typeface="Calibri" pitchFamily="34" charset="0"/>
              </a:rPr>
              <a:t> od uzgrednog (nemaju sva ponašanja isti klinički značaj).</a:t>
            </a:r>
            <a:endParaRPr lang="sr-Latn-CS" sz="2400" b="1" dirty="0">
              <a:latin typeface="Calibri" pitchFamily="34" charset="0"/>
            </a:endParaRPr>
          </a:p>
          <a:p>
            <a:r>
              <a:rPr lang="sr-Latn-CS" sz="2400" b="1" dirty="0">
                <a:latin typeface="Calibri" pitchFamily="34" charset="0"/>
              </a:rPr>
              <a:t>Instrument  posmatranja je kliničar </a:t>
            </a:r>
            <a:r>
              <a:rPr lang="sr-Latn-CS" sz="2400" dirty="0">
                <a:latin typeface="Calibri" pitchFamily="34" charset="0"/>
              </a:rPr>
              <a:t>(subjektivna procena).</a:t>
            </a:r>
          </a:p>
          <a:p>
            <a:pPr>
              <a:buNone/>
            </a:pPr>
            <a:endParaRPr lang="en-US" sz="2800" dirty="0"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0558"/>
    </mc:Choice>
    <mc:Fallback xmlns="">
      <p:transition spd="slow" advTm="150558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0" y="260648"/>
            <a:ext cx="6933456" cy="864096"/>
          </a:xfrm>
        </p:spPr>
        <p:txBody>
          <a:bodyPr>
            <a:normAutofit/>
          </a:bodyPr>
          <a:lstStyle/>
          <a:p>
            <a:r>
              <a:rPr lang="sr-Latn-CS" sz="4000" b="1" dirty="0">
                <a:effectLst/>
                <a:latin typeface="Calibri" pitchFamily="34" charset="0"/>
              </a:rPr>
              <a:t>Faze kliničke opseravcije</a:t>
            </a:r>
            <a:endParaRPr lang="en-US" sz="4000" b="1" dirty="0">
              <a:effectLst/>
              <a:latin typeface="Calibri" pitchFamily="34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1484784"/>
            <a:ext cx="8064896" cy="4522507"/>
          </a:xfrm>
        </p:spPr>
        <p:txBody>
          <a:bodyPr>
            <a:normAutofit fontScale="92500" lnSpcReduction="10000"/>
          </a:bodyPr>
          <a:lstStyle/>
          <a:p>
            <a:pPr marL="609600" indent="-609600"/>
            <a:endParaRPr lang="sr-Latn-CS" sz="2800" dirty="0">
              <a:latin typeface="Calibri" pitchFamily="34" charset="0"/>
            </a:endParaRPr>
          </a:p>
          <a:p>
            <a:pPr marL="609600" indent="-609600"/>
            <a:r>
              <a:rPr lang="sr-Latn-CS" sz="3200" dirty="0">
                <a:latin typeface="Calibri" pitchFamily="34" charset="0"/>
              </a:rPr>
              <a:t>Sticanje </a:t>
            </a:r>
            <a:r>
              <a:rPr lang="sr-Latn-CS" sz="3200" b="1" dirty="0">
                <a:latin typeface="Calibri" pitchFamily="34" charset="0"/>
              </a:rPr>
              <a:t>globalnog  i “prvog” utiska.</a:t>
            </a:r>
          </a:p>
          <a:p>
            <a:pPr marL="609600" indent="-609600">
              <a:buNone/>
            </a:pPr>
            <a:endParaRPr lang="sr-Latn-CS" sz="3200" b="1" dirty="0">
              <a:latin typeface="Calibri" pitchFamily="34" charset="0"/>
            </a:endParaRPr>
          </a:p>
          <a:p>
            <a:pPr marL="609600" indent="-609600"/>
            <a:r>
              <a:rPr lang="sr-Latn-CS" sz="3200" dirty="0">
                <a:latin typeface="Calibri" pitchFamily="34" charset="0"/>
              </a:rPr>
              <a:t>Sistematska i analitička </a:t>
            </a:r>
            <a:r>
              <a:rPr lang="sr-Latn-CS" sz="3200" b="1" dirty="0">
                <a:latin typeface="Calibri" pitchFamily="34" charset="0"/>
              </a:rPr>
              <a:t>eksploracija</a:t>
            </a:r>
            <a:r>
              <a:rPr lang="sr-Latn-CS" sz="3200" dirty="0">
                <a:latin typeface="Calibri" pitchFamily="34" charset="0"/>
              </a:rPr>
              <a:t> </a:t>
            </a:r>
            <a:r>
              <a:rPr lang="sr-Latn-CS" sz="3200" b="1" dirty="0">
                <a:latin typeface="Calibri" pitchFamily="34" charset="0"/>
              </a:rPr>
              <a:t>detalja.</a:t>
            </a:r>
          </a:p>
          <a:p>
            <a:pPr marL="609600" indent="-609600">
              <a:buNone/>
            </a:pPr>
            <a:endParaRPr lang="sr-Latn-CS" sz="3200" b="1" dirty="0">
              <a:latin typeface="Calibri" pitchFamily="34" charset="0"/>
            </a:endParaRPr>
          </a:p>
          <a:p>
            <a:pPr marL="609600" indent="-609600"/>
            <a:r>
              <a:rPr lang="sr-Latn-CS" sz="3200" b="1" dirty="0">
                <a:latin typeface="Calibri" pitchFamily="34" charset="0"/>
              </a:rPr>
              <a:t>Usmereno posmatranje </a:t>
            </a:r>
            <a:r>
              <a:rPr lang="sr-Latn-CS" sz="3200" dirty="0">
                <a:latin typeface="Calibri" pitchFamily="34" charset="0"/>
              </a:rPr>
              <a:t>u vezi sa ključnim problemom.</a:t>
            </a:r>
          </a:p>
          <a:p>
            <a:pPr marL="609600" indent="-609600">
              <a:buFontTx/>
              <a:buAutoNum type="arabicPeriod"/>
            </a:pPr>
            <a:endParaRPr lang="sr-Latn-CS" sz="2800" b="1" dirty="0">
              <a:latin typeface="Calibri" pitchFamily="34" charset="0"/>
            </a:endParaRPr>
          </a:p>
          <a:p>
            <a:pPr marL="609600" indent="-609600">
              <a:buNone/>
            </a:pPr>
            <a:r>
              <a:rPr lang="sr-Latn-CS" sz="2800" dirty="0">
                <a:latin typeface="Calibri" pitchFamily="34" charset="0"/>
              </a:rPr>
              <a:t>    </a:t>
            </a:r>
          </a:p>
          <a:p>
            <a:pPr marL="609600" indent="-609600">
              <a:buNone/>
            </a:pPr>
            <a:endParaRPr lang="sr-Latn-CS" sz="3200" b="1" dirty="0"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3926"/>
    </mc:Choice>
    <mc:Fallback xmlns="">
      <p:transition spd="slow" advTm="53926"/>
    </mc:Fallback>
  </mc:AlternateContent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1813</TotalTime>
  <Words>2085</Words>
  <Application>Microsoft Office PowerPoint</Application>
  <PresentationFormat>On-screen Show (4:3)</PresentationFormat>
  <Paragraphs>243</Paragraphs>
  <Slides>31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Calibri</vt:lpstr>
      <vt:lpstr>Century Gothic</vt:lpstr>
      <vt:lpstr>Wingdings</vt:lpstr>
      <vt:lpstr>Wingdings 3</vt:lpstr>
      <vt:lpstr>Wisp</vt:lpstr>
      <vt:lpstr>PowerPoint Presentation</vt:lpstr>
      <vt:lpstr>Jezgrovna metodološka trijada</vt:lpstr>
      <vt:lpstr>Posmatranje ponašanja</vt:lpstr>
      <vt:lpstr>Makro problemi psihološke procene </vt:lpstr>
      <vt:lpstr>Sadržaj bihevioralne opservacije i procene</vt:lpstr>
      <vt:lpstr>Klinička opservacija ponašanja</vt:lpstr>
      <vt:lpstr>Naučno posmatranje</vt:lpstr>
      <vt:lpstr>Kliničko posmatranje</vt:lpstr>
      <vt:lpstr>Faze kliničke opseravcije</vt:lpstr>
      <vt:lpstr>Forme opservacije</vt:lpstr>
      <vt:lpstr>Prednosti- nedostaci</vt:lpstr>
      <vt:lpstr>Komunikacija i opservacija</vt:lpstr>
      <vt:lpstr>Paraverbalna komunikacija</vt:lpstr>
      <vt:lpstr>Neverbalna komunikacija</vt:lpstr>
      <vt:lpstr>Neverbalna komunikacija</vt:lpstr>
      <vt:lpstr>Ćutanje</vt:lpstr>
      <vt:lpstr>Aspekti ponašanja koje posmatramo</vt:lpstr>
      <vt:lpstr>Izveštaj o ponašanju i  kontaktu</vt:lpstr>
      <vt:lpstr>Procena ponašanja tokom testiranja </vt:lpstr>
      <vt:lpstr>Teškoće opservacije</vt:lpstr>
      <vt:lpstr>Mogućnosti unapređenja</vt:lpstr>
      <vt:lpstr>Tipične greške posmatranja i procene</vt:lpstr>
      <vt:lpstr>Pravila dobrog posmatranja</vt:lpstr>
      <vt:lpstr>Dobar posmatrač</vt:lpstr>
      <vt:lpstr>Skale procene ponašanja</vt:lpstr>
      <vt:lpstr>Druge skale procene</vt:lpstr>
      <vt:lpstr>Valjanost procenjivanja opažanjem</vt:lpstr>
      <vt:lpstr>Ograničenja metode bihevioralne opservacije</vt:lpstr>
      <vt:lpstr>Važnost opservacije u kliničkoj proceni</vt:lpstr>
      <vt:lpstr>          Zaključak</vt:lpstr>
      <vt:lpstr>Vežba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OPSERVACIJA I PROCENA PONAŠANJA</dc:title>
  <dc:creator>User</dc:creator>
  <cp:lastModifiedBy>Tamara Dzamonja Ignjatovic</cp:lastModifiedBy>
  <cp:revision>157</cp:revision>
  <dcterms:created xsi:type="dcterms:W3CDTF">2009-01-26T22:12:48Z</dcterms:created>
  <dcterms:modified xsi:type="dcterms:W3CDTF">2026-01-28T09:35:17Z</dcterms:modified>
</cp:coreProperties>
</file>