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6" r:id="rId1"/>
    <p:sldMasterId id="2147483853" r:id="rId2"/>
  </p:sldMasterIdLst>
  <p:notesMasterIdLst>
    <p:notesMasterId r:id="rId44"/>
  </p:notesMasterIdLst>
  <p:sldIdLst>
    <p:sldId id="259" r:id="rId3"/>
    <p:sldId id="258" r:id="rId4"/>
    <p:sldId id="289" r:id="rId5"/>
    <p:sldId id="323" r:id="rId6"/>
    <p:sldId id="263" r:id="rId7"/>
    <p:sldId id="277" r:id="rId8"/>
    <p:sldId id="257" r:id="rId9"/>
    <p:sldId id="260" r:id="rId10"/>
    <p:sldId id="275" r:id="rId11"/>
    <p:sldId id="327" r:id="rId12"/>
    <p:sldId id="261" r:id="rId13"/>
    <p:sldId id="268" r:id="rId14"/>
    <p:sldId id="264" r:id="rId15"/>
    <p:sldId id="266" r:id="rId16"/>
    <p:sldId id="326" r:id="rId17"/>
    <p:sldId id="267" r:id="rId18"/>
    <p:sldId id="290" r:id="rId19"/>
    <p:sldId id="292" r:id="rId20"/>
    <p:sldId id="321" r:id="rId21"/>
    <p:sldId id="320" r:id="rId22"/>
    <p:sldId id="265" r:id="rId23"/>
    <p:sldId id="318" r:id="rId24"/>
    <p:sldId id="262" r:id="rId25"/>
    <p:sldId id="269" r:id="rId26"/>
    <p:sldId id="270" r:id="rId27"/>
    <p:sldId id="284" r:id="rId28"/>
    <p:sldId id="286" r:id="rId29"/>
    <p:sldId id="288" r:id="rId30"/>
    <p:sldId id="279" r:id="rId31"/>
    <p:sldId id="280" r:id="rId32"/>
    <p:sldId id="282" r:id="rId33"/>
    <p:sldId id="281" r:id="rId34"/>
    <p:sldId id="328" r:id="rId35"/>
    <p:sldId id="278" r:id="rId36"/>
    <p:sldId id="271" r:id="rId37"/>
    <p:sldId id="274" r:id="rId38"/>
    <p:sldId id="276" r:id="rId39"/>
    <p:sldId id="272" r:id="rId40"/>
    <p:sldId id="324" r:id="rId41"/>
    <p:sldId id="325" r:id="rId42"/>
    <p:sldId id="32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A6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197"/>
  </p:normalViewPr>
  <p:slideViewPr>
    <p:cSldViewPr snapToGrid="0">
      <p:cViewPr varScale="1">
        <p:scale>
          <a:sx n="121" d="100"/>
          <a:sy n="121" d="100"/>
        </p:scale>
        <p:origin x="20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_rels/data2.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FF8C21-8A8A-4E35-8FFD-5FC169AC9A3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0A4CAC6-B503-40FA-8A28-231E4D7B4FD3}">
      <dgm:prSet/>
      <dgm:spPr/>
      <dgm:t>
        <a:bodyPr/>
        <a:lstStyle/>
        <a:p>
          <a:r>
            <a:rPr lang="en-US" i="0" dirty="0"/>
            <a:t>Competitive field resulting in inflation of situation analysis, thematic research, development monitoring</a:t>
          </a:r>
        </a:p>
      </dgm:t>
    </dgm:pt>
    <dgm:pt modelId="{01CF74D3-9F40-49DA-8723-A869539B79FF}" type="parTrans" cxnId="{EE829D0A-D41D-4567-BF16-F967112AB30C}">
      <dgm:prSet/>
      <dgm:spPr/>
      <dgm:t>
        <a:bodyPr/>
        <a:lstStyle/>
        <a:p>
          <a:endParaRPr lang="en-US"/>
        </a:p>
      </dgm:t>
    </dgm:pt>
    <dgm:pt modelId="{408FA6F3-5FCF-4EAA-8E0D-A06374AEEA38}" type="sibTrans" cxnId="{EE829D0A-D41D-4567-BF16-F967112AB30C}">
      <dgm:prSet/>
      <dgm:spPr/>
      <dgm:t>
        <a:bodyPr/>
        <a:lstStyle/>
        <a:p>
          <a:endParaRPr lang="en-US"/>
        </a:p>
      </dgm:t>
    </dgm:pt>
    <dgm:pt modelId="{860A8702-066E-4E4E-A408-A18C8E2BEE13}">
      <dgm:prSet/>
      <dgm:spPr/>
      <dgm:t>
        <a:bodyPr/>
        <a:lstStyle/>
        <a:p>
          <a:r>
            <a:rPr lang="en-US" dirty="0"/>
            <a:t>Donors priority not fully matching recipient priority (e.g. VET support in the Western Balkans, IE in the Balkans)</a:t>
          </a:r>
        </a:p>
      </dgm:t>
    </dgm:pt>
    <dgm:pt modelId="{613D1C50-CBAB-48BB-B261-6E653A7BBB7B}" type="parTrans" cxnId="{F01F4D22-2B16-49C3-9253-8EF867317B98}">
      <dgm:prSet/>
      <dgm:spPr/>
      <dgm:t>
        <a:bodyPr/>
        <a:lstStyle/>
        <a:p>
          <a:endParaRPr lang="en-US"/>
        </a:p>
      </dgm:t>
    </dgm:pt>
    <dgm:pt modelId="{DF54B729-308A-413A-9F68-E3E65F1FF9CD}" type="sibTrans" cxnId="{F01F4D22-2B16-49C3-9253-8EF867317B98}">
      <dgm:prSet/>
      <dgm:spPr/>
      <dgm:t>
        <a:bodyPr/>
        <a:lstStyle/>
        <a:p>
          <a:endParaRPr lang="en-US"/>
        </a:p>
      </dgm:t>
    </dgm:pt>
    <dgm:pt modelId="{B8704E83-8A17-4252-B13B-79990695745C}">
      <dgm:prSet/>
      <dgm:spPr/>
      <dgm:t>
        <a:bodyPr/>
        <a:lstStyle/>
        <a:p>
          <a:r>
            <a:rPr lang="en-US"/>
            <a:t>Donors change priority (e.g. Roma after the Decade, )</a:t>
          </a:r>
        </a:p>
      </dgm:t>
    </dgm:pt>
    <dgm:pt modelId="{C6636D2A-8963-4BF6-9965-654DBC0B735A}" type="parTrans" cxnId="{F1DE3186-6811-4556-AD17-37377C9BE23E}">
      <dgm:prSet/>
      <dgm:spPr/>
      <dgm:t>
        <a:bodyPr/>
        <a:lstStyle/>
        <a:p>
          <a:endParaRPr lang="en-US"/>
        </a:p>
      </dgm:t>
    </dgm:pt>
    <dgm:pt modelId="{0B41C04C-DAB5-47E2-B4DD-F8B1D1745194}" type="sibTrans" cxnId="{F1DE3186-6811-4556-AD17-37377C9BE23E}">
      <dgm:prSet/>
      <dgm:spPr/>
      <dgm:t>
        <a:bodyPr/>
        <a:lstStyle/>
        <a:p>
          <a:endParaRPr lang="en-US"/>
        </a:p>
      </dgm:t>
    </dgm:pt>
    <dgm:pt modelId="{CF26D47E-2720-47E8-A5C0-62EA5CB21ABE}">
      <dgm:prSet/>
      <dgm:spPr/>
      <dgm:t>
        <a:bodyPr/>
        <a:lstStyle/>
        <a:p>
          <a:r>
            <a:rPr lang="en-US" dirty="0">
              <a:solidFill>
                <a:srgbClr val="FFFF00"/>
              </a:solidFill>
            </a:rPr>
            <a:t>Donors support unsustainable models (</a:t>
          </a:r>
          <a:r>
            <a:rPr lang="en-US" dirty="0" err="1">
              <a:solidFill>
                <a:srgbClr val="FFFF00"/>
              </a:solidFill>
            </a:rPr>
            <a:t>SbS</a:t>
          </a:r>
          <a:r>
            <a:rPr lang="en-US" dirty="0">
              <a:solidFill>
                <a:srgbClr val="FFFF00"/>
              </a:solidFill>
            </a:rPr>
            <a:t>, Roma </a:t>
          </a:r>
          <a:r>
            <a:rPr lang="en-US" dirty="0" err="1">
              <a:solidFill>
                <a:srgbClr val="FFFF00"/>
              </a:solidFill>
            </a:rPr>
            <a:t>afterschools</a:t>
          </a:r>
          <a:r>
            <a:rPr lang="en-US" dirty="0">
              <a:solidFill>
                <a:srgbClr val="FFFF00"/>
              </a:solidFill>
            </a:rPr>
            <a:t>, New problems are the consequences of previous solutions)</a:t>
          </a:r>
        </a:p>
      </dgm:t>
    </dgm:pt>
    <dgm:pt modelId="{8BD71FA9-8519-426B-B80F-F9F758D763FC}" type="parTrans" cxnId="{F4E5A6BE-7337-45A2-BFEF-DB427C7B7E81}">
      <dgm:prSet/>
      <dgm:spPr/>
      <dgm:t>
        <a:bodyPr/>
        <a:lstStyle/>
        <a:p>
          <a:endParaRPr lang="en-US"/>
        </a:p>
      </dgm:t>
    </dgm:pt>
    <dgm:pt modelId="{36C3DAD9-B827-4513-8DAF-34A5649C25F0}" type="sibTrans" cxnId="{F4E5A6BE-7337-45A2-BFEF-DB427C7B7E81}">
      <dgm:prSet/>
      <dgm:spPr/>
      <dgm:t>
        <a:bodyPr/>
        <a:lstStyle/>
        <a:p>
          <a:endParaRPr lang="en-US"/>
        </a:p>
      </dgm:t>
    </dgm:pt>
    <dgm:pt modelId="{E0D18413-447A-4582-BBE7-6ED706394445}">
      <dgm:prSet/>
      <dgm:spPr/>
      <dgm:t>
        <a:bodyPr/>
        <a:lstStyle/>
        <a:p>
          <a:r>
            <a:rPr lang="en-US" dirty="0"/>
            <a:t>Recipient ministry stalls the process (2 years ECEC, EU country; 10 years </a:t>
          </a:r>
          <a:r>
            <a:rPr lang="en-US" dirty="0" err="1"/>
            <a:t>matura</a:t>
          </a:r>
          <a:r>
            <a:rPr lang="en-US" dirty="0"/>
            <a:t>, Serbia;  </a:t>
          </a:r>
          <a:r>
            <a:rPr lang="en-US" dirty="0" err="1"/>
            <a:t>etc</a:t>
          </a:r>
          <a:r>
            <a:rPr lang="en-US" dirty="0"/>
            <a:t>)</a:t>
          </a:r>
        </a:p>
      </dgm:t>
    </dgm:pt>
    <dgm:pt modelId="{4D588886-C8B6-4064-B86E-9D65B71551A5}" type="parTrans" cxnId="{F9CDFD7F-E02E-4E37-9C1A-57428ECD6301}">
      <dgm:prSet/>
      <dgm:spPr/>
      <dgm:t>
        <a:bodyPr/>
        <a:lstStyle/>
        <a:p>
          <a:endParaRPr lang="en-US"/>
        </a:p>
      </dgm:t>
    </dgm:pt>
    <dgm:pt modelId="{0DFD5224-BC4D-47AF-B65F-DA633928BAB1}" type="sibTrans" cxnId="{F9CDFD7F-E02E-4E37-9C1A-57428ECD6301}">
      <dgm:prSet/>
      <dgm:spPr/>
      <dgm:t>
        <a:bodyPr/>
        <a:lstStyle/>
        <a:p>
          <a:endParaRPr lang="en-US"/>
        </a:p>
      </dgm:t>
    </dgm:pt>
    <dgm:pt modelId="{B7B984C9-C61C-4D93-BE42-33F40CC9A5CD}">
      <dgm:prSet/>
      <dgm:spPr/>
      <dgm:t>
        <a:bodyPr/>
        <a:lstStyle/>
        <a:p>
          <a:r>
            <a:rPr lang="en-US" dirty="0">
              <a:solidFill>
                <a:srgbClr val="FFFF00"/>
              </a:solidFill>
            </a:rPr>
            <a:t>Implementing company insists on unprofessional solutions (training design</a:t>
          </a:r>
          <a:r>
            <a:rPr lang="en-US" dirty="0"/>
            <a:t>)</a:t>
          </a:r>
        </a:p>
      </dgm:t>
    </dgm:pt>
    <dgm:pt modelId="{DAA57DAF-5377-4635-8356-00E72D4EE12A}" type="parTrans" cxnId="{7077D6CF-A2D9-44BD-B9D6-4C9A40DF12CA}">
      <dgm:prSet/>
      <dgm:spPr/>
      <dgm:t>
        <a:bodyPr/>
        <a:lstStyle/>
        <a:p>
          <a:endParaRPr lang="en-US"/>
        </a:p>
      </dgm:t>
    </dgm:pt>
    <dgm:pt modelId="{F8005D7C-2004-40DB-89C1-3C6AB87ED3EA}" type="sibTrans" cxnId="{7077D6CF-A2D9-44BD-B9D6-4C9A40DF12CA}">
      <dgm:prSet/>
      <dgm:spPr/>
      <dgm:t>
        <a:bodyPr/>
        <a:lstStyle/>
        <a:p>
          <a:endParaRPr lang="en-US"/>
        </a:p>
      </dgm:t>
    </dgm:pt>
    <dgm:pt modelId="{4FB25618-912A-4D03-A072-0CDCA163B2BA}">
      <dgm:prSet/>
      <dgm:spPr/>
      <dgm:t>
        <a:bodyPr/>
        <a:lstStyle/>
        <a:p>
          <a:r>
            <a:rPr lang="en-US" dirty="0"/>
            <a:t>Project leader brings in own bias/networks (colonial assessment of the best balance between inputs and expected best outcomes)</a:t>
          </a:r>
        </a:p>
      </dgm:t>
    </dgm:pt>
    <dgm:pt modelId="{21B557C4-4EC0-4CDB-8248-10CAD7439793}" type="parTrans" cxnId="{E82FF302-B3F1-41D3-8958-9BCD187D2EC1}">
      <dgm:prSet/>
      <dgm:spPr/>
      <dgm:t>
        <a:bodyPr/>
        <a:lstStyle/>
        <a:p>
          <a:endParaRPr lang="en-US"/>
        </a:p>
      </dgm:t>
    </dgm:pt>
    <dgm:pt modelId="{262FCF39-3C10-4FAF-BD33-439CFF14B2A5}" type="sibTrans" cxnId="{E82FF302-B3F1-41D3-8958-9BCD187D2EC1}">
      <dgm:prSet/>
      <dgm:spPr/>
      <dgm:t>
        <a:bodyPr/>
        <a:lstStyle/>
        <a:p>
          <a:endParaRPr lang="en-US"/>
        </a:p>
      </dgm:t>
    </dgm:pt>
    <dgm:pt modelId="{2FD8D4FC-2C19-4BBC-A38A-C58CA46B4F15}">
      <dgm:prSet/>
      <dgm:spPr/>
      <dgm:t>
        <a:bodyPr/>
        <a:lstStyle/>
        <a:p>
          <a:r>
            <a:rPr lang="en-US"/>
            <a:t>Consultant brings in carbon copied solutions (school grants mania)</a:t>
          </a:r>
        </a:p>
      </dgm:t>
    </dgm:pt>
    <dgm:pt modelId="{45806C06-BD68-46C0-8032-8EC8CB98D847}" type="parTrans" cxnId="{82A92FC4-4266-479B-9A09-74FFDB0E5D77}">
      <dgm:prSet/>
      <dgm:spPr/>
      <dgm:t>
        <a:bodyPr/>
        <a:lstStyle/>
        <a:p>
          <a:endParaRPr lang="en-US"/>
        </a:p>
      </dgm:t>
    </dgm:pt>
    <dgm:pt modelId="{97C4B6A8-BF88-4D48-AF19-A5534C2A31B9}" type="sibTrans" cxnId="{82A92FC4-4266-479B-9A09-74FFDB0E5D77}">
      <dgm:prSet/>
      <dgm:spPr/>
      <dgm:t>
        <a:bodyPr/>
        <a:lstStyle/>
        <a:p>
          <a:endParaRPr lang="en-US"/>
        </a:p>
      </dgm:t>
    </dgm:pt>
    <dgm:pt modelId="{0B46AED3-D333-4CCA-A9F7-68540E84F1FB}">
      <dgm:prSet/>
      <dgm:spPr/>
      <dgm:t>
        <a:bodyPr/>
        <a:lstStyle/>
        <a:p>
          <a:r>
            <a:rPr lang="en-US" dirty="0">
              <a:solidFill>
                <a:srgbClr val="FFFF00"/>
              </a:solidFill>
            </a:rPr>
            <a:t>Consultant without sufficient competencies (BA requirements all over!)</a:t>
          </a:r>
        </a:p>
      </dgm:t>
    </dgm:pt>
    <dgm:pt modelId="{0530E9C3-9A2E-469A-B0D6-530021E62116}" type="parTrans" cxnId="{F39A58A6-7E29-4403-9CDF-B2C29052A194}">
      <dgm:prSet/>
      <dgm:spPr/>
      <dgm:t>
        <a:bodyPr/>
        <a:lstStyle/>
        <a:p>
          <a:endParaRPr lang="en-US"/>
        </a:p>
      </dgm:t>
    </dgm:pt>
    <dgm:pt modelId="{E19083AF-FF63-44F4-A5E7-71AF8CC9047C}" type="sibTrans" cxnId="{F39A58A6-7E29-4403-9CDF-B2C29052A194}">
      <dgm:prSet/>
      <dgm:spPr/>
      <dgm:t>
        <a:bodyPr/>
        <a:lstStyle/>
        <a:p>
          <a:endParaRPr lang="en-US"/>
        </a:p>
      </dgm:t>
    </dgm:pt>
    <dgm:pt modelId="{D876807A-0CB7-4B3C-A2BA-9CF072BA2330}">
      <dgm:prSet/>
      <dgm:spPr/>
      <dgm:t>
        <a:bodyPr/>
        <a:lstStyle/>
        <a:p>
          <a:r>
            <a:rPr lang="en-US"/>
            <a:t>Project evaluation manipulated (serving the interest of both the donor and the recipient country structures, on the expense of the end  recipient</a:t>
          </a:r>
        </a:p>
      </dgm:t>
    </dgm:pt>
    <dgm:pt modelId="{BAD84404-C188-441D-A411-2F5EC75BBAB6}" type="parTrans" cxnId="{22FB38AD-F068-4BF5-BEDC-C004354D497E}">
      <dgm:prSet/>
      <dgm:spPr/>
      <dgm:t>
        <a:bodyPr/>
        <a:lstStyle/>
        <a:p>
          <a:endParaRPr lang="en-US"/>
        </a:p>
      </dgm:t>
    </dgm:pt>
    <dgm:pt modelId="{9E8E0B6F-F63B-43B9-BBD1-544B5BDF11B2}" type="sibTrans" cxnId="{22FB38AD-F068-4BF5-BEDC-C004354D497E}">
      <dgm:prSet/>
      <dgm:spPr/>
      <dgm:t>
        <a:bodyPr/>
        <a:lstStyle/>
        <a:p>
          <a:endParaRPr lang="en-US"/>
        </a:p>
      </dgm:t>
    </dgm:pt>
    <dgm:pt modelId="{17B23704-BF90-7D41-8B3C-0EA3DC8845A7}">
      <dgm:prSet/>
      <dgm:spPr/>
      <dgm:t>
        <a:bodyPr/>
        <a:lstStyle/>
        <a:p>
          <a:r>
            <a:rPr lang="en-US" dirty="0">
              <a:solidFill>
                <a:srgbClr val="FFFF00"/>
              </a:solidFill>
            </a:rPr>
            <a:t>Recipient ministry political changes, all is forgotten</a:t>
          </a:r>
        </a:p>
      </dgm:t>
    </dgm:pt>
    <dgm:pt modelId="{B0808744-C741-A643-AB21-9698544DDD9E}" type="parTrans" cxnId="{6EA638A2-770E-4B4E-94E5-B808860B9C04}">
      <dgm:prSet/>
      <dgm:spPr/>
      <dgm:t>
        <a:bodyPr/>
        <a:lstStyle/>
        <a:p>
          <a:endParaRPr lang="en-US"/>
        </a:p>
      </dgm:t>
    </dgm:pt>
    <dgm:pt modelId="{EE7ED864-59B5-5A43-A1A2-F48766219D7A}" type="sibTrans" cxnId="{6EA638A2-770E-4B4E-94E5-B808860B9C04}">
      <dgm:prSet/>
      <dgm:spPr/>
      <dgm:t>
        <a:bodyPr/>
        <a:lstStyle/>
        <a:p>
          <a:endParaRPr lang="en-US"/>
        </a:p>
      </dgm:t>
    </dgm:pt>
    <dgm:pt modelId="{E5E0B55E-B8DD-5C40-B32D-F85681ED25B0}">
      <dgm:prSet/>
      <dgm:spPr/>
      <dgm:t>
        <a:bodyPr/>
        <a:lstStyle/>
        <a:p>
          <a:r>
            <a:rPr lang="en-US" dirty="0"/>
            <a:t>Recipient ministry and final beneficiary have cooperation problems</a:t>
          </a:r>
        </a:p>
      </dgm:t>
    </dgm:pt>
    <dgm:pt modelId="{38059820-554B-8E4B-946B-6D859F449E3D}" type="parTrans" cxnId="{6B3D9057-FBBD-EB41-9392-5234F8BA4150}">
      <dgm:prSet/>
      <dgm:spPr/>
      <dgm:t>
        <a:bodyPr/>
        <a:lstStyle/>
        <a:p>
          <a:endParaRPr lang="en-US"/>
        </a:p>
      </dgm:t>
    </dgm:pt>
    <dgm:pt modelId="{0D512D99-6D62-E148-B7A7-A88287772254}" type="sibTrans" cxnId="{6B3D9057-FBBD-EB41-9392-5234F8BA4150}">
      <dgm:prSet/>
      <dgm:spPr/>
      <dgm:t>
        <a:bodyPr/>
        <a:lstStyle/>
        <a:p>
          <a:endParaRPr lang="en-US"/>
        </a:p>
      </dgm:t>
    </dgm:pt>
    <dgm:pt modelId="{D93BE2FC-BFF9-A146-97C7-BE8C0B2FA643}" type="pres">
      <dgm:prSet presAssocID="{F2FF8C21-8A8A-4E35-8FFD-5FC169AC9A3C}" presName="diagram" presStyleCnt="0">
        <dgm:presLayoutVars>
          <dgm:dir/>
          <dgm:resizeHandles val="exact"/>
        </dgm:presLayoutVars>
      </dgm:prSet>
      <dgm:spPr/>
    </dgm:pt>
    <dgm:pt modelId="{8414B1C1-F646-5F47-827B-5E554D474CCE}" type="pres">
      <dgm:prSet presAssocID="{A0A4CAC6-B503-40FA-8A28-231E4D7B4FD3}" presName="node" presStyleLbl="node1" presStyleIdx="0" presStyleCnt="12">
        <dgm:presLayoutVars>
          <dgm:bulletEnabled val="1"/>
        </dgm:presLayoutVars>
      </dgm:prSet>
      <dgm:spPr/>
    </dgm:pt>
    <dgm:pt modelId="{514AF8C0-3CDA-714F-8445-64781609B543}" type="pres">
      <dgm:prSet presAssocID="{408FA6F3-5FCF-4EAA-8E0D-A06374AEEA38}" presName="sibTrans" presStyleCnt="0"/>
      <dgm:spPr/>
    </dgm:pt>
    <dgm:pt modelId="{4BBE1E49-9C8E-9C4E-88FF-7CB464C340FB}" type="pres">
      <dgm:prSet presAssocID="{860A8702-066E-4E4E-A408-A18C8E2BEE13}" presName="node" presStyleLbl="node1" presStyleIdx="1" presStyleCnt="12">
        <dgm:presLayoutVars>
          <dgm:bulletEnabled val="1"/>
        </dgm:presLayoutVars>
      </dgm:prSet>
      <dgm:spPr/>
    </dgm:pt>
    <dgm:pt modelId="{A0AF2924-A7C9-D649-BECD-3DB7FDFE5127}" type="pres">
      <dgm:prSet presAssocID="{DF54B729-308A-413A-9F68-E3E65F1FF9CD}" presName="sibTrans" presStyleCnt="0"/>
      <dgm:spPr/>
    </dgm:pt>
    <dgm:pt modelId="{3CE342F8-3452-B64D-949C-6145EEA5F6D1}" type="pres">
      <dgm:prSet presAssocID="{B8704E83-8A17-4252-B13B-79990695745C}" presName="node" presStyleLbl="node1" presStyleIdx="2" presStyleCnt="12">
        <dgm:presLayoutVars>
          <dgm:bulletEnabled val="1"/>
        </dgm:presLayoutVars>
      </dgm:prSet>
      <dgm:spPr/>
    </dgm:pt>
    <dgm:pt modelId="{F44CF349-3ED7-0648-AA2F-C7C465FE0A63}" type="pres">
      <dgm:prSet presAssocID="{0B41C04C-DAB5-47E2-B4DD-F8B1D1745194}" presName="sibTrans" presStyleCnt="0"/>
      <dgm:spPr/>
    </dgm:pt>
    <dgm:pt modelId="{2950C00A-7308-6847-A7A8-A1B295FFA0EC}" type="pres">
      <dgm:prSet presAssocID="{CF26D47E-2720-47E8-A5C0-62EA5CB21ABE}" presName="node" presStyleLbl="node1" presStyleIdx="3" presStyleCnt="12">
        <dgm:presLayoutVars>
          <dgm:bulletEnabled val="1"/>
        </dgm:presLayoutVars>
      </dgm:prSet>
      <dgm:spPr/>
    </dgm:pt>
    <dgm:pt modelId="{7C752BA6-10ED-2848-AA7A-62691EE4C672}" type="pres">
      <dgm:prSet presAssocID="{36C3DAD9-B827-4513-8DAF-34A5649C25F0}" presName="sibTrans" presStyleCnt="0"/>
      <dgm:spPr/>
    </dgm:pt>
    <dgm:pt modelId="{1BB25518-C489-294C-B272-4D872712D43D}" type="pres">
      <dgm:prSet presAssocID="{E0D18413-447A-4582-BBE7-6ED706394445}" presName="node" presStyleLbl="node1" presStyleIdx="4" presStyleCnt="12">
        <dgm:presLayoutVars>
          <dgm:bulletEnabled val="1"/>
        </dgm:presLayoutVars>
      </dgm:prSet>
      <dgm:spPr/>
    </dgm:pt>
    <dgm:pt modelId="{FA5C0B50-A86E-2143-A83E-B071929A9287}" type="pres">
      <dgm:prSet presAssocID="{0DFD5224-BC4D-47AF-B65F-DA633928BAB1}" presName="sibTrans" presStyleCnt="0"/>
      <dgm:spPr/>
    </dgm:pt>
    <dgm:pt modelId="{05BBF9F4-319F-9D40-A498-A700A7DA25BA}" type="pres">
      <dgm:prSet presAssocID="{17B23704-BF90-7D41-8B3C-0EA3DC8845A7}" presName="node" presStyleLbl="node1" presStyleIdx="5" presStyleCnt="12">
        <dgm:presLayoutVars>
          <dgm:bulletEnabled val="1"/>
        </dgm:presLayoutVars>
      </dgm:prSet>
      <dgm:spPr/>
    </dgm:pt>
    <dgm:pt modelId="{2731B29A-0310-854E-85B6-EB36F588230D}" type="pres">
      <dgm:prSet presAssocID="{EE7ED864-59B5-5A43-A1A2-F48766219D7A}" presName="sibTrans" presStyleCnt="0"/>
      <dgm:spPr/>
    </dgm:pt>
    <dgm:pt modelId="{2ADFF6E5-A8DA-2C43-92D0-6A5D996542CA}" type="pres">
      <dgm:prSet presAssocID="{E5E0B55E-B8DD-5C40-B32D-F85681ED25B0}" presName="node" presStyleLbl="node1" presStyleIdx="6" presStyleCnt="12">
        <dgm:presLayoutVars>
          <dgm:bulletEnabled val="1"/>
        </dgm:presLayoutVars>
      </dgm:prSet>
      <dgm:spPr/>
    </dgm:pt>
    <dgm:pt modelId="{7F8341B3-295B-F141-A260-ACAC28816694}" type="pres">
      <dgm:prSet presAssocID="{0D512D99-6D62-E148-B7A7-A88287772254}" presName="sibTrans" presStyleCnt="0"/>
      <dgm:spPr/>
    </dgm:pt>
    <dgm:pt modelId="{6955F3D7-1F50-4642-BBE1-E3A3C6CEFE0C}" type="pres">
      <dgm:prSet presAssocID="{B7B984C9-C61C-4D93-BE42-33F40CC9A5CD}" presName="node" presStyleLbl="node1" presStyleIdx="7" presStyleCnt="12">
        <dgm:presLayoutVars>
          <dgm:bulletEnabled val="1"/>
        </dgm:presLayoutVars>
      </dgm:prSet>
      <dgm:spPr/>
    </dgm:pt>
    <dgm:pt modelId="{5AE134EB-8010-4648-8360-0BC328A78638}" type="pres">
      <dgm:prSet presAssocID="{F8005D7C-2004-40DB-89C1-3C6AB87ED3EA}" presName="sibTrans" presStyleCnt="0"/>
      <dgm:spPr/>
    </dgm:pt>
    <dgm:pt modelId="{DEB51F37-30F8-F84A-8686-DE1E057E2773}" type="pres">
      <dgm:prSet presAssocID="{4FB25618-912A-4D03-A072-0CDCA163B2BA}" presName="node" presStyleLbl="node1" presStyleIdx="8" presStyleCnt="12">
        <dgm:presLayoutVars>
          <dgm:bulletEnabled val="1"/>
        </dgm:presLayoutVars>
      </dgm:prSet>
      <dgm:spPr/>
    </dgm:pt>
    <dgm:pt modelId="{8A7691F2-CDD8-5F42-9487-78CEEC3E431E}" type="pres">
      <dgm:prSet presAssocID="{262FCF39-3C10-4FAF-BD33-439CFF14B2A5}" presName="sibTrans" presStyleCnt="0"/>
      <dgm:spPr/>
    </dgm:pt>
    <dgm:pt modelId="{3BE43C20-17BC-7B49-8B8F-6E1FCE644033}" type="pres">
      <dgm:prSet presAssocID="{2FD8D4FC-2C19-4BBC-A38A-C58CA46B4F15}" presName="node" presStyleLbl="node1" presStyleIdx="9" presStyleCnt="12">
        <dgm:presLayoutVars>
          <dgm:bulletEnabled val="1"/>
        </dgm:presLayoutVars>
      </dgm:prSet>
      <dgm:spPr/>
    </dgm:pt>
    <dgm:pt modelId="{4570FE8B-DAF5-1E4B-B4D4-E96B9DDDDA2B}" type="pres">
      <dgm:prSet presAssocID="{97C4B6A8-BF88-4D48-AF19-A5534C2A31B9}" presName="sibTrans" presStyleCnt="0"/>
      <dgm:spPr/>
    </dgm:pt>
    <dgm:pt modelId="{326DB930-DDA5-6D4E-B894-390D5DEC4B68}" type="pres">
      <dgm:prSet presAssocID="{0B46AED3-D333-4CCA-A9F7-68540E84F1FB}" presName="node" presStyleLbl="node1" presStyleIdx="10" presStyleCnt="12">
        <dgm:presLayoutVars>
          <dgm:bulletEnabled val="1"/>
        </dgm:presLayoutVars>
      </dgm:prSet>
      <dgm:spPr/>
    </dgm:pt>
    <dgm:pt modelId="{47854F59-D2AA-D941-B8F9-672660B434CD}" type="pres">
      <dgm:prSet presAssocID="{E19083AF-FF63-44F4-A5E7-71AF8CC9047C}" presName="sibTrans" presStyleCnt="0"/>
      <dgm:spPr/>
    </dgm:pt>
    <dgm:pt modelId="{57BC3173-B897-6948-8600-3C4B2E969A90}" type="pres">
      <dgm:prSet presAssocID="{D876807A-0CB7-4B3C-A2BA-9CF072BA2330}" presName="node" presStyleLbl="node1" presStyleIdx="11" presStyleCnt="12">
        <dgm:presLayoutVars>
          <dgm:bulletEnabled val="1"/>
        </dgm:presLayoutVars>
      </dgm:prSet>
      <dgm:spPr/>
    </dgm:pt>
  </dgm:ptLst>
  <dgm:cxnLst>
    <dgm:cxn modelId="{E82FF302-B3F1-41D3-8958-9BCD187D2EC1}" srcId="{F2FF8C21-8A8A-4E35-8FFD-5FC169AC9A3C}" destId="{4FB25618-912A-4D03-A072-0CDCA163B2BA}" srcOrd="8" destOrd="0" parTransId="{21B557C4-4EC0-4CDB-8248-10CAD7439793}" sibTransId="{262FCF39-3C10-4FAF-BD33-439CFF14B2A5}"/>
    <dgm:cxn modelId="{B65CE505-8E9C-444B-8D44-153EF17192A3}" type="presOf" srcId="{CF26D47E-2720-47E8-A5C0-62EA5CB21ABE}" destId="{2950C00A-7308-6847-A7A8-A1B295FFA0EC}" srcOrd="0" destOrd="0" presId="urn:microsoft.com/office/officeart/2005/8/layout/default"/>
    <dgm:cxn modelId="{FFC88C0A-B65D-7243-AFD6-6B37DE7F9E97}" type="presOf" srcId="{D876807A-0CB7-4B3C-A2BA-9CF072BA2330}" destId="{57BC3173-B897-6948-8600-3C4B2E969A90}" srcOrd="0" destOrd="0" presId="urn:microsoft.com/office/officeart/2005/8/layout/default"/>
    <dgm:cxn modelId="{EE829D0A-D41D-4567-BF16-F967112AB30C}" srcId="{F2FF8C21-8A8A-4E35-8FFD-5FC169AC9A3C}" destId="{A0A4CAC6-B503-40FA-8A28-231E4D7B4FD3}" srcOrd="0" destOrd="0" parTransId="{01CF74D3-9F40-49DA-8723-A869539B79FF}" sibTransId="{408FA6F3-5FCF-4EAA-8E0D-A06374AEEA38}"/>
    <dgm:cxn modelId="{5A970B16-8458-9F4D-BD4E-B9F7A0E8B0D4}" type="presOf" srcId="{860A8702-066E-4E4E-A408-A18C8E2BEE13}" destId="{4BBE1E49-9C8E-9C4E-88FF-7CB464C340FB}" srcOrd="0" destOrd="0" presId="urn:microsoft.com/office/officeart/2005/8/layout/default"/>
    <dgm:cxn modelId="{F01F4D22-2B16-49C3-9253-8EF867317B98}" srcId="{F2FF8C21-8A8A-4E35-8FFD-5FC169AC9A3C}" destId="{860A8702-066E-4E4E-A408-A18C8E2BEE13}" srcOrd="1" destOrd="0" parTransId="{613D1C50-CBAB-48BB-B261-6E653A7BBB7B}" sibTransId="{DF54B729-308A-413A-9F68-E3E65F1FF9CD}"/>
    <dgm:cxn modelId="{40B7FC2B-650C-2B4E-9506-095558F1008B}" type="presOf" srcId="{E5E0B55E-B8DD-5C40-B32D-F85681ED25B0}" destId="{2ADFF6E5-A8DA-2C43-92D0-6A5D996542CA}" srcOrd="0" destOrd="0" presId="urn:microsoft.com/office/officeart/2005/8/layout/default"/>
    <dgm:cxn modelId="{9917CE4A-E92E-1C4C-84B6-DFA6A9F5EE80}" type="presOf" srcId="{F2FF8C21-8A8A-4E35-8FFD-5FC169AC9A3C}" destId="{D93BE2FC-BFF9-A146-97C7-BE8C0B2FA643}" srcOrd="0" destOrd="0" presId="urn:microsoft.com/office/officeart/2005/8/layout/default"/>
    <dgm:cxn modelId="{FD2D5654-607C-2D48-983B-F3228D2FA337}" type="presOf" srcId="{17B23704-BF90-7D41-8B3C-0EA3DC8845A7}" destId="{05BBF9F4-319F-9D40-A498-A700A7DA25BA}" srcOrd="0" destOrd="0" presId="urn:microsoft.com/office/officeart/2005/8/layout/default"/>
    <dgm:cxn modelId="{6B3D9057-FBBD-EB41-9392-5234F8BA4150}" srcId="{F2FF8C21-8A8A-4E35-8FFD-5FC169AC9A3C}" destId="{E5E0B55E-B8DD-5C40-B32D-F85681ED25B0}" srcOrd="6" destOrd="0" parTransId="{38059820-554B-8E4B-946B-6D859F449E3D}" sibTransId="{0D512D99-6D62-E148-B7A7-A88287772254}"/>
    <dgm:cxn modelId="{E4B93B66-24AB-654E-A456-82EC65FF548F}" type="presOf" srcId="{2FD8D4FC-2C19-4BBC-A38A-C58CA46B4F15}" destId="{3BE43C20-17BC-7B49-8B8F-6E1FCE644033}" srcOrd="0" destOrd="0" presId="urn:microsoft.com/office/officeart/2005/8/layout/default"/>
    <dgm:cxn modelId="{E72CF869-6A4F-AF42-9F35-EFCAF22DB71B}" type="presOf" srcId="{0B46AED3-D333-4CCA-A9F7-68540E84F1FB}" destId="{326DB930-DDA5-6D4E-B894-390D5DEC4B68}" srcOrd="0" destOrd="0" presId="urn:microsoft.com/office/officeart/2005/8/layout/default"/>
    <dgm:cxn modelId="{F9CDFD7F-E02E-4E37-9C1A-57428ECD6301}" srcId="{F2FF8C21-8A8A-4E35-8FFD-5FC169AC9A3C}" destId="{E0D18413-447A-4582-BBE7-6ED706394445}" srcOrd="4" destOrd="0" parTransId="{4D588886-C8B6-4064-B86E-9D65B71551A5}" sibTransId="{0DFD5224-BC4D-47AF-B65F-DA633928BAB1}"/>
    <dgm:cxn modelId="{F1DE3186-6811-4556-AD17-37377C9BE23E}" srcId="{F2FF8C21-8A8A-4E35-8FFD-5FC169AC9A3C}" destId="{B8704E83-8A17-4252-B13B-79990695745C}" srcOrd="2" destOrd="0" parTransId="{C6636D2A-8963-4BF6-9965-654DBC0B735A}" sibTransId="{0B41C04C-DAB5-47E2-B4DD-F8B1D1745194}"/>
    <dgm:cxn modelId="{446F598E-82E8-724B-B22F-0F5C6B18DA2B}" type="presOf" srcId="{4FB25618-912A-4D03-A072-0CDCA163B2BA}" destId="{DEB51F37-30F8-F84A-8686-DE1E057E2773}" srcOrd="0" destOrd="0" presId="urn:microsoft.com/office/officeart/2005/8/layout/default"/>
    <dgm:cxn modelId="{2C71D798-050D-8E41-B205-83B164DE77F9}" type="presOf" srcId="{A0A4CAC6-B503-40FA-8A28-231E4D7B4FD3}" destId="{8414B1C1-F646-5F47-827B-5E554D474CCE}" srcOrd="0" destOrd="0" presId="urn:microsoft.com/office/officeart/2005/8/layout/default"/>
    <dgm:cxn modelId="{6EA638A2-770E-4B4E-94E5-B808860B9C04}" srcId="{F2FF8C21-8A8A-4E35-8FFD-5FC169AC9A3C}" destId="{17B23704-BF90-7D41-8B3C-0EA3DC8845A7}" srcOrd="5" destOrd="0" parTransId="{B0808744-C741-A643-AB21-9698544DDD9E}" sibTransId="{EE7ED864-59B5-5A43-A1A2-F48766219D7A}"/>
    <dgm:cxn modelId="{F39A58A6-7E29-4403-9CDF-B2C29052A194}" srcId="{F2FF8C21-8A8A-4E35-8FFD-5FC169AC9A3C}" destId="{0B46AED3-D333-4CCA-A9F7-68540E84F1FB}" srcOrd="10" destOrd="0" parTransId="{0530E9C3-9A2E-469A-B0D6-530021E62116}" sibTransId="{E19083AF-FF63-44F4-A5E7-71AF8CC9047C}"/>
    <dgm:cxn modelId="{22FB38AD-F068-4BF5-BEDC-C004354D497E}" srcId="{F2FF8C21-8A8A-4E35-8FFD-5FC169AC9A3C}" destId="{D876807A-0CB7-4B3C-A2BA-9CF072BA2330}" srcOrd="11" destOrd="0" parTransId="{BAD84404-C188-441D-A411-2F5EC75BBAB6}" sibTransId="{9E8E0B6F-F63B-43B9-BBD1-544B5BDF11B2}"/>
    <dgm:cxn modelId="{F4E5A6BE-7337-45A2-BFEF-DB427C7B7E81}" srcId="{F2FF8C21-8A8A-4E35-8FFD-5FC169AC9A3C}" destId="{CF26D47E-2720-47E8-A5C0-62EA5CB21ABE}" srcOrd="3" destOrd="0" parTransId="{8BD71FA9-8519-426B-B80F-F9F758D763FC}" sibTransId="{36C3DAD9-B827-4513-8DAF-34A5649C25F0}"/>
    <dgm:cxn modelId="{469503C1-5183-B440-B856-F5DF8BAFB6F3}" type="presOf" srcId="{E0D18413-447A-4582-BBE7-6ED706394445}" destId="{1BB25518-C489-294C-B272-4D872712D43D}" srcOrd="0" destOrd="0" presId="urn:microsoft.com/office/officeart/2005/8/layout/default"/>
    <dgm:cxn modelId="{82A92FC4-4266-479B-9A09-74FFDB0E5D77}" srcId="{F2FF8C21-8A8A-4E35-8FFD-5FC169AC9A3C}" destId="{2FD8D4FC-2C19-4BBC-A38A-C58CA46B4F15}" srcOrd="9" destOrd="0" parTransId="{45806C06-BD68-46C0-8032-8EC8CB98D847}" sibTransId="{97C4B6A8-BF88-4D48-AF19-A5534C2A31B9}"/>
    <dgm:cxn modelId="{AC2877CA-8A46-F74D-8E56-472C040476A7}" type="presOf" srcId="{B7B984C9-C61C-4D93-BE42-33F40CC9A5CD}" destId="{6955F3D7-1F50-4642-BBE1-E3A3C6CEFE0C}" srcOrd="0" destOrd="0" presId="urn:microsoft.com/office/officeart/2005/8/layout/default"/>
    <dgm:cxn modelId="{7077D6CF-A2D9-44BD-B9D6-4C9A40DF12CA}" srcId="{F2FF8C21-8A8A-4E35-8FFD-5FC169AC9A3C}" destId="{B7B984C9-C61C-4D93-BE42-33F40CC9A5CD}" srcOrd="7" destOrd="0" parTransId="{DAA57DAF-5377-4635-8356-00E72D4EE12A}" sibTransId="{F8005D7C-2004-40DB-89C1-3C6AB87ED3EA}"/>
    <dgm:cxn modelId="{50DD98E5-63CF-AF42-87EB-AD29763D12E9}" type="presOf" srcId="{B8704E83-8A17-4252-B13B-79990695745C}" destId="{3CE342F8-3452-B64D-949C-6145EEA5F6D1}" srcOrd="0" destOrd="0" presId="urn:microsoft.com/office/officeart/2005/8/layout/default"/>
    <dgm:cxn modelId="{17381820-6A60-F346-976E-3E5274A65A23}" type="presParOf" srcId="{D93BE2FC-BFF9-A146-97C7-BE8C0B2FA643}" destId="{8414B1C1-F646-5F47-827B-5E554D474CCE}" srcOrd="0" destOrd="0" presId="urn:microsoft.com/office/officeart/2005/8/layout/default"/>
    <dgm:cxn modelId="{43D61E1B-F64C-524F-99A1-EEBD2F4ECE79}" type="presParOf" srcId="{D93BE2FC-BFF9-A146-97C7-BE8C0B2FA643}" destId="{514AF8C0-3CDA-714F-8445-64781609B543}" srcOrd="1" destOrd="0" presId="urn:microsoft.com/office/officeart/2005/8/layout/default"/>
    <dgm:cxn modelId="{A16F7914-FA11-BC46-8D1D-BC1894047A76}" type="presParOf" srcId="{D93BE2FC-BFF9-A146-97C7-BE8C0B2FA643}" destId="{4BBE1E49-9C8E-9C4E-88FF-7CB464C340FB}" srcOrd="2" destOrd="0" presId="urn:microsoft.com/office/officeart/2005/8/layout/default"/>
    <dgm:cxn modelId="{A2D199DE-BF8B-8542-A2D9-036A97F7E5CE}" type="presParOf" srcId="{D93BE2FC-BFF9-A146-97C7-BE8C0B2FA643}" destId="{A0AF2924-A7C9-D649-BECD-3DB7FDFE5127}" srcOrd="3" destOrd="0" presId="urn:microsoft.com/office/officeart/2005/8/layout/default"/>
    <dgm:cxn modelId="{C0DAD5CC-BE70-5146-B5C9-2E5206516732}" type="presParOf" srcId="{D93BE2FC-BFF9-A146-97C7-BE8C0B2FA643}" destId="{3CE342F8-3452-B64D-949C-6145EEA5F6D1}" srcOrd="4" destOrd="0" presId="urn:microsoft.com/office/officeart/2005/8/layout/default"/>
    <dgm:cxn modelId="{2D194DF9-DDA7-624E-B574-F91BA065FD51}" type="presParOf" srcId="{D93BE2FC-BFF9-A146-97C7-BE8C0B2FA643}" destId="{F44CF349-3ED7-0648-AA2F-C7C465FE0A63}" srcOrd="5" destOrd="0" presId="urn:microsoft.com/office/officeart/2005/8/layout/default"/>
    <dgm:cxn modelId="{6D0DF3A4-AC16-F048-AD83-ABDE00A10CF5}" type="presParOf" srcId="{D93BE2FC-BFF9-A146-97C7-BE8C0B2FA643}" destId="{2950C00A-7308-6847-A7A8-A1B295FFA0EC}" srcOrd="6" destOrd="0" presId="urn:microsoft.com/office/officeart/2005/8/layout/default"/>
    <dgm:cxn modelId="{99D7EDBC-D14B-B141-8756-ACD345CF3A49}" type="presParOf" srcId="{D93BE2FC-BFF9-A146-97C7-BE8C0B2FA643}" destId="{7C752BA6-10ED-2848-AA7A-62691EE4C672}" srcOrd="7" destOrd="0" presId="urn:microsoft.com/office/officeart/2005/8/layout/default"/>
    <dgm:cxn modelId="{2C6ED401-A795-C542-858C-CDBE54A5ACC4}" type="presParOf" srcId="{D93BE2FC-BFF9-A146-97C7-BE8C0B2FA643}" destId="{1BB25518-C489-294C-B272-4D872712D43D}" srcOrd="8" destOrd="0" presId="urn:microsoft.com/office/officeart/2005/8/layout/default"/>
    <dgm:cxn modelId="{57B6702D-138C-EE42-A87E-0E0C1C6F87D2}" type="presParOf" srcId="{D93BE2FC-BFF9-A146-97C7-BE8C0B2FA643}" destId="{FA5C0B50-A86E-2143-A83E-B071929A9287}" srcOrd="9" destOrd="0" presId="urn:microsoft.com/office/officeart/2005/8/layout/default"/>
    <dgm:cxn modelId="{E54C8EBA-E05C-BD47-BD35-35EE119AE169}" type="presParOf" srcId="{D93BE2FC-BFF9-A146-97C7-BE8C0B2FA643}" destId="{05BBF9F4-319F-9D40-A498-A700A7DA25BA}" srcOrd="10" destOrd="0" presId="urn:microsoft.com/office/officeart/2005/8/layout/default"/>
    <dgm:cxn modelId="{036B9771-AC1A-6042-9A97-3A2A818EAE52}" type="presParOf" srcId="{D93BE2FC-BFF9-A146-97C7-BE8C0B2FA643}" destId="{2731B29A-0310-854E-85B6-EB36F588230D}" srcOrd="11" destOrd="0" presId="urn:microsoft.com/office/officeart/2005/8/layout/default"/>
    <dgm:cxn modelId="{4DD88315-2A6A-3849-9A44-C6A3A3ECBEDE}" type="presParOf" srcId="{D93BE2FC-BFF9-A146-97C7-BE8C0B2FA643}" destId="{2ADFF6E5-A8DA-2C43-92D0-6A5D996542CA}" srcOrd="12" destOrd="0" presId="urn:microsoft.com/office/officeart/2005/8/layout/default"/>
    <dgm:cxn modelId="{893154A4-BF54-E64A-9025-AD14B1358E6F}" type="presParOf" srcId="{D93BE2FC-BFF9-A146-97C7-BE8C0B2FA643}" destId="{7F8341B3-295B-F141-A260-ACAC28816694}" srcOrd="13" destOrd="0" presId="urn:microsoft.com/office/officeart/2005/8/layout/default"/>
    <dgm:cxn modelId="{ED7F0772-95C1-754D-98A0-314EAEDBB72C}" type="presParOf" srcId="{D93BE2FC-BFF9-A146-97C7-BE8C0B2FA643}" destId="{6955F3D7-1F50-4642-BBE1-E3A3C6CEFE0C}" srcOrd="14" destOrd="0" presId="urn:microsoft.com/office/officeart/2005/8/layout/default"/>
    <dgm:cxn modelId="{D79118CD-B7FA-8446-95F3-18AC73B6335B}" type="presParOf" srcId="{D93BE2FC-BFF9-A146-97C7-BE8C0B2FA643}" destId="{5AE134EB-8010-4648-8360-0BC328A78638}" srcOrd="15" destOrd="0" presId="urn:microsoft.com/office/officeart/2005/8/layout/default"/>
    <dgm:cxn modelId="{0C97895A-B380-6E4C-AEF7-B3C853A53A31}" type="presParOf" srcId="{D93BE2FC-BFF9-A146-97C7-BE8C0B2FA643}" destId="{DEB51F37-30F8-F84A-8686-DE1E057E2773}" srcOrd="16" destOrd="0" presId="urn:microsoft.com/office/officeart/2005/8/layout/default"/>
    <dgm:cxn modelId="{52F6B27C-191F-C347-A3D2-8B2A4CBFBC55}" type="presParOf" srcId="{D93BE2FC-BFF9-A146-97C7-BE8C0B2FA643}" destId="{8A7691F2-CDD8-5F42-9487-78CEEC3E431E}" srcOrd="17" destOrd="0" presId="urn:microsoft.com/office/officeart/2005/8/layout/default"/>
    <dgm:cxn modelId="{C4A6BFC7-B096-3345-9C32-118F0774B501}" type="presParOf" srcId="{D93BE2FC-BFF9-A146-97C7-BE8C0B2FA643}" destId="{3BE43C20-17BC-7B49-8B8F-6E1FCE644033}" srcOrd="18" destOrd="0" presId="urn:microsoft.com/office/officeart/2005/8/layout/default"/>
    <dgm:cxn modelId="{60A6BF39-CD0C-7C47-A662-079970D47BD8}" type="presParOf" srcId="{D93BE2FC-BFF9-A146-97C7-BE8C0B2FA643}" destId="{4570FE8B-DAF5-1E4B-B4D4-E96B9DDDDA2B}" srcOrd="19" destOrd="0" presId="urn:microsoft.com/office/officeart/2005/8/layout/default"/>
    <dgm:cxn modelId="{4B5E518B-F267-8B43-905F-9F21682893B0}" type="presParOf" srcId="{D93BE2FC-BFF9-A146-97C7-BE8C0B2FA643}" destId="{326DB930-DDA5-6D4E-B894-390D5DEC4B68}" srcOrd="20" destOrd="0" presId="urn:microsoft.com/office/officeart/2005/8/layout/default"/>
    <dgm:cxn modelId="{AAE49106-E6A2-9E47-A7CB-16E81736C111}" type="presParOf" srcId="{D93BE2FC-BFF9-A146-97C7-BE8C0B2FA643}" destId="{47854F59-D2AA-D941-B8F9-672660B434CD}" srcOrd="21" destOrd="0" presId="urn:microsoft.com/office/officeart/2005/8/layout/default"/>
    <dgm:cxn modelId="{758ED306-981C-284D-AA09-953A5FEB9766}" type="presParOf" srcId="{D93BE2FC-BFF9-A146-97C7-BE8C0B2FA643}" destId="{57BC3173-B897-6948-8600-3C4B2E969A90}"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142B95-083E-475E-AADD-9EC47E977D69}"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A02BB0FA-9C8A-4FAA-9C30-A113B08E6AC3}">
      <dgm:prSet/>
      <dgm:spPr/>
      <dgm:t>
        <a:bodyPr/>
        <a:lstStyle/>
        <a:p>
          <a:pPr>
            <a:lnSpc>
              <a:spcPct val="100000"/>
            </a:lnSpc>
            <a:defRPr b="1"/>
          </a:pPr>
          <a:r>
            <a:rPr lang="en-US"/>
            <a:t>Global education development goals supported by donors and governments </a:t>
          </a:r>
        </a:p>
      </dgm:t>
    </dgm:pt>
    <dgm:pt modelId="{74695846-E01F-4E7F-A4CC-E160D2D42E88}" type="parTrans" cxnId="{329EC297-B3A1-4C33-A403-F14949CF2070}">
      <dgm:prSet/>
      <dgm:spPr/>
      <dgm:t>
        <a:bodyPr/>
        <a:lstStyle/>
        <a:p>
          <a:endParaRPr lang="en-US"/>
        </a:p>
      </dgm:t>
    </dgm:pt>
    <dgm:pt modelId="{286B4502-A46A-4536-B41C-3F5AED160D44}" type="sibTrans" cxnId="{329EC297-B3A1-4C33-A403-F14949CF2070}">
      <dgm:prSet/>
      <dgm:spPr/>
      <dgm:t>
        <a:bodyPr/>
        <a:lstStyle/>
        <a:p>
          <a:endParaRPr lang="en-US"/>
        </a:p>
      </dgm:t>
    </dgm:pt>
    <dgm:pt modelId="{A1323947-AF6A-439A-AAA7-5059F6BAE6A1}">
      <dgm:prSet/>
      <dgm:spPr/>
      <dgm:t>
        <a:bodyPr/>
        <a:lstStyle/>
        <a:p>
          <a:pPr>
            <a:lnSpc>
              <a:spcPct val="100000"/>
            </a:lnSpc>
            <a:defRPr b="1"/>
          </a:pPr>
          <a:r>
            <a:rPr lang="en-US" dirty="0"/>
            <a:t>Global monitoring and reporting systems supported by donors</a:t>
          </a:r>
        </a:p>
      </dgm:t>
    </dgm:pt>
    <dgm:pt modelId="{BE9C38C2-57A2-49BD-BEDB-A49AE9E5BCA9}" type="parTrans" cxnId="{3495F01F-E3E4-4DD3-B706-9F6D817CBE82}">
      <dgm:prSet/>
      <dgm:spPr/>
      <dgm:t>
        <a:bodyPr/>
        <a:lstStyle/>
        <a:p>
          <a:endParaRPr lang="en-US"/>
        </a:p>
      </dgm:t>
    </dgm:pt>
    <dgm:pt modelId="{2C9A7FB3-5C8F-4DC7-8ACD-9D2D5E91985F}" type="sibTrans" cxnId="{3495F01F-E3E4-4DD3-B706-9F6D817CBE82}">
      <dgm:prSet/>
      <dgm:spPr/>
      <dgm:t>
        <a:bodyPr/>
        <a:lstStyle/>
        <a:p>
          <a:endParaRPr lang="en-US"/>
        </a:p>
      </dgm:t>
    </dgm:pt>
    <dgm:pt modelId="{9CFEC39C-4E8E-444C-8170-9C56AEE641A4}">
      <dgm:prSet/>
      <dgm:spPr/>
      <dgm:t>
        <a:bodyPr/>
        <a:lstStyle/>
        <a:p>
          <a:pPr>
            <a:lnSpc>
              <a:spcPct val="100000"/>
            </a:lnSpc>
            <a:defRPr b="1"/>
          </a:pPr>
          <a:r>
            <a:rPr lang="en-US"/>
            <a:t>Comparative education use and misuse</a:t>
          </a:r>
        </a:p>
      </dgm:t>
    </dgm:pt>
    <dgm:pt modelId="{06432665-61AB-40CB-809E-35A140687099}" type="parTrans" cxnId="{B4F70C42-3856-4402-9115-17B1285BD9FE}">
      <dgm:prSet/>
      <dgm:spPr/>
      <dgm:t>
        <a:bodyPr/>
        <a:lstStyle/>
        <a:p>
          <a:endParaRPr lang="en-US"/>
        </a:p>
      </dgm:t>
    </dgm:pt>
    <dgm:pt modelId="{FFF7E2CC-27EE-45D7-838F-8CF65BEEF347}" type="sibTrans" cxnId="{B4F70C42-3856-4402-9115-17B1285BD9FE}">
      <dgm:prSet/>
      <dgm:spPr/>
      <dgm:t>
        <a:bodyPr/>
        <a:lstStyle/>
        <a:p>
          <a:endParaRPr lang="en-US"/>
        </a:p>
      </dgm:t>
    </dgm:pt>
    <dgm:pt modelId="{A7AA7F82-8ADA-469C-A04B-2673DB9A961F}">
      <dgm:prSet/>
      <dgm:spPr/>
      <dgm:t>
        <a:bodyPr/>
        <a:lstStyle/>
        <a:p>
          <a:pPr>
            <a:lnSpc>
              <a:spcPct val="100000"/>
            </a:lnSpc>
            <a:defRPr b="1"/>
          </a:pPr>
          <a:r>
            <a:rPr lang="en-US" dirty="0"/>
            <a:t>Dissemination of “best practice”:  </a:t>
          </a:r>
        </a:p>
      </dgm:t>
    </dgm:pt>
    <dgm:pt modelId="{B05AC939-26A1-4E18-A7B3-48869BC010EB}" type="parTrans" cxnId="{599A3492-3415-4A5F-8F74-618E33038669}">
      <dgm:prSet/>
      <dgm:spPr/>
      <dgm:t>
        <a:bodyPr/>
        <a:lstStyle/>
        <a:p>
          <a:endParaRPr lang="en-US"/>
        </a:p>
      </dgm:t>
    </dgm:pt>
    <dgm:pt modelId="{13B348BC-D48D-49C3-B37E-576F8D0E7A8B}" type="sibTrans" cxnId="{599A3492-3415-4A5F-8F74-618E33038669}">
      <dgm:prSet/>
      <dgm:spPr/>
      <dgm:t>
        <a:bodyPr/>
        <a:lstStyle/>
        <a:p>
          <a:endParaRPr lang="en-US"/>
        </a:p>
      </dgm:t>
    </dgm:pt>
    <dgm:pt modelId="{264BB297-DF22-4A16-9900-DFCB321D8CDA}">
      <dgm:prSet/>
      <dgm:spPr/>
      <dgm:t>
        <a:bodyPr/>
        <a:lstStyle/>
        <a:p>
          <a:pPr>
            <a:lnSpc>
              <a:spcPct val="100000"/>
            </a:lnSpc>
            <a:defRPr b="1"/>
          </a:pPr>
          <a:r>
            <a:rPr lang="en-US"/>
            <a:t>Pressure (and consent) to develop Flagship </a:t>
          </a:r>
          <a:r>
            <a:rPr lang="en-US" dirty="0"/>
            <a:t>projects</a:t>
          </a:r>
        </a:p>
      </dgm:t>
    </dgm:pt>
    <dgm:pt modelId="{34965922-0D58-4A40-918D-E65168AD99D9}" type="parTrans" cxnId="{EDFA0F21-DD42-4F22-9716-41C37CDCC0E5}">
      <dgm:prSet/>
      <dgm:spPr/>
      <dgm:t>
        <a:bodyPr/>
        <a:lstStyle/>
        <a:p>
          <a:endParaRPr lang="en-US"/>
        </a:p>
      </dgm:t>
    </dgm:pt>
    <dgm:pt modelId="{0926CA83-3D3B-44DA-9342-098B97F3BFB2}" type="sibTrans" cxnId="{EDFA0F21-DD42-4F22-9716-41C37CDCC0E5}">
      <dgm:prSet/>
      <dgm:spPr/>
      <dgm:t>
        <a:bodyPr/>
        <a:lstStyle/>
        <a:p>
          <a:endParaRPr lang="en-US"/>
        </a:p>
      </dgm:t>
    </dgm:pt>
    <dgm:pt modelId="{6F3D56A1-9CF0-4CAF-94BE-F352595A10E9}">
      <dgm:prSet/>
      <dgm:spPr/>
      <dgm:t>
        <a:bodyPr/>
        <a:lstStyle/>
        <a:p>
          <a:pPr>
            <a:lnSpc>
              <a:spcPct val="100000"/>
            </a:lnSpc>
            <a:defRPr b="1"/>
          </a:pPr>
          <a:r>
            <a:rPr lang="en-US" dirty="0"/>
            <a:t>Study tours </a:t>
          </a:r>
        </a:p>
      </dgm:t>
    </dgm:pt>
    <dgm:pt modelId="{A43CDACB-A129-44DB-8DC0-60D259109892}" type="parTrans" cxnId="{C72AE620-B5A3-4E98-98E3-CF97387B6066}">
      <dgm:prSet/>
      <dgm:spPr/>
      <dgm:t>
        <a:bodyPr/>
        <a:lstStyle/>
        <a:p>
          <a:endParaRPr lang="en-US"/>
        </a:p>
      </dgm:t>
    </dgm:pt>
    <dgm:pt modelId="{057F7891-B0EE-41E8-8498-B33DE632DB33}" type="sibTrans" cxnId="{C72AE620-B5A3-4E98-98E3-CF97387B6066}">
      <dgm:prSet/>
      <dgm:spPr/>
      <dgm:t>
        <a:bodyPr/>
        <a:lstStyle/>
        <a:p>
          <a:endParaRPr lang="en-US"/>
        </a:p>
      </dgm:t>
    </dgm:pt>
    <dgm:pt modelId="{05E725D7-B83A-4CB7-9B28-668BFD6CFA54}">
      <dgm:prSet/>
      <dgm:spPr/>
      <dgm:t>
        <a:bodyPr/>
        <a:lstStyle/>
        <a:p>
          <a:pPr>
            <a:lnSpc>
              <a:spcPct val="100000"/>
            </a:lnSpc>
            <a:defRPr b="1"/>
          </a:pPr>
          <a:r>
            <a:rPr lang="en-US" dirty="0">
              <a:solidFill>
                <a:schemeClr val="accent1"/>
              </a:solidFill>
            </a:rPr>
            <a:t>What is promoted might not be the best policy</a:t>
          </a:r>
        </a:p>
      </dgm:t>
    </dgm:pt>
    <dgm:pt modelId="{0EAAF7A8-2378-4A90-AD4E-EE05F4CB9635}" type="parTrans" cxnId="{9B2D2AED-32A1-47D6-8B80-91A235C65AA4}">
      <dgm:prSet/>
      <dgm:spPr/>
      <dgm:t>
        <a:bodyPr/>
        <a:lstStyle/>
        <a:p>
          <a:endParaRPr lang="en-US"/>
        </a:p>
      </dgm:t>
    </dgm:pt>
    <dgm:pt modelId="{D4091AD2-39F9-4F1F-8DE1-F830D58E1398}" type="sibTrans" cxnId="{9B2D2AED-32A1-47D6-8B80-91A235C65AA4}">
      <dgm:prSet/>
      <dgm:spPr/>
      <dgm:t>
        <a:bodyPr/>
        <a:lstStyle/>
        <a:p>
          <a:endParaRPr lang="en-US"/>
        </a:p>
      </dgm:t>
    </dgm:pt>
    <dgm:pt modelId="{E0E06985-366B-44C4-8347-6D428A468A49}">
      <dgm:prSet/>
      <dgm:spPr/>
      <dgm:t>
        <a:bodyPr/>
        <a:lstStyle/>
        <a:p>
          <a:pPr>
            <a:lnSpc>
              <a:spcPct val="100000"/>
            </a:lnSpc>
            <a:defRPr b="1"/>
          </a:pPr>
          <a:r>
            <a:rPr lang="en-US" dirty="0">
              <a:solidFill>
                <a:schemeClr val="accent1"/>
              </a:solidFill>
            </a:rPr>
            <a:t>What has been promoted could go forgotten</a:t>
          </a:r>
        </a:p>
      </dgm:t>
    </dgm:pt>
    <dgm:pt modelId="{CACF5957-64AA-4E96-889F-7C605071AB53}" type="parTrans" cxnId="{BEBD596E-AC82-4E00-B7F6-295AE1FCC2E0}">
      <dgm:prSet/>
      <dgm:spPr/>
      <dgm:t>
        <a:bodyPr/>
        <a:lstStyle/>
        <a:p>
          <a:endParaRPr lang="en-US"/>
        </a:p>
      </dgm:t>
    </dgm:pt>
    <dgm:pt modelId="{9DB3CC7B-DF08-47F0-AA48-24208DFD721F}" type="sibTrans" cxnId="{BEBD596E-AC82-4E00-B7F6-295AE1FCC2E0}">
      <dgm:prSet/>
      <dgm:spPr/>
      <dgm:t>
        <a:bodyPr/>
        <a:lstStyle/>
        <a:p>
          <a:endParaRPr lang="en-US"/>
        </a:p>
      </dgm:t>
    </dgm:pt>
    <dgm:pt modelId="{703828B3-56E8-4C64-88B8-EA2AA7FC7083}">
      <dgm:prSet/>
      <dgm:spPr/>
      <dgm:t>
        <a:bodyPr/>
        <a:lstStyle/>
        <a:p>
          <a:pPr>
            <a:lnSpc>
              <a:spcPct val="100000"/>
            </a:lnSpc>
          </a:pPr>
          <a:r>
            <a:rPr lang="en-US"/>
            <a:t>(old men’s concern)</a:t>
          </a:r>
        </a:p>
      </dgm:t>
    </dgm:pt>
    <dgm:pt modelId="{4455B76C-B8D9-4CB0-91FF-6208D3F0F595}" type="parTrans" cxnId="{DB701009-F1CD-4332-93A9-2DF45FB91FC0}">
      <dgm:prSet/>
      <dgm:spPr/>
      <dgm:t>
        <a:bodyPr/>
        <a:lstStyle/>
        <a:p>
          <a:endParaRPr lang="en-US"/>
        </a:p>
      </dgm:t>
    </dgm:pt>
    <dgm:pt modelId="{01B684C3-E5D6-41FA-8782-1362C852F09F}" type="sibTrans" cxnId="{DB701009-F1CD-4332-93A9-2DF45FB91FC0}">
      <dgm:prSet/>
      <dgm:spPr/>
      <dgm:t>
        <a:bodyPr/>
        <a:lstStyle/>
        <a:p>
          <a:endParaRPr lang="en-US"/>
        </a:p>
      </dgm:t>
    </dgm:pt>
    <dgm:pt modelId="{5C1F5D0E-8A23-4E8D-8CFC-D9BD6AA6ECFB}" type="pres">
      <dgm:prSet presAssocID="{7E142B95-083E-475E-AADD-9EC47E977D69}" presName="root" presStyleCnt="0">
        <dgm:presLayoutVars>
          <dgm:dir/>
          <dgm:resizeHandles val="exact"/>
        </dgm:presLayoutVars>
      </dgm:prSet>
      <dgm:spPr/>
    </dgm:pt>
    <dgm:pt modelId="{EB56603D-6545-4513-BE12-05CCA60E5815}" type="pres">
      <dgm:prSet presAssocID="{A02BB0FA-9C8A-4FAA-9C30-A113B08E6AC3}" presName="compNode" presStyleCnt="0"/>
      <dgm:spPr/>
    </dgm:pt>
    <dgm:pt modelId="{96BB9CA2-5BD3-438C-96DF-8223AB19AC0F}" type="pres">
      <dgm:prSet presAssocID="{A02BB0FA-9C8A-4FAA-9C30-A113B08E6AC3}" presName="iconRect" presStyleLbl="node1" presStyleIdx="0" presStyleCnt="8" custScaleX="105176" custScaleY="12798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20D20BFF-D818-4B62-84AD-29258FC3FAC1}" type="pres">
      <dgm:prSet presAssocID="{A02BB0FA-9C8A-4FAA-9C30-A113B08E6AC3}" presName="iconSpace" presStyleCnt="0"/>
      <dgm:spPr/>
    </dgm:pt>
    <dgm:pt modelId="{DBA7EFFF-2168-4129-98DD-1CF7C2929B53}" type="pres">
      <dgm:prSet presAssocID="{A02BB0FA-9C8A-4FAA-9C30-A113B08E6AC3}" presName="parTx" presStyleLbl="revTx" presStyleIdx="0" presStyleCnt="16">
        <dgm:presLayoutVars>
          <dgm:chMax val="0"/>
          <dgm:chPref val="0"/>
        </dgm:presLayoutVars>
      </dgm:prSet>
      <dgm:spPr/>
    </dgm:pt>
    <dgm:pt modelId="{56A93BAD-6AEA-4E61-A85D-01CC47928F69}" type="pres">
      <dgm:prSet presAssocID="{A02BB0FA-9C8A-4FAA-9C30-A113B08E6AC3}" presName="txSpace" presStyleCnt="0"/>
      <dgm:spPr/>
    </dgm:pt>
    <dgm:pt modelId="{17B580AD-5DEC-4E33-B294-B0194B69B84D}" type="pres">
      <dgm:prSet presAssocID="{A02BB0FA-9C8A-4FAA-9C30-A113B08E6AC3}" presName="desTx" presStyleLbl="revTx" presStyleIdx="1" presStyleCnt="16">
        <dgm:presLayoutVars/>
      </dgm:prSet>
      <dgm:spPr/>
    </dgm:pt>
    <dgm:pt modelId="{B8DFD86F-5EB7-4F90-BD05-F131CA6DBEC5}" type="pres">
      <dgm:prSet presAssocID="{286B4502-A46A-4536-B41C-3F5AED160D44}" presName="sibTrans" presStyleCnt="0"/>
      <dgm:spPr/>
    </dgm:pt>
    <dgm:pt modelId="{50195D52-68CB-45D9-8938-256F95805273}" type="pres">
      <dgm:prSet presAssocID="{A1323947-AF6A-439A-AAA7-5059F6BAE6A1}" presName="compNode" presStyleCnt="0"/>
      <dgm:spPr/>
    </dgm:pt>
    <dgm:pt modelId="{A4AF8B03-FDF6-44FB-8C96-0406794C4502}" type="pres">
      <dgm:prSet presAssocID="{A1323947-AF6A-439A-AAA7-5059F6BAE6A1}" presName="iconRect" presStyleLbl="node1" presStyleIdx="1" presStyleCnt="8" custScaleX="183890" custScaleY="11393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arth Globe Europe-Africa"/>
        </a:ext>
      </dgm:extLst>
    </dgm:pt>
    <dgm:pt modelId="{90B6E713-BF5F-4C2E-91B8-8FEC9954C1E3}" type="pres">
      <dgm:prSet presAssocID="{A1323947-AF6A-439A-AAA7-5059F6BAE6A1}" presName="iconSpace" presStyleCnt="0"/>
      <dgm:spPr/>
    </dgm:pt>
    <dgm:pt modelId="{123D5D42-96F6-4DB3-AF61-969BCE7E92DF}" type="pres">
      <dgm:prSet presAssocID="{A1323947-AF6A-439A-AAA7-5059F6BAE6A1}" presName="parTx" presStyleLbl="revTx" presStyleIdx="2" presStyleCnt="16">
        <dgm:presLayoutVars>
          <dgm:chMax val="0"/>
          <dgm:chPref val="0"/>
        </dgm:presLayoutVars>
      </dgm:prSet>
      <dgm:spPr/>
    </dgm:pt>
    <dgm:pt modelId="{F7BA0F84-D7DE-4EAD-AEA5-AD5B0CF93DE1}" type="pres">
      <dgm:prSet presAssocID="{A1323947-AF6A-439A-AAA7-5059F6BAE6A1}" presName="txSpace" presStyleCnt="0"/>
      <dgm:spPr/>
    </dgm:pt>
    <dgm:pt modelId="{490455B7-0325-49D5-AB53-28A9301A5C38}" type="pres">
      <dgm:prSet presAssocID="{A1323947-AF6A-439A-AAA7-5059F6BAE6A1}" presName="desTx" presStyleLbl="revTx" presStyleIdx="3" presStyleCnt="16">
        <dgm:presLayoutVars/>
      </dgm:prSet>
      <dgm:spPr/>
    </dgm:pt>
    <dgm:pt modelId="{3A51A882-DED2-4A99-92D2-C2178C38D517}" type="pres">
      <dgm:prSet presAssocID="{2C9A7FB3-5C8F-4DC7-8ACD-9D2D5E91985F}" presName="sibTrans" presStyleCnt="0"/>
      <dgm:spPr/>
    </dgm:pt>
    <dgm:pt modelId="{961D57EA-7941-40CC-AF6F-DABD96B7E592}" type="pres">
      <dgm:prSet presAssocID="{9CFEC39C-4E8E-444C-8170-9C56AEE641A4}" presName="compNode" presStyleCnt="0"/>
      <dgm:spPr/>
    </dgm:pt>
    <dgm:pt modelId="{F65EBC71-F267-44B3-9AE5-3F66E187ACF5}" type="pres">
      <dgm:prSet presAssocID="{9CFEC39C-4E8E-444C-8170-9C56AEE641A4}"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EF4D0EF4-E7A7-45AF-8E13-31AD9411FA73}" type="pres">
      <dgm:prSet presAssocID="{9CFEC39C-4E8E-444C-8170-9C56AEE641A4}" presName="iconSpace" presStyleCnt="0"/>
      <dgm:spPr/>
    </dgm:pt>
    <dgm:pt modelId="{E07FCF77-BD91-4E52-A83E-51F8DD51FD44}" type="pres">
      <dgm:prSet presAssocID="{9CFEC39C-4E8E-444C-8170-9C56AEE641A4}" presName="parTx" presStyleLbl="revTx" presStyleIdx="4" presStyleCnt="16">
        <dgm:presLayoutVars>
          <dgm:chMax val="0"/>
          <dgm:chPref val="0"/>
        </dgm:presLayoutVars>
      </dgm:prSet>
      <dgm:spPr/>
    </dgm:pt>
    <dgm:pt modelId="{F0557AD8-75B3-49A2-914B-01FCE2830763}" type="pres">
      <dgm:prSet presAssocID="{9CFEC39C-4E8E-444C-8170-9C56AEE641A4}" presName="txSpace" presStyleCnt="0"/>
      <dgm:spPr/>
    </dgm:pt>
    <dgm:pt modelId="{891DAAEC-B072-4E00-BDAE-6E313B1F92FA}" type="pres">
      <dgm:prSet presAssocID="{9CFEC39C-4E8E-444C-8170-9C56AEE641A4}" presName="desTx" presStyleLbl="revTx" presStyleIdx="5" presStyleCnt="16">
        <dgm:presLayoutVars/>
      </dgm:prSet>
      <dgm:spPr/>
    </dgm:pt>
    <dgm:pt modelId="{9215ACAE-DADE-4697-820A-8F390A761F6C}" type="pres">
      <dgm:prSet presAssocID="{FFF7E2CC-27EE-45D7-838F-8CF65BEEF347}" presName="sibTrans" presStyleCnt="0"/>
      <dgm:spPr/>
    </dgm:pt>
    <dgm:pt modelId="{F1C6B19E-7D37-4A60-8478-BF3B519720F6}" type="pres">
      <dgm:prSet presAssocID="{A7AA7F82-8ADA-469C-A04B-2673DB9A961F}" presName="compNode" presStyleCnt="0"/>
      <dgm:spPr/>
    </dgm:pt>
    <dgm:pt modelId="{C11A010D-C7D8-431E-883E-AFBFF47216D5}" type="pres">
      <dgm:prSet presAssocID="{A7AA7F82-8ADA-469C-A04B-2673DB9A961F}" presName="iconRect" presStyleLbl="node1" presStyleIdx="3" presStyleCnt="8" custScaleX="97023" custScaleY="13384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Judge"/>
        </a:ext>
      </dgm:extLst>
    </dgm:pt>
    <dgm:pt modelId="{CD177F07-8342-46A5-B303-ECA9FE7CA6E4}" type="pres">
      <dgm:prSet presAssocID="{A7AA7F82-8ADA-469C-A04B-2673DB9A961F}" presName="iconSpace" presStyleCnt="0"/>
      <dgm:spPr/>
    </dgm:pt>
    <dgm:pt modelId="{8DC4E4FB-B675-4858-8BEF-B85C81FB4853}" type="pres">
      <dgm:prSet presAssocID="{A7AA7F82-8ADA-469C-A04B-2673DB9A961F}" presName="parTx" presStyleLbl="revTx" presStyleIdx="6" presStyleCnt="16">
        <dgm:presLayoutVars>
          <dgm:chMax val="0"/>
          <dgm:chPref val="0"/>
        </dgm:presLayoutVars>
      </dgm:prSet>
      <dgm:spPr/>
    </dgm:pt>
    <dgm:pt modelId="{9B6A7E2F-EB60-4C09-83DF-83CDB907C30B}" type="pres">
      <dgm:prSet presAssocID="{A7AA7F82-8ADA-469C-A04B-2673DB9A961F}" presName="txSpace" presStyleCnt="0"/>
      <dgm:spPr/>
    </dgm:pt>
    <dgm:pt modelId="{1B00FDC9-DA70-44B2-B1BD-D8DD7007DC2E}" type="pres">
      <dgm:prSet presAssocID="{A7AA7F82-8ADA-469C-A04B-2673DB9A961F}" presName="desTx" presStyleLbl="revTx" presStyleIdx="7" presStyleCnt="16">
        <dgm:presLayoutVars/>
      </dgm:prSet>
      <dgm:spPr/>
    </dgm:pt>
    <dgm:pt modelId="{30993C76-151E-4D55-A440-142F241C8CE8}" type="pres">
      <dgm:prSet presAssocID="{13B348BC-D48D-49C3-B37E-576F8D0E7A8B}" presName="sibTrans" presStyleCnt="0"/>
      <dgm:spPr/>
    </dgm:pt>
    <dgm:pt modelId="{E4D0CD83-F50A-44A7-A176-E6FE4433E85D}" type="pres">
      <dgm:prSet presAssocID="{264BB297-DF22-4A16-9900-DFCB321D8CDA}" presName="compNode" presStyleCnt="0"/>
      <dgm:spPr/>
    </dgm:pt>
    <dgm:pt modelId="{1A42C1CC-1C22-4912-BBA9-868FAA9F93A2}" type="pres">
      <dgm:prSet presAssocID="{264BB297-DF22-4A16-9900-DFCB321D8CDA}" presName="iconRect" presStyleLbl="node1" presStyleIdx="4" presStyleCnt="8" custLinFactX="500000" custLinFactNeighborX="521934" custLinFactNeighborY="36159"/>
      <dgm:spPr/>
    </dgm:pt>
    <dgm:pt modelId="{C41CCA53-53EE-415E-9468-975C3A913C2E}" type="pres">
      <dgm:prSet presAssocID="{264BB297-DF22-4A16-9900-DFCB321D8CDA}" presName="iconSpace" presStyleCnt="0"/>
      <dgm:spPr/>
    </dgm:pt>
    <dgm:pt modelId="{F68B985C-7AC3-4300-BA3B-F0CD804550A6}" type="pres">
      <dgm:prSet presAssocID="{264BB297-DF22-4A16-9900-DFCB321D8CDA}" presName="parTx" presStyleLbl="revTx" presStyleIdx="8" presStyleCnt="16">
        <dgm:presLayoutVars>
          <dgm:chMax val="0"/>
          <dgm:chPref val="0"/>
        </dgm:presLayoutVars>
      </dgm:prSet>
      <dgm:spPr/>
    </dgm:pt>
    <dgm:pt modelId="{2802CDD0-7B7F-4F91-ACF3-C0DCA81B681B}" type="pres">
      <dgm:prSet presAssocID="{264BB297-DF22-4A16-9900-DFCB321D8CDA}" presName="txSpace" presStyleCnt="0"/>
      <dgm:spPr/>
    </dgm:pt>
    <dgm:pt modelId="{7A1A9C60-6B94-4838-9A68-DE55E76034C5}" type="pres">
      <dgm:prSet presAssocID="{264BB297-DF22-4A16-9900-DFCB321D8CDA}" presName="desTx" presStyleLbl="revTx" presStyleIdx="9" presStyleCnt="16">
        <dgm:presLayoutVars/>
      </dgm:prSet>
      <dgm:spPr/>
    </dgm:pt>
    <dgm:pt modelId="{D5E0A969-68B1-4E51-869C-33F077D2B661}" type="pres">
      <dgm:prSet presAssocID="{0926CA83-3D3B-44DA-9342-098B97F3BFB2}" presName="sibTrans" presStyleCnt="0"/>
      <dgm:spPr/>
    </dgm:pt>
    <dgm:pt modelId="{28EA172F-E48C-4249-9F7D-3433F6839263}" type="pres">
      <dgm:prSet presAssocID="{6F3D56A1-9CF0-4CAF-94BE-F352595A10E9}" presName="compNode" presStyleCnt="0"/>
      <dgm:spPr/>
    </dgm:pt>
    <dgm:pt modelId="{3B5A576D-5882-4EA3-A5C3-6133EE964FD8}" type="pres">
      <dgm:prSet presAssocID="{6F3D56A1-9CF0-4CAF-94BE-F352595A10E9}" presName="iconRect" presStyleLbl="node1" presStyleIdx="5"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arker"/>
        </a:ext>
      </dgm:extLst>
    </dgm:pt>
    <dgm:pt modelId="{7B558FBE-F62D-41B5-8AC4-2E27ED86D844}" type="pres">
      <dgm:prSet presAssocID="{6F3D56A1-9CF0-4CAF-94BE-F352595A10E9}" presName="iconSpace" presStyleCnt="0"/>
      <dgm:spPr/>
    </dgm:pt>
    <dgm:pt modelId="{C9587BBE-2A83-4576-BFF5-9F5043DE7EE1}" type="pres">
      <dgm:prSet presAssocID="{6F3D56A1-9CF0-4CAF-94BE-F352595A10E9}" presName="parTx" presStyleLbl="revTx" presStyleIdx="10" presStyleCnt="16">
        <dgm:presLayoutVars>
          <dgm:chMax val="0"/>
          <dgm:chPref val="0"/>
        </dgm:presLayoutVars>
      </dgm:prSet>
      <dgm:spPr/>
    </dgm:pt>
    <dgm:pt modelId="{A47A0B0F-74DB-494F-8C79-F5B8F7200A9C}" type="pres">
      <dgm:prSet presAssocID="{6F3D56A1-9CF0-4CAF-94BE-F352595A10E9}" presName="txSpace" presStyleCnt="0"/>
      <dgm:spPr/>
    </dgm:pt>
    <dgm:pt modelId="{114B12DB-B7EF-4BE2-BF50-A4E056BCFCC1}" type="pres">
      <dgm:prSet presAssocID="{6F3D56A1-9CF0-4CAF-94BE-F352595A10E9}" presName="desTx" presStyleLbl="revTx" presStyleIdx="11" presStyleCnt="16">
        <dgm:presLayoutVars/>
      </dgm:prSet>
      <dgm:spPr/>
    </dgm:pt>
    <dgm:pt modelId="{6F4F2DDC-4ABB-4C09-8476-CE2F57E770C1}" type="pres">
      <dgm:prSet presAssocID="{057F7891-B0EE-41E8-8498-B33DE632DB33}" presName="sibTrans" presStyleCnt="0"/>
      <dgm:spPr/>
    </dgm:pt>
    <dgm:pt modelId="{53685F4D-0B55-4555-AC9C-4F1BE226C64B}" type="pres">
      <dgm:prSet presAssocID="{05E725D7-B83A-4CB7-9B28-668BFD6CFA54}" presName="compNode" presStyleCnt="0"/>
      <dgm:spPr/>
    </dgm:pt>
    <dgm:pt modelId="{52F89FED-DD3D-451B-A418-E6541CFD437F}" type="pres">
      <dgm:prSet presAssocID="{05E725D7-B83A-4CB7-9B28-668BFD6CFA54}" presName="iconRect" presStyleLbl="node1" presStyleIdx="6"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Gavel"/>
        </a:ext>
      </dgm:extLst>
    </dgm:pt>
    <dgm:pt modelId="{3C7C7450-ADAB-4ACB-B6A7-8FD07764390C}" type="pres">
      <dgm:prSet presAssocID="{05E725D7-B83A-4CB7-9B28-668BFD6CFA54}" presName="iconSpace" presStyleCnt="0"/>
      <dgm:spPr/>
    </dgm:pt>
    <dgm:pt modelId="{00D211DC-84DF-4576-BF05-231BD0185025}" type="pres">
      <dgm:prSet presAssocID="{05E725D7-B83A-4CB7-9B28-668BFD6CFA54}" presName="parTx" presStyleLbl="revTx" presStyleIdx="12" presStyleCnt="16">
        <dgm:presLayoutVars>
          <dgm:chMax val="0"/>
          <dgm:chPref val="0"/>
        </dgm:presLayoutVars>
      </dgm:prSet>
      <dgm:spPr/>
    </dgm:pt>
    <dgm:pt modelId="{962FECF3-B4B7-432E-9799-5087B6A27263}" type="pres">
      <dgm:prSet presAssocID="{05E725D7-B83A-4CB7-9B28-668BFD6CFA54}" presName="txSpace" presStyleCnt="0"/>
      <dgm:spPr/>
    </dgm:pt>
    <dgm:pt modelId="{42AAC894-DF1E-4ECE-9B4A-153367590CAD}" type="pres">
      <dgm:prSet presAssocID="{05E725D7-B83A-4CB7-9B28-668BFD6CFA54}" presName="desTx" presStyleLbl="revTx" presStyleIdx="13" presStyleCnt="16">
        <dgm:presLayoutVars/>
      </dgm:prSet>
      <dgm:spPr/>
    </dgm:pt>
    <dgm:pt modelId="{6B49B10C-977B-48F5-BFE9-FFBD12513349}" type="pres">
      <dgm:prSet presAssocID="{D4091AD2-39F9-4F1F-8DE1-F830D58E1398}" presName="sibTrans" presStyleCnt="0"/>
      <dgm:spPr/>
    </dgm:pt>
    <dgm:pt modelId="{D01D80D8-A401-4E70-BDAB-001D00352878}" type="pres">
      <dgm:prSet presAssocID="{E0E06985-366B-44C4-8347-6D428A468A49}" presName="compNode" presStyleCnt="0"/>
      <dgm:spPr/>
    </dgm:pt>
    <dgm:pt modelId="{7D86E567-D4C6-457B-B0DD-5C2846476F2E}" type="pres">
      <dgm:prSet presAssocID="{E0E06985-366B-44C4-8347-6D428A468A49}" presName="iconRect" presStyleLbl="node1" presStyleIdx="7" presStyleCnt="8" custLinFactX="-40120" custLinFactY="600000" custLinFactNeighborX="-100000" custLinFactNeighborY="689683"/>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Business Growth"/>
        </a:ext>
      </dgm:extLst>
    </dgm:pt>
    <dgm:pt modelId="{17B1F425-C75E-48A8-BF77-C0371DEF1992}" type="pres">
      <dgm:prSet presAssocID="{E0E06985-366B-44C4-8347-6D428A468A49}" presName="iconSpace" presStyleCnt="0"/>
      <dgm:spPr/>
    </dgm:pt>
    <dgm:pt modelId="{60712EDA-EAE8-4957-9A38-2F6003DA6EB7}" type="pres">
      <dgm:prSet presAssocID="{E0E06985-366B-44C4-8347-6D428A468A49}" presName="parTx" presStyleLbl="revTx" presStyleIdx="14" presStyleCnt="16">
        <dgm:presLayoutVars>
          <dgm:chMax val="0"/>
          <dgm:chPref val="0"/>
        </dgm:presLayoutVars>
      </dgm:prSet>
      <dgm:spPr/>
    </dgm:pt>
    <dgm:pt modelId="{8E2FBECC-21B1-4499-BCE1-A4D59CB68CBD}" type="pres">
      <dgm:prSet presAssocID="{E0E06985-366B-44C4-8347-6D428A468A49}" presName="txSpace" presStyleCnt="0"/>
      <dgm:spPr/>
    </dgm:pt>
    <dgm:pt modelId="{0862A4CE-E64D-409D-8FA2-E32CFA41E098}" type="pres">
      <dgm:prSet presAssocID="{E0E06985-366B-44C4-8347-6D428A468A49}" presName="desTx" presStyleLbl="revTx" presStyleIdx="15" presStyleCnt="16">
        <dgm:presLayoutVars/>
      </dgm:prSet>
      <dgm:spPr/>
    </dgm:pt>
  </dgm:ptLst>
  <dgm:cxnLst>
    <dgm:cxn modelId="{DB701009-F1CD-4332-93A9-2DF45FB91FC0}" srcId="{E0E06985-366B-44C4-8347-6D428A468A49}" destId="{703828B3-56E8-4C64-88B8-EA2AA7FC7083}" srcOrd="0" destOrd="0" parTransId="{4455B76C-B8D9-4CB0-91FF-6208D3F0F595}" sibTransId="{01B684C3-E5D6-41FA-8782-1362C852F09F}"/>
    <dgm:cxn modelId="{3495F01F-E3E4-4DD3-B706-9F6D817CBE82}" srcId="{7E142B95-083E-475E-AADD-9EC47E977D69}" destId="{A1323947-AF6A-439A-AAA7-5059F6BAE6A1}" srcOrd="1" destOrd="0" parTransId="{BE9C38C2-57A2-49BD-BEDB-A49AE9E5BCA9}" sibTransId="{2C9A7FB3-5C8F-4DC7-8ACD-9D2D5E91985F}"/>
    <dgm:cxn modelId="{C72AE620-B5A3-4E98-98E3-CF97387B6066}" srcId="{7E142B95-083E-475E-AADD-9EC47E977D69}" destId="{6F3D56A1-9CF0-4CAF-94BE-F352595A10E9}" srcOrd="5" destOrd="0" parTransId="{A43CDACB-A129-44DB-8DC0-60D259109892}" sibTransId="{057F7891-B0EE-41E8-8498-B33DE632DB33}"/>
    <dgm:cxn modelId="{EDFA0F21-DD42-4F22-9716-41C37CDCC0E5}" srcId="{7E142B95-083E-475E-AADD-9EC47E977D69}" destId="{264BB297-DF22-4A16-9900-DFCB321D8CDA}" srcOrd="4" destOrd="0" parTransId="{34965922-0D58-4A40-918D-E65168AD99D9}" sibTransId="{0926CA83-3D3B-44DA-9342-098B97F3BFB2}"/>
    <dgm:cxn modelId="{25A84132-4153-4313-BC3E-078A6887EBD6}" type="presOf" srcId="{9CFEC39C-4E8E-444C-8170-9C56AEE641A4}" destId="{E07FCF77-BD91-4E52-A83E-51F8DD51FD44}" srcOrd="0" destOrd="0" presId="urn:microsoft.com/office/officeart/2018/5/layout/CenteredIconLabelDescriptionList"/>
    <dgm:cxn modelId="{40C74C3F-7A6F-4B6D-8959-9A137E7F82DD}" type="presOf" srcId="{E0E06985-366B-44C4-8347-6D428A468A49}" destId="{60712EDA-EAE8-4957-9A38-2F6003DA6EB7}" srcOrd="0" destOrd="0" presId="urn:microsoft.com/office/officeart/2018/5/layout/CenteredIconLabelDescriptionList"/>
    <dgm:cxn modelId="{B4F70C42-3856-4402-9115-17B1285BD9FE}" srcId="{7E142B95-083E-475E-AADD-9EC47E977D69}" destId="{9CFEC39C-4E8E-444C-8170-9C56AEE641A4}" srcOrd="2" destOrd="0" parTransId="{06432665-61AB-40CB-809E-35A140687099}" sibTransId="{FFF7E2CC-27EE-45D7-838F-8CF65BEEF347}"/>
    <dgm:cxn modelId="{EACDC444-C471-4A5C-8F27-A7F24C525FEE}" type="presOf" srcId="{6F3D56A1-9CF0-4CAF-94BE-F352595A10E9}" destId="{C9587BBE-2A83-4576-BFF5-9F5043DE7EE1}" srcOrd="0" destOrd="0" presId="urn:microsoft.com/office/officeart/2018/5/layout/CenteredIconLabelDescriptionList"/>
    <dgm:cxn modelId="{D66E9257-DE51-4982-9CD5-792640F4773B}" type="presOf" srcId="{264BB297-DF22-4A16-9900-DFCB321D8CDA}" destId="{F68B985C-7AC3-4300-BA3B-F0CD804550A6}" srcOrd="0" destOrd="0" presId="urn:microsoft.com/office/officeart/2018/5/layout/CenteredIconLabelDescriptionList"/>
    <dgm:cxn modelId="{5C0FBD5F-8513-4D93-9B86-06254C5F5ADD}" type="presOf" srcId="{A02BB0FA-9C8A-4FAA-9C30-A113B08E6AC3}" destId="{DBA7EFFF-2168-4129-98DD-1CF7C2929B53}" srcOrd="0" destOrd="0" presId="urn:microsoft.com/office/officeart/2018/5/layout/CenteredIconLabelDescriptionList"/>
    <dgm:cxn modelId="{BEBD596E-AC82-4E00-B7F6-295AE1FCC2E0}" srcId="{7E142B95-083E-475E-AADD-9EC47E977D69}" destId="{E0E06985-366B-44C4-8347-6D428A468A49}" srcOrd="7" destOrd="0" parTransId="{CACF5957-64AA-4E96-889F-7C605071AB53}" sibTransId="{9DB3CC7B-DF08-47F0-AA48-24208DFD721F}"/>
    <dgm:cxn modelId="{599A3492-3415-4A5F-8F74-618E33038669}" srcId="{7E142B95-083E-475E-AADD-9EC47E977D69}" destId="{A7AA7F82-8ADA-469C-A04B-2673DB9A961F}" srcOrd="3" destOrd="0" parTransId="{B05AC939-26A1-4E18-A7B3-48869BC010EB}" sibTransId="{13B348BC-D48D-49C3-B37E-576F8D0E7A8B}"/>
    <dgm:cxn modelId="{329EC297-B3A1-4C33-A403-F14949CF2070}" srcId="{7E142B95-083E-475E-AADD-9EC47E977D69}" destId="{A02BB0FA-9C8A-4FAA-9C30-A113B08E6AC3}" srcOrd="0" destOrd="0" parTransId="{74695846-E01F-4E7F-A4CC-E160D2D42E88}" sibTransId="{286B4502-A46A-4536-B41C-3F5AED160D44}"/>
    <dgm:cxn modelId="{8B31A19D-E2FB-4098-91E9-43F6CA9E7C93}" type="presOf" srcId="{05E725D7-B83A-4CB7-9B28-668BFD6CFA54}" destId="{00D211DC-84DF-4576-BF05-231BD0185025}" srcOrd="0" destOrd="0" presId="urn:microsoft.com/office/officeart/2018/5/layout/CenteredIconLabelDescriptionList"/>
    <dgm:cxn modelId="{3B8516B7-64E8-4F64-A607-8A6488853318}" type="presOf" srcId="{7E142B95-083E-475E-AADD-9EC47E977D69}" destId="{5C1F5D0E-8A23-4E8D-8CFC-D9BD6AA6ECFB}" srcOrd="0" destOrd="0" presId="urn:microsoft.com/office/officeart/2018/5/layout/CenteredIconLabelDescriptionList"/>
    <dgm:cxn modelId="{1B2457D0-E310-4C00-99A7-64E78E4A0ACF}" type="presOf" srcId="{703828B3-56E8-4C64-88B8-EA2AA7FC7083}" destId="{0862A4CE-E64D-409D-8FA2-E32CFA41E098}" srcOrd="0" destOrd="0" presId="urn:microsoft.com/office/officeart/2018/5/layout/CenteredIconLabelDescriptionList"/>
    <dgm:cxn modelId="{46E573EB-2A74-486A-86E9-33BDF5CBAD8A}" type="presOf" srcId="{A1323947-AF6A-439A-AAA7-5059F6BAE6A1}" destId="{123D5D42-96F6-4DB3-AF61-969BCE7E92DF}" srcOrd="0" destOrd="0" presId="urn:microsoft.com/office/officeart/2018/5/layout/CenteredIconLabelDescriptionList"/>
    <dgm:cxn modelId="{9B2D2AED-32A1-47D6-8B80-91A235C65AA4}" srcId="{7E142B95-083E-475E-AADD-9EC47E977D69}" destId="{05E725D7-B83A-4CB7-9B28-668BFD6CFA54}" srcOrd="6" destOrd="0" parTransId="{0EAAF7A8-2378-4A90-AD4E-EE05F4CB9635}" sibTransId="{D4091AD2-39F9-4F1F-8DE1-F830D58E1398}"/>
    <dgm:cxn modelId="{D333F6F4-787B-45D7-BB76-75257D7B73BD}" type="presOf" srcId="{A7AA7F82-8ADA-469C-A04B-2673DB9A961F}" destId="{8DC4E4FB-B675-4858-8BEF-B85C81FB4853}" srcOrd="0" destOrd="0" presId="urn:microsoft.com/office/officeart/2018/5/layout/CenteredIconLabelDescriptionList"/>
    <dgm:cxn modelId="{00ECA053-8DEC-4119-A643-0D2FD585528B}" type="presParOf" srcId="{5C1F5D0E-8A23-4E8D-8CFC-D9BD6AA6ECFB}" destId="{EB56603D-6545-4513-BE12-05CCA60E5815}" srcOrd="0" destOrd="0" presId="urn:microsoft.com/office/officeart/2018/5/layout/CenteredIconLabelDescriptionList"/>
    <dgm:cxn modelId="{0DC50F99-BDA7-4606-A5E4-AA3F4F66BBFE}" type="presParOf" srcId="{EB56603D-6545-4513-BE12-05CCA60E5815}" destId="{96BB9CA2-5BD3-438C-96DF-8223AB19AC0F}" srcOrd="0" destOrd="0" presId="urn:microsoft.com/office/officeart/2018/5/layout/CenteredIconLabelDescriptionList"/>
    <dgm:cxn modelId="{90640810-DEA1-4B67-8DEB-0FBE453D0FB9}" type="presParOf" srcId="{EB56603D-6545-4513-BE12-05CCA60E5815}" destId="{20D20BFF-D818-4B62-84AD-29258FC3FAC1}" srcOrd="1" destOrd="0" presId="urn:microsoft.com/office/officeart/2018/5/layout/CenteredIconLabelDescriptionList"/>
    <dgm:cxn modelId="{5C8D3557-51FB-4CDF-890A-4AF5B0B9114C}" type="presParOf" srcId="{EB56603D-6545-4513-BE12-05CCA60E5815}" destId="{DBA7EFFF-2168-4129-98DD-1CF7C2929B53}" srcOrd="2" destOrd="0" presId="urn:microsoft.com/office/officeart/2018/5/layout/CenteredIconLabelDescriptionList"/>
    <dgm:cxn modelId="{7C5B4E3B-55EB-490F-868F-C2C29099A2D4}" type="presParOf" srcId="{EB56603D-6545-4513-BE12-05CCA60E5815}" destId="{56A93BAD-6AEA-4E61-A85D-01CC47928F69}" srcOrd="3" destOrd="0" presId="urn:microsoft.com/office/officeart/2018/5/layout/CenteredIconLabelDescriptionList"/>
    <dgm:cxn modelId="{436199CA-FD26-4622-BA67-81A57EFC7167}" type="presParOf" srcId="{EB56603D-6545-4513-BE12-05CCA60E5815}" destId="{17B580AD-5DEC-4E33-B294-B0194B69B84D}" srcOrd="4" destOrd="0" presId="urn:microsoft.com/office/officeart/2018/5/layout/CenteredIconLabelDescriptionList"/>
    <dgm:cxn modelId="{9064122A-73EC-492D-80FB-D52FB825C343}" type="presParOf" srcId="{5C1F5D0E-8A23-4E8D-8CFC-D9BD6AA6ECFB}" destId="{B8DFD86F-5EB7-4F90-BD05-F131CA6DBEC5}" srcOrd="1" destOrd="0" presId="urn:microsoft.com/office/officeart/2018/5/layout/CenteredIconLabelDescriptionList"/>
    <dgm:cxn modelId="{764EFCF4-46BE-4337-8BFB-C3999C3D1EC2}" type="presParOf" srcId="{5C1F5D0E-8A23-4E8D-8CFC-D9BD6AA6ECFB}" destId="{50195D52-68CB-45D9-8938-256F95805273}" srcOrd="2" destOrd="0" presId="urn:microsoft.com/office/officeart/2018/5/layout/CenteredIconLabelDescriptionList"/>
    <dgm:cxn modelId="{801B4A54-17ED-43BB-9D80-FDD3628ECE6B}" type="presParOf" srcId="{50195D52-68CB-45D9-8938-256F95805273}" destId="{A4AF8B03-FDF6-44FB-8C96-0406794C4502}" srcOrd="0" destOrd="0" presId="urn:microsoft.com/office/officeart/2018/5/layout/CenteredIconLabelDescriptionList"/>
    <dgm:cxn modelId="{90F9E165-70F7-4369-AB05-1491A9D734CC}" type="presParOf" srcId="{50195D52-68CB-45D9-8938-256F95805273}" destId="{90B6E713-BF5F-4C2E-91B8-8FEC9954C1E3}" srcOrd="1" destOrd="0" presId="urn:microsoft.com/office/officeart/2018/5/layout/CenteredIconLabelDescriptionList"/>
    <dgm:cxn modelId="{4AC5D746-E8BE-4AD6-9567-A6ACE699A082}" type="presParOf" srcId="{50195D52-68CB-45D9-8938-256F95805273}" destId="{123D5D42-96F6-4DB3-AF61-969BCE7E92DF}" srcOrd="2" destOrd="0" presId="urn:microsoft.com/office/officeart/2018/5/layout/CenteredIconLabelDescriptionList"/>
    <dgm:cxn modelId="{0DB9A600-7D0B-4401-A517-D1DFE721A68B}" type="presParOf" srcId="{50195D52-68CB-45D9-8938-256F95805273}" destId="{F7BA0F84-D7DE-4EAD-AEA5-AD5B0CF93DE1}" srcOrd="3" destOrd="0" presId="urn:microsoft.com/office/officeart/2018/5/layout/CenteredIconLabelDescriptionList"/>
    <dgm:cxn modelId="{251CAB2C-65C7-4BA8-9272-1B91BFC0DBBC}" type="presParOf" srcId="{50195D52-68CB-45D9-8938-256F95805273}" destId="{490455B7-0325-49D5-AB53-28A9301A5C38}" srcOrd="4" destOrd="0" presId="urn:microsoft.com/office/officeart/2018/5/layout/CenteredIconLabelDescriptionList"/>
    <dgm:cxn modelId="{89CEC3D6-F298-4C09-900B-105FFDFA3EE8}" type="presParOf" srcId="{5C1F5D0E-8A23-4E8D-8CFC-D9BD6AA6ECFB}" destId="{3A51A882-DED2-4A99-92D2-C2178C38D517}" srcOrd="3" destOrd="0" presId="urn:microsoft.com/office/officeart/2018/5/layout/CenteredIconLabelDescriptionList"/>
    <dgm:cxn modelId="{F5BC3224-EF58-4A4B-A4D2-DAF79F15971D}" type="presParOf" srcId="{5C1F5D0E-8A23-4E8D-8CFC-D9BD6AA6ECFB}" destId="{961D57EA-7941-40CC-AF6F-DABD96B7E592}" srcOrd="4" destOrd="0" presId="urn:microsoft.com/office/officeart/2018/5/layout/CenteredIconLabelDescriptionList"/>
    <dgm:cxn modelId="{3F738534-A98E-4BF5-9F21-31A856B42834}" type="presParOf" srcId="{961D57EA-7941-40CC-AF6F-DABD96B7E592}" destId="{F65EBC71-F267-44B3-9AE5-3F66E187ACF5}" srcOrd="0" destOrd="0" presId="urn:microsoft.com/office/officeart/2018/5/layout/CenteredIconLabelDescriptionList"/>
    <dgm:cxn modelId="{99FEC35B-814E-49ED-BB68-DF1809184D27}" type="presParOf" srcId="{961D57EA-7941-40CC-AF6F-DABD96B7E592}" destId="{EF4D0EF4-E7A7-45AF-8E13-31AD9411FA73}" srcOrd="1" destOrd="0" presId="urn:microsoft.com/office/officeart/2018/5/layout/CenteredIconLabelDescriptionList"/>
    <dgm:cxn modelId="{125BB99F-4B55-43D6-9EBC-058E5D6D6A79}" type="presParOf" srcId="{961D57EA-7941-40CC-AF6F-DABD96B7E592}" destId="{E07FCF77-BD91-4E52-A83E-51F8DD51FD44}" srcOrd="2" destOrd="0" presId="urn:microsoft.com/office/officeart/2018/5/layout/CenteredIconLabelDescriptionList"/>
    <dgm:cxn modelId="{13FABEF3-E80D-4036-89D4-3ED7663F5BEC}" type="presParOf" srcId="{961D57EA-7941-40CC-AF6F-DABD96B7E592}" destId="{F0557AD8-75B3-49A2-914B-01FCE2830763}" srcOrd="3" destOrd="0" presId="urn:microsoft.com/office/officeart/2018/5/layout/CenteredIconLabelDescriptionList"/>
    <dgm:cxn modelId="{2CB5AAAB-405E-4774-92C7-1F7DE439DB6E}" type="presParOf" srcId="{961D57EA-7941-40CC-AF6F-DABD96B7E592}" destId="{891DAAEC-B072-4E00-BDAE-6E313B1F92FA}" srcOrd="4" destOrd="0" presId="urn:microsoft.com/office/officeart/2018/5/layout/CenteredIconLabelDescriptionList"/>
    <dgm:cxn modelId="{3EE907DD-D278-425B-B567-E6499AE1C8DF}" type="presParOf" srcId="{5C1F5D0E-8A23-4E8D-8CFC-D9BD6AA6ECFB}" destId="{9215ACAE-DADE-4697-820A-8F390A761F6C}" srcOrd="5" destOrd="0" presId="urn:microsoft.com/office/officeart/2018/5/layout/CenteredIconLabelDescriptionList"/>
    <dgm:cxn modelId="{1CAC0F35-F8D0-4921-AEED-1778637B1BF5}" type="presParOf" srcId="{5C1F5D0E-8A23-4E8D-8CFC-D9BD6AA6ECFB}" destId="{F1C6B19E-7D37-4A60-8478-BF3B519720F6}" srcOrd="6" destOrd="0" presId="urn:microsoft.com/office/officeart/2018/5/layout/CenteredIconLabelDescriptionList"/>
    <dgm:cxn modelId="{C7B04DF5-DC2F-4AF0-B268-14036A5F84AB}" type="presParOf" srcId="{F1C6B19E-7D37-4A60-8478-BF3B519720F6}" destId="{C11A010D-C7D8-431E-883E-AFBFF47216D5}" srcOrd="0" destOrd="0" presId="urn:microsoft.com/office/officeart/2018/5/layout/CenteredIconLabelDescriptionList"/>
    <dgm:cxn modelId="{B2116A83-F17B-45B1-9ECE-BB2985E037CA}" type="presParOf" srcId="{F1C6B19E-7D37-4A60-8478-BF3B519720F6}" destId="{CD177F07-8342-46A5-B303-ECA9FE7CA6E4}" srcOrd="1" destOrd="0" presId="urn:microsoft.com/office/officeart/2018/5/layout/CenteredIconLabelDescriptionList"/>
    <dgm:cxn modelId="{0A41AEF8-4972-4F2A-9E45-48F838964B0E}" type="presParOf" srcId="{F1C6B19E-7D37-4A60-8478-BF3B519720F6}" destId="{8DC4E4FB-B675-4858-8BEF-B85C81FB4853}" srcOrd="2" destOrd="0" presId="urn:microsoft.com/office/officeart/2018/5/layout/CenteredIconLabelDescriptionList"/>
    <dgm:cxn modelId="{84C3FC71-009F-411C-9CBC-F8417C1D20EA}" type="presParOf" srcId="{F1C6B19E-7D37-4A60-8478-BF3B519720F6}" destId="{9B6A7E2F-EB60-4C09-83DF-83CDB907C30B}" srcOrd="3" destOrd="0" presId="urn:microsoft.com/office/officeart/2018/5/layout/CenteredIconLabelDescriptionList"/>
    <dgm:cxn modelId="{D09071AD-A081-4F9A-8FC6-55343A932AE6}" type="presParOf" srcId="{F1C6B19E-7D37-4A60-8478-BF3B519720F6}" destId="{1B00FDC9-DA70-44B2-B1BD-D8DD7007DC2E}" srcOrd="4" destOrd="0" presId="urn:microsoft.com/office/officeart/2018/5/layout/CenteredIconLabelDescriptionList"/>
    <dgm:cxn modelId="{AF0E488C-45D4-4CD5-9079-CC5245835DFE}" type="presParOf" srcId="{5C1F5D0E-8A23-4E8D-8CFC-D9BD6AA6ECFB}" destId="{30993C76-151E-4D55-A440-142F241C8CE8}" srcOrd="7" destOrd="0" presId="urn:microsoft.com/office/officeart/2018/5/layout/CenteredIconLabelDescriptionList"/>
    <dgm:cxn modelId="{3D3D78E3-C45C-4F7D-8649-1FE74C271A39}" type="presParOf" srcId="{5C1F5D0E-8A23-4E8D-8CFC-D9BD6AA6ECFB}" destId="{E4D0CD83-F50A-44A7-A176-E6FE4433E85D}" srcOrd="8" destOrd="0" presId="urn:microsoft.com/office/officeart/2018/5/layout/CenteredIconLabelDescriptionList"/>
    <dgm:cxn modelId="{ECA6917E-297F-4FBD-B16B-C0B819B75955}" type="presParOf" srcId="{E4D0CD83-F50A-44A7-A176-E6FE4433E85D}" destId="{1A42C1CC-1C22-4912-BBA9-868FAA9F93A2}" srcOrd="0" destOrd="0" presId="urn:microsoft.com/office/officeart/2018/5/layout/CenteredIconLabelDescriptionList"/>
    <dgm:cxn modelId="{57827971-AA35-43AE-AC66-7894914C94E1}" type="presParOf" srcId="{E4D0CD83-F50A-44A7-A176-E6FE4433E85D}" destId="{C41CCA53-53EE-415E-9468-975C3A913C2E}" srcOrd="1" destOrd="0" presId="urn:microsoft.com/office/officeart/2018/5/layout/CenteredIconLabelDescriptionList"/>
    <dgm:cxn modelId="{0B3EFF06-9F71-4891-8425-D5BB136C6DBD}" type="presParOf" srcId="{E4D0CD83-F50A-44A7-A176-E6FE4433E85D}" destId="{F68B985C-7AC3-4300-BA3B-F0CD804550A6}" srcOrd="2" destOrd="0" presId="urn:microsoft.com/office/officeart/2018/5/layout/CenteredIconLabelDescriptionList"/>
    <dgm:cxn modelId="{45E4DC45-0484-426B-B284-BCE084ED6130}" type="presParOf" srcId="{E4D0CD83-F50A-44A7-A176-E6FE4433E85D}" destId="{2802CDD0-7B7F-4F91-ACF3-C0DCA81B681B}" srcOrd="3" destOrd="0" presId="urn:microsoft.com/office/officeart/2018/5/layout/CenteredIconLabelDescriptionList"/>
    <dgm:cxn modelId="{3D1A3D17-74F5-4359-8047-FFF588AC62FE}" type="presParOf" srcId="{E4D0CD83-F50A-44A7-A176-E6FE4433E85D}" destId="{7A1A9C60-6B94-4838-9A68-DE55E76034C5}" srcOrd="4" destOrd="0" presId="urn:microsoft.com/office/officeart/2018/5/layout/CenteredIconLabelDescriptionList"/>
    <dgm:cxn modelId="{F4528006-3893-4BFC-9E55-5B10652E7CAE}" type="presParOf" srcId="{5C1F5D0E-8A23-4E8D-8CFC-D9BD6AA6ECFB}" destId="{D5E0A969-68B1-4E51-869C-33F077D2B661}" srcOrd="9" destOrd="0" presId="urn:microsoft.com/office/officeart/2018/5/layout/CenteredIconLabelDescriptionList"/>
    <dgm:cxn modelId="{CE5FE47D-C851-4C41-9116-E7F669D4EAC8}" type="presParOf" srcId="{5C1F5D0E-8A23-4E8D-8CFC-D9BD6AA6ECFB}" destId="{28EA172F-E48C-4249-9F7D-3433F6839263}" srcOrd="10" destOrd="0" presId="urn:microsoft.com/office/officeart/2018/5/layout/CenteredIconLabelDescriptionList"/>
    <dgm:cxn modelId="{A11E1DA3-FCA6-440B-9809-0B3D2EF731F1}" type="presParOf" srcId="{28EA172F-E48C-4249-9F7D-3433F6839263}" destId="{3B5A576D-5882-4EA3-A5C3-6133EE964FD8}" srcOrd="0" destOrd="0" presId="urn:microsoft.com/office/officeart/2018/5/layout/CenteredIconLabelDescriptionList"/>
    <dgm:cxn modelId="{3B4B1496-F21F-4895-A340-6D48DB2E1D11}" type="presParOf" srcId="{28EA172F-E48C-4249-9F7D-3433F6839263}" destId="{7B558FBE-F62D-41B5-8AC4-2E27ED86D844}" srcOrd="1" destOrd="0" presId="urn:microsoft.com/office/officeart/2018/5/layout/CenteredIconLabelDescriptionList"/>
    <dgm:cxn modelId="{7CDD4287-D883-4F11-95E4-5913F82A3CF6}" type="presParOf" srcId="{28EA172F-E48C-4249-9F7D-3433F6839263}" destId="{C9587BBE-2A83-4576-BFF5-9F5043DE7EE1}" srcOrd="2" destOrd="0" presId="urn:microsoft.com/office/officeart/2018/5/layout/CenteredIconLabelDescriptionList"/>
    <dgm:cxn modelId="{C2099758-E3EB-4AD1-9B76-F4E8BF0DCAB3}" type="presParOf" srcId="{28EA172F-E48C-4249-9F7D-3433F6839263}" destId="{A47A0B0F-74DB-494F-8C79-F5B8F7200A9C}" srcOrd="3" destOrd="0" presId="urn:microsoft.com/office/officeart/2018/5/layout/CenteredIconLabelDescriptionList"/>
    <dgm:cxn modelId="{475E08B2-2FDC-475A-ADE3-9AA6221A47BD}" type="presParOf" srcId="{28EA172F-E48C-4249-9F7D-3433F6839263}" destId="{114B12DB-B7EF-4BE2-BF50-A4E056BCFCC1}" srcOrd="4" destOrd="0" presId="urn:microsoft.com/office/officeart/2018/5/layout/CenteredIconLabelDescriptionList"/>
    <dgm:cxn modelId="{0AE6A6BF-1BB5-4E20-A22D-FA6198BD5AC9}" type="presParOf" srcId="{5C1F5D0E-8A23-4E8D-8CFC-D9BD6AA6ECFB}" destId="{6F4F2DDC-4ABB-4C09-8476-CE2F57E770C1}" srcOrd="11" destOrd="0" presId="urn:microsoft.com/office/officeart/2018/5/layout/CenteredIconLabelDescriptionList"/>
    <dgm:cxn modelId="{9EB7D993-BE98-435D-8DF6-B88622A77EE7}" type="presParOf" srcId="{5C1F5D0E-8A23-4E8D-8CFC-D9BD6AA6ECFB}" destId="{53685F4D-0B55-4555-AC9C-4F1BE226C64B}" srcOrd="12" destOrd="0" presId="urn:microsoft.com/office/officeart/2018/5/layout/CenteredIconLabelDescriptionList"/>
    <dgm:cxn modelId="{9C2D0E5E-C581-4EDE-A104-715914C646A0}" type="presParOf" srcId="{53685F4D-0B55-4555-AC9C-4F1BE226C64B}" destId="{52F89FED-DD3D-451B-A418-E6541CFD437F}" srcOrd="0" destOrd="0" presId="urn:microsoft.com/office/officeart/2018/5/layout/CenteredIconLabelDescriptionList"/>
    <dgm:cxn modelId="{CD70F856-BF6F-4924-A532-C0F8E170353F}" type="presParOf" srcId="{53685F4D-0B55-4555-AC9C-4F1BE226C64B}" destId="{3C7C7450-ADAB-4ACB-B6A7-8FD07764390C}" srcOrd="1" destOrd="0" presId="urn:microsoft.com/office/officeart/2018/5/layout/CenteredIconLabelDescriptionList"/>
    <dgm:cxn modelId="{44221F64-4852-434A-9EC4-C42AD0B4C391}" type="presParOf" srcId="{53685F4D-0B55-4555-AC9C-4F1BE226C64B}" destId="{00D211DC-84DF-4576-BF05-231BD0185025}" srcOrd="2" destOrd="0" presId="urn:microsoft.com/office/officeart/2018/5/layout/CenteredIconLabelDescriptionList"/>
    <dgm:cxn modelId="{E68EBDBE-E839-4875-87D6-1C5A0B744C85}" type="presParOf" srcId="{53685F4D-0B55-4555-AC9C-4F1BE226C64B}" destId="{962FECF3-B4B7-432E-9799-5087B6A27263}" srcOrd="3" destOrd="0" presId="urn:microsoft.com/office/officeart/2018/5/layout/CenteredIconLabelDescriptionList"/>
    <dgm:cxn modelId="{D32C3045-6600-46C1-8BB1-DE651DF525F8}" type="presParOf" srcId="{53685F4D-0B55-4555-AC9C-4F1BE226C64B}" destId="{42AAC894-DF1E-4ECE-9B4A-153367590CAD}" srcOrd="4" destOrd="0" presId="urn:microsoft.com/office/officeart/2018/5/layout/CenteredIconLabelDescriptionList"/>
    <dgm:cxn modelId="{BF12B8C3-EC76-4EC5-9EED-07B072B743C6}" type="presParOf" srcId="{5C1F5D0E-8A23-4E8D-8CFC-D9BD6AA6ECFB}" destId="{6B49B10C-977B-48F5-BFE9-FFBD12513349}" srcOrd="13" destOrd="0" presId="urn:microsoft.com/office/officeart/2018/5/layout/CenteredIconLabelDescriptionList"/>
    <dgm:cxn modelId="{916C3C63-6F70-4A40-8E7D-2AAA950A2093}" type="presParOf" srcId="{5C1F5D0E-8A23-4E8D-8CFC-D9BD6AA6ECFB}" destId="{D01D80D8-A401-4E70-BDAB-001D00352878}" srcOrd="14" destOrd="0" presId="urn:microsoft.com/office/officeart/2018/5/layout/CenteredIconLabelDescriptionList"/>
    <dgm:cxn modelId="{277E3B3F-4E8C-426B-B1D3-18854D77B713}" type="presParOf" srcId="{D01D80D8-A401-4E70-BDAB-001D00352878}" destId="{7D86E567-D4C6-457B-B0DD-5C2846476F2E}" srcOrd="0" destOrd="0" presId="urn:microsoft.com/office/officeart/2018/5/layout/CenteredIconLabelDescriptionList"/>
    <dgm:cxn modelId="{FFEE63D6-6565-4340-B617-48F740A1C735}" type="presParOf" srcId="{D01D80D8-A401-4E70-BDAB-001D00352878}" destId="{17B1F425-C75E-48A8-BF77-C0371DEF1992}" srcOrd="1" destOrd="0" presId="urn:microsoft.com/office/officeart/2018/5/layout/CenteredIconLabelDescriptionList"/>
    <dgm:cxn modelId="{92402EAF-B3AF-4C7C-BCD7-CA58782D6664}" type="presParOf" srcId="{D01D80D8-A401-4E70-BDAB-001D00352878}" destId="{60712EDA-EAE8-4957-9A38-2F6003DA6EB7}" srcOrd="2" destOrd="0" presId="urn:microsoft.com/office/officeart/2018/5/layout/CenteredIconLabelDescriptionList"/>
    <dgm:cxn modelId="{AE0D1B82-ABCC-43C4-98E0-1DE8EDFDF8D0}" type="presParOf" srcId="{D01D80D8-A401-4E70-BDAB-001D00352878}" destId="{8E2FBECC-21B1-4499-BCE1-A4D59CB68CBD}" srcOrd="3" destOrd="0" presId="urn:microsoft.com/office/officeart/2018/5/layout/CenteredIconLabelDescriptionList"/>
    <dgm:cxn modelId="{6F39D944-2324-45FE-B9FE-CE9370AA86C3}" type="presParOf" srcId="{D01D80D8-A401-4E70-BDAB-001D00352878}" destId="{0862A4CE-E64D-409D-8FA2-E32CFA41E098}" srcOrd="4" destOrd="0" presId="urn:microsoft.com/office/officeart/2018/5/layout/CenteredIconLabelDescrip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8669BE-BA22-4A0D-B312-594FFB174C0E}" type="doc">
      <dgm:prSet loTypeId="urn:microsoft.com/office/officeart/2016/7/layout/BasicLinearProcessNumbered" loCatId="process" qsTypeId="urn:microsoft.com/office/officeart/2005/8/quickstyle/simple4" qsCatId="simple" csTypeId="urn:microsoft.com/office/officeart/2005/8/colors/colorful1" csCatId="colorful" phldr="1"/>
      <dgm:spPr/>
      <dgm:t>
        <a:bodyPr/>
        <a:lstStyle/>
        <a:p>
          <a:endParaRPr lang="en-US"/>
        </a:p>
      </dgm:t>
    </dgm:pt>
    <dgm:pt modelId="{C06E6D5C-D11C-421C-AFF6-703A08C58271}">
      <dgm:prSet/>
      <dgm:spPr/>
      <dgm:t>
        <a:bodyPr/>
        <a:lstStyle/>
        <a:p>
          <a:r>
            <a:rPr lang="en-US"/>
            <a:t>Narrating about the causes for failures of international assistance projects</a:t>
          </a:r>
        </a:p>
      </dgm:t>
    </dgm:pt>
    <dgm:pt modelId="{3A804455-72BA-4DF0-B00C-7887723BE1FE}" type="parTrans" cxnId="{7A7F3946-B7F2-439F-BE17-43043F6A228A}">
      <dgm:prSet/>
      <dgm:spPr/>
      <dgm:t>
        <a:bodyPr/>
        <a:lstStyle/>
        <a:p>
          <a:endParaRPr lang="en-US"/>
        </a:p>
      </dgm:t>
    </dgm:pt>
    <dgm:pt modelId="{B81C5B14-F255-407C-BCB0-400D3665ED92}" type="sibTrans" cxnId="{7A7F3946-B7F2-439F-BE17-43043F6A228A}">
      <dgm:prSet phldrT="1" phldr="0"/>
      <dgm:spPr/>
      <dgm:t>
        <a:bodyPr/>
        <a:lstStyle/>
        <a:p>
          <a:r>
            <a:rPr lang="en-US"/>
            <a:t>1</a:t>
          </a:r>
        </a:p>
      </dgm:t>
    </dgm:pt>
    <dgm:pt modelId="{5E844F0C-F401-4E2A-AC4D-AA600D4FFC9C}">
      <dgm:prSet/>
      <dgm:spPr/>
      <dgm:t>
        <a:bodyPr/>
        <a:lstStyle/>
        <a:p>
          <a:r>
            <a:rPr lang="en-US"/>
            <a:t>Narrating about own dilemmas and profound experiences</a:t>
          </a:r>
        </a:p>
      </dgm:t>
    </dgm:pt>
    <dgm:pt modelId="{6E82C68A-37A7-469F-8CAF-5092457D3DAA}" type="parTrans" cxnId="{84285393-FD0B-4EB7-AF29-A05616B5AAF2}">
      <dgm:prSet/>
      <dgm:spPr/>
      <dgm:t>
        <a:bodyPr/>
        <a:lstStyle/>
        <a:p>
          <a:endParaRPr lang="en-US"/>
        </a:p>
      </dgm:t>
    </dgm:pt>
    <dgm:pt modelId="{0666E8AA-ED46-4374-984C-9E13884F4E77}" type="sibTrans" cxnId="{84285393-FD0B-4EB7-AF29-A05616B5AAF2}">
      <dgm:prSet phldrT="2" phldr="0"/>
      <dgm:spPr/>
      <dgm:t>
        <a:bodyPr/>
        <a:lstStyle/>
        <a:p>
          <a:r>
            <a:rPr lang="en-US"/>
            <a:t>2</a:t>
          </a:r>
        </a:p>
      </dgm:t>
    </dgm:pt>
    <dgm:pt modelId="{2E0EB5A9-C6E5-4466-8A78-9941FF60A5F2}">
      <dgm:prSet/>
      <dgm:spPr/>
      <dgm:t>
        <a:bodyPr/>
        <a:lstStyle/>
        <a:p>
          <a:r>
            <a:rPr lang="en-US" dirty="0"/>
            <a:t>Writing a letter to a peer</a:t>
          </a:r>
        </a:p>
      </dgm:t>
    </dgm:pt>
    <dgm:pt modelId="{A6D53C0B-BA65-4194-89CE-C491497745D4}" type="parTrans" cxnId="{BDFE5566-2645-4DB1-AD75-AB4D784E9F65}">
      <dgm:prSet/>
      <dgm:spPr/>
      <dgm:t>
        <a:bodyPr/>
        <a:lstStyle/>
        <a:p>
          <a:endParaRPr lang="en-US"/>
        </a:p>
      </dgm:t>
    </dgm:pt>
    <dgm:pt modelId="{C076DC3C-B46C-49C5-B0FF-09869AF3B513}" type="sibTrans" cxnId="{BDFE5566-2645-4DB1-AD75-AB4D784E9F65}">
      <dgm:prSet phldrT="3" phldr="0"/>
      <dgm:spPr/>
      <dgm:t>
        <a:bodyPr/>
        <a:lstStyle/>
        <a:p>
          <a:r>
            <a:rPr lang="en-US"/>
            <a:t>3</a:t>
          </a:r>
        </a:p>
      </dgm:t>
    </dgm:pt>
    <dgm:pt modelId="{0EFD5205-3847-3244-A9AE-53B87E41FA75}" type="pres">
      <dgm:prSet presAssocID="{8B8669BE-BA22-4A0D-B312-594FFB174C0E}" presName="Name0" presStyleCnt="0">
        <dgm:presLayoutVars>
          <dgm:animLvl val="lvl"/>
          <dgm:resizeHandles val="exact"/>
        </dgm:presLayoutVars>
      </dgm:prSet>
      <dgm:spPr/>
    </dgm:pt>
    <dgm:pt modelId="{4FA52762-C37B-2845-9C20-F79FD677FDD6}" type="pres">
      <dgm:prSet presAssocID="{C06E6D5C-D11C-421C-AFF6-703A08C58271}" presName="compositeNode" presStyleCnt="0">
        <dgm:presLayoutVars>
          <dgm:bulletEnabled val="1"/>
        </dgm:presLayoutVars>
      </dgm:prSet>
      <dgm:spPr/>
    </dgm:pt>
    <dgm:pt modelId="{D929316A-222A-9D4F-82C1-9421AF404A9B}" type="pres">
      <dgm:prSet presAssocID="{C06E6D5C-D11C-421C-AFF6-703A08C58271}" presName="bgRect" presStyleLbl="bgAccFollowNode1" presStyleIdx="0" presStyleCnt="3"/>
      <dgm:spPr/>
    </dgm:pt>
    <dgm:pt modelId="{9C55FA9C-51CD-2C45-9AFF-FAEBC44C235B}" type="pres">
      <dgm:prSet presAssocID="{B81C5B14-F255-407C-BCB0-400D3665ED92}" presName="sibTransNodeCircle" presStyleLbl="alignNode1" presStyleIdx="0" presStyleCnt="6">
        <dgm:presLayoutVars>
          <dgm:chMax val="0"/>
          <dgm:bulletEnabled/>
        </dgm:presLayoutVars>
      </dgm:prSet>
      <dgm:spPr/>
    </dgm:pt>
    <dgm:pt modelId="{751E0FC0-1DF1-FA43-A492-EDC876E196B8}" type="pres">
      <dgm:prSet presAssocID="{C06E6D5C-D11C-421C-AFF6-703A08C58271}" presName="bottomLine" presStyleLbl="alignNode1" presStyleIdx="1" presStyleCnt="6">
        <dgm:presLayoutVars/>
      </dgm:prSet>
      <dgm:spPr/>
    </dgm:pt>
    <dgm:pt modelId="{2577E48B-1897-634D-A4A6-DE8C89AECCFF}" type="pres">
      <dgm:prSet presAssocID="{C06E6D5C-D11C-421C-AFF6-703A08C58271}" presName="nodeText" presStyleLbl="bgAccFollowNode1" presStyleIdx="0" presStyleCnt="3">
        <dgm:presLayoutVars>
          <dgm:bulletEnabled val="1"/>
        </dgm:presLayoutVars>
      </dgm:prSet>
      <dgm:spPr/>
    </dgm:pt>
    <dgm:pt modelId="{BD6B3FE8-6A4D-C14F-BA58-D70122150746}" type="pres">
      <dgm:prSet presAssocID="{B81C5B14-F255-407C-BCB0-400D3665ED92}" presName="sibTrans" presStyleCnt="0"/>
      <dgm:spPr/>
    </dgm:pt>
    <dgm:pt modelId="{79C5EE83-3C13-0746-9326-99BA24CA6413}" type="pres">
      <dgm:prSet presAssocID="{5E844F0C-F401-4E2A-AC4D-AA600D4FFC9C}" presName="compositeNode" presStyleCnt="0">
        <dgm:presLayoutVars>
          <dgm:bulletEnabled val="1"/>
        </dgm:presLayoutVars>
      </dgm:prSet>
      <dgm:spPr/>
    </dgm:pt>
    <dgm:pt modelId="{D815E22F-9D07-5F4C-A742-EE8E9A54ED3B}" type="pres">
      <dgm:prSet presAssocID="{5E844F0C-F401-4E2A-AC4D-AA600D4FFC9C}" presName="bgRect" presStyleLbl="bgAccFollowNode1" presStyleIdx="1" presStyleCnt="3"/>
      <dgm:spPr/>
    </dgm:pt>
    <dgm:pt modelId="{FF9FD908-3C9F-BF4A-9ED1-4DA9266CA412}" type="pres">
      <dgm:prSet presAssocID="{0666E8AA-ED46-4374-984C-9E13884F4E77}" presName="sibTransNodeCircle" presStyleLbl="alignNode1" presStyleIdx="2" presStyleCnt="6">
        <dgm:presLayoutVars>
          <dgm:chMax val="0"/>
          <dgm:bulletEnabled/>
        </dgm:presLayoutVars>
      </dgm:prSet>
      <dgm:spPr/>
    </dgm:pt>
    <dgm:pt modelId="{DE26A641-1F09-3B4D-8B8B-5B06D265F43F}" type="pres">
      <dgm:prSet presAssocID="{5E844F0C-F401-4E2A-AC4D-AA600D4FFC9C}" presName="bottomLine" presStyleLbl="alignNode1" presStyleIdx="3" presStyleCnt="6">
        <dgm:presLayoutVars/>
      </dgm:prSet>
      <dgm:spPr/>
    </dgm:pt>
    <dgm:pt modelId="{1E7DFA47-50D0-0749-AABF-8AC1135E09C0}" type="pres">
      <dgm:prSet presAssocID="{5E844F0C-F401-4E2A-AC4D-AA600D4FFC9C}" presName="nodeText" presStyleLbl="bgAccFollowNode1" presStyleIdx="1" presStyleCnt="3">
        <dgm:presLayoutVars>
          <dgm:bulletEnabled val="1"/>
        </dgm:presLayoutVars>
      </dgm:prSet>
      <dgm:spPr/>
    </dgm:pt>
    <dgm:pt modelId="{2136C576-8CF8-6D40-8C14-CFAB75D34D3E}" type="pres">
      <dgm:prSet presAssocID="{0666E8AA-ED46-4374-984C-9E13884F4E77}" presName="sibTrans" presStyleCnt="0"/>
      <dgm:spPr/>
    </dgm:pt>
    <dgm:pt modelId="{A4347CC5-55F5-8D48-84F7-B0B129E09E38}" type="pres">
      <dgm:prSet presAssocID="{2E0EB5A9-C6E5-4466-8A78-9941FF60A5F2}" presName="compositeNode" presStyleCnt="0">
        <dgm:presLayoutVars>
          <dgm:bulletEnabled val="1"/>
        </dgm:presLayoutVars>
      </dgm:prSet>
      <dgm:spPr/>
    </dgm:pt>
    <dgm:pt modelId="{4C0B8107-A19C-3742-9D56-0E322C86F8EE}" type="pres">
      <dgm:prSet presAssocID="{2E0EB5A9-C6E5-4466-8A78-9941FF60A5F2}" presName="bgRect" presStyleLbl="bgAccFollowNode1" presStyleIdx="2" presStyleCnt="3"/>
      <dgm:spPr/>
    </dgm:pt>
    <dgm:pt modelId="{E57F34A5-11FE-C74F-B1F5-81F653EC191E}" type="pres">
      <dgm:prSet presAssocID="{C076DC3C-B46C-49C5-B0FF-09869AF3B513}" presName="sibTransNodeCircle" presStyleLbl="alignNode1" presStyleIdx="4" presStyleCnt="6">
        <dgm:presLayoutVars>
          <dgm:chMax val="0"/>
          <dgm:bulletEnabled/>
        </dgm:presLayoutVars>
      </dgm:prSet>
      <dgm:spPr/>
    </dgm:pt>
    <dgm:pt modelId="{615A87F4-D026-C344-827C-B9F3F9597B07}" type="pres">
      <dgm:prSet presAssocID="{2E0EB5A9-C6E5-4466-8A78-9941FF60A5F2}" presName="bottomLine" presStyleLbl="alignNode1" presStyleIdx="5" presStyleCnt="6">
        <dgm:presLayoutVars/>
      </dgm:prSet>
      <dgm:spPr/>
    </dgm:pt>
    <dgm:pt modelId="{18CC6D8A-F71A-9540-918F-7789B680A4F1}" type="pres">
      <dgm:prSet presAssocID="{2E0EB5A9-C6E5-4466-8A78-9941FF60A5F2}" presName="nodeText" presStyleLbl="bgAccFollowNode1" presStyleIdx="2" presStyleCnt="3">
        <dgm:presLayoutVars>
          <dgm:bulletEnabled val="1"/>
        </dgm:presLayoutVars>
      </dgm:prSet>
      <dgm:spPr/>
    </dgm:pt>
  </dgm:ptLst>
  <dgm:cxnLst>
    <dgm:cxn modelId="{1DFBC425-2525-C64E-86E5-1139B843B936}" type="presOf" srcId="{0666E8AA-ED46-4374-984C-9E13884F4E77}" destId="{FF9FD908-3C9F-BF4A-9ED1-4DA9266CA412}" srcOrd="0" destOrd="0" presId="urn:microsoft.com/office/officeart/2016/7/layout/BasicLinearProcessNumbered"/>
    <dgm:cxn modelId="{7A7F3946-B7F2-439F-BE17-43043F6A228A}" srcId="{8B8669BE-BA22-4A0D-B312-594FFB174C0E}" destId="{C06E6D5C-D11C-421C-AFF6-703A08C58271}" srcOrd="0" destOrd="0" parTransId="{3A804455-72BA-4DF0-B00C-7887723BE1FE}" sibTransId="{B81C5B14-F255-407C-BCB0-400D3665ED92}"/>
    <dgm:cxn modelId="{CD75E84B-A2DC-C243-8AF9-EFD4CA9EB3C8}" type="presOf" srcId="{5E844F0C-F401-4E2A-AC4D-AA600D4FFC9C}" destId="{1E7DFA47-50D0-0749-AABF-8AC1135E09C0}" srcOrd="1" destOrd="0" presId="urn:microsoft.com/office/officeart/2016/7/layout/BasicLinearProcessNumbered"/>
    <dgm:cxn modelId="{810DA750-8E87-1242-8448-30E033994EBF}" type="presOf" srcId="{2E0EB5A9-C6E5-4466-8A78-9941FF60A5F2}" destId="{4C0B8107-A19C-3742-9D56-0E322C86F8EE}" srcOrd="0" destOrd="0" presId="urn:microsoft.com/office/officeart/2016/7/layout/BasicLinearProcessNumbered"/>
    <dgm:cxn modelId="{BDFE5566-2645-4DB1-AD75-AB4D784E9F65}" srcId="{8B8669BE-BA22-4A0D-B312-594FFB174C0E}" destId="{2E0EB5A9-C6E5-4466-8A78-9941FF60A5F2}" srcOrd="2" destOrd="0" parTransId="{A6D53C0B-BA65-4194-89CE-C491497745D4}" sibTransId="{C076DC3C-B46C-49C5-B0FF-09869AF3B513}"/>
    <dgm:cxn modelId="{A6673286-74C6-1C49-B96F-30ED4B634388}" type="presOf" srcId="{C06E6D5C-D11C-421C-AFF6-703A08C58271}" destId="{D929316A-222A-9D4F-82C1-9421AF404A9B}" srcOrd="0" destOrd="0" presId="urn:microsoft.com/office/officeart/2016/7/layout/BasicLinearProcessNumbered"/>
    <dgm:cxn modelId="{24D3B991-CF04-2449-8A5B-8C95E0C2D56F}" type="presOf" srcId="{5E844F0C-F401-4E2A-AC4D-AA600D4FFC9C}" destId="{D815E22F-9D07-5F4C-A742-EE8E9A54ED3B}" srcOrd="0" destOrd="0" presId="urn:microsoft.com/office/officeart/2016/7/layout/BasicLinearProcessNumbered"/>
    <dgm:cxn modelId="{84285393-FD0B-4EB7-AF29-A05616B5AAF2}" srcId="{8B8669BE-BA22-4A0D-B312-594FFB174C0E}" destId="{5E844F0C-F401-4E2A-AC4D-AA600D4FFC9C}" srcOrd="1" destOrd="0" parTransId="{6E82C68A-37A7-469F-8CAF-5092457D3DAA}" sibTransId="{0666E8AA-ED46-4374-984C-9E13884F4E77}"/>
    <dgm:cxn modelId="{5AD94294-FEFD-9F4F-9841-1519477494FE}" type="presOf" srcId="{B81C5B14-F255-407C-BCB0-400D3665ED92}" destId="{9C55FA9C-51CD-2C45-9AFF-FAEBC44C235B}" srcOrd="0" destOrd="0" presId="urn:microsoft.com/office/officeart/2016/7/layout/BasicLinearProcessNumbered"/>
    <dgm:cxn modelId="{D082F7A0-2E09-0B47-9C56-6ECD5FCAE175}" type="presOf" srcId="{C076DC3C-B46C-49C5-B0FF-09869AF3B513}" destId="{E57F34A5-11FE-C74F-B1F5-81F653EC191E}" srcOrd="0" destOrd="0" presId="urn:microsoft.com/office/officeart/2016/7/layout/BasicLinearProcessNumbered"/>
    <dgm:cxn modelId="{6D8919AE-6A2F-4446-9EA8-7A55383F50E6}" type="presOf" srcId="{2E0EB5A9-C6E5-4466-8A78-9941FF60A5F2}" destId="{18CC6D8A-F71A-9540-918F-7789B680A4F1}" srcOrd="1" destOrd="0" presId="urn:microsoft.com/office/officeart/2016/7/layout/BasicLinearProcessNumbered"/>
    <dgm:cxn modelId="{D59AE0C4-019F-EF42-84B0-98D705194DAC}" type="presOf" srcId="{8B8669BE-BA22-4A0D-B312-594FFB174C0E}" destId="{0EFD5205-3847-3244-A9AE-53B87E41FA75}" srcOrd="0" destOrd="0" presId="urn:microsoft.com/office/officeart/2016/7/layout/BasicLinearProcessNumbered"/>
    <dgm:cxn modelId="{7279C7F3-B0EC-CB48-8209-E136DB746550}" type="presOf" srcId="{C06E6D5C-D11C-421C-AFF6-703A08C58271}" destId="{2577E48B-1897-634D-A4A6-DE8C89AECCFF}" srcOrd="1" destOrd="0" presId="urn:microsoft.com/office/officeart/2016/7/layout/BasicLinearProcessNumbered"/>
    <dgm:cxn modelId="{B4E8691C-9846-3A4F-BE7F-6CCBAA01DD74}" type="presParOf" srcId="{0EFD5205-3847-3244-A9AE-53B87E41FA75}" destId="{4FA52762-C37B-2845-9C20-F79FD677FDD6}" srcOrd="0" destOrd="0" presId="urn:microsoft.com/office/officeart/2016/7/layout/BasicLinearProcessNumbered"/>
    <dgm:cxn modelId="{918D0274-C19E-BD4F-8652-9F9EE6BCCB2A}" type="presParOf" srcId="{4FA52762-C37B-2845-9C20-F79FD677FDD6}" destId="{D929316A-222A-9D4F-82C1-9421AF404A9B}" srcOrd="0" destOrd="0" presId="urn:microsoft.com/office/officeart/2016/7/layout/BasicLinearProcessNumbered"/>
    <dgm:cxn modelId="{D65580C8-575E-AC41-BC99-754492666367}" type="presParOf" srcId="{4FA52762-C37B-2845-9C20-F79FD677FDD6}" destId="{9C55FA9C-51CD-2C45-9AFF-FAEBC44C235B}" srcOrd="1" destOrd="0" presId="urn:microsoft.com/office/officeart/2016/7/layout/BasicLinearProcessNumbered"/>
    <dgm:cxn modelId="{F7F1378F-E76F-4842-BAF3-79B9625BC0E1}" type="presParOf" srcId="{4FA52762-C37B-2845-9C20-F79FD677FDD6}" destId="{751E0FC0-1DF1-FA43-A492-EDC876E196B8}" srcOrd="2" destOrd="0" presId="urn:microsoft.com/office/officeart/2016/7/layout/BasicLinearProcessNumbered"/>
    <dgm:cxn modelId="{AF3AEFF2-A5A2-5642-8C07-240B348760BA}" type="presParOf" srcId="{4FA52762-C37B-2845-9C20-F79FD677FDD6}" destId="{2577E48B-1897-634D-A4A6-DE8C89AECCFF}" srcOrd="3" destOrd="0" presId="urn:microsoft.com/office/officeart/2016/7/layout/BasicLinearProcessNumbered"/>
    <dgm:cxn modelId="{6DADD50F-9FD7-4741-ABE5-57ADF542E260}" type="presParOf" srcId="{0EFD5205-3847-3244-A9AE-53B87E41FA75}" destId="{BD6B3FE8-6A4D-C14F-BA58-D70122150746}" srcOrd="1" destOrd="0" presId="urn:microsoft.com/office/officeart/2016/7/layout/BasicLinearProcessNumbered"/>
    <dgm:cxn modelId="{DDD72E8C-D9BD-8348-B68D-17F67A6D6AFB}" type="presParOf" srcId="{0EFD5205-3847-3244-A9AE-53B87E41FA75}" destId="{79C5EE83-3C13-0746-9326-99BA24CA6413}" srcOrd="2" destOrd="0" presId="urn:microsoft.com/office/officeart/2016/7/layout/BasicLinearProcessNumbered"/>
    <dgm:cxn modelId="{D729614F-3D09-4349-9B9D-8BAF404626D7}" type="presParOf" srcId="{79C5EE83-3C13-0746-9326-99BA24CA6413}" destId="{D815E22F-9D07-5F4C-A742-EE8E9A54ED3B}" srcOrd="0" destOrd="0" presId="urn:microsoft.com/office/officeart/2016/7/layout/BasicLinearProcessNumbered"/>
    <dgm:cxn modelId="{A537F2DC-7E83-A240-A629-593B962A21B7}" type="presParOf" srcId="{79C5EE83-3C13-0746-9326-99BA24CA6413}" destId="{FF9FD908-3C9F-BF4A-9ED1-4DA9266CA412}" srcOrd="1" destOrd="0" presId="urn:microsoft.com/office/officeart/2016/7/layout/BasicLinearProcessNumbered"/>
    <dgm:cxn modelId="{6EA70514-1270-8040-A154-23558918A5A7}" type="presParOf" srcId="{79C5EE83-3C13-0746-9326-99BA24CA6413}" destId="{DE26A641-1F09-3B4D-8B8B-5B06D265F43F}" srcOrd="2" destOrd="0" presId="urn:microsoft.com/office/officeart/2016/7/layout/BasicLinearProcessNumbered"/>
    <dgm:cxn modelId="{564A27A1-E284-BB4E-864C-5BD548D9C290}" type="presParOf" srcId="{79C5EE83-3C13-0746-9326-99BA24CA6413}" destId="{1E7DFA47-50D0-0749-AABF-8AC1135E09C0}" srcOrd="3" destOrd="0" presId="urn:microsoft.com/office/officeart/2016/7/layout/BasicLinearProcessNumbered"/>
    <dgm:cxn modelId="{C61481EB-CD6A-5C47-B06B-A93AC87D338A}" type="presParOf" srcId="{0EFD5205-3847-3244-A9AE-53B87E41FA75}" destId="{2136C576-8CF8-6D40-8C14-CFAB75D34D3E}" srcOrd="3" destOrd="0" presId="urn:microsoft.com/office/officeart/2016/7/layout/BasicLinearProcessNumbered"/>
    <dgm:cxn modelId="{7B84E35E-1441-DA40-87ED-5E91A86F6376}" type="presParOf" srcId="{0EFD5205-3847-3244-A9AE-53B87E41FA75}" destId="{A4347CC5-55F5-8D48-84F7-B0B129E09E38}" srcOrd="4" destOrd="0" presId="urn:microsoft.com/office/officeart/2016/7/layout/BasicLinearProcessNumbered"/>
    <dgm:cxn modelId="{D71B2E5B-9C7D-DC41-8FB8-BA94BA1C40C2}" type="presParOf" srcId="{A4347CC5-55F5-8D48-84F7-B0B129E09E38}" destId="{4C0B8107-A19C-3742-9D56-0E322C86F8EE}" srcOrd="0" destOrd="0" presId="urn:microsoft.com/office/officeart/2016/7/layout/BasicLinearProcessNumbered"/>
    <dgm:cxn modelId="{42282793-555B-C740-BF0D-003EE9E1C5FD}" type="presParOf" srcId="{A4347CC5-55F5-8D48-84F7-B0B129E09E38}" destId="{E57F34A5-11FE-C74F-B1F5-81F653EC191E}" srcOrd="1" destOrd="0" presId="urn:microsoft.com/office/officeart/2016/7/layout/BasicLinearProcessNumbered"/>
    <dgm:cxn modelId="{733AD0A5-CB76-8344-9DDC-A0F68B478A67}" type="presParOf" srcId="{A4347CC5-55F5-8D48-84F7-B0B129E09E38}" destId="{615A87F4-D026-C344-827C-B9F3F9597B07}" srcOrd="2" destOrd="0" presId="urn:microsoft.com/office/officeart/2016/7/layout/BasicLinearProcessNumbered"/>
    <dgm:cxn modelId="{5F15CC31-1501-1A44-B722-BB4BEADE4721}" type="presParOf" srcId="{A4347CC5-55F5-8D48-84F7-B0B129E09E38}" destId="{18CC6D8A-F71A-9540-918F-7789B680A4F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8669BE-BA22-4A0D-B312-594FFB174C0E}" type="doc">
      <dgm:prSet loTypeId="urn:microsoft.com/office/officeart/2016/7/layout/BasicLinearProcessNumbered" loCatId="process" qsTypeId="urn:microsoft.com/office/officeart/2005/8/quickstyle/simple4" qsCatId="simple" csTypeId="urn:microsoft.com/office/officeart/2005/8/colors/colorful1" csCatId="colorful" phldr="1"/>
      <dgm:spPr/>
      <dgm:t>
        <a:bodyPr/>
        <a:lstStyle/>
        <a:p>
          <a:endParaRPr lang="en-US"/>
        </a:p>
      </dgm:t>
    </dgm:pt>
    <dgm:pt modelId="{C06E6D5C-D11C-421C-AFF6-703A08C58271}">
      <dgm:prSet/>
      <dgm:spPr/>
      <dgm:t>
        <a:bodyPr/>
        <a:lstStyle/>
        <a:p>
          <a:r>
            <a:rPr lang="en-US" u="sng" dirty="0"/>
            <a:t>Critique:</a:t>
          </a:r>
        </a:p>
        <a:p>
          <a:r>
            <a:rPr lang="en-US" dirty="0"/>
            <a:t>Lack of political commitment</a:t>
          </a:r>
        </a:p>
        <a:p>
          <a:r>
            <a:rPr lang="en-US" dirty="0"/>
            <a:t>Donor engagement superficial</a:t>
          </a:r>
        </a:p>
      </dgm:t>
    </dgm:pt>
    <dgm:pt modelId="{3A804455-72BA-4DF0-B00C-7887723BE1FE}" type="parTrans" cxnId="{7A7F3946-B7F2-439F-BE17-43043F6A228A}">
      <dgm:prSet/>
      <dgm:spPr/>
      <dgm:t>
        <a:bodyPr/>
        <a:lstStyle/>
        <a:p>
          <a:endParaRPr lang="en-US"/>
        </a:p>
      </dgm:t>
    </dgm:pt>
    <dgm:pt modelId="{B81C5B14-F255-407C-BCB0-400D3665ED92}" type="sibTrans" cxnId="{7A7F3946-B7F2-439F-BE17-43043F6A228A}">
      <dgm:prSet phldrT="1" phldr="0"/>
      <dgm:spPr/>
      <dgm:t>
        <a:bodyPr/>
        <a:lstStyle/>
        <a:p>
          <a:r>
            <a:rPr lang="en-US"/>
            <a:t>1</a:t>
          </a:r>
        </a:p>
      </dgm:t>
    </dgm:pt>
    <dgm:pt modelId="{5E844F0C-F401-4E2A-AC4D-AA600D4FFC9C}">
      <dgm:prSet/>
      <dgm:spPr/>
      <dgm:t>
        <a:bodyPr/>
        <a:lstStyle/>
        <a:p>
          <a:r>
            <a:rPr lang="en-US" u="sng" dirty="0"/>
            <a:t>Dilemma:</a:t>
          </a:r>
        </a:p>
        <a:p>
          <a:r>
            <a:rPr lang="en-US" dirty="0"/>
            <a:t>How to make a difference under unfavorable circumstances</a:t>
          </a:r>
        </a:p>
        <a:p>
          <a:r>
            <a:rPr lang="en-US" dirty="0"/>
            <a:t>How to bridge between  disparate expectations/practices </a:t>
          </a:r>
        </a:p>
      </dgm:t>
    </dgm:pt>
    <dgm:pt modelId="{6E82C68A-37A7-469F-8CAF-5092457D3DAA}" type="parTrans" cxnId="{84285393-FD0B-4EB7-AF29-A05616B5AAF2}">
      <dgm:prSet/>
      <dgm:spPr/>
      <dgm:t>
        <a:bodyPr/>
        <a:lstStyle/>
        <a:p>
          <a:endParaRPr lang="en-US"/>
        </a:p>
      </dgm:t>
    </dgm:pt>
    <dgm:pt modelId="{0666E8AA-ED46-4374-984C-9E13884F4E77}" type="sibTrans" cxnId="{84285393-FD0B-4EB7-AF29-A05616B5AAF2}">
      <dgm:prSet phldrT="2" phldr="0"/>
      <dgm:spPr/>
      <dgm:t>
        <a:bodyPr/>
        <a:lstStyle/>
        <a:p>
          <a:r>
            <a:rPr lang="en-US"/>
            <a:t>2</a:t>
          </a:r>
        </a:p>
      </dgm:t>
    </dgm:pt>
    <dgm:pt modelId="{2E0EB5A9-C6E5-4466-8A78-9941FF60A5F2}">
      <dgm:prSet/>
      <dgm:spPr/>
      <dgm:t>
        <a:bodyPr/>
        <a:lstStyle/>
        <a:p>
          <a:r>
            <a:rPr lang="en-US" u="sng" dirty="0"/>
            <a:t>Advice:</a:t>
          </a:r>
        </a:p>
        <a:p>
          <a:r>
            <a:rPr lang="en-US" dirty="0"/>
            <a:t>Listen and build trust</a:t>
          </a:r>
        </a:p>
        <a:p>
          <a:r>
            <a:rPr lang="en-US" dirty="0"/>
            <a:t>Protect yourself  </a:t>
          </a:r>
        </a:p>
        <a:p>
          <a:endParaRPr lang="en-US" dirty="0"/>
        </a:p>
      </dgm:t>
    </dgm:pt>
    <dgm:pt modelId="{A6D53C0B-BA65-4194-89CE-C491497745D4}" type="parTrans" cxnId="{BDFE5566-2645-4DB1-AD75-AB4D784E9F65}">
      <dgm:prSet/>
      <dgm:spPr/>
      <dgm:t>
        <a:bodyPr/>
        <a:lstStyle/>
        <a:p>
          <a:endParaRPr lang="en-US"/>
        </a:p>
      </dgm:t>
    </dgm:pt>
    <dgm:pt modelId="{C076DC3C-B46C-49C5-B0FF-09869AF3B513}" type="sibTrans" cxnId="{BDFE5566-2645-4DB1-AD75-AB4D784E9F65}">
      <dgm:prSet phldrT="3" phldr="0"/>
      <dgm:spPr/>
      <dgm:t>
        <a:bodyPr/>
        <a:lstStyle/>
        <a:p>
          <a:r>
            <a:rPr lang="en-US"/>
            <a:t>3</a:t>
          </a:r>
        </a:p>
      </dgm:t>
    </dgm:pt>
    <dgm:pt modelId="{0EFD5205-3847-3244-A9AE-53B87E41FA75}" type="pres">
      <dgm:prSet presAssocID="{8B8669BE-BA22-4A0D-B312-594FFB174C0E}" presName="Name0" presStyleCnt="0">
        <dgm:presLayoutVars>
          <dgm:animLvl val="lvl"/>
          <dgm:resizeHandles val="exact"/>
        </dgm:presLayoutVars>
      </dgm:prSet>
      <dgm:spPr/>
    </dgm:pt>
    <dgm:pt modelId="{4FA52762-C37B-2845-9C20-F79FD677FDD6}" type="pres">
      <dgm:prSet presAssocID="{C06E6D5C-D11C-421C-AFF6-703A08C58271}" presName="compositeNode" presStyleCnt="0">
        <dgm:presLayoutVars>
          <dgm:bulletEnabled val="1"/>
        </dgm:presLayoutVars>
      </dgm:prSet>
      <dgm:spPr/>
    </dgm:pt>
    <dgm:pt modelId="{D929316A-222A-9D4F-82C1-9421AF404A9B}" type="pres">
      <dgm:prSet presAssocID="{C06E6D5C-D11C-421C-AFF6-703A08C58271}" presName="bgRect" presStyleLbl="bgAccFollowNode1" presStyleIdx="0" presStyleCnt="3"/>
      <dgm:spPr/>
    </dgm:pt>
    <dgm:pt modelId="{9C55FA9C-51CD-2C45-9AFF-FAEBC44C235B}" type="pres">
      <dgm:prSet presAssocID="{B81C5B14-F255-407C-BCB0-400D3665ED92}" presName="sibTransNodeCircle" presStyleLbl="alignNode1" presStyleIdx="0" presStyleCnt="6">
        <dgm:presLayoutVars>
          <dgm:chMax val="0"/>
          <dgm:bulletEnabled/>
        </dgm:presLayoutVars>
      </dgm:prSet>
      <dgm:spPr/>
    </dgm:pt>
    <dgm:pt modelId="{751E0FC0-1DF1-FA43-A492-EDC876E196B8}" type="pres">
      <dgm:prSet presAssocID="{C06E6D5C-D11C-421C-AFF6-703A08C58271}" presName="bottomLine" presStyleLbl="alignNode1" presStyleIdx="1" presStyleCnt="6">
        <dgm:presLayoutVars/>
      </dgm:prSet>
      <dgm:spPr/>
    </dgm:pt>
    <dgm:pt modelId="{2577E48B-1897-634D-A4A6-DE8C89AECCFF}" type="pres">
      <dgm:prSet presAssocID="{C06E6D5C-D11C-421C-AFF6-703A08C58271}" presName="nodeText" presStyleLbl="bgAccFollowNode1" presStyleIdx="0" presStyleCnt="3">
        <dgm:presLayoutVars>
          <dgm:bulletEnabled val="1"/>
        </dgm:presLayoutVars>
      </dgm:prSet>
      <dgm:spPr/>
    </dgm:pt>
    <dgm:pt modelId="{BD6B3FE8-6A4D-C14F-BA58-D70122150746}" type="pres">
      <dgm:prSet presAssocID="{B81C5B14-F255-407C-BCB0-400D3665ED92}" presName="sibTrans" presStyleCnt="0"/>
      <dgm:spPr/>
    </dgm:pt>
    <dgm:pt modelId="{79C5EE83-3C13-0746-9326-99BA24CA6413}" type="pres">
      <dgm:prSet presAssocID="{5E844F0C-F401-4E2A-AC4D-AA600D4FFC9C}" presName="compositeNode" presStyleCnt="0">
        <dgm:presLayoutVars>
          <dgm:bulletEnabled val="1"/>
        </dgm:presLayoutVars>
      </dgm:prSet>
      <dgm:spPr/>
    </dgm:pt>
    <dgm:pt modelId="{D815E22F-9D07-5F4C-A742-EE8E9A54ED3B}" type="pres">
      <dgm:prSet presAssocID="{5E844F0C-F401-4E2A-AC4D-AA600D4FFC9C}" presName="bgRect" presStyleLbl="bgAccFollowNode1" presStyleIdx="1" presStyleCnt="3"/>
      <dgm:spPr/>
    </dgm:pt>
    <dgm:pt modelId="{FF9FD908-3C9F-BF4A-9ED1-4DA9266CA412}" type="pres">
      <dgm:prSet presAssocID="{0666E8AA-ED46-4374-984C-9E13884F4E77}" presName="sibTransNodeCircle" presStyleLbl="alignNode1" presStyleIdx="2" presStyleCnt="6">
        <dgm:presLayoutVars>
          <dgm:chMax val="0"/>
          <dgm:bulletEnabled/>
        </dgm:presLayoutVars>
      </dgm:prSet>
      <dgm:spPr/>
    </dgm:pt>
    <dgm:pt modelId="{DE26A641-1F09-3B4D-8B8B-5B06D265F43F}" type="pres">
      <dgm:prSet presAssocID="{5E844F0C-F401-4E2A-AC4D-AA600D4FFC9C}" presName="bottomLine" presStyleLbl="alignNode1" presStyleIdx="3" presStyleCnt="6">
        <dgm:presLayoutVars/>
      </dgm:prSet>
      <dgm:spPr/>
    </dgm:pt>
    <dgm:pt modelId="{1E7DFA47-50D0-0749-AABF-8AC1135E09C0}" type="pres">
      <dgm:prSet presAssocID="{5E844F0C-F401-4E2A-AC4D-AA600D4FFC9C}" presName="nodeText" presStyleLbl="bgAccFollowNode1" presStyleIdx="1" presStyleCnt="3">
        <dgm:presLayoutVars>
          <dgm:bulletEnabled val="1"/>
        </dgm:presLayoutVars>
      </dgm:prSet>
      <dgm:spPr/>
    </dgm:pt>
    <dgm:pt modelId="{2136C576-8CF8-6D40-8C14-CFAB75D34D3E}" type="pres">
      <dgm:prSet presAssocID="{0666E8AA-ED46-4374-984C-9E13884F4E77}" presName="sibTrans" presStyleCnt="0"/>
      <dgm:spPr/>
    </dgm:pt>
    <dgm:pt modelId="{A4347CC5-55F5-8D48-84F7-B0B129E09E38}" type="pres">
      <dgm:prSet presAssocID="{2E0EB5A9-C6E5-4466-8A78-9941FF60A5F2}" presName="compositeNode" presStyleCnt="0">
        <dgm:presLayoutVars>
          <dgm:bulletEnabled val="1"/>
        </dgm:presLayoutVars>
      </dgm:prSet>
      <dgm:spPr/>
    </dgm:pt>
    <dgm:pt modelId="{4C0B8107-A19C-3742-9D56-0E322C86F8EE}" type="pres">
      <dgm:prSet presAssocID="{2E0EB5A9-C6E5-4466-8A78-9941FF60A5F2}" presName="bgRect" presStyleLbl="bgAccFollowNode1" presStyleIdx="2" presStyleCnt="3"/>
      <dgm:spPr/>
    </dgm:pt>
    <dgm:pt modelId="{E57F34A5-11FE-C74F-B1F5-81F653EC191E}" type="pres">
      <dgm:prSet presAssocID="{C076DC3C-B46C-49C5-B0FF-09869AF3B513}" presName="sibTransNodeCircle" presStyleLbl="alignNode1" presStyleIdx="4" presStyleCnt="6">
        <dgm:presLayoutVars>
          <dgm:chMax val="0"/>
          <dgm:bulletEnabled/>
        </dgm:presLayoutVars>
      </dgm:prSet>
      <dgm:spPr/>
    </dgm:pt>
    <dgm:pt modelId="{615A87F4-D026-C344-827C-B9F3F9597B07}" type="pres">
      <dgm:prSet presAssocID="{2E0EB5A9-C6E5-4466-8A78-9941FF60A5F2}" presName="bottomLine" presStyleLbl="alignNode1" presStyleIdx="5" presStyleCnt="6">
        <dgm:presLayoutVars/>
      </dgm:prSet>
      <dgm:spPr/>
    </dgm:pt>
    <dgm:pt modelId="{18CC6D8A-F71A-9540-918F-7789B680A4F1}" type="pres">
      <dgm:prSet presAssocID="{2E0EB5A9-C6E5-4466-8A78-9941FF60A5F2}" presName="nodeText" presStyleLbl="bgAccFollowNode1" presStyleIdx="2" presStyleCnt="3">
        <dgm:presLayoutVars>
          <dgm:bulletEnabled val="1"/>
        </dgm:presLayoutVars>
      </dgm:prSet>
      <dgm:spPr/>
    </dgm:pt>
  </dgm:ptLst>
  <dgm:cxnLst>
    <dgm:cxn modelId="{1DFBC425-2525-C64E-86E5-1139B843B936}" type="presOf" srcId="{0666E8AA-ED46-4374-984C-9E13884F4E77}" destId="{FF9FD908-3C9F-BF4A-9ED1-4DA9266CA412}" srcOrd="0" destOrd="0" presId="urn:microsoft.com/office/officeart/2016/7/layout/BasicLinearProcessNumbered"/>
    <dgm:cxn modelId="{7A7F3946-B7F2-439F-BE17-43043F6A228A}" srcId="{8B8669BE-BA22-4A0D-B312-594FFB174C0E}" destId="{C06E6D5C-D11C-421C-AFF6-703A08C58271}" srcOrd="0" destOrd="0" parTransId="{3A804455-72BA-4DF0-B00C-7887723BE1FE}" sibTransId="{B81C5B14-F255-407C-BCB0-400D3665ED92}"/>
    <dgm:cxn modelId="{CD75E84B-A2DC-C243-8AF9-EFD4CA9EB3C8}" type="presOf" srcId="{5E844F0C-F401-4E2A-AC4D-AA600D4FFC9C}" destId="{1E7DFA47-50D0-0749-AABF-8AC1135E09C0}" srcOrd="1" destOrd="0" presId="urn:microsoft.com/office/officeart/2016/7/layout/BasicLinearProcessNumbered"/>
    <dgm:cxn modelId="{810DA750-8E87-1242-8448-30E033994EBF}" type="presOf" srcId="{2E0EB5A9-C6E5-4466-8A78-9941FF60A5F2}" destId="{4C0B8107-A19C-3742-9D56-0E322C86F8EE}" srcOrd="0" destOrd="0" presId="urn:microsoft.com/office/officeart/2016/7/layout/BasicLinearProcessNumbered"/>
    <dgm:cxn modelId="{BDFE5566-2645-4DB1-AD75-AB4D784E9F65}" srcId="{8B8669BE-BA22-4A0D-B312-594FFB174C0E}" destId="{2E0EB5A9-C6E5-4466-8A78-9941FF60A5F2}" srcOrd="2" destOrd="0" parTransId="{A6D53C0B-BA65-4194-89CE-C491497745D4}" sibTransId="{C076DC3C-B46C-49C5-B0FF-09869AF3B513}"/>
    <dgm:cxn modelId="{A6673286-74C6-1C49-B96F-30ED4B634388}" type="presOf" srcId="{C06E6D5C-D11C-421C-AFF6-703A08C58271}" destId="{D929316A-222A-9D4F-82C1-9421AF404A9B}" srcOrd="0" destOrd="0" presId="urn:microsoft.com/office/officeart/2016/7/layout/BasicLinearProcessNumbered"/>
    <dgm:cxn modelId="{24D3B991-CF04-2449-8A5B-8C95E0C2D56F}" type="presOf" srcId="{5E844F0C-F401-4E2A-AC4D-AA600D4FFC9C}" destId="{D815E22F-9D07-5F4C-A742-EE8E9A54ED3B}" srcOrd="0" destOrd="0" presId="urn:microsoft.com/office/officeart/2016/7/layout/BasicLinearProcessNumbered"/>
    <dgm:cxn modelId="{84285393-FD0B-4EB7-AF29-A05616B5AAF2}" srcId="{8B8669BE-BA22-4A0D-B312-594FFB174C0E}" destId="{5E844F0C-F401-4E2A-AC4D-AA600D4FFC9C}" srcOrd="1" destOrd="0" parTransId="{6E82C68A-37A7-469F-8CAF-5092457D3DAA}" sibTransId="{0666E8AA-ED46-4374-984C-9E13884F4E77}"/>
    <dgm:cxn modelId="{5AD94294-FEFD-9F4F-9841-1519477494FE}" type="presOf" srcId="{B81C5B14-F255-407C-BCB0-400D3665ED92}" destId="{9C55FA9C-51CD-2C45-9AFF-FAEBC44C235B}" srcOrd="0" destOrd="0" presId="urn:microsoft.com/office/officeart/2016/7/layout/BasicLinearProcessNumbered"/>
    <dgm:cxn modelId="{D082F7A0-2E09-0B47-9C56-6ECD5FCAE175}" type="presOf" srcId="{C076DC3C-B46C-49C5-B0FF-09869AF3B513}" destId="{E57F34A5-11FE-C74F-B1F5-81F653EC191E}" srcOrd="0" destOrd="0" presId="urn:microsoft.com/office/officeart/2016/7/layout/BasicLinearProcessNumbered"/>
    <dgm:cxn modelId="{6D8919AE-6A2F-4446-9EA8-7A55383F50E6}" type="presOf" srcId="{2E0EB5A9-C6E5-4466-8A78-9941FF60A5F2}" destId="{18CC6D8A-F71A-9540-918F-7789B680A4F1}" srcOrd="1" destOrd="0" presId="urn:microsoft.com/office/officeart/2016/7/layout/BasicLinearProcessNumbered"/>
    <dgm:cxn modelId="{D59AE0C4-019F-EF42-84B0-98D705194DAC}" type="presOf" srcId="{8B8669BE-BA22-4A0D-B312-594FFB174C0E}" destId="{0EFD5205-3847-3244-A9AE-53B87E41FA75}" srcOrd="0" destOrd="0" presId="urn:microsoft.com/office/officeart/2016/7/layout/BasicLinearProcessNumbered"/>
    <dgm:cxn modelId="{7279C7F3-B0EC-CB48-8209-E136DB746550}" type="presOf" srcId="{C06E6D5C-D11C-421C-AFF6-703A08C58271}" destId="{2577E48B-1897-634D-A4A6-DE8C89AECCFF}" srcOrd="1" destOrd="0" presId="urn:microsoft.com/office/officeart/2016/7/layout/BasicLinearProcessNumbered"/>
    <dgm:cxn modelId="{B4E8691C-9846-3A4F-BE7F-6CCBAA01DD74}" type="presParOf" srcId="{0EFD5205-3847-3244-A9AE-53B87E41FA75}" destId="{4FA52762-C37B-2845-9C20-F79FD677FDD6}" srcOrd="0" destOrd="0" presId="urn:microsoft.com/office/officeart/2016/7/layout/BasicLinearProcessNumbered"/>
    <dgm:cxn modelId="{918D0274-C19E-BD4F-8652-9F9EE6BCCB2A}" type="presParOf" srcId="{4FA52762-C37B-2845-9C20-F79FD677FDD6}" destId="{D929316A-222A-9D4F-82C1-9421AF404A9B}" srcOrd="0" destOrd="0" presId="urn:microsoft.com/office/officeart/2016/7/layout/BasicLinearProcessNumbered"/>
    <dgm:cxn modelId="{D65580C8-575E-AC41-BC99-754492666367}" type="presParOf" srcId="{4FA52762-C37B-2845-9C20-F79FD677FDD6}" destId="{9C55FA9C-51CD-2C45-9AFF-FAEBC44C235B}" srcOrd="1" destOrd="0" presId="urn:microsoft.com/office/officeart/2016/7/layout/BasicLinearProcessNumbered"/>
    <dgm:cxn modelId="{F7F1378F-E76F-4842-BAF3-79B9625BC0E1}" type="presParOf" srcId="{4FA52762-C37B-2845-9C20-F79FD677FDD6}" destId="{751E0FC0-1DF1-FA43-A492-EDC876E196B8}" srcOrd="2" destOrd="0" presId="urn:microsoft.com/office/officeart/2016/7/layout/BasicLinearProcessNumbered"/>
    <dgm:cxn modelId="{AF3AEFF2-A5A2-5642-8C07-240B348760BA}" type="presParOf" srcId="{4FA52762-C37B-2845-9C20-F79FD677FDD6}" destId="{2577E48B-1897-634D-A4A6-DE8C89AECCFF}" srcOrd="3" destOrd="0" presId="urn:microsoft.com/office/officeart/2016/7/layout/BasicLinearProcessNumbered"/>
    <dgm:cxn modelId="{6DADD50F-9FD7-4741-ABE5-57ADF542E260}" type="presParOf" srcId="{0EFD5205-3847-3244-A9AE-53B87E41FA75}" destId="{BD6B3FE8-6A4D-C14F-BA58-D70122150746}" srcOrd="1" destOrd="0" presId="urn:microsoft.com/office/officeart/2016/7/layout/BasicLinearProcessNumbered"/>
    <dgm:cxn modelId="{DDD72E8C-D9BD-8348-B68D-17F67A6D6AFB}" type="presParOf" srcId="{0EFD5205-3847-3244-A9AE-53B87E41FA75}" destId="{79C5EE83-3C13-0746-9326-99BA24CA6413}" srcOrd="2" destOrd="0" presId="urn:microsoft.com/office/officeart/2016/7/layout/BasicLinearProcessNumbered"/>
    <dgm:cxn modelId="{D729614F-3D09-4349-9B9D-8BAF404626D7}" type="presParOf" srcId="{79C5EE83-3C13-0746-9326-99BA24CA6413}" destId="{D815E22F-9D07-5F4C-A742-EE8E9A54ED3B}" srcOrd="0" destOrd="0" presId="urn:microsoft.com/office/officeart/2016/7/layout/BasicLinearProcessNumbered"/>
    <dgm:cxn modelId="{A537F2DC-7E83-A240-A629-593B962A21B7}" type="presParOf" srcId="{79C5EE83-3C13-0746-9326-99BA24CA6413}" destId="{FF9FD908-3C9F-BF4A-9ED1-4DA9266CA412}" srcOrd="1" destOrd="0" presId="urn:microsoft.com/office/officeart/2016/7/layout/BasicLinearProcessNumbered"/>
    <dgm:cxn modelId="{6EA70514-1270-8040-A154-23558918A5A7}" type="presParOf" srcId="{79C5EE83-3C13-0746-9326-99BA24CA6413}" destId="{DE26A641-1F09-3B4D-8B8B-5B06D265F43F}" srcOrd="2" destOrd="0" presId="urn:microsoft.com/office/officeart/2016/7/layout/BasicLinearProcessNumbered"/>
    <dgm:cxn modelId="{564A27A1-E284-BB4E-864C-5BD548D9C290}" type="presParOf" srcId="{79C5EE83-3C13-0746-9326-99BA24CA6413}" destId="{1E7DFA47-50D0-0749-AABF-8AC1135E09C0}" srcOrd="3" destOrd="0" presId="urn:microsoft.com/office/officeart/2016/7/layout/BasicLinearProcessNumbered"/>
    <dgm:cxn modelId="{C61481EB-CD6A-5C47-B06B-A93AC87D338A}" type="presParOf" srcId="{0EFD5205-3847-3244-A9AE-53B87E41FA75}" destId="{2136C576-8CF8-6D40-8C14-CFAB75D34D3E}" srcOrd="3" destOrd="0" presId="urn:microsoft.com/office/officeart/2016/7/layout/BasicLinearProcessNumbered"/>
    <dgm:cxn modelId="{7B84E35E-1441-DA40-87ED-5E91A86F6376}" type="presParOf" srcId="{0EFD5205-3847-3244-A9AE-53B87E41FA75}" destId="{A4347CC5-55F5-8D48-84F7-B0B129E09E38}" srcOrd="4" destOrd="0" presId="urn:microsoft.com/office/officeart/2016/7/layout/BasicLinearProcessNumbered"/>
    <dgm:cxn modelId="{D71B2E5B-9C7D-DC41-8FB8-BA94BA1C40C2}" type="presParOf" srcId="{A4347CC5-55F5-8D48-84F7-B0B129E09E38}" destId="{4C0B8107-A19C-3742-9D56-0E322C86F8EE}" srcOrd="0" destOrd="0" presId="urn:microsoft.com/office/officeart/2016/7/layout/BasicLinearProcessNumbered"/>
    <dgm:cxn modelId="{42282793-555B-C740-BF0D-003EE9E1C5FD}" type="presParOf" srcId="{A4347CC5-55F5-8D48-84F7-B0B129E09E38}" destId="{E57F34A5-11FE-C74F-B1F5-81F653EC191E}" srcOrd="1" destOrd="0" presId="urn:microsoft.com/office/officeart/2016/7/layout/BasicLinearProcessNumbered"/>
    <dgm:cxn modelId="{733AD0A5-CB76-8344-9DDC-A0F68B478A67}" type="presParOf" srcId="{A4347CC5-55F5-8D48-84F7-B0B129E09E38}" destId="{615A87F4-D026-C344-827C-B9F3F9597B07}" srcOrd="2" destOrd="0" presId="urn:microsoft.com/office/officeart/2016/7/layout/BasicLinearProcessNumbered"/>
    <dgm:cxn modelId="{5F15CC31-1501-1A44-B722-BB4BEADE4721}" type="presParOf" srcId="{A4347CC5-55F5-8D48-84F7-B0B129E09E38}" destId="{18CC6D8A-F71A-9540-918F-7789B680A4F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4B1C1-F646-5F47-827B-5E554D474CCE}">
      <dsp:nvSpPr>
        <dsp:cNvPr id="0" name=""/>
        <dsp:cNvSpPr/>
      </dsp:nvSpPr>
      <dsp:spPr>
        <a:xfrm>
          <a:off x="2611" y="68610"/>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0" kern="1200" dirty="0"/>
            <a:t>Competitive field resulting in inflation of situation analysis, thematic research, development monitoring</a:t>
          </a:r>
        </a:p>
      </dsp:txBody>
      <dsp:txXfrm>
        <a:off x="2611" y="68610"/>
        <a:ext cx="2072133" cy="1243280"/>
      </dsp:txXfrm>
    </dsp:sp>
    <dsp:sp modelId="{4BBE1E49-9C8E-9C4E-88FF-7CB464C340FB}">
      <dsp:nvSpPr>
        <dsp:cNvPr id="0" name=""/>
        <dsp:cNvSpPr/>
      </dsp:nvSpPr>
      <dsp:spPr>
        <a:xfrm>
          <a:off x="2281959" y="68610"/>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Donors priority not fully matching recipient priority (e.g. VET support in the Western Balkans, IE in the Balkans)</a:t>
          </a:r>
        </a:p>
      </dsp:txBody>
      <dsp:txXfrm>
        <a:off x="2281959" y="68610"/>
        <a:ext cx="2072133" cy="1243280"/>
      </dsp:txXfrm>
    </dsp:sp>
    <dsp:sp modelId="{3CE342F8-3452-B64D-949C-6145EEA5F6D1}">
      <dsp:nvSpPr>
        <dsp:cNvPr id="0" name=""/>
        <dsp:cNvSpPr/>
      </dsp:nvSpPr>
      <dsp:spPr>
        <a:xfrm>
          <a:off x="4561306" y="68610"/>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Donors change priority (e.g. Roma after the Decade, )</a:t>
          </a:r>
        </a:p>
      </dsp:txBody>
      <dsp:txXfrm>
        <a:off x="4561306" y="68610"/>
        <a:ext cx="2072133" cy="1243280"/>
      </dsp:txXfrm>
    </dsp:sp>
    <dsp:sp modelId="{2950C00A-7308-6847-A7A8-A1B295FFA0EC}">
      <dsp:nvSpPr>
        <dsp:cNvPr id="0" name=""/>
        <dsp:cNvSpPr/>
      </dsp:nvSpPr>
      <dsp:spPr>
        <a:xfrm>
          <a:off x="6840654" y="68610"/>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00"/>
              </a:solidFill>
            </a:rPr>
            <a:t>Donors support unsustainable models (</a:t>
          </a:r>
          <a:r>
            <a:rPr lang="en-US" sz="1200" kern="1200" dirty="0" err="1">
              <a:solidFill>
                <a:srgbClr val="FFFF00"/>
              </a:solidFill>
            </a:rPr>
            <a:t>SbS</a:t>
          </a:r>
          <a:r>
            <a:rPr lang="en-US" sz="1200" kern="1200" dirty="0">
              <a:solidFill>
                <a:srgbClr val="FFFF00"/>
              </a:solidFill>
            </a:rPr>
            <a:t>, Roma </a:t>
          </a:r>
          <a:r>
            <a:rPr lang="en-US" sz="1200" kern="1200" dirty="0" err="1">
              <a:solidFill>
                <a:srgbClr val="FFFF00"/>
              </a:solidFill>
            </a:rPr>
            <a:t>afterschools</a:t>
          </a:r>
          <a:r>
            <a:rPr lang="en-US" sz="1200" kern="1200" dirty="0">
              <a:solidFill>
                <a:srgbClr val="FFFF00"/>
              </a:solidFill>
            </a:rPr>
            <a:t>, New problems are the consequences of previous solutions)</a:t>
          </a:r>
        </a:p>
      </dsp:txBody>
      <dsp:txXfrm>
        <a:off x="6840654" y="68610"/>
        <a:ext cx="2072133" cy="1243280"/>
      </dsp:txXfrm>
    </dsp:sp>
    <dsp:sp modelId="{1BB25518-C489-294C-B272-4D872712D43D}">
      <dsp:nvSpPr>
        <dsp:cNvPr id="0" name=""/>
        <dsp:cNvSpPr/>
      </dsp:nvSpPr>
      <dsp:spPr>
        <a:xfrm>
          <a:off x="2611" y="1519103"/>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Recipient ministry stalls the process (2 years ECEC, EU country; 10 years </a:t>
          </a:r>
          <a:r>
            <a:rPr lang="en-US" sz="1200" kern="1200" dirty="0" err="1"/>
            <a:t>matura</a:t>
          </a:r>
          <a:r>
            <a:rPr lang="en-US" sz="1200" kern="1200" dirty="0"/>
            <a:t>, Serbia;  </a:t>
          </a:r>
          <a:r>
            <a:rPr lang="en-US" sz="1200" kern="1200" dirty="0" err="1"/>
            <a:t>etc</a:t>
          </a:r>
          <a:r>
            <a:rPr lang="en-US" sz="1200" kern="1200" dirty="0"/>
            <a:t>)</a:t>
          </a:r>
        </a:p>
      </dsp:txBody>
      <dsp:txXfrm>
        <a:off x="2611" y="1519103"/>
        <a:ext cx="2072133" cy="1243280"/>
      </dsp:txXfrm>
    </dsp:sp>
    <dsp:sp modelId="{05BBF9F4-319F-9D40-A498-A700A7DA25BA}">
      <dsp:nvSpPr>
        <dsp:cNvPr id="0" name=""/>
        <dsp:cNvSpPr/>
      </dsp:nvSpPr>
      <dsp:spPr>
        <a:xfrm>
          <a:off x="2281959" y="1519103"/>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00"/>
              </a:solidFill>
            </a:rPr>
            <a:t>Recipient ministry political changes, all is forgotten</a:t>
          </a:r>
        </a:p>
      </dsp:txBody>
      <dsp:txXfrm>
        <a:off x="2281959" y="1519103"/>
        <a:ext cx="2072133" cy="1243280"/>
      </dsp:txXfrm>
    </dsp:sp>
    <dsp:sp modelId="{2ADFF6E5-A8DA-2C43-92D0-6A5D996542CA}">
      <dsp:nvSpPr>
        <dsp:cNvPr id="0" name=""/>
        <dsp:cNvSpPr/>
      </dsp:nvSpPr>
      <dsp:spPr>
        <a:xfrm>
          <a:off x="4561306" y="1519103"/>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Recipient ministry and final beneficiary have cooperation problems</a:t>
          </a:r>
        </a:p>
      </dsp:txBody>
      <dsp:txXfrm>
        <a:off x="4561306" y="1519103"/>
        <a:ext cx="2072133" cy="1243280"/>
      </dsp:txXfrm>
    </dsp:sp>
    <dsp:sp modelId="{6955F3D7-1F50-4642-BBE1-E3A3C6CEFE0C}">
      <dsp:nvSpPr>
        <dsp:cNvPr id="0" name=""/>
        <dsp:cNvSpPr/>
      </dsp:nvSpPr>
      <dsp:spPr>
        <a:xfrm>
          <a:off x="6840654" y="1519103"/>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00"/>
              </a:solidFill>
            </a:rPr>
            <a:t>Implementing company insists on unprofessional solutions (training design</a:t>
          </a:r>
          <a:r>
            <a:rPr lang="en-US" sz="1200" kern="1200" dirty="0"/>
            <a:t>)</a:t>
          </a:r>
        </a:p>
      </dsp:txBody>
      <dsp:txXfrm>
        <a:off x="6840654" y="1519103"/>
        <a:ext cx="2072133" cy="1243280"/>
      </dsp:txXfrm>
    </dsp:sp>
    <dsp:sp modelId="{DEB51F37-30F8-F84A-8686-DE1E057E2773}">
      <dsp:nvSpPr>
        <dsp:cNvPr id="0" name=""/>
        <dsp:cNvSpPr/>
      </dsp:nvSpPr>
      <dsp:spPr>
        <a:xfrm>
          <a:off x="2611" y="2969597"/>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Project leader brings in own bias/networks (colonial assessment of the best balance between inputs and expected best outcomes)</a:t>
          </a:r>
        </a:p>
      </dsp:txBody>
      <dsp:txXfrm>
        <a:off x="2611" y="2969597"/>
        <a:ext cx="2072133" cy="1243280"/>
      </dsp:txXfrm>
    </dsp:sp>
    <dsp:sp modelId="{3BE43C20-17BC-7B49-8B8F-6E1FCE644033}">
      <dsp:nvSpPr>
        <dsp:cNvPr id="0" name=""/>
        <dsp:cNvSpPr/>
      </dsp:nvSpPr>
      <dsp:spPr>
        <a:xfrm>
          <a:off x="2281959" y="2969597"/>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Consultant brings in carbon copied solutions (school grants mania)</a:t>
          </a:r>
        </a:p>
      </dsp:txBody>
      <dsp:txXfrm>
        <a:off x="2281959" y="2969597"/>
        <a:ext cx="2072133" cy="1243280"/>
      </dsp:txXfrm>
    </dsp:sp>
    <dsp:sp modelId="{326DB930-DDA5-6D4E-B894-390D5DEC4B68}">
      <dsp:nvSpPr>
        <dsp:cNvPr id="0" name=""/>
        <dsp:cNvSpPr/>
      </dsp:nvSpPr>
      <dsp:spPr>
        <a:xfrm>
          <a:off x="4561306" y="2969597"/>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00"/>
              </a:solidFill>
            </a:rPr>
            <a:t>Consultant without sufficient competencies (BA requirements all over!)</a:t>
          </a:r>
        </a:p>
      </dsp:txBody>
      <dsp:txXfrm>
        <a:off x="4561306" y="2969597"/>
        <a:ext cx="2072133" cy="1243280"/>
      </dsp:txXfrm>
    </dsp:sp>
    <dsp:sp modelId="{57BC3173-B897-6948-8600-3C4B2E969A90}">
      <dsp:nvSpPr>
        <dsp:cNvPr id="0" name=""/>
        <dsp:cNvSpPr/>
      </dsp:nvSpPr>
      <dsp:spPr>
        <a:xfrm>
          <a:off x="6840654" y="2969597"/>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Project evaluation manipulated (serving the interest of both the donor and the recipient country structures, on the expense of the end  recipient</a:t>
          </a:r>
        </a:p>
      </dsp:txBody>
      <dsp:txXfrm>
        <a:off x="6840654" y="2969597"/>
        <a:ext cx="2072133" cy="1243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B9CA2-5BD3-438C-96DF-8223AB19AC0F}">
      <dsp:nvSpPr>
        <dsp:cNvPr id="0" name=""/>
        <dsp:cNvSpPr/>
      </dsp:nvSpPr>
      <dsp:spPr>
        <a:xfrm>
          <a:off x="314925" y="898606"/>
          <a:ext cx="354940" cy="4318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A7EFFF-2168-4129-98DD-1CF7C2929B53}">
      <dsp:nvSpPr>
        <dsp:cNvPr id="0" name=""/>
        <dsp:cNvSpPr/>
      </dsp:nvSpPr>
      <dsp:spPr>
        <a:xfrm>
          <a:off x="10291" y="1405922"/>
          <a:ext cx="964207" cy="1990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Global education development goals supported by donors and governments </a:t>
          </a:r>
        </a:p>
      </dsp:txBody>
      <dsp:txXfrm>
        <a:off x="10291" y="1405922"/>
        <a:ext cx="964207" cy="1990622"/>
      </dsp:txXfrm>
    </dsp:sp>
    <dsp:sp modelId="{17B580AD-5DEC-4E33-B294-B0194B69B84D}">
      <dsp:nvSpPr>
        <dsp:cNvPr id="0" name=""/>
        <dsp:cNvSpPr/>
      </dsp:nvSpPr>
      <dsp:spPr>
        <a:xfrm>
          <a:off x="10291" y="3453583"/>
          <a:ext cx="964207" cy="344121"/>
        </a:xfrm>
        <a:prstGeom prst="rect">
          <a:avLst/>
        </a:prstGeom>
        <a:noFill/>
        <a:ln>
          <a:noFill/>
        </a:ln>
        <a:effectLst/>
      </dsp:spPr>
      <dsp:style>
        <a:lnRef idx="0">
          <a:scrgbClr r="0" g="0" b="0"/>
        </a:lnRef>
        <a:fillRef idx="0">
          <a:scrgbClr r="0" g="0" b="0"/>
        </a:fillRef>
        <a:effectRef idx="0">
          <a:scrgbClr r="0" g="0" b="0"/>
        </a:effectRef>
        <a:fontRef idx="minor"/>
      </dsp:style>
    </dsp:sp>
    <dsp:sp modelId="{A4AF8B03-FDF6-44FB-8C96-0406794C4502}">
      <dsp:nvSpPr>
        <dsp:cNvPr id="0" name=""/>
        <dsp:cNvSpPr/>
      </dsp:nvSpPr>
      <dsp:spPr>
        <a:xfrm>
          <a:off x="1315050" y="910456"/>
          <a:ext cx="620578" cy="3844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D5D42-96F6-4DB3-AF61-969BCE7E92DF}">
      <dsp:nvSpPr>
        <dsp:cNvPr id="0" name=""/>
        <dsp:cNvSpPr/>
      </dsp:nvSpPr>
      <dsp:spPr>
        <a:xfrm>
          <a:off x="1143235" y="1394073"/>
          <a:ext cx="964207" cy="1990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Global monitoring and reporting systems supported by donors</a:t>
          </a:r>
        </a:p>
      </dsp:txBody>
      <dsp:txXfrm>
        <a:off x="1143235" y="1394073"/>
        <a:ext cx="964207" cy="1990622"/>
      </dsp:txXfrm>
    </dsp:sp>
    <dsp:sp modelId="{490455B7-0325-49D5-AB53-28A9301A5C38}">
      <dsp:nvSpPr>
        <dsp:cNvPr id="0" name=""/>
        <dsp:cNvSpPr/>
      </dsp:nvSpPr>
      <dsp:spPr>
        <a:xfrm>
          <a:off x="1143235" y="3441733"/>
          <a:ext cx="964207" cy="344121"/>
        </a:xfrm>
        <a:prstGeom prst="rect">
          <a:avLst/>
        </a:prstGeom>
        <a:noFill/>
        <a:ln>
          <a:noFill/>
        </a:ln>
        <a:effectLst/>
      </dsp:spPr>
      <dsp:style>
        <a:lnRef idx="0">
          <a:scrgbClr r="0" g="0" b="0"/>
        </a:lnRef>
        <a:fillRef idx="0">
          <a:scrgbClr r="0" g="0" b="0"/>
        </a:fillRef>
        <a:effectRef idx="0">
          <a:scrgbClr r="0" g="0" b="0"/>
        </a:effectRef>
        <a:fontRef idx="minor"/>
      </dsp:style>
    </dsp:sp>
    <dsp:sp modelId="{F65EBC71-F267-44B3-9AE5-3F66E187ACF5}">
      <dsp:nvSpPr>
        <dsp:cNvPr id="0" name=""/>
        <dsp:cNvSpPr/>
      </dsp:nvSpPr>
      <dsp:spPr>
        <a:xfrm>
          <a:off x="2589547" y="922212"/>
          <a:ext cx="337472" cy="3374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7FCF77-BD91-4E52-A83E-51F8DD51FD44}">
      <dsp:nvSpPr>
        <dsp:cNvPr id="0" name=""/>
        <dsp:cNvSpPr/>
      </dsp:nvSpPr>
      <dsp:spPr>
        <a:xfrm>
          <a:off x="2276179" y="1382316"/>
          <a:ext cx="964207" cy="1990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Comparative education use and misuse</a:t>
          </a:r>
        </a:p>
      </dsp:txBody>
      <dsp:txXfrm>
        <a:off x="2276179" y="1382316"/>
        <a:ext cx="964207" cy="1990622"/>
      </dsp:txXfrm>
    </dsp:sp>
    <dsp:sp modelId="{891DAAEC-B072-4E00-BDAE-6E313B1F92FA}">
      <dsp:nvSpPr>
        <dsp:cNvPr id="0" name=""/>
        <dsp:cNvSpPr/>
      </dsp:nvSpPr>
      <dsp:spPr>
        <a:xfrm>
          <a:off x="2276179" y="3429976"/>
          <a:ext cx="964207" cy="344121"/>
        </a:xfrm>
        <a:prstGeom prst="rect">
          <a:avLst/>
        </a:prstGeom>
        <a:noFill/>
        <a:ln>
          <a:noFill/>
        </a:ln>
        <a:effectLst/>
      </dsp:spPr>
      <dsp:style>
        <a:lnRef idx="0">
          <a:scrgbClr r="0" g="0" b="0"/>
        </a:lnRef>
        <a:fillRef idx="0">
          <a:scrgbClr r="0" g="0" b="0"/>
        </a:fillRef>
        <a:effectRef idx="0">
          <a:scrgbClr r="0" g="0" b="0"/>
        </a:effectRef>
        <a:fontRef idx="minor"/>
      </dsp:style>
    </dsp:sp>
    <dsp:sp modelId="{C11A010D-C7D8-431E-883E-AFBFF47216D5}">
      <dsp:nvSpPr>
        <dsp:cNvPr id="0" name=""/>
        <dsp:cNvSpPr/>
      </dsp:nvSpPr>
      <dsp:spPr>
        <a:xfrm>
          <a:off x="3732233" y="893659"/>
          <a:ext cx="317989" cy="4516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C4E4FB-B675-4858-8BEF-B85C81FB4853}">
      <dsp:nvSpPr>
        <dsp:cNvPr id="0" name=""/>
        <dsp:cNvSpPr/>
      </dsp:nvSpPr>
      <dsp:spPr>
        <a:xfrm>
          <a:off x="3409124" y="1410870"/>
          <a:ext cx="964207" cy="1990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Dissemination of “best practice”:  </a:t>
          </a:r>
        </a:p>
      </dsp:txBody>
      <dsp:txXfrm>
        <a:off x="3409124" y="1410870"/>
        <a:ext cx="964207" cy="1990622"/>
      </dsp:txXfrm>
    </dsp:sp>
    <dsp:sp modelId="{1B00FDC9-DA70-44B2-B1BD-D8DD7007DC2E}">
      <dsp:nvSpPr>
        <dsp:cNvPr id="0" name=""/>
        <dsp:cNvSpPr/>
      </dsp:nvSpPr>
      <dsp:spPr>
        <a:xfrm>
          <a:off x="3409124" y="3458530"/>
          <a:ext cx="964207" cy="344121"/>
        </a:xfrm>
        <a:prstGeom prst="rect">
          <a:avLst/>
        </a:prstGeom>
        <a:noFill/>
        <a:ln>
          <a:noFill/>
        </a:ln>
        <a:effectLst/>
      </dsp:spPr>
      <dsp:style>
        <a:lnRef idx="0">
          <a:scrgbClr r="0" g="0" b="0"/>
        </a:lnRef>
        <a:fillRef idx="0">
          <a:scrgbClr r="0" g="0" b="0"/>
        </a:fillRef>
        <a:effectRef idx="0">
          <a:scrgbClr r="0" g="0" b="0"/>
        </a:effectRef>
        <a:fontRef idx="minor"/>
      </dsp:style>
    </dsp:sp>
    <dsp:sp modelId="{1A42C1CC-1C22-4912-BBA9-868FAA9F93A2}">
      <dsp:nvSpPr>
        <dsp:cNvPr id="0" name=""/>
        <dsp:cNvSpPr/>
      </dsp:nvSpPr>
      <dsp:spPr>
        <a:xfrm>
          <a:off x="8304184" y="1044239"/>
          <a:ext cx="337472" cy="3374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8B985C-7AC3-4300-BA3B-F0CD804550A6}">
      <dsp:nvSpPr>
        <dsp:cNvPr id="0" name=""/>
        <dsp:cNvSpPr/>
      </dsp:nvSpPr>
      <dsp:spPr>
        <a:xfrm>
          <a:off x="4542068" y="1382316"/>
          <a:ext cx="964207" cy="1990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Pressure (and consent) to develop Flagship </a:t>
          </a:r>
          <a:r>
            <a:rPr lang="en-US" sz="1400" kern="1200" dirty="0"/>
            <a:t>projects</a:t>
          </a:r>
        </a:p>
      </dsp:txBody>
      <dsp:txXfrm>
        <a:off x="4542068" y="1382316"/>
        <a:ext cx="964207" cy="1990622"/>
      </dsp:txXfrm>
    </dsp:sp>
    <dsp:sp modelId="{7A1A9C60-6B94-4838-9A68-DE55E76034C5}">
      <dsp:nvSpPr>
        <dsp:cNvPr id="0" name=""/>
        <dsp:cNvSpPr/>
      </dsp:nvSpPr>
      <dsp:spPr>
        <a:xfrm>
          <a:off x="4542068" y="3429976"/>
          <a:ext cx="964207" cy="344121"/>
        </a:xfrm>
        <a:prstGeom prst="rect">
          <a:avLst/>
        </a:prstGeom>
        <a:noFill/>
        <a:ln>
          <a:noFill/>
        </a:ln>
        <a:effectLst/>
      </dsp:spPr>
      <dsp:style>
        <a:lnRef idx="0">
          <a:scrgbClr r="0" g="0" b="0"/>
        </a:lnRef>
        <a:fillRef idx="0">
          <a:scrgbClr r="0" g="0" b="0"/>
        </a:fillRef>
        <a:effectRef idx="0">
          <a:scrgbClr r="0" g="0" b="0"/>
        </a:effectRef>
        <a:fontRef idx="minor"/>
      </dsp:style>
    </dsp:sp>
    <dsp:sp modelId="{3B5A576D-5882-4EA3-A5C3-6133EE964FD8}">
      <dsp:nvSpPr>
        <dsp:cNvPr id="0" name=""/>
        <dsp:cNvSpPr/>
      </dsp:nvSpPr>
      <dsp:spPr>
        <a:xfrm>
          <a:off x="5988379" y="922212"/>
          <a:ext cx="337472" cy="33747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587BBE-2A83-4576-BFF5-9F5043DE7EE1}">
      <dsp:nvSpPr>
        <dsp:cNvPr id="0" name=""/>
        <dsp:cNvSpPr/>
      </dsp:nvSpPr>
      <dsp:spPr>
        <a:xfrm>
          <a:off x="5675012" y="1382316"/>
          <a:ext cx="964207" cy="1990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Study tours </a:t>
          </a:r>
        </a:p>
      </dsp:txBody>
      <dsp:txXfrm>
        <a:off x="5675012" y="1382316"/>
        <a:ext cx="964207" cy="1990622"/>
      </dsp:txXfrm>
    </dsp:sp>
    <dsp:sp modelId="{114B12DB-B7EF-4BE2-BF50-A4E056BCFCC1}">
      <dsp:nvSpPr>
        <dsp:cNvPr id="0" name=""/>
        <dsp:cNvSpPr/>
      </dsp:nvSpPr>
      <dsp:spPr>
        <a:xfrm>
          <a:off x="5675012" y="3429976"/>
          <a:ext cx="964207" cy="344121"/>
        </a:xfrm>
        <a:prstGeom prst="rect">
          <a:avLst/>
        </a:prstGeom>
        <a:noFill/>
        <a:ln>
          <a:noFill/>
        </a:ln>
        <a:effectLst/>
      </dsp:spPr>
      <dsp:style>
        <a:lnRef idx="0">
          <a:scrgbClr r="0" g="0" b="0"/>
        </a:lnRef>
        <a:fillRef idx="0">
          <a:scrgbClr r="0" g="0" b="0"/>
        </a:fillRef>
        <a:effectRef idx="0">
          <a:scrgbClr r="0" g="0" b="0"/>
        </a:effectRef>
        <a:fontRef idx="minor"/>
      </dsp:style>
    </dsp:sp>
    <dsp:sp modelId="{52F89FED-DD3D-451B-A418-E6541CFD437F}">
      <dsp:nvSpPr>
        <dsp:cNvPr id="0" name=""/>
        <dsp:cNvSpPr/>
      </dsp:nvSpPr>
      <dsp:spPr>
        <a:xfrm>
          <a:off x="7121323" y="922212"/>
          <a:ext cx="337472" cy="33747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D211DC-84DF-4576-BF05-231BD0185025}">
      <dsp:nvSpPr>
        <dsp:cNvPr id="0" name=""/>
        <dsp:cNvSpPr/>
      </dsp:nvSpPr>
      <dsp:spPr>
        <a:xfrm>
          <a:off x="6807956" y="1382316"/>
          <a:ext cx="964207" cy="1990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solidFill>
                <a:schemeClr val="accent1"/>
              </a:solidFill>
            </a:rPr>
            <a:t>What is promoted might not be the best policy</a:t>
          </a:r>
        </a:p>
      </dsp:txBody>
      <dsp:txXfrm>
        <a:off x="6807956" y="1382316"/>
        <a:ext cx="964207" cy="1990622"/>
      </dsp:txXfrm>
    </dsp:sp>
    <dsp:sp modelId="{42AAC894-DF1E-4ECE-9B4A-153367590CAD}">
      <dsp:nvSpPr>
        <dsp:cNvPr id="0" name=""/>
        <dsp:cNvSpPr/>
      </dsp:nvSpPr>
      <dsp:spPr>
        <a:xfrm>
          <a:off x="6807956" y="3429976"/>
          <a:ext cx="964207" cy="344121"/>
        </a:xfrm>
        <a:prstGeom prst="rect">
          <a:avLst/>
        </a:prstGeom>
        <a:noFill/>
        <a:ln>
          <a:noFill/>
        </a:ln>
        <a:effectLst/>
      </dsp:spPr>
      <dsp:style>
        <a:lnRef idx="0">
          <a:scrgbClr r="0" g="0" b="0"/>
        </a:lnRef>
        <a:fillRef idx="0">
          <a:scrgbClr r="0" g="0" b="0"/>
        </a:fillRef>
        <a:effectRef idx="0">
          <a:scrgbClr r="0" g="0" b="0"/>
        </a:effectRef>
        <a:fontRef idx="minor"/>
      </dsp:style>
    </dsp:sp>
    <dsp:sp modelId="{7D86E567-D4C6-457B-B0DD-5C2846476F2E}">
      <dsp:nvSpPr>
        <dsp:cNvPr id="0" name=""/>
        <dsp:cNvSpPr/>
      </dsp:nvSpPr>
      <dsp:spPr>
        <a:xfrm>
          <a:off x="7781401" y="4358838"/>
          <a:ext cx="337472" cy="33747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712EDA-EAE8-4957-9A38-2F6003DA6EB7}">
      <dsp:nvSpPr>
        <dsp:cNvPr id="0" name=""/>
        <dsp:cNvSpPr/>
      </dsp:nvSpPr>
      <dsp:spPr>
        <a:xfrm>
          <a:off x="7940900" y="1382316"/>
          <a:ext cx="964207" cy="1990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solidFill>
                <a:schemeClr val="accent1"/>
              </a:solidFill>
            </a:rPr>
            <a:t>What has been promoted could go forgotten</a:t>
          </a:r>
        </a:p>
      </dsp:txBody>
      <dsp:txXfrm>
        <a:off x="7940900" y="1382316"/>
        <a:ext cx="964207" cy="1990622"/>
      </dsp:txXfrm>
    </dsp:sp>
    <dsp:sp modelId="{0862A4CE-E64D-409D-8FA2-E32CFA41E098}">
      <dsp:nvSpPr>
        <dsp:cNvPr id="0" name=""/>
        <dsp:cNvSpPr/>
      </dsp:nvSpPr>
      <dsp:spPr>
        <a:xfrm>
          <a:off x="7940900" y="3429976"/>
          <a:ext cx="964207" cy="34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(old men’s concern)</a:t>
          </a:r>
        </a:p>
      </dsp:txBody>
      <dsp:txXfrm>
        <a:off x="7940900" y="3429976"/>
        <a:ext cx="964207" cy="344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9316A-222A-9D4F-82C1-9421AF404A9B}">
      <dsp:nvSpPr>
        <dsp:cNvPr id="0" name=""/>
        <dsp:cNvSpPr/>
      </dsp:nvSpPr>
      <dsp:spPr>
        <a:xfrm>
          <a:off x="0" y="0"/>
          <a:ext cx="2808563" cy="3653941"/>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8967" tIns="330200" rIns="218967" bIns="330200" numCol="1" spcCol="1270" anchor="t" anchorCtr="0">
          <a:noAutofit/>
        </a:bodyPr>
        <a:lstStyle/>
        <a:p>
          <a:pPr marL="0" lvl="0" indent="0" algn="l" defTabSz="889000">
            <a:lnSpc>
              <a:spcPct val="90000"/>
            </a:lnSpc>
            <a:spcBef>
              <a:spcPct val="0"/>
            </a:spcBef>
            <a:spcAft>
              <a:spcPct val="35000"/>
            </a:spcAft>
            <a:buNone/>
          </a:pPr>
          <a:r>
            <a:rPr lang="en-US" sz="2000" kern="1200"/>
            <a:t>Narrating about the causes for failures of international assistance projects</a:t>
          </a:r>
        </a:p>
      </dsp:txBody>
      <dsp:txXfrm>
        <a:off x="0" y="1388497"/>
        <a:ext cx="2808563" cy="2192364"/>
      </dsp:txXfrm>
    </dsp:sp>
    <dsp:sp modelId="{9C55FA9C-51CD-2C45-9AFF-FAEBC44C235B}">
      <dsp:nvSpPr>
        <dsp:cNvPr id="0" name=""/>
        <dsp:cNvSpPr/>
      </dsp:nvSpPr>
      <dsp:spPr>
        <a:xfrm>
          <a:off x="856190" y="365394"/>
          <a:ext cx="1096182" cy="1096182"/>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463" tIns="12700" rIns="8546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016722" y="525926"/>
        <a:ext cx="775118" cy="775118"/>
      </dsp:txXfrm>
    </dsp:sp>
    <dsp:sp modelId="{751E0FC0-1DF1-FA43-A492-EDC876E196B8}">
      <dsp:nvSpPr>
        <dsp:cNvPr id="0" name=""/>
        <dsp:cNvSpPr/>
      </dsp:nvSpPr>
      <dsp:spPr>
        <a:xfrm>
          <a:off x="0" y="3653869"/>
          <a:ext cx="2808563" cy="72"/>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D815E22F-9D07-5F4C-A742-EE8E9A54ED3B}">
      <dsp:nvSpPr>
        <dsp:cNvPr id="0" name=""/>
        <dsp:cNvSpPr/>
      </dsp:nvSpPr>
      <dsp:spPr>
        <a:xfrm>
          <a:off x="3089420" y="0"/>
          <a:ext cx="2808563" cy="3653941"/>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8967" tIns="330200" rIns="218967" bIns="330200" numCol="1" spcCol="1270" anchor="t" anchorCtr="0">
          <a:noAutofit/>
        </a:bodyPr>
        <a:lstStyle/>
        <a:p>
          <a:pPr marL="0" lvl="0" indent="0" algn="l" defTabSz="889000">
            <a:lnSpc>
              <a:spcPct val="90000"/>
            </a:lnSpc>
            <a:spcBef>
              <a:spcPct val="0"/>
            </a:spcBef>
            <a:spcAft>
              <a:spcPct val="35000"/>
            </a:spcAft>
            <a:buNone/>
          </a:pPr>
          <a:r>
            <a:rPr lang="en-US" sz="2000" kern="1200"/>
            <a:t>Narrating about own dilemmas and profound experiences</a:t>
          </a:r>
        </a:p>
      </dsp:txBody>
      <dsp:txXfrm>
        <a:off x="3089420" y="1388497"/>
        <a:ext cx="2808563" cy="2192364"/>
      </dsp:txXfrm>
    </dsp:sp>
    <dsp:sp modelId="{FF9FD908-3C9F-BF4A-9ED1-4DA9266CA412}">
      <dsp:nvSpPr>
        <dsp:cNvPr id="0" name=""/>
        <dsp:cNvSpPr/>
      </dsp:nvSpPr>
      <dsp:spPr>
        <a:xfrm>
          <a:off x="3945610" y="365394"/>
          <a:ext cx="1096182" cy="1096182"/>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463" tIns="12700" rIns="8546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106142" y="525926"/>
        <a:ext cx="775118" cy="775118"/>
      </dsp:txXfrm>
    </dsp:sp>
    <dsp:sp modelId="{DE26A641-1F09-3B4D-8B8B-5B06D265F43F}">
      <dsp:nvSpPr>
        <dsp:cNvPr id="0" name=""/>
        <dsp:cNvSpPr/>
      </dsp:nvSpPr>
      <dsp:spPr>
        <a:xfrm>
          <a:off x="3089420" y="3653869"/>
          <a:ext cx="2808563" cy="72"/>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4C0B8107-A19C-3742-9D56-0E322C86F8EE}">
      <dsp:nvSpPr>
        <dsp:cNvPr id="0" name=""/>
        <dsp:cNvSpPr/>
      </dsp:nvSpPr>
      <dsp:spPr>
        <a:xfrm>
          <a:off x="6178840" y="0"/>
          <a:ext cx="2808563" cy="3653941"/>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8967" tIns="330200" rIns="218967" bIns="330200" numCol="1" spcCol="1270" anchor="t" anchorCtr="0">
          <a:noAutofit/>
        </a:bodyPr>
        <a:lstStyle/>
        <a:p>
          <a:pPr marL="0" lvl="0" indent="0" algn="l" defTabSz="889000">
            <a:lnSpc>
              <a:spcPct val="90000"/>
            </a:lnSpc>
            <a:spcBef>
              <a:spcPct val="0"/>
            </a:spcBef>
            <a:spcAft>
              <a:spcPct val="35000"/>
            </a:spcAft>
            <a:buNone/>
          </a:pPr>
          <a:r>
            <a:rPr lang="en-US" sz="2000" kern="1200" dirty="0"/>
            <a:t>Writing a letter to a peer</a:t>
          </a:r>
        </a:p>
      </dsp:txBody>
      <dsp:txXfrm>
        <a:off x="6178840" y="1388497"/>
        <a:ext cx="2808563" cy="2192364"/>
      </dsp:txXfrm>
    </dsp:sp>
    <dsp:sp modelId="{E57F34A5-11FE-C74F-B1F5-81F653EC191E}">
      <dsp:nvSpPr>
        <dsp:cNvPr id="0" name=""/>
        <dsp:cNvSpPr/>
      </dsp:nvSpPr>
      <dsp:spPr>
        <a:xfrm>
          <a:off x="7035030" y="365394"/>
          <a:ext cx="1096182" cy="1096182"/>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463" tIns="12700" rIns="8546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195562" y="525926"/>
        <a:ext cx="775118" cy="775118"/>
      </dsp:txXfrm>
    </dsp:sp>
    <dsp:sp modelId="{615A87F4-D026-C344-827C-B9F3F9597B07}">
      <dsp:nvSpPr>
        <dsp:cNvPr id="0" name=""/>
        <dsp:cNvSpPr/>
      </dsp:nvSpPr>
      <dsp:spPr>
        <a:xfrm>
          <a:off x="6178840" y="3653869"/>
          <a:ext cx="2808563" cy="72"/>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9316A-222A-9D4F-82C1-9421AF404A9B}">
      <dsp:nvSpPr>
        <dsp:cNvPr id="0" name=""/>
        <dsp:cNvSpPr/>
      </dsp:nvSpPr>
      <dsp:spPr>
        <a:xfrm>
          <a:off x="0" y="0"/>
          <a:ext cx="2808563" cy="3653941"/>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8967" tIns="330200" rIns="218967" bIns="330200" numCol="1" spcCol="1270" anchor="t" anchorCtr="0">
          <a:noAutofit/>
        </a:bodyPr>
        <a:lstStyle/>
        <a:p>
          <a:pPr marL="0" lvl="0" indent="0" algn="l" defTabSz="622300">
            <a:lnSpc>
              <a:spcPct val="90000"/>
            </a:lnSpc>
            <a:spcBef>
              <a:spcPct val="0"/>
            </a:spcBef>
            <a:spcAft>
              <a:spcPct val="35000"/>
            </a:spcAft>
            <a:buNone/>
          </a:pPr>
          <a:r>
            <a:rPr lang="en-US" sz="1400" u="sng" kern="1200" dirty="0"/>
            <a:t>Critique:</a:t>
          </a:r>
        </a:p>
        <a:p>
          <a:pPr marL="0" lvl="0" indent="0" algn="l" defTabSz="622300">
            <a:lnSpc>
              <a:spcPct val="90000"/>
            </a:lnSpc>
            <a:spcBef>
              <a:spcPct val="0"/>
            </a:spcBef>
            <a:spcAft>
              <a:spcPct val="35000"/>
            </a:spcAft>
            <a:buNone/>
          </a:pPr>
          <a:r>
            <a:rPr lang="en-US" sz="1400" kern="1200" dirty="0"/>
            <a:t>Lack of political commitment</a:t>
          </a:r>
        </a:p>
        <a:p>
          <a:pPr marL="0" lvl="0" indent="0" algn="l" defTabSz="622300">
            <a:lnSpc>
              <a:spcPct val="90000"/>
            </a:lnSpc>
            <a:spcBef>
              <a:spcPct val="0"/>
            </a:spcBef>
            <a:spcAft>
              <a:spcPct val="35000"/>
            </a:spcAft>
            <a:buNone/>
          </a:pPr>
          <a:r>
            <a:rPr lang="en-US" sz="1400" kern="1200" dirty="0"/>
            <a:t>Donor engagement superficial</a:t>
          </a:r>
        </a:p>
      </dsp:txBody>
      <dsp:txXfrm>
        <a:off x="0" y="1388497"/>
        <a:ext cx="2808563" cy="2192364"/>
      </dsp:txXfrm>
    </dsp:sp>
    <dsp:sp modelId="{9C55FA9C-51CD-2C45-9AFF-FAEBC44C235B}">
      <dsp:nvSpPr>
        <dsp:cNvPr id="0" name=""/>
        <dsp:cNvSpPr/>
      </dsp:nvSpPr>
      <dsp:spPr>
        <a:xfrm>
          <a:off x="856190" y="365394"/>
          <a:ext cx="1096182" cy="1096182"/>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463" tIns="12700" rIns="8546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016722" y="525926"/>
        <a:ext cx="775118" cy="775118"/>
      </dsp:txXfrm>
    </dsp:sp>
    <dsp:sp modelId="{751E0FC0-1DF1-FA43-A492-EDC876E196B8}">
      <dsp:nvSpPr>
        <dsp:cNvPr id="0" name=""/>
        <dsp:cNvSpPr/>
      </dsp:nvSpPr>
      <dsp:spPr>
        <a:xfrm>
          <a:off x="0" y="3653869"/>
          <a:ext cx="2808563" cy="72"/>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D815E22F-9D07-5F4C-A742-EE8E9A54ED3B}">
      <dsp:nvSpPr>
        <dsp:cNvPr id="0" name=""/>
        <dsp:cNvSpPr/>
      </dsp:nvSpPr>
      <dsp:spPr>
        <a:xfrm>
          <a:off x="3089420" y="0"/>
          <a:ext cx="2808563" cy="3653941"/>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8967" tIns="330200" rIns="218967" bIns="330200" numCol="1" spcCol="1270" anchor="t" anchorCtr="0">
          <a:noAutofit/>
        </a:bodyPr>
        <a:lstStyle/>
        <a:p>
          <a:pPr marL="0" lvl="0" indent="0" algn="l" defTabSz="622300">
            <a:lnSpc>
              <a:spcPct val="90000"/>
            </a:lnSpc>
            <a:spcBef>
              <a:spcPct val="0"/>
            </a:spcBef>
            <a:spcAft>
              <a:spcPct val="35000"/>
            </a:spcAft>
            <a:buNone/>
          </a:pPr>
          <a:r>
            <a:rPr lang="en-US" sz="1400" u="sng" kern="1200" dirty="0"/>
            <a:t>Dilemma:</a:t>
          </a:r>
        </a:p>
        <a:p>
          <a:pPr marL="0" lvl="0" indent="0" algn="l" defTabSz="622300">
            <a:lnSpc>
              <a:spcPct val="90000"/>
            </a:lnSpc>
            <a:spcBef>
              <a:spcPct val="0"/>
            </a:spcBef>
            <a:spcAft>
              <a:spcPct val="35000"/>
            </a:spcAft>
            <a:buNone/>
          </a:pPr>
          <a:r>
            <a:rPr lang="en-US" sz="1400" kern="1200" dirty="0"/>
            <a:t>How to make a difference under unfavorable circumstances</a:t>
          </a:r>
        </a:p>
        <a:p>
          <a:pPr marL="0" lvl="0" indent="0" algn="l" defTabSz="622300">
            <a:lnSpc>
              <a:spcPct val="90000"/>
            </a:lnSpc>
            <a:spcBef>
              <a:spcPct val="0"/>
            </a:spcBef>
            <a:spcAft>
              <a:spcPct val="35000"/>
            </a:spcAft>
            <a:buNone/>
          </a:pPr>
          <a:r>
            <a:rPr lang="en-US" sz="1400" kern="1200" dirty="0"/>
            <a:t>How to bridge between  disparate expectations/practices </a:t>
          </a:r>
        </a:p>
      </dsp:txBody>
      <dsp:txXfrm>
        <a:off x="3089420" y="1388497"/>
        <a:ext cx="2808563" cy="2192364"/>
      </dsp:txXfrm>
    </dsp:sp>
    <dsp:sp modelId="{FF9FD908-3C9F-BF4A-9ED1-4DA9266CA412}">
      <dsp:nvSpPr>
        <dsp:cNvPr id="0" name=""/>
        <dsp:cNvSpPr/>
      </dsp:nvSpPr>
      <dsp:spPr>
        <a:xfrm>
          <a:off x="3945610" y="365394"/>
          <a:ext cx="1096182" cy="1096182"/>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463" tIns="12700" rIns="8546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106142" y="525926"/>
        <a:ext cx="775118" cy="775118"/>
      </dsp:txXfrm>
    </dsp:sp>
    <dsp:sp modelId="{DE26A641-1F09-3B4D-8B8B-5B06D265F43F}">
      <dsp:nvSpPr>
        <dsp:cNvPr id="0" name=""/>
        <dsp:cNvSpPr/>
      </dsp:nvSpPr>
      <dsp:spPr>
        <a:xfrm>
          <a:off x="3089420" y="3653869"/>
          <a:ext cx="2808563" cy="72"/>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4C0B8107-A19C-3742-9D56-0E322C86F8EE}">
      <dsp:nvSpPr>
        <dsp:cNvPr id="0" name=""/>
        <dsp:cNvSpPr/>
      </dsp:nvSpPr>
      <dsp:spPr>
        <a:xfrm>
          <a:off x="6178840" y="0"/>
          <a:ext cx="2808563" cy="3653941"/>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8967" tIns="330200" rIns="218967" bIns="330200" numCol="1" spcCol="1270" anchor="t" anchorCtr="0">
          <a:noAutofit/>
        </a:bodyPr>
        <a:lstStyle/>
        <a:p>
          <a:pPr marL="0" lvl="0" indent="0" algn="l" defTabSz="622300">
            <a:lnSpc>
              <a:spcPct val="90000"/>
            </a:lnSpc>
            <a:spcBef>
              <a:spcPct val="0"/>
            </a:spcBef>
            <a:spcAft>
              <a:spcPct val="35000"/>
            </a:spcAft>
            <a:buNone/>
          </a:pPr>
          <a:r>
            <a:rPr lang="en-US" sz="1400" u="sng" kern="1200" dirty="0"/>
            <a:t>Advice:</a:t>
          </a:r>
        </a:p>
        <a:p>
          <a:pPr marL="0" lvl="0" indent="0" algn="l" defTabSz="622300">
            <a:lnSpc>
              <a:spcPct val="90000"/>
            </a:lnSpc>
            <a:spcBef>
              <a:spcPct val="0"/>
            </a:spcBef>
            <a:spcAft>
              <a:spcPct val="35000"/>
            </a:spcAft>
            <a:buNone/>
          </a:pPr>
          <a:r>
            <a:rPr lang="en-US" sz="1400" kern="1200" dirty="0"/>
            <a:t>Listen and build trust</a:t>
          </a:r>
        </a:p>
        <a:p>
          <a:pPr marL="0" lvl="0" indent="0" algn="l" defTabSz="622300">
            <a:lnSpc>
              <a:spcPct val="90000"/>
            </a:lnSpc>
            <a:spcBef>
              <a:spcPct val="0"/>
            </a:spcBef>
            <a:spcAft>
              <a:spcPct val="35000"/>
            </a:spcAft>
            <a:buNone/>
          </a:pPr>
          <a:r>
            <a:rPr lang="en-US" sz="1400" kern="1200" dirty="0"/>
            <a:t>Protect yourself  </a:t>
          </a:r>
        </a:p>
        <a:p>
          <a:pPr marL="0" lvl="0" indent="0" algn="l" defTabSz="622300">
            <a:lnSpc>
              <a:spcPct val="90000"/>
            </a:lnSpc>
            <a:spcBef>
              <a:spcPct val="0"/>
            </a:spcBef>
            <a:spcAft>
              <a:spcPct val="35000"/>
            </a:spcAft>
            <a:buNone/>
          </a:pPr>
          <a:endParaRPr lang="en-US" sz="1400" kern="1200" dirty="0"/>
        </a:p>
      </dsp:txBody>
      <dsp:txXfrm>
        <a:off x="6178840" y="1388497"/>
        <a:ext cx="2808563" cy="2192364"/>
      </dsp:txXfrm>
    </dsp:sp>
    <dsp:sp modelId="{E57F34A5-11FE-C74F-B1F5-81F653EC191E}">
      <dsp:nvSpPr>
        <dsp:cNvPr id="0" name=""/>
        <dsp:cNvSpPr/>
      </dsp:nvSpPr>
      <dsp:spPr>
        <a:xfrm>
          <a:off x="7035030" y="365394"/>
          <a:ext cx="1096182" cy="1096182"/>
        </a:xfrm>
        <a:prstGeom prst="ellipse">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463" tIns="12700" rIns="8546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195562" y="525926"/>
        <a:ext cx="775118" cy="775118"/>
      </dsp:txXfrm>
    </dsp:sp>
    <dsp:sp modelId="{615A87F4-D026-C344-827C-B9F3F9597B07}">
      <dsp:nvSpPr>
        <dsp:cNvPr id="0" name=""/>
        <dsp:cNvSpPr/>
      </dsp:nvSpPr>
      <dsp:spPr>
        <a:xfrm>
          <a:off x="6178840" y="3653869"/>
          <a:ext cx="2808563" cy="72"/>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B8775-28BC-6A42-9DCC-4126CCC60E07}" type="datetimeFigureOut">
              <a:rPr lang="en-US" smtClean="0"/>
              <a:t>12/17/25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ABDD2-DC60-3D42-8D23-690503C1DA83}" type="slidenum">
              <a:rPr lang="en-US" smtClean="0"/>
              <a:t>‹#›</a:t>
            </a:fld>
            <a:endParaRPr lang="en-US"/>
          </a:p>
        </p:txBody>
      </p:sp>
    </p:spTree>
    <p:extLst>
      <p:ext uri="{BB962C8B-B14F-4D97-AF65-F5344CB8AC3E}">
        <p14:creationId xmlns:p14="http://schemas.microsoft.com/office/powerpoint/2010/main" val="3759465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615113-BCC2-F34A-8B70-F12E6DEC41F2}" type="datetime1">
              <a:rPr lang="en-US" smtClean="0"/>
              <a:t>12/17/25</a:t>
            </a:fld>
            <a:endParaRPr lang="en-US"/>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05324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329C19-6D94-2F46-BA44-E5A6FB701383}" type="datetime1">
              <a:rPr lang="en-US" smtClean="0"/>
              <a:t>12/17/25</a:t>
            </a:fld>
            <a:endParaRPr lang="en-US"/>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33515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CB7497-8E05-E44A-AF57-C19A86B0C8CE}" type="datetime1">
              <a:rPr lang="en-US" smtClean="0"/>
              <a:t>12/17/25</a:t>
            </a:fld>
            <a:endParaRPr lang="en-US"/>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0C12960-6E85-460F-B6E3-5B82CB31AF3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62457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D16B154-CDB8-AC45-A55E-2F3737C72B6E}" type="datetime1">
              <a:rPr lang="en-US" smtClean="0"/>
              <a:t>12/17/25</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2390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85B43CA-A046-1D44-B788-CEB7AD9F519E}" type="datetime1">
              <a:rPr lang="en-US" smtClean="0"/>
              <a:t>12/17/25</a:t>
            </a:fld>
            <a:endParaRPr lang="en-US"/>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0C12960-6E85-460F-B6E3-5B82CB31AF3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89065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CDE8768-B450-D442-B64E-E7047F3C9592}" type="datetime1">
              <a:rPr lang="en-US" smtClean="0"/>
              <a:t>12/17/25</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019113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96B96A-FCF2-154C-863F-815247694904}" type="datetime1">
              <a:rPr lang="en-US" smtClean="0"/>
              <a:t>12/17/25</a:t>
            </a:fld>
            <a:endParaRPr lang="en-US"/>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658930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CD240D-557A-2549-A087-F51CC6C88509}" type="datetime1">
              <a:rPr lang="en-US" smtClean="0"/>
              <a:t>12/17/25</a:t>
            </a:fld>
            <a:endParaRPr lang="en-US"/>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22869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0A3B3-2C43-D010-4E0F-43FBC2740D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ACF57E-23C5-4BBB-5B03-19EEEABEF4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570E60-F159-31F1-591E-B5AFEDC91117}"/>
              </a:ext>
            </a:extLst>
          </p:cNvPr>
          <p:cNvSpPr>
            <a:spLocks noGrp="1"/>
          </p:cNvSpPr>
          <p:nvPr>
            <p:ph type="dt" sz="half" idx="10"/>
          </p:nvPr>
        </p:nvSpPr>
        <p:spPr/>
        <p:txBody>
          <a:bodyPr/>
          <a:lstStyle/>
          <a:p>
            <a:fld id="{41045EF5-31B2-D444-BA42-5D5E7FB9508F}" type="datetime1">
              <a:rPr lang="en-US" smtClean="0"/>
              <a:t>12/17/25</a:t>
            </a:fld>
            <a:endParaRPr lang="en-US"/>
          </a:p>
        </p:txBody>
      </p:sp>
      <p:sp>
        <p:nvSpPr>
          <p:cNvPr id="5" name="Footer Placeholder 4">
            <a:extLst>
              <a:ext uri="{FF2B5EF4-FFF2-40B4-BE49-F238E27FC236}">
                <a16:creationId xmlns:a16="http://schemas.microsoft.com/office/drawing/2014/main" id="{F3AB03BF-BDAD-962E-6F46-7EEF08DE4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B2472-1910-5C06-0845-550B9831D7EA}"/>
              </a:ext>
            </a:extLst>
          </p:cNvPr>
          <p:cNvSpPr>
            <a:spLocks noGrp="1"/>
          </p:cNvSpPr>
          <p:nvPr>
            <p:ph type="sldNum" sz="quarter" idx="12"/>
          </p:nvPr>
        </p:nvSpPr>
        <p:spPr/>
        <p:txBody>
          <a:bodyPr/>
          <a:lstStyle/>
          <a:p>
            <a:fld id="{A6965A93-40FF-2E4A-AAA7-F9925A142296}" type="slidenum">
              <a:rPr lang="en-US" smtClean="0"/>
              <a:t>‹#›</a:t>
            </a:fld>
            <a:endParaRPr lang="en-US"/>
          </a:p>
        </p:txBody>
      </p:sp>
    </p:spTree>
    <p:extLst>
      <p:ext uri="{BB962C8B-B14F-4D97-AF65-F5344CB8AC3E}">
        <p14:creationId xmlns:p14="http://schemas.microsoft.com/office/powerpoint/2010/main" val="2942372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3B65-CFBA-3513-45EC-C3E93365B3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5BE31-8E03-B3F6-BF23-ABA482037B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FE894-6A8A-83DE-F16F-8931654C723E}"/>
              </a:ext>
            </a:extLst>
          </p:cNvPr>
          <p:cNvSpPr>
            <a:spLocks noGrp="1"/>
          </p:cNvSpPr>
          <p:nvPr>
            <p:ph type="dt" sz="half" idx="10"/>
          </p:nvPr>
        </p:nvSpPr>
        <p:spPr/>
        <p:txBody>
          <a:bodyPr/>
          <a:lstStyle/>
          <a:p>
            <a:fld id="{B95CC402-AA9D-EB4F-AF4C-823C0D79FE84}" type="datetime1">
              <a:rPr lang="en-US" smtClean="0"/>
              <a:t>12/17/25</a:t>
            </a:fld>
            <a:endParaRPr lang="en-US"/>
          </a:p>
        </p:txBody>
      </p:sp>
      <p:sp>
        <p:nvSpPr>
          <p:cNvPr id="5" name="Footer Placeholder 4">
            <a:extLst>
              <a:ext uri="{FF2B5EF4-FFF2-40B4-BE49-F238E27FC236}">
                <a16:creationId xmlns:a16="http://schemas.microsoft.com/office/drawing/2014/main" id="{ECC8A3D3-B7BC-8BEC-EA5D-008E94260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85BCB-BFCF-BA52-88E7-4B689DEF39E7}"/>
              </a:ext>
            </a:extLst>
          </p:cNvPr>
          <p:cNvSpPr>
            <a:spLocks noGrp="1"/>
          </p:cNvSpPr>
          <p:nvPr>
            <p:ph type="sldNum" sz="quarter" idx="12"/>
          </p:nvPr>
        </p:nvSpPr>
        <p:spPr/>
        <p:txBody>
          <a:bodyPr/>
          <a:lstStyle/>
          <a:p>
            <a:fld id="{A6965A93-40FF-2E4A-AAA7-F9925A142296}" type="slidenum">
              <a:rPr lang="en-US" smtClean="0"/>
              <a:t>‹#›</a:t>
            </a:fld>
            <a:endParaRPr lang="en-US"/>
          </a:p>
        </p:txBody>
      </p:sp>
    </p:spTree>
    <p:extLst>
      <p:ext uri="{BB962C8B-B14F-4D97-AF65-F5344CB8AC3E}">
        <p14:creationId xmlns:p14="http://schemas.microsoft.com/office/powerpoint/2010/main" val="3070844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CEBEE-4E0D-80FE-B199-4329E4DCE1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B2CF02-310D-5611-C80B-BDA17448EE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F552F1-B8E7-D878-2A9D-6AD8A0D44589}"/>
              </a:ext>
            </a:extLst>
          </p:cNvPr>
          <p:cNvSpPr>
            <a:spLocks noGrp="1"/>
          </p:cNvSpPr>
          <p:nvPr>
            <p:ph type="dt" sz="half" idx="10"/>
          </p:nvPr>
        </p:nvSpPr>
        <p:spPr/>
        <p:txBody>
          <a:bodyPr/>
          <a:lstStyle/>
          <a:p>
            <a:fld id="{CAE642FC-0B61-504F-9054-EFEA4B5C6DBC}" type="datetime1">
              <a:rPr lang="en-US" smtClean="0"/>
              <a:t>12/17/25</a:t>
            </a:fld>
            <a:endParaRPr lang="en-US"/>
          </a:p>
        </p:txBody>
      </p:sp>
      <p:sp>
        <p:nvSpPr>
          <p:cNvPr id="5" name="Footer Placeholder 4">
            <a:extLst>
              <a:ext uri="{FF2B5EF4-FFF2-40B4-BE49-F238E27FC236}">
                <a16:creationId xmlns:a16="http://schemas.microsoft.com/office/drawing/2014/main" id="{CF325E59-73C3-44F8-4CDC-C8CFF93C1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6BDC6-1D77-E232-9ED3-6DC2A0CA90CA}"/>
              </a:ext>
            </a:extLst>
          </p:cNvPr>
          <p:cNvSpPr>
            <a:spLocks noGrp="1"/>
          </p:cNvSpPr>
          <p:nvPr>
            <p:ph type="sldNum" sz="quarter" idx="12"/>
          </p:nvPr>
        </p:nvSpPr>
        <p:spPr/>
        <p:txBody>
          <a:bodyPr/>
          <a:lstStyle/>
          <a:p>
            <a:fld id="{A6965A93-40FF-2E4A-AAA7-F9925A142296}" type="slidenum">
              <a:rPr lang="en-US" smtClean="0"/>
              <a:t>‹#›</a:t>
            </a:fld>
            <a:endParaRPr lang="en-US"/>
          </a:p>
        </p:txBody>
      </p:sp>
    </p:spTree>
    <p:extLst>
      <p:ext uri="{BB962C8B-B14F-4D97-AF65-F5344CB8AC3E}">
        <p14:creationId xmlns:p14="http://schemas.microsoft.com/office/powerpoint/2010/main" val="262537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52576-DB16-184C-906B-5927D03F483A}" type="datetime1">
              <a:rPr lang="en-US" smtClean="0"/>
              <a:t>12/17/25</a:t>
            </a:fld>
            <a:endParaRPr lang="en-US"/>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57174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2B68-E8E8-F648-D7B9-4286783B09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EC80E9-0FC9-73C9-FE63-CC4C6D0661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7713DB-FE34-B290-0DE5-4E85270BB8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B217C0-ED2B-B694-8519-ECD524E834AD}"/>
              </a:ext>
            </a:extLst>
          </p:cNvPr>
          <p:cNvSpPr>
            <a:spLocks noGrp="1"/>
          </p:cNvSpPr>
          <p:nvPr>
            <p:ph type="dt" sz="half" idx="10"/>
          </p:nvPr>
        </p:nvSpPr>
        <p:spPr/>
        <p:txBody>
          <a:bodyPr/>
          <a:lstStyle/>
          <a:p>
            <a:fld id="{0C42EFB7-E00B-1541-AE9D-232C3BDFD5CD}" type="datetime1">
              <a:rPr lang="en-US" smtClean="0"/>
              <a:t>12/17/25</a:t>
            </a:fld>
            <a:endParaRPr lang="en-US"/>
          </a:p>
        </p:txBody>
      </p:sp>
      <p:sp>
        <p:nvSpPr>
          <p:cNvPr id="6" name="Footer Placeholder 5">
            <a:extLst>
              <a:ext uri="{FF2B5EF4-FFF2-40B4-BE49-F238E27FC236}">
                <a16:creationId xmlns:a16="http://schemas.microsoft.com/office/drawing/2014/main" id="{8171D47E-BBA1-3D30-17B2-A148A56A52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82CCD3-187E-B5B1-5336-53E8050042D5}"/>
              </a:ext>
            </a:extLst>
          </p:cNvPr>
          <p:cNvSpPr>
            <a:spLocks noGrp="1"/>
          </p:cNvSpPr>
          <p:nvPr>
            <p:ph type="sldNum" sz="quarter" idx="12"/>
          </p:nvPr>
        </p:nvSpPr>
        <p:spPr/>
        <p:txBody>
          <a:bodyPr/>
          <a:lstStyle/>
          <a:p>
            <a:fld id="{A6965A93-40FF-2E4A-AAA7-F9925A142296}" type="slidenum">
              <a:rPr lang="en-US" smtClean="0"/>
              <a:t>‹#›</a:t>
            </a:fld>
            <a:endParaRPr lang="en-US"/>
          </a:p>
        </p:txBody>
      </p:sp>
    </p:spTree>
    <p:extLst>
      <p:ext uri="{BB962C8B-B14F-4D97-AF65-F5344CB8AC3E}">
        <p14:creationId xmlns:p14="http://schemas.microsoft.com/office/powerpoint/2010/main" val="848904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BEF6-E67B-7C33-C95B-CAB8198D3D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AE6DBD-C4BA-0AA0-1303-F2CD5F45F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2B1018-4308-8569-CBD6-D33F3BF31C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218DE8-12D5-AF8F-3943-FB0FA23952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20C7B9-DA08-AA9A-69DA-FD4537034B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F3FF1A-6842-992D-93DB-A3A906E3F7A9}"/>
              </a:ext>
            </a:extLst>
          </p:cNvPr>
          <p:cNvSpPr>
            <a:spLocks noGrp="1"/>
          </p:cNvSpPr>
          <p:nvPr>
            <p:ph type="dt" sz="half" idx="10"/>
          </p:nvPr>
        </p:nvSpPr>
        <p:spPr/>
        <p:txBody>
          <a:bodyPr/>
          <a:lstStyle/>
          <a:p>
            <a:fld id="{B0805749-6B1A-5945-A086-9A33FF3C5388}" type="datetime1">
              <a:rPr lang="en-US" smtClean="0"/>
              <a:t>12/17/25</a:t>
            </a:fld>
            <a:endParaRPr lang="en-US"/>
          </a:p>
        </p:txBody>
      </p:sp>
      <p:sp>
        <p:nvSpPr>
          <p:cNvPr id="8" name="Footer Placeholder 7">
            <a:extLst>
              <a:ext uri="{FF2B5EF4-FFF2-40B4-BE49-F238E27FC236}">
                <a16:creationId xmlns:a16="http://schemas.microsoft.com/office/drawing/2014/main" id="{ABE0CA78-27A9-B4D6-A4FD-FF2A76DE0E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348328-A495-655C-245C-A88E4A391170}"/>
              </a:ext>
            </a:extLst>
          </p:cNvPr>
          <p:cNvSpPr>
            <a:spLocks noGrp="1"/>
          </p:cNvSpPr>
          <p:nvPr>
            <p:ph type="sldNum" sz="quarter" idx="12"/>
          </p:nvPr>
        </p:nvSpPr>
        <p:spPr/>
        <p:txBody>
          <a:bodyPr/>
          <a:lstStyle/>
          <a:p>
            <a:fld id="{A6965A93-40FF-2E4A-AAA7-F9925A142296}" type="slidenum">
              <a:rPr lang="en-US" smtClean="0"/>
              <a:t>‹#›</a:t>
            </a:fld>
            <a:endParaRPr lang="en-US"/>
          </a:p>
        </p:txBody>
      </p:sp>
    </p:spTree>
    <p:extLst>
      <p:ext uri="{BB962C8B-B14F-4D97-AF65-F5344CB8AC3E}">
        <p14:creationId xmlns:p14="http://schemas.microsoft.com/office/powerpoint/2010/main" val="1465284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6A0AF-22AD-28C2-8AF4-FB90629553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1B6521-A950-010B-F929-7A6605D7E551}"/>
              </a:ext>
            </a:extLst>
          </p:cNvPr>
          <p:cNvSpPr>
            <a:spLocks noGrp="1"/>
          </p:cNvSpPr>
          <p:nvPr>
            <p:ph type="dt" sz="half" idx="10"/>
          </p:nvPr>
        </p:nvSpPr>
        <p:spPr/>
        <p:txBody>
          <a:bodyPr/>
          <a:lstStyle/>
          <a:p>
            <a:fld id="{40DBE92A-A1D4-EE47-AA51-40D0492C0308}" type="datetime1">
              <a:rPr lang="en-US" smtClean="0"/>
              <a:t>12/17/25</a:t>
            </a:fld>
            <a:endParaRPr lang="en-US"/>
          </a:p>
        </p:txBody>
      </p:sp>
      <p:sp>
        <p:nvSpPr>
          <p:cNvPr id="4" name="Footer Placeholder 3">
            <a:extLst>
              <a:ext uri="{FF2B5EF4-FFF2-40B4-BE49-F238E27FC236}">
                <a16:creationId xmlns:a16="http://schemas.microsoft.com/office/drawing/2014/main" id="{7FAB6259-A2A9-1B23-4BE9-FD59048DF8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E906AC-40A1-E091-F170-7F05F6FC0736}"/>
              </a:ext>
            </a:extLst>
          </p:cNvPr>
          <p:cNvSpPr>
            <a:spLocks noGrp="1"/>
          </p:cNvSpPr>
          <p:nvPr>
            <p:ph type="sldNum" sz="quarter" idx="12"/>
          </p:nvPr>
        </p:nvSpPr>
        <p:spPr/>
        <p:txBody>
          <a:bodyPr/>
          <a:lstStyle/>
          <a:p>
            <a:fld id="{A6965A93-40FF-2E4A-AAA7-F9925A142296}" type="slidenum">
              <a:rPr lang="en-US" smtClean="0"/>
              <a:t>‹#›</a:t>
            </a:fld>
            <a:endParaRPr lang="en-US"/>
          </a:p>
        </p:txBody>
      </p:sp>
    </p:spTree>
    <p:extLst>
      <p:ext uri="{BB962C8B-B14F-4D97-AF65-F5344CB8AC3E}">
        <p14:creationId xmlns:p14="http://schemas.microsoft.com/office/powerpoint/2010/main" val="303178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41FA7-198F-59BB-5430-27DC11D7608D}"/>
              </a:ext>
            </a:extLst>
          </p:cNvPr>
          <p:cNvSpPr>
            <a:spLocks noGrp="1"/>
          </p:cNvSpPr>
          <p:nvPr>
            <p:ph type="dt" sz="half" idx="10"/>
          </p:nvPr>
        </p:nvSpPr>
        <p:spPr/>
        <p:txBody>
          <a:bodyPr/>
          <a:lstStyle/>
          <a:p>
            <a:fld id="{D9E91D3D-E440-454D-B654-CC97B974F8C5}" type="datetime1">
              <a:rPr lang="en-US" smtClean="0"/>
              <a:t>12/17/25</a:t>
            </a:fld>
            <a:endParaRPr lang="en-US"/>
          </a:p>
        </p:txBody>
      </p:sp>
      <p:sp>
        <p:nvSpPr>
          <p:cNvPr id="3" name="Footer Placeholder 2">
            <a:extLst>
              <a:ext uri="{FF2B5EF4-FFF2-40B4-BE49-F238E27FC236}">
                <a16:creationId xmlns:a16="http://schemas.microsoft.com/office/drawing/2014/main" id="{33E6B0D2-96BB-40A4-E633-84BE809257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1A063F-ADA0-4452-0B72-0783B1E4B0CB}"/>
              </a:ext>
            </a:extLst>
          </p:cNvPr>
          <p:cNvSpPr>
            <a:spLocks noGrp="1"/>
          </p:cNvSpPr>
          <p:nvPr>
            <p:ph type="sldNum" sz="quarter" idx="12"/>
          </p:nvPr>
        </p:nvSpPr>
        <p:spPr/>
        <p:txBody>
          <a:bodyPr/>
          <a:lstStyle/>
          <a:p>
            <a:fld id="{A6965A93-40FF-2E4A-AAA7-F9925A142296}" type="slidenum">
              <a:rPr lang="en-US" smtClean="0"/>
              <a:t>‹#›</a:t>
            </a:fld>
            <a:endParaRPr lang="en-US"/>
          </a:p>
        </p:txBody>
      </p:sp>
    </p:spTree>
    <p:extLst>
      <p:ext uri="{BB962C8B-B14F-4D97-AF65-F5344CB8AC3E}">
        <p14:creationId xmlns:p14="http://schemas.microsoft.com/office/powerpoint/2010/main" val="1785264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E6E9-427A-9259-1458-AA71924F9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3DF2E7-B67A-BE94-E7E8-14127E2019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D30417-1DA3-013C-D46F-3EB923211D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FFE783-1A5F-9B5B-CB55-80C69E922159}"/>
              </a:ext>
            </a:extLst>
          </p:cNvPr>
          <p:cNvSpPr>
            <a:spLocks noGrp="1"/>
          </p:cNvSpPr>
          <p:nvPr>
            <p:ph type="dt" sz="half" idx="10"/>
          </p:nvPr>
        </p:nvSpPr>
        <p:spPr/>
        <p:txBody>
          <a:bodyPr/>
          <a:lstStyle/>
          <a:p>
            <a:fld id="{B6B903C7-3F46-ED48-9D87-29B3AAB0E9C2}" type="datetime1">
              <a:rPr lang="en-US" smtClean="0"/>
              <a:t>12/17/25</a:t>
            </a:fld>
            <a:endParaRPr lang="en-US"/>
          </a:p>
        </p:txBody>
      </p:sp>
      <p:sp>
        <p:nvSpPr>
          <p:cNvPr id="6" name="Footer Placeholder 5">
            <a:extLst>
              <a:ext uri="{FF2B5EF4-FFF2-40B4-BE49-F238E27FC236}">
                <a16:creationId xmlns:a16="http://schemas.microsoft.com/office/drawing/2014/main" id="{6715AC8F-D0FF-23A9-779F-28EC5C657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FA0FC-0DDA-F109-50D1-9386D9EE6059}"/>
              </a:ext>
            </a:extLst>
          </p:cNvPr>
          <p:cNvSpPr>
            <a:spLocks noGrp="1"/>
          </p:cNvSpPr>
          <p:nvPr>
            <p:ph type="sldNum" sz="quarter" idx="12"/>
          </p:nvPr>
        </p:nvSpPr>
        <p:spPr/>
        <p:txBody>
          <a:bodyPr/>
          <a:lstStyle/>
          <a:p>
            <a:fld id="{A6965A93-40FF-2E4A-AAA7-F9925A142296}" type="slidenum">
              <a:rPr lang="en-US" smtClean="0"/>
              <a:t>‹#›</a:t>
            </a:fld>
            <a:endParaRPr lang="en-US"/>
          </a:p>
        </p:txBody>
      </p:sp>
    </p:spTree>
    <p:extLst>
      <p:ext uri="{BB962C8B-B14F-4D97-AF65-F5344CB8AC3E}">
        <p14:creationId xmlns:p14="http://schemas.microsoft.com/office/powerpoint/2010/main" val="1296946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285B-57F4-CC84-7BC6-C01EC4CAD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25717F-5783-F146-5D52-2BC77C6C30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A876AE-14A8-6A6F-B06D-C987953B2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74631E-4C8E-5E43-BFDF-F3BFDE878567}"/>
              </a:ext>
            </a:extLst>
          </p:cNvPr>
          <p:cNvSpPr>
            <a:spLocks noGrp="1"/>
          </p:cNvSpPr>
          <p:nvPr>
            <p:ph type="dt" sz="half" idx="10"/>
          </p:nvPr>
        </p:nvSpPr>
        <p:spPr/>
        <p:txBody>
          <a:bodyPr/>
          <a:lstStyle/>
          <a:p>
            <a:fld id="{4BBCFFA3-582B-E347-B760-E4B089550A9C}" type="datetime1">
              <a:rPr lang="en-US" smtClean="0"/>
              <a:t>12/17/25</a:t>
            </a:fld>
            <a:endParaRPr lang="en-US"/>
          </a:p>
        </p:txBody>
      </p:sp>
      <p:sp>
        <p:nvSpPr>
          <p:cNvPr id="6" name="Footer Placeholder 5">
            <a:extLst>
              <a:ext uri="{FF2B5EF4-FFF2-40B4-BE49-F238E27FC236}">
                <a16:creationId xmlns:a16="http://schemas.microsoft.com/office/drawing/2014/main" id="{1C5E66DF-B798-C818-B662-D0C3756CAD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8A681A-0425-BA87-3A86-5D975902CF65}"/>
              </a:ext>
            </a:extLst>
          </p:cNvPr>
          <p:cNvSpPr>
            <a:spLocks noGrp="1"/>
          </p:cNvSpPr>
          <p:nvPr>
            <p:ph type="sldNum" sz="quarter" idx="12"/>
          </p:nvPr>
        </p:nvSpPr>
        <p:spPr/>
        <p:txBody>
          <a:bodyPr/>
          <a:lstStyle/>
          <a:p>
            <a:fld id="{A6965A93-40FF-2E4A-AAA7-F9925A142296}" type="slidenum">
              <a:rPr lang="en-US" smtClean="0"/>
              <a:t>‹#›</a:t>
            </a:fld>
            <a:endParaRPr lang="en-US"/>
          </a:p>
        </p:txBody>
      </p:sp>
    </p:spTree>
    <p:extLst>
      <p:ext uri="{BB962C8B-B14F-4D97-AF65-F5344CB8AC3E}">
        <p14:creationId xmlns:p14="http://schemas.microsoft.com/office/powerpoint/2010/main" val="1718562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E41E3-78CF-117F-5B5D-3BDD0FD94D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B3E9B8-C839-BB79-0672-7D2C19CA9E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268B6-9992-93CF-050E-330BDD738DE6}"/>
              </a:ext>
            </a:extLst>
          </p:cNvPr>
          <p:cNvSpPr>
            <a:spLocks noGrp="1"/>
          </p:cNvSpPr>
          <p:nvPr>
            <p:ph type="dt" sz="half" idx="10"/>
          </p:nvPr>
        </p:nvSpPr>
        <p:spPr/>
        <p:txBody>
          <a:bodyPr/>
          <a:lstStyle/>
          <a:p>
            <a:fld id="{EF9B90C8-252A-C247-BCEF-E864DA5EE631}" type="datetime1">
              <a:rPr lang="en-US" smtClean="0"/>
              <a:t>12/17/25</a:t>
            </a:fld>
            <a:endParaRPr lang="en-US"/>
          </a:p>
        </p:txBody>
      </p:sp>
      <p:sp>
        <p:nvSpPr>
          <p:cNvPr id="5" name="Footer Placeholder 4">
            <a:extLst>
              <a:ext uri="{FF2B5EF4-FFF2-40B4-BE49-F238E27FC236}">
                <a16:creationId xmlns:a16="http://schemas.microsoft.com/office/drawing/2014/main" id="{BB11FF98-3C85-B9B9-2C4B-BBE2D64D97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C3F74-AFFE-24A0-770C-244ADD69DF42}"/>
              </a:ext>
            </a:extLst>
          </p:cNvPr>
          <p:cNvSpPr>
            <a:spLocks noGrp="1"/>
          </p:cNvSpPr>
          <p:nvPr>
            <p:ph type="sldNum" sz="quarter" idx="12"/>
          </p:nvPr>
        </p:nvSpPr>
        <p:spPr/>
        <p:txBody>
          <a:bodyPr/>
          <a:lstStyle/>
          <a:p>
            <a:fld id="{A6965A93-40FF-2E4A-AAA7-F9925A142296}" type="slidenum">
              <a:rPr lang="en-US" smtClean="0"/>
              <a:t>‹#›</a:t>
            </a:fld>
            <a:endParaRPr lang="en-US"/>
          </a:p>
        </p:txBody>
      </p:sp>
    </p:spTree>
    <p:extLst>
      <p:ext uri="{BB962C8B-B14F-4D97-AF65-F5344CB8AC3E}">
        <p14:creationId xmlns:p14="http://schemas.microsoft.com/office/powerpoint/2010/main" val="684411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54669A-D658-66B0-1143-DAD31D3122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2EF7BC-A792-784E-0413-7C0E43BE21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1C3B3-59C8-29BC-096D-1550CA915D88}"/>
              </a:ext>
            </a:extLst>
          </p:cNvPr>
          <p:cNvSpPr>
            <a:spLocks noGrp="1"/>
          </p:cNvSpPr>
          <p:nvPr>
            <p:ph type="dt" sz="half" idx="10"/>
          </p:nvPr>
        </p:nvSpPr>
        <p:spPr/>
        <p:txBody>
          <a:bodyPr/>
          <a:lstStyle/>
          <a:p>
            <a:fld id="{6545169B-E881-B342-B7F8-3429FADED7B6}" type="datetime1">
              <a:rPr lang="en-US" smtClean="0"/>
              <a:t>12/17/25</a:t>
            </a:fld>
            <a:endParaRPr lang="en-US"/>
          </a:p>
        </p:txBody>
      </p:sp>
      <p:sp>
        <p:nvSpPr>
          <p:cNvPr id="5" name="Footer Placeholder 4">
            <a:extLst>
              <a:ext uri="{FF2B5EF4-FFF2-40B4-BE49-F238E27FC236}">
                <a16:creationId xmlns:a16="http://schemas.microsoft.com/office/drawing/2014/main" id="{C50CD401-386F-0858-8BC1-B3D0E0BFE1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18141-C946-467F-5652-4C84E277E58B}"/>
              </a:ext>
            </a:extLst>
          </p:cNvPr>
          <p:cNvSpPr>
            <a:spLocks noGrp="1"/>
          </p:cNvSpPr>
          <p:nvPr>
            <p:ph type="sldNum" sz="quarter" idx="12"/>
          </p:nvPr>
        </p:nvSpPr>
        <p:spPr/>
        <p:txBody>
          <a:bodyPr/>
          <a:lstStyle/>
          <a:p>
            <a:fld id="{A6965A93-40FF-2E4A-AAA7-F9925A142296}" type="slidenum">
              <a:rPr lang="en-US" smtClean="0"/>
              <a:t>‹#›</a:t>
            </a:fld>
            <a:endParaRPr lang="en-US"/>
          </a:p>
        </p:txBody>
      </p:sp>
    </p:spTree>
    <p:extLst>
      <p:ext uri="{BB962C8B-B14F-4D97-AF65-F5344CB8AC3E}">
        <p14:creationId xmlns:p14="http://schemas.microsoft.com/office/powerpoint/2010/main" val="99991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38BF32-FC66-6740-BF27-0B021C39EECF}" type="datetime1">
              <a:rPr lang="en-US" smtClean="0"/>
              <a:t>12/17/25</a:t>
            </a:fld>
            <a:endParaRPr lang="en-US"/>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769792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449201-10D0-AF40-B2A2-49A0A2392491}" type="datetime1">
              <a:rPr lang="en-US" smtClean="0"/>
              <a:t>12/17/25</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48536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19FDAD-033D-2D4C-AEE6-27781535ED71}" type="datetime1">
              <a:rPr lang="en-US" smtClean="0"/>
              <a:t>12/17/25</a:t>
            </a:fld>
            <a:endParaRPr lang="en-US"/>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746716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74A21-E863-1D4B-B200-663DFB1D2DEE}" type="datetime1">
              <a:rPr lang="en-US" smtClean="0"/>
              <a:t>12/17/25</a:t>
            </a:fld>
            <a:endParaRPr lang="en-US"/>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00402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F0652-27D7-E040-9558-E9290D1F33AF}" type="datetime1">
              <a:rPr lang="en-US" smtClean="0"/>
              <a:t>12/17/25</a:t>
            </a:fld>
            <a:endParaRPr lang="en-US"/>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69087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DC5C24-0784-0849-880F-9845C4CCD675}" type="datetime1">
              <a:rPr lang="en-US" smtClean="0"/>
              <a:t>12/17/25</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9831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AE6C72-B267-6840-974E-165189DDDF69}" type="datetime1">
              <a:rPr lang="en-US" smtClean="0"/>
              <a:t>12/17/25</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8794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0EE43A2-108A-0248-A5CD-C80A8602609C}" type="datetime1">
              <a:rPr lang="en-US" smtClean="0"/>
              <a:t>12/17/25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0C12960-6E85-460F-B6E3-5B82CB31AF3D}" type="slidenum">
              <a:rPr lang="en-US" smtClean="0"/>
              <a:t>‹#›</a:t>
            </a:fld>
            <a:endParaRPr lang="en-US"/>
          </a:p>
        </p:txBody>
      </p:sp>
    </p:spTree>
    <p:extLst>
      <p:ext uri="{BB962C8B-B14F-4D97-AF65-F5344CB8AC3E}">
        <p14:creationId xmlns:p14="http://schemas.microsoft.com/office/powerpoint/2010/main" val="2929748343"/>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57B443-020B-6D54-E37F-32050542D6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C283FB-55B1-6C86-05E9-73EDE7119D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CEE6E0-3505-9477-5028-2BB17D6CB7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89B12-596E-7745-9D87-B3FEE88246CC}" type="datetime1">
              <a:rPr lang="en-US" smtClean="0"/>
              <a:t>12/17/25</a:t>
            </a:fld>
            <a:endParaRPr lang="en-US"/>
          </a:p>
        </p:txBody>
      </p:sp>
      <p:sp>
        <p:nvSpPr>
          <p:cNvPr id="5" name="Footer Placeholder 4">
            <a:extLst>
              <a:ext uri="{FF2B5EF4-FFF2-40B4-BE49-F238E27FC236}">
                <a16:creationId xmlns:a16="http://schemas.microsoft.com/office/drawing/2014/main" id="{B8A7612F-3EED-847D-EAA5-3D75F17B75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2EA46E-AF79-3A19-9126-F70E1028EA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65A93-40FF-2E4A-AAA7-F9925A142296}" type="slidenum">
              <a:rPr lang="en-US" smtClean="0"/>
              <a:t>‹#›</a:t>
            </a:fld>
            <a:endParaRPr lang="en-US"/>
          </a:p>
        </p:txBody>
      </p:sp>
    </p:spTree>
    <p:extLst>
      <p:ext uri="{BB962C8B-B14F-4D97-AF65-F5344CB8AC3E}">
        <p14:creationId xmlns:p14="http://schemas.microsoft.com/office/powerpoint/2010/main" val="3551625605"/>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sciencedirect.com/topics/social-sciences/legitim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3" Type="http://schemas.openxmlformats.org/officeDocument/2006/relationships/diagramLayout" Target="../diagrams/layout2.xml"/><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54.png"/><Relationship Id="rId5" Type="http://schemas.openxmlformats.org/officeDocument/2006/relationships/diagramColors" Target="../diagrams/colors2.xml"/><Relationship Id="rId10" Type="http://schemas.openxmlformats.org/officeDocument/2006/relationships/image" Target="../media/image53.svg"/><Relationship Id="rId4" Type="http://schemas.openxmlformats.org/officeDocument/2006/relationships/diagramQuickStyle" Target="../diagrams/quickStyle2.xml"/><Relationship Id="rId9" Type="http://schemas.openxmlformats.org/officeDocument/2006/relationships/image" Target="../media/image52.png"/><Relationship Id="rId14" Type="http://schemas.openxmlformats.org/officeDocument/2006/relationships/image" Target="../media/image57.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6.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18.svg"/><Relationship Id="rId26" Type="http://schemas.openxmlformats.org/officeDocument/2006/relationships/image" Target="../media/image26.sv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4.png"/><Relationship Id="rId20" Type="http://schemas.openxmlformats.org/officeDocument/2006/relationships/image" Target="../media/image20.svg"/><Relationship Id="rId29"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24" Type="http://schemas.openxmlformats.org/officeDocument/2006/relationships/image" Target="../media/image24.svg"/><Relationship Id="rId5" Type="http://schemas.openxmlformats.org/officeDocument/2006/relationships/image" Target="../media/image7.png"/><Relationship Id="rId15" Type="http://schemas.openxmlformats.org/officeDocument/2006/relationships/image" Target="../media/image3.png"/><Relationship Id="rId23" Type="http://schemas.openxmlformats.org/officeDocument/2006/relationships/image" Target="../media/image23.png"/><Relationship Id="rId28" Type="http://schemas.openxmlformats.org/officeDocument/2006/relationships/image" Target="../media/image28.svg"/><Relationship Id="rId10" Type="http://schemas.openxmlformats.org/officeDocument/2006/relationships/image" Target="../media/image12.svg"/><Relationship Id="rId19" Type="http://schemas.openxmlformats.org/officeDocument/2006/relationships/image" Target="../media/image19.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2.svg"/><Relationship Id="rId27" Type="http://schemas.openxmlformats.org/officeDocument/2006/relationships/image" Target="../media/image27.png"/><Relationship Id="rId30" Type="http://schemas.openxmlformats.org/officeDocument/2006/relationships/image" Target="../media/image30.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1111/dpr.70038" TargetMode="External"/><Relationship Id="rId7" Type="http://schemas.openxmlformats.org/officeDocument/2006/relationships/hyperlink" Target="https://doi.org/10.1002/jid.3762" TargetMode="External"/><Relationship Id="rId2" Type="http://schemas.openxmlformats.org/officeDocument/2006/relationships/hyperlink" Target="https://doi.apa.org/doi/10.1037/qup0000166" TargetMode="External"/><Relationship Id="rId1" Type="http://schemas.openxmlformats.org/officeDocument/2006/relationships/slideLayout" Target="../slideLayouts/slideLayout2.xml"/><Relationship Id="rId6" Type="http://schemas.openxmlformats.org/officeDocument/2006/relationships/hyperlink" Target="https://doi.org/10.1111/rode.12747" TargetMode="External"/><Relationship Id="rId5" Type="http://schemas.openxmlformats.org/officeDocument/2006/relationships/hyperlink" Target="https://doi.org/10.1002/jid.3481" TargetMode="External"/><Relationship Id="rId4" Type="http://schemas.openxmlformats.org/officeDocument/2006/relationships/hyperlink" Target="https://doi.org/10.1787/9789264098084-en"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18.svg"/><Relationship Id="rId26" Type="http://schemas.openxmlformats.org/officeDocument/2006/relationships/image" Target="../media/image26.sv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4.png"/><Relationship Id="rId20" Type="http://schemas.openxmlformats.org/officeDocument/2006/relationships/image" Target="../media/image20.svg"/><Relationship Id="rId29"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24" Type="http://schemas.openxmlformats.org/officeDocument/2006/relationships/image" Target="../media/image24.svg"/><Relationship Id="rId5" Type="http://schemas.openxmlformats.org/officeDocument/2006/relationships/image" Target="../media/image7.png"/><Relationship Id="rId15" Type="http://schemas.openxmlformats.org/officeDocument/2006/relationships/image" Target="../media/image3.png"/><Relationship Id="rId23" Type="http://schemas.openxmlformats.org/officeDocument/2006/relationships/image" Target="../media/image23.png"/><Relationship Id="rId28" Type="http://schemas.openxmlformats.org/officeDocument/2006/relationships/image" Target="../media/image28.svg"/><Relationship Id="rId10" Type="http://schemas.openxmlformats.org/officeDocument/2006/relationships/image" Target="../media/image12.svg"/><Relationship Id="rId19" Type="http://schemas.openxmlformats.org/officeDocument/2006/relationships/image" Target="../media/image19.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2.svg"/><Relationship Id="rId27" Type="http://schemas.openxmlformats.org/officeDocument/2006/relationships/image" Target="../media/image27.png"/><Relationship Id="rId30" Type="http://schemas.openxmlformats.org/officeDocument/2006/relationships/image" Target="../media/image30.svg"/></Relationships>
</file>

<file path=ppt/slides/_rels/slide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1395-737D-6C8C-2CFD-3A1F1484E728}"/>
              </a:ext>
            </a:extLst>
          </p:cNvPr>
          <p:cNvSpPr>
            <a:spLocks noGrp="1"/>
          </p:cNvSpPr>
          <p:nvPr>
            <p:ph type="ctrTitle"/>
          </p:nvPr>
        </p:nvSpPr>
        <p:spPr/>
        <p:txBody>
          <a:bodyPr>
            <a:normAutofit fontScale="90000"/>
          </a:bodyPr>
          <a:lstStyle/>
          <a:p>
            <a:r>
              <a:rPr lang="en-US" sz="5400" dirty="0">
                <a:solidFill>
                  <a:schemeClr val="tx2">
                    <a:lumMod val="75000"/>
                  </a:schemeClr>
                </a:solidFill>
              </a:rPr>
              <a:t>How is development created in international education development contexts</a:t>
            </a:r>
            <a:endParaRPr lang="en-US" dirty="0"/>
          </a:p>
        </p:txBody>
      </p:sp>
      <p:sp>
        <p:nvSpPr>
          <p:cNvPr id="3" name="Subtitle 2">
            <a:extLst>
              <a:ext uri="{FF2B5EF4-FFF2-40B4-BE49-F238E27FC236}">
                <a16:creationId xmlns:a16="http://schemas.microsoft.com/office/drawing/2014/main" id="{897652A2-C5A3-085B-148F-F501086F478E}"/>
              </a:ext>
            </a:extLst>
          </p:cNvPr>
          <p:cNvSpPr>
            <a:spLocks noGrp="1"/>
          </p:cNvSpPr>
          <p:nvPr>
            <p:ph type="subTitle" idx="1"/>
          </p:nvPr>
        </p:nvSpPr>
        <p:spPr/>
        <p:txBody>
          <a:bodyPr>
            <a:normAutofit fontScale="92500" lnSpcReduction="20000"/>
          </a:bodyPr>
          <a:lstStyle/>
          <a:p>
            <a:r>
              <a:rPr lang="en-US" dirty="0" err="1">
                <a:solidFill>
                  <a:schemeClr val="tx2">
                    <a:lumMod val="75000"/>
                  </a:schemeClr>
                </a:solidFill>
              </a:rPr>
              <a:t>Tünde</a:t>
            </a:r>
            <a:r>
              <a:rPr lang="en-US" dirty="0">
                <a:solidFill>
                  <a:schemeClr val="tx2">
                    <a:lumMod val="75000"/>
                  </a:schemeClr>
                </a:solidFill>
              </a:rPr>
              <a:t> Kovac </a:t>
            </a:r>
            <a:r>
              <a:rPr lang="en-US" dirty="0" err="1">
                <a:solidFill>
                  <a:schemeClr val="tx2">
                    <a:lumMod val="75000"/>
                  </a:schemeClr>
                </a:solidFill>
              </a:rPr>
              <a:t>Cerovic</a:t>
            </a:r>
            <a:br>
              <a:rPr lang="en-US" dirty="0">
                <a:solidFill>
                  <a:schemeClr val="tx2">
                    <a:lumMod val="75000"/>
                  </a:schemeClr>
                </a:solidFill>
              </a:rPr>
            </a:br>
            <a:r>
              <a:rPr lang="en-US" dirty="0">
                <a:solidFill>
                  <a:schemeClr val="tx2">
                    <a:lumMod val="75000"/>
                  </a:schemeClr>
                </a:solidFill>
              </a:rPr>
              <a:t>University of Belgrade, Faculty of Philosophy (ex)</a:t>
            </a:r>
          </a:p>
          <a:p>
            <a:r>
              <a:rPr lang="en-US" dirty="0" err="1">
                <a:solidFill>
                  <a:schemeClr val="tx2">
                    <a:lumMod val="75000"/>
                  </a:schemeClr>
                </a:solidFill>
              </a:rPr>
              <a:t>tinde.kovacs.cerovic@gmail.com</a:t>
            </a:r>
            <a:br>
              <a:rPr lang="en-US" dirty="0">
                <a:solidFill>
                  <a:schemeClr val="tx2">
                    <a:lumMod val="75000"/>
                  </a:schemeClr>
                </a:solidFill>
              </a:rPr>
            </a:br>
            <a:endParaRPr lang="en-US" dirty="0"/>
          </a:p>
        </p:txBody>
      </p:sp>
    </p:spTree>
    <p:extLst>
      <p:ext uri="{BB962C8B-B14F-4D97-AF65-F5344CB8AC3E}">
        <p14:creationId xmlns:p14="http://schemas.microsoft.com/office/powerpoint/2010/main" val="77199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FF85-EB37-C146-D749-5275BCC2D2FF}"/>
              </a:ext>
            </a:extLst>
          </p:cNvPr>
          <p:cNvSpPr>
            <a:spLocks noGrp="1"/>
          </p:cNvSpPr>
          <p:nvPr>
            <p:ph type="title"/>
          </p:nvPr>
        </p:nvSpPr>
        <p:spPr/>
        <p:txBody>
          <a:bodyPr/>
          <a:lstStyle/>
          <a:p>
            <a:r>
              <a:rPr lang="en-US" dirty="0"/>
              <a:t>…a critical illustration</a:t>
            </a:r>
          </a:p>
        </p:txBody>
      </p:sp>
      <p:sp>
        <p:nvSpPr>
          <p:cNvPr id="3" name="Content Placeholder 2">
            <a:extLst>
              <a:ext uri="{FF2B5EF4-FFF2-40B4-BE49-F238E27FC236}">
                <a16:creationId xmlns:a16="http://schemas.microsoft.com/office/drawing/2014/main" id="{D2E9014E-A044-06B8-A03A-2F3B6426B8AC}"/>
              </a:ext>
            </a:extLst>
          </p:cNvPr>
          <p:cNvSpPr>
            <a:spLocks noGrp="1"/>
          </p:cNvSpPr>
          <p:nvPr>
            <p:ph idx="1"/>
          </p:nvPr>
        </p:nvSpPr>
        <p:spPr/>
        <p:txBody>
          <a:bodyPr>
            <a:normAutofit fontScale="92500" lnSpcReduction="10000"/>
          </a:bodyPr>
          <a:lstStyle/>
          <a:p>
            <a:pPr marL="457200" marR="0">
              <a:lnSpc>
                <a:spcPct val="115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wonderful new article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Esser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D.E &amp; Janus, H, 2025) sheds light on how </a:t>
            </a:r>
            <a:r>
              <a:rPr lang="en-US" sz="1800" kern="100" dirty="0">
                <a:solidFill>
                  <a:srgbClr val="1F1F1F"/>
                </a:solidFill>
                <a:effectLst/>
                <a:latin typeface="Georgia" panose="02040502050405020303" pitchFamily="18" charset="0"/>
                <a:ea typeface="Aptos" panose="020B0004020202020204" pitchFamily="34" charset="0"/>
                <a:cs typeface="Times New Roman" panose="02020603050405020304" pitchFamily="18" charset="0"/>
              </a:rPr>
              <a:t>bureaucrats in donor organizations navigate through different operationalizations of developmental effectiveness, as a key aim they are supposed to have.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Bef>
                <a:spcPts val="0"/>
              </a:spcBef>
              <a:spcAft>
                <a:spcPts val="800"/>
              </a:spcAft>
            </a:pPr>
            <a:r>
              <a:rPr lang="en-US" sz="1800" kern="100" dirty="0">
                <a:solidFill>
                  <a:srgbClr val="1F1F1F"/>
                </a:solidFill>
                <a:effectLst/>
                <a:latin typeface="Georgia" panose="02040502050405020303" pitchFamily="18" charset="0"/>
                <a:ea typeface="Aptos" panose="020B0004020202020204" pitchFamily="34" charset="0"/>
                <a:cs typeface="Times New Roman" panose="02020603050405020304" pitchFamily="18" charset="0"/>
              </a:rPr>
              <a:t>their [the bureaucrats] pursuit of development effectiveness is mediated by two primary considerations: how to satisfy their political principals, and how to shape public opinion in </a:t>
            </a:r>
            <a:r>
              <a:rPr lang="en-US" sz="1800" kern="100" dirty="0" err="1">
                <a:solidFill>
                  <a:srgbClr val="1F1F1F"/>
                </a:solidFill>
                <a:effectLst/>
                <a:latin typeface="Georgia" panose="02040502050405020303" pitchFamily="18" charset="0"/>
                <a:ea typeface="Aptos" panose="020B0004020202020204" pitchFamily="34" charset="0"/>
                <a:cs typeface="Times New Roman" panose="02020603050405020304" pitchFamily="18" charset="0"/>
              </a:rPr>
              <a:t>favour</a:t>
            </a:r>
            <a:r>
              <a:rPr lang="en-US" sz="1800" kern="100" dirty="0">
                <a:solidFill>
                  <a:srgbClr val="1F1F1F"/>
                </a:solidFill>
                <a:effectLst/>
                <a:latin typeface="Georgia" panose="02040502050405020303" pitchFamily="18" charset="0"/>
                <a:ea typeface="Aptos" panose="020B0004020202020204" pitchFamily="34" charset="0"/>
                <a:cs typeface="Times New Roman" panose="02020603050405020304" pitchFamily="18" charset="0"/>
              </a:rPr>
              <a:t> of their policy field. Crucially, recipient country perspectives are largely absent from these considerations …. the purported embrace of evidence-based programming and rigorous evaluation by donor countries can be read as a risk management </a:t>
            </a:r>
            <a:r>
              <a:rPr lang="en-US" sz="1800"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approach by these </a:t>
            </a:r>
            <a:r>
              <a:rPr lang="en-US" sz="1800" kern="100" dirty="0" err="1">
                <a:solidFill>
                  <a:schemeClr val="tx1"/>
                </a:solidFill>
                <a:effectLst/>
                <a:latin typeface="Georgia" panose="02040502050405020303" pitchFamily="18" charset="0"/>
                <a:ea typeface="Aptos" panose="020B0004020202020204" pitchFamily="34" charset="0"/>
                <a:cs typeface="Times New Roman" panose="02020603050405020304" pitchFamily="18" charset="0"/>
              </a:rPr>
              <a:t>organisations</a:t>
            </a:r>
            <a:r>
              <a:rPr lang="en-US" sz="1800"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 </a:t>
            </a:r>
            <a:r>
              <a:rPr lang="en-US" sz="1800" kern="100" dirty="0">
                <a:solidFill>
                  <a:srgbClr val="1F1F1F"/>
                </a:solidFill>
                <a:effectLst/>
                <a:latin typeface="Georgia" panose="02040502050405020303" pitchFamily="18" charset="0"/>
                <a:ea typeface="Aptos" panose="020B0004020202020204" pitchFamily="34" charset="0"/>
                <a:cs typeface="Times New Roman" panose="02020603050405020304" pitchFamily="18" charset="0"/>
              </a:rPr>
              <a:t>to safeguard national budget allocations (and thus bureaucratic autonomy) through </a:t>
            </a:r>
            <a:r>
              <a:rPr lang="en-US" sz="1800"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public </a:t>
            </a:r>
            <a:r>
              <a:rPr lang="en-US" sz="1800" u="sng"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hlinkClick r:id="rId2" tooltip="Learn more about legitimation from ScienceDirect's AI-generated Topic Pages">
                  <a:extLst>
                    <a:ext uri="{A12FA001-AC4F-418D-AE19-62706E023703}">
                      <ahyp:hlinkClr xmlns:ahyp="http://schemas.microsoft.com/office/drawing/2018/hyperlinkcolor" val="tx"/>
                    </a:ext>
                  </a:extLst>
                </a:hlinkClick>
              </a:rPr>
              <a:t>legitimation</a:t>
            </a:r>
            <a:r>
              <a:rPr lang="en-US" sz="1800"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 </a:t>
            </a:r>
            <a:r>
              <a:rPr lang="en-US" sz="1800" kern="100" dirty="0">
                <a:solidFill>
                  <a:srgbClr val="1F1F1F"/>
                </a:solidFill>
                <a:effectLst/>
                <a:latin typeface="Georgia" panose="02040502050405020303" pitchFamily="18" charset="0"/>
                <a:ea typeface="Aptos" panose="020B0004020202020204" pitchFamily="34" charset="0"/>
                <a:cs typeface="Times New Roman" panose="02020603050405020304" pitchFamily="18" charset="0"/>
              </a:rPr>
              <a:t>Notably, such a turn to evidence does not indicate increased risk tolerance; on the contrary, it serves to shield the </a:t>
            </a:r>
            <a:r>
              <a:rPr lang="en-US" sz="1800" kern="100" dirty="0" err="1">
                <a:solidFill>
                  <a:srgbClr val="1F1F1F"/>
                </a:solidFill>
                <a:effectLst/>
                <a:latin typeface="Georgia" panose="02040502050405020303" pitchFamily="18" charset="0"/>
                <a:ea typeface="Aptos" panose="020B0004020202020204" pitchFamily="34" charset="0"/>
                <a:cs typeface="Times New Roman" panose="02020603050405020304" pitchFamily="18" charset="0"/>
              </a:rPr>
              <a:t>organisation</a:t>
            </a:r>
            <a:r>
              <a:rPr lang="en-US" sz="1800" kern="100" dirty="0">
                <a:solidFill>
                  <a:srgbClr val="1F1F1F"/>
                </a:solidFill>
                <a:effectLst/>
                <a:latin typeface="Georgia" panose="02040502050405020303" pitchFamily="18" charset="0"/>
                <a:ea typeface="Aptos" panose="020B0004020202020204" pitchFamily="34" charset="0"/>
                <a:cs typeface="Times New Roman" panose="02020603050405020304" pitchFamily="18" charset="0"/>
              </a:rPr>
              <a:t> from criticism. For most donor bureaucrats, therefore, development effectiveness is a means and not an end in itself.</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0BE6B8B-3798-30CB-AE78-E462897CC293}"/>
              </a:ext>
            </a:extLst>
          </p:cNvPr>
          <p:cNvSpPr>
            <a:spLocks noGrp="1"/>
          </p:cNvSpPr>
          <p:nvPr>
            <p:ph type="sldNum" sz="quarter" idx="12"/>
          </p:nvPr>
        </p:nvSpPr>
        <p:spPr/>
        <p:txBody>
          <a:bodyPr/>
          <a:lstStyle/>
          <a:p>
            <a:fld id="{70C12960-6E85-460F-B6E3-5B82CB31AF3D}" type="slidenum">
              <a:rPr lang="en-US" smtClean="0"/>
              <a:t>10</a:t>
            </a:fld>
            <a:endParaRPr lang="en-US"/>
          </a:p>
        </p:txBody>
      </p:sp>
    </p:spTree>
    <p:extLst>
      <p:ext uri="{BB962C8B-B14F-4D97-AF65-F5344CB8AC3E}">
        <p14:creationId xmlns:p14="http://schemas.microsoft.com/office/powerpoint/2010/main" val="1694540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133C2-ED44-173B-D25A-909F8A7C44CA}"/>
              </a:ext>
            </a:extLst>
          </p:cNvPr>
          <p:cNvSpPr>
            <a:spLocks noGrp="1"/>
          </p:cNvSpPr>
          <p:nvPr>
            <p:ph type="title"/>
          </p:nvPr>
        </p:nvSpPr>
        <p:spPr/>
        <p:txBody>
          <a:bodyPr/>
          <a:lstStyle/>
          <a:p>
            <a:r>
              <a:rPr lang="en-US" dirty="0"/>
              <a:t>Analysis &amp; improvements</a:t>
            </a:r>
          </a:p>
        </p:txBody>
      </p:sp>
      <p:sp>
        <p:nvSpPr>
          <p:cNvPr id="3" name="Content Placeholder 2">
            <a:extLst>
              <a:ext uri="{FF2B5EF4-FFF2-40B4-BE49-F238E27FC236}">
                <a16:creationId xmlns:a16="http://schemas.microsoft.com/office/drawing/2014/main" id="{611E0796-6293-41F2-70F7-CD6608B11703}"/>
              </a:ext>
            </a:extLst>
          </p:cNvPr>
          <p:cNvSpPr>
            <a:spLocks noGrp="1"/>
          </p:cNvSpPr>
          <p:nvPr>
            <p:ph idx="1"/>
          </p:nvPr>
        </p:nvSpPr>
        <p:spPr>
          <a:xfrm>
            <a:off x="2589212" y="1628775"/>
            <a:ext cx="8915400" cy="4282447"/>
          </a:xfrm>
        </p:spPr>
        <p:txBody>
          <a:bodyPr>
            <a:normAutofit/>
          </a:bodyPr>
          <a:lstStyle/>
          <a:p>
            <a:r>
              <a:rPr lang="en-US" dirty="0">
                <a:cs typeface="Times New Roman" panose="02020603050405020304" pitchFamily="18" charset="0"/>
              </a:rPr>
              <a:t>Paris Declaration (2005): </a:t>
            </a:r>
          </a:p>
          <a:p>
            <a:pPr lvl="1">
              <a:spcBef>
                <a:spcPts val="0"/>
              </a:spcBef>
            </a:pPr>
            <a:r>
              <a:rPr lang="en-US" sz="1800" kern="100" dirty="0">
                <a:solidFill>
                  <a:srgbClr val="586179"/>
                </a:solidFill>
                <a:effectLst/>
                <a:ea typeface="Aptos" panose="020B0004020202020204" pitchFamily="34" charset="0"/>
                <a:cs typeface="Times New Roman" panose="02020603050405020304" pitchFamily="18" charset="0"/>
              </a:rPr>
              <a:t>alignment of donor funding with the national strategies  of the recipient countries, </a:t>
            </a:r>
          </a:p>
          <a:p>
            <a:pPr lvl="1">
              <a:spcBef>
                <a:spcPts val="0"/>
              </a:spcBef>
            </a:pPr>
            <a:r>
              <a:rPr lang="en-US" sz="1800" kern="100" dirty="0">
                <a:solidFill>
                  <a:srgbClr val="586179"/>
                </a:solidFill>
                <a:effectLst/>
                <a:ea typeface="Aptos" panose="020B0004020202020204" pitchFamily="34" charset="0"/>
                <a:cs typeface="Times New Roman" panose="02020603050405020304" pitchFamily="18" charset="0"/>
              </a:rPr>
              <a:t>tight collaboration and sharing between donors  </a:t>
            </a:r>
          </a:p>
          <a:p>
            <a:pPr lvl="1">
              <a:spcBef>
                <a:spcPts val="0"/>
              </a:spcBef>
            </a:pPr>
            <a:r>
              <a:rPr lang="en-US" sz="1800" kern="100" dirty="0">
                <a:solidFill>
                  <a:srgbClr val="586179"/>
                </a:solidFill>
                <a:effectLst/>
                <a:ea typeface="Aptos" panose="020B0004020202020204" pitchFamily="34" charset="0"/>
                <a:cs typeface="Times New Roman" panose="02020603050405020304" pitchFamily="18" charset="0"/>
              </a:rPr>
              <a:t> support for enhancing the critical fiduciary aspects of the recipient countries. </a:t>
            </a:r>
          </a:p>
          <a:p>
            <a:pPr lvl="1">
              <a:spcBef>
                <a:spcPts val="0"/>
              </a:spcBef>
            </a:pPr>
            <a:r>
              <a:rPr lang="en-US" sz="1800" kern="100" dirty="0">
                <a:solidFill>
                  <a:srgbClr val="586179"/>
                </a:solidFill>
                <a:effectLst/>
                <a:ea typeface="Aptos" panose="020B0004020202020204" pitchFamily="34" charset="0"/>
                <a:cs typeface="Times New Roman" panose="02020603050405020304" pitchFamily="18" charset="0"/>
              </a:rPr>
              <a:t>Common indicators and targets  </a:t>
            </a:r>
          </a:p>
          <a:p>
            <a:r>
              <a:rPr lang="en-US" sz="2000" kern="100" dirty="0">
                <a:solidFill>
                  <a:srgbClr val="586179"/>
                </a:solidFill>
                <a:ea typeface="Aptos" panose="020B0004020202020204" pitchFamily="34" charset="0"/>
                <a:cs typeface="Times New Roman" panose="02020603050405020304" pitchFamily="18" charset="0"/>
              </a:rPr>
              <a:t>Accra Agenda 2008, transparency, International Aid Transparency initiative </a:t>
            </a:r>
          </a:p>
          <a:p>
            <a:r>
              <a:rPr lang="en-US" sz="2000" kern="100" dirty="0">
                <a:solidFill>
                  <a:srgbClr val="586179"/>
                </a:solidFill>
                <a:ea typeface="Aptos" panose="020B0004020202020204" pitchFamily="34" charset="0"/>
                <a:cs typeface="Times New Roman" panose="02020603050405020304" pitchFamily="18" charset="0"/>
              </a:rPr>
              <a:t>Most often used criteria for evaluation: Relevance, Coherence, Effectiveness, Efficiency, Impact, Sustainability</a:t>
            </a:r>
          </a:p>
          <a:p>
            <a:pPr lvl="1"/>
            <a:endParaRPr lang="en-US" sz="1800" kern="100" dirty="0">
              <a:effectLst/>
              <a:ea typeface="Aptos" panose="020B0004020202020204" pitchFamily="34" charset="0"/>
              <a:cs typeface="Times New Roman" panose="02020603050405020304" pitchFamily="18" charset="0"/>
            </a:endParaRPr>
          </a:p>
          <a:p>
            <a:pPr lvl="1"/>
            <a:endParaRPr lang="en-US" dirty="0"/>
          </a:p>
        </p:txBody>
      </p:sp>
      <p:sp>
        <p:nvSpPr>
          <p:cNvPr id="4" name="Slide Number Placeholder 3">
            <a:extLst>
              <a:ext uri="{FF2B5EF4-FFF2-40B4-BE49-F238E27FC236}">
                <a16:creationId xmlns:a16="http://schemas.microsoft.com/office/drawing/2014/main" id="{5E2FD2D9-9F65-7806-20CE-3C9751CE374F}"/>
              </a:ext>
            </a:extLst>
          </p:cNvPr>
          <p:cNvSpPr>
            <a:spLocks noGrp="1"/>
          </p:cNvSpPr>
          <p:nvPr>
            <p:ph type="sldNum" sz="quarter" idx="12"/>
          </p:nvPr>
        </p:nvSpPr>
        <p:spPr/>
        <p:txBody>
          <a:bodyPr/>
          <a:lstStyle/>
          <a:p>
            <a:fld id="{70C12960-6E85-460F-B6E3-5B82CB31AF3D}" type="slidenum">
              <a:rPr lang="en-US" smtClean="0"/>
              <a:t>11</a:t>
            </a:fld>
            <a:endParaRPr lang="en-US"/>
          </a:p>
        </p:txBody>
      </p:sp>
    </p:spTree>
    <p:extLst>
      <p:ext uri="{BB962C8B-B14F-4D97-AF65-F5344CB8AC3E}">
        <p14:creationId xmlns:p14="http://schemas.microsoft.com/office/powerpoint/2010/main" val="737987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A508C-0666-0368-A3F0-BDEA9FA5314C}"/>
              </a:ext>
            </a:extLst>
          </p:cNvPr>
          <p:cNvSpPr>
            <a:spLocks noGrp="1"/>
          </p:cNvSpPr>
          <p:nvPr>
            <p:ph type="title"/>
          </p:nvPr>
        </p:nvSpPr>
        <p:spPr>
          <a:xfrm>
            <a:off x="2589212" y="59292"/>
            <a:ext cx="8911687" cy="1280890"/>
          </a:xfrm>
        </p:spPr>
        <p:txBody>
          <a:bodyPr>
            <a:normAutofit fontScale="90000"/>
          </a:bodyPr>
          <a:lstStyle/>
          <a:p>
            <a:r>
              <a:rPr lang="en-US" dirty="0"/>
              <a:t>Snapshots: various points along the donor-recipient trajectory where development can be stalled</a:t>
            </a:r>
            <a:br>
              <a:rPr lang="en-US" dirty="0"/>
            </a:br>
            <a:r>
              <a:rPr lang="en-US" sz="2200" i="1" dirty="0">
                <a:solidFill>
                  <a:schemeClr val="accent1"/>
                </a:solidFill>
              </a:rPr>
              <a:t>All examples are real, understandable and arise from legitimate concerns</a:t>
            </a:r>
            <a:br>
              <a:rPr lang="en-US" dirty="0"/>
            </a:br>
            <a:r>
              <a:rPr lang="en-US" dirty="0"/>
              <a:t> </a:t>
            </a:r>
          </a:p>
        </p:txBody>
      </p:sp>
      <p:graphicFrame>
        <p:nvGraphicFramePr>
          <p:cNvPr id="5" name="Content Placeholder 2">
            <a:extLst>
              <a:ext uri="{FF2B5EF4-FFF2-40B4-BE49-F238E27FC236}">
                <a16:creationId xmlns:a16="http://schemas.microsoft.com/office/drawing/2014/main" id="{D89273BD-E603-7490-F628-1D50F0A4E1D2}"/>
              </a:ext>
            </a:extLst>
          </p:cNvPr>
          <p:cNvGraphicFramePr>
            <a:graphicFrameLocks noGrp="1"/>
          </p:cNvGraphicFramePr>
          <p:nvPr>
            <p:ph idx="1"/>
            <p:extLst>
              <p:ext uri="{D42A27DB-BD31-4B8C-83A1-F6EECF244321}">
                <p14:modId xmlns:p14="http://schemas.microsoft.com/office/powerpoint/2010/main" val="3300122801"/>
              </p:ext>
            </p:extLst>
          </p:nvPr>
        </p:nvGraphicFramePr>
        <p:xfrm>
          <a:off x="2589212" y="2133600"/>
          <a:ext cx="8915400" cy="4281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AFD4345-8EA8-5657-BA82-A20BE4B696D6}"/>
              </a:ext>
            </a:extLst>
          </p:cNvPr>
          <p:cNvSpPr txBox="1"/>
          <p:nvPr/>
        </p:nvSpPr>
        <p:spPr>
          <a:xfrm>
            <a:off x="9486111" y="6429376"/>
            <a:ext cx="2018501" cy="369332"/>
          </a:xfrm>
          <a:prstGeom prst="rect">
            <a:avLst/>
          </a:prstGeom>
          <a:noFill/>
        </p:spPr>
        <p:txBody>
          <a:bodyPr wrap="none" rtlCol="0">
            <a:spAutoFit/>
          </a:bodyPr>
          <a:lstStyle/>
          <a:p>
            <a:r>
              <a:rPr lang="en-US" dirty="0"/>
              <a:t>And much more</a:t>
            </a:r>
          </a:p>
        </p:txBody>
      </p:sp>
      <p:sp>
        <p:nvSpPr>
          <p:cNvPr id="7" name="Slide Number Placeholder 6">
            <a:extLst>
              <a:ext uri="{FF2B5EF4-FFF2-40B4-BE49-F238E27FC236}">
                <a16:creationId xmlns:a16="http://schemas.microsoft.com/office/drawing/2014/main" id="{BCC55AAB-D691-042C-A2D1-1E1539DC827B}"/>
              </a:ext>
            </a:extLst>
          </p:cNvPr>
          <p:cNvSpPr>
            <a:spLocks noGrp="1"/>
          </p:cNvSpPr>
          <p:nvPr>
            <p:ph type="sldNum" sz="quarter" idx="12"/>
          </p:nvPr>
        </p:nvSpPr>
        <p:spPr/>
        <p:txBody>
          <a:bodyPr/>
          <a:lstStyle/>
          <a:p>
            <a:fld id="{70C12960-6E85-460F-B6E3-5B82CB31AF3D}" type="slidenum">
              <a:rPr lang="en-US" smtClean="0"/>
              <a:t>12</a:t>
            </a:fld>
            <a:endParaRPr lang="en-US"/>
          </a:p>
        </p:txBody>
      </p:sp>
    </p:spTree>
    <p:extLst>
      <p:ext uri="{BB962C8B-B14F-4D97-AF65-F5344CB8AC3E}">
        <p14:creationId xmlns:p14="http://schemas.microsoft.com/office/powerpoint/2010/main" val="251440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BF53-D6BE-EB1B-928B-7B113529C5C9}"/>
              </a:ext>
            </a:extLst>
          </p:cNvPr>
          <p:cNvSpPr>
            <a:spLocks noGrp="1"/>
          </p:cNvSpPr>
          <p:nvPr>
            <p:ph type="title"/>
          </p:nvPr>
        </p:nvSpPr>
        <p:spPr>
          <a:xfrm>
            <a:off x="1081952" y="1410194"/>
            <a:ext cx="3108007" cy="4969113"/>
          </a:xfrm>
        </p:spPr>
        <p:txBody>
          <a:bodyPr anchor="ctr">
            <a:normAutofit/>
          </a:bodyPr>
          <a:lstStyle/>
          <a:p>
            <a:r>
              <a:rPr lang="en-US" dirty="0">
                <a:solidFill>
                  <a:schemeClr val="tx2">
                    <a:lumMod val="75000"/>
                  </a:schemeClr>
                </a:solidFill>
              </a:rPr>
              <a:t>Scholarly approaches to the universe</a:t>
            </a:r>
          </a:p>
        </p:txBody>
      </p:sp>
      <p:sp>
        <p:nvSpPr>
          <p:cNvPr id="3" name="Content Placeholder 2">
            <a:extLst>
              <a:ext uri="{FF2B5EF4-FFF2-40B4-BE49-F238E27FC236}">
                <a16:creationId xmlns:a16="http://schemas.microsoft.com/office/drawing/2014/main" id="{CEE96A1D-5E9D-0895-DB74-02C02203D62C}"/>
              </a:ext>
            </a:extLst>
          </p:cNvPr>
          <p:cNvSpPr>
            <a:spLocks noGrp="1"/>
          </p:cNvSpPr>
          <p:nvPr>
            <p:ph idx="1"/>
          </p:nvPr>
        </p:nvSpPr>
        <p:spPr>
          <a:xfrm>
            <a:off x="4654296" y="942108"/>
            <a:ext cx="6850315" cy="4969114"/>
          </a:xfrm>
        </p:spPr>
        <p:txBody>
          <a:bodyPr anchor="ctr">
            <a:normAutofit/>
          </a:bodyPr>
          <a:lstStyle/>
          <a:p>
            <a:r>
              <a:rPr lang="en-US" sz="4000" dirty="0">
                <a:solidFill>
                  <a:schemeClr val="tx2">
                    <a:lumMod val="75000"/>
                  </a:schemeClr>
                </a:solidFill>
              </a:rPr>
              <a:t> What if development assistance becomes effective, or How do reforms travel?</a:t>
            </a:r>
            <a:endParaRPr lang="en-US" sz="1600" dirty="0">
              <a:solidFill>
                <a:schemeClr val="tx2">
                  <a:lumMod val="75000"/>
                </a:schemeClr>
              </a:solidFill>
            </a:endParaRPr>
          </a:p>
          <a:p>
            <a:endParaRPr lang="en-US" dirty="0">
              <a:solidFill>
                <a:schemeClr val="tx2">
                  <a:lumMod val="75000"/>
                </a:schemeClr>
              </a:solidFill>
            </a:endParaRPr>
          </a:p>
        </p:txBody>
      </p:sp>
      <p:sp>
        <p:nvSpPr>
          <p:cNvPr id="4" name="Slide Number Placeholder 3">
            <a:extLst>
              <a:ext uri="{FF2B5EF4-FFF2-40B4-BE49-F238E27FC236}">
                <a16:creationId xmlns:a16="http://schemas.microsoft.com/office/drawing/2014/main" id="{EAFF157C-6823-B4C1-4104-359D44830423}"/>
              </a:ext>
            </a:extLst>
          </p:cNvPr>
          <p:cNvSpPr>
            <a:spLocks noGrp="1"/>
          </p:cNvSpPr>
          <p:nvPr>
            <p:ph type="sldNum" sz="quarter" idx="12"/>
          </p:nvPr>
        </p:nvSpPr>
        <p:spPr/>
        <p:txBody>
          <a:bodyPr/>
          <a:lstStyle/>
          <a:p>
            <a:fld id="{70C12960-6E85-460F-B6E3-5B82CB31AF3D}" type="slidenum">
              <a:rPr lang="en-US" smtClean="0"/>
              <a:t>13</a:t>
            </a:fld>
            <a:endParaRPr lang="en-US"/>
          </a:p>
        </p:txBody>
      </p:sp>
    </p:spTree>
    <p:extLst>
      <p:ext uri="{BB962C8B-B14F-4D97-AF65-F5344CB8AC3E}">
        <p14:creationId xmlns:p14="http://schemas.microsoft.com/office/powerpoint/2010/main" val="1137410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064B3-0CAD-D92D-3EE9-2D1361D66FBD}"/>
              </a:ext>
            </a:extLst>
          </p:cNvPr>
          <p:cNvSpPr>
            <a:spLocks noGrp="1"/>
          </p:cNvSpPr>
          <p:nvPr>
            <p:ph type="title"/>
          </p:nvPr>
        </p:nvSpPr>
        <p:spPr>
          <a:xfrm>
            <a:off x="2648520" y="2051571"/>
            <a:ext cx="8911687" cy="624383"/>
          </a:xfrm>
        </p:spPr>
        <p:txBody>
          <a:bodyPr>
            <a:normAutofit fontScale="90000"/>
          </a:bodyPr>
          <a:lstStyle/>
          <a:p>
            <a:r>
              <a:rPr lang="en-US" dirty="0"/>
              <a:t>Tools for traveling reforms</a:t>
            </a:r>
          </a:p>
        </p:txBody>
      </p:sp>
      <p:graphicFrame>
        <p:nvGraphicFramePr>
          <p:cNvPr id="26" name="Content Placeholder 2">
            <a:extLst>
              <a:ext uri="{FF2B5EF4-FFF2-40B4-BE49-F238E27FC236}">
                <a16:creationId xmlns:a16="http://schemas.microsoft.com/office/drawing/2014/main" id="{7ECF855C-0448-8497-60A1-5EC3BD1EDE0D}"/>
              </a:ext>
            </a:extLst>
          </p:cNvPr>
          <p:cNvGraphicFramePr>
            <a:graphicFrameLocks noGrp="1"/>
          </p:cNvGraphicFramePr>
          <p:nvPr>
            <p:ph idx="1"/>
            <p:extLst>
              <p:ext uri="{D42A27DB-BD31-4B8C-83A1-F6EECF244321}">
                <p14:modId xmlns:p14="http://schemas.microsoft.com/office/powerpoint/2010/main" val="3552875954"/>
              </p:ext>
            </p:extLst>
          </p:nvPr>
        </p:nvGraphicFramePr>
        <p:xfrm>
          <a:off x="2528288" y="1914413"/>
          <a:ext cx="8915400" cy="4696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C762B95C-45CD-1809-73DD-111B2794B6C6}"/>
              </a:ext>
            </a:extLst>
          </p:cNvPr>
          <p:cNvSpPr/>
          <p:nvPr/>
        </p:nvSpPr>
        <p:spPr>
          <a:xfrm>
            <a:off x="9029667" y="4756274"/>
            <a:ext cx="2786129" cy="19310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2FCC542-50D5-1699-5388-9A184289D370}"/>
              </a:ext>
            </a:extLst>
          </p:cNvPr>
          <p:cNvSpPr txBox="1"/>
          <p:nvPr/>
        </p:nvSpPr>
        <p:spPr>
          <a:xfrm>
            <a:off x="9122535" y="5715031"/>
            <a:ext cx="2600392" cy="646331"/>
          </a:xfrm>
          <a:prstGeom prst="rect">
            <a:avLst/>
          </a:prstGeom>
          <a:noFill/>
        </p:spPr>
        <p:txBody>
          <a:bodyPr wrap="none" rtlCol="0">
            <a:spAutoFit/>
          </a:bodyPr>
          <a:lstStyle/>
          <a:p>
            <a:pPr algn="ctr"/>
            <a:r>
              <a:rPr lang="en-US" dirty="0">
                <a:solidFill>
                  <a:schemeClr val="bg1"/>
                </a:solidFill>
              </a:rPr>
              <a:t>How does our kind of </a:t>
            </a:r>
          </a:p>
          <a:p>
            <a:pPr algn="ctr"/>
            <a:r>
              <a:rPr lang="en-US" dirty="0">
                <a:solidFill>
                  <a:schemeClr val="bg1"/>
                </a:solidFill>
              </a:rPr>
              <a:t>expertise </a:t>
            </a:r>
            <a:r>
              <a:rPr lang="en-US">
                <a:solidFill>
                  <a:schemeClr val="bg1"/>
                </a:solidFill>
              </a:rPr>
              <a:t>flow in?</a:t>
            </a:r>
            <a:endParaRPr lang="en-US" dirty="0">
              <a:solidFill>
                <a:schemeClr val="bg1"/>
              </a:solidFill>
            </a:endParaRPr>
          </a:p>
        </p:txBody>
      </p:sp>
      <p:cxnSp>
        <p:nvCxnSpPr>
          <p:cNvPr id="7" name="Straight Arrow Connector 6">
            <a:extLst>
              <a:ext uri="{FF2B5EF4-FFF2-40B4-BE49-F238E27FC236}">
                <a16:creationId xmlns:a16="http://schemas.microsoft.com/office/drawing/2014/main" id="{52C2703B-2FCD-F07F-9F59-F2737503AF02}"/>
              </a:ext>
            </a:extLst>
          </p:cNvPr>
          <p:cNvCxnSpPr>
            <a:cxnSpLocks/>
          </p:cNvCxnSpPr>
          <p:nvPr/>
        </p:nvCxnSpPr>
        <p:spPr>
          <a:xfrm flipH="1" flipV="1">
            <a:off x="3241972" y="4756274"/>
            <a:ext cx="6987878" cy="3290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CC534E0-03C6-E885-514C-3EDFE40E7C5D}"/>
              </a:ext>
            </a:extLst>
          </p:cNvPr>
          <p:cNvCxnSpPr>
            <a:cxnSpLocks/>
          </p:cNvCxnSpPr>
          <p:nvPr/>
        </p:nvCxnSpPr>
        <p:spPr>
          <a:xfrm flipH="1" flipV="1">
            <a:off x="4029223" y="4496609"/>
            <a:ext cx="6420599" cy="5462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8EE1500-E6EA-08D5-331B-59629545EEF6}"/>
              </a:ext>
            </a:extLst>
          </p:cNvPr>
          <p:cNvCxnSpPr>
            <a:cxnSpLocks/>
          </p:cNvCxnSpPr>
          <p:nvPr/>
        </p:nvCxnSpPr>
        <p:spPr>
          <a:xfrm flipH="1" flipV="1">
            <a:off x="5541102" y="4170628"/>
            <a:ext cx="5085623" cy="7563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9C1795F-1635-BA0E-1833-B12A150E6BD3}"/>
              </a:ext>
            </a:extLst>
          </p:cNvPr>
          <p:cNvCxnSpPr>
            <a:cxnSpLocks/>
          </p:cNvCxnSpPr>
          <p:nvPr/>
        </p:nvCxnSpPr>
        <p:spPr>
          <a:xfrm flipH="1" flipV="1">
            <a:off x="6583228" y="3961629"/>
            <a:ext cx="4360997" cy="12533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10334BE-C617-0EBB-3B9D-0F78AED6E3D7}"/>
              </a:ext>
            </a:extLst>
          </p:cNvPr>
          <p:cNvCxnSpPr>
            <a:cxnSpLocks/>
          </p:cNvCxnSpPr>
          <p:nvPr/>
        </p:nvCxnSpPr>
        <p:spPr>
          <a:xfrm flipH="1" flipV="1">
            <a:off x="7609087" y="3799290"/>
            <a:ext cx="3487538" cy="15680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0951FF8-88E2-255E-BC58-2C2ECC04A608}"/>
              </a:ext>
            </a:extLst>
          </p:cNvPr>
          <p:cNvCxnSpPr>
            <a:cxnSpLocks/>
          </p:cNvCxnSpPr>
          <p:nvPr/>
        </p:nvCxnSpPr>
        <p:spPr>
          <a:xfrm flipH="1" flipV="1">
            <a:off x="8647640" y="3552419"/>
            <a:ext cx="1310748" cy="12038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7" name="Graphic 36" descr="Glasses outline">
            <a:extLst>
              <a:ext uri="{FF2B5EF4-FFF2-40B4-BE49-F238E27FC236}">
                <a16:creationId xmlns:a16="http://schemas.microsoft.com/office/drawing/2014/main" id="{70870702-D0DC-B825-8B92-08FD40F3AA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18293" y="4908765"/>
            <a:ext cx="2589938" cy="1118822"/>
          </a:xfrm>
          <a:prstGeom prst="rect">
            <a:avLst/>
          </a:prstGeom>
        </p:spPr>
      </p:pic>
      <p:pic>
        <p:nvPicPr>
          <p:cNvPr id="39" name="Graphic 38" descr="Moustache outline">
            <a:extLst>
              <a:ext uri="{FF2B5EF4-FFF2-40B4-BE49-F238E27FC236}">
                <a16:creationId xmlns:a16="http://schemas.microsoft.com/office/drawing/2014/main" id="{87C2C652-9778-E16A-979C-2AF7918416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flipV="1">
            <a:off x="9301162" y="4397439"/>
            <a:ext cx="2106645" cy="914400"/>
          </a:xfrm>
          <a:prstGeom prst="rect">
            <a:avLst/>
          </a:prstGeom>
        </p:spPr>
      </p:pic>
      <p:pic>
        <p:nvPicPr>
          <p:cNvPr id="41" name="Graphic 40" descr="Moustache outline">
            <a:extLst>
              <a:ext uri="{FF2B5EF4-FFF2-40B4-BE49-F238E27FC236}">
                <a16:creationId xmlns:a16="http://schemas.microsoft.com/office/drawing/2014/main" id="{64C71CAC-B694-ED4B-9174-F064851CD0E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flipV="1">
            <a:off x="9453562" y="4549839"/>
            <a:ext cx="2106645" cy="914400"/>
          </a:xfrm>
          <a:prstGeom prst="rect">
            <a:avLst/>
          </a:prstGeom>
        </p:spPr>
      </p:pic>
      <p:pic>
        <p:nvPicPr>
          <p:cNvPr id="42" name="Graphic 41" descr="Moustache outline">
            <a:extLst>
              <a:ext uri="{FF2B5EF4-FFF2-40B4-BE49-F238E27FC236}">
                <a16:creationId xmlns:a16="http://schemas.microsoft.com/office/drawing/2014/main" id="{460D14AE-3CBE-B178-29C2-2CE9B04E5C2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flipV="1">
            <a:off x="8955486" y="4602210"/>
            <a:ext cx="2106645" cy="914400"/>
          </a:xfrm>
          <a:prstGeom prst="rect">
            <a:avLst/>
          </a:prstGeom>
        </p:spPr>
      </p:pic>
      <p:pic>
        <p:nvPicPr>
          <p:cNvPr id="43" name="Graphic 42" descr="Moustache outline">
            <a:extLst>
              <a:ext uri="{FF2B5EF4-FFF2-40B4-BE49-F238E27FC236}">
                <a16:creationId xmlns:a16="http://schemas.microsoft.com/office/drawing/2014/main" id="{D62D6FAF-4EA9-DC00-1720-32CDE404765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flipV="1">
            <a:off x="9689374" y="4328288"/>
            <a:ext cx="2106645" cy="914400"/>
          </a:xfrm>
          <a:prstGeom prst="rect">
            <a:avLst/>
          </a:prstGeom>
        </p:spPr>
      </p:pic>
      <p:pic>
        <p:nvPicPr>
          <p:cNvPr id="44" name="Graphic 43" descr="Moustache outline">
            <a:extLst>
              <a:ext uri="{FF2B5EF4-FFF2-40B4-BE49-F238E27FC236}">
                <a16:creationId xmlns:a16="http://schemas.microsoft.com/office/drawing/2014/main" id="{D47372E6-BCED-400D-3462-85DA24612D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flipV="1">
            <a:off x="9373826" y="4372490"/>
            <a:ext cx="2023233" cy="878195"/>
          </a:xfrm>
          <a:prstGeom prst="rect">
            <a:avLst/>
          </a:prstGeom>
        </p:spPr>
      </p:pic>
      <p:pic>
        <p:nvPicPr>
          <p:cNvPr id="46" name="Graphic 45" descr="Golf Flag In Hole with solid fill">
            <a:extLst>
              <a:ext uri="{FF2B5EF4-FFF2-40B4-BE49-F238E27FC236}">
                <a16:creationId xmlns:a16="http://schemas.microsoft.com/office/drawing/2014/main" id="{C68D46A3-6AD8-F69C-A995-5ADF66749F3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38118" y="2813112"/>
            <a:ext cx="428625" cy="352382"/>
          </a:xfrm>
          <a:prstGeom prst="rect">
            <a:avLst/>
          </a:prstGeom>
        </p:spPr>
      </p:pic>
      <p:sp>
        <p:nvSpPr>
          <p:cNvPr id="49" name="Slide Number Placeholder 48">
            <a:extLst>
              <a:ext uri="{FF2B5EF4-FFF2-40B4-BE49-F238E27FC236}">
                <a16:creationId xmlns:a16="http://schemas.microsoft.com/office/drawing/2014/main" id="{D685AC4D-8490-72AD-E422-1C50D08CB5C1}"/>
              </a:ext>
            </a:extLst>
          </p:cNvPr>
          <p:cNvSpPr>
            <a:spLocks noGrp="1"/>
          </p:cNvSpPr>
          <p:nvPr>
            <p:ph type="sldNum" sz="quarter" idx="12"/>
          </p:nvPr>
        </p:nvSpPr>
        <p:spPr/>
        <p:txBody>
          <a:bodyPr/>
          <a:lstStyle/>
          <a:p>
            <a:fld id="{70C12960-6E85-460F-B6E3-5B82CB31AF3D}" type="slidenum">
              <a:rPr lang="en-US" smtClean="0"/>
              <a:t>14</a:t>
            </a:fld>
            <a:endParaRPr lang="en-US"/>
          </a:p>
        </p:txBody>
      </p:sp>
      <p:pic>
        <p:nvPicPr>
          <p:cNvPr id="56" name="Graphic 55" descr="Angry face with solid fill with solid fill">
            <a:extLst>
              <a:ext uri="{FF2B5EF4-FFF2-40B4-BE49-F238E27FC236}">
                <a16:creationId xmlns:a16="http://schemas.microsoft.com/office/drawing/2014/main" id="{C77E63B5-AD03-8F45-7280-4DA517170EB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787073" y="2859689"/>
            <a:ext cx="428625" cy="428625"/>
          </a:xfrm>
          <a:prstGeom prst="rect">
            <a:avLst/>
          </a:prstGeom>
        </p:spPr>
      </p:pic>
      <p:sp>
        <p:nvSpPr>
          <p:cNvPr id="57" name="Title 1">
            <a:extLst>
              <a:ext uri="{FF2B5EF4-FFF2-40B4-BE49-F238E27FC236}">
                <a16:creationId xmlns:a16="http://schemas.microsoft.com/office/drawing/2014/main" id="{8AF310EC-4077-2716-FAC7-D25CACBF357E}"/>
              </a:ext>
            </a:extLst>
          </p:cNvPr>
          <p:cNvSpPr txBox="1">
            <a:spLocks/>
          </p:cNvSpPr>
          <p:nvPr/>
        </p:nvSpPr>
        <p:spPr>
          <a:xfrm>
            <a:off x="1600200" y="624110"/>
            <a:ext cx="10591800" cy="1280890"/>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dirty="0"/>
              <a:t>Policy borrowing, Traveling reforms, </a:t>
            </a:r>
            <a:r>
              <a:rPr lang="en-US" sz="3000" dirty="0" err="1"/>
              <a:t>consultocracy</a:t>
            </a:r>
            <a:r>
              <a:rPr lang="en-US" sz="3000" dirty="0"/>
              <a:t>, GERM</a:t>
            </a:r>
          </a:p>
          <a:p>
            <a:r>
              <a:rPr lang="en-US" sz="2800" dirty="0"/>
              <a:t>Gita Steiner-</a:t>
            </a:r>
            <a:r>
              <a:rPr lang="en-US" sz="2800" dirty="0" err="1"/>
              <a:t>Khamsi</a:t>
            </a:r>
            <a:r>
              <a:rPr lang="en-US" sz="2800" dirty="0"/>
              <a:t>, Jenny </a:t>
            </a:r>
            <a:r>
              <a:rPr lang="en-US" sz="2800" dirty="0" err="1"/>
              <a:t>Ozga</a:t>
            </a:r>
            <a:r>
              <a:rPr lang="en-US" sz="2800" dirty="0"/>
              <a:t>, </a:t>
            </a:r>
            <a:r>
              <a:rPr lang="en-US" sz="2800" dirty="0" err="1"/>
              <a:t>Pasi</a:t>
            </a:r>
            <a:r>
              <a:rPr lang="en-US" sz="2800" dirty="0"/>
              <a:t> </a:t>
            </a:r>
            <a:r>
              <a:rPr lang="en-US" sz="2800" dirty="0" err="1"/>
              <a:t>Sahlberg</a:t>
            </a:r>
            <a:r>
              <a:rPr lang="en-US" sz="2800" dirty="0"/>
              <a:t> and many others</a:t>
            </a:r>
          </a:p>
        </p:txBody>
      </p:sp>
    </p:spTree>
    <p:extLst>
      <p:ext uri="{BB962C8B-B14F-4D97-AF65-F5344CB8AC3E}">
        <p14:creationId xmlns:p14="http://schemas.microsoft.com/office/powerpoint/2010/main" val="91093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55E5-7A58-BFBF-A582-AC3507CAABA9}"/>
              </a:ext>
            </a:extLst>
          </p:cNvPr>
          <p:cNvSpPr>
            <a:spLocks noGrp="1"/>
          </p:cNvSpPr>
          <p:nvPr>
            <p:ph type="title"/>
          </p:nvPr>
        </p:nvSpPr>
        <p:spPr/>
        <p:txBody>
          <a:bodyPr/>
          <a:lstStyle/>
          <a:p>
            <a:r>
              <a:rPr lang="en-US" dirty="0"/>
              <a:t>… an internal critique</a:t>
            </a:r>
          </a:p>
        </p:txBody>
      </p:sp>
      <p:sp>
        <p:nvSpPr>
          <p:cNvPr id="3" name="Content Placeholder 2">
            <a:extLst>
              <a:ext uri="{FF2B5EF4-FFF2-40B4-BE49-F238E27FC236}">
                <a16:creationId xmlns:a16="http://schemas.microsoft.com/office/drawing/2014/main" id="{9357DBE3-FD65-BD0D-E31D-096E8A98038E}"/>
              </a:ext>
            </a:extLst>
          </p:cNvPr>
          <p:cNvSpPr>
            <a:spLocks noGrp="1"/>
          </p:cNvSpPr>
          <p:nvPr>
            <p:ph idx="1"/>
          </p:nvPr>
        </p:nvSpPr>
        <p:spPr/>
        <p:txBody>
          <a:bodyPr>
            <a:normAutofit fontScale="92500" lnSpcReduction="10000"/>
          </a:bodyPr>
          <a:lstStyle/>
          <a:p>
            <a:pPr marL="91440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Who has ever worked in a donor organization or agency knows also very well that the internal structures of these organizations are complex, often “secretive”  as Jenny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Ozga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would say,  some might have democratic and some less democratic internal rules, still their hierarchical nature  can resemble kingdoms were the modern aristocracy functions in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culoires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eminencies arise and fall, there might be fights around inheriting the most powerful roles, power games and internal “politics” can dominate a big part of the workload, while accountability could be blurred, mistakes covered up and good ideas coming from the bottom of the hierarchy  blocked. </a:t>
            </a:r>
          </a:p>
          <a:p>
            <a:pPr marL="91440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Such a scene is typical to private donors, but not exclusively. Big multinationals can, in order to mitigate these tribal tendencies, develop elaborate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decisionmaking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implementiation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monitoring mechanisms,  these can however  bureaucratize procedures, add admin staff time and cost and lengthen all processes.   </a:t>
            </a:r>
          </a:p>
          <a:p>
            <a:endParaRPr lang="en-US" dirty="0"/>
          </a:p>
        </p:txBody>
      </p:sp>
      <p:sp>
        <p:nvSpPr>
          <p:cNvPr id="4" name="Slide Number Placeholder 3">
            <a:extLst>
              <a:ext uri="{FF2B5EF4-FFF2-40B4-BE49-F238E27FC236}">
                <a16:creationId xmlns:a16="http://schemas.microsoft.com/office/drawing/2014/main" id="{4CE8B2CF-AE25-3B14-89AD-B48D1BF8C0DD}"/>
              </a:ext>
            </a:extLst>
          </p:cNvPr>
          <p:cNvSpPr>
            <a:spLocks noGrp="1"/>
          </p:cNvSpPr>
          <p:nvPr>
            <p:ph type="sldNum" sz="quarter" idx="12"/>
          </p:nvPr>
        </p:nvSpPr>
        <p:spPr/>
        <p:txBody>
          <a:bodyPr/>
          <a:lstStyle/>
          <a:p>
            <a:fld id="{70C12960-6E85-460F-B6E3-5B82CB31AF3D}" type="slidenum">
              <a:rPr lang="en-US" smtClean="0"/>
              <a:t>15</a:t>
            </a:fld>
            <a:endParaRPr lang="en-US"/>
          </a:p>
        </p:txBody>
      </p:sp>
    </p:spTree>
    <p:extLst>
      <p:ext uri="{BB962C8B-B14F-4D97-AF65-F5344CB8AC3E}">
        <p14:creationId xmlns:p14="http://schemas.microsoft.com/office/powerpoint/2010/main" val="1103504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E397-2832-F4E0-B2B6-C560288B4F8A}"/>
              </a:ext>
            </a:extLst>
          </p:cNvPr>
          <p:cNvSpPr>
            <a:spLocks noGrp="1"/>
          </p:cNvSpPr>
          <p:nvPr>
            <p:ph type="title"/>
          </p:nvPr>
        </p:nvSpPr>
        <p:spPr/>
        <p:txBody>
          <a:bodyPr/>
          <a:lstStyle/>
          <a:p>
            <a:r>
              <a:rPr lang="en-US" dirty="0"/>
              <a:t>Snapshot 1: how does IE policy travel?</a:t>
            </a:r>
          </a:p>
        </p:txBody>
      </p:sp>
      <p:sp>
        <p:nvSpPr>
          <p:cNvPr id="3" name="Content Placeholder 2">
            <a:extLst>
              <a:ext uri="{FF2B5EF4-FFF2-40B4-BE49-F238E27FC236}">
                <a16:creationId xmlns:a16="http://schemas.microsoft.com/office/drawing/2014/main" id="{18F60EE7-A92A-A338-E116-6F25FAD98024}"/>
              </a:ext>
            </a:extLst>
          </p:cNvPr>
          <p:cNvSpPr>
            <a:spLocks noGrp="1"/>
          </p:cNvSpPr>
          <p:nvPr>
            <p:ph idx="1"/>
          </p:nvPr>
        </p:nvSpPr>
        <p:spPr/>
        <p:txBody>
          <a:bodyPr/>
          <a:lstStyle/>
          <a:p>
            <a:r>
              <a:rPr lang="en-US" dirty="0"/>
              <a:t>IE in ECCA: 25 COs of an IO work on supporting  IECEC</a:t>
            </a:r>
          </a:p>
          <a:p>
            <a:pPr lvl="1"/>
            <a:r>
              <a:rPr lang="en-US" dirty="0"/>
              <a:t>Stocktaking analysis</a:t>
            </a:r>
          </a:p>
          <a:p>
            <a:pPr lvl="1"/>
            <a:r>
              <a:rPr lang="en-US" dirty="0"/>
              <a:t>Triangulation: </a:t>
            </a:r>
          </a:p>
          <a:p>
            <a:pPr lvl="2"/>
            <a:r>
              <a:rPr lang="en-US" dirty="0"/>
              <a:t>what are the barriers, </a:t>
            </a:r>
          </a:p>
          <a:p>
            <a:pPr lvl="2"/>
            <a:r>
              <a:rPr lang="en-US" dirty="0"/>
              <a:t>what is the government supporting, </a:t>
            </a:r>
          </a:p>
          <a:p>
            <a:pPr lvl="2"/>
            <a:r>
              <a:rPr lang="en-US" dirty="0"/>
              <a:t>what are the COs supporting</a:t>
            </a:r>
          </a:p>
          <a:p>
            <a:pPr marL="0" indent="0">
              <a:buNone/>
            </a:pPr>
            <a:endParaRPr lang="en-US" dirty="0"/>
          </a:p>
          <a:p>
            <a:pPr marL="0" indent="0">
              <a:buNone/>
            </a:pPr>
            <a:endParaRPr lang="en-US" dirty="0">
              <a:solidFill>
                <a:srgbClr val="1C1D1E"/>
              </a:solidFill>
              <a:ea typeface="Aptos" panose="020B0004020202020204" pitchFamily="34" charset="0"/>
            </a:endParaRPr>
          </a:p>
          <a:p>
            <a:pPr marL="0" indent="0">
              <a:buNone/>
            </a:pPr>
            <a:endParaRPr lang="en-US" dirty="0">
              <a:solidFill>
                <a:srgbClr val="1C1D1E"/>
              </a:solidFill>
              <a:ea typeface="Aptos" panose="020B0004020202020204" pitchFamily="34" charset="0"/>
            </a:endParaRPr>
          </a:p>
          <a:p>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965BBBC-472A-8C75-4D23-4643E8DECB85}"/>
              </a:ext>
            </a:extLst>
          </p:cNvPr>
          <p:cNvSpPr>
            <a:spLocks noGrp="1"/>
          </p:cNvSpPr>
          <p:nvPr>
            <p:ph type="sldNum" sz="quarter" idx="12"/>
          </p:nvPr>
        </p:nvSpPr>
        <p:spPr/>
        <p:txBody>
          <a:bodyPr/>
          <a:lstStyle/>
          <a:p>
            <a:fld id="{70C12960-6E85-460F-B6E3-5B82CB31AF3D}" type="slidenum">
              <a:rPr lang="en-US" smtClean="0"/>
              <a:t>16</a:t>
            </a:fld>
            <a:endParaRPr lang="en-US"/>
          </a:p>
        </p:txBody>
      </p:sp>
    </p:spTree>
    <p:extLst>
      <p:ext uri="{BB962C8B-B14F-4D97-AF65-F5344CB8AC3E}">
        <p14:creationId xmlns:p14="http://schemas.microsoft.com/office/powerpoint/2010/main" val="3053915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AA212-58E1-0BD6-9123-9CB4F05A9EFE}"/>
              </a:ext>
            </a:extLst>
          </p:cNvPr>
          <p:cNvSpPr>
            <a:spLocks noGrp="1"/>
          </p:cNvSpPr>
          <p:nvPr>
            <p:ph type="title"/>
          </p:nvPr>
        </p:nvSpPr>
        <p:spPr>
          <a:xfrm>
            <a:off x="838200" y="365126"/>
            <a:ext cx="10515600" cy="794602"/>
          </a:xfrm>
        </p:spPr>
        <p:txBody>
          <a:bodyPr>
            <a:normAutofit/>
          </a:bodyPr>
          <a:lstStyle/>
          <a:p>
            <a:r>
              <a:rPr lang="en-US" b="1" dirty="0">
                <a:solidFill>
                  <a:srgbClr val="0070C0"/>
                </a:solidFill>
              </a:rPr>
              <a:t>Main findings for the ECA region: Barriers</a:t>
            </a:r>
          </a:p>
        </p:txBody>
      </p:sp>
      <p:pic>
        <p:nvPicPr>
          <p:cNvPr id="4" name="Content Placeholder 3">
            <a:extLst>
              <a:ext uri="{FF2B5EF4-FFF2-40B4-BE49-F238E27FC236}">
                <a16:creationId xmlns:a16="http://schemas.microsoft.com/office/drawing/2014/main" id="{0D7343E4-B0D1-30D6-B462-D3AA0A75C764}"/>
              </a:ext>
            </a:extLst>
          </p:cNvPr>
          <p:cNvPicPr>
            <a:picLocks noGrp="1" noChangeAspect="1"/>
          </p:cNvPicPr>
          <p:nvPr>
            <p:ph idx="1"/>
          </p:nvPr>
        </p:nvPicPr>
        <p:blipFill>
          <a:blip r:embed="rId2"/>
          <a:stretch>
            <a:fillRect/>
          </a:stretch>
        </p:blipFill>
        <p:spPr>
          <a:xfrm>
            <a:off x="363665" y="1149333"/>
            <a:ext cx="8763828" cy="5490692"/>
          </a:xfrm>
          <a:prstGeom prst="rect">
            <a:avLst/>
          </a:prstGeom>
        </p:spPr>
      </p:pic>
      <p:sp>
        <p:nvSpPr>
          <p:cNvPr id="3" name="TextBox 2">
            <a:extLst>
              <a:ext uri="{FF2B5EF4-FFF2-40B4-BE49-F238E27FC236}">
                <a16:creationId xmlns:a16="http://schemas.microsoft.com/office/drawing/2014/main" id="{6C77498D-95F2-F93E-4A89-10641CB2B135}"/>
              </a:ext>
            </a:extLst>
          </p:cNvPr>
          <p:cNvSpPr txBox="1"/>
          <p:nvPr/>
        </p:nvSpPr>
        <p:spPr>
          <a:xfrm>
            <a:off x="9198942" y="2141383"/>
            <a:ext cx="2629393" cy="424731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All barriers are rated above average (&gt;2.5), except 2</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Highest barriers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IECEC perceived by the COs: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Financial constraints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Human resources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competencies, support, specialized support</a:t>
            </a:r>
          </a:p>
          <a:p>
            <a:pPr marL="263525" marR="0" lvl="0" indent="-263525" algn="just"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Lack of accessible </a:t>
            </a: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facilities, materials and equipment (3.42).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7E27B9C-901C-4B9D-71E2-4CC871C4F1CA}"/>
              </a:ext>
            </a:extLst>
          </p:cNvPr>
          <p:cNvSpPr>
            <a:spLocks noGrp="1"/>
          </p:cNvSpPr>
          <p:nvPr>
            <p:ph type="sldNum" sz="quarter" idx="12"/>
          </p:nvPr>
        </p:nvSpPr>
        <p:spPr/>
        <p:txBody>
          <a:bodyPr/>
          <a:lstStyle/>
          <a:p>
            <a:fld id="{A6965A93-40FF-2E4A-AAA7-F9925A142296}" type="slidenum">
              <a:rPr lang="en-US" smtClean="0"/>
              <a:t>17</a:t>
            </a:fld>
            <a:endParaRPr lang="en-US"/>
          </a:p>
        </p:txBody>
      </p:sp>
    </p:spTree>
    <p:extLst>
      <p:ext uri="{BB962C8B-B14F-4D97-AF65-F5344CB8AC3E}">
        <p14:creationId xmlns:p14="http://schemas.microsoft.com/office/powerpoint/2010/main" val="847677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55B8-7A31-A08F-AEF0-35963D8CD70D}"/>
              </a:ext>
            </a:extLst>
          </p:cNvPr>
          <p:cNvSpPr>
            <a:spLocks noGrp="1"/>
          </p:cNvSpPr>
          <p:nvPr>
            <p:ph type="title"/>
          </p:nvPr>
        </p:nvSpPr>
        <p:spPr>
          <a:xfrm>
            <a:off x="7263951" y="0"/>
            <a:ext cx="4089849" cy="728663"/>
          </a:xfrm>
        </p:spPr>
        <p:txBody>
          <a:bodyPr>
            <a:noAutofit/>
          </a:bodyPr>
          <a:lstStyle/>
          <a:p>
            <a:pPr>
              <a:lnSpc>
                <a:spcPct val="100000"/>
              </a:lnSpc>
              <a:spcBef>
                <a:spcPts val="0"/>
              </a:spcBef>
            </a:pPr>
            <a:r>
              <a:rPr lang="en-US" sz="3600" b="1" dirty="0">
                <a:solidFill>
                  <a:srgbClr val="0070C0"/>
                </a:solidFill>
              </a:rPr>
              <a:t> CO actions</a:t>
            </a:r>
            <a:endParaRPr lang="en-US" dirty="0"/>
          </a:p>
        </p:txBody>
      </p:sp>
      <p:pic>
        <p:nvPicPr>
          <p:cNvPr id="6" name="Picture 5">
            <a:extLst>
              <a:ext uri="{FF2B5EF4-FFF2-40B4-BE49-F238E27FC236}">
                <a16:creationId xmlns:a16="http://schemas.microsoft.com/office/drawing/2014/main" id="{6527527D-CE05-F251-A171-BB1753E5A873}"/>
              </a:ext>
            </a:extLst>
          </p:cNvPr>
          <p:cNvPicPr>
            <a:picLocks noChangeAspect="1"/>
          </p:cNvPicPr>
          <p:nvPr/>
        </p:nvPicPr>
        <p:blipFill>
          <a:blip r:embed="rId2"/>
          <a:stretch>
            <a:fillRect/>
          </a:stretch>
        </p:blipFill>
        <p:spPr>
          <a:xfrm>
            <a:off x="6272213" y="728663"/>
            <a:ext cx="5681990" cy="6124230"/>
          </a:xfrm>
          <a:prstGeom prst="rect">
            <a:avLst/>
          </a:prstGeom>
        </p:spPr>
      </p:pic>
      <p:sp>
        <p:nvSpPr>
          <p:cNvPr id="3" name="Slide Number Placeholder 2">
            <a:extLst>
              <a:ext uri="{FF2B5EF4-FFF2-40B4-BE49-F238E27FC236}">
                <a16:creationId xmlns:a16="http://schemas.microsoft.com/office/drawing/2014/main" id="{B7878F38-2C00-EEE7-7797-FE7659DE0D18}"/>
              </a:ext>
            </a:extLst>
          </p:cNvPr>
          <p:cNvSpPr>
            <a:spLocks noGrp="1"/>
          </p:cNvSpPr>
          <p:nvPr>
            <p:ph type="sldNum" sz="quarter" idx="12"/>
          </p:nvPr>
        </p:nvSpPr>
        <p:spPr/>
        <p:txBody>
          <a:bodyPr/>
          <a:lstStyle/>
          <a:p>
            <a:fld id="{A6965A93-40FF-2E4A-AAA7-F9925A142296}" type="slidenum">
              <a:rPr lang="en-US" smtClean="0"/>
              <a:t>18</a:t>
            </a:fld>
            <a:endParaRPr lang="en-US"/>
          </a:p>
        </p:txBody>
      </p:sp>
      <p:sp>
        <p:nvSpPr>
          <p:cNvPr id="7" name="Content Placeholder 6">
            <a:extLst>
              <a:ext uri="{FF2B5EF4-FFF2-40B4-BE49-F238E27FC236}">
                <a16:creationId xmlns:a16="http://schemas.microsoft.com/office/drawing/2014/main" id="{D39333FF-6D35-A9C7-13F7-E325231469AE}"/>
              </a:ext>
            </a:extLst>
          </p:cNvPr>
          <p:cNvSpPr>
            <a:spLocks noGrp="1"/>
          </p:cNvSpPr>
          <p:nvPr>
            <p:ph idx="1"/>
          </p:nvPr>
        </p:nvSpPr>
        <p:spPr/>
        <p:txBody>
          <a:bodyPr/>
          <a:lstStyle/>
          <a:p>
            <a:endParaRPr lang="en-US"/>
          </a:p>
        </p:txBody>
      </p:sp>
      <p:pic>
        <p:nvPicPr>
          <p:cNvPr id="8" name="Content Placeholder 3">
            <a:extLst>
              <a:ext uri="{FF2B5EF4-FFF2-40B4-BE49-F238E27FC236}">
                <a16:creationId xmlns:a16="http://schemas.microsoft.com/office/drawing/2014/main" id="{3851CB70-E037-5B60-6724-B2F982544B27}"/>
              </a:ext>
            </a:extLst>
          </p:cNvPr>
          <p:cNvPicPr>
            <a:picLocks noChangeAspect="1"/>
          </p:cNvPicPr>
          <p:nvPr/>
        </p:nvPicPr>
        <p:blipFill>
          <a:blip r:embed="rId3"/>
          <a:stretch>
            <a:fillRect/>
          </a:stretch>
        </p:blipFill>
        <p:spPr>
          <a:xfrm>
            <a:off x="328613" y="681036"/>
            <a:ext cx="5943600" cy="5495927"/>
          </a:xfrm>
          <a:prstGeom prst="rect">
            <a:avLst/>
          </a:prstGeom>
        </p:spPr>
      </p:pic>
      <p:sp>
        <p:nvSpPr>
          <p:cNvPr id="9" name="Title 1">
            <a:extLst>
              <a:ext uri="{FF2B5EF4-FFF2-40B4-BE49-F238E27FC236}">
                <a16:creationId xmlns:a16="http://schemas.microsoft.com/office/drawing/2014/main" id="{51AF13FE-4891-023D-758D-7EC6140ADA45}"/>
              </a:ext>
            </a:extLst>
          </p:cNvPr>
          <p:cNvSpPr txBox="1">
            <a:spLocks/>
          </p:cNvSpPr>
          <p:nvPr/>
        </p:nvSpPr>
        <p:spPr>
          <a:xfrm>
            <a:off x="690562" y="114300"/>
            <a:ext cx="4606637" cy="38734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 </a:t>
            </a:r>
            <a:br>
              <a:rPr lang="en-US" sz="12800" b="1" dirty="0">
                <a:solidFill>
                  <a:srgbClr val="0070C0"/>
                </a:solidFill>
              </a:rPr>
            </a:br>
            <a:r>
              <a:rPr lang="en-US" sz="12800" b="1" dirty="0">
                <a:solidFill>
                  <a:srgbClr val="0070C0"/>
                </a:solidFill>
              </a:rPr>
              <a:t>Government actions</a:t>
            </a:r>
            <a:endParaRPr lang="en-US" b="1" dirty="0">
              <a:solidFill>
                <a:srgbClr val="0070C0"/>
              </a:solidFill>
            </a:endParaRPr>
          </a:p>
        </p:txBody>
      </p:sp>
    </p:spTree>
    <p:extLst>
      <p:ext uri="{BB962C8B-B14F-4D97-AF65-F5344CB8AC3E}">
        <p14:creationId xmlns:p14="http://schemas.microsoft.com/office/powerpoint/2010/main" val="1016497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E397-2832-F4E0-B2B6-C560288B4F8A}"/>
              </a:ext>
            </a:extLst>
          </p:cNvPr>
          <p:cNvSpPr>
            <a:spLocks noGrp="1"/>
          </p:cNvSpPr>
          <p:nvPr>
            <p:ph type="title"/>
          </p:nvPr>
        </p:nvSpPr>
        <p:spPr/>
        <p:txBody>
          <a:bodyPr/>
          <a:lstStyle/>
          <a:p>
            <a:r>
              <a:rPr lang="en-US" dirty="0"/>
              <a:t>Snapshot 1: how does IE policy travel?</a:t>
            </a:r>
          </a:p>
        </p:txBody>
      </p:sp>
      <p:sp>
        <p:nvSpPr>
          <p:cNvPr id="3" name="Content Placeholder 2">
            <a:extLst>
              <a:ext uri="{FF2B5EF4-FFF2-40B4-BE49-F238E27FC236}">
                <a16:creationId xmlns:a16="http://schemas.microsoft.com/office/drawing/2014/main" id="{18F60EE7-A92A-A338-E116-6F25FAD98024}"/>
              </a:ext>
            </a:extLst>
          </p:cNvPr>
          <p:cNvSpPr>
            <a:spLocks noGrp="1"/>
          </p:cNvSpPr>
          <p:nvPr>
            <p:ph idx="1"/>
          </p:nvPr>
        </p:nvSpPr>
        <p:spPr>
          <a:xfrm>
            <a:off x="2589212" y="1685925"/>
            <a:ext cx="8915400" cy="4414838"/>
          </a:xfrm>
        </p:spPr>
        <p:txBody>
          <a:bodyPr>
            <a:normAutofit lnSpcReduction="10000"/>
          </a:bodyPr>
          <a:lstStyle/>
          <a:p>
            <a:r>
              <a:rPr lang="en-US" dirty="0"/>
              <a:t>IE in ECCA: 25 COs of an IO work on supporting  IECEC</a:t>
            </a:r>
          </a:p>
          <a:p>
            <a:pPr lvl="1"/>
            <a:r>
              <a:rPr lang="en-US" dirty="0"/>
              <a:t> Bulk of CO interventions: </a:t>
            </a:r>
          </a:p>
          <a:p>
            <a:pPr lvl="2"/>
            <a:r>
              <a:rPr lang="en-US" dirty="0"/>
              <a:t>Training of preschool teachers and educators </a:t>
            </a:r>
          </a:p>
          <a:p>
            <a:pPr lvl="2"/>
            <a:r>
              <a:rPr lang="en-US" dirty="0"/>
              <a:t>Parent programs – awareness raising and parenting</a:t>
            </a:r>
          </a:p>
          <a:p>
            <a:pPr lvl="1"/>
            <a:r>
              <a:rPr lang="en-US" dirty="0"/>
              <a:t>There are areas that were almost fully left not supported (neither by government, nor CO):  Financing support, transportation </a:t>
            </a:r>
          </a:p>
          <a:p>
            <a:pPr lvl="1"/>
            <a:r>
              <a:rPr lang="en-US" dirty="0"/>
              <a:t>Many critical areas  were used only by the 30% of countries:  </a:t>
            </a:r>
          </a:p>
          <a:p>
            <a:pPr lvl="2"/>
            <a:r>
              <a:rPr lang="en-US" dirty="0"/>
              <a:t>Supportive human resources: Mobile teams, Pedagogical assistants, Personal assistants</a:t>
            </a:r>
          </a:p>
          <a:p>
            <a:pPr marL="914400" lvl="2" indent="0">
              <a:buNone/>
            </a:pPr>
            <a:r>
              <a:rPr lang="en-US" dirty="0"/>
              <a:t>Multidisciplinary teams </a:t>
            </a:r>
          </a:p>
          <a:p>
            <a:pPr lvl="2"/>
            <a:r>
              <a:rPr lang="en-US" dirty="0"/>
              <a:t>Assistive technologies</a:t>
            </a:r>
          </a:p>
          <a:p>
            <a:pPr marL="914400" lvl="2" indent="0">
              <a:buNone/>
            </a:pPr>
            <a:endParaRPr lang="en-US" dirty="0"/>
          </a:p>
          <a:p>
            <a:r>
              <a:rPr lang="en-US" dirty="0"/>
              <a:t>Fragmented reforms, with meager chance for sustainability</a:t>
            </a:r>
          </a:p>
          <a:p>
            <a:r>
              <a:rPr lang="en-US" dirty="0">
                <a:solidFill>
                  <a:srgbClr val="1C1D1E"/>
                </a:solidFill>
                <a:ea typeface="Aptos" panose="020B0004020202020204" pitchFamily="34" charset="0"/>
              </a:rPr>
              <a:t>Questionable integrity of new policies</a:t>
            </a:r>
          </a:p>
          <a:p>
            <a:pPr marL="0" indent="0">
              <a:buNone/>
            </a:pPr>
            <a:endParaRPr lang="en-US" dirty="0">
              <a:solidFill>
                <a:srgbClr val="1C1D1E"/>
              </a:solidFill>
              <a:ea typeface="Aptos" panose="020B0004020202020204" pitchFamily="34" charset="0"/>
            </a:endParaRPr>
          </a:p>
          <a:p>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965BBBC-472A-8C75-4D23-4643E8DECB8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C12960-6E85-460F-B6E3-5B82CB31AF3D}"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5798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5" name="Picture 64" descr="Sunset by the beach">
            <a:extLst>
              <a:ext uri="{FF2B5EF4-FFF2-40B4-BE49-F238E27FC236}">
                <a16:creationId xmlns:a16="http://schemas.microsoft.com/office/drawing/2014/main" id="{E7304C75-8AF0-41DB-F382-E08FD60300D3}"/>
              </a:ext>
            </a:extLst>
          </p:cNvPr>
          <p:cNvPicPr>
            <a:picLocks noChangeAspect="1"/>
          </p:cNvPicPr>
          <p:nvPr/>
        </p:nvPicPr>
        <p:blipFill>
          <a:blip r:embed="rId2"/>
          <a:srcRect l="21343" r="4932" b="-1"/>
          <a:stretch>
            <a:fillRect/>
          </a:stretch>
        </p:blipFill>
        <p:spPr>
          <a:xfrm>
            <a:off x="1" y="10"/>
            <a:ext cx="7574440" cy="6857990"/>
          </a:xfrm>
          <a:prstGeom prst="rect">
            <a:avLst/>
          </a:prstGeom>
        </p:spPr>
      </p:pic>
      <p:sp>
        <p:nvSpPr>
          <p:cNvPr id="82"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E6E2A72-AD33-1B0B-0677-ECA468A56CC9}"/>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Preliminary remarks</a:t>
            </a:r>
          </a:p>
        </p:txBody>
      </p:sp>
      <p:sp>
        <p:nvSpPr>
          <p:cNvPr id="3" name="Content Placeholder 2">
            <a:extLst>
              <a:ext uri="{FF2B5EF4-FFF2-40B4-BE49-F238E27FC236}">
                <a16:creationId xmlns:a16="http://schemas.microsoft.com/office/drawing/2014/main" id="{1D8CC79E-8588-70B5-7BA0-E82BDB5779A6}"/>
              </a:ext>
            </a:extLst>
          </p:cNvPr>
          <p:cNvSpPr>
            <a:spLocks noGrp="1"/>
          </p:cNvSpPr>
          <p:nvPr>
            <p:ph idx="1"/>
          </p:nvPr>
        </p:nvSpPr>
        <p:spPr>
          <a:xfrm>
            <a:off x="7860770" y="2017668"/>
            <a:ext cx="3750205" cy="3857816"/>
          </a:xfrm>
        </p:spPr>
        <p:txBody>
          <a:bodyPr>
            <a:normAutofit/>
          </a:bodyPr>
          <a:lstStyle/>
          <a:p>
            <a:pPr marL="0" indent="0">
              <a:buNone/>
            </a:pPr>
            <a:endParaRPr lang="en-US" dirty="0">
              <a:solidFill>
                <a:schemeClr val="tx1">
                  <a:lumMod val="95000"/>
                  <a:lumOff val="5000"/>
                </a:schemeClr>
              </a:solidFill>
            </a:endParaRPr>
          </a:p>
          <a:p>
            <a:r>
              <a:rPr lang="en-US" dirty="0">
                <a:solidFill>
                  <a:schemeClr val="tx1">
                    <a:lumMod val="95000"/>
                    <a:lumOff val="5000"/>
                  </a:schemeClr>
                </a:solidFill>
              </a:rPr>
              <a:t>How did I become an education freak</a:t>
            </a:r>
          </a:p>
          <a:p>
            <a:endParaRPr lang="en-US" dirty="0">
              <a:solidFill>
                <a:schemeClr val="tx1">
                  <a:lumMod val="95000"/>
                  <a:lumOff val="5000"/>
                </a:schemeClr>
              </a:solidFill>
            </a:endParaRPr>
          </a:p>
        </p:txBody>
      </p:sp>
      <p:sp>
        <p:nvSpPr>
          <p:cNvPr id="67" name="Slide Number Placeholder 66">
            <a:extLst>
              <a:ext uri="{FF2B5EF4-FFF2-40B4-BE49-F238E27FC236}">
                <a16:creationId xmlns:a16="http://schemas.microsoft.com/office/drawing/2014/main" id="{2C6AB2B7-DCD6-17D0-9878-7C3CE9405997}"/>
              </a:ext>
            </a:extLst>
          </p:cNvPr>
          <p:cNvSpPr>
            <a:spLocks noGrp="1"/>
          </p:cNvSpPr>
          <p:nvPr>
            <p:ph type="sldNum" sz="quarter" idx="12"/>
          </p:nvPr>
        </p:nvSpPr>
        <p:spPr/>
        <p:txBody>
          <a:bodyPr/>
          <a:lstStyle/>
          <a:p>
            <a:fld id="{70C12960-6E85-460F-B6E3-5B82CB31AF3D}" type="slidenum">
              <a:rPr lang="en-US" smtClean="0"/>
              <a:t>2</a:t>
            </a:fld>
            <a:endParaRPr lang="en-US"/>
          </a:p>
        </p:txBody>
      </p:sp>
    </p:spTree>
    <p:extLst>
      <p:ext uri="{BB962C8B-B14F-4D97-AF65-F5344CB8AC3E}">
        <p14:creationId xmlns:p14="http://schemas.microsoft.com/office/powerpoint/2010/main" val="3961421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E397-2832-F4E0-B2B6-C560288B4F8A}"/>
              </a:ext>
            </a:extLst>
          </p:cNvPr>
          <p:cNvSpPr>
            <a:spLocks noGrp="1"/>
          </p:cNvSpPr>
          <p:nvPr>
            <p:ph type="title"/>
          </p:nvPr>
        </p:nvSpPr>
        <p:spPr/>
        <p:txBody>
          <a:bodyPr>
            <a:normAutofit fontScale="90000"/>
          </a:bodyPr>
          <a:lstStyle/>
          <a:p>
            <a:r>
              <a:rPr lang="en-US" dirty="0"/>
              <a:t>Snapshot 2: how does IE policy travel?</a:t>
            </a:r>
            <a:br>
              <a:rPr lang="en-US" dirty="0"/>
            </a:br>
            <a:r>
              <a:rPr lang="en-US" dirty="0"/>
              <a:t>Education support for Roma children in Decade countries</a:t>
            </a:r>
          </a:p>
        </p:txBody>
      </p:sp>
      <p:sp>
        <p:nvSpPr>
          <p:cNvPr id="3" name="Content Placeholder 2">
            <a:extLst>
              <a:ext uri="{FF2B5EF4-FFF2-40B4-BE49-F238E27FC236}">
                <a16:creationId xmlns:a16="http://schemas.microsoft.com/office/drawing/2014/main" id="{18F60EE7-A92A-A338-E116-6F25FAD98024}"/>
              </a:ext>
            </a:extLst>
          </p:cNvPr>
          <p:cNvSpPr>
            <a:spLocks noGrp="1"/>
          </p:cNvSpPr>
          <p:nvPr>
            <p:ph sz="half" idx="1"/>
          </p:nvPr>
        </p:nvSpPr>
        <p:spPr>
          <a:xfrm>
            <a:off x="2243138" y="2243137"/>
            <a:ext cx="4659938" cy="4614863"/>
          </a:xfrm>
        </p:spPr>
        <p:txBody>
          <a:bodyPr/>
          <a:lstStyle/>
          <a:p>
            <a:pPr marL="0" indent="0">
              <a:buNone/>
            </a:pPr>
            <a:endParaRPr lang="en-US" dirty="0"/>
          </a:p>
          <a:p>
            <a:r>
              <a:rPr lang="en-US" dirty="0"/>
              <a:t>Education desegregation “Vidin model”</a:t>
            </a:r>
          </a:p>
          <a:p>
            <a:pPr lvl="1"/>
            <a:r>
              <a:rPr lang="en-US" dirty="0"/>
              <a:t>Massachusetts model: Bussing to different schools according to quota</a:t>
            </a:r>
          </a:p>
          <a:p>
            <a:pPr lvl="1"/>
            <a:r>
              <a:rPr lang="en-US" dirty="0"/>
              <a:t>+ afterschool support in local NGO</a:t>
            </a:r>
          </a:p>
          <a:p>
            <a:pPr lvl="1"/>
            <a:r>
              <a:rPr lang="en-US" dirty="0"/>
              <a:t>+ negotiated agreement with the network of schools</a:t>
            </a:r>
          </a:p>
          <a:p>
            <a:pPr lvl="1"/>
            <a:r>
              <a:rPr lang="en-US" dirty="0"/>
              <a:t>+ work with parents</a:t>
            </a:r>
          </a:p>
          <a:p>
            <a:pPr lvl="1"/>
            <a:r>
              <a:rPr lang="en-US" dirty="0"/>
              <a:t>+ Stepwise expansion</a:t>
            </a:r>
          </a:p>
          <a:p>
            <a:pPr lvl="1"/>
            <a:endParaRPr lang="en-US" dirty="0"/>
          </a:p>
          <a:p>
            <a:pPr lvl="1"/>
            <a:endParaRPr lang="en-US" dirty="0"/>
          </a:p>
          <a:p>
            <a:pPr marL="0" indent="0">
              <a:buNone/>
            </a:pPr>
            <a:endParaRPr lang="en-US" dirty="0"/>
          </a:p>
          <a:p>
            <a:pPr marL="0" indent="0">
              <a:buNone/>
            </a:pPr>
            <a:endParaRPr lang="en-US" dirty="0"/>
          </a:p>
          <a:p>
            <a:pPr marL="0" indent="0">
              <a:buNone/>
            </a:pPr>
            <a:endParaRPr lang="en-US" dirty="0"/>
          </a:p>
        </p:txBody>
      </p:sp>
      <p:sp>
        <p:nvSpPr>
          <p:cNvPr id="5" name="Content Placeholder 4">
            <a:extLst>
              <a:ext uri="{FF2B5EF4-FFF2-40B4-BE49-F238E27FC236}">
                <a16:creationId xmlns:a16="http://schemas.microsoft.com/office/drawing/2014/main" id="{4A5957C0-394E-9FAC-9B2B-37148A7B1E5E}"/>
              </a:ext>
            </a:extLst>
          </p:cNvPr>
          <p:cNvSpPr>
            <a:spLocks noGrp="1"/>
          </p:cNvSpPr>
          <p:nvPr>
            <p:ph sz="half" idx="2"/>
          </p:nvPr>
        </p:nvSpPr>
        <p:spPr>
          <a:xfrm>
            <a:off x="7190747" y="2716526"/>
            <a:ext cx="4313864" cy="3668084"/>
          </a:xfrm>
        </p:spPr>
        <p:txBody>
          <a:bodyPr/>
          <a:lstStyle/>
          <a:p>
            <a:r>
              <a:rPr lang="en-US" dirty="0"/>
              <a:t>Pedagogical assistants for Roma</a:t>
            </a:r>
          </a:p>
          <a:p>
            <a:pPr lvl="1"/>
            <a:r>
              <a:rPr lang="en-US" dirty="0"/>
              <a:t>Start with a network project (5 schools)</a:t>
            </a:r>
          </a:p>
          <a:p>
            <a:pPr lvl="1"/>
            <a:r>
              <a:rPr lang="en-US" dirty="0"/>
              <a:t>Developed and expanded through a series of different donor support</a:t>
            </a:r>
          </a:p>
          <a:p>
            <a:pPr lvl="1"/>
            <a:r>
              <a:rPr lang="en-US" dirty="0"/>
              <a:t>Entered into the system (today around 300)</a:t>
            </a:r>
          </a:p>
          <a:p>
            <a:pPr lvl="1"/>
            <a:r>
              <a:rPr lang="en-US" dirty="0"/>
              <a:t>Strong involvement of Roma</a:t>
            </a:r>
          </a:p>
          <a:p>
            <a:pPr lvl="1"/>
            <a:r>
              <a:rPr lang="en-US" dirty="0"/>
              <a:t>Integration of different approaches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2965BBBC-472A-8C75-4D23-4643E8DECB8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C12960-6E85-460F-B6E3-5B82CB31AF3D}"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29882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BF53-D6BE-EB1B-928B-7B113529C5C9}"/>
              </a:ext>
            </a:extLst>
          </p:cNvPr>
          <p:cNvSpPr>
            <a:spLocks noGrp="1"/>
          </p:cNvSpPr>
          <p:nvPr>
            <p:ph type="title"/>
          </p:nvPr>
        </p:nvSpPr>
        <p:spPr>
          <a:xfrm>
            <a:off x="1081952" y="1410194"/>
            <a:ext cx="3108007" cy="4969113"/>
          </a:xfrm>
        </p:spPr>
        <p:txBody>
          <a:bodyPr anchor="ctr">
            <a:normAutofit/>
          </a:bodyPr>
          <a:lstStyle/>
          <a:p>
            <a:r>
              <a:rPr lang="en-US" dirty="0">
                <a:solidFill>
                  <a:schemeClr val="tx2">
                    <a:lumMod val="75000"/>
                  </a:schemeClr>
                </a:solidFill>
              </a:rPr>
              <a:t>Scholarly approaches to the universe</a:t>
            </a:r>
          </a:p>
        </p:txBody>
      </p:sp>
      <p:sp>
        <p:nvSpPr>
          <p:cNvPr id="3" name="Content Placeholder 2">
            <a:extLst>
              <a:ext uri="{FF2B5EF4-FFF2-40B4-BE49-F238E27FC236}">
                <a16:creationId xmlns:a16="http://schemas.microsoft.com/office/drawing/2014/main" id="{CEE96A1D-5E9D-0895-DB74-02C02203D62C}"/>
              </a:ext>
            </a:extLst>
          </p:cNvPr>
          <p:cNvSpPr>
            <a:spLocks noGrp="1"/>
          </p:cNvSpPr>
          <p:nvPr>
            <p:ph idx="1"/>
          </p:nvPr>
        </p:nvSpPr>
        <p:spPr>
          <a:xfrm>
            <a:off x="4654296" y="942108"/>
            <a:ext cx="6850315" cy="4969114"/>
          </a:xfrm>
        </p:spPr>
        <p:txBody>
          <a:bodyPr anchor="ctr">
            <a:normAutofit/>
          </a:bodyPr>
          <a:lstStyle/>
          <a:p>
            <a:r>
              <a:rPr lang="en-US" sz="4000" dirty="0">
                <a:solidFill>
                  <a:schemeClr val="tx2">
                    <a:lumMod val="75000"/>
                  </a:schemeClr>
                </a:solidFill>
              </a:rPr>
              <a:t> Mediators of the mediation</a:t>
            </a:r>
            <a:endParaRPr lang="en-US" sz="1600" dirty="0">
              <a:solidFill>
                <a:schemeClr val="tx2">
                  <a:lumMod val="75000"/>
                </a:schemeClr>
              </a:solidFill>
            </a:endParaRPr>
          </a:p>
          <a:p>
            <a:endParaRPr lang="en-US" dirty="0">
              <a:solidFill>
                <a:schemeClr val="tx2">
                  <a:lumMod val="75000"/>
                </a:schemeClr>
              </a:solidFill>
            </a:endParaRPr>
          </a:p>
        </p:txBody>
      </p:sp>
      <p:sp>
        <p:nvSpPr>
          <p:cNvPr id="4" name="Slide Number Placeholder 3">
            <a:extLst>
              <a:ext uri="{FF2B5EF4-FFF2-40B4-BE49-F238E27FC236}">
                <a16:creationId xmlns:a16="http://schemas.microsoft.com/office/drawing/2014/main" id="{E9482D42-E1E1-709E-B394-071F5B2C5D42}"/>
              </a:ext>
            </a:extLst>
          </p:cNvPr>
          <p:cNvSpPr>
            <a:spLocks noGrp="1"/>
          </p:cNvSpPr>
          <p:nvPr>
            <p:ph type="sldNum" sz="quarter" idx="12"/>
          </p:nvPr>
        </p:nvSpPr>
        <p:spPr/>
        <p:txBody>
          <a:bodyPr/>
          <a:lstStyle/>
          <a:p>
            <a:fld id="{70C12960-6E85-460F-B6E3-5B82CB31AF3D}" type="slidenum">
              <a:rPr lang="en-US" smtClean="0"/>
              <a:t>21</a:t>
            </a:fld>
            <a:endParaRPr lang="en-US"/>
          </a:p>
        </p:txBody>
      </p:sp>
    </p:spTree>
    <p:extLst>
      <p:ext uri="{BB962C8B-B14F-4D97-AF65-F5344CB8AC3E}">
        <p14:creationId xmlns:p14="http://schemas.microsoft.com/office/powerpoint/2010/main" val="1204624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27C7C-4B68-4BBC-BF36-8959D8493E4A}"/>
              </a:ext>
            </a:extLst>
          </p:cNvPr>
          <p:cNvSpPr>
            <a:spLocks noGrp="1"/>
          </p:cNvSpPr>
          <p:nvPr>
            <p:ph type="title"/>
          </p:nvPr>
        </p:nvSpPr>
        <p:spPr>
          <a:xfrm>
            <a:off x="1500189" y="136525"/>
            <a:ext cx="10558462" cy="1280890"/>
          </a:xfrm>
        </p:spPr>
        <p:txBody>
          <a:bodyPr>
            <a:normAutofit fontScale="90000"/>
          </a:bodyPr>
          <a:lstStyle/>
          <a:p>
            <a:pPr algn="ctr"/>
            <a:r>
              <a:rPr lang="sr-Latn-RS" sz="3200" i="0" u="none" strike="noStrike" baseline="0" dirty="0" err="1">
                <a:solidFill>
                  <a:schemeClr val="accent4"/>
                </a:solidFill>
              </a:rPr>
              <a:t>Method</a:t>
            </a:r>
            <a:r>
              <a:rPr lang="sr-Latn-RS" sz="3200" i="0" u="none" strike="noStrike" baseline="0" dirty="0">
                <a:solidFill>
                  <a:schemeClr val="accent4"/>
                </a:solidFill>
              </a:rPr>
              <a:t> – </a:t>
            </a:r>
            <a:r>
              <a:rPr lang="sr-Latn-RS" sz="3200" i="0" u="none" strike="noStrike" baseline="0" dirty="0" err="1">
                <a:solidFill>
                  <a:schemeClr val="accent4"/>
                </a:solidFill>
              </a:rPr>
              <a:t>Narrative</a:t>
            </a:r>
            <a:r>
              <a:rPr lang="sr-Latn-RS" sz="3200" i="0" u="none" strike="noStrike" baseline="0" dirty="0">
                <a:solidFill>
                  <a:schemeClr val="accent4"/>
                </a:solidFill>
              </a:rPr>
              <a:t> data </a:t>
            </a:r>
            <a:r>
              <a:rPr lang="sr-Latn-RS" sz="3200" i="0" u="none" strike="noStrike" baseline="0" dirty="0" err="1">
                <a:solidFill>
                  <a:schemeClr val="accent4"/>
                </a:solidFill>
              </a:rPr>
              <a:t>collection</a:t>
            </a:r>
            <a:r>
              <a:rPr lang="sr-Latn-RS" sz="3200" i="0" u="none" strike="noStrike" baseline="0" dirty="0">
                <a:solidFill>
                  <a:schemeClr val="accent4"/>
                </a:solidFill>
              </a:rPr>
              <a:t>/</a:t>
            </a:r>
            <a:r>
              <a:rPr lang="sr-Latn-RS" sz="3200" i="0" u="none" strike="noStrike" baseline="0" dirty="0" err="1">
                <a:solidFill>
                  <a:schemeClr val="accent4"/>
                </a:solidFill>
              </a:rPr>
              <a:t>Dynamic</a:t>
            </a:r>
            <a:r>
              <a:rPr lang="sr-Latn-RS" sz="3200" i="0" u="none" strike="noStrike" baseline="0" dirty="0">
                <a:solidFill>
                  <a:schemeClr val="accent4"/>
                </a:solidFill>
              </a:rPr>
              <a:t> </a:t>
            </a:r>
            <a:r>
              <a:rPr lang="sr-Latn-RS" sz="3200" i="0" u="none" strike="noStrike" baseline="0" dirty="0" err="1">
                <a:solidFill>
                  <a:schemeClr val="accent4"/>
                </a:solidFill>
              </a:rPr>
              <a:t>Storytelling</a:t>
            </a:r>
            <a:r>
              <a:rPr lang="sr-Latn-RS" sz="3200" i="0" u="none" strike="noStrike" baseline="0" dirty="0">
                <a:solidFill>
                  <a:schemeClr val="accent4"/>
                </a:solidFill>
              </a:rPr>
              <a:t>  </a:t>
            </a:r>
            <a:r>
              <a:rPr lang="sr-Latn-RS" sz="3200" i="0" u="none" strike="noStrike" baseline="0" dirty="0" err="1">
                <a:solidFill>
                  <a:schemeClr val="accent4"/>
                </a:solidFill>
              </a:rPr>
              <a:t>adapted</a:t>
            </a:r>
            <a:r>
              <a:rPr lang="sr-Latn-RS" sz="3200" i="0" u="none" strike="noStrike" baseline="0" dirty="0">
                <a:solidFill>
                  <a:schemeClr val="accent4"/>
                </a:solidFill>
              </a:rPr>
              <a:t> from </a:t>
            </a:r>
            <a:r>
              <a:rPr lang="sr-Latn-RS" sz="3200" i="0" u="none" strike="noStrike" baseline="0" dirty="0" err="1">
                <a:solidFill>
                  <a:schemeClr val="accent4"/>
                </a:solidFill>
              </a:rPr>
              <a:t>Daiute&amp;Kovacs-Cerovic</a:t>
            </a:r>
            <a:r>
              <a:rPr lang="sr-Latn-RS" sz="3200" i="0" u="none" strike="noStrike" baseline="0" dirty="0">
                <a:solidFill>
                  <a:schemeClr val="accent4"/>
                </a:solidFill>
              </a:rPr>
              <a:t>, 2017</a:t>
            </a:r>
            <a:endParaRPr lang="en-US" sz="3200" dirty="0">
              <a:solidFill>
                <a:schemeClr val="accent4"/>
              </a:solidFill>
            </a:endParaRPr>
          </a:p>
        </p:txBody>
      </p:sp>
      <p:sp>
        <p:nvSpPr>
          <p:cNvPr id="9" name="Slide Number Placeholder 5">
            <a:extLst>
              <a:ext uri="{FF2B5EF4-FFF2-40B4-BE49-F238E27FC236}">
                <a16:creationId xmlns:a16="http://schemas.microsoft.com/office/drawing/2014/main" id="{4FC290B8-BF94-4636-BFAB-9FD67F4AAC6D}"/>
              </a:ext>
            </a:extLst>
          </p:cNvPr>
          <p:cNvSpPr>
            <a:spLocks noGrp="1"/>
          </p:cNvSpPr>
          <p:nvPr>
            <p:ph type="sldNum" sz="quarter" idx="12"/>
          </p:nvPr>
        </p:nvSpPr>
        <p:spPr>
          <a:xfrm>
            <a:off x="8610600" y="6356350"/>
            <a:ext cx="2743200" cy="365125"/>
          </a:xfrm>
        </p:spPr>
        <p:txBody>
          <a:bodyPr/>
          <a:lstStyle/>
          <a:p>
            <a:fld id="{D8DA9DAA-006C-4F4B-980E-E3DF019B24E2}" type="slidenum">
              <a:rPr lang="en-US" b="1" cap="all" spc="100" smtClean="0">
                <a:solidFill>
                  <a:schemeClr val="accent2"/>
                </a:solidFill>
              </a:rPr>
              <a:t>22</a:t>
            </a:fld>
            <a:endParaRPr lang="en-US" b="1" cap="all" spc="100" dirty="0">
              <a:solidFill>
                <a:schemeClr val="accent2"/>
              </a:solidFill>
            </a:endParaRPr>
          </a:p>
        </p:txBody>
      </p:sp>
      <p:sp>
        <p:nvSpPr>
          <p:cNvPr id="3" name="Content Placeholder 2">
            <a:extLst>
              <a:ext uri="{FF2B5EF4-FFF2-40B4-BE49-F238E27FC236}">
                <a16:creationId xmlns:a16="http://schemas.microsoft.com/office/drawing/2014/main" id="{EB4AF91B-8A4E-8ACA-BE60-2D2B0E3F4701}"/>
              </a:ext>
            </a:extLst>
          </p:cNvPr>
          <p:cNvSpPr>
            <a:spLocks noGrp="1"/>
          </p:cNvSpPr>
          <p:nvPr>
            <p:ph idx="1"/>
          </p:nvPr>
        </p:nvSpPr>
        <p:spPr>
          <a:xfrm>
            <a:off x="838200" y="1528763"/>
            <a:ext cx="10801350" cy="5097461"/>
          </a:xfrm>
        </p:spPr>
        <p:txBody>
          <a:bodyPr>
            <a:normAutofit fontScale="62500" lnSpcReduction="20000"/>
          </a:bodyPr>
          <a:lstStyle/>
          <a:p>
            <a:pPr>
              <a:buFont typeface="Wingdings" panose="05000000000000000000" pitchFamily="2" charset="2"/>
              <a:buChar char="v"/>
            </a:pPr>
            <a:r>
              <a:rPr lang="sr-Latn-RS" sz="2400" dirty="0" err="1"/>
              <a:t>Used</a:t>
            </a:r>
            <a:r>
              <a:rPr lang="sr-Latn-RS" sz="2400" dirty="0"/>
              <a:t> in a </a:t>
            </a:r>
            <a:r>
              <a:rPr lang="sr-Latn-RS" sz="2400" dirty="0" err="1"/>
              <a:t>variety</a:t>
            </a:r>
            <a:r>
              <a:rPr lang="sr-Latn-RS" sz="2400" dirty="0"/>
              <a:t> </a:t>
            </a:r>
            <a:r>
              <a:rPr lang="sr-Latn-RS" sz="2400" dirty="0" err="1"/>
              <a:t>of</a:t>
            </a:r>
            <a:r>
              <a:rPr lang="sr-Latn-RS" sz="2400" dirty="0"/>
              <a:t> </a:t>
            </a:r>
            <a:r>
              <a:rPr lang="sr-Latn-RS" sz="2400" dirty="0" err="1"/>
              <a:t>contexts</a:t>
            </a:r>
            <a:endParaRPr lang="sr-Latn-RS" sz="2400" dirty="0"/>
          </a:p>
          <a:p>
            <a:pPr lvl="1">
              <a:buFont typeface="Wingdings" panose="05000000000000000000" pitchFamily="2" charset="2"/>
              <a:buChar char="v"/>
            </a:pPr>
            <a:r>
              <a:rPr lang="sr-Latn-RS" sz="2200" dirty="0"/>
              <a:t>Roma PA </a:t>
            </a:r>
          </a:p>
          <a:p>
            <a:pPr lvl="1">
              <a:buFont typeface="Wingdings" panose="05000000000000000000" pitchFamily="2" charset="2"/>
              <a:buChar char="v"/>
            </a:pPr>
            <a:r>
              <a:rPr lang="sr-Latn-RS" sz="2200" dirty="0" err="1"/>
              <a:t>Integrity</a:t>
            </a:r>
            <a:r>
              <a:rPr lang="sr-Latn-RS" sz="2200" dirty="0"/>
              <a:t> </a:t>
            </a:r>
            <a:r>
              <a:rPr lang="sr-Latn-RS" sz="2200" dirty="0" err="1"/>
              <a:t>of</a:t>
            </a:r>
            <a:r>
              <a:rPr lang="sr-Latn-RS" sz="2200" dirty="0"/>
              <a:t> </a:t>
            </a:r>
            <a:r>
              <a:rPr lang="sr-Latn-RS" sz="2200" dirty="0" err="1"/>
              <a:t>education</a:t>
            </a:r>
            <a:r>
              <a:rPr lang="sr-Latn-RS" sz="2200" dirty="0"/>
              <a:t> in ECA (</a:t>
            </a:r>
            <a:r>
              <a:rPr lang="sr-Latn-RS" sz="2200" dirty="0" err="1"/>
              <a:t>with</a:t>
            </a:r>
            <a:r>
              <a:rPr lang="sr-Latn-RS" sz="2200" dirty="0"/>
              <a:t> M. </a:t>
            </a:r>
            <a:r>
              <a:rPr lang="sr-Latn-RS" sz="2200" dirty="0" err="1"/>
              <a:t>Milovanovich</a:t>
            </a:r>
            <a:r>
              <a:rPr lang="sr-Latn-RS" sz="2200" dirty="0"/>
              <a:t> </a:t>
            </a:r>
            <a:r>
              <a:rPr lang="sr-Latn-RS" sz="2200" dirty="0" err="1"/>
              <a:t>and</a:t>
            </a:r>
            <a:r>
              <a:rPr lang="sr-Latn-RS" sz="2200" dirty="0"/>
              <a:t> </a:t>
            </a:r>
            <a:r>
              <a:rPr lang="sr-Latn-RS" sz="2200" dirty="0" err="1"/>
              <a:t>O.Jovanovic</a:t>
            </a:r>
            <a:r>
              <a:rPr lang="sr-Latn-RS" sz="2200" dirty="0"/>
              <a:t>): </a:t>
            </a:r>
            <a:r>
              <a:rPr lang="sr-Latn-RS" sz="2200" dirty="0" err="1"/>
              <a:t>multiperspective</a:t>
            </a:r>
            <a:r>
              <a:rPr lang="sr-Latn-RS" sz="2200" dirty="0"/>
              <a:t>, </a:t>
            </a:r>
            <a:r>
              <a:rPr lang="sr-Latn-RS" sz="2200" dirty="0" err="1"/>
              <a:t>multicountry</a:t>
            </a:r>
            <a:endParaRPr lang="sr-Latn-RS" sz="2200" dirty="0"/>
          </a:p>
          <a:p>
            <a:pPr lvl="1">
              <a:buFont typeface="Wingdings" panose="05000000000000000000" pitchFamily="2" charset="2"/>
              <a:buChar char="v"/>
            </a:pPr>
            <a:r>
              <a:rPr lang="sr-Latn-RS" sz="2200" dirty="0" err="1"/>
              <a:t>Migrants</a:t>
            </a:r>
            <a:r>
              <a:rPr lang="sr-Latn-RS" sz="2200" dirty="0"/>
              <a:t> </a:t>
            </a:r>
            <a:r>
              <a:rPr lang="sr-Latn-RS" sz="2200" dirty="0" err="1"/>
              <a:t>and</a:t>
            </a:r>
            <a:r>
              <a:rPr lang="sr-Latn-RS" sz="2200" dirty="0"/>
              <a:t> domicile </a:t>
            </a:r>
            <a:r>
              <a:rPr lang="sr-Latn-RS" sz="2200" dirty="0" err="1"/>
              <a:t>students</a:t>
            </a:r>
            <a:r>
              <a:rPr lang="sr-Latn-RS" sz="2200" dirty="0"/>
              <a:t> (</a:t>
            </a:r>
            <a:r>
              <a:rPr lang="sr-Latn-RS" sz="2200" dirty="0" err="1"/>
              <a:t>with</a:t>
            </a:r>
            <a:r>
              <a:rPr lang="sr-Latn-RS" sz="2200" dirty="0"/>
              <a:t> K. </a:t>
            </a:r>
            <a:r>
              <a:rPr lang="sr-Latn-RS" sz="2200" dirty="0" err="1"/>
              <a:t>Micic</a:t>
            </a:r>
            <a:r>
              <a:rPr lang="sr-Latn-RS" sz="2200" dirty="0"/>
              <a:t> </a:t>
            </a:r>
            <a:r>
              <a:rPr lang="sr-Latn-RS" sz="2200" dirty="0" err="1"/>
              <a:t>and</a:t>
            </a:r>
            <a:r>
              <a:rPr lang="sr-Latn-RS" sz="2200" dirty="0"/>
              <a:t> S. </a:t>
            </a:r>
            <a:r>
              <a:rPr lang="sr-Latn-RS" sz="2200" dirty="0" err="1"/>
              <a:t>Vracar</a:t>
            </a:r>
            <a:r>
              <a:rPr lang="sr-Latn-RS" sz="2200" dirty="0"/>
              <a:t>): </a:t>
            </a:r>
            <a:r>
              <a:rPr lang="sr-Latn-RS" sz="2200" dirty="0" err="1"/>
              <a:t>multiperspective</a:t>
            </a:r>
            <a:r>
              <a:rPr lang="sr-Latn-RS" sz="2200" dirty="0"/>
              <a:t>, </a:t>
            </a:r>
            <a:r>
              <a:rPr lang="sr-Latn-RS" sz="2200" dirty="0" err="1"/>
              <a:t>multiwave</a:t>
            </a:r>
            <a:endParaRPr lang="sr-Latn-RS" sz="2200" dirty="0"/>
          </a:p>
          <a:p>
            <a:pPr lvl="1">
              <a:buFont typeface="Wingdings" panose="05000000000000000000" pitchFamily="2" charset="2"/>
              <a:buChar char="v"/>
            </a:pPr>
            <a:r>
              <a:rPr lang="sr-Latn-RS" sz="2200" dirty="0"/>
              <a:t>Covid (</a:t>
            </a:r>
            <a:r>
              <a:rPr lang="sr-Latn-RS" sz="2200" dirty="0" err="1"/>
              <a:t>online</a:t>
            </a:r>
            <a:r>
              <a:rPr lang="sr-Latn-RS" sz="2200" dirty="0"/>
              <a:t>)  (</a:t>
            </a:r>
            <a:r>
              <a:rPr lang="sr-Latn-RS" sz="2200" dirty="0" err="1"/>
              <a:t>with</a:t>
            </a:r>
            <a:r>
              <a:rPr lang="sr-Latn-RS" sz="2200" dirty="0"/>
              <a:t> K. </a:t>
            </a:r>
            <a:r>
              <a:rPr lang="sr-Latn-RS" sz="2200" dirty="0" err="1"/>
              <a:t>Micic</a:t>
            </a:r>
            <a:r>
              <a:rPr lang="sr-Latn-RS" sz="2200" dirty="0"/>
              <a:t>, S. </a:t>
            </a:r>
            <a:r>
              <a:rPr lang="sr-Latn-RS" sz="2200" dirty="0" err="1"/>
              <a:t>Vracar</a:t>
            </a:r>
            <a:r>
              <a:rPr lang="sr-Latn-RS" sz="2200" dirty="0"/>
              <a:t>, </a:t>
            </a:r>
            <a:r>
              <a:rPr lang="sr-Latn-RS" sz="2200" dirty="0" err="1"/>
              <a:t>T</a:t>
            </a:r>
            <a:r>
              <a:rPr lang="sr-Latn-RS" sz="2200" dirty="0"/>
              <a:t>. </a:t>
            </a:r>
            <a:r>
              <a:rPr lang="sr-Latn-RS" sz="2200" dirty="0" err="1"/>
              <a:t>Jokic</a:t>
            </a:r>
            <a:r>
              <a:rPr lang="sr-Latn-RS" sz="2200" dirty="0"/>
              <a:t>):  </a:t>
            </a:r>
            <a:r>
              <a:rPr lang="sr-Latn-RS" sz="2200" dirty="0" err="1"/>
              <a:t>multiperspective</a:t>
            </a:r>
            <a:r>
              <a:rPr lang="sr-Latn-RS" sz="2200" dirty="0"/>
              <a:t>, </a:t>
            </a:r>
            <a:r>
              <a:rPr lang="sr-Latn-RS" sz="2200" dirty="0" err="1"/>
              <a:t>multiwave</a:t>
            </a:r>
            <a:endParaRPr lang="sr-Latn-RS" sz="2200" dirty="0"/>
          </a:p>
          <a:p>
            <a:pPr>
              <a:buFont typeface="Wingdings" panose="05000000000000000000" pitchFamily="2" charset="2"/>
              <a:buChar char="v"/>
            </a:pPr>
            <a:r>
              <a:rPr lang="sr-Latn-RS" sz="2400" dirty="0" err="1"/>
              <a:t>Online</a:t>
            </a:r>
            <a:r>
              <a:rPr lang="sr-Latn-RS" sz="2400" dirty="0"/>
              <a:t> instrument with prompts and general questions </a:t>
            </a:r>
          </a:p>
          <a:p>
            <a:pPr>
              <a:buFont typeface="Wingdings" panose="05000000000000000000" pitchFamily="2" charset="2"/>
              <a:buChar char="v"/>
            </a:pPr>
            <a:r>
              <a:rPr lang="sr-Latn-RS" sz="2400" dirty="0"/>
              <a:t> Diseminated in three key time points</a:t>
            </a:r>
          </a:p>
          <a:p>
            <a:pPr marL="914400" lvl="1" indent="-457200">
              <a:buFont typeface="+mj-lt"/>
              <a:buAutoNum type="arabicPeriod"/>
            </a:pPr>
            <a:r>
              <a:rPr lang="sr-Latn-RS" sz="2000" dirty="0"/>
              <a:t>Spring 2020 (lockdown: full remote model of schooling)</a:t>
            </a:r>
          </a:p>
          <a:p>
            <a:pPr marL="914400" lvl="1" indent="-457200">
              <a:buFont typeface="+mj-lt"/>
              <a:buAutoNum type="arabicPeriod"/>
            </a:pPr>
            <a:r>
              <a:rPr lang="sr-Latn-RS" sz="2000" dirty="0"/>
              <a:t>Autumn 2020 (hybrid model of schooling)</a:t>
            </a:r>
          </a:p>
          <a:p>
            <a:pPr marL="914400" lvl="1" indent="-457200">
              <a:buFont typeface="+mj-lt"/>
              <a:buAutoNum type="arabicPeriod"/>
            </a:pPr>
            <a:r>
              <a:rPr lang="sr-Latn-RS" sz="2000" dirty="0"/>
              <a:t>Winter 2020/21 (full remote model of schooling)</a:t>
            </a:r>
          </a:p>
          <a:p>
            <a:pPr>
              <a:buFont typeface="Wingdings" panose="05000000000000000000" pitchFamily="2" charset="2"/>
              <a:buChar char="v"/>
            </a:pPr>
            <a:r>
              <a:rPr lang="sr-Latn-RS" sz="2400" dirty="0"/>
              <a:t> Dynamic storytelling approach (three genres)</a:t>
            </a:r>
          </a:p>
          <a:p>
            <a:pPr lvl="1" algn="just">
              <a:lnSpc>
                <a:spcPct val="110000"/>
              </a:lnSpc>
              <a:spcBef>
                <a:spcPts val="600"/>
              </a:spcBef>
              <a:buFont typeface="Wingdings" panose="05000000000000000000" pitchFamily="2" charset="2"/>
              <a:buChar char="v"/>
            </a:pPr>
            <a:r>
              <a:rPr lang="sr-Latn-RS" sz="2000" dirty="0">
                <a:solidFill>
                  <a:schemeClr val="accent4"/>
                </a:solidFill>
              </a:rPr>
              <a:t> </a:t>
            </a:r>
            <a:r>
              <a:rPr lang="sr-Latn-RS" sz="2000" b="1" dirty="0">
                <a:solidFill>
                  <a:schemeClr val="accent4"/>
                </a:solidFill>
              </a:rPr>
              <a:t>Story prompt</a:t>
            </a:r>
            <a:r>
              <a:rPr lang="sr-Latn-RS" sz="2000" dirty="0"/>
              <a:t>: </a:t>
            </a:r>
            <a:r>
              <a:rPr lang="en-US" sz="2000" i="1" dirty="0"/>
              <a:t>Write a short story about studying that happened since the beginning of the pandemic and that made an impression on you. Describe what happened, who was there, what they were thinking, how they were feeling…</a:t>
            </a:r>
            <a:endParaRPr lang="sr-Latn-RS" sz="2000" dirty="0"/>
          </a:p>
          <a:p>
            <a:pPr lvl="1" algn="just">
              <a:lnSpc>
                <a:spcPct val="110000"/>
              </a:lnSpc>
              <a:spcBef>
                <a:spcPts val="600"/>
              </a:spcBef>
              <a:buFont typeface="Wingdings" panose="05000000000000000000" pitchFamily="2" charset="2"/>
              <a:buChar char="v"/>
            </a:pPr>
            <a:r>
              <a:rPr lang="sr-Latn-RS" sz="2000" b="1" dirty="0">
                <a:solidFill>
                  <a:schemeClr val="accent4"/>
                </a:solidFill>
              </a:rPr>
              <a:t>Letter prompt</a:t>
            </a:r>
            <a:r>
              <a:rPr lang="sr-Latn-RS" sz="2000" dirty="0"/>
              <a:t>: </a:t>
            </a:r>
            <a:r>
              <a:rPr lang="en-US" sz="2000" i="1" dirty="0"/>
              <a:t>Imagine that you are writing a letter to a peer from another country who hasn’t encountered this altered way of schooling. Let them know that to expect, what is about to happen, how to prepare for it, what to consider, how to behave…</a:t>
            </a:r>
            <a:endParaRPr lang="sr-Latn-RS" sz="2000" dirty="0"/>
          </a:p>
          <a:p>
            <a:pPr lvl="1" algn="just">
              <a:lnSpc>
                <a:spcPct val="110000"/>
              </a:lnSpc>
              <a:spcBef>
                <a:spcPts val="600"/>
              </a:spcBef>
              <a:buFont typeface="Wingdings" panose="05000000000000000000" pitchFamily="2" charset="2"/>
              <a:buChar char="v"/>
            </a:pPr>
            <a:r>
              <a:rPr lang="sr-Latn-RS" sz="2000" b="1" dirty="0">
                <a:solidFill>
                  <a:schemeClr val="accent4"/>
                </a:solidFill>
              </a:rPr>
              <a:t>Request prompt</a:t>
            </a:r>
            <a:r>
              <a:rPr lang="sr-Latn-RS" sz="2000" dirty="0"/>
              <a:t>: </a:t>
            </a:r>
            <a:r>
              <a:rPr lang="en-US" sz="2000" i="1" dirty="0"/>
              <a:t>Imagine there is a box in which you can put suggestions for teachers how to improve their lessons. Write a few suggestions that you would put in this box</a:t>
            </a:r>
            <a:r>
              <a:rPr lang="sr-Latn-RS" sz="2000" i="1" dirty="0"/>
              <a:t>.</a:t>
            </a:r>
          </a:p>
          <a:p>
            <a:pPr algn="l">
              <a:buFont typeface="Wingdings" panose="05000000000000000000" pitchFamily="2" charset="2"/>
              <a:buChar char="v"/>
            </a:pPr>
            <a:endParaRPr lang="en-US" sz="2400" dirty="0"/>
          </a:p>
        </p:txBody>
      </p:sp>
    </p:spTree>
    <p:extLst>
      <p:ext uri="{BB962C8B-B14F-4D97-AF65-F5344CB8AC3E}">
        <p14:creationId xmlns:p14="http://schemas.microsoft.com/office/powerpoint/2010/main" val="967156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75D8-FA31-7B2D-0E06-B5587E8D2A91}"/>
              </a:ext>
            </a:extLst>
          </p:cNvPr>
          <p:cNvSpPr>
            <a:spLocks noGrp="1"/>
          </p:cNvSpPr>
          <p:nvPr>
            <p:ph type="title"/>
          </p:nvPr>
        </p:nvSpPr>
        <p:spPr>
          <a:xfrm>
            <a:off x="2592925" y="329899"/>
            <a:ext cx="8911687" cy="1280890"/>
          </a:xfrm>
        </p:spPr>
        <p:txBody>
          <a:bodyPr>
            <a:normAutofit fontScale="90000"/>
          </a:bodyPr>
          <a:lstStyle/>
          <a:p>
            <a:r>
              <a:rPr lang="en-US" dirty="0"/>
              <a:t>How do human beings navigate the complex tasks of the development aid universe? Illustration of a narrative</a:t>
            </a:r>
          </a:p>
        </p:txBody>
      </p:sp>
      <p:sp>
        <p:nvSpPr>
          <p:cNvPr id="3" name="Content Placeholder 2">
            <a:extLst>
              <a:ext uri="{FF2B5EF4-FFF2-40B4-BE49-F238E27FC236}">
                <a16:creationId xmlns:a16="http://schemas.microsoft.com/office/drawing/2014/main" id="{B267DED5-D691-F658-64EC-505D9A698624}"/>
              </a:ext>
            </a:extLst>
          </p:cNvPr>
          <p:cNvSpPr>
            <a:spLocks noGrp="1"/>
          </p:cNvSpPr>
          <p:nvPr>
            <p:ph idx="1"/>
          </p:nvPr>
        </p:nvSpPr>
        <p:spPr>
          <a:xfrm>
            <a:off x="2589212" y="1800225"/>
            <a:ext cx="8915400" cy="4600576"/>
          </a:xfrm>
        </p:spPr>
        <p:txBody>
          <a:bodyPr>
            <a:normAutofit fontScale="55000" lnSpcReduction="20000"/>
          </a:bodyPr>
          <a:lstStyle/>
          <a:p>
            <a:pPr marL="0" indent="0">
              <a:buNone/>
            </a:pPr>
            <a:endParaRPr lang="en-US" dirty="0"/>
          </a:p>
          <a:p>
            <a:r>
              <a:rPr lang="en-US" sz="2900" dirty="0"/>
              <a:t>Among the quality criteria of international assistance, I feel that coherence is the one I can influence the least in my professional role. In my view, ensuring coherence should primarily be the responsibility of two actors: the beneficiary institutions and the donor organizations providing financial support. The main challenge with coherence is usually created during the project negotiation and design phase. Beneficiaries often do not devote sufficient attention to negotiating specific aspects of the project or shaping the modalities of implementation. In many cases, they follow the guidance of external donors without insisting strongly enough on alignment with their own identities, traditions, priorities, capacities, and policy frameworks.</a:t>
            </a:r>
          </a:p>
          <a:p>
            <a:r>
              <a:rPr lang="en-US" sz="2900" dirty="0"/>
              <a:t>On the other hand, donor organizations frequently prioritize efficiency in terms of time and decision-making. They often do not provide adequate time, resources, or analytical depth to explore the complexities of the specific education context. As a result, projects may be designed and adopted quickly, but without sufficient grounding in the realities of the system they aim to support.</a:t>
            </a:r>
          </a:p>
          <a:p>
            <a:r>
              <a:rPr lang="en-US" sz="2900" dirty="0"/>
              <a:t>When this happens, educational experts engaged in implementation are put in the position of bridging the gap between the formal project description and the specific educational context. While this adaptive role is important, it cannot fully compensate for the lack of coherence established in the initial phase, which should remain the joint responsibility of beneficiaries and donors.</a:t>
            </a:r>
          </a:p>
          <a:p>
            <a:pPr marL="0" indent="0">
              <a:buNone/>
            </a:pPr>
            <a:r>
              <a:rPr lang="en-US" dirty="0"/>
              <a:t>{individual consultant 2}</a:t>
            </a:r>
          </a:p>
        </p:txBody>
      </p:sp>
      <p:sp>
        <p:nvSpPr>
          <p:cNvPr id="4" name="Slide Number Placeholder 3">
            <a:extLst>
              <a:ext uri="{FF2B5EF4-FFF2-40B4-BE49-F238E27FC236}">
                <a16:creationId xmlns:a16="http://schemas.microsoft.com/office/drawing/2014/main" id="{92711019-9E95-5711-9033-E08A0AEF9E14}"/>
              </a:ext>
            </a:extLst>
          </p:cNvPr>
          <p:cNvSpPr>
            <a:spLocks noGrp="1"/>
          </p:cNvSpPr>
          <p:nvPr>
            <p:ph type="sldNum" sz="quarter" idx="12"/>
          </p:nvPr>
        </p:nvSpPr>
        <p:spPr/>
        <p:txBody>
          <a:bodyPr/>
          <a:lstStyle/>
          <a:p>
            <a:fld id="{70C12960-6E85-460F-B6E3-5B82CB31AF3D}" type="slidenum">
              <a:rPr lang="en-US" smtClean="0"/>
              <a:t>23</a:t>
            </a:fld>
            <a:endParaRPr lang="en-US"/>
          </a:p>
        </p:txBody>
      </p:sp>
    </p:spTree>
    <p:extLst>
      <p:ext uri="{BB962C8B-B14F-4D97-AF65-F5344CB8AC3E}">
        <p14:creationId xmlns:p14="http://schemas.microsoft.com/office/powerpoint/2010/main" val="2907761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DE17-7938-1504-4EC9-DCB596CBF32A}"/>
              </a:ext>
            </a:extLst>
          </p:cNvPr>
          <p:cNvSpPr>
            <a:spLocks noGrp="1"/>
          </p:cNvSpPr>
          <p:nvPr>
            <p:ph type="title"/>
          </p:nvPr>
        </p:nvSpPr>
        <p:spPr/>
        <p:txBody>
          <a:bodyPr>
            <a:normAutofit fontScale="90000"/>
          </a:bodyPr>
          <a:lstStyle/>
          <a:p>
            <a:r>
              <a:rPr lang="en-US" dirty="0" err="1"/>
              <a:t>Multiperspective</a:t>
            </a:r>
            <a:r>
              <a:rPr lang="en-US" dirty="0"/>
              <a:t> concerns: diversity of contexts, actions and perceptions </a:t>
            </a:r>
            <a:br>
              <a:rPr lang="en-US" dirty="0"/>
            </a:br>
            <a:r>
              <a:rPr lang="en-US" sz="2800" dirty="0"/>
              <a:t>(illustration)</a:t>
            </a:r>
            <a:r>
              <a:rPr lang="en-US" dirty="0"/>
              <a:t> </a:t>
            </a:r>
          </a:p>
        </p:txBody>
      </p:sp>
      <p:sp>
        <p:nvSpPr>
          <p:cNvPr id="3" name="Content Placeholder 2">
            <a:extLst>
              <a:ext uri="{FF2B5EF4-FFF2-40B4-BE49-F238E27FC236}">
                <a16:creationId xmlns:a16="http://schemas.microsoft.com/office/drawing/2014/main" id="{26DB9C8C-DE73-0749-A48A-95DA5BD537F0}"/>
              </a:ext>
            </a:extLst>
          </p:cNvPr>
          <p:cNvSpPr>
            <a:spLocks noGrp="1"/>
          </p:cNvSpPr>
          <p:nvPr>
            <p:ph idx="1"/>
          </p:nvPr>
        </p:nvSpPr>
        <p:spPr/>
        <p:txBody>
          <a:bodyPr/>
          <a:lstStyle/>
          <a:p>
            <a:r>
              <a:rPr lang="en-US" dirty="0"/>
              <a:t>Sample of trustworthy resource persons from 5 groups (but unfortunately no clear donor organization):</a:t>
            </a:r>
          </a:p>
        </p:txBody>
      </p:sp>
      <p:pic>
        <p:nvPicPr>
          <p:cNvPr id="1026" name="Picture 2" descr="Forms response chart. Question title: Please select the stakeholder category which best represents your current function or position with which you are most familiar:. Number of responses: 17 responses.">
            <a:extLst>
              <a:ext uri="{FF2B5EF4-FFF2-40B4-BE49-F238E27FC236}">
                <a16:creationId xmlns:a16="http://schemas.microsoft.com/office/drawing/2014/main" id="{361BCF59-4361-3728-4EFE-E0548920D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165" y="2899285"/>
            <a:ext cx="8915400" cy="365090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952082C-EC93-58BB-2BD2-BE00ABD308FF}"/>
              </a:ext>
            </a:extLst>
          </p:cNvPr>
          <p:cNvSpPr>
            <a:spLocks noGrp="1"/>
          </p:cNvSpPr>
          <p:nvPr>
            <p:ph type="sldNum" sz="quarter" idx="12"/>
          </p:nvPr>
        </p:nvSpPr>
        <p:spPr/>
        <p:txBody>
          <a:bodyPr/>
          <a:lstStyle/>
          <a:p>
            <a:fld id="{70C12960-6E85-460F-B6E3-5B82CB31AF3D}" type="slidenum">
              <a:rPr lang="en-US" smtClean="0"/>
              <a:t>24</a:t>
            </a:fld>
            <a:endParaRPr lang="en-US"/>
          </a:p>
        </p:txBody>
      </p:sp>
    </p:spTree>
    <p:extLst>
      <p:ext uri="{BB962C8B-B14F-4D97-AF65-F5344CB8AC3E}">
        <p14:creationId xmlns:p14="http://schemas.microsoft.com/office/powerpoint/2010/main" val="351184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51B2-AD58-D73D-3439-2D66E4840DD5}"/>
              </a:ext>
            </a:extLst>
          </p:cNvPr>
          <p:cNvSpPr>
            <a:spLocks noGrp="1"/>
          </p:cNvSpPr>
          <p:nvPr>
            <p:ph type="title"/>
          </p:nvPr>
        </p:nvSpPr>
        <p:spPr>
          <a:xfrm>
            <a:off x="2592924" y="451071"/>
            <a:ext cx="8911687" cy="1280890"/>
          </a:xfrm>
        </p:spPr>
        <p:txBody>
          <a:bodyPr/>
          <a:lstStyle/>
          <a:p>
            <a:r>
              <a:rPr lang="en-US" dirty="0"/>
              <a:t>What and how can they influence</a:t>
            </a:r>
          </a:p>
        </p:txBody>
      </p:sp>
      <p:pic>
        <p:nvPicPr>
          <p:cNvPr id="2050" name="Picture 2" descr="Forms response chart. Question title: Please select which quality criteria of international assistance can you personally, in your above stated function, influence the least (if you wish, you can select more than one but please limit to up to 3):. Number of responses: 17 responses.">
            <a:extLst>
              <a:ext uri="{FF2B5EF4-FFF2-40B4-BE49-F238E27FC236}">
                <a16:creationId xmlns:a16="http://schemas.microsoft.com/office/drawing/2014/main" id="{C6E57D0B-3DC4-7EA1-712E-8029DF9B7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9736" y="1749422"/>
            <a:ext cx="4714875" cy="51260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rms response chart. Question title: Please select which quality criteria of international assistance can you personally, in your above stated function, influence the most (if you wish, you can select more than one but please limit to up to 3):. Number of responses: 17 responses.">
            <a:extLst>
              <a:ext uri="{FF2B5EF4-FFF2-40B4-BE49-F238E27FC236}">
                <a16:creationId xmlns:a16="http://schemas.microsoft.com/office/drawing/2014/main" id="{684A9AA9-3C4E-F7F9-A8F9-758577346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4" y="1731961"/>
            <a:ext cx="4924426" cy="51260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20EF15B-A3E6-DF04-E31A-AB29BD995E74}"/>
              </a:ext>
            </a:extLst>
          </p:cNvPr>
          <p:cNvSpPr txBox="1"/>
          <p:nvPr/>
        </p:nvSpPr>
        <p:spPr>
          <a:xfrm>
            <a:off x="2501906" y="6488668"/>
            <a:ext cx="2263761" cy="369332"/>
          </a:xfrm>
          <a:prstGeom prst="rect">
            <a:avLst/>
          </a:prstGeom>
          <a:noFill/>
        </p:spPr>
        <p:txBody>
          <a:bodyPr wrap="none" rtlCol="0">
            <a:spAutoFit/>
          </a:bodyPr>
          <a:lstStyle/>
          <a:p>
            <a:r>
              <a:rPr lang="en-US" b="1" dirty="0">
                <a:solidFill>
                  <a:schemeClr val="accent1"/>
                </a:solidFill>
              </a:rPr>
              <a:t>Influence the most</a:t>
            </a:r>
          </a:p>
        </p:txBody>
      </p:sp>
      <p:sp>
        <p:nvSpPr>
          <p:cNvPr id="5" name="TextBox 4">
            <a:extLst>
              <a:ext uri="{FF2B5EF4-FFF2-40B4-BE49-F238E27FC236}">
                <a16:creationId xmlns:a16="http://schemas.microsoft.com/office/drawing/2014/main" id="{F57DB813-0E3E-5D7C-C210-51AC05995091}"/>
              </a:ext>
            </a:extLst>
          </p:cNvPr>
          <p:cNvSpPr txBox="1"/>
          <p:nvPr/>
        </p:nvSpPr>
        <p:spPr>
          <a:xfrm>
            <a:off x="7959712" y="6488668"/>
            <a:ext cx="2250937" cy="369332"/>
          </a:xfrm>
          <a:prstGeom prst="rect">
            <a:avLst/>
          </a:prstGeom>
          <a:noFill/>
        </p:spPr>
        <p:txBody>
          <a:bodyPr wrap="none" rtlCol="0">
            <a:spAutoFit/>
          </a:bodyPr>
          <a:lstStyle/>
          <a:p>
            <a:r>
              <a:rPr lang="en-US" b="1" dirty="0">
                <a:solidFill>
                  <a:schemeClr val="accent1"/>
                </a:solidFill>
              </a:rPr>
              <a:t>Influence the least</a:t>
            </a:r>
          </a:p>
        </p:txBody>
      </p:sp>
      <p:sp>
        <p:nvSpPr>
          <p:cNvPr id="6" name="Slide Number Placeholder 5">
            <a:extLst>
              <a:ext uri="{FF2B5EF4-FFF2-40B4-BE49-F238E27FC236}">
                <a16:creationId xmlns:a16="http://schemas.microsoft.com/office/drawing/2014/main" id="{96C4CBD1-7F59-3145-C83E-B968C56F05BE}"/>
              </a:ext>
            </a:extLst>
          </p:cNvPr>
          <p:cNvSpPr>
            <a:spLocks noGrp="1"/>
          </p:cNvSpPr>
          <p:nvPr>
            <p:ph type="sldNum" sz="quarter" idx="12"/>
          </p:nvPr>
        </p:nvSpPr>
        <p:spPr/>
        <p:txBody>
          <a:bodyPr/>
          <a:lstStyle/>
          <a:p>
            <a:fld id="{70C12960-6E85-460F-B6E3-5B82CB31AF3D}" type="slidenum">
              <a:rPr lang="en-US" smtClean="0"/>
              <a:t>25</a:t>
            </a:fld>
            <a:endParaRPr lang="en-US"/>
          </a:p>
        </p:txBody>
      </p:sp>
    </p:spTree>
    <p:extLst>
      <p:ext uri="{BB962C8B-B14F-4D97-AF65-F5344CB8AC3E}">
        <p14:creationId xmlns:p14="http://schemas.microsoft.com/office/powerpoint/2010/main" val="3850602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6465-B7E5-F70F-9751-2BB33817380C}"/>
              </a:ext>
            </a:extLst>
          </p:cNvPr>
          <p:cNvSpPr>
            <a:spLocks noGrp="1"/>
          </p:cNvSpPr>
          <p:nvPr>
            <p:ph type="title"/>
          </p:nvPr>
        </p:nvSpPr>
        <p:spPr>
          <a:xfrm>
            <a:off x="1640156" y="581248"/>
            <a:ext cx="8911687" cy="1280890"/>
          </a:xfrm>
        </p:spPr>
        <p:txBody>
          <a:bodyPr>
            <a:normAutofit fontScale="90000"/>
          </a:bodyPr>
          <a:lstStyle/>
          <a:p>
            <a:r>
              <a:rPr lang="en-US" dirty="0"/>
              <a:t>Different roles of stakeholders – diverse ways of appropriating the quality criteria</a:t>
            </a:r>
          </a:p>
        </p:txBody>
      </p:sp>
      <p:graphicFrame>
        <p:nvGraphicFramePr>
          <p:cNvPr id="4" name="Table 3">
            <a:extLst>
              <a:ext uri="{FF2B5EF4-FFF2-40B4-BE49-F238E27FC236}">
                <a16:creationId xmlns:a16="http://schemas.microsoft.com/office/drawing/2014/main" id="{6CBE50A9-4F71-D9E9-7BDE-6B196B9A648B}"/>
              </a:ext>
            </a:extLst>
          </p:cNvPr>
          <p:cNvGraphicFramePr>
            <a:graphicFrameLocks noGrp="1"/>
          </p:cNvGraphicFramePr>
          <p:nvPr>
            <p:extLst>
              <p:ext uri="{D42A27DB-BD31-4B8C-83A1-F6EECF244321}">
                <p14:modId xmlns:p14="http://schemas.microsoft.com/office/powerpoint/2010/main" val="3402148801"/>
              </p:ext>
            </p:extLst>
          </p:nvPr>
        </p:nvGraphicFramePr>
        <p:xfrm>
          <a:off x="1640157" y="2128519"/>
          <a:ext cx="8911686" cy="2867344"/>
        </p:xfrm>
        <a:graphic>
          <a:graphicData uri="http://schemas.openxmlformats.org/drawingml/2006/table">
            <a:tbl>
              <a:tblPr firstRow="1" bandRow="1">
                <a:tableStyleId>{5C22544A-7EE6-4342-B048-85BDC9FD1C3A}</a:tableStyleId>
              </a:tblPr>
              <a:tblGrid>
                <a:gridCol w="1737771">
                  <a:extLst>
                    <a:ext uri="{9D8B030D-6E8A-4147-A177-3AD203B41FA5}">
                      <a16:colId xmlns:a16="http://schemas.microsoft.com/office/drawing/2014/main" val="3736951040"/>
                    </a:ext>
                  </a:extLst>
                </a:gridCol>
                <a:gridCol w="1357312">
                  <a:extLst>
                    <a:ext uri="{9D8B030D-6E8A-4147-A177-3AD203B41FA5}">
                      <a16:colId xmlns:a16="http://schemas.microsoft.com/office/drawing/2014/main" val="668815226"/>
                    </a:ext>
                  </a:extLst>
                </a:gridCol>
                <a:gridCol w="1557338">
                  <a:extLst>
                    <a:ext uri="{9D8B030D-6E8A-4147-A177-3AD203B41FA5}">
                      <a16:colId xmlns:a16="http://schemas.microsoft.com/office/drawing/2014/main" val="3056555272"/>
                    </a:ext>
                  </a:extLst>
                </a:gridCol>
                <a:gridCol w="1288703">
                  <a:extLst>
                    <a:ext uri="{9D8B030D-6E8A-4147-A177-3AD203B41FA5}">
                      <a16:colId xmlns:a16="http://schemas.microsoft.com/office/drawing/2014/main" val="1920648305"/>
                    </a:ext>
                  </a:extLst>
                </a:gridCol>
                <a:gridCol w="1485281">
                  <a:extLst>
                    <a:ext uri="{9D8B030D-6E8A-4147-A177-3AD203B41FA5}">
                      <a16:colId xmlns:a16="http://schemas.microsoft.com/office/drawing/2014/main" val="1399971103"/>
                    </a:ext>
                  </a:extLst>
                </a:gridCol>
                <a:gridCol w="1485281">
                  <a:extLst>
                    <a:ext uri="{9D8B030D-6E8A-4147-A177-3AD203B41FA5}">
                      <a16:colId xmlns:a16="http://schemas.microsoft.com/office/drawing/2014/main" val="477611625"/>
                    </a:ext>
                  </a:extLst>
                </a:gridCol>
              </a:tblGrid>
              <a:tr h="640576">
                <a:tc>
                  <a:txBody>
                    <a:bodyPr/>
                    <a:lstStyle/>
                    <a:p>
                      <a:endParaRPr lang="en-US" dirty="0"/>
                    </a:p>
                  </a:txBody>
                  <a:tcPr/>
                </a:tc>
                <a:tc>
                  <a:txBody>
                    <a:bodyPr/>
                    <a:lstStyle/>
                    <a:p>
                      <a:r>
                        <a:rPr lang="en-US" dirty="0"/>
                        <a:t>Donor</a:t>
                      </a:r>
                    </a:p>
                    <a:p>
                      <a:r>
                        <a:rPr lang="en-US" dirty="0"/>
                        <a:t>IO</a:t>
                      </a:r>
                    </a:p>
                  </a:txBody>
                  <a:tcPr/>
                </a:tc>
                <a:tc>
                  <a:txBody>
                    <a:bodyPr/>
                    <a:lstStyle/>
                    <a:p>
                      <a:pPr algn="l"/>
                      <a:r>
                        <a:rPr lang="en-US" dirty="0"/>
                        <a:t>Com</a:t>
                      </a:r>
                    </a:p>
                    <a:p>
                      <a:pPr algn="l"/>
                      <a:r>
                        <a:rPr lang="en-US" dirty="0" err="1"/>
                        <a:t>pany</a:t>
                      </a:r>
                      <a:endParaRPr lang="en-US" dirty="0"/>
                    </a:p>
                  </a:txBody>
                  <a:tcPr/>
                </a:tc>
                <a:tc>
                  <a:txBody>
                    <a:bodyPr/>
                    <a:lstStyle/>
                    <a:p>
                      <a:pPr algn="l"/>
                      <a:r>
                        <a:rPr lang="en-US" dirty="0"/>
                        <a:t>NGO</a:t>
                      </a:r>
                    </a:p>
                  </a:txBody>
                  <a:tcPr/>
                </a:tc>
                <a:tc>
                  <a:txBody>
                    <a:bodyPr/>
                    <a:lstStyle/>
                    <a:p>
                      <a:pPr algn="l"/>
                      <a:r>
                        <a:rPr lang="en-US" dirty="0"/>
                        <a:t>Consul</a:t>
                      </a:r>
                    </a:p>
                    <a:p>
                      <a:pPr algn="l"/>
                      <a:r>
                        <a:rPr lang="en-US" dirty="0"/>
                        <a:t>tant</a:t>
                      </a:r>
                    </a:p>
                  </a:txBody>
                  <a:tcPr/>
                </a:tc>
                <a:tc>
                  <a:txBody>
                    <a:bodyPr/>
                    <a:lstStyle/>
                    <a:p>
                      <a:pPr algn="l"/>
                      <a:r>
                        <a:rPr lang="en-US" dirty="0"/>
                        <a:t>Ministry</a:t>
                      </a:r>
                    </a:p>
                  </a:txBody>
                  <a:tcPr/>
                </a:tc>
                <a:extLst>
                  <a:ext uri="{0D108BD9-81ED-4DB2-BD59-A6C34878D82A}">
                    <a16:rowId xmlns:a16="http://schemas.microsoft.com/office/drawing/2014/main" val="14593497"/>
                  </a:ext>
                </a:extLst>
              </a:tr>
              <a:tr h="371128">
                <a:tc>
                  <a:txBody>
                    <a:bodyPr/>
                    <a:lstStyle/>
                    <a:p>
                      <a:r>
                        <a:rPr lang="en-US" b="1" dirty="0"/>
                        <a:t>Relevance</a:t>
                      </a:r>
                    </a:p>
                  </a:txBody>
                  <a:tcPr/>
                </a:tc>
                <a:tc>
                  <a:txBody>
                    <a:bodyPr/>
                    <a:lstStyle/>
                    <a:p>
                      <a:pPr algn="ctr"/>
                      <a:r>
                        <a:rPr lang="en-US" b="1" dirty="0"/>
                        <a:t>+</a:t>
                      </a:r>
                    </a:p>
                  </a:txBody>
                  <a:tcPr/>
                </a:tc>
                <a:tc>
                  <a:txBody>
                    <a:bodyPr/>
                    <a:lstStyle/>
                    <a:p>
                      <a:pPr algn="ctr"/>
                      <a:r>
                        <a:rPr lang="en-US" b="1" dirty="0"/>
                        <a:t>-</a:t>
                      </a:r>
                    </a:p>
                  </a:txBody>
                  <a:tcPr/>
                </a:tc>
                <a:tc>
                  <a:txBody>
                    <a:bodyPr/>
                    <a:lstStyle/>
                    <a:p>
                      <a:pPr algn="ctr"/>
                      <a:r>
                        <a:rPr lang="en-US" b="1" dirty="0"/>
                        <a:t>+</a:t>
                      </a:r>
                    </a:p>
                  </a:txBody>
                  <a:tcPr/>
                </a:tc>
                <a:tc>
                  <a:txBody>
                    <a:bodyPr/>
                    <a:lstStyle/>
                    <a:p>
                      <a:pPr algn="ctr"/>
                      <a:r>
                        <a:rPr lang="en-US" b="1" dirty="0"/>
                        <a:t>+</a:t>
                      </a:r>
                    </a:p>
                  </a:txBody>
                  <a:tcPr/>
                </a:tc>
                <a:tc>
                  <a:txBody>
                    <a:bodyPr/>
                    <a:lstStyle/>
                    <a:p>
                      <a:pPr algn="ctr"/>
                      <a:r>
                        <a:rPr lang="en-US" b="1" dirty="0"/>
                        <a:t>+</a:t>
                      </a:r>
                    </a:p>
                  </a:txBody>
                  <a:tcPr/>
                </a:tc>
                <a:extLst>
                  <a:ext uri="{0D108BD9-81ED-4DB2-BD59-A6C34878D82A}">
                    <a16:rowId xmlns:a16="http://schemas.microsoft.com/office/drawing/2014/main" val="3494574"/>
                  </a:ext>
                </a:extLst>
              </a:tr>
              <a:tr h="371128">
                <a:tc>
                  <a:txBody>
                    <a:bodyPr/>
                    <a:lstStyle/>
                    <a:p>
                      <a:r>
                        <a:rPr lang="en-US" b="1" dirty="0"/>
                        <a:t>Coherence</a:t>
                      </a:r>
                    </a:p>
                  </a:txBody>
                  <a:tcPr/>
                </a:tc>
                <a:tc>
                  <a:txBody>
                    <a:bodyPr/>
                    <a:lstStyle/>
                    <a:p>
                      <a:pPr algn="ctr"/>
                      <a:r>
                        <a:rPr lang="en-US" b="1" dirty="0"/>
                        <a:t>+ </a:t>
                      </a:r>
                    </a:p>
                  </a:txBody>
                  <a:tcPr/>
                </a:tc>
                <a:tc>
                  <a:txBody>
                    <a:bodyPr/>
                    <a:lstStyle/>
                    <a:p>
                      <a:pPr algn="ctr"/>
                      <a:r>
                        <a:rPr lang="en-US" b="1" dirty="0"/>
                        <a:t>-</a:t>
                      </a:r>
                    </a:p>
                  </a:txBody>
                  <a:tcPr/>
                </a:tc>
                <a:tc>
                  <a:txBody>
                    <a:bodyPr/>
                    <a:lstStyle/>
                    <a:p>
                      <a:pPr algn="ctr"/>
                      <a:r>
                        <a:rPr lang="en-US" b="1" dirty="0"/>
                        <a:t>+</a:t>
                      </a:r>
                    </a:p>
                  </a:txBody>
                  <a:tcPr/>
                </a:tc>
                <a:tc>
                  <a:txBody>
                    <a:bodyPr/>
                    <a:lstStyle/>
                    <a:p>
                      <a:pPr algn="ctr"/>
                      <a:r>
                        <a:rPr lang="en-US" b="1" dirty="0"/>
                        <a:t>+/-</a:t>
                      </a:r>
                    </a:p>
                  </a:txBody>
                  <a:tcPr/>
                </a:tc>
                <a:tc>
                  <a:txBody>
                    <a:bodyPr/>
                    <a:lstStyle/>
                    <a:p>
                      <a:pPr algn="ctr"/>
                      <a:r>
                        <a:rPr lang="en-US" b="1" dirty="0"/>
                        <a:t>+</a:t>
                      </a:r>
                    </a:p>
                  </a:txBody>
                  <a:tcPr/>
                </a:tc>
                <a:extLst>
                  <a:ext uri="{0D108BD9-81ED-4DB2-BD59-A6C34878D82A}">
                    <a16:rowId xmlns:a16="http://schemas.microsoft.com/office/drawing/2014/main" val="3598222026"/>
                  </a:ext>
                </a:extLst>
              </a:tr>
              <a:tr h="371128">
                <a:tc>
                  <a:txBody>
                    <a:bodyPr/>
                    <a:lstStyle/>
                    <a:p>
                      <a:r>
                        <a:rPr lang="en-US" b="1" dirty="0"/>
                        <a:t>Effectiveness</a:t>
                      </a:r>
                    </a:p>
                  </a:txBody>
                  <a:tcPr/>
                </a:tc>
                <a:tc>
                  <a:txBody>
                    <a:bodyPr/>
                    <a:lstStyle/>
                    <a:p>
                      <a:pPr algn="ctr"/>
                      <a:r>
                        <a:rPr lang="en-US" b="1" dirty="0"/>
                        <a:t>+</a:t>
                      </a:r>
                    </a:p>
                  </a:txBody>
                  <a:tcPr/>
                </a:tc>
                <a:tc>
                  <a:txBody>
                    <a:bodyPr/>
                    <a:lstStyle/>
                    <a:p>
                      <a:pPr algn="ctr"/>
                      <a:r>
                        <a:rPr lang="en-US" b="1" dirty="0"/>
                        <a:t>+</a:t>
                      </a:r>
                    </a:p>
                  </a:txBody>
                  <a:tcPr/>
                </a:tc>
                <a:tc>
                  <a:txBody>
                    <a:bodyPr/>
                    <a:lstStyle/>
                    <a:p>
                      <a:pPr algn="ctr"/>
                      <a:r>
                        <a:rPr lang="en-US" b="1" dirty="0"/>
                        <a:t>+</a:t>
                      </a:r>
                    </a:p>
                  </a:txBody>
                  <a:tcPr/>
                </a:tc>
                <a:tc>
                  <a:txBody>
                    <a:bodyPr/>
                    <a:lstStyle/>
                    <a:p>
                      <a:pPr algn="ctr"/>
                      <a:r>
                        <a:rPr lang="en-US" b="1" dirty="0"/>
                        <a:t>+/-</a:t>
                      </a:r>
                    </a:p>
                  </a:txBody>
                  <a:tcPr/>
                </a:tc>
                <a:tc>
                  <a:txBody>
                    <a:bodyPr/>
                    <a:lstStyle/>
                    <a:p>
                      <a:pPr algn="ctr"/>
                      <a:r>
                        <a:rPr lang="en-US" b="1" dirty="0"/>
                        <a:t>+</a:t>
                      </a:r>
                    </a:p>
                  </a:txBody>
                  <a:tcPr/>
                </a:tc>
                <a:extLst>
                  <a:ext uri="{0D108BD9-81ED-4DB2-BD59-A6C34878D82A}">
                    <a16:rowId xmlns:a16="http://schemas.microsoft.com/office/drawing/2014/main" val="3551587071"/>
                  </a:ext>
                </a:extLst>
              </a:tr>
              <a:tr h="371128">
                <a:tc>
                  <a:txBody>
                    <a:bodyPr/>
                    <a:lstStyle/>
                    <a:p>
                      <a:r>
                        <a:rPr lang="en-US" b="1" dirty="0"/>
                        <a:t>Efficiency</a:t>
                      </a:r>
                    </a:p>
                  </a:txBody>
                  <a:tcPr/>
                </a:tc>
                <a:tc>
                  <a:txBody>
                    <a:bodyPr/>
                    <a:lstStyle/>
                    <a:p>
                      <a:pPr algn="ctr"/>
                      <a:r>
                        <a:rPr lang="en-US" b="1" dirty="0"/>
                        <a:t>-</a:t>
                      </a:r>
                    </a:p>
                  </a:txBody>
                  <a:tcPr/>
                </a:tc>
                <a:tc>
                  <a:txBody>
                    <a:bodyPr/>
                    <a:lstStyle/>
                    <a:p>
                      <a:pPr algn="ctr"/>
                      <a:r>
                        <a:rPr lang="en-US" b="1" dirty="0"/>
                        <a:t>+</a:t>
                      </a:r>
                    </a:p>
                  </a:txBody>
                  <a:tcPr/>
                </a:tc>
                <a:tc>
                  <a:txBody>
                    <a:bodyPr/>
                    <a:lstStyle/>
                    <a:p>
                      <a:pPr algn="ctr"/>
                      <a:r>
                        <a:rPr lang="en-US" b="1" dirty="0"/>
                        <a:t>-</a:t>
                      </a:r>
                    </a:p>
                  </a:txBody>
                  <a:tcPr/>
                </a:tc>
                <a:tc>
                  <a:txBody>
                    <a:bodyPr/>
                    <a:lstStyle/>
                    <a:p>
                      <a:pPr algn="ctr"/>
                      <a:r>
                        <a:rPr lang="en-US" b="1" dirty="0"/>
                        <a:t>-</a:t>
                      </a:r>
                    </a:p>
                  </a:txBody>
                  <a:tcPr/>
                </a:tc>
                <a:tc>
                  <a:txBody>
                    <a:bodyPr/>
                    <a:lstStyle/>
                    <a:p>
                      <a:pPr algn="ctr"/>
                      <a:r>
                        <a:rPr lang="en-US" b="1" dirty="0"/>
                        <a:t>+/-</a:t>
                      </a:r>
                    </a:p>
                  </a:txBody>
                  <a:tcPr/>
                </a:tc>
                <a:extLst>
                  <a:ext uri="{0D108BD9-81ED-4DB2-BD59-A6C34878D82A}">
                    <a16:rowId xmlns:a16="http://schemas.microsoft.com/office/drawing/2014/main" val="2750373888"/>
                  </a:ext>
                </a:extLst>
              </a:tr>
              <a:tr h="371128">
                <a:tc>
                  <a:txBody>
                    <a:bodyPr/>
                    <a:lstStyle/>
                    <a:p>
                      <a:r>
                        <a:rPr lang="en-US" b="1" dirty="0"/>
                        <a:t>Impact</a:t>
                      </a:r>
                    </a:p>
                  </a:txBody>
                  <a:tcPr/>
                </a:tc>
                <a:tc>
                  <a:txBody>
                    <a:bodyPr/>
                    <a:lstStyle/>
                    <a:p>
                      <a:pPr algn="ctr"/>
                      <a:r>
                        <a:rPr lang="en-US" b="1" dirty="0"/>
                        <a:t>-</a:t>
                      </a:r>
                    </a:p>
                  </a:txBody>
                  <a:tcPr/>
                </a:tc>
                <a:tc>
                  <a:txBody>
                    <a:bodyPr/>
                    <a:lstStyle/>
                    <a:p>
                      <a:pPr algn="ctr"/>
                      <a:r>
                        <a:rPr lang="en-US" b="1" dirty="0"/>
                        <a:t>-</a:t>
                      </a:r>
                    </a:p>
                  </a:txBody>
                  <a:tcPr/>
                </a:tc>
                <a:tc>
                  <a:txBody>
                    <a:bodyPr/>
                    <a:lstStyle/>
                    <a:p>
                      <a:pPr algn="ctr"/>
                      <a:r>
                        <a:rPr lang="en-US" b="1" dirty="0"/>
                        <a:t>-</a:t>
                      </a:r>
                    </a:p>
                  </a:txBody>
                  <a:tcPr/>
                </a:tc>
                <a:tc>
                  <a:txBody>
                    <a:bodyPr/>
                    <a:lstStyle/>
                    <a:p>
                      <a:pPr algn="ctr"/>
                      <a:r>
                        <a:rPr lang="en-US" b="1" dirty="0"/>
                        <a:t>+</a:t>
                      </a:r>
                    </a:p>
                  </a:txBody>
                  <a:tcPr/>
                </a:tc>
                <a:tc>
                  <a:txBody>
                    <a:bodyPr/>
                    <a:lstStyle/>
                    <a:p>
                      <a:pPr algn="ctr"/>
                      <a:r>
                        <a:rPr lang="en-US" b="1" dirty="0"/>
                        <a:t>-</a:t>
                      </a:r>
                    </a:p>
                  </a:txBody>
                  <a:tcPr/>
                </a:tc>
                <a:extLst>
                  <a:ext uri="{0D108BD9-81ED-4DB2-BD59-A6C34878D82A}">
                    <a16:rowId xmlns:a16="http://schemas.microsoft.com/office/drawing/2014/main" val="4281026043"/>
                  </a:ext>
                </a:extLst>
              </a:tr>
              <a:tr h="371128">
                <a:tc>
                  <a:txBody>
                    <a:bodyPr/>
                    <a:lstStyle/>
                    <a:p>
                      <a:r>
                        <a:rPr lang="en-US" b="1" dirty="0"/>
                        <a:t>Sustainability</a:t>
                      </a:r>
                    </a:p>
                  </a:txBody>
                  <a:tcPr/>
                </a:tc>
                <a:tc>
                  <a:txBody>
                    <a:bodyPr/>
                    <a:lstStyle/>
                    <a:p>
                      <a:pPr algn="ctr"/>
                      <a:r>
                        <a:rPr lang="en-US" b="1" dirty="0"/>
                        <a:t>-</a:t>
                      </a:r>
                    </a:p>
                  </a:txBody>
                  <a:tcPr/>
                </a:tc>
                <a:tc>
                  <a:txBody>
                    <a:bodyPr/>
                    <a:lstStyle/>
                    <a:p>
                      <a:pPr algn="ctr"/>
                      <a:r>
                        <a:rPr lang="en-US" b="1" dirty="0"/>
                        <a:t>-</a:t>
                      </a:r>
                    </a:p>
                  </a:txBody>
                  <a:tcPr/>
                </a:tc>
                <a:tc>
                  <a:txBody>
                    <a:bodyPr/>
                    <a:lstStyle/>
                    <a:p>
                      <a:pPr algn="ctr"/>
                      <a:r>
                        <a:rPr lang="en-US" b="1" dirty="0"/>
                        <a:t>-</a:t>
                      </a:r>
                    </a:p>
                  </a:txBody>
                  <a:tcPr/>
                </a:tc>
                <a:tc>
                  <a:txBody>
                    <a:bodyPr/>
                    <a:lstStyle/>
                    <a:p>
                      <a:pPr algn="ctr"/>
                      <a:r>
                        <a:rPr lang="en-US" b="1" dirty="0"/>
                        <a:t>+/-</a:t>
                      </a:r>
                    </a:p>
                  </a:txBody>
                  <a:tcPr/>
                </a:tc>
                <a:tc>
                  <a:txBody>
                    <a:bodyPr/>
                    <a:lstStyle/>
                    <a:p>
                      <a:pPr algn="ctr"/>
                      <a:r>
                        <a:rPr lang="en-US" b="1" dirty="0"/>
                        <a:t>+/-</a:t>
                      </a:r>
                    </a:p>
                  </a:txBody>
                  <a:tcPr/>
                </a:tc>
                <a:extLst>
                  <a:ext uri="{0D108BD9-81ED-4DB2-BD59-A6C34878D82A}">
                    <a16:rowId xmlns:a16="http://schemas.microsoft.com/office/drawing/2014/main" val="4018466851"/>
                  </a:ext>
                </a:extLst>
              </a:tr>
            </a:tbl>
          </a:graphicData>
        </a:graphic>
      </p:graphicFrame>
      <p:pic>
        <p:nvPicPr>
          <p:cNvPr id="5" name="Picture 4">
            <a:extLst>
              <a:ext uri="{FF2B5EF4-FFF2-40B4-BE49-F238E27FC236}">
                <a16:creationId xmlns:a16="http://schemas.microsoft.com/office/drawing/2014/main" id="{B451C096-7240-4492-C664-74E40B3D9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4513" y="2128519"/>
            <a:ext cx="554649" cy="5612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409F6044-26CF-A469-23ED-1AFB4AC8E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350" y="2172602"/>
            <a:ext cx="554649" cy="5546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2CE29C07-58E0-D183-27DE-7633FBDBBE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0296" y="2102702"/>
            <a:ext cx="611547" cy="5871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onsultant Clipart Cartoon - Employee Clipart Transparent PNG - 2267x1703 -  Free Download on NicePNG">
            <a:extLst>
              <a:ext uri="{FF2B5EF4-FFF2-40B4-BE49-F238E27FC236}">
                <a16:creationId xmlns:a16="http://schemas.microsoft.com/office/drawing/2014/main" id="{EFF5E27C-4444-4F3F-B187-E5518295AE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602" y="2170262"/>
            <a:ext cx="554649" cy="5195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066A0002-BFD6-59A3-F64D-64FD4D5107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1714" b="4273"/>
          <a:stretch>
            <a:fillRect/>
          </a:stretch>
        </p:blipFill>
        <p:spPr bwMode="auto">
          <a:xfrm>
            <a:off x="7000507" y="2172602"/>
            <a:ext cx="611547" cy="5546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EF98E9C-AEA7-9B84-7BB2-0614CB914687}"/>
              </a:ext>
            </a:extLst>
          </p:cNvPr>
          <p:cNvSpPr txBox="1"/>
          <p:nvPr/>
        </p:nvSpPr>
        <p:spPr>
          <a:xfrm>
            <a:off x="1640157" y="5262244"/>
            <a:ext cx="8911686" cy="1477328"/>
          </a:xfrm>
          <a:prstGeom prst="rect">
            <a:avLst/>
          </a:prstGeom>
          <a:noFill/>
        </p:spPr>
        <p:txBody>
          <a:bodyPr wrap="square" rtlCol="0">
            <a:spAutoFit/>
          </a:bodyPr>
          <a:lstStyle/>
          <a:p>
            <a:r>
              <a:rPr lang="en-US" dirty="0"/>
              <a:t>Donor, company, NGO roles clearly established, negotiated and communicable</a:t>
            </a:r>
          </a:p>
          <a:p>
            <a:r>
              <a:rPr lang="en-US" dirty="0"/>
              <a:t>Ministry: all roles assigned, but not fully appropriated</a:t>
            </a:r>
          </a:p>
          <a:p>
            <a:r>
              <a:rPr lang="en-US" dirty="0"/>
              <a:t>Individual consultants: bridging the gaps, varied roles, in the process of construction</a:t>
            </a:r>
          </a:p>
        </p:txBody>
      </p:sp>
      <p:sp>
        <p:nvSpPr>
          <p:cNvPr id="12" name="Slide Number Placeholder 11">
            <a:extLst>
              <a:ext uri="{FF2B5EF4-FFF2-40B4-BE49-F238E27FC236}">
                <a16:creationId xmlns:a16="http://schemas.microsoft.com/office/drawing/2014/main" id="{AC72E215-08C1-B70C-9B98-E6DC1E5C3746}"/>
              </a:ext>
            </a:extLst>
          </p:cNvPr>
          <p:cNvSpPr>
            <a:spLocks noGrp="1"/>
          </p:cNvSpPr>
          <p:nvPr>
            <p:ph type="sldNum" sz="quarter" idx="12"/>
          </p:nvPr>
        </p:nvSpPr>
        <p:spPr/>
        <p:txBody>
          <a:bodyPr/>
          <a:lstStyle/>
          <a:p>
            <a:fld id="{70C12960-6E85-460F-B6E3-5B82CB31AF3D}" type="slidenum">
              <a:rPr lang="en-US" smtClean="0"/>
              <a:t>26</a:t>
            </a:fld>
            <a:endParaRPr lang="en-US"/>
          </a:p>
        </p:txBody>
      </p:sp>
    </p:spTree>
    <p:extLst>
      <p:ext uri="{BB962C8B-B14F-4D97-AF65-F5344CB8AC3E}">
        <p14:creationId xmlns:p14="http://schemas.microsoft.com/office/powerpoint/2010/main" val="4156532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C5CC275C-BD0C-060A-F630-AD4370A157E8}"/>
              </a:ext>
            </a:extLst>
          </p:cNvPr>
          <p:cNvSpPr>
            <a:spLocks noGrp="1"/>
          </p:cNvSpPr>
          <p:nvPr>
            <p:ph type="title"/>
          </p:nvPr>
        </p:nvSpPr>
        <p:spPr>
          <a:xfrm>
            <a:off x="1794897" y="624110"/>
            <a:ext cx="9712998" cy="1280890"/>
          </a:xfrm>
        </p:spPr>
        <p:txBody>
          <a:bodyPr>
            <a:normAutofit/>
          </a:bodyPr>
          <a:lstStyle/>
          <a:p>
            <a:r>
              <a:rPr lang="en-US" dirty="0"/>
              <a:t>Narratives from different roles</a:t>
            </a:r>
          </a:p>
        </p:txBody>
      </p:sp>
      <p:sp>
        <p:nvSpPr>
          <p:cNvPr id="12" name="Rectangle 11">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6" name="Content Placeholder 3">
            <a:extLst>
              <a:ext uri="{FF2B5EF4-FFF2-40B4-BE49-F238E27FC236}">
                <a16:creationId xmlns:a16="http://schemas.microsoft.com/office/drawing/2014/main" id="{B455DB75-FF32-FD73-D918-F8A9E5882C74}"/>
              </a:ext>
            </a:extLst>
          </p:cNvPr>
          <p:cNvGraphicFramePr>
            <a:graphicFrameLocks noGrp="1"/>
          </p:cNvGraphicFramePr>
          <p:nvPr>
            <p:ph idx="1"/>
            <p:extLst>
              <p:ext uri="{D42A27DB-BD31-4B8C-83A1-F6EECF244321}">
                <p14:modId xmlns:p14="http://schemas.microsoft.com/office/powerpoint/2010/main" val="3933245077"/>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B5D2041-5EE3-C15B-D9FC-0DC0D7518B46}"/>
              </a:ext>
            </a:extLst>
          </p:cNvPr>
          <p:cNvSpPr txBox="1"/>
          <p:nvPr/>
        </p:nvSpPr>
        <p:spPr>
          <a:xfrm>
            <a:off x="2857501" y="6182796"/>
            <a:ext cx="8044190" cy="369332"/>
          </a:xfrm>
          <a:prstGeom prst="rect">
            <a:avLst/>
          </a:prstGeom>
          <a:noFill/>
        </p:spPr>
        <p:txBody>
          <a:bodyPr wrap="none" rtlCol="0">
            <a:spAutoFit/>
          </a:bodyPr>
          <a:lstStyle/>
          <a:p>
            <a:pPr lvl="0"/>
            <a:r>
              <a:rPr lang="en-US" dirty="0" err="1"/>
              <a:t>Multigenre</a:t>
            </a:r>
            <a:r>
              <a:rPr lang="en-US" dirty="0"/>
              <a:t> multistakeholder narratives (</a:t>
            </a:r>
            <a:r>
              <a:rPr lang="en-US" dirty="0" err="1"/>
              <a:t>Daiute</a:t>
            </a:r>
            <a:r>
              <a:rPr lang="en-US" dirty="0"/>
              <a:t> &amp; Kovacs </a:t>
            </a:r>
            <a:r>
              <a:rPr lang="en-US" dirty="0" err="1"/>
              <a:t>Cerovic</a:t>
            </a:r>
            <a:r>
              <a:rPr lang="en-US" dirty="0"/>
              <a:t>, 2017)</a:t>
            </a:r>
          </a:p>
        </p:txBody>
      </p:sp>
      <p:sp>
        <p:nvSpPr>
          <p:cNvPr id="7" name="Slide Number Placeholder 6">
            <a:extLst>
              <a:ext uri="{FF2B5EF4-FFF2-40B4-BE49-F238E27FC236}">
                <a16:creationId xmlns:a16="http://schemas.microsoft.com/office/drawing/2014/main" id="{70F7E4CA-0EEA-16CD-8552-26346318AC83}"/>
              </a:ext>
            </a:extLst>
          </p:cNvPr>
          <p:cNvSpPr>
            <a:spLocks noGrp="1"/>
          </p:cNvSpPr>
          <p:nvPr>
            <p:ph type="sldNum" sz="quarter" idx="12"/>
          </p:nvPr>
        </p:nvSpPr>
        <p:spPr/>
        <p:txBody>
          <a:bodyPr/>
          <a:lstStyle/>
          <a:p>
            <a:fld id="{70C12960-6E85-460F-B6E3-5B82CB31AF3D}" type="slidenum">
              <a:rPr lang="en-US" smtClean="0"/>
              <a:t>27</a:t>
            </a:fld>
            <a:endParaRPr lang="en-US"/>
          </a:p>
        </p:txBody>
      </p:sp>
    </p:spTree>
    <p:extLst>
      <p:ext uri="{BB962C8B-B14F-4D97-AF65-F5344CB8AC3E}">
        <p14:creationId xmlns:p14="http://schemas.microsoft.com/office/powerpoint/2010/main" val="597360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CC275C-BD0C-060A-F630-AD4370A157E8}"/>
              </a:ext>
            </a:extLst>
          </p:cNvPr>
          <p:cNvSpPr>
            <a:spLocks noGrp="1"/>
          </p:cNvSpPr>
          <p:nvPr>
            <p:ph type="title"/>
          </p:nvPr>
        </p:nvSpPr>
        <p:spPr>
          <a:xfrm>
            <a:off x="1794897" y="624110"/>
            <a:ext cx="9712998" cy="1280890"/>
          </a:xfrm>
        </p:spPr>
        <p:txBody>
          <a:bodyPr>
            <a:normAutofit/>
          </a:bodyPr>
          <a:lstStyle/>
          <a:p>
            <a:r>
              <a:rPr lang="en-US" dirty="0"/>
              <a:t>Some common framings across stakeholders</a:t>
            </a:r>
          </a:p>
        </p:txBody>
      </p:sp>
      <p:graphicFrame>
        <p:nvGraphicFramePr>
          <p:cNvPr id="6" name="Content Placeholder 3">
            <a:extLst>
              <a:ext uri="{FF2B5EF4-FFF2-40B4-BE49-F238E27FC236}">
                <a16:creationId xmlns:a16="http://schemas.microsoft.com/office/drawing/2014/main" id="{B455DB75-FF32-FD73-D918-F8A9E5882C74}"/>
              </a:ext>
            </a:extLst>
          </p:cNvPr>
          <p:cNvGraphicFramePr>
            <a:graphicFrameLocks noGrp="1"/>
          </p:cNvGraphicFramePr>
          <p:nvPr>
            <p:ph idx="1"/>
            <p:extLst>
              <p:ext uri="{D42A27DB-BD31-4B8C-83A1-F6EECF244321}">
                <p14:modId xmlns:p14="http://schemas.microsoft.com/office/powerpoint/2010/main" val="523035452"/>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B5D2041-5EE3-C15B-D9FC-0DC0D7518B46}"/>
              </a:ext>
            </a:extLst>
          </p:cNvPr>
          <p:cNvSpPr txBox="1"/>
          <p:nvPr/>
        </p:nvSpPr>
        <p:spPr>
          <a:xfrm>
            <a:off x="2857501" y="6182796"/>
            <a:ext cx="8044190" cy="369332"/>
          </a:xfrm>
          <a:prstGeom prst="rect">
            <a:avLst/>
          </a:prstGeom>
          <a:noFill/>
        </p:spPr>
        <p:txBody>
          <a:bodyPr wrap="none" rtlCol="0">
            <a:spAutoFit/>
          </a:bodyPr>
          <a:lstStyle/>
          <a:p>
            <a:pPr lvl="0"/>
            <a:r>
              <a:rPr lang="en-US" dirty="0" err="1"/>
              <a:t>Multigenre</a:t>
            </a:r>
            <a:r>
              <a:rPr lang="en-US" dirty="0"/>
              <a:t> multistakeholder narratives (</a:t>
            </a:r>
            <a:r>
              <a:rPr lang="en-US" dirty="0" err="1"/>
              <a:t>Daiute</a:t>
            </a:r>
            <a:r>
              <a:rPr lang="en-US" dirty="0"/>
              <a:t> &amp; Kovacs </a:t>
            </a:r>
            <a:r>
              <a:rPr lang="en-US" dirty="0" err="1"/>
              <a:t>Cerovic</a:t>
            </a:r>
            <a:r>
              <a:rPr lang="en-US" dirty="0"/>
              <a:t>, 2017)</a:t>
            </a:r>
          </a:p>
        </p:txBody>
      </p:sp>
      <p:sp>
        <p:nvSpPr>
          <p:cNvPr id="2" name="Slide Number Placeholder 1">
            <a:extLst>
              <a:ext uri="{FF2B5EF4-FFF2-40B4-BE49-F238E27FC236}">
                <a16:creationId xmlns:a16="http://schemas.microsoft.com/office/drawing/2014/main" id="{6C194B09-5B69-DD19-468E-431BF931A28F}"/>
              </a:ext>
            </a:extLst>
          </p:cNvPr>
          <p:cNvSpPr>
            <a:spLocks noGrp="1"/>
          </p:cNvSpPr>
          <p:nvPr>
            <p:ph type="sldNum" sz="quarter" idx="12"/>
          </p:nvPr>
        </p:nvSpPr>
        <p:spPr/>
        <p:txBody>
          <a:bodyPr/>
          <a:lstStyle/>
          <a:p>
            <a:fld id="{70C12960-6E85-460F-B6E3-5B82CB31AF3D}" type="slidenum">
              <a:rPr lang="en-US" smtClean="0"/>
              <a:t>28</a:t>
            </a:fld>
            <a:endParaRPr lang="en-US"/>
          </a:p>
        </p:txBody>
      </p:sp>
    </p:spTree>
    <p:extLst>
      <p:ext uri="{BB962C8B-B14F-4D97-AF65-F5344CB8AC3E}">
        <p14:creationId xmlns:p14="http://schemas.microsoft.com/office/powerpoint/2010/main" val="2762862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4B75F-891F-1CA9-062A-D2DC6CCB067B}"/>
              </a:ext>
            </a:extLst>
          </p:cNvPr>
          <p:cNvSpPr>
            <a:spLocks noGrp="1"/>
          </p:cNvSpPr>
          <p:nvPr>
            <p:ph type="title"/>
          </p:nvPr>
        </p:nvSpPr>
        <p:spPr/>
        <p:txBody>
          <a:bodyPr/>
          <a:lstStyle/>
          <a:p>
            <a:r>
              <a:rPr lang="en-US" dirty="0"/>
              <a:t>International Organizations  </a:t>
            </a:r>
          </a:p>
        </p:txBody>
      </p:sp>
      <p:sp>
        <p:nvSpPr>
          <p:cNvPr id="3" name="Content Placeholder 2">
            <a:extLst>
              <a:ext uri="{FF2B5EF4-FFF2-40B4-BE49-F238E27FC236}">
                <a16:creationId xmlns:a16="http://schemas.microsoft.com/office/drawing/2014/main" id="{C8BE7ABC-CD85-1520-7F6D-6D15BB69BBB8}"/>
              </a:ext>
            </a:extLst>
          </p:cNvPr>
          <p:cNvSpPr>
            <a:spLocks noGrp="1"/>
          </p:cNvSpPr>
          <p:nvPr>
            <p:ph idx="1"/>
          </p:nvPr>
        </p:nvSpPr>
        <p:spPr>
          <a:xfrm>
            <a:off x="4414838" y="1522044"/>
            <a:ext cx="7604124" cy="4993056"/>
          </a:xfrm>
        </p:spPr>
        <p:txBody>
          <a:bodyPr>
            <a:normAutofit fontScale="77500" lnSpcReduction="20000"/>
          </a:bodyPr>
          <a:lstStyle/>
          <a:p>
            <a:r>
              <a:rPr lang="en-US" dirty="0"/>
              <a:t>Critique: donor engagement is often superficial, ministry is not committed, lack of engagement with end beneficiary</a:t>
            </a:r>
          </a:p>
          <a:p>
            <a:pPr marL="0" indent="0">
              <a:buNone/>
            </a:pPr>
            <a:r>
              <a:rPr lang="en-US" dirty="0"/>
              <a:t>Lack of deep engagement with ministry officials - arrogance of development partners to try and apply what they feel is needed without true understanding on needs, limitations, beliefs, bottlenecks, processes within a ministry, system, government. Lack of extensive and rich stakeholder involvement to co-design and own processes, lack of staying in power needed to have long term relationships and deep work in a specific area to take it through multiple years of design, reform, rethinking - due to project cycles, funding trends, chasing funding rather than outcomes etc. Lack of time and capacity (human and technical) within ministries to deeply engage in a piece of work and drive it forward - strong people in ministries tend to be very overstretched. Lack of strong leadership.(IO 3}</a:t>
            </a:r>
          </a:p>
          <a:p>
            <a:r>
              <a:rPr lang="en-US" dirty="0"/>
              <a:t>Dilemma: </a:t>
            </a:r>
          </a:p>
          <a:p>
            <a:pPr lvl="1"/>
            <a:r>
              <a:rPr lang="en-US" dirty="0"/>
              <a:t>How to manage structural change when facing lots of procedural barriers (example: Moving ECEC from Ministry of Gender to Ministry of Education)</a:t>
            </a:r>
          </a:p>
          <a:p>
            <a:pPr lvl="1"/>
            <a:endParaRPr lang="en-US" dirty="0"/>
          </a:p>
          <a:p>
            <a:r>
              <a:rPr lang="en-US" dirty="0"/>
              <a:t>Advice: Get involved with the people, listen, don’t preach,  Co-design and co-deliver, do not assume that you understand the people you have come to assist. They likely know much more than you. Build trust and stay open to their views. If you disagree, engage them in defending their argument and - if they cannot do it - look for a solution together. Nothing you do will last without you both reaching an understanding that you have chosen a good approach to addressing the problems.</a:t>
            </a:r>
          </a:p>
        </p:txBody>
      </p:sp>
      <p:pic>
        <p:nvPicPr>
          <p:cNvPr id="5124" name="Picture 4">
            <a:extLst>
              <a:ext uri="{FF2B5EF4-FFF2-40B4-BE49-F238E27FC236}">
                <a16:creationId xmlns:a16="http://schemas.microsoft.com/office/drawing/2014/main" id="{C26D9B9E-3252-B3A3-DF0A-95CEA7ACD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1264555"/>
            <a:ext cx="4241800" cy="4292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5841401-4A66-867E-FA98-3ED68D00DB31}"/>
              </a:ext>
            </a:extLst>
          </p:cNvPr>
          <p:cNvSpPr>
            <a:spLocks noGrp="1"/>
          </p:cNvSpPr>
          <p:nvPr>
            <p:ph type="sldNum" sz="quarter" idx="12"/>
          </p:nvPr>
        </p:nvSpPr>
        <p:spPr/>
        <p:txBody>
          <a:bodyPr/>
          <a:lstStyle/>
          <a:p>
            <a:fld id="{70C12960-6E85-460F-B6E3-5B82CB31AF3D}" type="slidenum">
              <a:rPr lang="en-US" smtClean="0"/>
              <a:t>29</a:t>
            </a:fld>
            <a:endParaRPr lang="en-US"/>
          </a:p>
        </p:txBody>
      </p:sp>
    </p:spTree>
    <p:extLst>
      <p:ext uri="{BB962C8B-B14F-4D97-AF65-F5344CB8AC3E}">
        <p14:creationId xmlns:p14="http://schemas.microsoft.com/office/powerpoint/2010/main" val="257130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12"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13"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14"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15"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16"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17"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18"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19"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20"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21"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22"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2" name="Title 1">
            <a:extLst>
              <a:ext uri="{FF2B5EF4-FFF2-40B4-BE49-F238E27FC236}">
                <a16:creationId xmlns:a16="http://schemas.microsoft.com/office/drawing/2014/main" id="{2FE425CF-8CF4-09FB-01B3-86F324FB8CFB}"/>
              </a:ext>
            </a:extLst>
          </p:cNvPr>
          <p:cNvSpPr>
            <a:spLocks noGrp="1"/>
          </p:cNvSpPr>
          <p:nvPr>
            <p:ph type="title"/>
          </p:nvPr>
        </p:nvSpPr>
        <p:spPr>
          <a:xfrm>
            <a:off x="1217056" y="1093380"/>
            <a:ext cx="3068182" cy="4671240"/>
          </a:xfrm>
        </p:spPr>
        <p:txBody>
          <a:bodyPr anchor="ctr">
            <a:normAutofit/>
          </a:bodyPr>
          <a:lstStyle/>
          <a:p>
            <a:pPr algn="r"/>
            <a:r>
              <a:rPr lang="en-US" dirty="0"/>
              <a:t>Content</a:t>
            </a:r>
            <a:br>
              <a:rPr lang="en-US" dirty="0"/>
            </a:br>
            <a:endParaRPr lang="en-US"/>
          </a:p>
        </p:txBody>
      </p:sp>
      <p:sp>
        <p:nvSpPr>
          <p:cNvPr id="24"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26" name="Rectangle 25">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EEB301-5510-3DDD-D30A-0801CC877D68}"/>
              </a:ext>
            </a:extLst>
          </p:cNvPr>
          <p:cNvSpPr>
            <a:spLocks noGrp="1"/>
          </p:cNvSpPr>
          <p:nvPr>
            <p:ph idx="1"/>
          </p:nvPr>
        </p:nvSpPr>
        <p:spPr>
          <a:xfrm>
            <a:off x="5285509" y="1093380"/>
            <a:ext cx="6219103" cy="4679250"/>
          </a:xfrm>
        </p:spPr>
        <p:txBody>
          <a:bodyPr anchor="ctr">
            <a:normAutofit/>
          </a:bodyPr>
          <a:lstStyle/>
          <a:p>
            <a:r>
              <a:rPr lang="en-US" dirty="0"/>
              <a:t>Description of the international development assistance universe, that is in the background of almost all our education and education research </a:t>
            </a:r>
            <a:r>
              <a:rPr lang="en-US" dirty="0" err="1"/>
              <a:t>endeavours</a:t>
            </a:r>
            <a:endParaRPr lang="en-US" dirty="0"/>
          </a:p>
          <a:p>
            <a:r>
              <a:rPr lang="en-US" dirty="0"/>
              <a:t>Critical analyses, interpretations and Illustrations</a:t>
            </a:r>
          </a:p>
          <a:p>
            <a:r>
              <a:rPr lang="en-US" dirty="0"/>
              <a:t>Peak into the black box; the human dimension of the universe through narratives of participants</a:t>
            </a:r>
          </a:p>
          <a:p>
            <a:r>
              <a:rPr lang="en-US" dirty="0"/>
              <a:t>Conclusions and recommendations</a:t>
            </a:r>
          </a:p>
        </p:txBody>
      </p:sp>
      <p:sp>
        <p:nvSpPr>
          <p:cNvPr id="4" name="Slide Number Placeholder 3">
            <a:extLst>
              <a:ext uri="{FF2B5EF4-FFF2-40B4-BE49-F238E27FC236}">
                <a16:creationId xmlns:a16="http://schemas.microsoft.com/office/drawing/2014/main" id="{A6F673AF-8673-493B-1F20-6ACFCC17C2F1}"/>
              </a:ext>
            </a:extLst>
          </p:cNvPr>
          <p:cNvSpPr>
            <a:spLocks noGrp="1"/>
          </p:cNvSpPr>
          <p:nvPr>
            <p:ph type="sldNum" sz="quarter" idx="12"/>
          </p:nvPr>
        </p:nvSpPr>
        <p:spPr/>
        <p:txBody>
          <a:bodyPr/>
          <a:lstStyle/>
          <a:p>
            <a:fld id="{70C12960-6E85-460F-B6E3-5B82CB31AF3D}" type="slidenum">
              <a:rPr lang="en-US" smtClean="0"/>
              <a:t>3</a:t>
            </a:fld>
            <a:endParaRPr lang="en-US"/>
          </a:p>
        </p:txBody>
      </p:sp>
    </p:spTree>
    <p:extLst>
      <p:ext uri="{BB962C8B-B14F-4D97-AF65-F5344CB8AC3E}">
        <p14:creationId xmlns:p14="http://schemas.microsoft.com/office/powerpoint/2010/main" val="81846376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36D0-4A2F-99B0-7AF1-4D0345D72F11}"/>
              </a:ext>
            </a:extLst>
          </p:cNvPr>
          <p:cNvSpPr>
            <a:spLocks noGrp="1"/>
          </p:cNvSpPr>
          <p:nvPr>
            <p:ph type="title"/>
          </p:nvPr>
        </p:nvSpPr>
        <p:spPr/>
        <p:txBody>
          <a:bodyPr/>
          <a:lstStyle/>
          <a:p>
            <a:r>
              <a:rPr lang="en-US" dirty="0"/>
              <a:t>Consultancy firms</a:t>
            </a:r>
          </a:p>
        </p:txBody>
      </p:sp>
      <p:sp>
        <p:nvSpPr>
          <p:cNvPr id="3" name="Content Placeholder 2">
            <a:extLst>
              <a:ext uri="{FF2B5EF4-FFF2-40B4-BE49-F238E27FC236}">
                <a16:creationId xmlns:a16="http://schemas.microsoft.com/office/drawing/2014/main" id="{BE361028-3F31-CF5F-8B66-F260B3F8DB2F}"/>
              </a:ext>
            </a:extLst>
          </p:cNvPr>
          <p:cNvSpPr>
            <a:spLocks noGrp="1"/>
          </p:cNvSpPr>
          <p:nvPr>
            <p:ph idx="1"/>
          </p:nvPr>
        </p:nvSpPr>
        <p:spPr>
          <a:xfrm>
            <a:off x="4257675" y="1522579"/>
            <a:ext cx="7500938" cy="4999663"/>
          </a:xfrm>
        </p:spPr>
        <p:txBody>
          <a:bodyPr>
            <a:normAutofit fontScale="92500" lnSpcReduction="20000"/>
          </a:bodyPr>
          <a:lstStyle/>
          <a:p>
            <a:r>
              <a:rPr lang="en-US" dirty="0"/>
              <a:t>Critique: ministry does not pick up, project designs are often unfavorable, unrealistic</a:t>
            </a:r>
          </a:p>
          <a:p>
            <a:r>
              <a:rPr lang="en-US" dirty="0"/>
              <a:t>Dilemmas: </a:t>
            </a:r>
          </a:p>
          <a:p>
            <a:pPr lvl="1"/>
            <a:r>
              <a:rPr lang="en-US" dirty="0"/>
              <a:t>HR: how to ensure best experts with restricted funds, </a:t>
            </a:r>
          </a:p>
          <a:p>
            <a:pPr lvl="1"/>
            <a:r>
              <a:rPr lang="en-US" dirty="0"/>
              <a:t>Keep good contact with both donor and client  </a:t>
            </a:r>
          </a:p>
          <a:p>
            <a:pPr lvl="1"/>
            <a:r>
              <a:rPr lang="en-US" dirty="0"/>
              <a:t>Bridge between project design and implementation reality</a:t>
            </a:r>
          </a:p>
          <a:p>
            <a:pPr indent="-285750"/>
            <a:r>
              <a:rPr lang="en-US" dirty="0"/>
              <a:t>Advice: Be polite, build compromises</a:t>
            </a:r>
          </a:p>
          <a:p>
            <a:pPr marL="57150" indent="0">
              <a:buNone/>
            </a:pPr>
            <a:r>
              <a:rPr lang="en-US" dirty="0"/>
              <a:t>Dear young enthusiast, this is a great job which will give you an opportunity to get insights into various topics and to expand your knowledge in a way that you could never do in any other job. You will meet many clever and interesting people, some of them are willing to share their knowledge and wisdom with you - use that for tour personal growth!!! Some of them will disappoint you, but in the process you will learn important lessons about human nature - vanity, weaknesses and greed. However, be ready for a fatigue - in the end you may </a:t>
            </a:r>
            <a:r>
              <a:rPr lang="en-US" dirty="0" err="1"/>
              <a:t>realise</a:t>
            </a:r>
            <a:r>
              <a:rPr lang="en-US" dirty="0"/>
              <a:t> that </a:t>
            </a:r>
            <a:r>
              <a:rPr lang="en-US" dirty="0" err="1"/>
              <a:t>unfortunatelly</a:t>
            </a:r>
            <a:r>
              <a:rPr lang="en-US" dirty="0"/>
              <a:t>, in many cases, it is all about money and box-ticking. However, this </a:t>
            </a:r>
            <a:r>
              <a:rPr lang="en-US" dirty="0" err="1"/>
              <a:t>realisation</a:t>
            </a:r>
            <a:r>
              <a:rPr lang="en-US" dirty="0"/>
              <a:t> will make you appreciate the people who are leaving their heart in the field and who are trying to make the real difference. </a:t>
            </a:r>
          </a:p>
        </p:txBody>
      </p:sp>
      <p:pic>
        <p:nvPicPr>
          <p:cNvPr id="7170" name="Picture 2">
            <a:extLst>
              <a:ext uri="{FF2B5EF4-FFF2-40B4-BE49-F238E27FC236}">
                <a16:creationId xmlns:a16="http://schemas.microsoft.com/office/drawing/2014/main" id="{48F0B8A5-83F2-415C-AD14-6CF035FF2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24" y="2133599"/>
            <a:ext cx="4388643" cy="438864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1924CB4-6CE2-6BD5-8A68-4386F90A8065}"/>
              </a:ext>
            </a:extLst>
          </p:cNvPr>
          <p:cNvSpPr>
            <a:spLocks noGrp="1"/>
          </p:cNvSpPr>
          <p:nvPr>
            <p:ph type="sldNum" sz="quarter" idx="12"/>
          </p:nvPr>
        </p:nvSpPr>
        <p:spPr/>
        <p:txBody>
          <a:bodyPr/>
          <a:lstStyle/>
          <a:p>
            <a:fld id="{70C12960-6E85-460F-B6E3-5B82CB31AF3D}" type="slidenum">
              <a:rPr lang="en-US" smtClean="0"/>
              <a:t>30</a:t>
            </a:fld>
            <a:endParaRPr lang="en-US"/>
          </a:p>
        </p:txBody>
      </p:sp>
    </p:spTree>
    <p:extLst>
      <p:ext uri="{BB962C8B-B14F-4D97-AF65-F5344CB8AC3E}">
        <p14:creationId xmlns:p14="http://schemas.microsoft.com/office/powerpoint/2010/main" val="2397889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4DA2D-6172-6C01-2AFD-8D412BA75F94}"/>
              </a:ext>
            </a:extLst>
          </p:cNvPr>
          <p:cNvSpPr>
            <a:spLocks noGrp="1"/>
          </p:cNvSpPr>
          <p:nvPr>
            <p:ph type="title"/>
          </p:nvPr>
        </p:nvSpPr>
        <p:spPr/>
        <p:txBody>
          <a:bodyPr vert="horz" lIns="91440" tIns="45720" rIns="91440" bIns="45720" rtlCol="0" anchor="b">
            <a:normAutofit fontScale="90000"/>
          </a:bodyPr>
          <a:lstStyle/>
          <a:p>
            <a:r>
              <a:rPr lang="en-US" sz="5400" dirty="0"/>
              <a:t>Non-governmental organizations </a:t>
            </a:r>
          </a:p>
        </p:txBody>
      </p:sp>
      <p:sp>
        <p:nvSpPr>
          <p:cNvPr id="3" name="Content Placeholder 2">
            <a:extLst>
              <a:ext uri="{FF2B5EF4-FFF2-40B4-BE49-F238E27FC236}">
                <a16:creationId xmlns:a16="http://schemas.microsoft.com/office/drawing/2014/main" id="{D5008548-6E52-EE83-6B4A-EA66A20B83CF}"/>
              </a:ext>
            </a:extLst>
          </p:cNvPr>
          <p:cNvSpPr>
            <a:spLocks noGrp="1"/>
          </p:cNvSpPr>
          <p:nvPr>
            <p:ph idx="1"/>
          </p:nvPr>
        </p:nvSpPr>
        <p:spPr>
          <a:xfrm>
            <a:off x="3771900" y="2133600"/>
            <a:ext cx="7732712" cy="3777622"/>
          </a:xfrm>
        </p:spPr>
        <p:txBody>
          <a:bodyPr/>
          <a:lstStyle/>
          <a:p>
            <a:r>
              <a:rPr lang="en-US" dirty="0"/>
              <a:t>Critique: superficial needs analysis, bad project design, unrealistic indicators of success,, </a:t>
            </a:r>
            <a:r>
              <a:rPr lang="en-US" dirty="0" err="1"/>
              <a:t>nepostistic</a:t>
            </a:r>
            <a:r>
              <a:rPr lang="en-US" dirty="0"/>
              <a:t> selection of implementing partner;</a:t>
            </a:r>
          </a:p>
          <a:p>
            <a:r>
              <a:rPr lang="en-US" dirty="0"/>
              <a:t>Conflict with donor regarding the funding, dilemma whether to </a:t>
            </a:r>
            <a:r>
              <a:rPr lang="en-US" dirty="0" err="1"/>
              <a:t>withdrow</a:t>
            </a:r>
            <a:r>
              <a:rPr lang="en-US" dirty="0"/>
              <a:t>, but compromise found;</a:t>
            </a:r>
          </a:p>
          <a:p>
            <a:r>
              <a:rPr lang="en-US" dirty="0"/>
              <a:t>Advice: mutual respect and trust with ministry is essential, do not get in confrontation, understand the problem you are addressing, set achievable goals, diversify the sources of income,  take care of the organization; </a:t>
            </a:r>
          </a:p>
        </p:txBody>
      </p:sp>
      <p:pic>
        <p:nvPicPr>
          <p:cNvPr id="9218" name="Picture 2">
            <a:extLst>
              <a:ext uri="{FF2B5EF4-FFF2-40B4-BE49-F238E27FC236}">
                <a16:creationId xmlns:a16="http://schemas.microsoft.com/office/drawing/2014/main" id="{82E4DBBE-9915-ACE1-70C1-19E344A63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714" b="4273"/>
          <a:stretch>
            <a:fillRect/>
          </a:stretch>
        </p:blipFill>
        <p:spPr bwMode="auto">
          <a:xfrm>
            <a:off x="170169" y="2271713"/>
            <a:ext cx="3387849" cy="22574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F46C980-2207-FE98-4A8E-81A829C5D88B}"/>
              </a:ext>
            </a:extLst>
          </p:cNvPr>
          <p:cNvSpPr>
            <a:spLocks noGrp="1"/>
          </p:cNvSpPr>
          <p:nvPr>
            <p:ph type="sldNum" sz="quarter" idx="12"/>
          </p:nvPr>
        </p:nvSpPr>
        <p:spPr/>
        <p:txBody>
          <a:bodyPr/>
          <a:lstStyle/>
          <a:p>
            <a:fld id="{70C12960-6E85-460F-B6E3-5B82CB31AF3D}" type="slidenum">
              <a:rPr lang="en-US" smtClean="0"/>
              <a:t>31</a:t>
            </a:fld>
            <a:endParaRPr lang="en-US"/>
          </a:p>
        </p:txBody>
      </p:sp>
    </p:spTree>
    <p:extLst>
      <p:ext uri="{BB962C8B-B14F-4D97-AF65-F5344CB8AC3E}">
        <p14:creationId xmlns:p14="http://schemas.microsoft.com/office/powerpoint/2010/main" val="1500657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7FAAC-F2E4-66FF-73D8-585A6A9571EF}"/>
              </a:ext>
            </a:extLst>
          </p:cNvPr>
          <p:cNvSpPr>
            <a:spLocks noGrp="1"/>
          </p:cNvSpPr>
          <p:nvPr>
            <p:ph type="title"/>
          </p:nvPr>
        </p:nvSpPr>
        <p:spPr/>
        <p:txBody>
          <a:bodyPr/>
          <a:lstStyle/>
          <a:p>
            <a:r>
              <a:rPr lang="en-US" dirty="0"/>
              <a:t>Individual consultants</a:t>
            </a:r>
          </a:p>
        </p:txBody>
      </p:sp>
      <p:sp>
        <p:nvSpPr>
          <p:cNvPr id="3" name="Content Placeholder 2">
            <a:extLst>
              <a:ext uri="{FF2B5EF4-FFF2-40B4-BE49-F238E27FC236}">
                <a16:creationId xmlns:a16="http://schemas.microsoft.com/office/drawing/2014/main" id="{5DF92F4C-8F0E-039C-8161-B1821601DA4C}"/>
              </a:ext>
            </a:extLst>
          </p:cNvPr>
          <p:cNvSpPr>
            <a:spLocks noGrp="1"/>
          </p:cNvSpPr>
          <p:nvPr>
            <p:ph idx="1"/>
          </p:nvPr>
        </p:nvSpPr>
        <p:spPr>
          <a:xfrm>
            <a:off x="3800474" y="1343025"/>
            <a:ext cx="7704137" cy="5186363"/>
          </a:xfrm>
        </p:spPr>
        <p:txBody>
          <a:bodyPr>
            <a:normAutofit fontScale="70000" lnSpcReduction="20000"/>
          </a:bodyPr>
          <a:lstStyle/>
          <a:p>
            <a:r>
              <a:rPr lang="en-US" dirty="0"/>
              <a:t>Critique: </a:t>
            </a:r>
          </a:p>
          <a:p>
            <a:pPr marL="0" indent="0">
              <a:buNone/>
            </a:pPr>
            <a:r>
              <a:rPr lang="en-US" dirty="0"/>
              <a:t>International assistance interventions often fail due to a combination of systemic and procedural weaknesses. One major reason is the absence of a clearly shared vision among stakeholders, which leads to fragmented priorities and inconsistent implementation. Cross-sectoral cooperation often remains at a formal level, without meaningful integration or operational synergy</a:t>
            </a:r>
          </a:p>
          <a:p>
            <a:pPr marL="0" indent="0">
              <a:buNone/>
            </a:pPr>
            <a:r>
              <a:rPr lang="en-US" dirty="0"/>
              <a:t>Another recurring issue is that interventions frequently avoid addressing the most fundamental, structural problems — focusing instead on surface-level changes that are more easily managed but less impactful. Rapid and unexpected contextual shifts also play a role, as they can quickly alter people’s priorities and weaken long-term commitment to a project.</a:t>
            </a:r>
          </a:p>
          <a:p>
            <a:pPr marL="0" indent="0">
              <a:buNone/>
            </a:pPr>
            <a:r>
              <a:rPr lang="en-US" dirty="0"/>
              <a:t>Additionally, there are significant limitations in how resources and capacities are distributed. Even when capacities exist, they often lack sufficient reach or strength to produce sustainable results. Sometimes, donations and support do not go to the most competent or experienced teams, but rather follow patterns of political expediency or institutional inertia. This further weakens the transformative potential of the intervention.</a:t>
            </a:r>
          </a:p>
          <a:p>
            <a:pPr marL="0" indent="0">
              <a:buNone/>
            </a:pPr>
            <a:r>
              <a:rPr lang="en-US" dirty="0"/>
              <a:t>In short, failure often stems from a lack of depth, poor coordination, limited strategic reach, and a misalignment between those who design interventions and those best positioned to carry them out.</a:t>
            </a:r>
          </a:p>
          <a:p>
            <a:r>
              <a:rPr lang="en-US" dirty="0"/>
              <a:t>Dilemma:  </a:t>
            </a:r>
          </a:p>
          <a:p>
            <a:pPr lvl="1"/>
            <a:r>
              <a:rPr lang="en-US" dirty="0"/>
              <a:t>How to work in politically sensitive situations</a:t>
            </a:r>
          </a:p>
          <a:p>
            <a:pPr lvl="1"/>
            <a:r>
              <a:rPr lang="en-US" dirty="0"/>
              <a:t>How to bridge between project, ministry  and stakeholders, but still satisfy the company requests and try to build for sustainability</a:t>
            </a:r>
          </a:p>
          <a:p>
            <a:r>
              <a:rPr lang="en-US" dirty="0"/>
              <a:t>Advice: appealing to the moral side of the commitment to develop education, but also: coordinate between all, avoid conflicts, </a:t>
            </a:r>
          </a:p>
        </p:txBody>
      </p:sp>
      <p:pic>
        <p:nvPicPr>
          <p:cNvPr id="8194" name="Picture 2" descr="Consultant Clipart Cartoon - Employee Clipart Transparent PNG - 2267x1703 -  Free Download on NicePNG">
            <a:extLst>
              <a:ext uri="{FF2B5EF4-FFF2-40B4-BE49-F238E27FC236}">
                <a16:creationId xmlns:a16="http://schemas.microsoft.com/office/drawing/2014/main" id="{0A0A0775-6D89-55CD-8287-9011C84E9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62" y="3529012"/>
            <a:ext cx="3159447" cy="270487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5731B16-9355-8393-EFBA-7DB5A6777C43}"/>
              </a:ext>
            </a:extLst>
          </p:cNvPr>
          <p:cNvSpPr>
            <a:spLocks noGrp="1"/>
          </p:cNvSpPr>
          <p:nvPr>
            <p:ph type="sldNum" sz="quarter" idx="12"/>
          </p:nvPr>
        </p:nvSpPr>
        <p:spPr/>
        <p:txBody>
          <a:bodyPr/>
          <a:lstStyle/>
          <a:p>
            <a:fld id="{70C12960-6E85-460F-B6E3-5B82CB31AF3D}" type="slidenum">
              <a:rPr lang="en-US" smtClean="0"/>
              <a:t>32</a:t>
            </a:fld>
            <a:endParaRPr lang="en-US"/>
          </a:p>
        </p:txBody>
      </p:sp>
    </p:spTree>
    <p:extLst>
      <p:ext uri="{BB962C8B-B14F-4D97-AF65-F5344CB8AC3E}">
        <p14:creationId xmlns:p14="http://schemas.microsoft.com/office/powerpoint/2010/main" val="1362158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77A2-300C-9EAF-B8F1-1E5633228B92}"/>
              </a:ext>
            </a:extLst>
          </p:cNvPr>
          <p:cNvSpPr>
            <a:spLocks noGrp="1"/>
          </p:cNvSpPr>
          <p:nvPr>
            <p:ph type="title"/>
          </p:nvPr>
        </p:nvSpPr>
        <p:spPr/>
        <p:txBody>
          <a:bodyPr/>
          <a:lstStyle/>
          <a:p>
            <a:r>
              <a:rPr lang="en-US" dirty="0"/>
              <a:t>Individual consultants - continued</a:t>
            </a:r>
          </a:p>
        </p:txBody>
      </p:sp>
      <p:sp>
        <p:nvSpPr>
          <p:cNvPr id="3" name="Content Placeholder 2">
            <a:extLst>
              <a:ext uri="{FF2B5EF4-FFF2-40B4-BE49-F238E27FC236}">
                <a16:creationId xmlns:a16="http://schemas.microsoft.com/office/drawing/2014/main" id="{4277837E-3CE8-BD93-E134-8338330F9D96}"/>
              </a:ext>
            </a:extLst>
          </p:cNvPr>
          <p:cNvSpPr>
            <a:spLocks noGrp="1"/>
          </p:cNvSpPr>
          <p:nvPr>
            <p:ph idx="1"/>
          </p:nvPr>
        </p:nvSpPr>
        <p:spPr>
          <a:xfrm>
            <a:off x="1681655" y="1282262"/>
            <a:ext cx="9822957" cy="4628960"/>
          </a:xfrm>
        </p:spPr>
        <p:txBody>
          <a:bodyPr>
            <a:normAutofit fontScale="77500" lnSpcReduction="20000"/>
          </a:bodyPr>
          <a:lstStyle/>
          <a:p>
            <a:pPr marL="742950" marR="0" lvl="1" indent="-285750">
              <a:lnSpc>
                <a:spcPct val="115000"/>
              </a:lnSpc>
              <a:spcBef>
                <a:spcPts val="0"/>
              </a:spcBef>
              <a:spcAft>
                <a:spcPts val="0"/>
              </a:spcAft>
              <a:buFont typeface="Wingdings 3" pitchFamily="2" charset="2"/>
              <a:buChar char="´"/>
              <a:tabLst>
                <a:tab pos="914400" algn="l"/>
              </a:tabLst>
            </a:pPr>
            <a:r>
              <a:rPr lang="en-US" sz="1800" kern="100" dirty="0">
                <a:solidFill>
                  <a:srgbClr val="1F1F1F"/>
                </a:solidFill>
                <a:effectLst/>
                <a:latin typeface="Georgia" panose="02040502050405020303" pitchFamily="18" charset="0"/>
                <a:ea typeface="Aptos" panose="020B0004020202020204" pitchFamily="34" charset="0"/>
                <a:cs typeface="Times New Roman" panose="02020603050405020304" pitchFamily="18" charset="0"/>
              </a:rPr>
              <a:t>Impact: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indent="0">
              <a:lnSpc>
                <a:spcPct val="115000"/>
              </a:lnSpc>
              <a:spcBef>
                <a:spcPts val="0"/>
              </a:spcBef>
              <a:spcAft>
                <a:spcPts val="0"/>
              </a:spcAft>
              <a:buNone/>
              <a:tabLst>
                <a:tab pos="914400" algn="l"/>
              </a:tabLst>
            </a:pPr>
            <a:r>
              <a:rPr lang="en-US" sz="1800" kern="100" dirty="0">
                <a:solidFill>
                  <a:srgbClr val="1F1F1F"/>
                </a:solidFill>
                <a:effectLst/>
                <a:latin typeface="Georgia" panose="02040502050405020303" pitchFamily="18" charset="0"/>
                <a:ea typeface="Aptos" panose="020B0004020202020204" pitchFamily="34" charset="0"/>
                <a:cs typeface="Times New Roman" panose="02020603050405020304" pitchFamily="18" charset="0"/>
              </a:rPr>
              <a:t>“I usually influence impact by seeking to identify and support specific modalities of changes (predefined by the project documentation) that make sense to beneficiaries. By listening carefully to what teachers, administrators, policymakers, and students value, I help align project goals with their context, identities, and professional priorities. This alignment is supposed to create a solid connection between project outputs, and the broader transformations people want to see in their education system, schools or communities. My strategy is to use participatory approaches, enabling beneficiaries to define concrete actions they perceive as meaningful. Such actions, though sometimes modest, create visible improvements and can trigger further change beyond the project scope. This bottom-up resonance with partners’ identities, values and context is what makes impact both deeper and more visible.”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0"/>
              </a:spcAft>
              <a:buFont typeface="Wingdings 3" pitchFamily="2" charset="2"/>
              <a:buChar char="´"/>
              <a:tabLst>
                <a:tab pos="914400" algn="l"/>
              </a:tabLst>
            </a:pPr>
            <a:endParaRPr lang="en-US" sz="1800" kern="100" dirty="0">
              <a:solidFill>
                <a:srgbClr val="1F1F1F"/>
              </a:solidFill>
              <a:effectLst/>
              <a:latin typeface="Georgia" panose="02040502050405020303" pitchFamily="18" charset="0"/>
              <a:ea typeface="Aptos" panose="020B0004020202020204" pitchFamily="34" charset="0"/>
              <a:cs typeface="Times New Roman" panose="02020603050405020304" pitchFamily="18" charset="0"/>
            </a:endParaRPr>
          </a:p>
          <a:p>
            <a:pPr marL="457200" marR="0" lvl="1" indent="0">
              <a:lnSpc>
                <a:spcPct val="115000"/>
              </a:lnSpc>
              <a:spcBef>
                <a:spcPts val="0"/>
              </a:spcBef>
              <a:spcAft>
                <a:spcPts val="0"/>
              </a:spcAft>
              <a:buNone/>
              <a:tabLst>
                <a:tab pos="914400" algn="l"/>
              </a:tabLst>
            </a:pPr>
            <a:r>
              <a:rPr lang="en-US" sz="1800" kern="100" dirty="0">
                <a:solidFill>
                  <a:srgbClr val="1F1F1F"/>
                </a:solidFill>
                <a:effectLst/>
                <a:latin typeface="Georgia" panose="02040502050405020303" pitchFamily="18" charset="0"/>
                <a:ea typeface="Aptos" panose="020B0004020202020204" pitchFamily="34" charset="0"/>
                <a:cs typeface="Times New Roman" panose="02020603050405020304" pitchFamily="18" charset="0"/>
              </a:rPr>
              <a:t>”I always aim to consider both the system’s current state and the highest standards for the project's vision. Then, I try to optimize - to aim as high as possible, but within the zone of proximal development for the system. I think this way the intervention gets to be relevant, coherent and as effective as possible.”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0"/>
              </a:spcAft>
              <a:buFont typeface="Wingdings 3" pitchFamily="2" charset="2"/>
              <a:buChar char="´"/>
              <a:tabLst>
                <a:tab pos="914400" algn="l"/>
              </a:tabLst>
            </a:pPr>
            <a:endParaRPr lang="en-US" sz="1800" kern="100" dirty="0">
              <a:solidFill>
                <a:srgbClr val="1F1F1F"/>
              </a:solidFill>
              <a:effectLst/>
              <a:latin typeface="Georgia" panose="02040502050405020303" pitchFamily="18" charset="0"/>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0"/>
              </a:spcAft>
              <a:buFont typeface="Wingdings 3" pitchFamily="2" charset="2"/>
              <a:buChar char="´"/>
              <a:tabLst>
                <a:tab pos="914400" algn="l"/>
              </a:tabLst>
            </a:pPr>
            <a:r>
              <a:rPr lang="en-US" sz="1800" kern="100" dirty="0">
                <a:solidFill>
                  <a:srgbClr val="1F1F1F"/>
                </a:solidFill>
                <a:effectLst/>
                <a:latin typeface="Georgia" panose="02040502050405020303" pitchFamily="18" charset="0"/>
                <a:ea typeface="Aptos" panose="020B0004020202020204" pitchFamily="34" charset="0"/>
                <a:cs typeface="Times New Roman" panose="02020603050405020304" pitchFamily="18" charset="0"/>
              </a:rPr>
              <a:t>Sustainability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indent="0">
              <a:lnSpc>
                <a:spcPct val="115000"/>
              </a:lnSpc>
              <a:spcBef>
                <a:spcPts val="0"/>
              </a:spcBef>
              <a:spcAft>
                <a:spcPts val="800"/>
              </a:spcAft>
              <a:buNone/>
              <a:tabLst>
                <a:tab pos="914400" algn="l"/>
              </a:tabLst>
            </a:pPr>
            <a:r>
              <a:rPr lang="en-US" sz="1800" kern="100" dirty="0">
                <a:solidFill>
                  <a:srgbClr val="1F1F1F"/>
                </a:solidFill>
                <a:effectLst/>
                <a:latin typeface="Georgia" panose="02040502050405020303" pitchFamily="18" charset="0"/>
                <a:ea typeface="Aptos" panose="020B0004020202020204" pitchFamily="34" charset="0"/>
                <a:cs typeface="Times New Roman" panose="02020603050405020304" pitchFamily="18" charset="0"/>
              </a:rPr>
              <a:t>“To support sustainability, I focus on strengthening partnerships and co-construction of specific modalities of changes that will be meaningful for beneficiaries, and consequently these changes can endure even after the project is ended. Sustainability emerges when project activities are fully integrated into the identities, values, practices, and long-term visions of the institutions and individuals involved. My approach is therefore to support beneficiaries to build a sense of relevancy of change for their own goals and professional identities, and to co-create specific modalities for implementing changes.”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060D97A7-7741-1A24-41D6-6F2052792340}"/>
              </a:ext>
            </a:extLst>
          </p:cNvPr>
          <p:cNvSpPr>
            <a:spLocks noGrp="1"/>
          </p:cNvSpPr>
          <p:nvPr>
            <p:ph type="sldNum" sz="quarter" idx="12"/>
          </p:nvPr>
        </p:nvSpPr>
        <p:spPr/>
        <p:txBody>
          <a:bodyPr/>
          <a:lstStyle/>
          <a:p>
            <a:fld id="{70C12960-6E85-460F-B6E3-5B82CB31AF3D}" type="slidenum">
              <a:rPr lang="en-US" smtClean="0"/>
              <a:t>33</a:t>
            </a:fld>
            <a:endParaRPr lang="en-US"/>
          </a:p>
        </p:txBody>
      </p:sp>
    </p:spTree>
    <p:extLst>
      <p:ext uri="{BB962C8B-B14F-4D97-AF65-F5344CB8AC3E}">
        <p14:creationId xmlns:p14="http://schemas.microsoft.com/office/powerpoint/2010/main" val="2566379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7DD22-E795-DAEA-78DA-355AC42F46CD}"/>
              </a:ext>
            </a:extLst>
          </p:cNvPr>
          <p:cNvSpPr>
            <a:spLocks noGrp="1"/>
          </p:cNvSpPr>
          <p:nvPr>
            <p:ph type="title"/>
          </p:nvPr>
        </p:nvSpPr>
        <p:spPr/>
        <p:txBody>
          <a:bodyPr/>
          <a:lstStyle/>
          <a:p>
            <a:r>
              <a:rPr lang="en-US" dirty="0"/>
              <a:t>Ministry of Education</a:t>
            </a:r>
          </a:p>
        </p:txBody>
      </p:sp>
      <p:sp>
        <p:nvSpPr>
          <p:cNvPr id="4" name="Content Placeholder 3">
            <a:extLst>
              <a:ext uri="{FF2B5EF4-FFF2-40B4-BE49-F238E27FC236}">
                <a16:creationId xmlns:a16="http://schemas.microsoft.com/office/drawing/2014/main" id="{B60A7B94-7C59-2986-4F23-4B53F9268B95}"/>
              </a:ext>
            </a:extLst>
          </p:cNvPr>
          <p:cNvSpPr>
            <a:spLocks noGrp="1"/>
          </p:cNvSpPr>
          <p:nvPr>
            <p:ph idx="1"/>
          </p:nvPr>
        </p:nvSpPr>
        <p:spPr>
          <a:xfrm>
            <a:off x="4557712" y="1571625"/>
            <a:ext cx="6946899" cy="4339597"/>
          </a:xfrm>
        </p:spPr>
        <p:txBody>
          <a:bodyPr/>
          <a:lstStyle/>
          <a:p>
            <a:r>
              <a:rPr lang="en-US" dirty="0"/>
              <a:t>Critique: </a:t>
            </a:r>
          </a:p>
          <a:p>
            <a:pPr lvl="1"/>
            <a:r>
              <a:rPr lang="en-US" dirty="0"/>
              <a:t>Projects focus on short term and not long term results, projects often compete in addressing the same topic, that puts a heavy burden on ministry staff to coordinate donor actions, lack of capacity in the ministry to service the donors.</a:t>
            </a:r>
          </a:p>
          <a:p>
            <a:pPr lvl="1"/>
            <a:r>
              <a:rPr lang="en-US" dirty="0"/>
              <a:t>Some consultants are too weak, not helpful</a:t>
            </a:r>
          </a:p>
          <a:p>
            <a:r>
              <a:rPr lang="en-US" dirty="0"/>
              <a:t>Dilemma: </a:t>
            </a:r>
          </a:p>
          <a:p>
            <a:pPr lvl="1"/>
            <a:r>
              <a:rPr lang="en-US" dirty="0"/>
              <a:t>how to fight with ignorance in own institutions</a:t>
            </a:r>
          </a:p>
          <a:p>
            <a:pPr lvl="1"/>
            <a:r>
              <a:rPr lang="en-US" dirty="0"/>
              <a:t>How to ensure that the project brings the best expertise</a:t>
            </a:r>
          </a:p>
          <a:p>
            <a:pPr lvl="1"/>
            <a:r>
              <a:rPr lang="en-US" dirty="0"/>
              <a:t>How to manage opposition in own institution</a:t>
            </a:r>
          </a:p>
          <a:p>
            <a:pPr lvl="1"/>
            <a:endParaRPr lang="en-US" dirty="0"/>
          </a:p>
          <a:p>
            <a:r>
              <a:rPr lang="en-US" dirty="0"/>
              <a:t>Advice: it is a very difficult job…</a:t>
            </a:r>
          </a:p>
        </p:txBody>
      </p:sp>
      <p:sp>
        <p:nvSpPr>
          <p:cNvPr id="3" name="Slide Number Placeholder 2">
            <a:extLst>
              <a:ext uri="{FF2B5EF4-FFF2-40B4-BE49-F238E27FC236}">
                <a16:creationId xmlns:a16="http://schemas.microsoft.com/office/drawing/2014/main" id="{AE91DDC8-FD69-3DDF-30A7-79A9B0A2A649}"/>
              </a:ext>
            </a:extLst>
          </p:cNvPr>
          <p:cNvSpPr>
            <a:spLocks noGrp="1"/>
          </p:cNvSpPr>
          <p:nvPr>
            <p:ph type="sldNum" sz="quarter" idx="12"/>
          </p:nvPr>
        </p:nvSpPr>
        <p:spPr/>
        <p:txBody>
          <a:bodyPr/>
          <a:lstStyle/>
          <a:p>
            <a:fld id="{70C12960-6E85-460F-B6E3-5B82CB31AF3D}" type="slidenum">
              <a:rPr lang="en-US" smtClean="0"/>
              <a:t>34</a:t>
            </a:fld>
            <a:endParaRPr lang="en-US"/>
          </a:p>
        </p:txBody>
      </p:sp>
      <p:pic>
        <p:nvPicPr>
          <p:cNvPr id="4098" name="Picture 2">
            <a:extLst>
              <a:ext uri="{FF2B5EF4-FFF2-40B4-BE49-F238E27FC236}">
                <a16:creationId xmlns:a16="http://schemas.microsoft.com/office/drawing/2014/main" id="{37505F72-76E4-17BB-2E8F-7E7BF6FAF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6" y="1454025"/>
            <a:ext cx="4114364" cy="394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178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3F2DD-F94E-43F9-5A31-2E41F1430AE0}"/>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D3EE3088-6878-BE96-E625-B2C165139E66}"/>
              </a:ext>
            </a:extLst>
          </p:cNvPr>
          <p:cNvSpPr>
            <a:spLocks noGrp="1"/>
          </p:cNvSpPr>
          <p:nvPr>
            <p:ph idx="1"/>
          </p:nvPr>
        </p:nvSpPr>
        <p:spPr>
          <a:xfrm>
            <a:off x="2589212" y="1343025"/>
            <a:ext cx="8915400" cy="5131347"/>
          </a:xfrm>
        </p:spPr>
        <p:txBody>
          <a:bodyPr>
            <a:normAutofit fontScale="92500" lnSpcReduction="20000"/>
          </a:bodyPr>
          <a:lstStyle/>
          <a:p>
            <a:r>
              <a:rPr lang="en-US" dirty="0"/>
              <a:t>The universe is far from explored</a:t>
            </a:r>
          </a:p>
          <a:p>
            <a:pPr lvl="1"/>
            <a:r>
              <a:rPr lang="en-US" dirty="0"/>
              <a:t>Some first problems are solved (e.g. donor cooperation, donor-recipient joint strategic planning)</a:t>
            </a:r>
          </a:p>
          <a:p>
            <a:pPr lvl="1"/>
            <a:r>
              <a:rPr lang="en-US" dirty="0"/>
              <a:t>Many are still in the black boxes – intermediary organizations, perceptions of staff,  or long term effects and impact</a:t>
            </a:r>
          </a:p>
          <a:p>
            <a:r>
              <a:rPr lang="en-US" sz="1700" kern="100" dirty="0">
                <a:effectLst/>
                <a:ea typeface="Aptos" panose="020B0004020202020204" pitchFamily="34" charset="0"/>
                <a:cs typeface="Times New Roman" panose="02020603050405020304" pitchFamily="18" charset="0"/>
              </a:rPr>
              <a:t>We highlighted a massive problem, source of uncertainty but also a rich arena for future research:</a:t>
            </a:r>
            <a:endParaRPr lang="en-US" dirty="0"/>
          </a:p>
          <a:p>
            <a:pPr lvl="1"/>
            <a:r>
              <a:rPr lang="en-US" dirty="0"/>
              <a:t>There is a disbalance of analyses favoring poverty reduction assistance and economic perspective</a:t>
            </a:r>
          </a:p>
          <a:p>
            <a:pPr lvl="1"/>
            <a:r>
              <a:rPr lang="en-US" dirty="0"/>
              <a:t>Incredible burden on the mediators of mediation without acknowledgement, support, often even without  indispensable competencies</a:t>
            </a:r>
          </a:p>
          <a:p>
            <a:r>
              <a:rPr lang="en-US" dirty="0"/>
              <a:t>Some modest theorizing:</a:t>
            </a:r>
          </a:p>
          <a:p>
            <a:pPr lvl="1"/>
            <a:r>
              <a:rPr lang="en-US" dirty="0"/>
              <a:t>The principal-agent chain theory is promising: donor (move money, tick off deliverable to satisfy constituency) – company (satisfy donor, do not push </a:t>
            </a:r>
            <a:r>
              <a:rPr lang="en-US" dirty="0" err="1"/>
              <a:t>MoE</a:t>
            </a:r>
            <a:r>
              <a:rPr lang="en-US" dirty="0"/>
              <a:t> too hard, save money) – consultant (satisfy company, try to foster real change) – </a:t>
            </a:r>
            <a:r>
              <a:rPr lang="en-US" dirty="0" err="1"/>
              <a:t>MoE</a:t>
            </a:r>
            <a:r>
              <a:rPr lang="en-US" dirty="0"/>
              <a:t> (implement project, avoid big change, be ware of political consequences)  </a:t>
            </a:r>
          </a:p>
          <a:p>
            <a:pPr lvl="1"/>
            <a:r>
              <a:rPr lang="en-US" dirty="0"/>
              <a:t>Also the rare events theory (Perkins &amp;Nelson) is  well suited: too many factors have to get aligned  and sequenced  in order to achieve success, success is a rare event</a:t>
            </a:r>
          </a:p>
          <a:p>
            <a:r>
              <a:rPr lang="en-US" dirty="0"/>
              <a:t>But</a:t>
            </a:r>
            <a:r>
              <a:rPr lang="en-US"/>
              <a:t>: the way </a:t>
            </a:r>
            <a:r>
              <a:rPr lang="en-US" dirty="0"/>
              <a:t>forward needs a new approach</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6321639-A601-3B0F-4FFE-B7D217EBF22C}"/>
              </a:ext>
            </a:extLst>
          </p:cNvPr>
          <p:cNvSpPr>
            <a:spLocks noGrp="1"/>
          </p:cNvSpPr>
          <p:nvPr>
            <p:ph type="sldNum" sz="quarter" idx="12"/>
          </p:nvPr>
        </p:nvSpPr>
        <p:spPr/>
        <p:txBody>
          <a:bodyPr/>
          <a:lstStyle/>
          <a:p>
            <a:fld id="{70C12960-6E85-460F-B6E3-5B82CB31AF3D}" type="slidenum">
              <a:rPr lang="en-US" smtClean="0"/>
              <a:t>35</a:t>
            </a:fld>
            <a:endParaRPr lang="en-US"/>
          </a:p>
        </p:txBody>
      </p:sp>
    </p:spTree>
    <p:extLst>
      <p:ext uri="{BB962C8B-B14F-4D97-AF65-F5344CB8AC3E}">
        <p14:creationId xmlns:p14="http://schemas.microsoft.com/office/powerpoint/2010/main" val="1528448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F6062-514F-8D79-6C0D-0A382FCC3C84}"/>
              </a:ext>
            </a:extLst>
          </p:cNvPr>
          <p:cNvSpPr>
            <a:spLocks noGrp="1"/>
          </p:cNvSpPr>
          <p:nvPr>
            <p:ph type="title"/>
          </p:nvPr>
        </p:nvSpPr>
        <p:spPr>
          <a:xfrm>
            <a:off x="2399301" y="214258"/>
            <a:ext cx="8911687" cy="1280890"/>
          </a:xfrm>
        </p:spPr>
        <p:txBody>
          <a:bodyPr/>
          <a:lstStyle/>
          <a:p>
            <a:r>
              <a:rPr lang="en-US" dirty="0"/>
              <a:t>Way forward  </a:t>
            </a:r>
          </a:p>
        </p:txBody>
      </p:sp>
      <p:sp>
        <p:nvSpPr>
          <p:cNvPr id="3" name="Content Placeholder 2">
            <a:extLst>
              <a:ext uri="{FF2B5EF4-FFF2-40B4-BE49-F238E27FC236}">
                <a16:creationId xmlns:a16="http://schemas.microsoft.com/office/drawing/2014/main" id="{BC452AF4-C3DF-BE4D-91F1-D5EA19A8F773}"/>
              </a:ext>
            </a:extLst>
          </p:cNvPr>
          <p:cNvSpPr>
            <a:spLocks noGrp="1"/>
          </p:cNvSpPr>
          <p:nvPr>
            <p:ph idx="1"/>
          </p:nvPr>
        </p:nvSpPr>
        <p:spPr>
          <a:xfrm>
            <a:off x="1408385" y="890264"/>
            <a:ext cx="10321159" cy="1149082"/>
          </a:xfrm>
        </p:spPr>
        <p:txBody>
          <a:bodyPr>
            <a:normAutofit fontScale="85000" lnSpcReduction="20000"/>
          </a:bodyPr>
          <a:lstStyle/>
          <a:p>
            <a:r>
              <a:rPr lang="en-US" dirty="0"/>
              <a:t>Explore the universe deeper and with more complex methodologies</a:t>
            </a:r>
          </a:p>
          <a:p>
            <a:r>
              <a:rPr lang="en-US" dirty="0"/>
              <a:t>Triangulate and increase and enrich the problem space in order to  understand  the complexities of the human dilemmas and endeavors</a:t>
            </a:r>
          </a:p>
          <a:p>
            <a:r>
              <a:rPr lang="en-US" dirty="0"/>
              <a:t>Take the accounts of the mediators seriously  and embrace them in reconstructing the IA universe</a:t>
            </a:r>
          </a:p>
          <a:p>
            <a:pPr marL="0" indent="0">
              <a:buNone/>
            </a:pPr>
            <a:endParaRPr lang="en-US" dirty="0"/>
          </a:p>
        </p:txBody>
      </p:sp>
      <p:sp>
        <p:nvSpPr>
          <p:cNvPr id="4" name="Triangle 3">
            <a:extLst>
              <a:ext uri="{FF2B5EF4-FFF2-40B4-BE49-F238E27FC236}">
                <a16:creationId xmlns:a16="http://schemas.microsoft.com/office/drawing/2014/main" id="{1E98F5CF-505F-62B2-2090-71130B1620E4}"/>
              </a:ext>
            </a:extLst>
          </p:cNvPr>
          <p:cNvSpPr/>
          <p:nvPr/>
        </p:nvSpPr>
        <p:spPr>
          <a:xfrm>
            <a:off x="2361548" y="2489925"/>
            <a:ext cx="3270123" cy="17707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6BDB41C2-BD75-5271-E0B5-2F34B7826317}"/>
              </a:ext>
            </a:extLst>
          </p:cNvPr>
          <p:cNvSpPr/>
          <p:nvPr/>
        </p:nvSpPr>
        <p:spPr>
          <a:xfrm>
            <a:off x="2372046" y="3131863"/>
            <a:ext cx="3270122" cy="762001"/>
          </a:xfrm>
          <a:prstGeom prst="triangle">
            <a:avLst>
              <a:gd name="adj" fmla="val 5043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E89009E0-2EC6-8051-52C2-5DC9F00F5CF2}"/>
              </a:ext>
            </a:extLst>
          </p:cNvPr>
          <p:cNvSpPr/>
          <p:nvPr/>
        </p:nvSpPr>
        <p:spPr>
          <a:xfrm>
            <a:off x="2361545" y="4634177"/>
            <a:ext cx="3270122" cy="1149082"/>
          </a:xfrm>
          <a:prstGeom prst="triangle">
            <a:avLst>
              <a:gd name="adj" fmla="val 49536"/>
            </a:avLst>
          </a:prstGeom>
          <a:ln w="38100">
            <a:noFill/>
          </a:ln>
          <a:effectLst>
            <a:glow rad="127000">
              <a:srgbClr val="C000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24DED142-E244-B3F6-2AC2-42669C250378}"/>
              </a:ext>
            </a:extLst>
          </p:cNvPr>
          <p:cNvSpPr/>
          <p:nvPr/>
        </p:nvSpPr>
        <p:spPr>
          <a:xfrm flipV="1">
            <a:off x="2372046" y="5799423"/>
            <a:ext cx="3270123" cy="762001"/>
          </a:xfrm>
          <a:prstGeom prst="triangle">
            <a:avLst>
              <a:gd name="adj" fmla="val 50609"/>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Research?</a:t>
            </a:r>
          </a:p>
        </p:txBody>
      </p:sp>
      <p:sp>
        <p:nvSpPr>
          <p:cNvPr id="8" name="TextBox 7">
            <a:extLst>
              <a:ext uri="{FF2B5EF4-FFF2-40B4-BE49-F238E27FC236}">
                <a16:creationId xmlns:a16="http://schemas.microsoft.com/office/drawing/2014/main" id="{09CE637E-C6B0-A45D-1AA9-286C1CF90996}"/>
              </a:ext>
            </a:extLst>
          </p:cNvPr>
          <p:cNvSpPr txBox="1"/>
          <p:nvPr/>
        </p:nvSpPr>
        <p:spPr>
          <a:xfrm>
            <a:off x="6737131" y="2184455"/>
            <a:ext cx="4684774" cy="584775"/>
          </a:xfrm>
          <a:prstGeom prst="rect">
            <a:avLst/>
          </a:prstGeom>
          <a:noFill/>
        </p:spPr>
        <p:txBody>
          <a:bodyPr wrap="square" rtlCol="0">
            <a:spAutoFit/>
          </a:bodyPr>
          <a:lstStyle/>
          <a:p>
            <a:r>
              <a:rPr lang="en-US" sz="1600" dirty="0"/>
              <a:t>Naïve view: Donor end – recipient end</a:t>
            </a:r>
          </a:p>
          <a:p>
            <a:r>
              <a:rPr lang="en-US" sz="1600" dirty="0"/>
              <a:t>Mediators are expected to align</a:t>
            </a:r>
          </a:p>
        </p:txBody>
      </p:sp>
      <p:sp>
        <p:nvSpPr>
          <p:cNvPr id="9" name="TextBox 8">
            <a:extLst>
              <a:ext uri="{FF2B5EF4-FFF2-40B4-BE49-F238E27FC236}">
                <a16:creationId xmlns:a16="http://schemas.microsoft.com/office/drawing/2014/main" id="{5F00ECA1-570A-378B-29D3-3297954143B3}"/>
              </a:ext>
            </a:extLst>
          </p:cNvPr>
          <p:cNvSpPr txBox="1"/>
          <p:nvPr/>
        </p:nvSpPr>
        <p:spPr>
          <a:xfrm>
            <a:off x="1928812" y="2667000"/>
            <a:ext cx="432733" cy="369332"/>
          </a:xfrm>
          <a:prstGeom prst="rect">
            <a:avLst/>
          </a:prstGeom>
          <a:noFill/>
        </p:spPr>
        <p:txBody>
          <a:bodyPr wrap="square" rtlCol="0">
            <a:spAutoFit/>
          </a:bodyPr>
          <a:lstStyle/>
          <a:p>
            <a:r>
              <a:rPr lang="en-US" dirty="0"/>
              <a:t>D</a:t>
            </a:r>
          </a:p>
        </p:txBody>
      </p:sp>
      <p:sp>
        <p:nvSpPr>
          <p:cNvPr id="12" name="TextBox 11">
            <a:extLst>
              <a:ext uri="{FF2B5EF4-FFF2-40B4-BE49-F238E27FC236}">
                <a16:creationId xmlns:a16="http://schemas.microsoft.com/office/drawing/2014/main" id="{5C7F30A5-9056-39C0-B040-A1E14DB4E66D}"/>
              </a:ext>
            </a:extLst>
          </p:cNvPr>
          <p:cNvSpPr txBox="1"/>
          <p:nvPr/>
        </p:nvSpPr>
        <p:spPr>
          <a:xfrm>
            <a:off x="1928812" y="3822110"/>
            <a:ext cx="356188" cy="369332"/>
          </a:xfrm>
          <a:prstGeom prst="rect">
            <a:avLst/>
          </a:prstGeom>
          <a:noFill/>
        </p:spPr>
        <p:txBody>
          <a:bodyPr wrap="none" rtlCol="0">
            <a:spAutoFit/>
          </a:bodyPr>
          <a:lstStyle/>
          <a:p>
            <a:r>
              <a:rPr lang="en-US" dirty="0"/>
              <a:t>D</a:t>
            </a:r>
          </a:p>
        </p:txBody>
      </p:sp>
      <p:sp>
        <p:nvSpPr>
          <p:cNvPr id="13" name="TextBox 12">
            <a:extLst>
              <a:ext uri="{FF2B5EF4-FFF2-40B4-BE49-F238E27FC236}">
                <a16:creationId xmlns:a16="http://schemas.microsoft.com/office/drawing/2014/main" id="{0C5D9E0A-30FB-3129-4950-D1B5DC2DCAE3}"/>
              </a:ext>
            </a:extLst>
          </p:cNvPr>
          <p:cNvSpPr txBox="1"/>
          <p:nvPr/>
        </p:nvSpPr>
        <p:spPr>
          <a:xfrm>
            <a:off x="2043113" y="5421772"/>
            <a:ext cx="356188" cy="369332"/>
          </a:xfrm>
          <a:prstGeom prst="rect">
            <a:avLst/>
          </a:prstGeom>
          <a:noFill/>
        </p:spPr>
        <p:txBody>
          <a:bodyPr wrap="none" rtlCol="0">
            <a:spAutoFit/>
          </a:bodyPr>
          <a:lstStyle/>
          <a:p>
            <a:r>
              <a:rPr lang="en-US" dirty="0"/>
              <a:t>D</a:t>
            </a:r>
          </a:p>
        </p:txBody>
      </p:sp>
      <p:sp>
        <p:nvSpPr>
          <p:cNvPr id="14" name="TextBox 13">
            <a:extLst>
              <a:ext uri="{FF2B5EF4-FFF2-40B4-BE49-F238E27FC236}">
                <a16:creationId xmlns:a16="http://schemas.microsoft.com/office/drawing/2014/main" id="{8DAB860E-F223-0149-7596-B2EB09C251B7}"/>
              </a:ext>
            </a:extLst>
          </p:cNvPr>
          <p:cNvSpPr txBox="1"/>
          <p:nvPr/>
        </p:nvSpPr>
        <p:spPr>
          <a:xfrm>
            <a:off x="5863570" y="2667000"/>
            <a:ext cx="432733" cy="369332"/>
          </a:xfrm>
          <a:prstGeom prst="rect">
            <a:avLst/>
          </a:prstGeom>
          <a:noFill/>
        </p:spPr>
        <p:txBody>
          <a:bodyPr wrap="square" rtlCol="0">
            <a:spAutoFit/>
          </a:bodyPr>
          <a:lstStyle/>
          <a:p>
            <a:r>
              <a:rPr lang="en-US" dirty="0"/>
              <a:t>R</a:t>
            </a:r>
          </a:p>
        </p:txBody>
      </p:sp>
      <p:sp>
        <p:nvSpPr>
          <p:cNvPr id="15" name="TextBox 14">
            <a:extLst>
              <a:ext uri="{FF2B5EF4-FFF2-40B4-BE49-F238E27FC236}">
                <a16:creationId xmlns:a16="http://schemas.microsoft.com/office/drawing/2014/main" id="{74968F25-E2EF-7C85-9FE9-8F29BB297EAD}"/>
              </a:ext>
            </a:extLst>
          </p:cNvPr>
          <p:cNvSpPr txBox="1"/>
          <p:nvPr/>
        </p:nvSpPr>
        <p:spPr>
          <a:xfrm>
            <a:off x="5863570" y="3822110"/>
            <a:ext cx="556558" cy="369332"/>
          </a:xfrm>
          <a:prstGeom prst="rect">
            <a:avLst/>
          </a:prstGeom>
          <a:noFill/>
        </p:spPr>
        <p:txBody>
          <a:bodyPr wrap="square" rtlCol="0">
            <a:spAutoFit/>
          </a:bodyPr>
          <a:lstStyle/>
          <a:p>
            <a:r>
              <a:rPr lang="en-US" dirty="0"/>
              <a:t>R</a:t>
            </a:r>
          </a:p>
        </p:txBody>
      </p:sp>
      <p:sp>
        <p:nvSpPr>
          <p:cNvPr id="16" name="TextBox 15">
            <a:extLst>
              <a:ext uri="{FF2B5EF4-FFF2-40B4-BE49-F238E27FC236}">
                <a16:creationId xmlns:a16="http://schemas.microsoft.com/office/drawing/2014/main" id="{DFD7201A-70B7-815A-BF8B-FF43A66A95A7}"/>
              </a:ext>
            </a:extLst>
          </p:cNvPr>
          <p:cNvSpPr txBox="1"/>
          <p:nvPr/>
        </p:nvSpPr>
        <p:spPr>
          <a:xfrm>
            <a:off x="5863570" y="5399500"/>
            <a:ext cx="463588" cy="369332"/>
          </a:xfrm>
          <a:prstGeom prst="rect">
            <a:avLst/>
          </a:prstGeom>
          <a:noFill/>
        </p:spPr>
        <p:txBody>
          <a:bodyPr wrap="none" rtlCol="0">
            <a:spAutoFit/>
          </a:bodyPr>
          <a:lstStyle/>
          <a:p>
            <a:r>
              <a:rPr lang="en-US" dirty="0"/>
              <a:t>R+</a:t>
            </a:r>
          </a:p>
        </p:txBody>
      </p:sp>
      <p:sp>
        <p:nvSpPr>
          <p:cNvPr id="17" name="TextBox 16">
            <a:extLst>
              <a:ext uri="{FF2B5EF4-FFF2-40B4-BE49-F238E27FC236}">
                <a16:creationId xmlns:a16="http://schemas.microsoft.com/office/drawing/2014/main" id="{7D8A7D18-B612-E7CE-D75D-EC97DB44A1D2}"/>
              </a:ext>
            </a:extLst>
          </p:cNvPr>
          <p:cNvSpPr txBox="1"/>
          <p:nvPr/>
        </p:nvSpPr>
        <p:spPr>
          <a:xfrm>
            <a:off x="3871913" y="2184455"/>
            <a:ext cx="396262" cy="369332"/>
          </a:xfrm>
          <a:prstGeom prst="rect">
            <a:avLst/>
          </a:prstGeom>
          <a:noFill/>
        </p:spPr>
        <p:txBody>
          <a:bodyPr wrap="none" rtlCol="0">
            <a:spAutoFit/>
          </a:bodyPr>
          <a:lstStyle/>
          <a:p>
            <a:r>
              <a:rPr lang="en-US" dirty="0"/>
              <a:t>M</a:t>
            </a:r>
          </a:p>
        </p:txBody>
      </p:sp>
      <p:sp>
        <p:nvSpPr>
          <p:cNvPr id="18" name="TextBox 17">
            <a:extLst>
              <a:ext uri="{FF2B5EF4-FFF2-40B4-BE49-F238E27FC236}">
                <a16:creationId xmlns:a16="http://schemas.microsoft.com/office/drawing/2014/main" id="{2ECE6146-8CE0-F1FF-A7BB-B48500423B93}"/>
              </a:ext>
            </a:extLst>
          </p:cNvPr>
          <p:cNvSpPr txBox="1"/>
          <p:nvPr/>
        </p:nvSpPr>
        <p:spPr>
          <a:xfrm>
            <a:off x="3871913" y="2830786"/>
            <a:ext cx="581999" cy="369332"/>
          </a:xfrm>
          <a:prstGeom prst="rect">
            <a:avLst/>
          </a:prstGeom>
          <a:noFill/>
        </p:spPr>
        <p:txBody>
          <a:bodyPr wrap="square" rtlCol="0">
            <a:spAutoFit/>
          </a:bodyPr>
          <a:lstStyle/>
          <a:p>
            <a:r>
              <a:rPr lang="en-US" dirty="0"/>
              <a:t>M</a:t>
            </a:r>
          </a:p>
        </p:txBody>
      </p:sp>
      <p:sp>
        <p:nvSpPr>
          <p:cNvPr id="19" name="TextBox 18">
            <a:extLst>
              <a:ext uri="{FF2B5EF4-FFF2-40B4-BE49-F238E27FC236}">
                <a16:creationId xmlns:a16="http://schemas.microsoft.com/office/drawing/2014/main" id="{F542216E-86E7-DD15-3F10-DE8C3A614DB3}"/>
              </a:ext>
            </a:extLst>
          </p:cNvPr>
          <p:cNvSpPr txBox="1"/>
          <p:nvPr/>
        </p:nvSpPr>
        <p:spPr>
          <a:xfrm>
            <a:off x="3871913" y="4264845"/>
            <a:ext cx="556558" cy="369332"/>
          </a:xfrm>
          <a:prstGeom prst="rect">
            <a:avLst/>
          </a:prstGeom>
          <a:noFill/>
        </p:spPr>
        <p:txBody>
          <a:bodyPr wrap="square" rtlCol="0">
            <a:spAutoFit/>
          </a:bodyPr>
          <a:lstStyle/>
          <a:p>
            <a:r>
              <a:rPr lang="en-US" dirty="0"/>
              <a:t>M</a:t>
            </a:r>
          </a:p>
        </p:txBody>
      </p:sp>
      <p:sp>
        <p:nvSpPr>
          <p:cNvPr id="23" name="TextBox 22">
            <a:extLst>
              <a:ext uri="{FF2B5EF4-FFF2-40B4-BE49-F238E27FC236}">
                <a16:creationId xmlns:a16="http://schemas.microsoft.com/office/drawing/2014/main" id="{01708F25-58BB-8092-F904-B47FF849C841}"/>
              </a:ext>
            </a:extLst>
          </p:cNvPr>
          <p:cNvSpPr txBox="1"/>
          <p:nvPr/>
        </p:nvSpPr>
        <p:spPr>
          <a:xfrm>
            <a:off x="6737131" y="2851666"/>
            <a:ext cx="5274679" cy="1569660"/>
          </a:xfrm>
          <a:prstGeom prst="rect">
            <a:avLst/>
          </a:prstGeom>
          <a:noFill/>
        </p:spPr>
        <p:txBody>
          <a:bodyPr wrap="square" rtlCol="0">
            <a:spAutoFit/>
          </a:bodyPr>
          <a:lstStyle/>
          <a:p>
            <a:r>
              <a:rPr lang="en-US" sz="1600" dirty="0"/>
              <a:t>Current state of research:</a:t>
            </a:r>
          </a:p>
          <a:p>
            <a:r>
              <a:rPr lang="en-US" sz="1600" dirty="0"/>
              <a:t>Donor end – recipient end</a:t>
            </a:r>
          </a:p>
          <a:p>
            <a:r>
              <a:rPr lang="en-US" sz="1600" dirty="0"/>
              <a:t>Mediators are expected to align, but they</a:t>
            </a:r>
          </a:p>
          <a:p>
            <a:r>
              <a:rPr lang="en-US" sz="1600" dirty="0"/>
              <a:t>do not: their context, culture, interests, </a:t>
            </a:r>
          </a:p>
          <a:p>
            <a:r>
              <a:rPr lang="en-US" sz="1600" dirty="0"/>
              <a:t>available tools, self-preserving interests filter </a:t>
            </a:r>
          </a:p>
          <a:p>
            <a:r>
              <a:rPr lang="en-US" sz="1600" dirty="0"/>
              <a:t>the ways how they appropriate new tasks </a:t>
            </a:r>
          </a:p>
        </p:txBody>
      </p:sp>
      <p:sp>
        <p:nvSpPr>
          <p:cNvPr id="24" name="TextBox 23">
            <a:extLst>
              <a:ext uri="{FF2B5EF4-FFF2-40B4-BE49-F238E27FC236}">
                <a16:creationId xmlns:a16="http://schemas.microsoft.com/office/drawing/2014/main" id="{DFCF18CD-DFA2-9F5C-B458-2D6FF33C6416}"/>
              </a:ext>
            </a:extLst>
          </p:cNvPr>
          <p:cNvSpPr txBox="1"/>
          <p:nvPr/>
        </p:nvSpPr>
        <p:spPr>
          <a:xfrm>
            <a:off x="6737131" y="4421326"/>
            <a:ext cx="5596883" cy="2123658"/>
          </a:xfrm>
          <a:prstGeom prst="rect">
            <a:avLst/>
          </a:prstGeom>
          <a:noFill/>
        </p:spPr>
        <p:txBody>
          <a:bodyPr wrap="square" rtlCol="0">
            <a:spAutoFit/>
          </a:bodyPr>
          <a:lstStyle/>
          <a:p>
            <a:r>
              <a:rPr lang="en-US" sz="1600" dirty="0"/>
              <a:t>New way forward:</a:t>
            </a:r>
          </a:p>
          <a:p>
            <a:r>
              <a:rPr lang="en-US" sz="1600" dirty="0"/>
              <a:t>Processes between donor end – recipient end </a:t>
            </a:r>
          </a:p>
          <a:p>
            <a:r>
              <a:rPr lang="en-US" sz="1600" dirty="0"/>
              <a:t>are multiply mediated. </a:t>
            </a:r>
          </a:p>
          <a:p>
            <a:r>
              <a:rPr lang="en-US" sz="1600" dirty="0"/>
              <a:t>Each mediation act is appropriation, creating </a:t>
            </a:r>
          </a:p>
          <a:p>
            <a:r>
              <a:rPr lang="en-US" sz="1600" dirty="0"/>
              <a:t>a new meaning-action system, which</a:t>
            </a:r>
          </a:p>
          <a:p>
            <a:r>
              <a:rPr lang="en-US" sz="1600" dirty="0"/>
              <a:t>changes the contexts (symbolic, policy,</a:t>
            </a:r>
          </a:p>
          <a:p>
            <a:r>
              <a:rPr lang="en-US" sz="1600" dirty="0"/>
              <a:t>practical, relational, etc.)</a:t>
            </a:r>
          </a:p>
          <a:p>
            <a:r>
              <a:rPr lang="en-US" sz="1600" dirty="0"/>
              <a:t>of the intervention</a:t>
            </a:r>
            <a:r>
              <a:rPr lang="en-US" dirty="0"/>
              <a:t>.  </a:t>
            </a:r>
          </a:p>
        </p:txBody>
      </p:sp>
      <p:sp>
        <p:nvSpPr>
          <p:cNvPr id="25" name="Slide Number Placeholder 24">
            <a:extLst>
              <a:ext uri="{FF2B5EF4-FFF2-40B4-BE49-F238E27FC236}">
                <a16:creationId xmlns:a16="http://schemas.microsoft.com/office/drawing/2014/main" id="{3586A11E-3147-03D3-938B-25B00B236787}"/>
              </a:ext>
            </a:extLst>
          </p:cNvPr>
          <p:cNvSpPr>
            <a:spLocks noGrp="1"/>
          </p:cNvSpPr>
          <p:nvPr>
            <p:ph type="sldNum" sz="quarter" idx="12"/>
          </p:nvPr>
        </p:nvSpPr>
        <p:spPr>
          <a:xfrm>
            <a:off x="491128" y="745740"/>
            <a:ext cx="779767" cy="365125"/>
          </a:xfrm>
        </p:spPr>
        <p:txBody>
          <a:bodyPr/>
          <a:lstStyle/>
          <a:p>
            <a:fld id="{70C12960-6E85-460F-B6E3-5B82CB31AF3D}" type="slidenum">
              <a:rPr lang="en-US" smtClean="0"/>
              <a:t>36</a:t>
            </a:fld>
            <a:endParaRPr lang="en-US"/>
          </a:p>
        </p:txBody>
      </p:sp>
      <p:sp>
        <p:nvSpPr>
          <p:cNvPr id="26" name="Donut 25">
            <a:extLst>
              <a:ext uri="{FF2B5EF4-FFF2-40B4-BE49-F238E27FC236}">
                <a16:creationId xmlns:a16="http://schemas.microsoft.com/office/drawing/2014/main" id="{E2F3FBEE-B1C6-4E31-5942-55498BBD797D}"/>
              </a:ext>
            </a:extLst>
          </p:cNvPr>
          <p:cNvSpPr/>
          <p:nvPr/>
        </p:nvSpPr>
        <p:spPr>
          <a:xfrm>
            <a:off x="2285000" y="5261831"/>
            <a:ext cx="432733" cy="546091"/>
          </a:xfrm>
          <a:prstGeom prst="don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a:extLst>
              <a:ext uri="{FF2B5EF4-FFF2-40B4-BE49-F238E27FC236}">
                <a16:creationId xmlns:a16="http://schemas.microsoft.com/office/drawing/2014/main" id="{6ED01C1C-DAE0-6395-FCCA-1C0517C25565}"/>
              </a:ext>
            </a:extLst>
          </p:cNvPr>
          <p:cNvSpPr/>
          <p:nvPr/>
        </p:nvSpPr>
        <p:spPr>
          <a:xfrm>
            <a:off x="2679557" y="5060347"/>
            <a:ext cx="432733" cy="546091"/>
          </a:xfrm>
          <a:prstGeom prst="don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a:extLst>
              <a:ext uri="{FF2B5EF4-FFF2-40B4-BE49-F238E27FC236}">
                <a16:creationId xmlns:a16="http://schemas.microsoft.com/office/drawing/2014/main" id="{DEC17577-89E5-B9E5-1B8D-A4980C0FCA76}"/>
              </a:ext>
            </a:extLst>
          </p:cNvPr>
          <p:cNvSpPr/>
          <p:nvPr/>
        </p:nvSpPr>
        <p:spPr>
          <a:xfrm>
            <a:off x="3562740" y="4579566"/>
            <a:ext cx="432733" cy="546091"/>
          </a:xfrm>
          <a:prstGeom prst="don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a:extLst>
              <a:ext uri="{FF2B5EF4-FFF2-40B4-BE49-F238E27FC236}">
                <a16:creationId xmlns:a16="http://schemas.microsoft.com/office/drawing/2014/main" id="{F201D1EB-56BB-B574-CE1B-7E541DF037B0}"/>
              </a:ext>
            </a:extLst>
          </p:cNvPr>
          <p:cNvSpPr/>
          <p:nvPr/>
        </p:nvSpPr>
        <p:spPr>
          <a:xfrm>
            <a:off x="3999925" y="4602528"/>
            <a:ext cx="432733" cy="546091"/>
          </a:xfrm>
          <a:prstGeom prst="don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a:extLst>
              <a:ext uri="{FF2B5EF4-FFF2-40B4-BE49-F238E27FC236}">
                <a16:creationId xmlns:a16="http://schemas.microsoft.com/office/drawing/2014/main" id="{49BBC164-C47A-0C21-5871-E94683A1B615}"/>
              </a:ext>
            </a:extLst>
          </p:cNvPr>
          <p:cNvSpPr/>
          <p:nvPr/>
        </p:nvSpPr>
        <p:spPr>
          <a:xfrm>
            <a:off x="4797288" y="5038075"/>
            <a:ext cx="432733" cy="546091"/>
          </a:xfrm>
          <a:prstGeom prst="don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onut 30">
            <a:extLst>
              <a:ext uri="{FF2B5EF4-FFF2-40B4-BE49-F238E27FC236}">
                <a16:creationId xmlns:a16="http://schemas.microsoft.com/office/drawing/2014/main" id="{D2CD9743-9B66-FCEB-418D-8E17A5604F1F}"/>
              </a:ext>
            </a:extLst>
          </p:cNvPr>
          <p:cNvSpPr/>
          <p:nvPr/>
        </p:nvSpPr>
        <p:spPr>
          <a:xfrm>
            <a:off x="5245558" y="5208718"/>
            <a:ext cx="432733" cy="546091"/>
          </a:xfrm>
          <a:prstGeom prst="don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77378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3CAE4-CFE0-8348-1C5A-5CE02638F7BE}"/>
              </a:ext>
            </a:extLst>
          </p:cNvPr>
          <p:cNvSpPr>
            <a:spLocks noGrp="1"/>
          </p:cNvSpPr>
          <p:nvPr>
            <p:ph type="title"/>
          </p:nvPr>
        </p:nvSpPr>
        <p:spPr/>
        <p:txBody>
          <a:bodyPr/>
          <a:lstStyle/>
          <a:p>
            <a:r>
              <a:rPr lang="en-US" dirty="0"/>
              <a:t>Letter to a peer</a:t>
            </a:r>
          </a:p>
        </p:txBody>
      </p:sp>
      <p:sp>
        <p:nvSpPr>
          <p:cNvPr id="3" name="Content Placeholder 2">
            <a:extLst>
              <a:ext uri="{FF2B5EF4-FFF2-40B4-BE49-F238E27FC236}">
                <a16:creationId xmlns:a16="http://schemas.microsoft.com/office/drawing/2014/main" id="{EDCD5794-2D04-A92D-0FD2-165E82371D98}"/>
              </a:ext>
            </a:extLst>
          </p:cNvPr>
          <p:cNvSpPr>
            <a:spLocks noGrp="1"/>
          </p:cNvSpPr>
          <p:nvPr>
            <p:ph idx="1"/>
          </p:nvPr>
        </p:nvSpPr>
        <p:spPr>
          <a:xfrm>
            <a:off x="2589212" y="1905000"/>
            <a:ext cx="8915400" cy="4006222"/>
          </a:xfrm>
        </p:spPr>
        <p:txBody>
          <a:bodyPr>
            <a:normAutofit fontScale="92500" lnSpcReduction="10000"/>
          </a:bodyPr>
          <a:lstStyle/>
          <a:p>
            <a:r>
              <a:rPr lang="en-US" dirty="0"/>
              <a:t>As you begin your work in this complex field, keep in mind that people are often more willing to change their perception of a problem than to address the problem itself — sometimes simply because they don't know a different way. That’s why it is important to always work with dual priorities: the public-facing ones that guide formal procedures, and the personal, strategic ones that help you take initiative and ensure that the former are actually achieved.</a:t>
            </a:r>
          </a:p>
          <a:p>
            <a:r>
              <a:rPr lang="en-US" dirty="0"/>
              <a:t>Build alliances even with those who may not fully agree with your ideas — seek compromise where needed. </a:t>
            </a:r>
          </a:p>
          <a:p>
            <a:r>
              <a:rPr lang="en-US" dirty="0"/>
              <a:t>Protect your professional dignity and self-respect at all times. </a:t>
            </a:r>
          </a:p>
          <a:p>
            <a:r>
              <a:rPr lang="en-US" dirty="0"/>
              <a:t>And above all: whatever you do, no matter how small or seemingly insignificant, do it in the best possible way. Sometimes it is precisely the small things that open the door to major breakthroughs.</a:t>
            </a:r>
          </a:p>
          <a:p>
            <a:r>
              <a:rPr lang="en-US" dirty="0"/>
              <a:t>Wishing you wisdom and courage in your work.</a:t>
            </a:r>
          </a:p>
          <a:p>
            <a:pPr marL="0" indent="0">
              <a:buNone/>
            </a:pPr>
            <a:r>
              <a:rPr lang="en-US" dirty="0"/>
              <a:t>(IC 4)</a:t>
            </a:r>
          </a:p>
        </p:txBody>
      </p:sp>
      <p:sp>
        <p:nvSpPr>
          <p:cNvPr id="4" name="Slide Number Placeholder 3">
            <a:extLst>
              <a:ext uri="{FF2B5EF4-FFF2-40B4-BE49-F238E27FC236}">
                <a16:creationId xmlns:a16="http://schemas.microsoft.com/office/drawing/2014/main" id="{E87BD5B6-1443-3608-0529-FAFAEBD1D1A7}"/>
              </a:ext>
            </a:extLst>
          </p:cNvPr>
          <p:cNvSpPr>
            <a:spLocks noGrp="1"/>
          </p:cNvSpPr>
          <p:nvPr>
            <p:ph type="sldNum" sz="quarter" idx="12"/>
          </p:nvPr>
        </p:nvSpPr>
        <p:spPr/>
        <p:txBody>
          <a:bodyPr/>
          <a:lstStyle/>
          <a:p>
            <a:fld id="{70C12960-6E85-460F-B6E3-5B82CB31AF3D}" type="slidenum">
              <a:rPr lang="en-US" smtClean="0"/>
              <a:t>37</a:t>
            </a:fld>
            <a:endParaRPr lang="en-US"/>
          </a:p>
        </p:txBody>
      </p:sp>
    </p:spTree>
    <p:extLst>
      <p:ext uri="{BB962C8B-B14F-4D97-AF65-F5344CB8AC3E}">
        <p14:creationId xmlns:p14="http://schemas.microsoft.com/office/powerpoint/2010/main" val="3593716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CDABA-F7D8-5869-ECBD-23CD70067FFE}"/>
              </a:ext>
            </a:extLst>
          </p:cNvPr>
          <p:cNvSpPr>
            <a:spLocks noGrp="1"/>
          </p:cNvSpPr>
          <p:nvPr>
            <p:ph type="title"/>
          </p:nvPr>
        </p:nvSpPr>
        <p:spPr/>
        <p:txBody>
          <a:bodyPr/>
          <a:lstStyle/>
          <a:p>
            <a:r>
              <a:rPr lang="en-US" dirty="0"/>
              <a:t>Old joke, new context?</a:t>
            </a:r>
          </a:p>
        </p:txBody>
      </p:sp>
      <p:sp>
        <p:nvSpPr>
          <p:cNvPr id="3" name="Content Placeholder 2">
            <a:extLst>
              <a:ext uri="{FF2B5EF4-FFF2-40B4-BE49-F238E27FC236}">
                <a16:creationId xmlns:a16="http://schemas.microsoft.com/office/drawing/2014/main" id="{46125582-1ACF-AFA8-AD1D-55BC80DB888B}"/>
              </a:ext>
            </a:extLst>
          </p:cNvPr>
          <p:cNvSpPr>
            <a:spLocks noGrp="1"/>
          </p:cNvSpPr>
          <p:nvPr>
            <p:ph idx="1"/>
          </p:nvPr>
        </p:nvSpPr>
        <p:spPr>
          <a:xfrm>
            <a:off x="2589212" y="1540188"/>
            <a:ext cx="8915400" cy="5317811"/>
          </a:xfrm>
        </p:spPr>
        <p:txBody>
          <a:bodyPr>
            <a:normAutofit fontScale="92500" lnSpcReduction="20000"/>
          </a:bodyPr>
          <a:lstStyle/>
          <a:p>
            <a:pPr marL="0" marR="0" indent="0">
              <a:lnSpc>
                <a:spcPct val="115000"/>
              </a:lnSpc>
              <a:spcBef>
                <a:spcPts val="0"/>
              </a:spcBef>
              <a:spcAft>
                <a:spcPts val="800"/>
              </a:spcAft>
              <a:buNone/>
            </a:pPr>
            <a:r>
              <a:rPr lang="en-US" sz="1800" b="1" kern="1800" dirty="0">
                <a:solidFill>
                  <a:srgbClr val="181C1F"/>
                </a:solidFill>
                <a:effectLst/>
                <a:latin typeface="Times New Roman" panose="02020603050405020304" pitchFamily="18" charset="0"/>
                <a:ea typeface="Times New Roman" panose="02020603050405020304" pitchFamily="18" charset="0"/>
                <a:cs typeface="Times New Roman" panose="02020603050405020304" pitchFamily="18" charset="0"/>
              </a:rPr>
              <a:t>A shepherd is tending his flock in a remote pasture…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buNone/>
            </a:pPr>
            <a:r>
              <a:rPr lang="en-US" sz="1800" dirty="0">
                <a:solidFill>
                  <a:srgbClr val="333D42"/>
                </a:solidFill>
                <a:effectLst/>
                <a:latin typeface="Segoe UI" panose="020B0502040204020203" pitchFamily="34" charset="0"/>
                <a:ea typeface="Times New Roman" panose="02020603050405020304" pitchFamily="18" charset="0"/>
              </a:rPr>
              <a:t>…when suddenly a shiny red BMW appears. The driver is a young man in an Armani suit, Ferragamo shoes and Polarized sunglasses.</a:t>
            </a:r>
            <a:endParaRPr lang="en-US" sz="1800" dirty="0">
              <a:effectLst/>
              <a:latin typeface="Times New Roman" panose="02020603050405020304" pitchFamily="18" charset="0"/>
              <a:ea typeface="Times New Roman" panose="02020603050405020304" pitchFamily="18" charset="0"/>
            </a:endParaRPr>
          </a:p>
          <a:p>
            <a:pPr marL="0" marR="0" indent="0" algn="l">
              <a:buNone/>
            </a:pPr>
            <a:r>
              <a:rPr lang="en-US" sz="1800" dirty="0">
                <a:solidFill>
                  <a:srgbClr val="333D42"/>
                </a:solidFill>
                <a:effectLst/>
                <a:latin typeface="Segoe UI" panose="020B0502040204020203" pitchFamily="34" charset="0"/>
                <a:ea typeface="Times New Roman" panose="02020603050405020304" pitchFamily="18" charset="0"/>
              </a:rPr>
              <a:t>He sticks his head out the window and asks the shepherd, "Hey! If I can tell you how many sheep you have in your flock, will you give me one?"</a:t>
            </a:r>
            <a:endParaRPr lang="en-US" sz="1800" dirty="0">
              <a:effectLst/>
              <a:latin typeface="Times New Roman" panose="02020603050405020304" pitchFamily="18" charset="0"/>
              <a:ea typeface="Times New Roman" panose="02020603050405020304" pitchFamily="18" charset="0"/>
            </a:endParaRPr>
          </a:p>
          <a:p>
            <a:pPr marL="0" marR="0" indent="0" algn="l">
              <a:buNone/>
            </a:pPr>
            <a:r>
              <a:rPr lang="en-US" sz="1800" dirty="0">
                <a:solidFill>
                  <a:srgbClr val="333D42"/>
                </a:solidFill>
                <a:effectLst/>
                <a:latin typeface="Segoe UI" panose="020B0502040204020203" pitchFamily="34" charset="0"/>
                <a:ea typeface="Times New Roman" panose="02020603050405020304" pitchFamily="18" charset="0"/>
              </a:rPr>
              <a:t>The shepherd looks at him, and agrees. The driver plugs his cell phone into a laptop and connects it to a GPS and starts a remote body-heat scan of the area. During the process he sends some e-mails, prints a report on the portable printer in his glove compartment, and proudly announces to the shepherd: "You have exactly 1,478 sheep."</a:t>
            </a:r>
            <a:endParaRPr lang="en-US" sz="1800" dirty="0">
              <a:effectLst/>
              <a:latin typeface="Times New Roman" panose="02020603050405020304" pitchFamily="18" charset="0"/>
              <a:ea typeface="Times New Roman" panose="02020603050405020304" pitchFamily="18" charset="0"/>
            </a:endParaRPr>
          </a:p>
          <a:p>
            <a:pPr marL="0" marR="0" indent="0" algn="l">
              <a:buNone/>
            </a:pPr>
            <a:r>
              <a:rPr lang="en-US" sz="1800" dirty="0">
                <a:solidFill>
                  <a:srgbClr val="333D42"/>
                </a:solidFill>
                <a:effectLst/>
                <a:latin typeface="Segoe UI" panose="020B0502040204020203" pitchFamily="34" charset="0"/>
                <a:ea typeface="Times New Roman" panose="02020603050405020304" pitchFamily="18" charset="0"/>
              </a:rPr>
              <a:t>To which the shepherd answers: "Impressive. You can choose one sheep out of my flock'.</a:t>
            </a:r>
            <a:endParaRPr lang="en-US" sz="1800" dirty="0">
              <a:effectLst/>
              <a:latin typeface="Times New Roman" panose="02020603050405020304" pitchFamily="18" charset="0"/>
              <a:ea typeface="Times New Roman" panose="02020603050405020304" pitchFamily="18" charset="0"/>
            </a:endParaRPr>
          </a:p>
          <a:p>
            <a:pPr marL="0" marR="0" indent="0" algn="l">
              <a:buNone/>
            </a:pPr>
            <a:r>
              <a:rPr lang="en-US" sz="1800" dirty="0">
                <a:solidFill>
                  <a:srgbClr val="333D42"/>
                </a:solidFill>
                <a:effectLst/>
                <a:latin typeface="Segoe UI" panose="020B0502040204020203" pitchFamily="34" charset="0"/>
                <a:ea typeface="Times New Roman" panose="02020603050405020304" pitchFamily="18" charset="0"/>
              </a:rPr>
              <a:t>He observes the man pick up an animal and load it into his car. Then the shepherd says: "If I can tell you exactly what your business is, will you give me back my animal?"</a:t>
            </a:r>
            <a:endParaRPr lang="en-US" sz="1800" dirty="0">
              <a:effectLst/>
              <a:latin typeface="Times New Roman" panose="02020603050405020304" pitchFamily="18" charset="0"/>
              <a:ea typeface="Times New Roman" panose="02020603050405020304" pitchFamily="18" charset="0"/>
            </a:endParaRPr>
          </a:p>
          <a:p>
            <a:pPr marL="0" marR="0" indent="0" algn="l">
              <a:buNone/>
            </a:pPr>
            <a:r>
              <a:rPr lang="en-US" sz="1800" dirty="0">
                <a:solidFill>
                  <a:srgbClr val="333D42"/>
                </a:solidFill>
                <a:effectLst/>
                <a:latin typeface="Segoe UI" panose="020B0502040204020203" pitchFamily="34" charset="0"/>
                <a:ea typeface="Times New Roman" panose="02020603050405020304" pitchFamily="18" charset="0"/>
              </a:rPr>
              <a:t>"You're on." the young man answers.</a:t>
            </a:r>
          </a:p>
          <a:p>
            <a:pPr marL="0" marR="0" indent="0">
              <a:buNone/>
            </a:pPr>
            <a:r>
              <a:rPr lang="en-US" sz="1800" dirty="0">
                <a:solidFill>
                  <a:srgbClr val="333D42"/>
                </a:solidFill>
                <a:effectLst/>
                <a:latin typeface="Segoe UI" panose="020B0502040204020203" pitchFamily="34" charset="0"/>
                <a:ea typeface="Times New Roman" panose="02020603050405020304" pitchFamily="18" charset="0"/>
              </a:rPr>
              <a:t>"You are a </a:t>
            </a:r>
            <a:r>
              <a:rPr lang="en-US" sz="1800" dirty="0" err="1">
                <a:solidFill>
                  <a:srgbClr val="333D42"/>
                </a:solidFill>
                <a:effectLst/>
                <a:latin typeface="Segoe UI" panose="020B0502040204020203" pitchFamily="34" charset="0"/>
                <a:ea typeface="Times New Roman" panose="02020603050405020304" pitchFamily="18" charset="0"/>
              </a:rPr>
              <a:t>Mckinsey</a:t>
            </a:r>
            <a:r>
              <a:rPr lang="en-US" sz="1800" dirty="0">
                <a:solidFill>
                  <a:srgbClr val="333D42"/>
                </a:solidFill>
                <a:effectLst/>
                <a:latin typeface="Segoe UI" panose="020B0502040204020203" pitchFamily="34" charset="0"/>
                <a:ea typeface="Times New Roman" panose="02020603050405020304" pitchFamily="18" charset="0"/>
              </a:rPr>
              <a:t> consultant," says the shepherd promptly.</a:t>
            </a:r>
            <a:endParaRPr lang="en-US" sz="1800" dirty="0">
              <a:effectLst/>
              <a:latin typeface="Times New Roman" panose="02020603050405020304" pitchFamily="18" charset="0"/>
              <a:ea typeface="Times New Roman" panose="02020603050405020304" pitchFamily="18" charset="0"/>
            </a:endParaRPr>
          </a:p>
          <a:p>
            <a:pPr marL="0" marR="0" indent="0" algn="l">
              <a:buNone/>
            </a:pPr>
            <a:r>
              <a:rPr lang="en-US" sz="1800" dirty="0">
                <a:solidFill>
                  <a:srgbClr val="333D42"/>
                </a:solidFill>
                <a:effectLst/>
                <a:latin typeface="Segoe UI" panose="020B0502040204020203" pitchFamily="34" charset="0"/>
                <a:ea typeface="Times New Roman" panose="02020603050405020304" pitchFamily="18" charset="0"/>
              </a:rPr>
              <a:t>"You are right! How could you possibly guess?" says the man, visibly surprised.</a:t>
            </a:r>
            <a:endParaRPr lang="en-US" sz="1800" dirty="0">
              <a:effectLst/>
              <a:latin typeface="Times New Roman" panose="02020603050405020304" pitchFamily="18" charset="0"/>
              <a:ea typeface="Times New Roman" panose="02020603050405020304" pitchFamily="18" charset="0"/>
            </a:endParaRPr>
          </a:p>
          <a:p>
            <a:pPr marL="0" marR="0" indent="0" algn="l">
              <a:spcAft>
                <a:spcPts val="0"/>
              </a:spcAft>
              <a:buNone/>
            </a:pPr>
            <a:r>
              <a:rPr lang="en-US" sz="1800" dirty="0">
                <a:solidFill>
                  <a:srgbClr val="333D42"/>
                </a:solidFill>
                <a:effectLst/>
                <a:latin typeface="Segoe UI" panose="020B0502040204020203" pitchFamily="34" charset="0"/>
                <a:ea typeface="Times New Roman" panose="02020603050405020304" pitchFamily="18" charset="0"/>
              </a:rPr>
              <a:t>"It wasn't a guess," the shepherd replies. "You drive into my field uninvited. You want me to pay you for a piece of information I already know. You answer questions I haven't asked, and you know nothing about my business. Now give me back my dog."</a:t>
            </a:r>
            <a:endParaRPr lang="en-US" sz="1800" dirty="0">
              <a:effectLst/>
              <a:latin typeface="Times New Roman" panose="02020603050405020304" pitchFamily="18" charset="0"/>
              <a:ea typeface="Times New Roman" panose="02020603050405020304" pitchFamily="18" charset="0"/>
            </a:endParaRPr>
          </a:p>
          <a:p>
            <a:pPr marL="0" marR="0" indent="0" algn="l">
              <a:buNone/>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5" name="Rectangle 4">
            <a:extLst>
              <a:ext uri="{FF2B5EF4-FFF2-40B4-BE49-F238E27FC236}">
                <a16:creationId xmlns:a16="http://schemas.microsoft.com/office/drawing/2014/main" id="{AB97C2E3-2C3D-398D-D024-8C1E32306BD2}"/>
              </a:ext>
            </a:extLst>
          </p:cNvPr>
          <p:cNvSpPr/>
          <p:nvPr/>
        </p:nvSpPr>
        <p:spPr>
          <a:xfrm rot="5400000" flipH="1" flipV="1">
            <a:off x="-960443" y="3257478"/>
            <a:ext cx="4371975" cy="923330"/>
          </a:xfrm>
          <a:prstGeom prst="rect">
            <a:avLst/>
          </a:prstGeom>
          <a:noFill/>
        </p:spPr>
        <p:txBody>
          <a:bodyPr wrap="squar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Thank you!</a:t>
            </a:r>
          </a:p>
        </p:txBody>
      </p:sp>
      <p:sp>
        <p:nvSpPr>
          <p:cNvPr id="6" name="Slide Number Placeholder 5">
            <a:extLst>
              <a:ext uri="{FF2B5EF4-FFF2-40B4-BE49-F238E27FC236}">
                <a16:creationId xmlns:a16="http://schemas.microsoft.com/office/drawing/2014/main" id="{F2478570-3C02-5E0E-DC61-1A128BF9C37A}"/>
              </a:ext>
            </a:extLst>
          </p:cNvPr>
          <p:cNvSpPr>
            <a:spLocks noGrp="1"/>
          </p:cNvSpPr>
          <p:nvPr>
            <p:ph type="sldNum" sz="quarter" idx="12"/>
          </p:nvPr>
        </p:nvSpPr>
        <p:spPr/>
        <p:txBody>
          <a:bodyPr/>
          <a:lstStyle/>
          <a:p>
            <a:fld id="{70C12960-6E85-460F-B6E3-5B82CB31AF3D}" type="slidenum">
              <a:rPr lang="en-US" smtClean="0"/>
              <a:t>38</a:t>
            </a:fld>
            <a:endParaRPr lang="en-US"/>
          </a:p>
        </p:txBody>
      </p:sp>
      <p:pic>
        <p:nvPicPr>
          <p:cNvPr id="10" name="Graphic 9" descr="Sheep outline">
            <a:extLst>
              <a:ext uri="{FF2B5EF4-FFF2-40B4-BE49-F238E27FC236}">
                <a16:creationId xmlns:a16="http://schemas.microsoft.com/office/drawing/2014/main" id="{4168120B-80F9-14F3-B3A2-BD1A865D3B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24925" y="513144"/>
            <a:ext cx="914400" cy="914400"/>
          </a:xfrm>
          <a:prstGeom prst="rect">
            <a:avLst/>
          </a:prstGeom>
        </p:spPr>
      </p:pic>
      <p:pic>
        <p:nvPicPr>
          <p:cNvPr id="11" name="Graphic 10" descr="Sheep outline">
            <a:extLst>
              <a:ext uri="{FF2B5EF4-FFF2-40B4-BE49-F238E27FC236}">
                <a16:creationId xmlns:a16="http://schemas.microsoft.com/office/drawing/2014/main" id="{CAFA4FF5-B9D0-72E0-67F5-DA5AE22BAC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1875" y="970344"/>
            <a:ext cx="914400" cy="914400"/>
          </a:xfrm>
          <a:prstGeom prst="rect">
            <a:avLst/>
          </a:prstGeom>
        </p:spPr>
      </p:pic>
      <p:pic>
        <p:nvPicPr>
          <p:cNvPr id="12" name="Graphic 11" descr="Sheep outline">
            <a:extLst>
              <a:ext uri="{FF2B5EF4-FFF2-40B4-BE49-F238E27FC236}">
                <a16:creationId xmlns:a16="http://schemas.microsoft.com/office/drawing/2014/main" id="{D1363560-D712-2749-7569-6ECA8E0151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26927" y="625788"/>
            <a:ext cx="914400" cy="914400"/>
          </a:xfrm>
          <a:prstGeom prst="rect">
            <a:avLst/>
          </a:prstGeom>
        </p:spPr>
      </p:pic>
    </p:spTree>
    <p:extLst>
      <p:ext uri="{BB962C8B-B14F-4D97-AF65-F5344CB8AC3E}">
        <p14:creationId xmlns:p14="http://schemas.microsoft.com/office/powerpoint/2010/main" val="349924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Oval 5">
            <a:extLst>
              <a:ext uri="{FF2B5EF4-FFF2-40B4-BE49-F238E27FC236}">
                <a16:creationId xmlns:a16="http://schemas.microsoft.com/office/drawing/2014/main" id="{C621C909-2F40-9227-B6F2-55111894DF2A}"/>
              </a:ext>
            </a:extLst>
          </p:cNvPr>
          <p:cNvSpPr/>
          <p:nvPr/>
        </p:nvSpPr>
        <p:spPr>
          <a:xfrm>
            <a:off x="5534912" y="2238716"/>
            <a:ext cx="4185430" cy="2905968"/>
          </a:xfrm>
          <a:custGeom>
            <a:avLst/>
            <a:gdLst>
              <a:gd name="connsiteX0" fmla="*/ 0 w 3325813"/>
              <a:gd name="connsiteY0" fmla="*/ 1071563 h 2143125"/>
              <a:gd name="connsiteX1" fmla="*/ 1662907 w 3325813"/>
              <a:gd name="connsiteY1" fmla="*/ 0 h 2143125"/>
              <a:gd name="connsiteX2" fmla="*/ 3325814 w 3325813"/>
              <a:gd name="connsiteY2" fmla="*/ 1071563 h 2143125"/>
              <a:gd name="connsiteX3" fmla="*/ 1662907 w 3325813"/>
              <a:gd name="connsiteY3" fmla="*/ 2143126 h 2143125"/>
              <a:gd name="connsiteX4" fmla="*/ 0 w 3325813"/>
              <a:gd name="connsiteY4" fmla="*/ 1071563 h 2143125"/>
              <a:gd name="connsiteX0" fmla="*/ 0 w 3354389"/>
              <a:gd name="connsiteY0" fmla="*/ 1144848 h 2229644"/>
              <a:gd name="connsiteX1" fmla="*/ 1662907 w 3354389"/>
              <a:gd name="connsiteY1" fmla="*/ 73285 h 2229644"/>
              <a:gd name="connsiteX2" fmla="*/ 3354389 w 3354389"/>
              <a:gd name="connsiteY2" fmla="*/ 487623 h 2229644"/>
              <a:gd name="connsiteX3" fmla="*/ 1662907 w 3354389"/>
              <a:gd name="connsiteY3" fmla="*/ 2216411 h 2229644"/>
              <a:gd name="connsiteX4" fmla="*/ 0 w 3354389"/>
              <a:gd name="connsiteY4" fmla="*/ 1144848 h 2229644"/>
              <a:gd name="connsiteX0" fmla="*/ 0 w 3497264"/>
              <a:gd name="connsiteY0" fmla="*/ 2541086 h 2817398"/>
              <a:gd name="connsiteX1" fmla="*/ 1805782 w 3497264"/>
              <a:gd name="connsiteY1" fmla="*/ 169361 h 2817398"/>
              <a:gd name="connsiteX2" fmla="*/ 3497264 w 3497264"/>
              <a:gd name="connsiteY2" fmla="*/ 583699 h 2817398"/>
              <a:gd name="connsiteX3" fmla="*/ 1805782 w 3497264"/>
              <a:gd name="connsiteY3" fmla="*/ 2312487 h 2817398"/>
              <a:gd name="connsiteX4" fmla="*/ 0 w 3497264"/>
              <a:gd name="connsiteY4" fmla="*/ 2541086 h 281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264" h="2817398">
                <a:moveTo>
                  <a:pt x="0" y="2541086"/>
                </a:moveTo>
                <a:cubicBezTo>
                  <a:pt x="0" y="1949278"/>
                  <a:pt x="1222905" y="495592"/>
                  <a:pt x="1805782" y="169361"/>
                </a:cubicBezTo>
                <a:cubicBezTo>
                  <a:pt x="2388659" y="-156870"/>
                  <a:pt x="3497264" y="-8109"/>
                  <a:pt x="3497264" y="583699"/>
                </a:cubicBezTo>
                <a:cubicBezTo>
                  <a:pt x="3497264" y="1175507"/>
                  <a:pt x="2388659" y="1986256"/>
                  <a:pt x="1805782" y="2312487"/>
                </a:cubicBezTo>
                <a:cubicBezTo>
                  <a:pt x="1222905" y="2638718"/>
                  <a:pt x="0" y="3132894"/>
                  <a:pt x="0" y="2541086"/>
                </a:cubicBezTo>
                <a:close/>
              </a:path>
            </a:pathLst>
          </a:cu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FB83D298-1696-320A-FC7E-5B03962AC57C}"/>
              </a:ext>
            </a:extLst>
          </p:cNvPr>
          <p:cNvSpPr>
            <a:spLocks noGrp="1"/>
          </p:cNvSpPr>
          <p:nvPr>
            <p:ph type="sldNum" sz="quarter" idx="12"/>
          </p:nvPr>
        </p:nvSpPr>
        <p:spPr/>
        <p:txBody>
          <a:bodyPr/>
          <a:lstStyle/>
          <a:p>
            <a:fld id="{70C12960-6E85-460F-B6E3-5B82CB31AF3D}" type="slidenum">
              <a:rPr lang="en-US" smtClean="0"/>
              <a:t>39</a:t>
            </a:fld>
            <a:endParaRPr lang="en-US"/>
          </a:p>
        </p:txBody>
      </p:sp>
      <p:sp>
        <p:nvSpPr>
          <p:cNvPr id="2" name="Title 1">
            <a:extLst>
              <a:ext uri="{FF2B5EF4-FFF2-40B4-BE49-F238E27FC236}">
                <a16:creationId xmlns:a16="http://schemas.microsoft.com/office/drawing/2014/main" id="{8A15F459-CDC9-33E5-64B2-9EC8E206B2EC}"/>
              </a:ext>
            </a:extLst>
          </p:cNvPr>
          <p:cNvSpPr>
            <a:spLocks noGrp="1"/>
          </p:cNvSpPr>
          <p:nvPr>
            <p:ph type="title" idx="4294967295"/>
          </p:nvPr>
        </p:nvSpPr>
        <p:spPr>
          <a:xfrm>
            <a:off x="3249434" y="165814"/>
            <a:ext cx="8912225" cy="1281112"/>
          </a:xfrm>
        </p:spPr>
        <p:txBody>
          <a:bodyPr/>
          <a:lstStyle/>
          <a:p>
            <a:pPr algn="ctr"/>
            <a:r>
              <a:rPr lang="en-US" dirty="0">
                <a:solidFill>
                  <a:schemeClr val="tx2">
                    <a:lumMod val="75000"/>
                  </a:schemeClr>
                </a:solidFill>
              </a:rPr>
              <a:t>The topology of the  international assistance universe 2</a:t>
            </a:r>
            <a:endParaRPr lang="en-US" dirty="0"/>
          </a:p>
        </p:txBody>
      </p:sp>
      <p:sp>
        <p:nvSpPr>
          <p:cNvPr id="6" name="Oval 5">
            <a:extLst>
              <a:ext uri="{FF2B5EF4-FFF2-40B4-BE49-F238E27FC236}">
                <a16:creationId xmlns:a16="http://schemas.microsoft.com/office/drawing/2014/main" id="{5CEF310A-F0C8-C955-2688-33DF52755446}"/>
              </a:ext>
            </a:extLst>
          </p:cNvPr>
          <p:cNvSpPr/>
          <p:nvPr/>
        </p:nvSpPr>
        <p:spPr>
          <a:xfrm>
            <a:off x="209617" y="1766173"/>
            <a:ext cx="5043079" cy="3055171"/>
          </a:xfrm>
          <a:custGeom>
            <a:avLst/>
            <a:gdLst>
              <a:gd name="connsiteX0" fmla="*/ 0 w 3325813"/>
              <a:gd name="connsiteY0" fmla="*/ 1071563 h 2143125"/>
              <a:gd name="connsiteX1" fmla="*/ 1662907 w 3325813"/>
              <a:gd name="connsiteY1" fmla="*/ 0 h 2143125"/>
              <a:gd name="connsiteX2" fmla="*/ 3325814 w 3325813"/>
              <a:gd name="connsiteY2" fmla="*/ 1071563 h 2143125"/>
              <a:gd name="connsiteX3" fmla="*/ 1662907 w 3325813"/>
              <a:gd name="connsiteY3" fmla="*/ 2143126 h 2143125"/>
              <a:gd name="connsiteX4" fmla="*/ 0 w 3325813"/>
              <a:gd name="connsiteY4" fmla="*/ 1071563 h 2143125"/>
              <a:gd name="connsiteX0" fmla="*/ 0 w 3354389"/>
              <a:gd name="connsiteY0" fmla="*/ 1144848 h 2229644"/>
              <a:gd name="connsiteX1" fmla="*/ 1662907 w 3354389"/>
              <a:gd name="connsiteY1" fmla="*/ 73285 h 2229644"/>
              <a:gd name="connsiteX2" fmla="*/ 3354389 w 3354389"/>
              <a:gd name="connsiteY2" fmla="*/ 487623 h 2229644"/>
              <a:gd name="connsiteX3" fmla="*/ 1662907 w 3354389"/>
              <a:gd name="connsiteY3" fmla="*/ 2216411 h 2229644"/>
              <a:gd name="connsiteX4" fmla="*/ 0 w 3354389"/>
              <a:gd name="connsiteY4" fmla="*/ 1144848 h 2229644"/>
              <a:gd name="connsiteX0" fmla="*/ 0 w 3497264"/>
              <a:gd name="connsiteY0" fmla="*/ 2541086 h 2817398"/>
              <a:gd name="connsiteX1" fmla="*/ 1805782 w 3497264"/>
              <a:gd name="connsiteY1" fmla="*/ 169361 h 2817398"/>
              <a:gd name="connsiteX2" fmla="*/ 3497264 w 3497264"/>
              <a:gd name="connsiteY2" fmla="*/ 583699 h 2817398"/>
              <a:gd name="connsiteX3" fmla="*/ 1805782 w 3497264"/>
              <a:gd name="connsiteY3" fmla="*/ 2312487 h 2817398"/>
              <a:gd name="connsiteX4" fmla="*/ 0 w 3497264"/>
              <a:gd name="connsiteY4" fmla="*/ 2541086 h 281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264" h="2817398">
                <a:moveTo>
                  <a:pt x="0" y="2541086"/>
                </a:moveTo>
                <a:cubicBezTo>
                  <a:pt x="0" y="1949278"/>
                  <a:pt x="1222905" y="495592"/>
                  <a:pt x="1805782" y="169361"/>
                </a:cubicBezTo>
                <a:cubicBezTo>
                  <a:pt x="2388659" y="-156870"/>
                  <a:pt x="3497264" y="-8109"/>
                  <a:pt x="3497264" y="583699"/>
                </a:cubicBezTo>
                <a:cubicBezTo>
                  <a:pt x="3497264" y="1175507"/>
                  <a:pt x="2388659" y="1986256"/>
                  <a:pt x="1805782" y="2312487"/>
                </a:cubicBezTo>
                <a:cubicBezTo>
                  <a:pt x="1222905" y="2638718"/>
                  <a:pt x="0" y="3132894"/>
                  <a:pt x="0" y="2541086"/>
                </a:cubicBezTo>
                <a:close/>
              </a:path>
            </a:pathLst>
          </a:cu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05770FC7-707A-7284-72E2-901639D2F771}"/>
              </a:ext>
            </a:extLst>
          </p:cNvPr>
          <p:cNvSpPr/>
          <p:nvPr/>
        </p:nvSpPr>
        <p:spPr>
          <a:xfrm>
            <a:off x="553334" y="3352800"/>
            <a:ext cx="1390227" cy="9906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E46A0A97-D632-EA34-A437-D78043A31AE4}"/>
              </a:ext>
            </a:extLst>
          </p:cNvPr>
          <p:cNvSpPr/>
          <p:nvPr/>
        </p:nvSpPr>
        <p:spPr>
          <a:xfrm>
            <a:off x="209618" y="3638811"/>
            <a:ext cx="1060704" cy="9144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567AE6B1-77E6-08A5-C71D-FC0ABC237B5E}"/>
              </a:ext>
            </a:extLst>
          </p:cNvPr>
          <p:cNvSpPr/>
          <p:nvPr/>
        </p:nvSpPr>
        <p:spPr>
          <a:xfrm>
            <a:off x="991430" y="3695874"/>
            <a:ext cx="1060704" cy="9144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64A0B3E2-2A3A-A5BA-F19A-D1B22235A6F1}"/>
              </a:ext>
            </a:extLst>
          </p:cNvPr>
          <p:cNvSpPr/>
          <p:nvPr/>
        </p:nvSpPr>
        <p:spPr>
          <a:xfrm>
            <a:off x="1425112" y="2068150"/>
            <a:ext cx="1588142" cy="1240716"/>
          </a:xfrm>
          <a:prstGeom prst="triangle">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FB30480C-C358-D23A-4132-67FF4E688683}"/>
              </a:ext>
            </a:extLst>
          </p:cNvPr>
          <p:cNvSpPr/>
          <p:nvPr/>
        </p:nvSpPr>
        <p:spPr>
          <a:xfrm>
            <a:off x="3154574" y="2181478"/>
            <a:ext cx="1588142" cy="1240716"/>
          </a:xfrm>
          <a:prstGeom prst="triangle">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A4A2EE8F-AC29-CD2E-DFE4-9F18758C4DE5}"/>
              </a:ext>
            </a:extLst>
          </p:cNvPr>
          <p:cNvSpPr/>
          <p:nvPr/>
        </p:nvSpPr>
        <p:spPr>
          <a:xfrm>
            <a:off x="2139630" y="1775373"/>
            <a:ext cx="1674046" cy="1240716"/>
          </a:xfrm>
          <a:prstGeom prst="triangle">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MULTI</a:t>
            </a:r>
          </a:p>
        </p:txBody>
      </p:sp>
      <p:sp>
        <p:nvSpPr>
          <p:cNvPr id="12" name="Triangle 11">
            <a:extLst>
              <a:ext uri="{FF2B5EF4-FFF2-40B4-BE49-F238E27FC236}">
                <a16:creationId xmlns:a16="http://schemas.microsoft.com/office/drawing/2014/main" id="{B4525610-B916-5A30-2E9B-16DBA65B1CCA}"/>
              </a:ext>
            </a:extLst>
          </p:cNvPr>
          <p:cNvSpPr/>
          <p:nvPr/>
        </p:nvSpPr>
        <p:spPr>
          <a:xfrm>
            <a:off x="1521782" y="4097618"/>
            <a:ext cx="746312" cy="723726"/>
          </a:xfrm>
          <a:prstGeom prst="triangle">
            <a:avLst/>
          </a:prstGeom>
          <a:gradFill flip="none" rotWithShape="1">
            <a:gsLst>
              <a:gs pos="0">
                <a:schemeClr val="accent1">
                  <a:tint val="66000"/>
                  <a:satMod val="160000"/>
                  <a:lumMod val="0"/>
                  <a:lumOff val="100000"/>
                </a:schemeClr>
              </a:gs>
              <a:gs pos="72000">
                <a:schemeClr val="accent1"/>
              </a:gs>
              <a:gs pos="100000">
                <a:schemeClr val="accent1">
                  <a:tint val="23500"/>
                  <a:satMod val="16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a:extLst>
              <a:ext uri="{FF2B5EF4-FFF2-40B4-BE49-F238E27FC236}">
                <a16:creationId xmlns:a16="http://schemas.microsoft.com/office/drawing/2014/main" id="{1137E037-22A9-7009-E4BE-15C84A2227EB}"/>
              </a:ext>
            </a:extLst>
          </p:cNvPr>
          <p:cNvSpPr/>
          <p:nvPr/>
        </p:nvSpPr>
        <p:spPr>
          <a:xfrm>
            <a:off x="3958544" y="1337284"/>
            <a:ext cx="1060146" cy="914400"/>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a:extLst>
              <a:ext uri="{FF2B5EF4-FFF2-40B4-BE49-F238E27FC236}">
                <a16:creationId xmlns:a16="http://schemas.microsoft.com/office/drawing/2014/main" id="{8E28FB87-5E6D-EF25-61D5-E6558E1E90A0}"/>
              </a:ext>
            </a:extLst>
          </p:cNvPr>
          <p:cNvSpPr/>
          <p:nvPr/>
        </p:nvSpPr>
        <p:spPr>
          <a:xfrm>
            <a:off x="2646740" y="922040"/>
            <a:ext cx="1237125" cy="1048656"/>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iamond 14">
            <a:extLst>
              <a:ext uri="{FF2B5EF4-FFF2-40B4-BE49-F238E27FC236}">
                <a16:creationId xmlns:a16="http://schemas.microsoft.com/office/drawing/2014/main" id="{0F9BD6F6-02EF-67C3-9FA3-2435C04AF271}"/>
              </a:ext>
            </a:extLst>
          </p:cNvPr>
          <p:cNvSpPr/>
          <p:nvPr/>
        </p:nvSpPr>
        <p:spPr>
          <a:xfrm>
            <a:off x="3193026" y="1587620"/>
            <a:ext cx="1283342" cy="937098"/>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IO</a:t>
            </a:r>
          </a:p>
        </p:txBody>
      </p:sp>
      <p:sp>
        <p:nvSpPr>
          <p:cNvPr id="16" name="Triangle 15">
            <a:extLst>
              <a:ext uri="{FF2B5EF4-FFF2-40B4-BE49-F238E27FC236}">
                <a16:creationId xmlns:a16="http://schemas.microsoft.com/office/drawing/2014/main" id="{8464EBFB-0EF7-331A-E678-6E735C0FD5F4}"/>
              </a:ext>
            </a:extLst>
          </p:cNvPr>
          <p:cNvSpPr/>
          <p:nvPr/>
        </p:nvSpPr>
        <p:spPr>
          <a:xfrm>
            <a:off x="531812" y="4097618"/>
            <a:ext cx="693260" cy="474208"/>
          </a:xfrm>
          <a:prstGeom prst="triangle">
            <a:avLst/>
          </a:prstGeom>
          <a:gradFill flip="none" rotWithShape="1">
            <a:gsLst>
              <a:gs pos="0">
                <a:schemeClr val="accent1">
                  <a:tint val="66000"/>
                  <a:satMod val="160000"/>
                  <a:lumMod val="0"/>
                  <a:lumOff val="100000"/>
                </a:schemeClr>
              </a:gs>
              <a:gs pos="72000">
                <a:schemeClr val="accent1"/>
              </a:gs>
              <a:gs pos="100000">
                <a:schemeClr val="accent1">
                  <a:tint val="23500"/>
                  <a:satMod val="16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B4277DE6-9756-D453-CC7C-BE7653D8F6D8}"/>
              </a:ext>
            </a:extLst>
          </p:cNvPr>
          <p:cNvSpPr/>
          <p:nvPr/>
        </p:nvSpPr>
        <p:spPr>
          <a:xfrm>
            <a:off x="916924" y="4478705"/>
            <a:ext cx="746312" cy="723726"/>
          </a:xfrm>
          <a:prstGeom prst="triangle">
            <a:avLst/>
          </a:prstGeom>
          <a:gradFill flip="none" rotWithShape="1">
            <a:gsLst>
              <a:gs pos="0">
                <a:schemeClr val="accent1">
                  <a:tint val="66000"/>
                  <a:satMod val="160000"/>
                  <a:lumMod val="0"/>
                  <a:lumOff val="100000"/>
                </a:schemeClr>
              </a:gs>
              <a:gs pos="72000">
                <a:schemeClr val="accent1"/>
              </a:gs>
              <a:gs pos="100000">
                <a:schemeClr val="accent1">
                  <a:tint val="23500"/>
                  <a:satMod val="16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CCC49F4-EE62-ADF3-1936-3E61AF4F8BA1}"/>
              </a:ext>
            </a:extLst>
          </p:cNvPr>
          <p:cNvSpPr txBox="1"/>
          <p:nvPr/>
        </p:nvSpPr>
        <p:spPr>
          <a:xfrm>
            <a:off x="262593" y="1677208"/>
            <a:ext cx="1702710" cy="646331"/>
          </a:xfrm>
          <a:prstGeom prst="rect">
            <a:avLst/>
          </a:prstGeom>
          <a:noFill/>
        </p:spPr>
        <p:txBody>
          <a:bodyPr wrap="none" rtlCol="0">
            <a:spAutoFit/>
          </a:bodyPr>
          <a:lstStyle/>
          <a:p>
            <a:r>
              <a:rPr lang="en-US" dirty="0"/>
              <a:t>POLITICAL</a:t>
            </a:r>
          </a:p>
          <a:p>
            <a:r>
              <a:rPr lang="en-US" dirty="0"/>
              <a:t>Governments</a:t>
            </a:r>
          </a:p>
        </p:txBody>
      </p:sp>
      <p:sp>
        <p:nvSpPr>
          <p:cNvPr id="19" name="TextBox 18">
            <a:extLst>
              <a:ext uri="{FF2B5EF4-FFF2-40B4-BE49-F238E27FC236}">
                <a16:creationId xmlns:a16="http://schemas.microsoft.com/office/drawing/2014/main" id="{C83ACA0F-D68D-BD27-5AA7-B1C5EFAF1FF8}"/>
              </a:ext>
            </a:extLst>
          </p:cNvPr>
          <p:cNvSpPr txBox="1"/>
          <p:nvPr/>
        </p:nvSpPr>
        <p:spPr>
          <a:xfrm>
            <a:off x="252767" y="2446395"/>
            <a:ext cx="950901" cy="369332"/>
          </a:xfrm>
          <a:prstGeom prst="rect">
            <a:avLst/>
          </a:prstGeom>
          <a:noFill/>
        </p:spPr>
        <p:txBody>
          <a:bodyPr wrap="none" rtlCol="0">
            <a:spAutoFit/>
          </a:bodyPr>
          <a:lstStyle/>
          <a:p>
            <a:r>
              <a:rPr lang="en-US" dirty="0"/>
              <a:t>Private</a:t>
            </a:r>
          </a:p>
        </p:txBody>
      </p:sp>
      <p:sp>
        <p:nvSpPr>
          <p:cNvPr id="20" name="TextBox 19">
            <a:extLst>
              <a:ext uri="{FF2B5EF4-FFF2-40B4-BE49-F238E27FC236}">
                <a16:creationId xmlns:a16="http://schemas.microsoft.com/office/drawing/2014/main" id="{183D9628-81F0-FA09-E251-A7D4E368710C}"/>
              </a:ext>
            </a:extLst>
          </p:cNvPr>
          <p:cNvSpPr txBox="1"/>
          <p:nvPr/>
        </p:nvSpPr>
        <p:spPr>
          <a:xfrm>
            <a:off x="574594" y="3783742"/>
            <a:ext cx="1069524" cy="369332"/>
          </a:xfrm>
          <a:prstGeom prst="rect">
            <a:avLst/>
          </a:prstGeom>
          <a:noFill/>
        </p:spPr>
        <p:txBody>
          <a:bodyPr wrap="none" rtlCol="0">
            <a:spAutoFit/>
          </a:bodyPr>
          <a:lstStyle/>
          <a:p>
            <a:r>
              <a:rPr lang="en-US" dirty="0">
                <a:solidFill>
                  <a:schemeClr val="bg1"/>
                </a:solidFill>
              </a:rPr>
              <a:t>Bilateral</a:t>
            </a:r>
          </a:p>
        </p:txBody>
      </p:sp>
      <p:sp>
        <p:nvSpPr>
          <p:cNvPr id="21" name="Triangle 20">
            <a:extLst>
              <a:ext uri="{FF2B5EF4-FFF2-40B4-BE49-F238E27FC236}">
                <a16:creationId xmlns:a16="http://schemas.microsoft.com/office/drawing/2014/main" id="{C091C46C-7CB5-D900-6734-5BD00010B663}"/>
              </a:ext>
            </a:extLst>
          </p:cNvPr>
          <p:cNvSpPr/>
          <p:nvPr/>
        </p:nvSpPr>
        <p:spPr>
          <a:xfrm>
            <a:off x="3555619" y="3182728"/>
            <a:ext cx="1060704" cy="749302"/>
          </a:xfrm>
          <a:prstGeom prst="triangle">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Children with solid fill">
            <a:extLst>
              <a:ext uri="{FF2B5EF4-FFF2-40B4-BE49-F238E27FC236}">
                <a16:creationId xmlns:a16="http://schemas.microsoft.com/office/drawing/2014/main" id="{D24C6536-E076-606F-0E67-A73E09A949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5043" y="4615126"/>
            <a:ext cx="914400" cy="914400"/>
          </a:xfrm>
          <a:prstGeom prst="rect">
            <a:avLst/>
          </a:prstGeom>
        </p:spPr>
      </p:pic>
      <p:pic>
        <p:nvPicPr>
          <p:cNvPr id="25" name="Graphic 24" descr="Children with solid fill">
            <a:extLst>
              <a:ext uri="{FF2B5EF4-FFF2-40B4-BE49-F238E27FC236}">
                <a16:creationId xmlns:a16="http://schemas.microsoft.com/office/drawing/2014/main" id="{59C9B3ED-D667-2971-48A3-9FEB00E0B2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7259" y="3730587"/>
            <a:ext cx="914400" cy="914400"/>
          </a:xfrm>
          <a:prstGeom prst="rect">
            <a:avLst/>
          </a:prstGeom>
        </p:spPr>
      </p:pic>
      <p:sp>
        <p:nvSpPr>
          <p:cNvPr id="26" name="TextBox 25">
            <a:extLst>
              <a:ext uri="{FF2B5EF4-FFF2-40B4-BE49-F238E27FC236}">
                <a16:creationId xmlns:a16="http://schemas.microsoft.com/office/drawing/2014/main" id="{C2137B33-DF2B-E13F-90BF-65C70BCA0107}"/>
              </a:ext>
            </a:extLst>
          </p:cNvPr>
          <p:cNvSpPr txBox="1"/>
          <p:nvPr/>
        </p:nvSpPr>
        <p:spPr>
          <a:xfrm>
            <a:off x="574594" y="5800725"/>
            <a:ext cx="1598515" cy="369332"/>
          </a:xfrm>
          <a:prstGeom prst="rect">
            <a:avLst/>
          </a:prstGeom>
          <a:noFill/>
        </p:spPr>
        <p:txBody>
          <a:bodyPr wrap="none" rtlCol="0">
            <a:spAutoFit/>
          </a:bodyPr>
          <a:lstStyle/>
          <a:p>
            <a:r>
              <a:rPr lang="en-US" b="1" dirty="0"/>
              <a:t>DONOR END</a:t>
            </a:r>
          </a:p>
        </p:txBody>
      </p:sp>
      <p:sp>
        <p:nvSpPr>
          <p:cNvPr id="27" name="TextBox 26">
            <a:extLst>
              <a:ext uri="{FF2B5EF4-FFF2-40B4-BE49-F238E27FC236}">
                <a16:creationId xmlns:a16="http://schemas.microsoft.com/office/drawing/2014/main" id="{21A257C5-BB91-1FCD-D50F-340CB7DED784}"/>
              </a:ext>
            </a:extLst>
          </p:cNvPr>
          <p:cNvSpPr txBox="1"/>
          <p:nvPr/>
        </p:nvSpPr>
        <p:spPr>
          <a:xfrm>
            <a:off x="9856706" y="5800725"/>
            <a:ext cx="1782860" cy="369332"/>
          </a:xfrm>
          <a:prstGeom prst="rect">
            <a:avLst/>
          </a:prstGeom>
          <a:noFill/>
        </p:spPr>
        <p:txBody>
          <a:bodyPr wrap="none" rtlCol="0">
            <a:spAutoFit/>
          </a:bodyPr>
          <a:lstStyle/>
          <a:p>
            <a:r>
              <a:rPr lang="en-US" b="1" dirty="0"/>
              <a:t>RECIPIENT END</a:t>
            </a:r>
          </a:p>
        </p:txBody>
      </p:sp>
      <p:pic>
        <p:nvPicPr>
          <p:cNvPr id="29" name="Graphic 28" descr="Family with two children with solid fill">
            <a:extLst>
              <a:ext uri="{FF2B5EF4-FFF2-40B4-BE49-F238E27FC236}">
                <a16:creationId xmlns:a16="http://schemas.microsoft.com/office/drawing/2014/main" id="{F44A0C1F-76D3-9CD9-99AF-9602E2480E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86731" y="4229430"/>
            <a:ext cx="914400" cy="914400"/>
          </a:xfrm>
          <a:prstGeom prst="rect">
            <a:avLst/>
          </a:prstGeom>
        </p:spPr>
      </p:pic>
      <p:pic>
        <p:nvPicPr>
          <p:cNvPr id="33" name="Graphic 32" descr="Universal access outline">
            <a:extLst>
              <a:ext uri="{FF2B5EF4-FFF2-40B4-BE49-F238E27FC236}">
                <a16:creationId xmlns:a16="http://schemas.microsoft.com/office/drawing/2014/main" id="{87F056FF-5899-4725-61C8-3A4855A932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75076" y="4974682"/>
            <a:ext cx="914400" cy="914400"/>
          </a:xfrm>
          <a:prstGeom prst="rect">
            <a:avLst/>
          </a:prstGeom>
        </p:spPr>
      </p:pic>
      <p:pic>
        <p:nvPicPr>
          <p:cNvPr id="36" name="Graphic 35" descr="Group with solid fill">
            <a:extLst>
              <a:ext uri="{FF2B5EF4-FFF2-40B4-BE49-F238E27FC236}">
                <a16:creationId xmlns:a16="http://schemas.microsoft.com/office/drawing/2014/main" id="{BEF19ECC-B9A4-A121-31FD-2D143C5792B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54651" y="927735"/>
            <a:ext cx="914400" cy="914400"/>
          </a:xfrm>
          <a:prstGeom prst="rect">
            <a:avLst/>
          </a:prstGeom>
        </p:spPr>
      </p:pic>
      <p:pic>
        <p:nvPicPr>
          <p:cNvPr id="37" name="Graphic 36" descr="Group with solid fill">
            <a:extLst>
              <a:ext uri="{FF2B5EF4-FFF2-40B4-BE49-F238E27FC236}">
                <a16:creationId xmlns:a16="http://schemas.microsoft.com/office/drawing/2014/main" id="{FEDAE9E6-3874-24D1-0662-43F39F85F36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46434" y="951472"/>
            <a:ext cx="914400" cy="914400"/>
          </a:xfrm>
          <a:prstGeom prst="rect">
            <a:avLst/>
          </a:prstGeom>
        </p:spPr>
      </p:pic>
      <p:sp>
        <p:nvSpPr>
          <p:cNvPr id="38" name="Oval 5">
            <a:extLst>
              <a:ext uri="{FF2B5EF4-FFF2-40B4-BE49-F238E27FC236}">
                <a16:creationId xmlns:a16="http://schemas.microsoft.com/office/drawing/2014/main" id="{B1FA667E-1694-4780-56A1-AA383B93017E}"/>
              </a:ext>
            </a:extLst>
          </p:cNvPr>
          <p:cNvSpPr/>
          <p:nvPr/>
        </p:nvSpPr>
        <p:spPr>
          <a:xfrm>
            <a:off x="9413413" y="3340073"/>
            <a:ext cx="1782860" cy="2091809"/>
          </a:xfrm>
          <a:custGeom>
            <a:avLst/>
            <a:gdLst>
              <a:gd name="connsiteX0" fmla="*/ 0 w 3325813"/>
              <a:gd name="connsiteY0" fmla="*/ 1071563 h 2143125"/>
              <a:gd name="connsiteX1" fmla="*/ 1662907 w 3325813"/>
              <a:gd name="connsiteY1" fmla="*/ 0 h 2143125"/>
              <a:gd name="connsiteX2" fmla="*/ 3325814 w 3325813"/>
              <a:gd name="connsiteY2" fmla="*/ 1071563 h 2143125"/>
              <a:gd name="connsiteX3" fmla="*/ 1662907 w 3325813"/>
              <a:gd name="connsiteY3" fmla="*/ 2143126 h 2143125"/>
              <a:gd name="connsiteX4" fmla="*/ 0 w 3325813"/>
              <a:gd name="connsiteY4" fmla="*/ 1071563 h 2143125"/>
              <a:gd name="connsiteX0" fmla="*/ 0 w 3354389"/>
              <a:gd name="connsiteY0" fmla="*/ 1144848 h 2229644"/>
              <a:gd name="connsiteX1" fmla="*/ 1662907 w 3354389"/>
              <a:gd name="connsiteY1" fmla="*/ 73285 h 2229644"/>
              <a:gd name="connsiteX2" fmla="*/ 3354389 w 3354389"/>
              <a:gd name="connsiteY2" fmla="*/ 487623 h 2229644"/>
              <a:gd name="connsiteX3" fmla="*/ 1662907 w 3354389"/>
              <a:gd name="connsiteY3" fmla="*/ 2216411 h 2229644"/>
              <a:gd name="connsiteX4" fmla="*/ 0 w 3354389"/>
              <a:gd name="connsiteY4" fmla="*/ 1144848 h 2229644"/>
              <a:gd name="connsiteX0" fmla="*/ 0 w 3497264"/>
              <a:gd name="connsiteY0" fmla="*/ 2541086 h 2817398"/>
              <a:gd name="connsiteX1" fmla="*/ 1805782 w 3497264"/>
              <a:gd name="connsiteY1" fmla="*/ 169361 h 2817398"/>
              <a:gd name="connsiteX2" fmla="*/ 3497264 w 3497264"/>
              <a:gd name="connsiteY2" fmla="*/ 583699 h 2817398"/>
              <a:gd name="connsiteX3" fmla="*/ 1805782 w 3497264"/>
              <a:gd name="connsiteY3" fmla="*/ 2312487 h 2817398"/>
              <a:gd name="connsiteX4" fmla="*/ 0 w 3497264"/>
              <a:gd name="connsiteY4" fmla="*/ 2541086 h 281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264" h="2817398">
                <a:moveTo>
                  <a:pt x="0" y="2541086"/>
                </a:moveTo>
                <a:cubicBezTo>
                  <a:pt x="0" y="1949278"/>
                  <a:pt x="1222905" y="495592"/>
                  <a:pt x="1805782" y="169361"/>
                </a:cubicBezTo>
                <a:cubicBezTo>
                  <a:pt x="2388659" y="-156870"/>
                  <a:pt x="3497264" y="-8109"/>
                  <a:pt x="3497264" y="583699"/>
                </a:cubicBezTo>
                <a:cubicBezTo>
                  <a:pt x="3497264" y="1175507"/>
                  <a:pt x="2388659" y="1986256"/>
                  <a:pt x="1805782" y="2312487"/>
                </a:cubicBezTo>
                <a:cubicBezTo>
                  <a:pt x="1222905" y="2638718"/>
                  <a:pt x="0" y="3132894"/>
                  <a:pt x="0" y="2541086"/>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Hexagon 38">
            <a:extLst>
              <a:ext uri="{FF2B5EF4-FFF2-40B4-BE49-F238E27FC236}">
                <a16:creationId xmlns:a16="http://schemas.microsoft.com/office/drawing/2014/main" id="{3062C6F4-1A80-06DD-0232-A79EC49D469D}"/>
              </a:ext>
            </a:extLst>
          </p:cNvPr>
          <p:cNvSpPr/>
          <p:nvPr/>
        </p:nvSpPr>
        <p:spPr>
          <a:xfrm>
            <a:off x="9657459" y="3429000"/>
            <a:ext cx="1301535" cy="905722"/>
          </a:xfrm>
          <a:prstGeom prst="hexagon">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MOE</a:t>
            </a:r>
          </a:p>
        </p:txBody>
      </p:sp>
      <p:sp>
        <p:nvSpPr>
          <p:cNvPr id="40" name="Hexagon 39">
            <a:extLst>
              <a:ext uri="{FF2B5EF4-FFF2-40B4-BE49-F238E27FC236}">
                <a16:creationId xmlns:a16="http://schemas.microsoft.com/office/drawing/2014/main" id="{0DF490A5-D564-E2D6-24A0-6AD0F98B7B68}"/>
              </a:ext>
            </a:extLst>
          </p:cNvPr>
          <p:cNvSpPr/>
          <p:nvPr/>
        </p:nvSpPr>
        <p:spPr>
          <a:xfrm>
            <a:off x="9269662" y="3758653"/>
            <a:ext cx="942484" cy="766223"/>
          </a:xfrm>
          <a:prstGeom prst="hexagon">
            <a:avLst/>
          </a:prstGeom>
          <a:blipFill>
            <a:blip r:embed="rId15"/>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Department</a:t>
            </a:r>
          </a:p>
        </p:txBody>
      </p:sp>
      <p:sp>
        <p:nvSpPr>
          <p:cNvPr id="41" name="Hexagon 40">
            <a:extLst>
              <a:ext uri="{FF2B5EF4-FFF2-40B4-BE49-F238E27FC236}">
                <a16:creationId xmlns:a16="http://schemas.microsoft.com/office/drawing/2014/main" id="{DA4860FD-7B66-794C-96CB-FEA80D244C64}"/>
              </a:ext>
            </a:extLst>
          </p:cNvPr>
          <p:cNvSpPr/>
          <p:nvPr/>
        </p:nvSpPr>
        <p:spPr>
          <a:xfrm>
            <a:off x="8975249" y="4191882"/>
            <a:ext cx="942484" cy="766223"/>
          </a:xfrm>
          <a:prstGeom prst="hexagon">
            <a:avLst/>
          </a:prstGeom>
          <a:blipFill>
            <a:blip r:embed="rId16"/>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Agency</a:t>
            </a:r>
          </a:p>
        </p:txBody>
      </p:sp>
      <p:pic>
        <p:nvPicPr>
          <p:cNvPr id="43" name="Graphic 42" descr="Baby with solid fill">
            <a:extLst>
              <a:ext uri="{FF2B5EF4-FFF2-40B4-BE49-F238E27FC236}">
                <a16:creationId xmlns:a16="http://schemas.microsoft.com/office/drawing/2014/main" id="{B8C72095-5B4D-B8F5-8BD1-3672515E3A6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662909" y="4526919"/>
            <a:ext cx="447763" cy="447763"/>
          </a:xfrm>
          <a:prstGeom prst="rect">
            <a:avLst/>
          </a:prstGeom>
        </p:spPr>
      </p:pic>
      <p:pic>
        <p:nvPicPr>
          <p:cNvPr id="45" name="Graphic 44" descr="Schoolhouse outline">
            <a:extLst>
              <a:ext uri="{FF2B5EF4-FFF2-40B4-BE49-F238E27FC236}">
                <a16:creationId xmlns:a16="http://schemas.microsoft.com/office/drawing/2014/main" id="{A15262A4-AACF-1D10-38E8-D78FB25D0A8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784854" y="4888957"/>
            <a:ext cx="914400" cy="914400"/>
          </a:xfrm>
          <a:prstGeom prst="rect">
            <a:avLst/>
          </a:prstGeom>
        </p:spPr>
      </p:pic>
      <p:pic>
        <p:nvPicPr>
          <p:cNvPr id="47" name="Graphic 46" descr="Playground outline">
            <a:extLst>
              <a:ext uri="{FF2B5EF4-FFF2-40B4-BE49-F238E27FC236}">
                <a16:creationId xmlns:a16="http://schemas.microsoft.com/office/drawing/2014/main" id="{AF2424FD-CE0F-6EF4-A7E6-2201E721114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368246" y="3427677"/>
            <a:ext cx="614136" cy="614136"/>
          </a:xfrm>
          <a:prstGeom prst="rect">
            <a:avLst/>
          </a:prstGeom>
        </p:spPr>
      </p:pic>
      <p:cxnSp>
        <p:nvCxnSpPr>
          <p:cNvPr id="50" name="Straight Arrow Connector 49">
            <a:extLst>
              <a:ext uri="{FF2B5EF4-FFF2-40B4-BE49-F238E27FC236}">
                <a16:creationId xmlns:a16="http://schemas.microsoft.com/office/drawing/2014/main" id="{43FE17C4-B82D-5408-CD96-925667783365}"/>
              </a:ext>
            </a:extLst>
          </p:cNvPr>
          <p:cNvCxnSpPr>
            <a:cxnSpLocks/>
          </p:cNvCxnSpPr>
          <p:nvPr/>
        </p:nvCxnSpPr>
        <p:spPr>
          <a:xfrm flipV="1">
            <a:off x="2290621" y="5945192"/>
            <a:ext cx="7155870" cy="40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CA99D7F-0670-1415-D773-F5A5FE790C90}"/>
              </a:ext>
            </a:extLst>
          </p:cNvPr>
          <p:cNvSpPr txBox="1"/>
          <p:nvPr/>
        </p:nvSpPr>
        <p:spPr>
          <a:xfrm>
            <a:off x="5702308" y="5513418"/>
            <a:ext cx="1571264" cy="369332"/>
          </a:xfrm>
          <a:prstGeom prst="rect">
            <a:avLst/>
          </a:prstGeom>
          <a:noFill/>
        </p:spPr>
        <p:txBody>
          <a:bodyPr wrap="none" rtlCol="0">
            <a:spAutoFit/>
          </a:bodyPr>
          <a:lstStyle/>
          <a:p>
            <a:r>
              <a:rPr lang="en-US" dirty="0"/>
              <a:t>NW      SE (?)</a:t>
            </a:r>
          </a:p>
        </p:txBody>
      </p:sp>
      <p:sp>
        <p:nvSpPr>
          <p:cNvPr id="53" name="TextBox 52">
            <a:extLst>
              <a:ext uri="{FF2B5EF4-FFF2-40B4-BE49-F238E27FC236}">
                <a16:creationId xmlns:a16="http://schemas.microsoft.com/office/drawing/2014/main" id="{A9D0E021-9D63-7F75-A99A-0FF1A3BB25DA}"/>
              </a:ext>
            </a:extLst>
          </p:cNvPr>
          <p:cNvSpPr txBox="1"/>
          <p:nvPr/>
        </p:nvSpPr>
        <p:spPr>
          <a:xfrm>
            <a:off x="5711926" y="6073259"/>
            <a:ext cx="1552028" cy="369332"/>
          </a:xfrm>
          <a:prstGeom prst="rect">
            <a:avLst/>
          </a:prstGeom>
          <a:noFill/>
        </p:spPr>
        <p:txBody>
          <a:bodyPr wrap="none" rtlCol="0">
            <a:spAutoFit/>
          </a:bodyPr>
          <a:lstStyle/>
          <a:p>
            <a:r>
              <a:rPr lang="en-US" dirty="0"/>
              <a:t>Rich      Poor</a:t>
            </a:r>
          </a:p>
        </p:txBody>
      </p:sp>
      <p:cxnSp>
        <p:nvCxnSpPr>
          <p:cNvPr id="55" name="Straight Arrow Connector 54">
            <a:extLst>
              <a:ext uri="{FF2B5EF4-FFF2-40B4-BE49-F238E27FC236}">
                <a16:creationId xmlns:a16="http://schemas.microsoft.com/office/drawing/2014/main" id="{ACDE0D65-5BD1-E447-D948-3F5E88947832}"/>
              </a:ext>
            </a:extLst>
          </p:cNvPr>
          <p:cNvCxnSpPr>
            <a:cxnSpLocks/>
          </p:cNvCxnSpPr>
          <p:nvPr/>
        </p:nvCxnSpPr>
        <p:spPr>
          <a:xfrm>
            <a:off x="6329363" y="6257925"/>
            <a:ext cx="3037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0DAF69D-D77A-1DCB-9FD6-0C8D14641779}"/>
              </a:ext>
            </a:extLst>
          </p:cNvPr>
          <p:cNvCxnSpPr>
            <a:cxnSpLocks/>
          </p:cNvCxnSpPr>
          <p:nvPr/>
        </p:nvCxnSpPr>
        <p:spPr>
          <a:xfrm>
            <a:off x="6215063" y="5698084"/>
            <a:ext cx="2728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11FE7A9-1A1B-A4AA-EE50-321B8D7367E9}"/>
              </a:ext>
            </a:extLst>
          </p:cNvPr>
          <p:cNvSpPr txBox="1"/>
          <p:nvPr/>
        </p:nvSpPr>
        <p:spPr>
          <a:xfrm>
            <a:off x="5050009" y="6382810"/>
            <a:ext cx="2528256" cy="369332"/>
          </a:xfrm>
          <a:prstGeom prst="rect">
            <a:avLst/>
          </a:prstGeom>
          <a:noFill/>
        </p:spPr>
        <p:txBody>
          <a:bodyPr wrap="none" rtlCol="0">
            <a:spAutoFit/>
          </a:bodyPr>
          <a:lstStyle/>
          <a:p>
            <a:r>
              <a:rPr lang="en-US" i="1" dirty="0"/>
              <a:t>Make it better! Leap!</a:t>
            </a:r>
          </a:p>
        </p:txBody>
      </p:sp>
      <p:sp>
        <p:nvSpPr>
          <p:cNvPr id="65" name="Oval 5">
            <a:extLst>
              <a:ext uri="{FF2B5EF4-FFF2-40B4-BE49-F238E27FC236}">
                <a16:creationId xmlns:a16="http://schemas.microsoft.com/office/drawing/2014/main" id="{3AE12E21-7FCC-1ED0-3B18-82956F2048F1}"/>
              </a:ext>
            </a:extLst>
          </p:cNvPr>
          <p:cNvSpPr/>
          <p:nvPr/>
        </p:nvSpPr>
        <p:spPr>
          <a:xfrm>
            <a:off x="2967038" y="4153073"/>
            <a:ext cx="1146946" cy="1250829"/>
          </a:xfrm>
          <a:custGeom>
            <a:avLst/>
            <a:gdLst>
              <a:gd name="connsiteX0" fmla="*/ 0 w 3325813"/>
              <a:gd name="connsiteY0" fmla="*/ 1071563 h 2143125"/>
              <a:gd name="connsiteX1" fmla="*/ 1662907 w 3325813"/>
              <a:gd name="connsiteY1" fmla="*/ 0 h 2143125"/>
              <a:gd name="connsiteX2" fmla="*/ 3325814 w 3325813"/>
              <a:gd name="connsiteY2" fmla="*/ 1071563 h 2143125"/>
              <a:gd name="connsiteX3" fmla="*/ 1662907 w 3325813"/>
              <a:gd name="connsiteY3" fmla="*/ 2143126 h 2143125"/>
              <a:gd name="connsiteX4" fmla="*/ 0 w 3325813"/>
              <a:gd name="connsiteY4" fmla="*/ 1071563 h 2143125"/>
              <a:gd name="connsiteX0" fmla="*/ 0 w 3354389"/>
              <a:gd name="connsiteY0" fmla="*/ 1144848 h 2229644"/>
              <a:gd name="connsiteX1" fmla="*/ 1662907 w 3354389"/>
              <a:gd name="connsiteY1" fmla="*/ 73285 h 2229644"/>
              <a:gd name="connsiteX2" fmla="*/ 3354389 w 3354389"/>
              <a:gd name="connsiteY2" fmla="*/ 487623 h 2229644"/>
              <a:gd name="connsiteX3" fmla="*/ 1662907 w 3354389"/>
              <a:gd name="connsiteY3" fmla="*/ 2216411 h 2229644"/>
              <a:gd name="connsiteX4" fmla="*/ 0 w 3354389"/>
              <a:gd name="connsiteY4" fmla="*/ 1144848 h 2229644"/>
              <a:gd name="connsiteX0" fmla="*/ 0 w 3497264"/>
              <a:gd name="connsiteY0" fmla="*/ 2541086 h 2817398"/>
              <a:gd name="connsiteX1" fmla="*/ 1805782 w 3497264"/>
              <a:gd name="connsiteY1" fmla="*/ 169361 h 2817398"/>
              <a:gd name="connsiteX2" fmla="*/ 3497264 w 3497264"/>
              <a:gd name="connsiteY2" fmla="*/ 583699 h 2817398"/>
              <a:gd name="connsiteX3" fmla="*/ 1805782 w 3497264"/>
              <a:gd name="connsiteY3" fmla="*/ 2312487 h 2817398"/>
              <a:gd name="connsiteX4" fmla="*/ 0 w 3497264"/>
              <a:gd name="connsiteY4" fmla="*/ 2541086 h 281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264" h="2817398">
                <a:moveTo>
                  <a:pt x="0" y="2541086"/>
                </a:moveTo>
                <a:cubicBezTo>
                  <a:pt x="0" y="1949278"/>
                  <a:pt x="1222905" y="495592"/>
                  <a:pt x="1805782" y="169361"/>
                </a:cubicBezTo>
                <a:cubicBezTo>
                  <a:pt x="2388659" y="-156870"/>
                  <a:pt x="3497264" y="-8109"/>
                  <a:pt x="3497264" y="583699"/>
                </a:cubicBezTo>
                <a:cubicBezTo>
                  <a:pt x="3497264" y="1175507"/>
                  <a:pt x="2388659" y="1986256"/>
                  <a:pt x="1805782" y="2312487"/>
                </a:cubicBezTo>
                <a:cubicBezTo>
                  <a:pt x="1222905" y="2638718"/>
                  <a:pt x="0" y="3132894"/>
                  <a:pt x="0" y="2541086"/>
                </a:cubicBezTo>
                <a:close/>
              </a:path>
            </a:pathLst>
          </a:cu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a:t>
            </a:r>
          </a:p>
        </p:txBody>
      </p:sp>
      <p:sp>
        <p:nvSpPr>
          <p:cNvPr id="66" name="Oval 65">
            <a:extLst>
              <a:ext uri="{FF2B5EF4-FFF2-40B4-BE49-F238E27FC236}">
                <a16:creationId xmlns:a16="http://schemas.microsoft.com/office/drawing/2014/main" id="{66E46F5F-EE37-DEE0-DEF9-1B53F3356280}"/>
              </a:ext>
            </a:extLst>
          </p:cNvPr>
          <p:cNvSpPr/>
          <p:nvPr/>
        </p:nvSpPr>
        <p:spPr>
          <a:xfrm>
            <a:off x="8003593" y="1590843"/>
            <a:ext cx="809999" cy="505715"/>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CO</a:t>
            </a:r>
          </a:p>
        </p:txBody>
      </p:sp>
      <p:sp>
        <p:nvSpPr>
          <p:cNvPr id="67" name="Oval 66">
            <a:extLst>
              <a:ext uri="{FF2B5EF4-FFF2-40B4-BE49-F238E27FC236}">
                <a16:creationId xmlns:a16="http://schemas.microsoft.com/office/drawing/2014/main" id="{4372F793-DC1E-7B89-7079-5BAD3289E30E}"/>
              </a:ext>
            </a:extLst>
          </p:cNvPr>
          <p:cNvSpPr/>
          <p:nvPr/>
        </p:nvSpPr>
        <p:spPr>
          <a:xfrm>
            <a:off x="7271859" y="5215430"/>
            <a:ext cx="891055" cy="386279"/>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CO</a:t>
            </a:r>
          </a:p>
        </p:txBody>
      </p:sp>
      <p:sp>
        <p:nvSpPr>
          <p:cNvPr id="68" name="Oval 5">
            <a:extLst>
              <a:ext uri="{FF2B5EF4-FFF2-40B4-BE49-F238E27FC236}">
                <a16:creationId xmlns:a16="http://schemas.microsoft.com/office/drawing/2014/main" id="{25546116-1644-84AA-96C2-00360C1DB740}"/>
              </a:ext>
            </a:extLst>
          </p:cNvPr>
          <p:cNvSpPr/>
          <p:nvPr/>
        </p:nvSpPr>
        <p:spPr>
          <a:xfrm>
            <a:off x="5868556" y="1899981"/>
            <a:ext cx="895078" cy="1150301"/>
          </a:xfrm>
          <a:custGeom>
            <a:avLst/>
            <a:gdLst>
              <a:gd name="connsiteX0" fmla="*/ 0 w 3325813"/>
              <a:gd name="connsiteY0" fmla="*/ 1071563 h 2143125"/>
              <a:gd name="connsiteX1" fmla="*/ 1662907 w 3325813"/>
              <a:gd name="connsiteY1" fmla="*/ 0 h 2143125"/>
              <a:gd name="connsiteX2" fmla="*/ 3325814 w 3325813"/>
              <a:gd name="connsiteY2" fmla="*/ 1071563 h 2143125"/>
              <a:gd name="connsiteX3" fmla="*/ 1662907 w 3325813"/>
              <a:gd name="connsiteY3" fmla="*/ 2143126 h 2143125"/>
              <a:gd name="connsiteX4" fmla="*/ 0 w 3325813"/>
              <a:gd name="connsiteY4" fmla="*/ 1071563 h 2143125"/>
              <a:gd name="connsiteX0" fmla="*/ 0 w 3354389"/>
              <a:gd name="connsiteY0" fmla="*/ 1144848 h 2229644"/>
              <a:gd name="connsiteX1" fmla="*/ 1662907 w 3354389"/>
              <a:gd name="connsiteY1" fmla="*/ 73285 h 2229644"/>
              <a:gd name="connsiteX2" fmla="*/ 3354389 w 3354389"/>
              <a:gd name="connsiteY2" fmla="*/ 487623 h 2229644"/>
              <a:gd name="connsiteX3" fmla="*/ 1662907 w 3354389"/>
              <a:gd name="connsiteY3" fmla="*/ 2216411 h 2229644"/>
              <a:gd name="connsiteX4" fmla="*/ 0 w 3354389"/>
              <a:gd name="connsiteY4" fmla="*/ 1144848 h 2229644"/>
              <a:gd name="connsiteX0" fmla="*/ 0 w 3497264"/>
              <a:gd name="connsiteY0" fmla="*/ 2541086 h 2817398"/>
              <a:gd name="connsiteX1" fmla="*/ 1805782 w 3497264"/>
              <a:gd name="connsiteY1" fmla="*/ 169361 h 2817398"/>
              <a:gd name="connsiteX2" fmla="*/ 3497264 w 3497264"/>
              <a:gd name="connsiteY2" fmla="*/ 583699 h 2817398"/>
              <a:gd name="connsiteX3" fmla="*/ 1805782 w 3497264"/>
              <a:gd name="connsiteY3" fmla="*/ 2312487 h 2817398"/>
              <a:gd name="connsiteX4" fmla="*/ 0 w 3497264"/>
              <a:gd name="connsiteY4" fmla="*/ 2541086 h 281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264" h="2817398">
                <a:moveTo>
                  <a:pt x="0" y="2541086"/>
                </a:moveTo>
                <a:cubicBezTo>
                  <a:pt x="0" y="1949278"/>
                  <a:pt x="1222905" y="495592"/>
                  <a:pt x="1805782" y="169361"/>
                </a:cubicBezTo>
                <a:cubicBezTo>
                  <a:pt x="2388659" y="-156870"/>
                  <a:pt x="3497264" y="-8109"/>
                  <a:pt x="3497264" y="583699"/>
                </a:cubicBezTo>
                <a:cubicBezTo>
                  <a:pt x="3497264" y="1175507"/>
                  <a:pt x="2388659" y="1986256"/>
                  <a:pt x="1805782" y="2312487"/>
                </a:cubicBezTo>
                <a:cubicBezTo>
                  <a:pt x="1222905" y="2638718"/>
                  <a:pt x="0" y="3132894"/>
                  <a:pt x="0" y="2541086"/>
                </a:cubicBezTo>
                <a:close/>
              </a:path>
            </a:pathLst>
          </a:cu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a:t>
            </a:r>
          </a:p>
        </p:txBody>
      </p:sp>
      <p:sp>
        <p:nvSpPr>
          <p:cNvPr id="69" name="Oval 68">
            <a:extLst>
              <a:ext uri="{FF2B5EF4-FFF2-40B4-BE49-F238E27FC236}">
                <a16:creationId xmlns:a16="http://schemas.microsoft.com/office/drawing/2014/main" id="{C3D5F9C0-F929-650B-CE1D-113A198C9687}"/>
              </a:ext>
            </a:extLst>
          </p:cNvPr>
          <p:cNvSpPr/>
          <p:nvPr/>
        </p:nvSpPr>
        <p:spPr>
          <a:xfrm>
            <a:off x="9002907" y="1660412"/>
            <a:ext cx="665787" cy="372243"/>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CO</a:t>
            </a:r>
          </a:p>
        </p:txBody>
      </p:sp>
      <p:sp>
        <p:nvSpPr>
          <p:cNvPr id="70" name="Oval 69">
            <a:extLst>
              <a:ext uri="{FF2B5EF4-FFF2-40B4-BE49-F238E27FC236}">
                <a16:creationId xmlns:a16="http://schemas.microsoft.com/office/drawing/2014/main" id="{CF642D2C-2324-82B9-1D53-C1136C121B22}"/>
              </a:ext>
            </a:extLst>
          </p:cNvPr>
          <p:cNvSpPr/>
          <p:nvPr/>
        </p:nvSpPr>
        <p:spPr>
          <a:xfrm>
            <a:off x="9241236" y="3012159"/>
            <a:ext cx="854917" cy="347885"/>
          </a:xfrm>
          <a:prstGeom prst="ellipse">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a:t>
            </a:r>
          </a:p>
        </p:txBody>
      </p:sp>
      <p:cxnSp>
        <p:nvCxnSpPr>
          <p:cNvPr id="73" name="Curved Connector 72">
            <a:extLst>
              <a:ext uri="{FF2B5EF4-FFF2-40B4-BE49-F238E27FC236}">
                <a16:creationId xmlns:a16="http://schemas.microsoft.com/office/drawing/2014/main" id="{F392A025-E740-449A-9540-E769ACEDDEA0}"/>
              </a:ext>
            </a:extLst>
          </p:cNvPr>
          <p:cNvCxnSpPr>
            <a:cxnSpLocks/>
          </p:cNvCxnSpPr>
          <p:nvPr/>
        </p:nvCxnSpPr>
        <p:spPr>
          <a:xfrm rot="5400000" flipH="1" flipV="1">
            <a:off x="4230553" y="2587635"/>
            <a:ext cx="3645856" cy="1896843"/>
          </a:xfrm>
          <a:prstGeom prst="curvedConnector3">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Oval 5">
            <a:extLst>
              <a:ext uri="{FF2B5EF4-FFF2-40B4-BE49-F238E27FC236}">
                <a16:creationId xmlns:a16="http://schemas.microsoft.com/office/drawing/2014/main" id="{19A71FBF-1F58-B8F6-55EF-C353DFE57719}"/>
              </a:ext>
            </a:extLst>
          </p:cNvPr>
          <p:cNvSpPr/>
          <p:nvPr/>
        </p:nvSpPr>
        <p:spPr>
          <a:xfrm>
            <a:off x="4625672" y="3120908"/>
            <a:ext cx="1036553" cy="1357797"/>
          </a:xfrm>
          <a:custGeom>
            <a:avLst/>
            <a:gdLst>
              <a:gd name="connsiteX0" fmla="*/ 0 w 3325813"/>
              <a:gd name="connsiteY0" fmla="*/ 1071563 h 2143125"/>
              <a:gd name="connsiteX1" fmla="*/ 1662907 w 3325813"/>
              <a:gd name="connsiteY1" fmla="*/ 0 h 2143125"/>
              <a:gd name="connsiteX2" fmla="*/ 3325814 w 3325813"/>
              <a:gd name="connsiteY2" fmla="*/ 1071563 h 2143125"/>
              <a:gd name="connsiteX3" fmla="*/ 1662907 w 3325813"/>
              <a:gd name="connsiteY3" fmla="*/ 2143126 h 2143125"/>
              <a:gd name="connsiteX4" fmla="*/ 0 w 3325813"/>
              <a:gd name="connsiteY4" fmla="*/ 1071563 h 2143125"/>
              <a:gd name="connsiteX0" fmla="*/ 0 w 3354389"/>
              <a:gd name="connsiteY0" fmla="*/ 1144848 h 2229644"/>
              <a:gd name="connsiteX1" fmla="*/ 1662907 w 3354389"/>
              <a:gd name="connsiteY1" fmla="*/ 73285 h 2229644"/>
              <a:gd name="connsiteX2" fmla="*/ 3354389 w 3354389"/>
              <a:gd name="connsiteY2" fmla="*/ 487623 h 2229644"/>
              <a:gd name="connsiteX3" fmla="*/ 1662907 w 3354389"/>
              <a:gd name="connsiteY3" fmla="*/ 2216411 h 2229644"/>
              <a:gd name="connsiteX4" fmla="*/ 0 w 3354389"/>
              <a:gd name="connsiteY4" fmla="*/ 1144848 h 2229644"/>
              <a:gd name="connsiteX0" fmla="*/ 0 w 3497264"/>
              <a:gd name="connsiteY0" fmla="*/ 2541086 h 2817398"/>
              <a:gd name="connsiteX1" fmla="*/ 1805782 w 3497264"/>
              <a:gd name="connsiteY1" fmla="*/ 169361 h 2817398"/>
              <a:gd name="connsiteX2" fmla="*/ 3497264 w 3497264"/>
              <a:gd name="connsiteY2" fmla="*/ 583699 h 2817398"/>
              <a:gd name="connsiteX3" fmla="*/ 1805782 w 3497264"/>
              <a:gd name="connsiteY3" fmla="*/ 2312487 h 2817398"/>
              <a:gd name="connsiteX4" fmla="*/ 0 w 3497264"/>
              <a:gd name="connsiteY4" fmla="*/ 2541086 h 281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264" h="2817398">
                <a:moveTo>
                  <a:pt x="0" y="2541086"/>
                </a:moveTo>
                <a:cubicBezTo>
                  <a:pt x="0" y="1949278"/>
                  <a:pt x="1222905" y="495592"/>
                  <a:pt x="1805782" y="169361"/>
                </a:cubicBezTo>
                <a:cubicBezTo>
                  <a:pt x="2388659" y="-156870"/>
                  <a:pt x="3497264" y="-8109"/>
                  <a:pt x="3497264" y="583699"/>
                </a:cubicBezTo>
                <a:cubicBezTo>
                  <a:pt x="3497264" y="1175507"/>
                  <a:pt x="2388659" y="1986256"/>
                  <a:pt x="1805782" y="2312487"/>
                </a:cubicBezTo>
                <a:cubicBezTo>
                  <a:pt x="1222905" y="2638718"/>
                  <a:pt x="0" y="3132894"/>
                  <a:pt x="0" y="2541086"/>
                </a:cubicBezTo>
                <a:close/>
              </a:path>
            </a:pathLst>
          </a:cu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a:t>
            </a:r>
          </a:p>
        </p:txBody>
      </p:sp>
      <p:sp>
        <p:nvSpPr>
          <p:cNvPr id="81" name="Oval 80">
            <a:extLst>
              <a:ext uri="{FF2B5EF4-FFF2-40B4-BE49-F238E27FC236}">
                <a16:creationId xmlns:a16="http://schemas.microsoft.com/office/drawing/2014/main" id="{0989C1DB-4757-1DDB-2571-995C656F2C7C}"/>
              </a:ext>
            </a:extLst>
          </p:cNvPr>
          <p:cNvSpPr/>
          <p:nvPr/>
        </p:nvSpPr>
        <p:spPr>
          <a:xfrm>
            <a:off x="3842924" y="5069013"/>
            <a:ext cx="728369" cy="629071"/>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RC</a:t>
            </a:r>
            <a:r>
              <a:rPr lang="en-US" dirty="0"/>
              <a:t>I</a:t>
            </a:r>
          </a:p>
        </p:txBody>
      </p:sp>
      <p:sp>
        <p:nvSpPr>
          <p:cNvPr id="82" name="Oval 81">
            <a:extLst>
              <a:ext uri="{FF2B5EF4-FFF2-40B4-BE49-F238E27FC236}">
                <a16:creationId xmlns:a16="http://schemas.microsoft.com/office/drawing/2014/main" id="{9C4ABD0E-B456-E4C7-8AC8-F7E30C17E5F8}"/>
              </a:ext>
            </a:extLst>
          </p:cNvPr>
          <p:cNvSpPr/>
          <p:nvPr/>
        </p:nvSpPr>
        <p:spPr>
          <a:xfrm>
            <a:off x="5095570" y="1450105"/>
            <a:ext cx="616356" cy="51013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 NGO</a:t>
            </a:r>
          </a:p>
        </p:txBody>
      </p:sp>
      <p:pic>
        <p:nvPicPr>
          <p:cNvPr id="88" name="Graphic 87" descr="Two Men with solid fill">
            <a:extLst>
              <a:ext uri="{FF2B5EF4-FFF2-40B4-BE49-F238E27FC236}">
                <a16:creationId xmlns:a16="http://schemas.microsoft.com/office/drawing/2014/main" id="{EE25B8F3-7664-8958-DFAD-A75C5D805A9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632126" y="2604101"/>
            <a:ext cx="481008" cy="481008"/>
          </a:xfrm>
          <a:prstGeom prst="rect">
            <a:avLst/>
          </a:prstGeom>
        </p:spPr>
      </p:pic>
      <p:pic>
        <p:nvPicPr>
          <p:cNvPr id="90" name="Graphic 89" descr="Man with solid fill">
            <a:extLst>
              <a:ext uri="{FF2B5EF4-FFF2-40B4-BE49-F238E27FC236}">
                <a16:creationId xmlns:a16="http://schemas.microsoft.com/office/drawing/2014/main" id="{B426DDA8-F04A-8D92-AE8E-0BB5F3E2F25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rot="211883">
            <a:off x="9565388" y="2545271"/>
            <a:ext cx="462745" cy="462745"/>
          </a:xfrm>
          <a:prstGeom prst="rect">
            <a:avLst/>
          </a:prstGeom>
        </p:spPr>
      </p:pic>
      <p:pic>
        <p:nvPicPr>
          <p:cNvPr id="91" name="Graphic 90" descr="Man with solid fill">
            <a:extLst>
              <a:ext uri="{FF2B5EF4-FFF2-40B4-BE49-F238E27FC236}">
                <a16:creationId xmlns:a16="http://schemas.microsoft.com/office/drawing/2014/main" id="{6949A810-D617-BFF4-556F-03D21852C70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8848109" y="3283578"/>
            <a:ext cx="462745" cy="462745"/>
          </a:xfrm>
          <a:prstGeom prst="rect">
            <a:avLst/>
          </a:prstGeom>
        </p:spPr>
      </p:pic>
      <p:pic>
        <p:nvPicPr>
          <p:cNvPr id="92" name="Graphic 91" descr="Man with solid fill">
            <a:extLst>
              <a:ext uri="{FF2B5EF4-FFF2-40B4-BE49-F238E27FC236}">
                <a16:creationId xmlns:a16="http://schemas.microsoft.com/office/drawing/2014/main" id="{0E8E298E-3319-4EEB-FD11-DE27CB5F6B0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952869" y="3934754"/>
            <a:ext cx="462745" cy="462745"/>
          </a:xfrm>
          <a:prstGeom prst="rect">
            <a:avLst/>
          </a:prstGeom>
        </p:spPr>
      </p:pic>
      <p:pic>
        <p:nvPicPr>
          <p:cNvPr id="94" name="Graphic 93" descr="Group of men with solid fill">
            <a:extLst>
              <a:ext uri="{FF2B5EF4-FFF2-40B4-BE49-F238E27FC236}">
                <a16:creationId xmlns:a16="http://schemas.microsoft.com/office/drawing/2014/main" id="{6B7176D2-5A89-1A89-730B-20B5FDAC045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8162711" y="3124869"/>
            <a:ext cx="703325" cy="703325"/>
          </a:xfrm>
          <a:prstGeom prst="rect">
            <a:avLst/>
          </a:prstGeom>
        </p:spPr>
      </p:pic>
      <p:sp>
        <p:nvSpPr>
          <p:cNvPr id="95" name="TextBox 94">
            <a:extLst>
              <a:ext uri="{FF2B5EF4-FFF2-40B4-BE49-F238E27FC236}">
                <a16:creationId xmlns:a16="http://schemas.microsoft.com/office/drawing/2014/main" id="{0B908EC7-E5B9-6B56-6445-392D3F31D362}"/>
              </a:ext>
            </a:extLst>
          </p:cNvPr>
          <p:cNvSpPr txBox="1"/>
          <p:nvPr/>
        </p:nvSpPr>
        <p:spPr>
          <a:xfrm>
            <a:off x="10852910" y="3050282"/>
            <a:ext cx="1298753" cy="369332"/>
          </a:xfrm>
          <a:prstGeom prst="rect">
            <a:avLst/>
          </a:prstGeom>
          <a:noFill/>
        </p:spPr>
        <p:txBody>
          <a:bodyPr wrap="none" rtlCol="0">
            <a:spAutoFit/>
          </a:bodyPr>
          <a:lstStyle/>
          <a:p>
            <a:r>
              <a:rPr lang="en-US" dirty="0"/>
              <a:t>POLITICAL</a:t>
            </a:r>
          </a:p>
        </p:txBody>
      </p:sp>
      <p:sp>
        <p:nvSpPr>
          <p:cNvPr id="96" name="Oval 5">
            <a:extLst>
              <a:ext uri="{FF2B5EF4-FFF2-40B4-BE49-F238E27FC236}">
                <a16:creationId xmlns:a16="http://schemas.microsoft.com/office/drawing/2014/main" id="{8F6A609F-9714-02C6-0E7E-2E4F019AAD23}"/>
              </a:ext>
            </a:extLst>
          </p:cNvPr>
          <p:cNvSpPr/>
          <p:nvPr/>
        </p:nvSpPr>
        <p:spPr>
          <a:xfrm>
            <a:off x="5989008" y="3987072"/>
            <a:ext cx="680327" cy="742061"/>
          </a:xfrm>
          <a:custGeom>
            <a:avLst/>
            <a:gdLst>
              <a:gd name="connsiteX0" fmla="*/ 0 w 3325813"/>
              <a:gd name="connsiteY0" fmla="*/ 1071563 h 2143125"/>
              <a:gd name="connsiteX1" fmla="*/ 1662907 w 3325813"/>
              <a:gd name="connsiteY1" fmla="*/ 0 h 2143125"/>
              <a:gd name="connsiteX2" fmla="*/ 3325814 w 3325813"/>
              <a:gd name="connsiteY2" fmla="*/ 1071563 h 2143125"/>
              <a:gd name="connsiteX3" fmla="*/ 1662907 w 3325813"/>
              <a:gd name="connsiteY3" fmla="*/ 2143126 h 2143125"/>
              <a:gd name="connsiteX4" fmla="*/ 0 w 3325813"/>
              <a:gd name="connsiteY4" fmla="*/ 1071563 h 2143125"/>
              <a:gd name="connsiteX0" fmla="*/ 0 w 3354389"/>
              <a:gd name="connsiteY0" fmla="*/ 1144848 h 2229644"/>
              <a:gd name="connsiteX1" fmla="*/ 1662907 w 3354389"/>
              <a:gd name="connsiteY1" fmla="*/ 73285 h 2229644"/>
              <a:gd name="connsiteX2" fmla="*/ 3354389 w 3354389"/>
              <a:gd name="connsiteY2" fmla="*/ 487623 h 2229644"/>
              <a:gd name="connsiteX3" fmla="*/ 1662907 w 3354389"/>
              <a:gd name="connsiteY3" fmla="*/ 2216411 h 2229644"/>
              <a:gd name="connsiteX4" fmla="*/ 0 w 3354389"/>
              <a:gd name="connsiteY4" fmla="*/ 1144848 h 2229644"/>
              <a:gd name="connsiteX0" fmla="*/ 0 w 3497264"/>
              <a:gd name="connsiteY0" fmla="*/ 2541086 h 2817398"/>
              <a:gd name="connsiteX1" fmla="*/ 1805782 w 3497264"/>
              <a:gd name="connsiteY1" fmla="*/ 169361 h 2817398"/>
              <a:gd name="connsiteX2" fmla="*/ 3497264 w 3497264"/>
              <a:gd name="connsiteY2" fmla="*/ 583699 h 2817398"/>
              <a:gd name="connsiteX3" fmla="*/ 1805782 w 3497264"/>
              <a:gd name="connsiteY3" fmla="*/ 2312487 h 2817398"/>
              <a:gd name="connsiteX4" fmla="*/ 0 w 3497264"/>
              <a:gd name="connsiteY4" fmla="*/ 2541086 h 2817398"/>
              <a:gd name="connsiteX0" fmla="*/ 0 w 2591012"/>
              <a:gd name="connsiteY0" fmla="*/ 1167194 h 2232328"/>
              <a:gd name="connsiteX1" fmla="*/ 899530 w 2591012"/>
              <a:gd name="connsiteY1" fmla="*/ 74821 h 2232328"/>
              <a:gd name="connsiteX2" fmla="*/ 2591012 w 2591012"/>
              <a:gd name="connsiteY2" fmla="*/ 489159 h 2232328"/>
              <a:gd name="connsiteX3" fmla="*/ 899530 w 2591012"/>
              <a:gd name="connsiteY3" fmla="*/ 2217947 h 2232328"/>
              <a:gd name="connsiteX4" fmla="*/ 0 w 2591012"/>
              <a:gd name="connsiteY4" fmla="*/ 1167194 h 2232328"/>
              <a:gd name="connsiteX0" fmla="*/ 0 w 1798040"/>
              <a:gd name="connsiteY0" fmla="*/ 1092532 h 2143438"/>
              <a:gd name="connsiteX1" fmla="*/ 899530 w 1798040"/>
              <a:gd name="connsiteY1" fmla="*/ 159 h 2143438"/>
              <a:gd name="connsiteX2" fmla="*/ 1798040 w 1798040"/>
              <a:gd name="connsiteY2" fmla="*/ 1033540 h 2143438"/>
              <a:gd name="connsiteX3" fmla="*/ 899530 w 1798040"/>
              <a:gd name="connsiteY3" fmla="*/ 2143285 h 2143438"/>
              <a:gd name="connsiteX4" fmla="*/ 0 w 1798040"/>
              <a:gd name="connsiteY4" fmla="*/ 1092532 h 214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40" h="2143438">
                <a:moveTo>
                  <a:pt x="0" y="1092532"/>
                </a:moveTo>
                <a:cubicBezTo>
                  <a:pt x="0" y="500724"/>
                  <a:pt x="599857" y="9991"/>
                  <a:pt x="899530" y="159"/>
                </a:cubicBezTo>
                <a:cubicBezTo>
                  <a:pt x="1199203" y="-9673"/>
                  <a:pt x="1798040" y="441732"/>
                  <a:pt x="1798040" y="1033540"/>
                </a:cubicBezTo>
                <a:cubicBezTo>
                  <a:pt x="1798040" y="1625348"/>
                  <a:pt x="1199203" y="2133453"/>
                  <a:pt x="899530" y="2143285"/>
                </a:cubicBezTo>
                <a:cubicBezTo>
                  <a:pt x="599857" y="2153117"/>
                  <a:pt x="0" y="1684340"/>
                  <a:pt x="0" y="1092532"/>
                </a:cubicBezTo>
                <a:close/>
              </a:path>
            </a:pathLst>
          </a:cu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NGOs</a:t>
            </a:r>
          </a:p>
        </p:txBody>
      </p:sp>
      <p:sp>
        <p:nvSpPr>
          <p:cNvPr id="98" name="Oval 5">
            <a:extLst>
              <a:ext uri="{FF2B5EF4-FFF2-40B4-BE49-F238E27FC236}">
                <a16:creationId xmlns:a16="http://schemas.microsoft.com/office/drawing/2014/main" id="{AF82B3ED-BC0C-807C-AB8A-578E891AF5C1}"/>
              </a:ext>
            </a:extLst>
          </p:cNvPr>
          <p:cNvSpPr/>
          <p:nvPr/>
        </p:nvSpPr>
        <p:spPr>
          <a:xfrm>
            <a:off x="7384975" y="3123571"/>
            <a:ext cx="680327" cy="742061"/>
          </a:xfrm>
          <a:custGeom>
            <a:avLst/>
            <a:gdLst>
              <a:gd name="connsiteX0" fmla="*/ 0 w 3325813"/>
              <a:gd name="connsiteY0" fmla="*/ 1071563 h 2143125"/>
              <a:gd name="connsiteX1" fmla="*/ 1662907 w 3325813"/>
              <a:gd name="connsiteY1" fmla="*/ 0 h 2143125"/>
              <a:gd name="connsiteX2" fmla="*/ 3325814 w 3325813"/>
              <a:gd name="connsiteY2" fmla="*/ 1071563 h 2143125"/>
              <a:gd name="connsiteX3" fmla="*/ 1662907 w 3325813"/>
              <a:gd name="connsiteY3" fmla="*/ 2143126 h 2143125"/>
              <a:gd name="connsiteX4" fmla="*/ 0 w 3325813"/>
              <a:gd name="connsiteY4" fmla="*/ 1071563 h 2143125"/>
              <a:gd name="connsiteX0" fmla="*/ 0 w 3354389"/>
              <a:gd name="connsiteY0" fmla="*/ 1144848 h 2229644"/>
              <a:gd name="connsiteX1" fmla="*/ 1662907 w 3354389"/>
              <a:gd name="connsiteY1" fmla="*/ 73285 h 2229644"/>
              <a:gd name="connsiteX2" fmla="*/ 3354389 w 3354389"/>
              <a:gd name="connsiteY2" fmla="*/ 487623 h 2229644"/>
              <a:gd name="connsiteX3" fmla="*/ 1662907 w 3354389"/>
              <a:gd name="connsiteY3" fmla="*/ 2216411 h 2229644"/>
              <a:gd name="connsiteX4" fmla="*/ 0 w 3354389"/>
              <a:gd name="connsiteY4" fmla="*/ 1144848 h 2229644"/>
              <a:gd name="connsiteX0" fmla="*/ 0 w 3497264"/>
              <a:gd name="connsiteY0" fmla="*/ 2541086 h 2817398"/>
              <a:gd name="connsiteX1" fmla="*/ 1805782 w 3497264"/>
              <a:gd name="connsiteY1" fmla="*/ 169361 h 2817398"/>
              <a:gd name="connsiteX2" fmla="*/ 3497264 w 3497264"/>
              <a:gd name="connsiteY2" fmla="*/ 583699 h 2817398"/>
              <a:gd name="connsiteX3" fmla="*/ 1805782 w 3497264"/>
              <a:gd name="connsiteY3" fmla="*/ 2312487 h 2817398"/>
              <a:gd name="connsiteX4" fmla="*/ 0 w 3497264"/>
              <a:gd name="connsiteY4" fmla="*/ 2541086 h 2817398"/>
              <a:gd name="connsiteX0" fmla="*/ 0 w 2591012"/>
              <a:gd name="connsiteY0" fmla="*/ 1167194 h 2232328"/>
              <a:gd name="connsiteX1" fmla="*/ 899530 w 2591012"/>
              <a:gd name="connsiteY1" fmla="*/ 74821 h 2232328"/>
              <a:gd name="connsiteX2" fmla="*/ 2591012 w 2591012"/>
              <a:gd name="connsiteY2" fmla="*/ 489159 h 2232328"/>
              <a:gd name="connsiteX3" fmla="*/ 899530 w 2591012"/>
              <a:gd name="connsiteY3" fmla="*/ 2217947 h 2232328"/>
              <a:gd name="connsiteX4" fmla="*/ 0 w 2591012"/>
              <a:gd name="connsiteY4" fmla="*/ 1167194 h 2232328"/>
              <a:gd name="connsiteX0" fmla="*/ 0 w 1798040"/>
              <a:gd name="connsiteY0" fmla="*/ 1092532 h 2143438"/>
              <a:gd name="connsiteX1" fmla="*/ 899530 w 1798040"/>
              <a:gd name="connsiteY1" fmla="*/ 159 h 2143438"/>
              <a:gd name="connsiteX2" fmla="*/ 1798040 w 1798040"/>
              <a:gd name="connsiteY2" fmla="*/ 1033540 h 2143438"/>
              <a:gd name="connsiteX3" fmla="*/ 899530 w 1798040"/>
              <a:gd name="connsiteY3" fmla="*/ 2143285 h 2143438"/>
              <a:gd name="connsiteX4" fmla="*/ 0 w 1798040"/>
              <a:gd name="connsiteY4" fmla="*/ 1092532 h 214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40" h="2143438">
                <a:moveTo>
                  <a:pt x="0" y="1092532"/>
                </a:moveTo>
                <a:cubicBezTo>
                  <a:pt x="0" y="500724"/>
                  <a:pt x="599857" y="9991"/>
                  <a:pt x="899530" y="159"/>
                </a:cubicBezTo>
                <a:cubicBezTo>
                  <a:pt x="1199203" y="-9673"/>
                  <a:pt x="1798040" y="441732"/>
                  <a:pt x="1798040" y="1033540"/>
                </a:cubicBezTo>
                <a:cubicBezTo>
                  <a:pt x="1798040" y="1625348"/>
                  <a:pt x="1199203" y="2133453"/>
                  <a:pt x="899530" y="2143285"/>
                </a:cubicBezTo>
                <a:cubicBezTo>
                  <a:pt x="599857" y="2153117"/>
                  <a:pt x="0" y="1684340"/>
                  <a:pt x="0" y="1092532"/>
                </a:cubicBezTo>
                <a:close/>
              </a:path>
            </a:pathLst>
          </a:cu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NGOs</a:t>
            </a:r>
          </a:p>
        </p:txBody>
      </p:sp>
      <p:sp>
        <p:nvSpPr>
          <p:cNvPr id="99" name="Oval 5">
            <a:extLst>
              <a:ext uri="{FF2B5EF4-FFF2-40B4-BE49-F238E27FC236}">
                <a16:creationId xmlns:a16="http://schemas.microsoft.com/office/drawing/2014/main" id="{3599FEA2-C209-E696-A1A8-5939881CE6F6}"/>
              </a:ext>
            </a:extLst>
          </p:cNvPr>
          <p:cNvSpPr/>
          <p:nvPr/>
        </p:nvSpPr>
        <p:spPr>
          <a:xfrm>
            <a:off x="6894443" y="2932046"/>
            <a:ext cx="680327" cy="742061"/>
          </a:xfrm>
          <a:custGeom>
            <a:avLst/>
            <a:gdLst>
              <a:gd name="connsiteX0" fmla="*/ 0 w 3325813"/>
              <a:gd name="connsiteY0" fmla="*/ 1071563 h 2143125"/>
              <a:gd name="connsiteX1" fmla="*/ 1662907 w 3325813"/>
              <a:gd name="connsiteY1" fmla="*/ 0 h 2143125"/>
              <a:gd name="connsiteX2" fmla="*/ 3325814 w 3325813"/>
              <a:gd name="connsiteY2" fmla="*/ 1071563 h 2143125"/>
              <a:gd name="connsiteX3" fmla="*/ 1662907 w 3325813"/>
              <a:gd name="connsiteY3" fmla="*/ 2143126 h 2143125"/>
              <a:gd name="connsiteX4" fmla="*/ 0 w 3325813"/>
              <a:gd name="connsiteY4" fmla="*/ 1071563 h 2143125"/>
              <a:gd name="connsiteX0" fmla="*/ 0 w 3354389"/>
              <a:gd name="connsiteY0" fmla="*/ 1144848 h 2229644"/>
              <a:gd name="connsiteX1" fmla="*/ 1662907 w 3354389"/>
              <a:gd name="connsiteY1" fmla="*/ 73285 h 2229644"/>
              <a:gd name="connsiteX2" fmla="*/ 3354389 w 3354389"/>
              <a:gd name="connsiteY2" fmla="*/ 487623 h 2229644"/>
              <a:gd name="connsiteX3" fmla="*/ 1662907 w 3354389"/>
              <a:gd name="connsiteY3" fmla="*/ 2216411 h 2229644"/>
              <a:gd name="connsiteX4" fmla="*/ 0 w 3354389"/>
              <a:gd name="connsiteY4" fmla="*/ 1144848 h 2229644"/>
              <a:gd name="connsiteX0" fmla="*/ 0 w 3497264"/>
              <a:gd name="connsiteY0" fmla="*/ 2541086 h 2817398"/>
              <a:gd name="connsiteX1" fmla="*/ 1805782 w 3497264"/>
              <a:gd name="connsiteY1" fmla="*/ 169361 h 2817398"/>
              <a:gd name="connsiteX2" fmla="*/ 3497264 w 3497264"/>
              <a:gd name="connsiteY2" fmla="*/ 583699 h 2817398"/>
              <a:gd name="connsiteX3" fmla="*/ 1805782 w 3497264"/>
              <a:gd name="connsiteY3" fmla="*/ 2312487 h 2817398"/>
              <a:gd name="connsiteX4" fmla="*/ 0 w 3497264"/>
              <a:gd name="connsiteY4" fmla="*/ 2541086 h 2817398"/>
              <a:gd name="connsiteX0" fmla="*/ 0 w 2591012"/>
              <a:gd name="connsiteY0" fmla="*/ 1167194 h 2232328"/>
              <a:gd name="connsiteX1" fmla="*/ 899530 w 2591012"/>
              <a:gd name="connsiteY1" fmla="*/ 74821 h 2232328"/>
              <a:gd name="connsiteX2" fmla="*/ 2591012 w 2591012"/>
              <a:gd name="connsiteY2" fmla="*/ 489159 h 2232328"/>
              <a:gd name="connsiteX3" fmla="*/ 899530 w 2591012"/>
              <a:gd name="connsiteY3" fmla="*/ 2217947 h 2232328"/>
              <a:gd name="connsiteX4" fmla="*/ 0 w 2591012"/>
              <a:gd name="connsiteY4" fmla="*/ 1167194 h 2232328"/>
              <a:gd name="connsiteX0" fmla="*/ 0 w 1798040"/>
              <a:gd name="connsiteY0" fmla="*/ 1092532 h 2143438"/>
              <a:gd name="connsiteX1" fmla="*/ 899530 w 1798040"/>
              <a:gd name="connsiteY1" fmla="*/ 159 h 2143438"/>
              <a:gd name="connsiteX2" fmla="*/ 1798040 w 1798040"/>
              <a:gd name="connsiteY2" fmla="*/ 1033540 h 2143438"/>
              <a:gd name="connsiteX3" fmla="*/ 899530 w 1798040"/>
              <a:gd name="connsiteY3" fmla="*/ 2143285 h 2143438"/>
              <a:gd name="connsiteX4" fmla="*/ 0 w 1798040"/>
              <a:gd name="connsiteY4" fmla="*/ 1092532 h 214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40" h="2143438">
                <a:moveTo>
                  <a:pt x="0" y="1092532"/>
                </a:moveTo>
                <a:cubicBezTo>
                  <a:pt x="0" y="500724"/>
                  <a:pt x="599857" y="9991"/>
                  <a:pt x="899530" y="159"/>
                </a:cubicBezTo>
                <a:cubicBezTo>
                  <a:pt x="1199203" y="-9673"/>
                  <a:pt x="1798040" y="441732"/>
                  <a:pt x="1798040" y="1033540"/>
                </a:cubicBezTo>
                <a:cubicBezTo>
                  <a:pt x="1798040" y="1625348"/>
                  <a:pt x="1199203" y="2133453"/>
                  <a:pt x="899530" y="2143285"/>
                </a:cubicBezTo>
                <a:cubicBezTo>
                  <a:pt x="599857" y="2153117"/>
                  <a:pt x="0" y="1684340"/>
                  <a:pt x="0" y="1092532"/>
                </a:cubicBezTo>
                <a:close/>
              </a:path>
            </a:pathLst>
          </a:cu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NGOs</a:t>
            </a:r>
          </a:p>
        </p:txBody>
      </p:sp>
      <p:sp>
        <p:nvSpPr>
          <p:cNvPr id="102" name="TextBox 101">
            <a:extLst>
              <a:ext uri="{FF2B5EF4-FFF2-40B4-BE49-F238E27FC236}">
                <a16:creationId xmlns:a16="http://schemas.microsoft.com/office/drawing/2014/main" id="{3A445A50-832B-77D9-E51F-7DB290B80107}"/>
              </a:ext>
            </a:extLst>
          </p:cNvPr>
          <p:cNvSpPr txBox="1"/>
          <p:nvPr/>
        </p:nvSpPr>
        <p:spPr>
          <a:xfrm>
            <a:off x="8118588" y="2219983"/>
            <a:ext cx="1704313" cy="369332"/>
          </a:xfrm>
          <a:prstGeom prst="rect">
            <a:avLst/>
          </a:prstGeom>
          <a:solidFill>
            <a:srgbClr val="FFFF00"/>
          </a:solidFill>
          <a:ln>
            <a:solidFill>
              <a:schemeClr val="tx1"/>
            </a:solidFill>
          </a:ln>
        </p:spPr>
        <p:txBody>
          <a:bodyPr wrap="none" rtlCol="0">
            <a:spAutoFit/>
          </a:bodyPr>
          <a:lstStyle/>
          <a:p>
            <a:r>
              <a:rPr lang="en-US" dirty="0"/>
              <a:t>Implementers</a:t>
            </a:r>
          </a:p>
        </p:txBody>
      </p:sp>
      <p:sp>
        <p:nvSpPr>
          <p:cNvPr id="103" name="Preparation 102">
            <a:extLst>
              <a:ext uri="{FF2B5EF4-FFF2-40B4-BE49-F238E27FC236}">
                <a16:creationId xmlns:a16="http://schemas.microsoft.com/office/drawing/2014/main" id="{0094F319-6209-A550-6F94-D8401287FB1A}"/>
              </a:ext>
            </a:extLst>
          </p:cNvPr>
          <p:cNvSpPr/>
          <p:nvPr/>
        </p:nvSpPr>
        <p:spPr>
          <a:xfrm>
            <a:off x="6354694" y="3729705"/>
            <a:ext cx="1664023" cy="612648"/>
          </a:xfrm>
          <a:prstGeom prst="flowChartPreparati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Companies</a:t>
            </a:r>
          </a:p>
        </p:txBody>
      </p:sp>
      <p:sp>
        <p:nvSpPr>
          <p:cNvPr id="104" name="Preparation 103">
            <a:extLst>
              <a:ext uri="{FF2B5EF4-FFF2-40B4-BE49-F238E27FC236}">
                <a16:creationId xmlns:a16="http://schemas.microsoft.com/office/drawing/2014/main" id="{BD2578CD-B79F-3562-C856-52EB44343290}"/>
              </a:ext>
            </a:extLst>
          </p:cNvPr>
          <p:cNvSpPr/>
          <p:nvPr/>
        </p:nvSpPr>
        <p:spPr>
          <a:xfrm>
            <a:off x="5957711" y="4503380"/>
            <a:ext cx="2084809" cy="478185"/>
          </a:xfrm>
          <a:prstGeom prst="flowChartPreparati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Companies</a:t>
            </a:r>
          </a:p>
        </p:txBody>
      </p:sp>
      <p:sp>
        <p:nvSpPr>
          <p:cNvPr id="105" name="Preparation 104">
            <a:extLst>
              <a:ext uri="{FF2B5EF4-FFF2-40B4-BE49-F238E27FC236}">
                <a16:creationId xmlns:a16="http://schemas.microsoft.com/office/drawing/2014/main" id="{142A8930-4C51-9D9E-A109-3AC909958E2F}"/>
              </a:ext>
            </a:extLst>
          </p:cNvPr>
          <p:cNvSpPr/>
          <p:nvPr/>
        </p:nvSpPr>
        <p:spPr>
          <a:xfrm>
            <a:off x="7343713" y="2672251"/>
            <a:ext cx="1664023" cy="394707"/>
          </a:xfrm>
          <a:prstGeom prst="flowChartPreparati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Companies</a:t>
            </a:r>
          </a:p>
        </p:txBody>
      </p:sp>
      <p:pic>
        <p:nvPicPr>
          <p:cNvPr id="106" name="Graphic 105" descr="Two Men with solid fill">
            <a:extLst>
              <a:ext uri="{FF2B5EF4-FFF2-40B4-BE49-F238E27FC236}">
                <a16:creationId xmlns:a16="http://schemas.microsoft.com/office/drawing/2014/main" id="{E8DCA5B6-C294-FCEE-7CCE-A00964CD046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769476" y="4100220"/>
            <a:ext cx="481008" cy="481008"/>
          </a:xfrm>
          <a:prstGeom prst="rect">
            <a:avLst/>
          </a:prstGeom>
        </p:spPr>
      </p:pic>
      <p:pic>
        <p:nvPicPr>
          <p:cNvPr id="107" name="Graphic 106" descr="Two Men with solid fill">
            <a:extLst>
              <a:ext uri="{FF2B5EF4-FFF2-40B4-BE49-F238E27FC236}">
                <a16:creationId xmlns:a16="http://schemas.microsoft.com/office/drawing/2014/main" id="{A2132281-7420-4506-E7B2-688B3A6A16E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426644" y="4813225"/>
            <a:ext cx="481008" cy="481008"/>
          </a:xfrm>
          <a:prstGeom prst="rect">
            <a:avLst/>
          </a:prstGeom>
        </p:spPr>
      </p:pic>
      <p:pic>
        <p:nvPicPr>
          <p:cNvPr id="84" name="Graphic 83" descr="Man and woman with solid fill">
            <a:extLst>
              <a:ext uri="{FF2B5EF4-FFF2-40B4-BE49-F238E27FC236}">
                <a16:creationId xmlns:a16="http://schemas.microsoft.com/office/drawing/2014/main" id="{4865CE6F-4ED6-1FD1-BB67-594F2722B99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7879767" y="4550793"/>
            <a:ext cx="588821" cy="588821"/>
          </a:xfrm>
          <a:prstGeom prst="rect">
            <a:avLst/>
          </a:prstGeom>
        </p:spPr>
      </p:pic>
      <p:cxnSp>
        <p:nvCxnSpPr>
          <p:cNvPr id="109" name="Curved Connector 108">
            <a:extLst>
              <a:ext uri="{FF2B5EF4-FFF2-40B4-BE49-F238E27FC236}">
                <a16:creationId xmlns:a16="http://schemas.microsoft.com/office/drawing/2014/main" id="{E0349738-DC05-A879-E40F-EE4AC40BB0F7}"/>
              </a:ext>
            </a:extLst>
          </p:cNvPr>
          <p:cNvCxnSpPr>
            <a:cxnSpLocks/>
          </p:cNvCxnSpPr>
          <p:nvPr/>
        </p:nvCxnSpPr>
        <p:spPr>
          <a:xfrm rot="5400000" flipH="1" flipV="1">
            <a:off x="7383890" y="2825632"/>
            <a:ext cx="3645856" cy="1896843"/>
          </a:xfrm>
          <a:prstGeom prst="curved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275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83D298-1696-320A-FC7E-5B03962AC57C}"/>
              </a:ext>
            </a:extLst>
          </p:cNvPr>
          <p:cNvSpPr>
            <a:spLocks noGrp="1"/>
          </p:cNvSpPr>
          <p:nvPr>
            <p:ph type="sldNum" sz="quarter" idx="12"/>
          </p:nvPr>
        </p:nvSpPr>
        <p:spPr/>
        <p:txBody>
          <a:bodyPr/>
          <a:lstStyle/>
          <a:p>
            <a:fld id="{70C12960-6E85-460F-B6E3-5B82CB31AF3D}" type="slidenum">
              <a:rPr lang="en-US" smtClean="0"/>
              <a:t>4</a:t>
            </a:fld>
            <a:endParaRPr lang="en-US"/>
          </a:p>
        </p:txBody>
      </p:sp>
      <p:sp>
        <p:nvSpPr>
          <p:cNvPr id="2" name="Title 1">
            <a:extLst>
              <a:ext uri="{FF2B5EF4-FFF2-40B4-BE49-F238E27FC236}">
                <a16:creationId xmlns:a16="http://schemas.microsoft.com/office/drawing/2014/main" id="{8A15F459-CDC9-33E5-64B2-9EC8E206B2EC}"/>
              </a:ext>
            </a:extLst>
          </p:cNvPr>
          <p:cNvSpPr>
            <a:spLocks noGrp="1"/>
          </p:cNvSpPr>
          <p:nvPr>
            <p:ph type="title" idx="4294967295"/>
          </p:nvPr>
        </p:nvSpPr>
        <p:spPr>
          <a:xfrm>
            <a:off x="3249434" y="165814"/>
            <a:ext cx="8912225" cy="1281112"/>
          </a:xfrm>
        </p:spPr>
        <p:txBody>
          <a:bodyPr/>
          <a:lstStyle/>
          <a:p>
            <a:pPr algn="ctr"/>
            <a:r>
              <a:rPr lang="en-US" dirty="0">
                <a:solidFill>
                  <a:schemeClr val="tx2">
                    <a:lumMod val="75000"/>
                  </a:schemeClr>
                </a:solidFill>
              </a:rPr>
              <a:t>The topology of the  international assistance universe 1</a:t>
            </a:r>
            <a:endParaRPr lang="en-US" dirty="0"/>
          </a:p>
        </p:txBody>
      </p:sp>
      <p:sp>
        <p:nvSpPr>
          <p:cNvPr id="6" name="Oval 5">
            <a:extLst>
              <a:ext uri="{FF2B5EF4-FFF2-40B4-BE49-F238E27FC236}">
                <a16:creationId xmlns:a16="http://schemas.microsoft.com/office/drawing/2014/main" id="{5CEF310A-F0C8-C955-2688-33DF52755446}"/>
              </a:ext>
            </a:extLst>
          </p:cNvPr>
          <p:cNvSpPr/>
          <p:nvPr/>
        </p:nvSpPr>
        <p:spPr>
          <a:xfrm>
            <a:off x="209617" y="1766173"/>
            <a:ext cx="5043079" cy="3055171"/>
          </a:xfrm>
          <a:custGeom>
            <a:avLst/>
            <a:gdLst>
              <a:gd name="connsiteX0" fmla="*/ 0 w 3325813"/>
              <a:gd name="connsiteY0" fmla="*/ 1071563 h 2143125"/>
              <a:gd name="connsiteX1" fmla="*/ 1662907 w 3325813"/>
              <a:gd name="connsiteY1" fmla="*/ 0 h 2143125"/>
              <a:gd name="connsiteX2" fmla="*/ 3325814 w 3325813"/>
              <a:gd name="connsiteY2" fmla="*/ 1071563 h 2143125"/>
              <a:gd name="connsiteX3" fmla="*/ 1662907 w 3325813"/>
              <a:gd name="connsiteY3" fmla="*/ 2143126 h 2143125"/>
              <a:gd name="connsiteX4" fmla="*/ 0 w 3325813"/>
              <a:gd name="connsiteY4" fmla="*/ 1071563 h 2143125"/>
              <a:gd name="connsiteX0" fmla="*/ 0 w 3354389"/>
              <a:gd name="connsiteY0" fmla="*/ 1144848 h 2229644"/>
              <a:gd name="connsiteX1" fmla="*/ 1662907 w 3354389"/>
              <a:gd name="connsiteY1" fmla="*/ 73285 h 2229644"/>
              <a:gd name="connsiteX2" fmla="*/ 3354389 w 3354389"/>
              <a:gd name="connsiteY2" fmla="*/ 487623 h 2229644"/>
              <a:gd name="connsiteX3" fmla="*/ 1662907 w 3354389"/>
              <a:gd name="connsiteY3" fmla="*/ 2216411 h 2229644"/>
              <a:gd name="connsiteX4" fmla="*/ 0 w 3354389"/>
              <a:gd name="connsiteY4" fmla="*/ 1144848 h 2229644"/>
              <a:gd name="connsiteX0" fmla="*/ 0 w 3497264"/>
              <a:gd name="connsiteY0" fmla="*/ 2541086 h 2817398"/>
              <a:gd name="connsiteX1" fmla="*/ 1805782 w 3497264"/>
              <a:gd name="connsiteY1" fmla="*/ 169361 h 2817398"/>
              <a:gd name="connsiteX2" fmla="*/ 3497264 w 3497264"/>
              <a:gd name="connsiteY2" fmla="*/ 583699 h 2817398"/>
              <a:gd name="connsiteX3" fmla="*/ 1805782 w 3497264"/>
              <a:gd name="connsiteY3" fmla="*/ 2312487 h 2817398"/>
              <a:gd name="connsiteX4" fmla="*/ 0 w 3497264"/>
              <a:gd name="connsiteY4" fmla="*/ 2541086 h 281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264" h="2817398">
                <a:moveTo>
                  <a:pt x="0" y="2541086"/>
                </a:moveTo>
                <a:cubicBezTo>
                  <a:pt x="0" y="1949278"/>
                  <a:pt x="1222905" y="495592"/>
                  <a:pt x="1805782" y="169361"/>
                </a:cubicBezTo>
                <a:cubicBezTo>
                  <a:pt x="2388659" y="-156870"/>
                  <a:pt x="3497264" y="-8109"/>
                  <a:pt x="3497264" y="583699"/>
                </a:cubicBezTo>
                <a:cubicBezTo>
                  <a:pt x="3497264" y="1175507"/>
                  <a:pt x="2388659" y="1986256"/>
                  <a:pt x="1805782" y="2312487"/>
                </a:cubicBezTo>
                <a:cubicBezTo>
                  <a:pt x="1222905" y="2638718"/>
                  <a:pt x="0" y="3132894"/>
                  <a:pt x="0" y="2541086"/>
                </a:cubicBezTo>
                <a:close/>
              </a:path>
            </a:pathLst>
          </a:cu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05770FC7-707A-7284-72E2-901639D2F771}"/>
              </a:ext>
            </a:extLst>
          </p:cNvPr>
          <p:cNvSpPr/>
          <p:nvPr/>
        </p:nvSpPr>
        <p:spPr>
          <a:xfrm>
            <a:off x="553334" y="3352800"/>
            <a:ext cx="1390227" cy="9906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E46A0A97-D632-EA34-A437-D78043A31AE4}"/>
              </a:ext>
            </a:extLst>
          </p:cNvPr>
          <p:cNvSpPr/>
          <p:nvPr/>
        </p:nvSpPr>
        <p:spPr>
          <a:xfrm>
            <a:off x="209618" y="3638811"/>
            <a:ext cx="1060704" cy="9144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567AE6B1-77E6-08A5-C71D-FC0ABC237B5E}"/>
              </a:ext>
            </a:extLst>
          </p:cNvPr>
          <p:cNvSpPr/>
          <p:nvPr/>
        </p:nvSpPr>
        <p:spPr>
          <a:xfrm>
            <a:off x="991430" y="3695874"/>
            <a:ext cx="1060704" cy="9144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64A0B3E2-2A3A-A5BA-F19A-D1B22235A6F1}"/>
              </a:ext>
            </a:extLst>
          </p:cNvPr>
          <p:cNvSpPr/>
          <p:nvPr/>
        </p:nvSpPr>
        <p:spPr>
          <a:xfrm>
            <a:off x="1425112" y="2068150"/>
            <a:ext cx="1588142" cy="1240716"/>
          </a:xfrm>
          <a:prstGeom prst="triangle">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FB30480C-C358-D23A-4132-67FF4E688683}"/>
              </a:ext>
            </a:extLst>
          </p:cNvPr>
          <p:cNvSpPr/>
          <p:nvPr/>
        </p:nvSpPr>
        <p:spPr>
          <a:xfrm>
            <a:off x="3154574" y="2181478"/>
            <a:ext cx="1588142" cy="1240716"/>
          </a:xfrm>
          <a:prstGeom prst="triangle">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A4A2EE8F-AC29-CD2E-DFE4-9F18758C4DE5}"/>
              </a:ext>
            </a:extLst>
          </p:cNvPr>
          <p:cNvSpPr/>
          <p:nvPr/>
        </p:nvSpPr>
        <p:spPr>
          <a:xfrm>
            <a:off x="2139630" y="1775373"/>
            <a:ext cx="1674046" cy="1240716"/>
          </a:xfrm>
          <a:prstGeom prst="triangle">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MULTI</a:t>
            </a:r>
          </a:p>
        </p:txBody>
      </p:sp>
      <p:sp>
        <p:nvSpPr>
          <p:cNvPr id="12" name="Triangle 11">
            <a:extLst>
              <a:ext uri="{FF2B5EF4-FFF2-40B4-BE49-F238E27FC236}">
                <a16:creationId xmlns:a16="http://schemas.microsoft.com/office/drawing/2014/main" id="{B4525610-B916-5A30-2E9B-16DBA65B1CCA}"/>
              </a:ext>
            </a:extLst>
          </p:cNvPr>
          <p:cNvSpPr/>
          <p:nvPr/>
        </p:nvSpPr>
        <p:spPr>
          <a:xfrm>
            <a:off x="1521782" y="4097618"/>
            <a:ext cx="746312" cy="723726"/>
          </a:xfrm>
          <a:prstGeom prst="triangle">
            <a:avLst/>
          </a:prstGeom>
          <a:gradFill flip="none" rotWithShape="1">
            <a:gsLst>
              <a:gs pos="0">
                <a:schemeClr val="accent1">
                  <a:tint val="66000"/>
                  <a:satMod val="160000"/>
                  <a:lumMod val="0"/>
                  <a:lumOff val="100000"/>
                </a:schemeClr>
              </a:gs>
              <a:gs pos="72000">
                <a:schemeClr val="accent1"/>
              </a:gs>
              <a:gs pos="100000">
                <a:schemeClr val="accent1">
                  <a:tint val="23500"/>
                  <a:satMod val="16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a:extLst>
              <a:ext uri="{FF2B5EF4-FFF2-40B4-BE49-F238E27FC236}">
                <a16:creationId xmlns:a16="http://schemas.microsoft.com/office/drawing/2014/main" id="{1137E037-22A9-7009-E4BE-15C84A2227EB}"/>
              </a:ext>
            </a:extLst>
          </p:cNvPr>
          <p:cNvSpPr/>
          <p:nvPr/>
        </p:nvSpPr>
        <p:spPr>
          <a:xfrm>
            <a:off x="3958544" y="1337284"/>
            <a:ext cx="1060146" cy="914400"/>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a:extLst>
              <a:ext uri="{FF2B5EF4-FFF2-40B4-BE49-F238E27FC236}">
                <a16:creationId xmlns:a16="http://schemas.microsoft.com/office/drawing/2014/main" id="{8E28FB87-5E6D-EF25-61D5-E6558E1E90A0}"/>
              </a:ext>
            </a:extLst>
          </p:cNvPr>
          <p:cNvSpPr/>
          <p:nvPr/>
        </p:nvSpPr>
        <p:spPr>
          <a:xfrm>
            <a:off x="2646740" y="922040"/>
            <a:ext cx="1237125" cy="1048656"/>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iamond 14">
            <a:extLst>
              <a:ext uri="{FF2B5EF4-FFF2-40B4-BE49-F238E27FC236}">
                <a16:creationId xmlns:a16="http://schemas.microsoft.com/office/drawing/2014/main" id="{0F9BD6F6-02EF-67C3-9FA3-2435C04AF271}"/>
              </a:ext>
            </a:extLst>
          </p:cNvPr>
          <p:cNvSpPr/>
          <p:nvPr/>
        </p:nvSpPr>
        <p:spPr>
          <a:xfrm>
            <a:off x="3193026" y="1587620"/>
            <a:ext cx="1283342" cy="937098"/>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IO</a:t>
            </a:r>
          </a:p>
        </p:txBody>
      </p:sp>
      <p:sp>
        <p:nvSpPr>
          <p:cNvPr id="16" name="Triangle 15">
            <a:extLst>
              <a:ext uri="{FF2B5EF4-FFF2-40B4-BE49-F238E27FC236}">
                <a16:creationId xmlns:a16="http://schemas.microsoft.com/office/drawing/2014/main" id="{8464EBFB-0EF7-331A-E678-6E735C0FD5F4}"/>
              </a:ext>
            </a:extLst>
          </p:cNvPr>
          <p:cNvSpPr/>
          <p:nvPr/>
        </p:nvSpPr>
        <p:spPr>
          <a:xfrm>
            <a:off x="531812" y="4097618"/>
            <a:ext cx="693260" cy="474208"/>
          </a:xfrm>
          <a:prstGeom prst="triangle">
            <a:avLst/>
          </a:prstGeom>
          <a:gradFill flip="none" rotWithShape="1">
            <a:gsLst>
              <a:gs pos="0">
                <a:schemeClr val="accent1">
                  <a:tint val="66000"/>
                  <a:satMod val="160000"/>
                  <a:lumMod val="0"/>
                  <a:lumOff val="100000"/>
                </a:schemeClr>
              </a:gs>
              <a:gs pos="72000">
                <a:schemeClr val="accent1"/>
              </a:gs>
              <a:gs pos="100000">
                <a:schemeClr val="accent1">
                  <a:tint val="23500"/>
                  <a:satMod val="16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B4277DE6-9756-D453-CC7C-BE7653D8F6D8}"/>
              </a:ext>
            </a:extLst>
          </p:cNvPr>
          <p:cNvSpPr/>
          <p:nvPr/>
        </p:nvSpPr>
        <p:spPr>
          <a:xfrm>
            <a:off x="916924" y="4478705"/>
            <a:ext cx="746312" cy="723726"/>
          </a:xfrm>
          <a:prstGeom prst="triangle">
            <a:avLst/>
          </a:prstGeom>
          <a:gradFill flip="none" rotWithShape="1">
            <a:gsLst>
              <a:gs pos="0">
                <a:schemeClr val="accent1">
                  <a:tint val="66000"/>
                  <a:satMod val="160000"/>
                  <a:lumMod val="0"/>
                  <a:lumOff val="100000"/>
                </a:schemeClr>
              </a:gs>
              <a:gs pos="72000">
                <a:schemeClr val="accent1"/>
              </a:gs>
              <a:gs pos="100000">
                <a:schemeClr val="accent1">
                  <a:tint val="23500"/>
                  <a:satMod val="16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CCC49F4-EE62-ADF3-1936-3E61AF4F8BA1}"/>
              </a:ext>
            </a:extLst>
          </p:cNvPr>
          <p:cNvSpPr txBox="1"/>
          <p:nvPr/>
        </p:nvSpPr>
        <p:spPr>
          <a:xfrm>
            <a:off x="262593" y="1677208"/>
            <a:ext cx="1702710" cy="646331"/>
          </a:xfrm>
          <a:prstGeom prst="rect">
            <a:avLst/>
          </a:prstGeom>
          <a:noFill/>
        </p:spPr>
        <p:txBody>
          <a:bodyPr wrap="none" rtlCol="0">
            <a:spAutoFit/>
          </a:bodyPr>
          <a:lstStyle/>
          <a:p>
            <a:r>
              <a:rPr lang="en-US" dirty="0"/>
              <a:t>POLITICAL</a:t>
            </a:r>
          </a:p>
          <a:p>
            <a:r>
              <a:rPr lang="en-US" dirty="0"/>
              <a:t>Governments</a:t>
            </a:r>
          </a:p>
        </p:txBody>
      </p:sp>
      <p:sp>
        <p:nvSpPr>
          <p:cNvPr id="19" name="TextBox 18">
            <a:extLst>
              <a:ext uri="{FF2B5EF4-FFF2-40B4-BE49-F238E27FC236}">
                <a16:creationId xmlns:a16="http://schemas.microsoft.com/office/drawing/2014/main" id="{C83ACA0F-D68D-BD27-5AA7-B1C5EFAF1FF8}"/>
              </a:ext>
            </a:extLst>
          </p:cNvPr>
          <p:cNvSpPr txBox="1"/>
          <p:nvPr/>
        </p:nvSpPr>
        <p:spPr>
          <a:xfrm>
            <a:off x="252767" y="2446395"/>
            <a:ext cx="950901" cy="369332"/>
          </a:xfrm>
          <a:prstGeom prst="rect">
            <a:avLst/>
          </a:prstGeom>
          <a:noFill/>
        </p:spPr>
        <p:txBody>
          <a:bodyPr wrap="none" rtlCol="0">
            <a:spAutoFit/>
          </a:bodyPr>
          <a:lstStyle/>
          <a:p>
            <a:r>
              <a:rPr lang="en-US" dirty="0"/>
              <a:t>Private</a:t>
            </a:r>
          </a:p>
        </p:txBody>
      </p:sp>
      <p:sp>
        <p:nvSpPr>
          <p:cNvPr id="20" name="TextBox 19">
            <a:extLst>
              <a:ext uri="{FF2B5EF4-FFF2-40B4-BE49-F238E27FC236}">
                <a16:creationId xmlns:a16="http://schemas.microsoft.com/office/drawing/2014/main" id="{183D9628-81F0-FA09-E251-A7D4E368710C}"/>
              </a:ext>
            </a:extLst>
          </p:cNvPr>
          <p:cNvSpPr txBox="1"/>
          <p:nvPr/>
        </p:nvSpPr>
        <p:spPr>
          <a:xfrm>
            <a:off x="574594" y="3783742"/>
            <a:ext cx="1069524" cy="369332"/>
          </a:xfrm>
          <a:prstGeom prst="rect">
            <a:avLst/>
          </a:prstGeom>
          <a:noFill/>
        </p:spPr>
        <p:txBody>
          <a:bodyPr wrap="none" rtlCol="0">
            <a:spAutoFit/>
          </a:bodyPr>
          <a:lstStyle/>
          <a:p>
            <a:r>
              <a:rPr lang="en-US" dirty="0">
                <a:solidFill>
                  <a:schemeClr val="bg1"/>
                </a:solidFill>
              </a:rPr>
              <a:t>Bilateral</a:t>
            </a:r>
          </a:p>
        </p:txBody>
      </p:sp>
      <p:sp>
        <p:nvSpPr>
          <p:cNvPr id="21" name="Triangle 20">
            <a:extLst>
              <a:ext uri="{FF2B5EF4-FFF2-40B4-BE49-F238E27FC236}">
                <a16:creationId xmlns:a16="http://schemas.microsoft.com/office/drawing/2014/main" id="{C091C46C-7CB5-D900-6734-5BD00010B663}"/>
              </a:ext>
            </a:extLst>
          </p:cNvPr>
          <p:cNvSpPr/>
          <p:nvPr/>
        </p:nvSpPr>
        <p:spPr>
          <a:xfrm>
            <a:off x="3555619" y="3182728"/>
            <a:ext cx="1060704" cy="749302"/>
          </a:xfrm>
          <a:prstGeom prst="triangle">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2137B33-DF2B-E13F-90BF-65C70BCA0107}"/>
              </a:ext>
            </a:extLst>
          </p:cNvPr>
          <p:cNvSpPr txBox="1"/>
          <p:nvPr/>
        </p:nvSpPr>
        <p:spPr>
          <a:xfrm>
            <a:off x="574594" y="5800725"/>
            <a:ext cx="1598515" cy="369332"/>
          </a:xfrm>
          <a:prstGeom prst="rect">
            <a:avLst/>
          </a:prstGeom>
          <a:noFill/>
        </p:spPr>
        <p:txBody>
          <a:bodyPr wrap="none" rtlCol="0">
            <a:spAutoFit/>
          </a:bodyPr>
          <a:lstStyle/>
          <a:p>
            <a:r>
              <a:rPr lang="en-US" b="1" dirty="0"/>
              <a:t>DONOR END</a:t>
            </a:r>
          </a:p>
        </p:txBody>
      </p:sp>
      <p:sp>
        <p:nvSpPr>
          <p:cNvPr id="27" name="TextBox 26">
            <a:extLst>
              <a:ext uri="{FF2B5EF4-FFF2-40B4-BE49-F238E27FC236}">
                <a16:creationId xmlns:a16="http://schemas.microsoft.com/office/drawing/2014/main" id="{21A257C5-BB91-1FCD-D50F-340CB7DED784}"/>
              </a:ext>
            </a:extLst>
          </p:cNvPr>
          <p:cNvSpPr txBox="1"/>
          <p:nvPr/>
        </p:nvSpPr>
        <p:spPr>
          <a:xfrm>
            <a:off x="9856706" y="5800725"/>
            <a:ext cx="1782860" cy="369332"/>
          </a:xfrm>
          <a:prstGeom prst="rect">
            <a:avLst/>
          </a:prstGeom>
          <a:noFill/>
        </p:spPr>
        <p:txBody>
          <a:bodyPr wrap="none" rtlCol="0">
            <a:spAutoFit/>
          </a:bodyPr>
          <a:lstStyle/>
          <a:p>
            <a:r>
              <a:rPr lang="en-US" b="1" dirty="0"/>
              <a:t>RECIPIENT END</a:t>
            </a:r>
          </a:p>
        </p:txBody>
      </p:sp>
      <p:sp>
        <p:nvSpPr>
          <p:cNvPr id="38" name="Oval 5">
            <a:extLst>
              <a:ext uri="{FF2B5EF4-FFF2-40B4-BE49-F238E27FC236}">
                <a16:creationId xmlns:a16="http://schemas.microsoft.com/office/drawing/2014/main" id="{B1FA667E-1694-4780-56A1-AA383B93017E}"/>
              </a:ext>
            </a:extLst>
          </p:cNvPr>
          <p:cNvSpPr/>
          <p:nvPr/>
        </p:nvSpPr>
        <p:spPr>
          <a:xfrm>
            <a:off x="9413413" y="3340073"/>
            <a:ext cx="1782860" cy="2091809"/>
          </a:xfrm>
          <a:custGeom>
            <a:avLst/>
            <a:gdLst>
              <a:gd name="connsiteX0" fmla="*/ 0 w 3325813"/>
              <a:gd name="connsiteY0" fmla="*/ 1071563 h 2143125"/>
              <a:gd name="connsiteX1" fmla="*/ 1662907 w 3325813"/>
              <a:gd name="connsiteY1" fmla="*/ 0 h 2143125"/>
              <a:gd name="connsiteX2" fmla="*/ 3325814 w 3325813"/>
              <a:gd name="connsiteY2" fmla="*/ 1071563 h 2143125"/>
              <a:gd name="connsiteX3" fmla="*/ 1662907 w 3325813"/>
              <a:gd name="connsiteY3" fmla="*/ 2143126 h 2143125"/>
              <a:gd name="connsiteX4" fmla="*/ 0 w 3325813"/>
              <a:gd name="connsiteY4" fmla="*/ 1071563 h 2143125"/>
              <a:gd name="connsiteX0" fmla="*/ 0 w 3354389"/>
              <a:gd name="connsiteY0" fmla="*/ 1144848 h 2229644"/>
              <a:gd name="connsiteX1" fmla="*/ 1662907 w 3354389"/>
              <a:gd name="connsiteY1" fmla="*/ 73285 h 2229644"/>
              <a:gd name="connsiteX2" fmla="*/ 3354389 w 3354389"/>
              <a:gd name="connsiteY2" fmla="*/ 487623 h 2229644"/>
              <a:gd name="connsiteX3" fmla="*/ 1662907 w 3354389"/>
              <a:gd name="connsiteY3" fmla="*/ 2216411 h 2229644"/>
              <a:gd name="connsiteX4" fmla="*/ 0 w 3354389"/>
              <a:gd name="connsiteY4" fmla="*/ 1144848 h 2229644"/>
              <a:gd name="connsiteX0" fmla="*/ 0 w 3497264"/>
              <a:gd name="connsiteY0" fmla="*/ 2541086 h 2817398"/>
              <a:gd name="connsiteX1" fmla="*/ 1805782 w 3497264"/>
              <a:gd name="connsiteY1" fmla="*/ 169361 h 2817398"/>
              <a:gd name="connsiteX2" fmla="*/ 3497264 w 3497264"/>
              <a:gd name="connsiteY2" fmla="*/ 583699 h 2817398"/>
              <a:gd name="connsiteX3" fmla="*/ 1805782 w 3497264"/>
              <a:gd name="connsiteY3" fmla="*/ 2312487 h 2817398"/>
              <a:gd name="connsiteX4" fmla="*/ 0 w 3497264"/>
              <a:gd name="connsiteY4" fmla="*/ 2541086 h 281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264" h="2817398">
                <a:moveTo>
                  <a:pt x="0" y="2541086"/>
                </a:moveTo>
                <a:cubicBezTo>
                  <a:pt x="0" y="1949278"/>
                  <a:pt x="1222905" y="495592"/>
                  <a:pt x="1805782" y="169361"/>
                </a:cubicBezTo>
                <a:cubicBezTo>
                  <a:pt x="2388659" y="-156870"/>
                  <a:pt x="3497264" y="-8109"/>
                  <a:pt x="3497264" y="583699"/>
                </a:cubicBezTo>
                <a:cubicBezTo>
                  <a:pt x="3497264" y="1175507"/>
                  <a:pt x="2388659" y="1986256"/>
                  <a:pt x="1805782" y="2312487"/>
                </a:cubicBezTo>
                <a:cubicBezTo>
                  <a:pt x="1222905" y="2638718"/>
                  <a:pt x="0" y="3132894"/>
                  <a:pt x="0" y="2541086"/>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Hexagon 38">
            <a:extLst>
              <a:ext uri="{FF2B5EF4-FFF2-40B4-BE49-F238E27FC236}">
                <a16:creationId xmlns:a16="http://schemas.microsoft.com/office/drawing/2014/main" id="{3062C6F4-1A80-06DD-0232-A79EC49D469D}"/>
              </a:ext>
            </a:extLst>
          </p:cNvPr>
          <p:cNvSpPr/>
          <p:nvPr/>
        </p:nvSpPr>
        <p:spPr>
          <a:xfrm>
            <a:off x="9657459" y="3429000"/>
            <a:ext cx="1301535" cy="905722"/>
          </a:xfrm>
          <a:prstGeom prst="hexagon">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MOE</a:t>
            </a:r>
          </a:p>
        </p:txBody>
      </p:sp>
      <p:sp>
        <p:nvSpPr>
          <p:cNvPr id="40" name="Hexagon 39">
            <a:extLst>
              <a:ext uri="{FF2B5EF4-FFF2-40B4-BE49-F238E27FC236}">
                <a16:creationId xmlns:a16="http://schemas.microsoft.com/office/drawing/2014/main" id="{0DF490A5-D564-E2D6-24A0-6AD0F98B7B68}"/>
              </a:ext>
            </a:extLst>
          </p:cNvPr>
          <p:cNvSpPr/>
          <p:nvPr/>
        </p:nvSpPr>
        <p:spPr>
          <a:xfrm>
            <a:off x="9269662" y="3758653"/>
            <a:ext cx="942484" cy="766223"/>
          </a:xfrm>
          <a:prstGeom prst="hexagon">
            <a:avLst/>
          </a:prstGeom>
          <a:blipFill>
            <a:blip r:embed="rId3"/>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Department</a:t>
            </a:r>
          </a:p>
        </p:txBody>
      </p:sp>
      <p:sp>
        <p:nvSpPr>
          <p:cNvPr id="41" name="Hexagon 40">
            <a:extLst>
              <a:ext uri="{FF2B5EF4-FFF2-40B4-BE49-F238E27FC236}">
                <a16:creationId xmlns:a16="http://schemas.microsoft.com/office/drawing/2014/main" id="{DA4860FD-7B66-794C-96CB-FEA80D244C64}"/>
              </a:ext>
            </a:extLst>
          </p:cNvPr>
          <p:cNvSpPr/>
          <p:nvPr/>
        </p:nvSpPr>
        <p:spPr>
          <a:xfrm>
            <a:off x="8975249" y="4191882"/>
            <a:ext cx="942484" cy="766223"/>
          </a:xfrm>
          <a:prstGeom prst="hexagon">
            <a:avLst/>
          </a:prstGeom>
          <a:blipFill>
            <a:blip r:embed="rId4"/>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Agency</a:t>
            </a:r>
          </a:p>
        </p:txBody>
      </p:sp>
      <p:cxnSp>
        <p:nvCxnSpPr>
          <p:cNvPr id="50" name="Straight Arrow Connector 49">
            <a:extLst>
              <a:ext uri="{FF2B5EF4-FFF2-40B4-BE49-F238E27FC236}">
                <a16:creationId xmlns:a16="http://schemas.microsoft.com/office/drawing/2014/main" id="{43FE17C4-B82D-5408-CD96-925667783365}"/>
              </a:ext>
            </a:extLst>
          </p:cNvPr>
          <p:cNvCxnSpPr>
            <a:cxnSpLocks/>
          </p:cNvCxnSpPr>
          <p:nvPr/>
        </p:nvCxnSpPr>
        <p:spPr>
          <a:xfrm flipV="1">
            <a:off x="2290621" y="5945192"/>
            <a:ext cx="7155870" cy="40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CA99D7F-0670-1415-D773-F5A5FE790C90}"/>
              </a:ext>
            </a:extLst>
          </p:cNvPr>
          <p:cNvSpPr txBox="1"/>
          <p:nvPr/>
        </p:nvSpPr>
        <p:spPr>
          <a:xfrm>
            <a:off x="5702308" y="5513418"/>
            <a:ext cx="1571264" cy="369332"/>
          </a:xfrm>
          <a:prstGeom prst="rect">
            <a:avLst/>
          </a:prstGeom>
          <a:noFill/>
        </p:spPr>
        <p:txBody>
          <a:bodyPr wrap="none" rtlCol="0">
            <a:spAutoFit/>
          </a:bodyPr>
          <a:lstStyle/>
          <a:p>
            <a:r>
              <a:rPr lang="en-US" dirty="0"/>
              <a:t>NW      SE (?)</a:t>
            </a:r>
          </a:p>
        </p:txBody>
      </p:sp>
      <p:sp>
        <p:nvSpPr>
          <p:cNvPr id="53" name="TextBox 52">
            <a:extLst>
              <a:ext uri="{FF2B5EF4-FFF2-40B4-BE49-F238E27FC236}">
                <a16:creationId xmlns:a16="http://schemas.microsoft.com/office/drawing/2014/main" id="{A9D0E021-9D63-7F75-A99A-0FF1A3BB25DA}"/>
              </a:ext>
            </a:extLst>
          </p:cNvPr>
          <p:cNvSpPr txBox="1"/>
          <p:nvPr/>
        </p:nvSpPr>
        <p:spPr>
          <a:xfrm>
            <a:off x="5711926" y="6073259"/>
            <a:ext cx="1552028" cy="369332"/>
          </a:xfrm>
          <a:prstGeom prst="rect">
            <a:avLst/>
          </a:prstGeom>
          <a:noFill/>
        </p:spPr>
        <p:txBody>
          <a:bodyPr wrap="none" rtlCol="0">
            <a:spAutoFit/>
          </a:bodyPr>
          <a:lstStyle/>
          <a:p>
            <a:r>
              <a:rPr lang="en-US" dirty="0"/>
              <a:t>Rich      Poor</a:t>
            </a:r>
          </a:p>
        </p:txBody>
      </p:sp>
      <p:cxnSp>
        <p:nvCxnSpPr>
          <p:cNvPr id="55" name="Straight Arrow Connector 54">
            <a:extLst>
              <a:ext uri="{FF2B5EF4-FFF2-40B4-BE49-F238E27FC236}">
                <a16:creationId xmlns:a16="http://schemas.microsoft.com/office/drawing/2014/main" id="{ACDE0D65-5BD1-E447-D948-3F5E88947832}"/>
              </a:ext>
            </a:extLst>
          </p:cNvPr>
          <p:cNvCxnSpPr>
            <a:cxnSpLocks/>
          </p:cNvCxnSpPr>
          <p:nvPr/>
        </p:nvCxnSpPr>
        <p:spPr>
          <a:xfrm>
            <a:off x="6329363" y="6257925"/>
            <a:ext cx="3037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0DAF69D-D77A-1DCB-9FD6-0C8D14641779}"/>
              </a:ext>
            </a:extLst>
          </p:cNvPr>
          <p:cNvCxnSpPr>
            <a:cxnSpLocks/>
          </p:cNvCxnSpPr>
          <p:nvPr/>
        </p:nvCxnSpPr>
        <p:spPr>
          <a:xfrm>
            <a:off x="6215063" y="5698084"/>
            <a:ext cx="2728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11FE7A9-1A1B-A4AA-EE50-321B8D7367E9}"/>
              </a:ext>
            </a:extLst>
          </p:cNvPr>
          <p:cNvSpPr txBox="1"/>
          <p:nvPr/>
        </p:nvSpPr>
        <p:spPr>
          <a:xfrm>
            <a:off x="5050009" y="6382810"/>
            <a:ext cx="2528256" cy="369332"/>
          </a:xfrm>
          <a:prstGeom prst="rect">
            <a:avLst/>
          </a:prstGeom>
          <a:noFill/>
        </p:spPr>
        <p:txBody>
          <a:bodyPr wrap="none" rtlCol="0">
            <a:spAutoFit/>
          </a:bodyPr>
          <a:lstStyle/>
          <a:p>
            <a:r>
              <a:rPr lang="en-US" i="1" dirty="0"/>
              <a:t>Make it better! Leap!</a:t>
            </a:r>
          </a:p>
        </p:txBody>
      </p:sp>
      <p:sp>
        <p:nvSpPr>
          <p:cNvPr id="95" name="TextBox 94">
            <a:extLst>
              <a:ext uri="{FF2B5EF4-FFF2-40B4-BE49-F238E27FC236}">
                <a16:creationId xmlns:a16="http://schemas.microsoft.com/office/drawing/2014/main" id="{0B908EC7-E5B9-6B56-6445-392D3F31D362}"/>
              </a:ext>
            </a:extLst>
          </p:cNvPr>
          <p:cNvSpPr txBox="1"/>
          <p:nvPr/>
        </p:nvSpPr>
        <p:spPr>
          <a:xfrm>
            <a:off x="10852910" y="3050282"/>
            <a:ext cx="1298753" cy="369332"/>
          </a:xfrm>
          <a:prstGeom prst="rect">
            <a:avLst/>
          </a:prstGeom>
          <a:noFill/>
        </p:spPr>
        <p:txBody>
          <a:bodyPr wrap="none" rtlCol="0">
            <a:spAutoFit/>
          </a:bodyPr>
          <a:lstStyle/>
          <a:p>
            <a:r>
              <a:rPr lang="en-US" dirty="0"/>
              <a:t>POLITICAL</a:t>
            </a:r>
          </a:p>
        </p:txBody>
      </p:sp>
    </p:spTree>
    <p:extLst>
      <p:ext uri="{BB962C8B-B14F-4D97-AF65-F5344CB8AC3E}">
        <p14:creationId xmlns:p14="http://schemas.microsoft.com/office/powerpoint/2010/main" val="2749875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6F1E992-B14A-4FD5-8E41-E19C83492C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2" name="Freeform 27">
              <a:extLst>
                <a:ext uri="{FF2B5EF4-FFF2-40B4-BE49-F238E27FC236}">
                  <a16:creationId xmlns:a16="http://schemas.microsoft.com/office/drawing/2014/main" id="{69C544B6-3EB8-40C0-BBA0-D6825A339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13" name="Freeform 28">
              <a:extLst>
                <a:ext uri="{FF2B5EF4-FFF2-40B4-BE49-F238E27FC236}">
                  <a16:creationId xmlns:a16="http://schemas.microsoft.com/office/drawing/2014/main" id="{008ED5F3-C2B0-4C4B-864A-381723C87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14" name="Freeform 29">
              <a:extLst>
                <a:ext uri="{FF2B5EF4-FFF2-40B4-BE49-F238E27FC236}">
                  <a16:creationId xmlns:a16="http://schemas.microsoft.com/office/drawing/2014/main" id="{23CC4B0B-BFBC-4B5D-87E1-9E6415263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15" name="Freeform 30">
              <a:extLst>
                <a:ext uri="{FF2B5EF4-FFF2-40B4-BE49-F238E27FC236}">
                  <a16:creationId xmlns:a16="http://schemas.microsoft.com/office/drawing/2014/main" id="{C346C5BB-C560-432B-B712-CC4188B6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16" name="Freeform 31">
              <a:extLst>
                <a:ext uri="{FF2B5EF4-FFF2-40B4-BE49-F238E27FC236}">
                  <a16:creationId xmlns:a16="http://schemas.microsoft.com/office/drawing/2014/main" id="{A5D527C1-B6DA-42CF-8499-7561AF3C1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17" name="Freeform 32">
              <a:extLst>
                <a:ext uri="{FF2B5EF4-FFF2-40B4-BE49-F238E27FC236}">
                  <a16:creationId xmlns:a16="http://schemas.microsoft.com/office/drawing/2014/main" id="{79811171-A408-48D1-B498-29EEB218D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18" name="Freeform 33">
              <a:extLst>
                <a:ext uri="{FF2B5EF4-FFF2-40B4-BE49-F238E27FC236}">
                  <a16:creationId xmlns:a16="http://schemas.microsoft.com/office/drawing/2014/main" id="{CAB35AA3-C384-40C1-972D-E9CF2ECEB0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19" name="Freeform 34">
              <a:extLst>
                <a:ext uri="{FF2B5EF4-FFF2-40B4-BE49-F238E27FC236}">
                  <a16:creationId xmlns:a16="http://schemas.microsoft.com/office/drawing/2014/main" id="{F1FB2FB4-BDB4-49C0-B229-C44C3A652A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20" name="Freeform 35">
              <a:extLst>
                <a:ext uri="{FF2B5EF4-FFF2-40B4-BE49-F238E27FC236}">
                  <a16:creationId xmlns:a16="http://schemas.microsoft.com/office/drawing/2014/main" id="{911B13BF-C299-4EDA-AC49-B43C6E01B0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21" name="Freeform 36">
              <a:extLst>
                <a:ext uri="{FF2B5EF4-FFF2-40B4-BE49-F238E27FC236}">
                  <a16:creationId xmlns:a16="http://schemas.microsoft.com/office/drawing/2014/main" id="{46744126-7C1B-4B5B-BBB2-8F25CE557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22" name="Freeform 37">
              <a:extLst>
                <a:ext uri="{FF2B5EF4-FFF2-40B4-BE49-F238E27FC236}">
                  <a16:creationId xmlns:a16="http://schemas.microsoft.com/office/drawing/2014/main" id="{5DCDFB75-55EC-4221-A026-2DF2C8ACB4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23" name="Freeform 38">
              <a:extLst>
                <a:ext uri="{FF2B5EF4-FFF2-40B4-BE49-F238E27FC236}">
                  <a16:creationId xmlns:a16="http://schemas.microsoft.com/office/drawing/2014/main" id="{F9DB045F-5C45-45BF-AFCB-2EA8DE14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25" name="Freeform 11">
            <a:extLst>
              <a:ext uri="{FF2B5EF4-FFF2-40B4-BE49-F238E27FC236}">
                <a16:creationId xmlns:a16="http://schemas.microsoft.com/office/drawing/2014/main" id="{1E86F813-D67B-409D-AA77-FA8878C2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27" name="Rectangle 26">
            <a:extLst>
              <a:ext uri="{FF2B5EF4-FFF2-40B4-BE49-F238E27FC236}">
                <a16:creationId xmlns:a16="http://schemas.microsoft.com/office/drawing/2014/main" id="{1F0BB6E0-44F4-4938-8070-5992040BD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68BFDC4-35EB-0C44-1CDD-16D4851E8ECA}"/>
              </a:ext>
            </a:extLst>
          </p:cNvPr>
          <p:cNvSpPr>
            <a:spLocks noGrp="1"/>
          </p:cNvSpPr>
          <p:nvPr>
            <p:ph type="ctrTitle"/>
          </p:nvPr>
        </p:nvSpPr>
        <p:spPr>
          <a:xfrm>
            <a:off x="5618969" y="804335"/>
            <a:ext cx="5768697" cy="5249332"/>
          </a:xfrm>
        </p:spPr>
        <p:txBody>
          <a:bodyPr anchor="ctr">
            <a:normAutofit/>
          </a:bodyPr>
          <a:lstStyle/>
          <a:p>
            <a:r>
              <a:rPr lang="en-US">
                <a:solidFill>
                  <a:schemeClr val="tx1"/>
                </a:solidFill>
              </a:rPr>
              <a:t>Thank you for your attention</a:t>
            </a:r>
          </a:p>
        </p:txBody>
      </p:sp>
      <p:sp>
        <p:nvSpPr>
          <p:cNvPr id="4" name="Subtitle 3">
            <a:extLst>
              <a:ext uri="{FF2B5EF4-FFF2-40B4-BE49-F238E27FC236}">
                <a16:creationId xmlns:a16="http://schemas.microsoft.com/office/drawing/2014/main" id="{47EC1A5F-56A1-8551-F000-51FA7CE3D71E}"/>
              </a:ext>
            </a:extLst>
          </p:cNvPr>
          <p:cNvSpPr>
            <a:spLocks noGrp="1"/>
          </p:cNvSpPr>
          <p:nvPr>
            <p:ph type="subTitle" idx="1"/>
          </p:nvPr>
        </p:nvSpPr>
        <p:spPr>
          <a:xfrm>
            <a:off x="1098035" y="804334"/>
            <a:ext cx="3348069" cy="5249332"/>
          </a:xfrm>
        </p:spPr>
        <p:txBody>
          <a:bodyPr anchor="ctr">
            <a:normAutofit/>
          </a:bodyPr>
          <a:lstStyle/>
          <a:p>
            <a:pPr algn="r"/>
            <a:r>
              <a:rPr lang="en-US" dirty="0" err="1">
                <a:solidFill>
                  <a:schemeClr val="tx1"/>
                </a:solidFill>
              </a:rPr>
              <a:t>tinde.kovacs.cerovic@gmail.com</a:t>
            </a:r>
            <a:endParaRPr lang="en-US" dirty="0">
              <a:solidFill>
                <a:schemeClr val="tx1"/>
              </a:solidFill>
            </a:endParaRPr>
          </a:p>
        </p:txBody>
      </p:sp>
      <p:sp>
        <p:nvSpPr>
          <p:cNvPr id="2" name="Slide Number Placeholder 1">
            <a:extLst>
              <a:ext uri="{FF2B5EF4-FFF2-40B4-BE49-F238E27FC236}">
                <a16:creationId xmlns:a16="http://schemas.microsoft.com/office/drawing/2014/main" id="{0E23B3BA-4E29-4901-4606-BCCCBC939E9C}"/>
              </a:ext>
            </a:extLst>
          </p:cNvPr>
          <p:cNvSpPr>
            <a:spLocks noGrp="1"/>
          </p:cNvSpPr>
          <p:nvPr>
            <p:ph type="sldNum" sz="quarter" idx="12"/>
          </p:nvPr>
        </p:nvSpPr>
        <p:spPr>
          <a:xfrm>
            <a:off x="188548" y="3246438"/>
            <a:ext cx="596886" cy="365125"/>
          </a:xfrm>
        </p:spPr>
        <p:txBody>
          <a:bodyPr>
            <a:normAutofit/>
          </a:bodyPr>
          <a:lstStyle/>
          <a:p>
            <a:pPr>
              <a:lnSpc>
                <a:spcPct val="90000"/>
              </a:lnSpc>
              <a:spcAft>
                <a:spcPts val="600"/>
              </a:spcAft>
            </a:pPr>
            <a:fld id="{70C12960-6E85-460F-B6E3-5B82CB31AF3D}" type="slidenum">
              <a:rPr lang="en-US" sz="1900">
                <a:solidFill>
                  <a:srgbClr val="FFFFFF"/>
                </a:solidFill>
              </a:rPr>
              <a:pPr>
                <a:lnSpc>
                  <a:spcPct val="90000"/>
                </a:lnSpc>
                <a:spcAft>
                  <a:spcPts val="600"/>
                </a:spcAft>
              </a:pPr>
              <a:t>40</a:t>
            </a:fld>
            <a:endParaRPr lang="en-US" sz="1900">
              <a:solidFill>
                <a:srgbClr val="FFFFFF"/>
              </a:solidFill>
            </a:endParaRPr>
          </a:p>
        </p:txBody>
      </p:sp>
    </p:spTree>
    <p:extLst>
      <p:ext uri="{BB962C8B-B14F-4D97-AF65-F5344CB8AC3E}">
        <p14:creationId xmlns:p14="http://schemas.microsoft.com/office/powerpoint/2010/main" val="792698780"/>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7208D-9633-B3CB-22E7-06E3BBBC66BE}"/>
              </a:ext>
            </a:extLst>
          </p:cNvPr>
          <p:cNvSpPr>
            <a:spLocks noGrp="1"/>
          </p:cNvSpPr>
          <p:nvPr>
            <p:ph idx="1"/>
          </p:nvPr>
        </p:nvSpPr>
        <p:spPr>
          <a:xfrm>
            <a:off x="1928813" y="300038"/>
            <a:ext cx="9575799" cy="6286499"/>
          </a:xfrm>
        </p:spPr>
        <p:txBody>
          <a:bodyPr>
            <a:normAutofit fontScale="25000" lnSpcReduction="20000"/>
          </a:bodyPr>
          <a:lstStyle/>
          <a:p>
            <a:pPr marL="0" marR="0" indent="0">
              <a:lnSpc>
                <a:spcPct val="115000"/>
              </a:lnSpc>
              <a:spcBef>
                <a:spcPts val="0"/>
              </a:spcBef>
              <a:spcAft>
                <a:spcPts val="800"/>
              </a:spcAft>
              <a:buNone/>
            </a:pPr>
            <a:r>
              <a:rPr lang="en-US" sz="3200" kern="100" dirty="0">
                <a:effectLst/>
                <a:latin typeface="Aptos" panose="020B0004020202020204" pitchFamily="34" charset="0"/>
                <a:ea typeface="Aptos" panose="020B0004020202020204" pitchFamily="34" charset="0"/>
                <a:cs typeface="Arial" panose="020B0604020202020204" pitchFamily="34" charset="0"/>
              </a:rPr>
              <a:t>Bartlett (2013) International Assistance </a:t>
            </a:r>
            <a:r>
              <a:rPr lang="en-US" sz="3200" kern="100" dirty="0" err="1">
                <a:effectLst/>
                <a:latin typeface="Aptos" panose="020B0004020202020204" pitchFamily="34" charset="0"/>
                <a:ea typeface="Aptos" panose="020B0004020202020204" pitchFamily="34" charset="0"/>
                <a:cs typeface="Arial" panose="020B0604020202020204" pitchFamily="34" charset="0"/>
              </a:rPr>
              <a:t>Programmes</a:t>
            </a:r>
            <a:r>
              <a:rPr lang="en-US" sz="3200" kern="100" dirty="0">
                <a:effectLst/>
                <a:latin typeface="Aptos" panose="020B0004020202020204" pitchFamily="34" charset="0"/>
                <a:ea typeface="Aptos" panose="020B0004020202020204" pitchFamily="34" charset="0"/>
                <a:cs typeface="Arial" panose="020B0604020202020204" pitchFamily="34" charset="0"/>
              </a:rPr>
              <a:t> and the Reform of Vocational Education in the Western Balkans: Sources of Policy Failure </a:t>
            </a:r>
            <a:r>
              <a:rPr lang="en-US" sz="3200" i="1" kern="100" dirty="0">
                <a:effectLst/>
                <a:latin typeface="Aptos" panose="020B0004020202020204" pitchFamily="34" charset="0"/>
                <a:ea typeface="Aptos" panose="020B0004020202020204" pitchFamily="34" charset="0"/>
                <a:cs typeface="Arial" panose="020B0604020202020204" pitchFamily="34" charset="0"/>
              </a:rPr>
              <a:t>Southeastern Europe 37 (2013) 330–348</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0"/>
              </a:spcAft>
              <a:buNone/>
            </a:pPr>
            <a:r>
              <a:rPr lang="en-US" sz="3200" kern="100" dirty="0">
                <a:solidFill>
                  <a:srgbClr val="222222"/>
                </a:solidFill>
                <a:effectLst/>
                <a:latin typeface="Aptos" panose="020B0004020202020204" pitchFamily="34" charset="0"/>
                <a:ea typeface="Aptos" panose="020B0004020202020204" pitchFamily="34" charset="0"/>
                <a:cs typeface="Arial" panose="020B0604020202020204" pitchFamily="34" charset="0"/>
              </a:rPr>
              <a:t> </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0"/>
              </a:spcAft>
              <a:buNone/>
            </a:pPr>
            <a:r>
              <a:rPr lang="en-US" sz="3200" kern="100" dirty="0">
                <a:solidFill>
                  <a:srgbClr val="222222"/>
                </a:solidFill>
                <a:effectLst/>
                <a:latin typeface="Aptos" panose="020B0004020202020204" pitchFamily="34" charset="0"/>
                <a:ea typeface="Aptos" panose="020B0004020202020204" pitchFamily="34" charset="0"/>
                <a:cs typeface="Arial" panose="020B0604020202020204" pitchFamily="34" charset="0"/>
              </a:rPr>
              <a:t>Cox, A. (Ed.). (1999). </a:t>
            </a:r>
            <a:r>
              <a:rPr lang="en-US" sz="3200" i="1" kern="100" dirty="0">
                <a:solidFill>
                  <a:srgbClr val="222222"/>
                </a:solidFill>
                <a:effectLst/>
                <a:latin typeface="Aptos" panose="020B0004020202020204" pitchFamily="34" charset="0"/>
                <a:ea typeface="Aptos" panose="020B0004020202020204" pitchFamily="34" charset="0"/>
                <a:cs typeface="Arial" panose="020B0604020202020204" pitchFamily="34" charset="0"/>
              </a:rPr>
              <a:t>DAC scoping study of donor poverty reduction policies and practices</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0"/>
              </a:spcAft>
              <a:buNone/>
            </a:pPr>
            <a:r>
              <a:rPr lang="en-US" sz="3200" kern="100" dirty="0">
                <a:solidFill>
                  <a:srgbClr val="222222"/>
                </a:solidFill>
                <a:effectLst/>
                <a:latin typeface="Aptos" panose="020B0004020202020204" pitchFamily="34" charset="0"/>
                <a:ea typeface="Aptos" panose="020B0004020202020204" pitchFamily="34" charset="0"/>
                <a:cs typeface="Arial" panose="020B0604020202020204" pitchFamily="34" charset="0"/>
              </a:rPr>
              <a:t> </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gn="just">
              <a:lnSpc>
                <a:spcPct val="115000"/>
              </a:lnSpc>
              <a:spcBef>
                <a:spcPts val="0"/>
              </a:spcBef>
              <a:spcAft>
                <a:spcPts val="0"/>
              </a:spcAft>
              <a:buNone/>
            </a:pPr>
            <a:r>
              <a:rPr lang="en-US" sz="3200" kern="100" dirty="0" err="1">
                <a:effectLst/>
                <a:latin typeface="Aptos" panose="020B0004020202020204" pitchFamily="34" charset="0"/>
                <a:ea typeface="Aptos" panose="020B0004020202020204" pitchFamily="34" charset="0"/>
                <a:cs typeface="Times New Roman" panose="02020603050405020304" pitchFamily="18" charset="0"/>
              </a:rPr>
              <a:t>Daiute</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C. and </a:t>
            </a:r>
            <a:r>
              <a:rPr lang="en-US" sz="3200" kern="100" dirty="0" err="1">
                <a:effectLst/>
                <a:latin typeface="Aptos" panose="020B0004020202020204" pitchFamily="34" charset="0"/>
                <a:ea typeface="Aptos" panose="020B0004020202020204" pitchFamily="34" charset="0"/>
                <a:cs typeface="Times New Roman" panose="02020603050405020304" pitchFamily="18" charset="0"/>
              </a:rPr>
              <a:t>Kovač-Cerović,T</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(2017). </a:t>
            </a:r>
            <a:r>
              <a:rPr lang="en-US" sz="3200" i="1" kern="100" dirty="0">
                <a:effectLst/>
                <a:latin typeface="Aptos" panose="020B0004020202020204" pitchFamily="34" charset="0"/>
                <a:ea typeface="Times New Roman" panose="02020603050405020304" pitchFamily="18" charset="0"/>
                <a:cs typeface="Times New Roman" panose="02020603050405020304" pitchFamily="18" charset="0"/>
              </a:rPr>
              <a:t>Minority Teachers – Roma in Serbia – Narrate Education Reform.</a:t>
            </a:r>
            <a:r>
              <a:rPr lang="en-US" sz="3200" kern="100" dirty="0">
                <a:effectLst/>
                <a:latin typeface="Aptos" panose="020B0004020202020204" pitchFamily="34" charset="0"/>
                <a:ea typeface="Times New Roman" panose="02020603050405020304" pitchFamily="18" charset="0"/>
                <a:cs typeface="Times New Roman" panose="02020603050405020304" pitchFamily="18" charset="0"/>
              </a:rPr>
              <a:t>  Belgrade: Institute for Psychology</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gn="just">
              <a:lnSpc>
                <a:spcPct val="115000"/>
              </a:lnSpc>
              <a:spcBef>
                <a:spcPts val="0"/>
              </a:spcBef>
              <a:spcAft>
                <a:spcPts val="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indent="0">
              <a:lnSpc>
                <a:spcPct val="115000"/>
              </a:lnSpc>
              <a:spcBef>
                <a:spcPts val="0"/>
              </a:spcBef>
              <a:spcAft>
                <a:spcPts val="800"/>
              </a:spcAft>
              <a:buNone/>
            </a:pPr>
            <a:r>
              <a:rPr lang="en-US" sz="3200" kern="100" dirty="0" err="1">
                <a:solidFill>
                  <a:srgbClr val="333333"/>
                </a:solidFill>
                <a:effectLst/>
                <a:latin typeface="Aptos" panose="020B0004020202020204" pitchFamily="34" charset="0"/>
                <a:ea typeface="Aptos" panose="020B0004020202020204" pitchFamily="34" charset="0"/>
                <a:cs typeface="Times New Roman" panose="02020603050405020304" pitchFamily="18" charset="0"/>
              </a:rPr>
              <a:t>Daiute</a:t>
            </a:r>
            <a:r>
              <a:rPr lang="en-US" sz="32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 C., </a:t>
            </a:r>
            <a:r>
              <a:rPr lang="en-US" sz="3200" kern="100" dirty="0" err="1">
                <a:solidFill>
                  <a:srgbClr val="333333"/>
                </a:solidFill>
                <a:effectLst/>
                <a:latin typeface="Aptos" panose="020B0004020202020204" pitchFamily="34" charset="0"/>
                <a:ea typeface="Aptos" panose="020B0004020202020204" pitchFamily="34" charset="0"/>
                <a:cs typeface="Times New Roman" panose="02020603050405020304" pitchFamily="18" charset="0"/>
              </a:rPr>
              <a:t>Kovács</a:t>
            </a:r>
            <a:r>
              <a:rPr lang="en-US" sz="32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 </a:t>
            </a:r>
            <a:r>
              <a:rPr lang="en-US" sz="3200" kern="100" dirty="0" err="1">
                <a:solidFill>
                  <a:srgbClr val="333333"/>
                </a:solidFill>
                <a:effectLst/>
                <a:latin typeface="Aptos" panose="020B0004020202020204" pitchFamily="34" charset="0"/>
                <a:ea typeface="Aptos" panose="020B0004020202020204" pitchFamily="34" charset="0"/>
                <a:cs typeface="Times New Roman" panose="02020603050405020304" pitchFamily="18" charset="0"/>
              </a:rPr>
              <a:t>Cerović</a:t>
            </a:r>
            <a:r>
              <a:rPr lang="en-US" sz="32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 T., </a:t>
            </a:r>
            <a:r>
              <a:rPr lang="en-US" sz="3200" kern="100" dirty="0" err="1">
                <a:solidFill>
                  <a:srgbClr val="333333"/>
                </a:solidFill>
                <a:effectLst/>
                <a:latin typeface="Aptos" panose="020B0004020202020204" pitchFamily="34" charset="0"/>
                <a:ea typeface="Aptos" panose="020B0004020202020204" pitchFamily="34" charset="0"/>
                <a:cs typeface="Times New Roman" panose="02020603050405020304" pitchFamily="18" charset="0"/>
              </a:rPr>
              <a:t>Mićić</a:t>
            </a:r>
            <a:r>
              <a:rPr lang="en-US" sz="32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 K., </a:t>
            </a:r>
            <a:r>
              <a:rPr lang="en-US" sz="3200" kern="100" dirty="0" err="1">
                <a:solidFill>
                  <a:srgbClr val="333333"/>
                </a:solidFill>
                <a:effectLst/>
                <a:latin typeface="Aptos" panose="020B0004020202020204" pitchFamily="34" charset="0"/>
                <a:ea typeface="Aptos" panose="020B0004020202020204" pitchFamily="34" charset="0"/>
                <a:cs typeface="Times New Roman" panose="02020603050405020304" pitchFamily="18" charset="0"/>
              </a:rPr>
              <a:t>Sullu</a:t>
            </a:r>
            <a:r>
              <a:rPr lang="en-US" sz="32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 B., &amp; </a:t>
            </a:r>
            <a:r>
              <a:rPr lang="en-US" sz="3200" kern="100" dirty="0" err="1">
                <a:solidFill>
                  <a:srgbClr val="333333"/>
                </a:solidFill>
                <a:effectLst/>
                <a:latin typeface="Aptos" panose="020B0004020202020204" pitchFamily="34" charset="0"/>
                <a:ea typeface="Aptos" panose="020B0004020202020204" pitchFamily="34" charset="0"/>
                <a:cs typeface="Times New Roman" panose="02020603050405020304" pitchFamily="18" charset="0"/>
              </a:rPr>
              <a:t>Vracar</a:t>
            </a:r>
            <a:r>
              <a:rPr lang="en-US" sz="32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 S. (2020). Dynamic values negotiating geo-political narratives across a migration system. </a:t>
            </a:r>
            <a:r>
              <a:rPr lang="en-US" sz="3200" i="1"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Qualitative Psychology.</a:t>
            </a:r>
            <a:r>
              <a:rPr lang="en-US" sz="32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  </a:t>
            </a:r>
            <a:r>
              <a:rPr lang="en-US" sz="3200" u="sng" kern="100" dirty="0">
                <a:solidFill>
                  <a:srgbClr val="337AB7"/>
                </a:solidFill>
                <a:effectLst/>
                <a:latin typeface="Aptos" panose="020B0004020202020204" pitchFamily="34" charset="0"/>
                <a:ea typeface="Aptos" panose="020B0004020202020204" pitchFamily="34" charset="0"/>
                <a:cs typeface="Times New Roman" panose="02020603050405020304" pitchFamily="18" charset="0"/>
                <a:hlinkClick r:id="rId2"/>
              </a:rPr>
              <a:t>https://doi.org/10.1037/qup0000166</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0"/>
              </a:spcAft>
              <a:buNone/>
            </a:pPr>
            <a:r>
              <a:rPr lang="en-US" sz="3200" kern="100" dirty="0">
                <a:solidFill>
                  <a:srgbClr val="222222"/>
                </a:solidFill>
                <a:effectLst/>
                <a:latin typeface="Aptos" panose="020B0004020202020204" pitchFamily="34" charset="0"/>
                <a:ea typeface="Aptos" panose="020B0004020202020204" pitchFamily="34" charset="0"/>
                <a:cs typeface="Arial" panose="020B0604020202020204" pitchFamily="34" charset="0"/>
              </a:rPr>
              <a:t> </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0"/>
              </a:spcAft>
              <a:buNone/>
            </a:pPr>
            <a:r>
              <a:rPr lang="en-US" sz="3200" kern="100" dirty="0">
                <a:solidFill>
                  <a:srgbClr val="222222"/>
                </a:solidFill>
                <a:effectLst/>
                <a:latin typeface="Aptos" panose="020B0004020202020204" pitchFamily="34" charset="0"/>
                <a:ea typeface="Aptos" panose="020B0004020202020204" pitchFamily="34" charset="0"/>
                <a:cs typeface="Arial" panose="020B0604020202020204" pitchFamily="34" charset="0"/>
              </a:rPr>
              <a:t>Easterly, W. (2003). Can foreign aid buy growth?. </a:t>
            </a:r>
            <a:r>
              <a:rPr lang="en-US" sz="3200" i="1" kern="100" dirty="0">
                <a:effectLst/>
                <a:latin typeface="Aptos" panose="020B0004020202020204" pitchFamily="34" charset="0"/>
                <a:ea typeface="Aptos" panose="020B0004020202020204" pitchFamily="34" charset="0"/>
                <a:cs typeface="Times New Roman" panose="02020603050405020304" pitchFamily="18" charset="0"/>
              </a:rPr>
              <a:t>Journal of economic Perspectives</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200" i="1" kern="100" dirty="0">
                <a:effectLst/>
                <a:latin typeface="Aptos" panose="020B0004020202020204" pitchFamily="34" charset="0"/>
                <a:ea typeface="Aptos" panose="020B0004020202020204" pitchFamily="34" charset="0"/>
                <a:cs typeface="Times New Roman" panose="02020603050405020304" pitchFamily="18" charset="0"/>
              </a:rPr>
              <a:t>17</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(3), 23-48.</a:t>
            </a:r>
          </a:p>
          <a:p>
            <a:pPr marL="0" marR="0" indent="0">
              <a:lnSpc>
                <a:spcPct val="115000"/>
              </a:lnSpc>
              <a:spcBef>
                <a:spcPts val="0"/>
              </a:spcBef>
              <a:spcAft>
                <a:spcPts val="0"/>
              </a:spcAft>
              <a:buNone/>
            </a:pPr>
            <a:r>
              <a:rPr lang="en-US" sz="3200" kern="100" dirty="0">
                <a:solidFill>
                  <a:srgbClr val="222222"/>
                </a:solidFill>
                <a:effectLst/>
                <a:latin typeface="Aptos" panose="020B0004020202020204" pitchFamily="34" charset="0"/>
                <a:ea typeface="Aptos" panose="020B0004020202020204" pitchFamily="34" charset="0"/>
                <a:cs typeface="Arial" panose="020B0604020202020204" pitchFamily="34" charset="0"/>
              </a:rPr>
              <a:t> </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0"/>
              </a:spcAft>
              <a:buNone/>
            </a:pPr>
            <a:r>
              <a:rPr lang="en-US" sz="3200" kern="100" dirty="0">
                <a:solidFill>
                  <a:srgbClr val="222222"/>
                </a:solidFill>
                <a:effectLst/>
                <a:latin typeface="Aptos" panose="020B0004020202020204" pitchFamily="34" charset="0"/>
                <a:ea typeface="Aptos" panose="020B0004020202020204" pitchFamily="34" charset="0"/>
                <a:cs typeface="Arial" panose="020B0604020202020204" pitchFamily="34" charset="0"/>
              </a:rPr>
              <a:t>Easterly, W. (2006). </a:t>
            </a:r>
            <a:r>
              <a:rPr lang="en-US" sz="3200" i="1" kern="100" dirty="0">
                <a:solidFill>
                  <a:srgbClr val="222222"/>
                </a:solidFill>
                <a:effectLst/>
                <a:latin typeface="Aptos" panose="020B0004020202020204" pitchFamily="34" charset="0"/>
                <a:ea typeface="Aptos" panose="020B0004020202020204" pitchFamily="34" charset="0"/>
                <a:cs typeface="Arial" panose="020B0604020202020204" pitchFamily="34" charset="0"/>
              </a:rPr>
              <a:t>The white man's burden: why the West's efforts to aid the rest have done so much ill and so little good</a:t>
            </a:r>
            <a:r>
              <a:rPr lang="en-US" sz="3200" kern="100" dirty="0">
                <a:solidFill>
                  <a:srgbClr val="222222"/>
                </a:solidFill>
                <a:effectLst/>
                <a:latin typeface="Aptos" panose="020B0004020202020204" pitchFamily="34" charset="0"/>
                <a:ea typeface="Aptos" panose="020B0004020202020204" pitchFamily="34" charset="0"/>
                <a:cs typeface="Arial" panose="020B0604020202020204" pitchFamily="34" charset="0"/>
              </a:rPr>
              <a:t>. Penguin.</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3200" kern="100" dirty="0">
                <a:solidFill>
                  <a:srgbClr val="222222"/>
                </a:solidFill>
                <a:effectLst/>
                <a:latin typeface="Aptos" panose="020B0004020202020204" pitchFamily="34" charset="0"/>
                <a:ea typeface="Aptos" panose="020B0004020202020204" pitchFamily="34" charset="0"/>
                <a:cs typeface="Arial" panose="020B0604020202020204" pitchFamily="34" charset="0"/>
              </a:rPr>
              <a:t>Easterly, W. (2001). </a:t>
            </a:r>
            <a:r>
              <a:rPr lang="en-US" sz="3200" i="1" kern="100" dirty="0">
                <a:solidFill>
                  <a:srgbClr val="202122"/>
                </a:solidFill>
                <a:effectLst/>
                <a:latin typeface="Aptos" panose="020B0004020202020204" pitchFamily="34" charset="0"/>
                <a:ea typeface="Aptos" panose="020B0004020202020204" pitchFamily="34" charset="0"/>
                <a:cs typeface="Arial" panose="020B0604020202020204" pitchFamily="34" charset="0"/>
              </a:rPr>
              <a:t>The Elusive Quest For Growth: Economists' Adventures and Misadventures in the Tropics</a:t>
            </a:r>
            <a:r>
              <a:rPr lang="en-US" sz="3200" kern="100" dirty="0">
                <a:solidFill>
                  <a:srgbClr val="202122"/>
                </a:solidFill>
                <a:effectLst/>
                <a:latin typeface="Aptos" panose="020B0004020202020204" pitchFamily="34" charset="0"/>
                <a:ea typeface="Aptos" panose="020B0004020202020204" pitchFamily="34" charset="0"/>
                <a:cs typeface="Arial" panose="020B0604020202020204" pitchFamily="34" charset="0"/>
              </a:rPr>
              <a:t>. MIT Press</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3200" kern="0" dirty="0" err="1">
                <a:solidFill>
                  <a:srgbClr val="1C1D1E"/>
                </a:solidFill>
                <a:effectLst/>
                <a:latin typeface="Aptos" panose="020B0004020202020204" pitchFamily="34" charset="0"/>
                <a:ea typeface="Times New Roman" panose="02020603050405020304" pitchFamily="18" charset="0"/>
                <a:cs typeface="Open Sans" panose="020B0606030504020204" pitchFamily="34" charset="0"/>
              </a:rPr>
              <a:t>Esser</a:t>
            </a:r>
            <a:r>
              <a:rPr lang="en-US" sz="3200" kern="0" dirty="0">
                <a:solidFill>
                  <a:srgbClr val="1C1D1E"/>
                </a:solidFill>
                <a:effectLst/>
                <a:latin typeface="Aptos" panose="020B0004020202020204" pitchFamily="34" charset="0"/>
                <a:ea typeface="Times New Roman" panose="02020603050405020304" pitchFamily="18" charset="0"/>
                <a:cs typeface="Open Sans" panose="020B0606030504020204" pitchFamily="34" charset="0"/>
              </a:rPr>
              <a:t>,  Janus, (2025). Everything, everywhere, all at once? Donor bureaucrats struggle with four dimensions of development effectiveness, World Development, 10.1016/j.worlddev.2025.107017, </a:t>
            </a:r>
            <a:r>
              <a:rPr lang="en-US" sz="3200" b="1" kern="0" dirty="0">
                <a:solidFill>
                  <a:srgbClr val="1C1D1E"/>
                </a:solidFill>
                <a:effectLst/>
                <a:latin typeface="Aptos" panose="020B0004020202020204" pitchFamily="34" charset="0"/>
                <a:ea typeface="Times New Roman" panose="02020603050405020304" pitchFamily="18" charset="0"/>
                <a:cs typeface="Open Sans" panose="020B0606030504020204" pitchFamily="34" charset="0"/>
              </a:rPr>
              <a:t>191</a:t>
            </a:r>
            <a:r>
              <a:rPr lang="en-US" sz="3200" kern="0" dirty="0">
                <a:solidFill>
                  <a:srgbClr val="1C1D1E"/>
                </a:solidFill>
                <a:effectLst/>
                <a:latin typeface="Aptos" panose="020B0004020202020204" pitchFamily="34" charset="0"/>
                <a:ea typeface="Times New Roman" panose="02020603050405020304" pitchFamily="18" charset="0"/>
                <a:cs typeface="Open Sans" panose="020B0606030504020204" pitchFamily="34" charset="0"/>
              </a:rPr>
              <a:t>, (107017), (2025).</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3200" kern="100" dirty="0" err="1">
                <a:solidFill>
                  <a:srgbClr val="222222"/>
                </a:solidFill>
                <a:effectLst/>
                <a:latin typeface="Aptos" panose="020B0004020202020204" pitchFamily="34" charset="0"/>
                <a:ea typeface="Aptos" panose="020B0004020202020204" pitchFamily="34" charset="0"/>
                <a:cs typeface="Arial" panose="020B0604020202020204" pitchFamily="34" charset="0"/>
              </a:rPr>
              <a:t>Hoebink</a:t>
            </a:r>
            <a:r>
              <a:rPr lang="en-US" sz="3200" kern="100" dirty="0">
                <a:solidFill>
                  <a:srgbClr val="222222"/>
                </a:solidFill>
                <a:effectLst/>
                <a:latin typeface="Aptos" panose="020B0004020202020204" pitchFamily="34" charset="0"/>
                <a:ea typeface="Aptos" panose="020B0004020202020204" pitchFamily="34" charset="0"/>
                <a:cs typeface="Arial" panose="020B0604020202020204" pitchFamily="34" charset="0"/>
              </a:rPr>
              <a:t>, P., &amp; </a:t>
            </a:r>
            <a:r>
              <a:rPr lang="en-US" sz="3200" kern="100" dirty="0" err="1">
                <a:solidFill>
                  <a:srgbClr val="222222"/>
                </a:solidFill>
                <a:effectLst/>
                <a:latin typeface="Aptos" panose="020B0004020202020204" pitchFamily="34" charset="0"/>
                <a:ea typeface="Aptos" panose="020B0004020202020204" pitchFamily="34" charset="0"/>
                <a:cs typeface="Arial" panose="020B0604020202020204" pitchFamily="34" charset="0"/>
              </a:rPr>
              <a:t>Schulpen</a:t>
            </a:r>
            <a:r>
              <a:rPr lang="en-US" sz="3200" kern="100" dirty="0">
                <a:solidFill>
                  <a:srgbClr val="222222"/>
                </a:solidFill>
                <a:effectLst/>
                <a:latin typeface="Aptos" panose="020B0004020202020204" pitchFamily="34" charset="0"/>
                <a:ea typeface="Aptos" panose="020B0004020202020204" pitchFamily="34" charset="0"/>
                <a:cs typeface="Arial" panose="020B0604020202020204" pitchFamily="34" charset="0"/>
              </a:rPr>
              <a:t>, L. (1999). DAC scoping study of donor poverty reduction policies and practices: the Netherlands. </a:t>
            </a:r>
            <a:r>
              <a:rPr lang="en-US" sz="3200" i="1" kern="100" dirty="0">
                <a:solidFill>
                  <a:srgbClr val="222222"/>
                </a:solidFill>
                <a:effectLst/>
                <a:latin typeface="Aptos" panose="020B0004020202020204" pitchFamily="34" charset="0"/>
                <a:ea typeface="Aptos" panose="020B0004020202020204" pitchFamily="34" charset="0"/>
                <a:cs typeface="Arial" panose="020B0604020202020204" pitchFamily="34" charset="0"/>
              </a:rPr>
              <a:t>Paris: DAC Informal Network on Poverty Reduction</a:t>
            </a:r>
            <a:r>
              <a:rPr lang="en-US" sz="3200" kern="100" dirty="0">
                <a:solidFill>
                  <a:srgbClr val="222222"/>
                </a:solidFill>
                <a:effectLst/>
                <a:latin typeface="Aptos" panose="020B0004020202020204" pitchFamily="34" charset="0"/>
                <a:ea typeface="Aptos" panose="020B0004020202020204" pitchFamily="34" charset="0"/>
                <a:cs typeface="Arial" panose="020B0604020202020204" pitchFamily="34" charset="0"/>
              </a:rPr>
              <a:t>.</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1200"/>
              </a:spcAft>
              <a:buNone/>
            </a:pPr>
            <a:r>
              <a:rPr lang="en-US" sz="3200" kern="100" dirty="0">
                <a:solidFill>
                  <a:srgbClr val="1C1D1E"/>
                </a:solidFill>
                <a:effectLst/>
                <a:latin typeface="Aptos" panose="020B0004020202020204" pitchFamily="34" charset="0"/>
                <a:ea typeface="Aptos" panose="020B0004020202020204" pitchFamily="34" charset="0"/>
                <a:cs typeface="Open Sans" panose="020B0606030504020204" pitchFamily="34" charset="0"/>
              </a:rPr>
              <a:t>Janus, H. &amp; </a:t>
            </a:r>
            <a:r>
              <a:rPr lang="en-US" sz="3200" kern="100" dirty="0" err="1">
                <a:solidFill>
                  <a:srgbClr val="1C1D1E"/>
                </a:solidFill>
                <a:effectLst/>
                <a:latin typeface="Aptos" panose="020B0004020202020204" pitchFamily="34" charset="0"/>
                <a:ea typeface="Aptos" panose="020B0004020202020204" pitchFamily="34" charset="0"/>
                <a:cs typeface="Open Sans" panose="020B0606030504020204" pitchFamily="34" charset="0"/>
              </a:rPr>
              <a:t>Röthel</a:t>
            </a:r>
            <a:r>
              <a:rPr lang="en-US" sz="3200" kern="100" dirty="0">
                <a:solidFill>
                  <a:srgbClr val="1C1D1E"/>
                </a:solidFill>
                <a:effectLst/>
                <a:latin typeface="Aptos" panose="020B0004020202020204" pitchFamily="34" charset="0"/>
                <a:ea typeface="Aptos" panose="020B0004020202020204" pitchFamily="34" charset="0"/>
                <a:cs typeface="Open Sans" panose="020B0606030504020204" pitchFamily="34" charset="0"/>
              </a:rPr>
              <a:t>, T. (2025). Foreign aid transparency amid politicization. </a:t>
            </a:r>
            <a:r>
              <a:rPr lang="en-US" sz="3200" i="1" kern="100" dirty="0">
                <a:solidFill>
                  <a:srgbClr val="1C1D1E"/>
                </a:solidFill>
                <a:effectLst/>
                <a:latin typeface="Aptos" panose="020B0004020202020204" pitchFamily="34" charset="0"/>
                <a:ea typeface="Aptos" panose="020B0004020202020204" pitchFamily="34" charset="0"/>
                <a:cs typeface="Open Sans" panose="020B0606030504020204" pitchFamily="34" charset="0"/>
              </a:rPr>
              <a:t>Development Policy Review</a:t>
            </a:r>
            <a:r>
              <a:rPr lang="en-US" sz="3200" kern="100" dirty="0">
                <a:solidFill>
                  <a:srgbClr val="1C1D1E"/>
                </a:solidFill>
                <a:effectLst/>
                <a:latin typeface="Aptos" panose="020B0004020202020204" pitchFamily="34" charset="0"/>
                <a:ea typeface="Aptos" panose="020B0004020202020204" pitchFamily="34" charset="0"/>
                <a:cs typeface="Open Sans" panose="020B0606030504020204" pitchFamily="34" charset="0"/>
              </a:rPr>
              <a:t>, 43, e70038. </a:t>
            </a:r>
            <a:r>
              <a:rPr lang="en-US" sz="3200" b="1" u="sng" kern="100" dirty="0">
                <a:solidFill>
                  <a:srgbClr val="123D80"/>
                </a:solidFill>
                <a:effectLst/>
                <a:latin typeface="Aptos" panose="020B0004020202020204" pitchFamily="34" charset="0"/>
                <a:ea typeface="Aptos" panose="020B0004020202020204" pitchFamily="34" charset="0"/>
                <a:cs typeface="Open Sans" panose="020B0606030504020204" pitchFamily="34" charset="0"/>
                <a:hlinkClick r:id="rId3"/>
              </a:rPr>
              <a:t>https://doi.org/10.1111/dpr.70038</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3200" dirty="0" err="1">
                <a:effectLst/>
                <a:latin typeface="Aptos" panose="020B0004020202020204" pitchFamily="34" charset="0"/>
                <a:ea typeface="Aptos" panose="020B0004020202020204" pitchFamily="34" charset="0"/>
                <a:cs typeface="Times New Roman" panose="02020603050405020304" pitchFamily="18" charset="0"/>
              </a:rPr>
              <a:t>Khamsi</a:t>
            </a:r>
            <a:r>
              <a:rPr lang="en-US" sz="3200" dirty="0">
                <a:effectLst/>
                <a:latin typeface="Aptos" panose="020B0004020202020204" pitchFamily="34" charset="0"/>
                <a:ea typeface="Aptos" panose="020B0004020202020204" pitchFamily="34" charset="0"/>
                <a:cs typeface="Times New Roman" panose="02020603050405020304" pitchFamily="18" charset="0"/>
              </a:rPr>
              <a:t> &amp; Florian </a:t>
            </a:r>
            <a:r>
              <a:rPr lang="en-US" sz="3200" dirty="0" err="1">
                <a:effectLst/>
                <a:latin typeface="Aptos" panose="020B0004020202020204" pitchFamily="34" charset="0"/>
                <a:ea typeface="Aptos" panose="020B0004020202020204" pitchFamily="34" charset="0"/>
                <a:cs typeface="Times New Roman" panose="02020603050405020304" pitchFamily="18" charset="0"/>
              </a:rPr>
              <a:t>Waldow</a:t>
            </a:r>
            <a:r>
              <a:rPr lang="en-US" sz="3200" dirty="0">
                <a:effectLst/>
                <a:latin typeface="Aptos" panose="020B0004020202020204" pitchFamily="34" charset="0"/>
                <a:ea typeface="Aptos" panose="020B0004020202020204" pitchFamily="34" charset="0"/>
                <a:cs typeface="Times New Roman" panose="02020603050405020304" pitchFamily="18" charset="0"/>
              </a:rPr>
              <a:t> (Eds), 2012, Policy borrowing and learning in education. World Yearbook of Education. Routledge)</a:t>
            </a:r>
            <a:r>
              <a:rPr lang="en-US" sz="3200" dirty="0">
                <a:effectLst/>
                <a:latin typeface="Aptos" panose="020B0004020202020204" pitchFamily="34" charset="0"/>
              </a:rPr>
              <a:t> </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3200" kern="100" dirty="0" err="1">
                <a:effectLst/>
                <a:latin typeface="Aptos" panose="020B0004020202020204" pitchFamily="34" charset="0"/>
                <a:ea typeface="Aptos" panose="020B0004020202020204" pitchFamily="34" charset="0"/>
                <a:cs typeface="Times New Roman" panose="02020603050405020304" pitchFamily="18" charset="0"/>
              </a:rPr>
              <a:t>Knack,S</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&amp; </a:t>
            </a:r>
            <a:r>
              <a:rPr lang="en-US" sz="3200" kern="100" dirty="0" err="1">
                <a:effectLst/>
                <a:latin typeface="Aptos" panose="020B0004020202020204" pitchFamily="34" charset="0"/>
                <a:ea typeface="Aptos" panose="020B0004020202020204" pitchFamily="34" charset="0"/>
                <a:cs typeface="Times New Roman" panose="02020603050405020304" pitchFamily="18" charset="0"/>
              </a:rPr>
              <a:t>Rahman,A</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(2007). Donor fragmentation and bureaucratic quality in aid recipients, </a:t>
            </a:r>
            <a:r>
              <a:rPr lang="en-US" sz="3200" i="1" kern="100" dirty="0">
                <a:effectLst/>
                <a:latin typeface="Aptos" panose="020B0004020202020204" pitchFamily="34" charset="0"/>
                <a:ea typeface="Aptos" panose="020B0004020202020204" pitchFamily="34" charset="0"/>
                <a:cs typeface="Times New Roman" panose="02020603050405020304" pitchFamily="18" charset="0"/>
              </a:rPr>
              <a:t>Journal of Development Economics, Volume 83, Issue 1,pp 176-197,</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32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Kovacs </a:t>
            </a:r>
            <a:r>
              <a:rPr lang="en-US" sz="3200" kern="100" dirty="0" err="1">
                <a:solidFill>
                  <a:srgbClr val="333333"/>
                </a:solidFill>
                <a:effectLst/>
                <a:latin typeface="Aptos" panose="020B0004020202020204" pitchFamily="34" charset="0"/>
                <a:ea typeface="Aptos" panose="020B0004020202020204" pitchFamily="34" charset="0"/>
                <a:cs typeface="Times New Roman" panose="02020603050405020304" pitchFamily="18" charset="0"/>
              </a:rPr>
              <a:t>Cerovic</a:t>
            </a:r>
            <a:r>
              <a:rPr lang="en-US" sz="32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 T., </a:t>
            </a:r>
            <a:r>
              <a:rPr lang="en-US" sz="3200" kern="100" dirty="0" err="1">
                <a:solidFill>
                  <a:srgbClr val="333333"/>
                </a:solidFill>
                <a:effectLst/>
                <a:latin typeface="Aptos" panose="020B0004020202020204" pitchFamily="34" charset="0"/>
                <a:ea typeface="Aptos" panose="020B0004020202020204" pitchFamily="34" charset="0"/>
                <a:cs typeface="Times New Roman" panose="02020603050405020304" pitchFamily="18" charset="0"/>
              </a:rPr>
              <a:t>Micic</a:t>
            </a:r>
            <a:r>
              <a:rPr lang="en-US" sz="32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 K. &amp; </a:t>
            </a:r>
            <a:r>
              <a:rPr lang="en-US" sz="3200" kern="100" dirty="0" err="1">
                <a:solidFill>
                  <a:srgbClr val="333333"/>
                </a:solidFill>
                <a:effectLst/>
                <a:latin typeface="Aptos" panose="020B0004020202020204" pitchFamily="34" charset="0"/>
                <a:ea typeface="Aptos" panose="020B0004020202020204" pitchFamily="34" charset="0"/>
                <a:cs typeface="Times New Roman" panose="02020603050405020304" pitchFamily="18" charset="0"/>
              </a:rPr>
              <a:t>Vracar</a:t>
            </a:r>
            <a:r>
              <a:rPr lang="en-US" sz="32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 S (2021). A leap to the digital era: What are the children’s experiences of distance education during the COVID-19 </a:t>
            </a:r>
            <a:r>
              <a:rPr lang="en-US" sz="3200" kern="100" dirty="0" err="1">
                <a:solidFill>
                  <a:srgbClr val="333333"/>
                </a:solidFill>
                <a:effectLst/>
                <a:latin typeface="Aptos" panose="020B0004020202020204" pitchFamily="34" charset="0"/>
                <a:ea typeface="Aptos" panose="020B0004020202020204" pitchFamily="34" charset="0"/>
                <a:cs typeface="Times New Roman" panose="02020603050405020304" pitchFamily="18" charset="0"/>
              </a:rPr>
              <a:t>pandemy</a:t>
            </a:r>
            <a:r>
              <a:rPr lang="en-US" sz="32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 </a:t>
            </a:r>
            <a:r>
              <a:rPr lang="en-US" sz="3200" i="1"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European Journal of Psychology of Education.</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3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Jokic </a:t>
            </a:r>
            <a:r>
              <a:rPr lang="en-US" sz="3200" kern="1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Zorkic</a:t>
            </a:r>
            <a:r>
              <a:rPr lang="en-US" sz="3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T. , </a:t>
            </a:r>
            <a:r>
              <a:rPr lang="en-US" sz="32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Kovacs </a:t>
            </a:r>
            <a:r>
              <a:rPr lang="en-US" sz="3200" kern="100" dirty="0" err="1">
                <a:solidFill>
                  <a:srgbClr val="333333"/>
                </a:solidFill>
                <a:effectLst/>
                <a:latin typeface="Aptos" panose="020B0004020202020204" pitchFamily="34" charset="0"/>
                <a:ea typeface="Aptos" panose="020B0004020202020204" pitchFamily="34" charset="0"/>
                <a:cs typeface="Times New Roman" panose="02020603050405020304" pitchFamily="18" charset="0"/>
              </a:rPr>
              <a:t>Cerovic</a:t>
            </a:r>
            <a:r>
              <a:rPr lang="en-US" sz="32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 T.,</a:t>
            </a:r>
            <a:r>
              <a:rPr lang="en-US" sz="3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&amp; </a:t>
            </a:r>
            <a:r>
              <a:rPr lang="en-US" sz="3200" kern="1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Micic</a:t>
            </a:r>
            <a:r>
              <a:rPr lang="en-US" sz="3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K. (2021). Lost Trust? The Experiences of Teachers and Students during Schooling Disrupted by the Covid-19 Pandemic. </a:t>
            </a:r>
            <a:r>
              <a:rPr lang="en-US" sz="3200" i="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CEPS Journal</a:t>
            </a:r>
            <a:r>
              <a:rPr lang="en-US" sz="32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Vol 11., Special Issue. Pp 195-218  </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32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Kovacs </a:t>
            </a:r>
            <a:r>
              <a:rPr lang="en-US" sz="3200" kern="100" dirty="0" err="1">
                <a:solidFill>
                  <a:srgbClr val="333333"/>
                </a:solidFill>
                <a:effectLst/>
                <a:latin typeface="Aptos" panose="020B0004020202020204" pitchFamily="34" charset="0"/>
                <a:ea typeface="Aptos" panose="020B0004020202020204" pitchFamily="34" charset="0"/>
                <a:cs typeface="Times New Roman" panose="02020603050405020304" pitchFamily="18" charset="0"/>
              </a:rPr>
              <a:t>Cerovic</a:t>
            </a:r>
            <a:r>
              <a:rPr lang="en-US" sz="32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 T.,</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200" kern="100" dirty="0" err="1">
                <a:effectLst/>
                <a:latin typeface="Aptos" panose="020B0004020202020204" pitchFamily="34" charset="0"/>
                <a:ea typeface="Aptos" panose="020B0004020202020204" pitchFamily="34" charset="0"/>
                <a:cs typeface="Times New Roman" panose="02020603050405020304" pitchFamily="18" charset="0"/>
              </a:rPr>
              <a:t>Micic,K</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&amp; </a:t>
            </a:r>
            <a:r>
              <a:rPr lang="en-US" sz="3200" kern="100" dirty="0" err="1">
                <a:effectLst/>
                <a:latin typeface="Aptos" panose="020B0004020202020204" pitchFamily="34" charset="0"/>
                <a:ea typeface="Aptos" panose="020B0004020202020204" pitchFamily="34" charset="0"/>
                <a:cs typeface="Times New Roman" panose="02020603050405020304" pitchFamily="18" charset="0"/>
              </a:rPr>
              <a:t>Vracar</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S.</a:t>
            </a:r>
            <a:r>
              <a:rPr lang="en-US" sz="32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 (2021).</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Trends in primary school teachers’ experience over the first year of the COVID-19 pandemic in Serbia: A narrative analysis. </a:t>
            </a:r>
            <a:r>
              <a:rPr lang="en-US" sz="3200" kern="100" dirty="0" err="1">
                <a:effectLst/>
                <a:latin typeface="Aptos" panose="020B0004020202020204" pitchFamily="34" charset="0"/>
                <a:ea typeface="Aptos" panose="020B0004020202020204" pitchFamily="34" charset="0"/>
                <a:cs typeface="Times New Roman" panose="02020603050405020304" pitchFamily="18" charset="0"/>
              </a:rPr>
              <a:t>Psihološka</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200" kern="100" dirty="0" err="1">
                <a:effectLst/>
                <a:latin typeface="Aptos" panose="020B0004020202020204" pitchFamily="34" charset="0"/>
                <a:ea typeface="Aptos" panose="020B0004020202020204" pitchFamily="34" charset="0"/>
                <a:cs typeface="Times New Roman" panose="02020603050405020304" pitchFamily="18" charset="0"/>
              </a:rPr>
              <a:t>istraživanja</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Vol. XXIV (2), 163-182. DOI: 10.5937/PSISTRA24-32799 </a:t>
            </a:r>
          </a:p>
          <a:p>
            <a:pPr marL="0" marR="0" indent="0">
              <a:lnSpc>
                <a:spcPct val="115000"/>
              </a:lnSpc>
              <a:spcBef>
                <a:spcPts val="0"/>
              </a:spcBef>
              <a:spcAft>
                <a:spcPts val="800"/>
              </a:spcAft>
              <a:buNone/>
            </a:pPr>
            <a:r>
              <a:rPr lang="en-US" sz="3200" kern="100" dirty="0" err="1">
                <a:solidFill>
                  <a:srgbClr val="333333"/>
                </a:solidFill>
                <a:effectLst/>
                <a:latin typeface="Aptos" panose="020B0004020202020204" pitchFamily="34" charset="0"/>
                <a:ea typeface="Aptos" panose="020B0004020202020204" pitchFamily="34" charset="0"/>
                <a:cs typeface="Times New Roman" panose="02020603050405020304" pitchFamily="18" charset="0"/>
              </a:rPr>
              <a:t>Kovács</a:t>
            </a:r>
            <a:r>
              <a:rPr lang="en-US" sz="32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 </a:t>
            </a:r>
            <a:r>
              <a:rPr lang="en-US" sz="3200" kern="100" dirty="0" err="1">
                <a:solidFill>
                  <a:srgbClr val="333333"/>
                </a:solidFill>
                <a:effectLst/>
                <a:latin typeface="Aptos" panose="020B0004020202020204" pitchFamily="34" charset="0"/>
                <a:ea typeface="Aptos" panose="020B0004020202020204" pitchFamily="34" charset="0"/>
                <a:cs typeface="Times New Roman" panose="02020603050405020304" pitchFamily="18" charset="0"/>
              </a:rPr>
              <a:t>Cerović</a:t>
            </a:r>
            <a:r>
              <a:rPr lang="en-US" sz="32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 T. (2020). Minority education in forced migration: Education of migrants and vulnerable groups – trauma or protective factor? In: A. Hamburger, V. Volkan &amp; C. </a:t>
            </a:r>
            <a:r>
              <a:rPr lang="en-US" sz="3200" kern="100" dirty="0" err="1">
                <a:solidFill>
                  <a:srgbClr val="333333"/>
                </a:solidFill>
                <a:effectLst/>
                <a:latin typeface="Aptos" panose="020B0004020202020204" pitchFamily="34" charset="0"/>
                <a:ea typeface="Aptos" panose="020B0004020202020204" pitchFamily="34" charset="0"/>
                <a:cs typeface="Times New Roman" panose="02020603050405020304" pitchFamily="18" charset="0"/>
              </a:rPr>
              <a:t>Mancheva</a:t>
            </a:r>
            <a:r>
              <a:rPr lang="en-US" sz="32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 (Eds): </a:t>
            </a:r>
            <a:r>
              <a:rPr lang="en-US" sz="3200" i="1"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Social trauma: An interdisciplinary textbook</a:t>
            </a:r>
            <a:r>
              <a:rPr lang="en-US" sz="32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rPr>
              <a:t>. Springer.  </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gn="just">
              <a:lnSpc>
                <a:spcPct val="115000"/>
              </a:lnSpc>
              <a:spcBef>
                <a:spcPts val="0"/>
              </a:spcBef>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Kovac </a:t>
            </a:r>
            <a:r>
              <a:rPr lang="en-US" sz="3200" kern="100" dirty="0" err="1">
                <a:effectLst/>
                <a:latin typeface="Aptos" panose="020B0004020202020204" pitchFamily="34" charset="0"/>
                <a:ea typeface="Aptos" panose="020B0004020202020204" pitchFamily="34" charset="0"/>
                <a:cs typeface="Times New Roman" panose="02020603050405020304" pitchFamily="18" charset="0"/>
              </a:rPr>
              <a:t>Cerovic.T</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200" kern="100" dirty="0" err="1">
                <a:effectLst/>
                <a:latin typeface="Aptos" panose="020B0004020202020204" pitchFamily="34" charset="0"/>
                <a:ea typeface="Aptos" panose="020B0004020202020204" pitchFamily="34" charset="0"/>
                <a:cs typeface="Times New Roman" panose="02020603050405020304" pitchFamily="18" charset="0"/>
              </a:rPr>
              <a:t>Grbic</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S. &amp; </a:t>
            </a:r>
            <a:r>
              <a:rPr lang="en-US" sz="3200" kern="100" dirty="0" err="1">
                <a:effectLst/>
                <a:latin typeface="Aptos" panose="020B0004020202020204" pitchFamily="34" charset="0"/>
                <a:ea typeface="Aptos" panose="020B0004020202020204" pitchFamily="34" charset="0"/>
                <a:cs typeface="Times New Roman" panose="02020603050405020304" pitchFamily="18" charset="0"/>
              </a:rPr>
              <a:t>Vesic</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D.  (2018). How do schools integrate refugee students? In: F. </a:t>
            </a:r>
            <a:r>
              <a:rPr lang="en-US" sz="3200" kern="100" dirty="0" err="1">
                <a:effectLst/>
                <a:latin typeface="Aptos" panose="020B0004020202020204" pitchFamily="34" charset="0"/>
                <a:ea typeface="Aptos" panose="020B0004020202020204" pitchFamily="34" charset="0"/>
                <a:cs typeface="Times New Roman" panose="02020603050405020304" pitchFamily="18" charset="0"/>
              </a:rPr>
              <a:t>Dovigo</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(Ed.) </a:t>
            </a:r>
            <a:r>
              <a:rPr lang="en-US" sz="3200" i="1" kern="100" dirty="0">
                <a:effectLst/>
                <a:latin typeface="Aptos" panose="020B0004020202020204" pitchFamily="34" charset="0"/>
                <a:ea typeface="Aptos" panose="020B0004020202020204" pitchFamily="34" charset="0"/>
                <a:cs typeface="Times New Roman" panose="02020603050405020304" pitchFamily="18" charset="0"/>
              </a:rPr>
              <a:t>Challenges and opportunities in education for refugees in Europe: From research to good practices. </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Leiden/Boston: Brill Sense</a:t>
            </a:r>
          </a:p>
          <a:p>
            <a:pPr marL="0" marR="0" indent="0">
              <a:lnSpc>
                <a:spcPct val="115000"/>
              </a:lnSpc>
              <a:spcBef>
                <a:spcPts val="0"/>
              </a:spcBef>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Kovac</a:t>
            </a:r>
            <a:r>
              <a:rPr lang="en-US" sz="3200" kern="100" dirty="0">
                <a:effectLst/>
                <a:latin typeface="Aptos" panose="020B0004020202020204" pitchFamily="34" charset="0"/>
                <a:ea typeface="Aptos" panose="020B0004020202020204" pitchFamily="34" charset="0"/>
                <a:cs typeface="Arial" panose="020B0604020202020204" pitchFamily="34" charset="0"/>
              </a:rPr>
              <a:t>̌</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200" kern="100" dirty="0" err="1">
                <a:effectLst/>
                <a:latin typeface="Aptos" panose="020B0004020202020204" pitchFamily="34" charset="0"/>
                <a:ea typeface="Aptos" panose="020B0004020202020204" pitchFamily="34" charset="0"/>
                <a:cs typeface="Times New Roman" panose="02020603050405020304" pitchFamily="18" charset="0"/>
              </a:rPr>
              <a:t>Cerovic</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T. &amp; </a:t>
            </a:r>
            <a:r>
              <a:rPr lang="en-US" sz="3200" kern="100" dirty="0" err="1">
                <a:effectLst/>
                <a:latin typeface="Aptos" panose="020B0004020202020204" pitchFamily="34" charset="0"/>
                <a:ea typeface="Aptos" panose="020B0004020202020204" pitchFamily="34" charset="0"/>
                <a:cs typeface="Times New Roman" panose="02020603050405020304" pitchFamily="18" charset="0"/>
              </a:rPr>
              <a:t>Orlandic-Luksic</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T. (2016): </a:t>
            </a:r>
            <a:r>
              <a:rPr lang="en-US" sz="3200" i="1" kern="100" dirty="0">
                <a:effectLst/>
                <a:latin typeface="Aptos" panose="020B0004020202020204" pitchFamily="34" charset="0"/>
                <a:ea typeface="Aptos" panose="020B0004020202020204" pitchFamily="34" charset="0"/>
                <a:cs typeface="Times New Roman" panose="02020603050405020304" pitchFamily="18" charset="0"/>
              </a:rPr>
              <a:t>Prevention of segregation in education, development of inclusive school enrolment policies and desegregation of schools and classes: International experiences and recommendations for Serbia.</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Beograd: </a:t>
            </a:r>
            <a:r>
              <a:rPr lang="en-US" sz="3200" kern="100" dirty="0" err="1">
                <a:effectLst/>
                <a:latin typeface="Aptos" panose="020B0004020202020204" pitchFamily="34" charset="0"/>
                <a:ea typeface="Aptos" panose="020B0004020202020204" pitchFamily="34" charset="0"/>
                <a:cs typeface="Times New Roman" panose="02020603050405020304" pitchFamily="18" charset="0"/>
              </a:rPr>
              <a:t>kancelarija</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200" kern="100" dirty="0" err="1">
                <a:effectLst/>
                <a:latin typeface="Aptos" panose="020B0004020202020204" pitchFamily="34" charset="0"/>
                <a:ea typeface="Aptos" panose="020B0004020202020204" pitchFamily="34" charset="0"/>
                <a:cs typeface="Times New Roman" panose="02020603050405020304" pitchFamily="18" charset="0"/>
              </a:rPr>
              <a:t>Poverenika</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za </a:t>
            </a:r>
            <a:r>
              <a:rPr lang="en-US" sz="3200" kern="100" dirty="0" err="1">
                <a:effectLst/>
                <a:latin typeface="Aptos" panose="020B0004020202020204" pitchFamily="34" charset="0"/>
                <a:ea typeface="Aptos" panose="020B0004020202020204" pitchFamily="34" charset="0"/>
                <a:cs typeface="Times New Roman" panose="02020603050405020304" pitchFamily="18" charset="0"/>
              </a:rPr>
              <a:t>ravnopravnost</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indent="0">
              <a:buNone/>
            </a:pPr>
            <a:r>
              <a:rPr lang="en-US" sz="3200" dirty="0">
                <a:effectLst/>
                <a:latin typeface="Aptos" panose="020B0004020202020204" pitchFamily="34" charset="0"/>
                <a:ea typeface="Times New Roman" panose="02020603050405020304" pitchFamily="18" charset="0"/>
              </a:rPr>
              <a:t>Martens, B. (2005)</a:t>
            </a:r>
            <a:r>
              <a:rPr lang="en-US" sz="3200" i="1" dirty="0">
                <a:effectLst/>
                <a:latin typeface="Aptos" panose="020B0004020202020204" pitchFamily="34" charset="0"/>
                <a:ea typeface="Times New Roman" panose="02020603050405020304" pitchFamily="18" charset="0"/>
              </a:rPr>
              <a:t> </a:t>
            </a:r>
            <a:r>
              <a:rPr lang="en-US" sz="3200" dirty="0">
                <a:effectLst/>
                <a:latin typeface="Aptos" panose="020B0004020202020204" pitchFamily="34" charset="0"/>
                <a:ea typeface="Times New Roman" panose="02020603050405020304" pitchFamily="18" charset="0"/>
              </a:rPr>
              <a:t>Why Do Aid Agencies Exist? </a:t>
            </a:r>
            <a:r>
              <a:rPr lang="en-US" sz="3200" i="1" dirty="0">
                <a:effectLst/>
                <a:latin typeface="Aptos" panose="020B0004020202020204" pitchFamily="34" charset="0"/>
                <a:ea typeface="Times New Roman" panose="02020603050405020304" pitchFamily="18" charset="0"/>
              </a:rPr>
              <a:t>Development Policy Review</a:t>
            </a:r>
            <a:r>
              <a:rPr lang="en-US" sz="3200" dirty="0">
                <a:effectLst/>
                <a:latin typeface="Aptos" panose="020B0004020202020204" pitchFamily="34" charset="0"/>
                <a:ea typeface="Times New Roman" panose="02020603050405020304" pitchFamily="18" charset="0"/>
              </a:rPr>
              <a:t>, 2005, 23 (6): 643-663</a:t>
            </a:r>
            <a:endParaRPr lang="en-US" sz="3200" dirty="0">
              <a:effectLst/>
              <a:latin typeface="Times New Roman" panose="02020603050405020304" pitchFamily="18" charset="0"/>
              <a:ea typeface="Times New Roman" panose="02020603050405020304" pitchFamily="18" charset="0"/>
            </a:endParaRPr>
          </a:p>
          <a:p>
            <a:pPr marL="0" marR="0" indent="0">
              <a:lnSpc>
                <a:spcPct val="115000"/>
              </a:lnSpc>
              <a:spcBef>
                <a:spcPts val="0"/>
              </a:spcBef>
              <a:spcAft>
                <a:spcPts val="900"/>
              </a:spcAft>
              <a:buNone/>
            </a:pPr>
            <a:r>
              <a:rPr lang="en-US" sz="3200" kern="100" dirty="0" err="1">
                <a:solidFill>
                  <a:srgbClr val="181817"/>
                </a:solidFill>
                <a:effectLst/>
                <a:latin typeface="Aptos" panose="020B0004020202020204" pitchFamily="34" charset="0"/>
                <a:ea typeface="Aptos" panose="020B0004020202020204" pitchFamily="34" charset="0"/>
                <a:cs typeface="Noto Sans" panose="020B0502040504020204" pitchFamily="34" charset="0"/>
              </a:rPr>
              <a:t>Monkam</a:t>
            </a:r>
            <a:r>
              <a:rPr lang="en-US" sz="3200" kern="100" dirty="0">
                <a:solidFill>
                  <a:srgbClr val="181817"/>
                </a:solidFill>
                <a:effectLst/>
                <a:latin typeface="Aptos" panose="020B0004020202020204" pitchFamily="34" charset="0"/>
                <a:ea typeface="Aptos" panose="020B0004020202020204" pitchFamily="34" charset="0"/>
                <a:cs typeface="Noto Sans" panose="020B0502040504020204" pitchFamily="34" charset="0"/>
              </a:rPr>
              <a:t>, NF. (2012). International donor agencies’ incentive structures and foreign aid effectiveness. </a:t>
            </a:r>
            <a:r>
              <a:rPr lang="en-US" sz="3200" i="1" kern="100" dirty="0">
                <a:solidFill>
                  <a:srgbClr val="181817"/>
                </a:solidFill>
                <a:effectLst/>
                <a:latin typeface="Aptos" panose="020B0004020202020204" pitchFamily="34" charset="0"/>
                <a:ea typeface="Aptos" panose="020B0004020202020204" pitchFamily="34" charset="0"/>
                <a:cs typeface="Noto Sans" panose="020B0502040504020204" pitchFamily="34" charset="0"/>
              </a:rPr>
              <a:t>Journal of Institutional Economics</a:t>
            </a:r>
            <a:r>
              <a:rPr lang="en-US" sz="3200" kern="100" dirty="0">
                <a:solidFill>
                  <a:srgbClr val="181817"/>
                </a:solidFill>
                <a:effectLst/>
                <a:latin typeface="Aptos" panose="020B0004020202020204" pitchFamily="34" charset="0"/>
                <a:ea typeface="Aptos" panose="020B0004020202020204" pitchFamily="34" charset="0"/>
                <a:cs typeface="Noto Sans" panose="020B0502040504020204" pitchFamily="34" charset="0"/>
              </a:rPr>
              <a:t>.  8(3):399-427. doi:10.1017/S1744137412000069</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3200" kern="100" dirty="0">
                <a:solidFill>
                  <a:srgbClr val="586179"/>
                </a:solidFill>
                <a:effectLst/>
                <a:latin typeface="Aptos" panose="020B0004020202020204" pitchFamily="34" charset="0"/>
                <a:ea typeface="Aptos" panose="020B0004020202020204" pitchFamily="34" charset="0"/>
                <a:cs typeface="Noto Sans" panose="020B0502040504020204" pitchFamily="34" charset="0"/>
              </a:rPr>
              <a:t>OECD (2005), </a:t>
            </a:r>
            <a:r>
              <a:rPr lang="en-US" sz="3200" i="1" kern="100" dirty="0">
                <a:effectLst/>
                <a:latin typeface="Aptos" panose="020B0004020202020204" pitchFamily="34" charset="0"/>
                <a:ea typeface="Aptos" panose="020B0004020202020204" pitchFamily="34" charset="0"/>
                <a:cs typeface="Times New Roman" panose="02020603050405020304" pitchFamily="18" charset="0"/>
              </a:rPr>
              <a:t>Paris Declaration on Aid Effectiveness</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OECD Publishing, Paris, </a:t>
            </a:r>
            <a:r>
              <a:rPr lang="en-US" sz="3200" u="sng" kern="100" dirty="0">
                <a:solidFill>
                  <a:srgbClr val="0660EF"/>
                </a:solidFill>
                <a:effectLst/>
                <a:latin typeface="Aptos" panose="020B0004020202020204" pitchFamily="34" charset="0"/>
                <a:ea typeface="Aptos" panose="020B0004020202020204" pitchFamily="34" charset="0"/>
                <a:cs typeface="Noto Sans" panose="020B0502040504020204" pitchFamily="34" charset="0"/>
                <a:hlinkClick r:id="rId4"/>
              </a:rPr>
              <a:t>https://doi.org/10.1787/9789264098084-en</a:t>
            </a:r>
            <a:r>
              <a:rPr lang="en-US" sz="3200" kern="100" dirty="0">
                <a:solidFill>
                  <a:srgbClr val="586179"/>
                </a:solidFill>
                <a:effectLst/>
                <a:latin typeface="Aptos" panose="020B0004020202020204" pitchFamily="34" charset="0"/>
                <a:ea typeface="Aptos" panose="020B0004020202020204" pitchFamily="34" charset="0"/>
                <a:cs typeface="Noto Sans" panose="020B0502040504020204" pitchFamily="34" charset="0"/>
              </a:rPr>
              <a:t>.</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3200" kern="100" dirty="0" err="1">
                <a:solidFill>
                  <a:srgbClr val="1C1D1E"/>
                </a:solidFill>
                <a:effectLst/>
                <a:latin typeface="Aptos" panose="020B0004020202020204" pitchFamily="34" charset="0"/>
                <a:ea typeface="Aptos" panose="020B0004020202020204" pitchFamily="34" charset="0"/>
                <a:cs typeface="Open Sans" panose="020B0606030504020204" pitchFamily="34" charset="0"/>
              </a:rPr>
              <a:t>Palagashvili</a:t>
            </a:r>
            <a:r>
              <a:rPr lang="en-US" sz="3200" kern="100" dirty="0">
                <a:solidFill>
                  <a:srgbClr val="1C1D1E"/>
                </a:solidFill>
                <a:effectLst/>
                <a:latin typeface="Aptos" panose="020B0004020202020204" pitchFamily="34" charset="0"/>
                <a:ea typeface="Aptos" panose="020B0004020202020204" pitchFamily="34" charset="0"/>
                <a:cs typeface="Open Sans" panose="020B0606030504020204" pitchFamily="34" charset="0"/>
              </a:rPr>
              <a:t>, L., and Williamson, C. R. (2020) Are Aid Agencies Changing their Practices?. </a:t>
            </a:r>
            <a:r>
              <a:rPr lang="en-US" sz="3200" i="1" kern="100" dirty="0">
                <a:solidFill>
                  <a:srgbClr val="1C1D1E"/>
                </a:solidFill>
                <a:effectLst/>
                <a:latin typeface="Aptos" panose="020B0004020202020204" pitchFamily="34" charset="0"/>
                <a:ea typeface="Aptos" panose="020B0004020202020204" pitchFamily="34" charset="0"/>
                <a:cs typeface="Open Sans" panose="020B0606030504020204" pitchFamily="34" charset="0"/>
              </a:rPr>
              <a:t>J. Int. Dev.</a:t>
            </a:r>
            <a:r>
              <a:rPr lang="en-US" sz="3200" kern="100" dirty="0">
                <a:solidFill>
                  <a:srgbClr val="1C1D1E"/>
                </a:solidFill>
                <a:effectLst/>
                <a:latin typeface="Aptos" panose="020B0004020202020204" pitchFamily="34" charset="0"/>
                <a:ea typeface="Aptos" panose="020B0004020202020204" pitchFamily="34" charset="0"/>
                <a:cs typeface="Open Sans" panose="020B0606030504020204" pitchFamily="34" charset="0"/>
              </a:rPr>
              <a:t>, 32: 819–823. </a:t>
            </a:r>
            <a:r>
              <a:rPr lang="en-US" sz="3200" b="1" u="sng" kern="100" dirty="0">
                <a:solidFill>
                  <a:srgbClr val="123D80"/>
                </a:solidFill>
                <a:effectLst/>
                <a:latin typeface="Aptos" panose="020B0004020202020204" pitchFamily="34" charset="0"/>
                <a:ea typeface="Aptos" panose="020B0004020202020204" pitchFamily="34" charset="0"/>
                <a:cs typeface="Open Sans" panose="020B0606030504020204" pitchFamily="34" charset="0"/>
                <a:hlinkClick r:id="rId5"/>
              </a:rPr>
              <a:t>https://doi.org/10.1002/jid.3481</a:t>
            </a:r>
            <a:r>
              <a:rPr lang="en-US" sz="3200" kern="100" dirty="0">
                <a:solidFill>
                  <a:srgbClr val="1C1D1E"/>
                </a:solidFill>
                <a:effectLst/>
                <a:latin typeface="Aptos" panose="020B0004020202020204" pitchFamily="34" charset="0"/>
                <a:ea typeface="Aptos" panose="020B0004020202020204" pitchFamily="34" charset="0"/>
                <a:cs typeface="Open Sans" panose="020B0606030504020204" pitchFamily="34" charset="0"/>
              </a:rPr>
              <a:t>.</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3200" kern="100" dirty="0" err="1">
                <a:solidFill>
                  <a:srgbClr val="1C1D1E"/>
                </a:solidFill>
                <a:effectLst/>
                <a:latin typeface="Aptos" panose="020B0004020202020204" pitchFamily="34" charset="0"/>
                <a:ea typeface="Aptos" panose="020B0004020202020204" pitchFamily="34" charset="0"/>
                <a:cs typeface="Open Sans" panose="020B0606030504020204" pitchFamily="34" charset="0"/>
              </a:rPr>
              <a:t>Palagashvili</a:t>
            </a:r>
            <a:r>
              <a:rPr lang="en-US" sz="3200" kern="100" dirty="0">
                <a:solidFill>
                  <a:srgbClr val="1C1D1E"/>
                </a:solidFill>
                <a:effectLst/>
                <a:latin typeface="Aptos" panose="020B0004020202020204" pitchFamily="34" charset="0"/>
                <a:ea typeface="Aptos" panose="020B0004020202020204" pitchFamily="34" charset="0"/>
                <a:cs typeface="Open Sans" panose="020B0606030504020204" pitchFamily="34" charset="0"/>
              </a:rPr>
              <a:t> L, Williamson CR. Grading foreign aid agencies: Best practices across traditional and emerging donors. </a:t>
            </a:r>
            <a:r>
              <a:rPr lang="en-US" sz="3200" i="1" kern="100" dirty="0">
                <a:solidFill>
                  <a:srgbClr val="1C1D1E"/>
                </a:solidFill>
                <a:effectLst/>
                <a:latin typeface="Aptos" panose="020B0004020202020204" pitchFamily="34" charset="0"/>
                <a:ea typeface="Aptos" panose="020B0004020202020204" pitchFamily="34" charset="0"/>
                <a:cs typeface="Open Sans" panose="020B0606030504020204" pitchFamily="34" charset="0"/>
              </a:rPr>
              <a:t>Rev Dev Econ</a:t>
            </a:r>
            <a:r>
              <a:rPr lang="en-US" sz="3200" kern="100" dirty="0">
                <a:solidFill>
                  <a:srgbClr val="1C1D1E"/>
                </a:solidFill>
                <a:effectLst/>
                <a:latin typeface="Aptos" panose="020B0004020202020204" pitchFamily="34" charset="0"/>
                <a:ea typeface="Aptos" panose="020B0004020202020204" pitchFamily="34" charset="0"/>
                <a:cs typeface="Open Sans" panose="020B0606030504020204" pitchFamily="34" charset="0"/>
              </a:rPr>
              <a:t>. 2021; 25: 654–676. </a:t>
            </a:r>
            <a:r>
              <a:rPr lang="en-US" sz="3200" b="1" u="sng" kern="100" dirty="0">
                <a:solidFill>
                  <a:srgbClr val="123D80"/>
                </a:solidFill>
                <a:effectLst/>
                <a:latin typeface="Aptos" panose="020B0004020202020204" pitchFamily="34" charset="0"/>
                <a:ea typeface="Aptos" panose="020B0004020202020204" pitchFamily="34" charset="0"/>
                <a:cs typeface="Open Sans" panose="020B0606030504020204" pitchFamily="34" charset="0"/>
                <a:hlinkClick r:id="rId6"/>
              </a:rPr>
              <a:t>https://doi.org/10.1111/rode.12747</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1200"/>
              </a:spcAft>
              <a:buNone/>
            </a:pPr>
            <a:r>
              <a:rPr lang="en-US" sz="3200" kern="100" dirty="0" err="1">
                <a:solidFill>
                  <a:srgbClr val="1C1D1E"/>
                </a:solidFill>
                <a:effectLst/>
                <a:latin typeface="Aptos" panose="020B0004020202020204" pitchFamily="34" charset="0"/>
                <a:ea typeface="Aptos" panose="020B0004020202020204" pitchFamily="34" charset="0"/>
                <a:cs typeface="Open Sans" panose="020B0606030504020204" pitchFamily="34" charset="0"/>
              </a:rPr>
              <a:t>Reinsberg</a:t>
            </a:r>
            <a:r>
              <a:rPr lang="en-US" sz="3200" kern="100" dirty="0">
                <a:solidFill>
                  <a:srgbClr val="1C1D1E"/>
                </a:solidFill>
                <a:effectLst/>
                <a:latin typeface="Aptos" panose="020B0004020202020204" pitchFamily="34" charset="0"/>
                <a:ea typeface="Aptos" panose="020B0004020202020204" pitchFamily="34" charset="0"/>
                <a:cs typeface="Open Sans" panose="020B0606030504020204" pitchFamily="34" charset="0"/>
              </a:rPr>
              <a:t>, B., &amp; </a:t>
            </a:r>
            <a:r>
              <a:rPr lang="en-US" sz="3200" kern="100" dirty="0" err="1">
                <a:solidFill>
                  <a:srgbClr val="1C1D1E"/>
                </a:solidFill>
                <a:effectLst/>
                <a:latin typeface="Aptos" panose="020B0004020202020204" pitchFamily="34" charset="0"/>
                <a:ea typeface="Aptos" panose="020B0004020202020204" pitchFamily="34" charset="0"/>
                <a:cs typeface="Open Sans" panose="020B0606030504020204" pitchFamily="34" charset="0"/>
              </a:rPr>
              <a:t>Swedlund</a:t>
            </a:r>
            <a:r>
              <a:rPr lang="en-US" sz="3200" kern="100" dirty="0">
                <a:solidFill>
                  <a:srgbClr val="1C1D1E"/>
                </a:solidFill>
                <a:effectLst/>
                <a:latin typeface="Aptos" panose="020B0004020202020204" pitchFamily="34" charset="0"/>
                <a:ea typeface="Aptos" panose="020B0004020202020204" pitchFamily="34" charset="0"/>
                <a:cs typeface="Open Sans" panose="020B0606030504020204" pitchFamily="34" charset="0"/>
              </a:rPr>
              <a:t>, H. (2023). How transparent are aid agencies to their citizens? Introducing the Citizen Aid Transparency Dataset. </a:t>
            </a:r>
            <a:r>
              <a:rPr lang="en-US" sz="3200" i="1" kern="100" dirty="0">
                <a:solidFill>
                  <a:srgbClr val="1C1D1E"/>
                </a:solidFill>
                <a:effectLst/>
                <a:latin typeface="Aptos" panose="020B0004020202020204" pitchFamily="34" charset="0"/>
                <a:ea typeface="Aptos" panose="020B0004020202020204" pitchFamily="34" charset="0"/>
                <a:cs typeface="Open Sans" panose="020B0606030504020204" pitchFamily="34" charset="0"/>
              </a:rPr>
              <a:t>Journal of International Development</a:t>
            </a:r>
            <a:r>
              <a:rPr lang="en-US" sz="3200" kern="100" dirty="0">
                <a:solidFill>
                  <a:srgbClr val="1C1D1E"/>
                </a:solidFill>
                <a:effectLst/>
                <a:latin typeface="Aptos" panose="020B0004020202020204" pitchFamily="34" charset="0"/>
                <a:ea typeface="Aptos" panose="020B0004020202020204" pitchFamily="34" charset="0"/>
                <a:cs typeface="Open Sans" panose="020B0606030504020204" pitchFamily="34" charset="0"/>
              </a:rPr>
              <a:t>, 35(7), 2177–2212. </a:t>
            </a:r>
            <a:r>
              <a:rPr lang="en-US" sz="3200" b="1" u="sng" kern="100" dirty="0">
                <a:solidFill>
                  <a:srgbClr val="123D80"/>
                </a:solidFill>
                <a:effectLst/>
                <a:latin typeface="Aptos" panose="020B0004020202020204" pitchFamily="34" charset="0"/>
                <a:ea typeface="Aptos" panose="020B0004020202020204" pitchFamily="34" charset="0"/>
                <a:cs typeface="Open Sans" panose="020B0606030504020204" pitchFamily="34" charset="0"/>
                <a:hlinkClick r:id="rId7"/>
              </a:rPr>
              <a:t>https://doi.org/10.1002/jid.3762</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800"/>
              </a:spcAft>
              <a:buNone/>
            </a:pPr>
            <a:r>
              <a:rPr lang="en-US" sz="3200" kern="100" dirty="0">
                <a:solidFill>
                  <a:srgbClr val="222222"/>
                </a:solidFill>
                <a:effectLst/>
                <a:latin typeface="Aptos" panose="020B0004020202020204" pitchFamily="34" charset="0"/>
                <a:ea typeface="Aptos" panose="020B0004020202020204" pitchFamily="34" charset="0"/>
                <a:cs typeface="Arial" panose="020B0604020202020204" pitchFamily="34" charset="0"/>
              </a:rPr>
              <a:t>Van de </a:t>
            </a:r>
            <a:r>
              <a:rPr lang="en-US" sz="3200" kern="100" dirty="0" err="1">
                <a:solidFill>
                  <a:srgbClr val="222222"/>
                </a:solidFill>
                <a:effectLst/>
                <a:latin typeface="Aptos" panose="020B0004020202020204" pitchFamily="34" charset="0"/>
                <a:ea typeface="Aptos" panose="020B0004020202020204" pitchFamily="34" charset="0"/>
                <a:cs typeface="Arial" panose="020B0604020202020204" pitchFamily="34" charset="0"/>
              </a:rPr>
              <a:t>Walle</a:t>
            </a:r>
            <a:r>
              <a:rPr lang="en-US" sz="3200" kern="100" dirty="0">
                <a:solidFill>
                  <a:srgbClr val="222222"/>
                </a:solidFill>
                <a:effectLst/>
                <a:latin typeface="Aptos" panose="020B0004020202020204" pitchFamily="34" charset="0"/>
                <a:ea typeface="Aptos" panose="020B0004020202020204" pitchFamily="34" charset="0"/>
                <a:cs typeface="Arial" panose="020B0604020202020204" pitchFamily="34" charset="0"/>
              </a:rPr>
              <a:t>, N. (2001). </a:t>
            </a:r>
            <a:r>
              <a:rPr lang="en-US" sz="3200" i="1" kern="100" dirty="0">
                <a:effectLst/>
                <a:latin typeface="Aptos" panose="020B0004020202020204" pitchFamily="34" charset="0"/>
                <a:ea typeface="Aptos" panose="020B0004020202020204" pitchFamily="34" charset="0"/>
                <a:cs typeface="Times New Roman" panose="02020603050405020304" pitchFamily="18" charset="0"/>
              </a:rPr>
              <a:t>African economies and the politics of permanent crisis, 1979-1999</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Cambridge University Press.</a:t>
            </a:r>
          </a:p>
          <a:p>
            <a:pPr marL="0" marR="0" indent="0">
              <a:buNone/>
            </a:pPr>
            <a:r>
              <a:rPr lang="en-US" sz="3200" dirty="0" err="1">
                <a:effectLst/>
                <a:latin typeface="Aptos" panose="020B0004020202020204" pitchFamily="34" charset="0"/>
                <a:ea typeface="Times New Roman" panose="02020603050405020304" pitchFamily="18" charset="0"/>
              </a:rPr>
              <a:t>Wenar</a:t>
            </a:r>
            <a:r>
              <a:rPr lang="en-US" sz="3200" dirty="0">
                <a:effectLst/>
                <a:latin typeface="Aptos" panose="020B0004020202020204" pitchFamily="34" charset="0"/>
                <a:ea typeface="Times New Roman" panose="02020603050405020304" pitchFamily="18" charset="0"/>
              </a:rPr>
              <a:t>, Leif (2006) </a:t>
            </a:r>
            <a:r>
              <a:rPr lang="en-US" sz="3200" i="1" dirty="0">
                <a:effectLst/>
                <a:latin typeface="Aptos" panose="020B0004020202020204" pitchFamily="34" charset="0"/>
                <a:ea typeface="Times New Roman" panose="02020603050405020304" pitchFamily="18" charset="0"/>
              </a:rPr>
              <a:t>Accountability in International Development Aid (draft). </a:t>
            </a:r>
            <a:r>
              <a:rPr lang="en-US" sz="3200" dirty="0">
                <a:effectLst/>
                <a:latin typeface="Aptos" panose="020B0004020202020204" pitchFamily="34" charset="0"/>
                <a:ea typeface="Times New Roman" panose="02020603050405020304" pitchFamily="18" charset="0"/>
              </a:rPr>
              <a:t>Ethics and International Affairs. </a:t>
            </a:r>
            <a:endParaRPr lang="en-US" sz="3200" dirty="0">
              <a:effectLst/>
              <a:latin typeface="Times New Roman" panose="02020603050405020304" pitchFamily="18" charset="0"/>
              <a:ea typeface="Times New Roman" panose="02020603050405020304" pitchFamily="18" charset="0"/>
            </a:endParaRP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Slide Number Placeholder 3">
            <a:extLst>
              <a:ext uri="{FF2B5EF4-FFF2-40B4-BE49-F238E27FC236}">
                <a16:creationId xmlns:a16="http://schemas.microsoft.com/office/drawing/2014/main" id="{CC6C75C8-F994-21E7-B9B3-D58BFA12BC7F}"/>
              </a:ext>
            </a:extLst>
          </p:cNvPr>
          <p:cNvSpPr>
            <a:spLocks noGrp="1"/>
          </p:cNvSpPr>
          <p:nvPr>
            <p:ph type="sldNum" sz="quarter" idx="12"/>
          </p:nvPr>
        </p:nvSpPr>
        <p:spPr/>
        <p:txBody>
          <a:bodyPr/>
          <a:lstStyle/>
          <a:p>
            <a:fld id="{70C12960-6E85-460F-B6E3-5B82CB31AF3D}" type="slidenum">
              <a:rPr lang="en-US" smtClean="0"/>
              <a:t>41</a:t>
            </a:fld>
            <a:endParaRPr lang="en-US"/>
          </a:p>
        </p:txBody>
      </p:sp>
      <p:sp>
        <p:nvSpPr>
          <p:cNvPr id="6" name="Title 5">
            <a:extLst>
              <a:ext uri="{FF2B5EF4-FFF2-40B4-BE49-F238E27FC236}">
                <a16:creationId xmlns:a16="http://schemas.microsoft.com/office/drawing/2014/main" id="{8980C2B2-3E7D-FF8D-1553-D5439D51292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458695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Oval 5">
            <a:extLst>
              <a:ext uri="{FF2B5EF4-FFF2-40B4-BE49-F238E27FC236}">
                <a16:creationId xmlns:a16="http://schemas.microsoft.com/office/drawing/2014/main" id="{C621C909-2F40-9227-B6F2-55111894DF2A}"/>
              </a:ext>
            </a:extLst>
          </p:cNvPr>
          <p:cNvSpPr/>
          <p:nvPr/>
        </p:nvSpPr>
        <p:spPr>
          <a:xfrm>
            <a:off x="5534912" y="2238716"/>
            <a:ext cx="4185430" cy="2905968"/>
          </a:xfrm>
          <a:custGeom>
            <a:avLst/>
            <a:gdLst>
              <a:gd name="connsiteX0" fmla="*/ 0 w 3325813"/>
              <a:gd name="connsiteY0" fmla="*/ 1071563 h 2143125"/>
              <a:gd name="connsiteX1" fmla="*/ 1662907 w 3325813"/>
              <a:gd name="connsiteY1" fmla="*/ 0 h 2143125"/>
              <a:gd name="connsiteX2" fmla="*/ 3325814 w 3325813"/>
              <a:gd name="connsiteY2" fmla="*/ 1071563 h 2143125"/>
              <a:gd name="connsiteX3" fmla="*/ 1662907 w 3325813"/>
              <a:gd name="connsiteY3" fmla="*/ 2143126 h 2143125"/>
              <a:gd name="connsiteX4" fmla="*/ 0 w 3325813"/>
              <a:gd name="connsiteY4" fmla="*/ 1071563 h 2143125"/>
              <a:gd name="connsiteX0" fmla="*/ 0 w 3354389"/>
              <a:gd name="connsiteY0" fmla="*/ 1144848 h 2229644"/>
              <a:gd name="connsiteX1" fmla="*/ 1662907 w 3354389"/>
              <a:gd name="connsiteY1" fmla="*/ 73285 h 2229644"/>
              <a:gd name="connsiteX2" fmla="*/ 3354389 w 3354389"/>
              <a:gd name="connsiteY2" fmla="*/ 487623 h 2229644"/>
              <a:gd name="connsiteX3" fmla="*/ 1662907 w 3354389"/>
              <a:gd name="connsiteY3" fmla="*/ 2216411 h 2229644"/>
              <a:gd name="connsiteX4" fmla="*/ 0 w 3354389"/>
              <a:gd name="connsiteY4" fmla="*/ 1144848 h 2229644"/>
              <a:gd name="connsiteX0" fmla="*/ 0 w 3497264"/>
              <a:gd name="connsiteY0" fmla="*/ 2541086 h 2817398"/>
              <a:gd name="connsiteX1" fmla="*/ 1805782 w 3497264"/>
              <a:gd name="connsiteY1" fmla="*/ 169361 h 2817398"/>
              <a:gd name="connsiteX2" fmla="*/ 3497264 w 3497264"/>
              <a:gd name="connsiteY2" fmla="*/ 583699 h 2817398"/>
              <a:gd name="connsiteX3" fmla="*/ 1805782 w 3497264"/>
              <a:gd name="connsiteY3" fmla="*/ 2312487 h 2817398"/>
              <a:gd name="connsiteX4" fmla="*/ 0 w 3497264"/>
              <a:gd name="connsiteY4" fmla="*/ 2541086 h 281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264" h="2817398">
                <a:moveTo>
                  <a:pt x="0" y="2541086"/>
                </a:moveTo>
                <a:cubicBezTo>
                  <a:pt x="0" y="1949278"/>
                  <a:pt x="1222905" y="495592"/>
                  <a:pt x="1805782" y="169361"/>
                </a:cubicBezTo>
                <a:cubicBezTo>
                  <a:pt x="2388659" y="-156870"/>
                  <a:pt x="3497264" y="-8109"/>
                  <a:pt x="3497264" y="583699"/>
                </a:cubicBezTo>
                <a:cubicBezTo>
                  <a:pt x="3497264" y="1175507"/>
                  <a:pt x="2388659" y="1986256"/>
                  <a:pt x="1805782" y="2312487"/>
                </a:cubicBezTo>
                <a:cubicBezTo>
                  <a:pt x="1222905" y="2638718"/>
                  <a:pt x="0" y="3132894"/>
                  <a:pt x="0" y="2541086"/>
                </a:cubicBezTo>
                <a:close/>
              </a:path>
            </a:pathLst>
          </a:cu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FB83D298-1696-320A-FC7E-5B03962AC57C}"/>
              </a:ext>
            </a:extLst>
          </p:cNvPr>
          <p:cNvSpPr>
            <a:spLocks noGrp="1"/>
          </p:cNvSpPr>
          <p:nvPr>
            <p:ph type="sldNum" sz="quarter" idx="12"/>
          </p:nvPr>
        </p:nvSpPr>
        <p:spPr/>
        <p:txBody>
          <a:bodyPr/>
          <a:lstStyle/>
          <a:p>
            <a:fld id="{70C12960-6E85-460F-B6E3-5B82CB31AF3D}" type="slidenum">
              <a:rPr lang="en-US" smtClean="0"/>
              <a:t>5</a:t>
            </a:fld>
            <a:endParaRPr lang="en-US"/>
          </a:p>
        </p:txBody>
      </p:sp>
      <p:sp>
        <p:nvSpPr>
          <p:cNvPr id="2" name="Title 1">
            <a:extLst>
              <a:ext uri="{FF2B5EF4-FFF2-40B4-BE49-F238E27FC236}">
                <a16:creationId xmlns:a16="http://schemas.microsoft.com/office/drawing/2014/main" id="{8A15F459-CDC9-33E5-64B2-9EC8E206B2EC}"/>
              </a:ext>
            </a:extLst>
          </p:cNvPr>
          <p:cNvSpPr>
            <a:spLocks noGrp="1"/>
          </p:cNvSpPr>
          <p:nvPr>
            <p:ph type="title" idx="4294967295"/>
          </p:nvPr>
        </p:nvSpPr>
        <p:spPr>
          <a:xfrm>
            <a:off x="3249434" y="165814"/>
            <a:ext cx="8912225" cy="1281112"/>
          </a:xfrm>
        </p:spPr>
        <p:txBody>
          <a:bodyPr/>
          <a:lstStyle/>
          <a:p>
            <a:pPr algn="ctr"/>
            <a:r>
              <a:rPr lang="en-US" dirty="0">
                <a:solidFill>
                  <a:schemeClr val="tx2">
                    <a:lumMod val="75000"/>
                  </a:schemeClr>
                </a:solidFill>
              </a:rPr>
              <a:t>The topology of the  international assistance universe 2</a:t>
            </a:r>
            <a:endParaRPr lang="en-US" dirty="0"/>
          </a:p>
        </p:txBody>
      </p:sp>
      <p:sp>
        <p:nvSpPr>
          <p:cNvPr id="6" name="Oval 5">
            <a:extLst>
              <a:ext uri="{FF2B5EF4-FFF2-40B4-BE49-F238E27FC236}">
                <a16:creationId xmlns:a16="http://schemas.microsoft.com/office/drawing/2014/main" id="{5CEF310A-F0C8-C955-2688-33DF52755446}"/>
              </a:ext>
            </a:extLst>
          </p:cNvPr>
          <p:cNvSpPr/>
          <p:nvPr/>
        </p:nvSpPr>
        <p:spPr>
          <a:xfrm>
            <a:off x="209617" y="1766173"/>
            <a:ext cx="5043079" cy="3055171"/>
          </a:xfrm>
          <a:custGeom>
            <a:avLst/>
            <a:gdLst>
              <a:gd name="connsiteX0" fmla="*/ 0 w 3325813"/>
              <a:gd name="connsiteY0" fmla="*/ 1071563 h 2143125"/>
              <a:gd name="connsiteX1" fmla="*/ 1662907 w 3325813"/>
              <a:gd name="connsiteY1" fmla="*/ 0 h 2143125"/>
              <a:gd name="connsiteX2" fmla="*/ 3325814 w 3325813"/>
              <a:gd name="connsiteY2" fmla="*/ 1071563 h 2143125"/>
              <a:gd name="connsiteX3" fmla="*/ 1662907 w 3325813"/>
              <a:gd name="connsiteY3" fmla="*/ 2143126 h 2143125"/>
              <a:gd name="connsiteX4" fmla="*/ 0 w 3325813"/>
              <a:gd name="connsiteY4" fmla="*/ 1071563 h 2143125"/>
              <a:gd name="connsiteX0" fmla="*/ 0 w 3354389"/>
              <a:gd name="connsiteY0" fmla="*/ 1144848 h 2229644"/>
              <a:gd name="connsiteX1" fmla="*/ 1662907 w 3354389"/>
              <a:gd name="connsiteY1" fmla="*/ 73285 h 2229644"/>
              <a:gd name="connsiteX2" fmla="*/ 3354389 w 3354389"/>
              <a:gd name="connsiteY2" fmla="*/ 487623 h 2229644"/>
              <a:gd name="connsiteX3" fmla="*/ 1662907 w 3354389"/>
              <a:gd name="connsiteY3" fmla="*/ 2216411 h 2229644"/>
              <a:gd name="connsiteX4" fmla="*/ 0 w 3354389"/>
              <a:gd name="connsiteY4" fmla="*/ 1144848 h 2229644"/>
              <a:gd name="connsiteX0" fmla="*/ 0 w 3497264"/>
              <a:gd name="connsiteY0" fmla="*/ 2541086 h 2817398"/>
              <a:gd name="connsiteX1" fmla="*/ 1805782 w 3497264"/>
              <a:gd name="connsiteY1" fmla="*/ 169361 h 2817398"/>
              <a:gd name="connsiteX2" fmla="*/ 3497264 w 3497264"/>
              <a:gd name="connsiteY2" fmla="*/ 583699 h 2817398"/>
              <a:gd name="connsiteX3" fmla="*/ 1805782 w 3497264"/>
              <a:gd name="connsiteY3" fmla="*/ 2312487 h 2817398"/>
              <a:gd name="connsiteX4" fmla="*/ 0 w 3497264"/>
              <a:gd name="connsiteY4" fmla="*/ 2541086 h 281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264" h="2817398">
                <a:moveTo>
                  <a:pt x="0" y="2541086"/>
                </a:moveTo>
                <a:cubicBezTo>
                  <a:pt x="0" y="1949278"/>
                  <a:pt x="1222905" y="495592"/>
                  <a:pt x="1805782" y="169361"/>
                </a:cubicBezTo>
                <a:cubicBezTo>
                  <a:pt x="2388659" y="-156870"/>
                  <a:pt x="3497264" y="-8109"/>
                  <a:pt x="3497264" y="583699"/>
                </a:cubicBezTo>
                <a:cubicBezTo>
                  <a:pt x="3497264" y="1175507"/>
                  <a:pt x="2388659" y="1986256"/>
                  <a:pt x="1805782" y="2312487"/>
                </a:cubicBezTo>
                <a:cubicBezTo>
                  <a:pt x="1222905" y="2638718"/>
                  <a:pt x="0" y="3132894"/>
                  <a:pt x="0" y="2541086"/>
                </a:cubicBezTo>
                <a:close/>
              </a:path>
            </a:pathLst>
          </a:cu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05770FC7-707A-7284-72E2-901639D2F771}"/>
              </a:ext>
            </a:extLst>
          </p:cNvPr>
          <p:cNvSpPr/>
          <p:nvPr/>
        </p:nvSpPr>
        <p:spPr>
          <a:xfrm>
            <a:off x="553334" y="3352800"/>
            <a:ext cx="1390227" cy="9906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E46A0A97-D632-EA34-A437-D78043A31AE4}"/>
              </a:ext>
            </a:extLst>
          </p:cNvPr>
          <p:cNvSpPr/>
          <p:nvPr/>
        </p:nvSpPr>
        <p:spPr>
          <a:xfrm>
            <a:off x="209618" y="3638811"/>
            <a:ext cx="1060704" cy="9144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567AE6B1-77E6-08A5-C71D-FC0ABC237B5E}"/>
              </a:ext>
            </a:extLst>
          </p:cNvPr>
          <p:cNvSpPr/>
          <p:nvPr/>
        </p:nvSpPr>
        <p:spPr>
          <a:xfrm>
            <a:off x="991430" y="3695874"/>
            <a:ext cx="1060704" cy="9144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64A0B3E2-2A3A-A5BA-F19A-D1B22235A6F1}"/>
              </a:ext>
            </a:extLst>
          </p:cNvPr>
          <p:cNvSpPr/>
          <p:nvPr/>
        </p:nvSpPr>
        <p:spPr>
          <a:xfrm>
            <a:off x="1425112" y="2068150"/>
            <a:ext cx="1588142" cy="1240716"/>
          </a:xfrm>
          <a:prstGeom prst="triangle">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FB30480C-C358-D23A-4132-67FF4E688683}"/>
              </a:ext>
            </a:extLst>
          </p:cNvPr>
          <p:cNvSpPr/>
          <p:nvPr/>
        </p:nvSpPr>
        <p:spPr>
          <a:xfrm>
            <a:off x="3154574" y="2181478"/>
            <a:ext cx="1588142" cy="1240716"/>
          </a:xfrm>
          <a:prstGeom prst="triangle">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A4A2EE8F-AC29-CD2E-DFE4-9F18758C4DE5}"/>
              </a:ext>
            </a:extLst>
          </p:cNvPr>
          <p:cNvSpPr/>
          <p:nvPr/>
        </p:nvSpPr>
        <p:spPr>
          <a:xfrm>
            <a:off x="2139630" y="1775373"/>
            <a:ext cx="1674046" cy="1240716"/>
          </a:xfrm>
          <a:prstGeom prst="triangle">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MULTI</a:t>
            </a:r>
          </a:p>
        </p:txBody>
      </p:sp>
      <p:sp>
        <p:nvSpPr>
          <p:cNvPr id="12" name="Triangle 11">
            <a:extLst>
              <a:ext uri="{FF2B5EF4-FFF2-40B4-BE49-F238E27FC236}">
                <a16:creationId xmlns:a16="http://schemas.microsoft.com/office/drawing/2014/main" id="{B4525610-B916-5A30-2E9B-16DBA65B1CCA}"/>
              </a:ext>
            </a:extLst>
          </p:cNvPr>
          <p:cNvSpPr/>
          <p:nvPr/>
        </p:nvSpPr>
        <p:spPr>
          <a:xfrm>
            <a:off x="1521782" y="4097618"/>
            <a:ext cx="746312" cy="723726"/>
          </a:xfrm>
          <a:prstGeom prst="triangle">
            <a:avLst/>
          </a:prstGeom>
          <a:gradFill flip="none" rotWithShape="1">
            <a:gsLst>
              <a:gs pos="0">
                <a:schemeClr val="accent1">
                  <a:tint val="66000"/>
                  <a:satMod val="160000"/>
                  <a:lumMod val="0"/>
                  <a:lumOff val="100000"/>
                </a:schemeClr>
              </a:gs>
              <a:gs pos="72000">
                <a:schemeClr val="accent1"/>
              </a:gs>
              <a:gs pos="100000">
                <a:schemeClr val="accent1">
                  <a:tint val="23500"/>
                  <a:satMod val="16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a:extLst>
              <a:ext uri="{FF2B5EF4-FFF2-40B4-BE49-F238E27FC236}">
                <a16:creationId xmlns:a16="http://schemas.microsoft.com/office/drawing/2014/main" id="{1137E037-22A9-7009-E4BE-15C84A2227EB}"/>
              </a:ext>
            </a:extLst>
          </p:cNvPr>
          <p:cNvSpPr/>
          <p:nvPr/>
        </p:nvSpPr>
        <p:spPr>
          <a:xfrm>
            <a:off x="3958544" y="1337284"/>
            <a:ext cx="1060146" cy="914400"/>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a:extLst>
              <a:ext uri="{FF2B5EF4-FFF2-40B4-BE49-F238E27FC236}">
                <a16:creationId xmlns:a16="http://schemas.microsoft.com/office/drawing/2014/main" id="{8E28FB87-5E6D-EF25-61D5-E6558E1E90A0}"/>
              </a:ext>
            </a:extLst>
          </p:cNvPr>
          <p:cNvSpPr/>
          <p:nvPr/>
        </p:nvSpPr>
        <p:spPr>
          <a:xfrm>
            <a:off x="2646740" y="922040"/>
            <a:ext cx="1237125" cy="1048656"/>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iamond 14">
            <a:extLst>
              <a:ext uri="{FF2B5EF4-FFF2-40B4-BE49-F238E27FC236}">
                <a16:creationId xmlns:a16="http://schemas.microsoft.com/office/drawing/2014/main" id="{0F9BD6F6-02EF-67C3-9FA3-2435C04AF271}"/>
              </a:ext>
            </a:extLst>
          </p:cNvPr>
          <p:cNvSpPr/>
          <p:nvPr/>
        </p:nvSpPr>
        <p:spPr>
          <a:xfrm>
            <a:off x="3193026" y="1587620"/>
            <a:ext cx="1283342" cy="937098"/>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IO</a:t>
            </a:r>
          </a:p>
        </p:txBody>
      </p:sp>
      <p:sp>
        <p:nvSpPr>
          <p:cNvPr id="16" name="Triangle 15">
            <a:extLst>
              <a:ext uri="{FF2B5EF4-FFF2-40B4-BE49-F238E27FC236}">
                <a16:creationId xmlns:a16="http://schemas.microsoft.com/office/drawing/2014/main" id="{8464EBFB-0EF7-331A-E678-6E735C0FD5F4}"/>
              </a:ext>
            </a:extLst>
          </p:cNvPr>
          <p:cNvSpPr/>
          <p:nvPr/>
        </p:nvSpPr>
        <p:spPr>
          <a:xfrm>
            <a:off x="531812" y="4097618"/>
            <a:ext cx="693260" cy="474208"/>
          </a:xfrm>
          <a:prstGeom prst="triangle">
            <a:avLst/>
          </a:prstGeom>
          <a:gradFill flip="none" rotWithShape="1">
            <a:gsLst>
              <a:gs pos="0">
                <a:schemeClr val="accent1">
                  <a:tint val="66000"/>
                  <a:satMod val="160000"/>
                  <a:lumMod val="0"/>
                  <a:lumOff val="100000"/>
                </a:schemeClr>
              </a:gs>
              <a:gs pos="72000">
                <a:schemeClr val="accent1"/>
              </a:gs>
              <a:gs pos="100000">
                <a:schemeClr val="accent1">
                  <a:tint val="23500"/>
                  <a:satMod val="16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B4277DE6-9756-D453-CC7C-BE7653D8F6D8}"/>
              </a:ext>
            </a:extLst>
          </p:cNvPr>
          <p:cNvSpPr/>
          <p:nvPr/>
        </p:nvSpPr>
        <p:spPr>
          <a:xfrm>
            <a:off x="916924" y="4478705"/>
            <a:ext cx="746312" cy="723726"/>
          </a:xfrm>
          <a:prstGeom prst="triangle">
            <a:avLst/>
          </a:prstGeom>
          <a:gradFill flip="none" rotWithShape="1">
            <a:gsLst>
              <a:gs pos="0">
                <a:schemeClr val="accent1">
                  <a:tint val="66000"/>
                  <a:satMod val="160000"/>
                  <a:lumMod val="0"/>
                  <a:lumOff val="100000"/>
                </a:schemeClr>
              </a:gs>
              <a:gs pos="72000">
                <a:schemeClr val="accent1"/>
              </a:gs>
              <a:gs pos="100000">
                <a:schemeClr val="accent1">
                  <a:tint val="23500"/>
                  <a:satMod val="16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CCC49F4-EE62-ADF3-1936-3E61AF4F8BA1}"/>
              </a:ext>
            </a:extLst>
          </p:cNvPr>
          <p:cNvSpPr txBox="1"/>
          <p:nvPr/>
        </p:nvSpPr>
        <p:spPr>
          <a:xfrm>
            <a:off x="262593" y="1677208"/>
            <a:ext cx="1702710" cy="646331"/>
          </a:xfrm>
          <a:prstGeom prst="rect">
            <a:avLst/>
          </a:prstGeom>
          <a:noFill/>
        </p:spPr>
        <p:txBody>
          <a:bodyPr wrap="none" rtlCol="0">
            <a:spAutoFit/>
          </a:bodyPr>
          <a:lstStyle/>
          <a:p>
            <a:r>
              <a:rPr lang="en-US" dirty="0"/>
              <a:t>POLITICAL</a:t>
            </a:r>
          </a:p>
          <a:p>
            <a:r>
              <a:rPr lang="en-US" dirty="0"/>
              <a:t>Governments</a:t>
            </a:r>
          </a:p>
        </p:txBody>
      </p:sp>
      <p:sp>
        <p:nvSpPr>
          <p:cNvPr id="19" name="TextBox 18">
            <a:extLst>
              <a:ext uri="{FF2B5EF4-FFF2-40B4-BE49-F238E27FC236}">
                <a16:creationId xmlns:a16="http://schemas.microsoft.com/office/drawing/2014/main" id="{C83ACA0F-D68D-BD27-5AA7-B1C5EFAF1FF8}"/>
              </a:ext>
            </a:extLst>
          </p:cNvPr>
          <p:cNvSpPr txBox="1"/>
          <p:nvPr/>
        </p:nvSpPr>
        <p:spPr>
          <a:xfrm>
            <a:off x="252767" y="2446395"/>
            <a:ext cx="950901" cy="369332"/>
          </a:xfrm>
          <a:prstGeom prst="rect">
            <a:avLst/>
          </a:prstGeom>
          <a:noFill/>
        </p:spPr>
        <p:txBody>
          <a:bodyPr wrap="none" rtlCol="0">
            <a:spAutoFit/>
          </a:bodyPr>
          <a:lstStyle/>
          <a:p>
            <a:r>
              <a:rPr lang="en-US" dirty="0"/>
              <a:t>Private</a:t>
            </a:r>
          </a:p>
        </p:txBody>
      </p:sp>
      <p:sp>
        <p:nvSpPr>
          <p:cNvPr id="20" name="TextBox 19">
            <a:extLst>
              <a:ext uri="{FF2B5EF4-FFF2-40B4-BE49-F238E27FC236}">
                <a16:creationId xmlns:a16="http://schemas.microsoft.com/office/drawing/2014/main" id="{183D9628-81F0-FA09-E251-A7D4E368710C}"/>
              </a:ext>
            </a:extLst>
          </p:cNvPr>
          <p:cNvSpPr txBox="1"/>
          <p:nvPr/>
        </p:nvSpPr>
        <p:spPr>
          <a:xfrm>
            <a:off x="574594" y="3783742"/>
            <a:ext cx="1069524" cy="369332"/>
          </a:xfrm>
          <a:prstGeom prst="rect">
            <a:avLst/>
          </a:prstGeom>
          <a:noFill/>
        </p:spPr>
        <p:txBody>
          <a:bodyPr wrap="none" rtlCol="0">
            <a:spAutoFit/>
          </a:bodyPr>
          <a:lstStyle/>
          <a:p>
            <a:r>
              <a:rPr lang="en-US" dirty="0">
                <a:solidFill>
                  <a:schemeClr val="bg1"/>
                </a:solidFill>
              </a:rPr>
              <a:t>Bilateral</a:t>
            </a:r>
          </a:p>
        </p:txBody>
      </p:sp>
      <p:sp>
        <p:nvSpPr>
          <p:cNvPr id="21" name="Triangle 20">
            <a:extLst>
              <a:ext uri="{FF2B5EF4-FFF2-40B4-BE49-F238E27FC236}">
                <a16:creationId xmlns:a16="http://schemas.microsoft.com/office/drawing/2014/main" id="{C091C46C-7CB5-D900-6734-5BD00010B663}"/>
              </a:ext>
            </a:extLst>
          </p:cNvPr>
          <p:cNvSpPr/>
          <p:nvPr/>
        </p:nvSpPr>
        <p:spPr>
          <a:xfrm>
            <a:off x="3555619" y="3182728"/>
            <a:ext cx="1060704" cy="749302"/>
          </a:xfrm>
          <a:prstGeom prst="triangle">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Children with solid fill">
            <a:extLst>
              <a:ext uri="{FF2B5EF4-FFF2-40B4-BE49-F238E27FC236}">
                <a16:creationId xmlns:a16="http://schemas.microsoft.com/office/drawing/2014/main" id="{D24C6536-E076-606F-0E67-A73E09A949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5043" y="4615126"/>
            <a:ext cx="914400" cy="914400"/>
          </a:xfrm>
          <a:prstGeom prst="rect">
            <a:avLst/>
          </a:prstGeom>
        </p:spPr>
      </p:pic>
      <p:pic>
        <p:nvPicPr>
          <p:cNvPr id="25" name="Graphic 24" descr="Children with solid fill">
            <a:extLst>
              <a:ext uri="{FF2B5EF4-FFF2-40B4-BE49-F238E27FC236}">
                <a16:creationId xmlns:a16="http://schemas.microsoft.com/office/drawing/2014/main" id="{59C9B3ED-D667-2971-48A3-9FEB00E0B2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7259" y="3730587"/>
            <a:ext cx="914400" cy="914400"/>
          </a:xfrm>
          <a:prstGeom prst="rect">
            <a:avLst/>
          </a:prstGeom>
        </p:spPr>
      </p:pic>
      <p:sp>
        <p:nvSpPr>
          <p:cNvPr id="26" name="TextBox 25">
            <a:extLst>
              <a:ext uri="{FF2B5EF4-FFF2-40B4-BE49-F238E27FC236}">
                <a16:creationId xmlns:a16="http://schemas.microsoft.com/office/drawing/2014/main" id="{C2137B33-DF2B-E13F-90BF-65C70BCA0107}"/>
              </a:ext>
            </a:extLst>
          </p:cNvPr>
          <p:cNvSpPr txBox="1"/>
          <p:nvPr/>
        </p:nvSpPr>
        <p:spPr>
          <a:xfrm>
            <a:off x="574594" y="5800725"/>
            <a:ext cx="1598515" cy="369332"/>
          </a:xfrm>
          <a:prstGeom prst="rect">
            <a:avLst/>
          </a:prstGeom>
          <a:noFill/>
        </p:spPr>
        <p:txBody>
          <a:bodyPr wrap="none" rtlCol="0">
            <a:spAutoFit/>
          </a:bodyPr>
          <a:lstStyle/>
          <a:p>
            <a:r>
              <a:rPr lang="en-US" b="1" dirty="0"/>
              <a:t>DONOR END</a:t>
            </a:r>
          </a:p>
        </p:txBody>
      </p:sp>
      <p:sp>
        <p:nvSpPr>
          <p:cNvPr id="27" name="TextBox 26">
            <a:extLst>
              <a:ext uri="{FF2B5EF4-FFF2-40B4-BE49-F238E27FC236}">
                <a16:creationId xmlns:a16="http://schemas.microsoft.com/office/drawing/2014/main" id="{21A257C5-BB91-1FCD-D50F-340CB7DED784}"/>
              </a:ext>
            </a:extLst>
          </p:cNvPr>
          <p:cNvSpPr txBox="1"/>
          <p:nvPr/>
        </p:nvSpPr>
        <p:spPr>
          <a:xfrm>
            <a:off x="9856706" y="5800725"/>
            <a:ext cx="1782860" cy="369332"/>
          </a:xfrm>
          <a:prstGeom prst="rect">
            <a:avLst/>
          </a:prstGeom>
          <a:noFill/>
        </p:spPr>
        <p:txBody>
          <a:bodyPr wrap="none" rtlCol="0">
            <a:spAutoFit/>
          </a:bodyPr>
          <a:lstStyle/>
          <a:p>
            <a:r>
              <a:rPr lang="en-US" b="1" dirty="0"/>
              <a:t>RECIPIENT END</a:t>
            </a:r>
          </a:p>
        </p:txBody>
      </p:sp>
      <p:pic>
        <p:nvPicPr>
          <p:cNvPr id="29" name="Graphic 28" descr="Family with two children with solid fill">
            <a:extLst>
              <a:ext uri="{FF2B5EF4-FFF2-40B4-BE49-F238E27FC236}">
                <a16:creationId xmlns:a16="http://schemas.microsoft.com/office/drawing/2014/main" id="{F44A0C1F-76D3-9CD9-99AF-9602E2480E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86731" y="4229430"/>
            <a:ext cx="914400" cy="914400"/>
          </a:xfrm>
          <a:prstGeom prst="rect">
            <a:avLst/>
          </a:prstGeom>
        </p:spPr>
      </p:pic>
      <p:pic>
        <p:nvPicPr>
          <p:cNvPr id="33" name="Graphic 32" descr="Universal access outline">
            <a:extLst>
              <a:ext uri="{FF2B5EF4-FFF2-40B4-BE49-F238E27FC236}">
                <a16:creationId xmlns:a16="http://schemas.microsoft.com/office/drawing/2014/main" id="{87F056FF-5899-4725-61C8-3A4855A932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75076" y="4974682"/>
            <a:ext cx="914400" cy="914400"/>
          </a:xfrm>
          <a:prstGeom prst="rect">
            <a:avLst/>
          </a:prstGeom>
        </p:spPr>
      </p:pic>
      <p:pic>
        <p:nvPicPr>
          <p:cNvPr id="36" name="Graphic 35" descr="Group with solid fill">
            <a:extLst>
              <a:ext uri="{FF2B5EF4-FFF2-40B4-BE49-F238E27FC236}">
                <a16:creationId xmlns:a16="http://schemas.microsoft.com/office/drawing/2014/main" id="{BEF19ECC-B9A4-A121-31FD-2D143C5792B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54651" y="927735"/>
            <a:ext cx="914400" cy="914400"/>
          </a:xfrm>
          <a:prstGeom prst="rect">
            <a:avLst/>
          </a:prstGeom>
        </p:spPr>
      </p:pic>
      <p:pic>
        <p:nvPicPr>
          <p:cNvPr id="37" name="Graphic 36" descr="Group with solid fill">
            <a:extLst>
              <a:ext uri="{FF2B5EF4-FFF2-40B4-BE49-F238E27FC236}">
                <a16:creationId xmlns:a16="http://schemas.microsoft.com/office/drawing/2014/main" id="{FEDAE9E6-3874-24D1-0662-43F39F85F36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46434" y="951472"/>
            <a:ext cx="914400" cy="914400"/>
          </a:xfrm>
          <a:prstGeom prst="rect">
            <a:avLst/>
          </a:prstGeom>
        </p:spPr>
      </p:pic>
      <p:sp>
        <p:nvSpPr>
          <p:cNvPr id="38" name="Oval 5">
            <a:extLst>
              <a:ext uri="{FF2B5EF4-FFF2-40B4-BE49-F238E27FC236}">
                <a16:creationId xmlns:a16="http://schemas.microsoft.com/office/drawing/2014/main" id="{B1FA667E-1694-4780-56A1-AA383B93017E}"/>
              </a:ext>
            </a:extLst>
          </p:cNvPr>
          <p:cNvSpPr/>
          <p:nvPr/>
        </p:nvSpPr>
        <p:spPr>
          <a:xfrm>
            <a:off x="9413413" y="3340073"/>
            <a:ext cx="1782860" cy="2091809"/>
          </a:xfrm>
          <a:custGeom>
            <a:avLst/>
            <a:gdLst>
              <a:gd name="connsiteX0" fmla="*/ 0 w 3325813"/>
              <a:gd name="connsiteY0" fmla="*/ 1071563 h 2143125"/>
              <a:gd name="connsiteX1" fmla="*/ 1662907 w 3325813"/>
              <a:gd name="connsiteY1" fmla="*/ 0 h 2143125"/>
              <a:gd name="connsiteX2" fmla="*/ 3325814 w 3325813"/>
              <a:gd name="connsiteY2" fmla="*/ 1071563 h 2143125"/>
              <a:gd name="connsiteX3" fmla="*/ 1662907 w 3325813"/>
              <a:gd name="connsiteY3" fmla="*/ 2143126 h 2143125"/>
              <a:gd name="connsiteX4" fmla="*/ 0 w 3325813"/>
              <a:gd name="connsiteY4" fmla="*/ 1071563 h 2143125"/>
              <a:gd name="connsiteX0" fmla="*/ 0 w 3354389"/>
              <a:gd name="connsiteY0" fmla="*/ 1144848 h 2229644"/>
              <a:gd name="connsiteX1" fmla="*/ 1662907 w 3354389"/>
              <a:gd name="connsiteY1" fmla="*/ 73285 h 2229644"/>
              <a:gd name="connsiteX2" fmla="*/ 3354389 w 3354389"/>
              <a:gd name="connsiteY2" fmla="*/ 487623 h 2229644"/>
              <a:gd name="connsiteX3" fmla="*/ 1662907 w 3354389"/>
              <a:gd name="connsiteY3" fmla="*/ 2216411 h 2229644"/>
              <a:gd name="connsiteX4" fmla="*/ 0 w 3354389"/>
              <a:gd name="connsiteY4" fmla="*/ 1144848 h 2229644"/>
              <a:gd name="connsiteX0" fmla="*/ 0 w 3497264"/>
              <a:gd name="connsiteY0" fmla="*/ 2541086 h 2817398"/>
              <a:gd name="connsiteX1" fmla="*/ 1805782 w 3497264"/>
              <a:gd name="connsiteY1" fmla="*/ 169361 h 2817398"/>
              <a:gd name="connsiteX2" fmla="*/ 3497264 w 3497264"/>
              <a:gd name="connsiteY2" fmla="*/ 583699 h 2817398"/>
              <a:gd name="connsiteX3" fmla="*/ 1805782 w 3497264"/>
              <a:gd name="connsiteY3" fmla="*/ 2312487 h 2817398"/>
              <a:gd name="connsiteX4" fmla="*/ 0 w 3497264"/>
              <a:gd name="connsiteY4" fmla="*/ 2541086 h 281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264" h="2817398">
                <a:moveTo>
                  <a:pt x="0" y="2541086"/>
                </a:moveTo>
                <a:cubicBezTo>
                  <a:pt x="0" y="1949278"/>
                  <a:pt x="1222905" y="495592"/>
                  <a:pt x="1805782" y="169361"/>
                </a:cubicBezTo>
                <a:cubicBezTo>
                  <a:pt x="2388659" y="-156870"/>
                  <a:pt x="3497264" y="-8109"/>
                  <a:pt x="3497264" y="583699"/>
                </a:cubicBezTo>
                <a:cubicBezTo>
                  <a:pt x="3497264" y="1175507"/>
                  <a:pt x="2388659" y="1986256"/>
                  <a:pt x="1805782" y="2312487"/>
                </a:cubicBezTo>
                <a:cubicBezTo>
                  <a:pt x="1222905" y="2638718"/>
                  <a:pt x="0" y="3132894"/>
                  <a:pt x="0" y="2541086"/>
                </a:cubicBezTo>
                <a:close/>
              </a:path>
            </a:pathLst>
          </a:cu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Hexagon 38">
            <a:extLst>
              <a:ext uri="{FF2B5EF4-FFF2-40B4-BE49-F238E27FC236}">
                <a16:creationId xmlns:a16="http://schemas.microsoft.com/office/drawing/2014/main" id="{3062C6F4-1A80-06DD-0232-A79EC49D469D}"/>
              </a:ext>
            </a:extLst>
          </p:cNvPr>
          <p:cNvSpPr/>
          <p:nvPr/>
        </p:nvSpPr>
        <p:spPr>
          <a:xfrm>
            <a:off x="9657459" y="3429000"/>
            <a:ext cx="1301535" cy="905722"/>
          </a:xfrm>
          <a:prstGeom prst="hexagon">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MOE</a:t>
            </a:r>
          </a:p>
        </p:txBody>
      </p:sp>
      <p:sp>
        <p:nvSpPr>
          <p:cNvPr id="40" name="Hexagon 39">
            <a:extLst>
              <a:ext uri="{FF2B5EF4-FFF2-40B4-BE49-F238E27FC236}">
                <a16:creationId xmlns:a16="http://schemas.microsoft.com/office/drawing/2014/main" id="{0DF490A5-D564-E2D6-24A0-6AD0F98B7B68}"/>
              </a:ext>
            </a:extLst>
          </p:cNvPr>
          <p:cNvSpPr/>
          <p:nvPr/>
        </p:nvSpPr>
        <p:spPr>
          <a:xfrm>
            <a:off x="9269662" y="3758653"/>
            <a:ext cx="942484" cy="766223"/>
          </a:xfrm>
          <a:prstGeom prst="hexagon">
            <a:avLst/>
          </a:prstGeom>
          <a:blipFill>
            <a:blip r:embed="rId15"/>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Department</a:t>
            </a:r>
          </a:p>
        </p:txBody>
      </p:sp>
      <p:sp>
        <p:nvSpPr>
          <p:cNvPr id="41" name="Hexagon 40">
            <a:extLst>
              <a:ext uri="{FF2B5EF4-FFF2-40B4-BE49-F238E27FC236}">
                <a16:creationId xmlns:a16="http://schemas.microsoft.com/office/drawing/2014/main" id="{DA4860FD-7B66-794C-96CB-FEA80D244C64}"/>
              </a:ext>
            </a:extLst>
          </p:cNvPr>
          <p:cNvSpPr/>
          <p:nvPr/>
        </p:nvSpPr>
        <p:spPr>
          <a:xfrm>
            <a:off x="8975249" y="4191882"/>
            <a:ext cx="942484" cy="766223"/>
          </a:xfrm>
          <a:prstGeom prst="hexagon">
            <a:avLst/>
          </a:prstGeom>
          <a:blipFill>
            <a:blip r:embed="rId16"/>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Agency</a:t>
            </a:r>
          </a:p>
        </p:txBody>
      </p:sp>
      <p:pic>
        <p:nvPicPr>
          <p:cNvPr id="43" name="Graphic 42" descr="Baby with solid fill">
            <a:extLst>
              <a:ext uri="{FF2B5EF4-FFF2-40B4-BE49-F238E27FC236}">
                <a16:creationId xmlns:a16="http://schemas.microsoft.com/office/drawing/2014/main" id="{B8C72095-5B4D-B8F5-8BD1-3672515E3A6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662909" y="4526919"/>
            <a:ext cx="447763" cy="447763"/>
          </a:xfrm>
          <a:prstGeom prst="rect">
            <a:avLst/>
          </a:prstGeom>
        </p:spPr>
      </p:pic>
      <p:pic>
        <p:nvPicPr>
          <p:cNvPr id="45" name="Graphic 44" descr="Schoolhouse outline">
            <a:extLst>
              <a:ext uri="{FF2B5EF4-FFF2-40B4-BE49-F238E27FC236}">
                <a16:creationId xmlns:a16="http://schemas.microsoft.com/office/drawing/2014/main" id="{A15262A4-AACF-1D10-38E8-D78FB25D0A8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784854" y="4888957"/>
            <a:ext cx="914400" cy="914400"/>
          </a:xfrm>
          <a:prstGeom prst="rect">
            <a:avLst/>
          </a:prstGeom>
        </p:spPr>
      </p:pic>
      <p:pic>
        <p:nvPicPr>
          <p:cNvPr id="47" name="Graphic 46" descr="Playground outline">
            <a:extLst>
              <a:ext uri="{FF2B5EF4-FFF2-40B4-BE49-F238E27FC236}">
                <a16:creationId xmlns:a16="http://schemas.microsoft.com/office/drawing/2014/main" id="{AF2424FD-CE0F-6EF4-A7E6-2201E721114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368246" y="3427677"/>
            <a:ext cx="614136" cy="614136"/>
          </a:xfrm>
          <a:prstGeom prst="rect">
            <a:avLst/>
          </a:prstGeom>
        </p:spPr>
      </p:pic>
      <p:cxnSp>
        <p:nvCxnSpPr>
          <p:cNvPr id="50" name="Straight Arrow Connector 49">
            <a:extLst>
              <a:ext uri="{FF2B5EF4-FFF2-40B4-BE49-F238E27FC236}">
                <a16:creationId xmlns:a16="http://schemas.microsoft.com/office/drawing/2014/main" id="{43FE17C4-B82D-5408-CD96-925667783365}"/>
              </a:ext>
            </a:extLst>
          </p:cNvPr>
          <p:cNvCxnSpPr>
            <a:cxnSpLocks/>
          </p:cNvCxnSpPr>
          <p:nvPr/>
        </p:nvCxnSpPr>
        <p:spPr>
          <a:xfrm flipV="1">
            <a:off x="2290621" y="5945192"/>
            <a:ext cx="7155870" cy="40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CA99D7F-0670-1415-D773-F5A5FE790C90}"/>
              </a:ext>
            </a:extLst>
          </p:cNvPr>
          <p:cNvSpPr txBox="1"/>
          <p:nvPr/>
        </p:nvSpPr>
        <p:spPr>
          <a:xfrm>
            <a:off x="5531419" y="6004482"/>
            <a:ext cx="1500732" cy="369332"/>
          </a:xfrm>
          <a:prstGeom prst="rect">
            <a:avLst/>
          </a:prstGeom>
          <a:noFill/>
        </p:spPr>
        <p:txBody>
          <a:bodyPr wrap="none" rtlCol="0">
            <a:spAutoFit/>
          </a:bodyPr>
          <a:lstStyle/>
          <a:p>
            <a:r>
              <a:rPr lang="en-US" b="1" dirty="0"/>
              <a:t>MEDIATION</a:t>
            </a:r>
            <a:r>
              <a:rPr lang="en-US" dirty="0"/>
              <a:t> </a:t>
            </a:r>
          </a:p>
        </p:txBody>
      </p:sp>
      <p:sp>
        <p:nvSpPr>
          <p:cNvPr id="53" name="TextBox 52">
            <a:extLst>
              <a:ext uri="{FF2B5EF4-FFF2-40B4-BE49-F238E27FC236}">
                <a16:creationId xmlns:a16="http://schemas.microsoft.com/office/drawing/2014/main" id="{A9D0E021-9D63-7F75-A99A-0FF1A3BB25DA}"/>
              </a:ext>
            </a:extLst>
          </p:cNvPr>
          <p:cNvSpPr txBox="1"/>
          <p:nvPr/>
        </p:nvSpPr>
        <p:spPr>
          <a:xfrm>
            <a:off x="5711926" y="6073259"/>
            <a:ext cx="248786" cy="369332"/>
          </a:xfrm>
          <a:prstGeom prst="rect">
            <a:avLst/>
          </a:prstGeom>
          <a:noFill/>
        </p:spPr>
        <p:txBody>
          <a:bodyPr wrap="none" rtlCol="0">
            <a:spAutoFit/>
          </a:bodyPr>
          <a:lstStyle/>
          <a:p>
            <a:r>
              <a:rPr lang="en-US" dirty="0"/>
              <a:t> </a:t>
            </a:r>
          </a:p>
        </p:txBody>
      </p:sp>
      <p:cxnSp>
        <p:nvCxnSpPr>
          <p:cNvPr id="55" name="Straight Arrow Connector 54">
            <a:extLst>
              <a:ext uri="{FF2B5EF4-FFF2-40B4-BE49-F238E27FC236}">
                <a16:creationId xmlns:a16="http://schemas.microsoft.com/office/drawing/2014/main" id="{ACDE0D65-5BD1-E447-D948-3F5E88947832}"/>
              </a:ext>
            </a:extLst>
          </p:cNvPr>
          <p:cNvCxnSpPr>
            <a:cxnSpLocks/>
          </p:cNvCxnSpPr>
          <p:nvPr/>
        </p:nvCxnSpPr>
        <p:spPr>
          <a:xfrm>
            <a:off x="7384975" y="6170057"/>
            <a:ext cx="3037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0DAF69D-D77A-1DCB-9FD6-0C8D14641779}"/>
              </a:ext>
            </a:extLst>
          </p:cNvPr>
          <p:cNvCxnSpPr>
            <a:cxnSpLocks/>
          </p:cNvCxnSpPr>
          <p:nvPr/>
        </p:nvCxnSpPr>
        <p:spPr>
          <a:xfrm>
            <a:off x="5050009" y="6170548"/>
            <a:ext cx="2728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11FE7A9-1A1B-A4AA-EE50-321B8D7367E9}"/>
              </a:ext>
            </a:extLst>
          </p:cNvPr>
          <p:cNvSpPr txBox="1"/>
          <p:nvPr/>
        </p:nvSpPr>
        <p:spPr>
          <a:xfrm>
            <a:off x="5050009" y="6382810"/>
            <a:ext cx="248786" cy="369332"/>
          </a:xfrm>
          <a:prstGeom prst="rect">
            <a:avLst/>
          </a:prstGeom>
          <a:noFill/>
        </p:spPr>
        <p:txBody>
          <a:bodyPr wrap="none" rtlCol="0">
            <a:spAutoFit/>
          </a:bodyPr>
          <a:lstStyle/>
          <a:p>
            <a:r>
              <a:rPr lang="en-US" i="1" dirty="0"/>
              <a:t> </a:t>
            </a:r>
          </a:p>
        </p:txBody>
      </p:sp>
      <p:sp>
        <p:nvSpPr>
          <p:cNvPr id="65" name="Oval 5">
            <a:extLst>
              <a:ext uri="{FF2B5EF4-FFF2-40B4-BE49-F238E27FC236}">
                <a16:creationId xmlns:a16="http://schemas.microsoft.com/office/drawing/2014/main" id="{3AE12E21-7FCC-1ED0-3B18-82956F2048F1}"/>
              </a:ext>
            </a:extLst>
          </p:cNvPr>
          <p:cNvSpPr/>
          <p:nvPr/>
        </p:nvSpPr>
        <p:spPr>
          <a:xfrm>
            <a:off x="2967038" y="4153073"/>
            <a:ext cx="1146946" cy="1250829"/>
          </a:xfrm>
          <a:custGeom>
            <a:avLst/>
            <a:gdLst>
              <a:gd name="connsiteX0" fmla="*/ 0 w 3325813"/>
              <a:gd name="connsiteY0" fmla="*/ 1071563 h 2143125"/>
              <a:gd name="connsiteX1" fmla="*/ 1662907 w 3325813"/>
              <a:gd name="connsiteY1" fmla="*/ 0 h 2143125"/>
              <a:gd name="connsiteX2" fmla="*/ 3325814 w 3325813"/>
              <a:gd name="connsiteY2" fmla="*/ 1071563 h 2143125"/>
              <a:gd name="connsiteX3" fmla="*/ 1662907 w 3325813"/>
              <a:gd name="connsiteY3" fmla="*/ 2143126 h 2143125"/>
              <a:gd name="connsiteX4" fmla="*/ 0 w 3325813"/>
              <a:gd name="connsiteY4" fmla="*/ 1071563 h 2143125"/>
              <a:gd name="connsiteX0" fmla="*/ 0 w 3354389"/>
              <a:gd name="connsiteY0" fmla="*/ 1144848 h 2229644"/>
              <a:gd name="connsiteX1" fmla="*/ 1662907 w 3354389"/>
              <a:gd name="connsiteY1" fmla="*/ 73285 h 2229644"/>
              <a:gd name="connsiteX2" fmla="*/ 3354389 w 3354389"/>
              <a:gd name="connsiteY2" fmla="*/ 487623 h 2229644"/>
              <a:gd name="connsiteX3" fmla="*/ 1662907 w 3354389"/>
              <a:gd name="connsiteY3" fmla="*/ 2216411 h 2229644"/>
              <a:gd name="connsiteX4" fmla="*/ 0 w 3354389"/>
              <a:gd name="connsiteY4" fmla="*/ 1144848 h 2229644"/>
              <a:gd name="connsiteX0" fmla="*/ 0 w 3497264"/>
              <a:gd name="connsiteY0" fmla="*/ 2541086 h 2817398"/>
              <a:gd name="connsiteX1" fmla="*/ 1805782 w 3497264"/>
              <a:gd name="connsiteY1" fmla="*/ 169361 h 2817398"/>
              <a:gd name="connsiteX2" fmla="*/ 3497264 w 3497264"/>
              <a:gd name="connsiteY2" fmla="*/ 583699 h 2817398"/>
              <a:gd name="connsiteX3" fmla="*/ 1805782 w 3497264"/>
              <a:gd name="connsiteY3" fmla="*/ 2312487 h 2817398"/>
              <a:gd name="connsiteX4" fmla="*/ 0 w 3497264"/>
              <a:gd name="connsiteY4" fmla="*/ 2541086 h 281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264" h="2817398">
                <a:moveTo>
                  <a:pt x="0" y="2541086"/>
                </a:moveTo>
                <a:cubicBezTo>
                  <a:pt x="0" y="1949278"/>
                  <a:pt x="1222905" y="495592"/>
                  <a:pt x="1805782" y="169361"/>
                </a:cubicBezTo>
                <a:cubicBezTo>
                  <a:pt x="2388659" y="-156870"/>
                  <a:pt x="3497264" y="-8109"/>
                  <a:pt x="3497264" y="583699"/>
                </a:cubicBezTo>
                <a:cubicBezTo>
                  <a:pt x="3497264" y="1175507"/>
                  <a:pt x="2388659" y="1986256"/>
                  <a:pt x="1805782" y="2312487"/>
                </a:cubicBezTo>
                <a:cubicBezTo>
                  <a:pt x="1222905" y="2638718"/>
                  <a:pt x="0" y="3132894"/>
                  <a:pt x="0" y="2541086"/>
                </a:cubicBezTo>
                <a:close/>
              </a:path>
            </a:pathLst>
          </a:cu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a:t>
            </a:r>
          </a:p>
        </p:txBody>
      </p:sp>
      <p:sp>
        <p:nvSpPr>
          <p:cNvPr id="66" name="Oval 65">
            <a:extLst>
              <a:ext uri="{FF2B5EF4-FFF2-40B4-BE49-F238E27FC236}">
                <a16:creationId xmlns:a16="http://schemas.microsoft.com/office/drawing/2014/main" id="{66E46F5F-EE37-DEE0-DEF9-1B53F3356280}"/>
              </a:ext>
            </a:extLst>
          </p:cNvPr>
          <p:cNvSpPr/>
          <p:nvPr/>
        </p:nvSpPr>
        <p:spPr>
          <a:xfrm>
            <a:off x="8003593" y="1590843"/>
            <a:ext cx="809999" cy="505715"/>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CO</a:t>
            </a:r>
          </a:p>
        </p:txBody>
      </p:sp>
      <p:sp>
        <p:nvSpPr>
          <p:cNvPr id="67" name="Oval 66">
            <a:extLst>
              <a:ext uri="{FF2B5EF4-FFF2-40B4-BE49-F238E27FC236}">
                <a16:creationId xmlns:a16="http://schemas.microsoft.com/office/drawing/2014/main" id="{4372F793-DC1E-7B89-7079-5BAD3289E30E}"/>
              </a:ext>
            </a:extLst>
          </p:cNvPr>
          <p:cNvSpPr/>
          <p:nvPr/>
        </p:nvSpPr>
        <p:spPr>
          <a:xfrm>
            <a:off x="7271859" y="5215430"/>
            <a:ext cx="891055" cy="386279"/>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CO</a:t>
            </a:r>
          </a:p>
        </p:txBody>
      </p:sp>
      <p:sp>
        <p:nvSpPr>
          <p:cNvPr id="68" name="Oval 5">
            <a:extLst>
              <a:ext uri="{FF2B5EF4-FFF2-40B4-BE49-F238E27FC236}">
                <a16:creationId xmlns:a16="http://schemas.microsoft.com/office/drawing/2014/main" id="{25546116-1644-84AA-96C2-00360C1DB740}"/>
              </a:ext>
            </a:extLst>
          </p:cNvPr>
          <p:cNvSpPr/>
          <p:nvPr/>
        </p:nvSpPr>
        <p:spPr>
          <a:xfrm>
            <a:off x="5868556" y="1899981"/>
            <a:ext cx="895078" cy="1150301"/>
          </a:xfrm>
          <a:custGeom>
            <a:avLst/>
            <a:gdLst>
              <a:gd name="connsiteX0" fmla="*/ 0 w 3325813"/>
              <a:gd name="connsiteY0" fmla="*/ 1071563 h 2143125"/>
              <a:gd name="connsiteX1" fmla="*/ 1662907 w 3325813"/>
              <a:gd name="connsiteY1" fmla="*/ 0 h 2143125"/>
              <a:gd name="connsiteX2" fmla="*/ 3325814 w 3325813"/>
              <a:gd name="connsiteY2" fmla="*/ 1071563 h 2143125"/>
              <a:gd name="connsiteX3" fmla="*/ 1662907 w 3325813"/>
              <a:gd name="connsiteY3" fmla="*/ 2143126 h 2143125"/>
              <a:gd name="connsiteX4" fmla="*/ 0 w 3325813"/>
              <a:gd name="connsiteY4" fmla="*/ 1071563 h 2143125"/>
              <a:gd name="connsiteX0" fmla="*/ 0 w 3354389"/>
              <a:gd name="connsiteY0" fmla="*/ 1144848 h 2229644"/>
              <a:gd name="connsiteX1" fmla="*/ 1662907 w 3354389"/>
              <a:gd name="connsiteY1" fmla="*/ 73285 h 2229644"/>
              <a:gd name="connsiteX2" fmla="*/ 3354389 w 3354389"/>
              <a:gd name="connsiteY2" fmla="*/ 487623 h 2229644"/>
              <a:gd name="connsiteX3" fmla="*/ 1662907 w 3354389"/>
              <a:gd name="connsiteY3" fmla="*/ 2216411 h 2229644"/>
              <a:gd name="connsiteX4" fmla="*/ 0 w 3354389"/>
              <a:gd name="connsiteY4" fmla="*/ 1144848 h 2229644"/>
              <a:gd name="connsiteX0" fmla="*/ 0 w 3497264"/>
              <a:gd name="connsiteY0" fmla="*/ 2541086 h 2817398"/>
              <a:gd name="connsiteX1" fmla="*/ 1805782 w 3497264"/>
              <a:gd name="connsiteY1" fmla="*/ 169361 h 2817398"/>
              <a:gd name="connsiteX2" fmla="*/ 3497264 w 3497264"/>
              <a:gd name="connsiteY2" fmla="*/ 583699 h 2817398"/>
              <a:gd name="connsiteX3" fmla="*/ 1805782 w 3497264"/>
              <a:gd name="connsiteY3" fmla="*/ 2312487 h 2817398"/>
              <a:gd name="connsiteX4" fmla="*/ 0 w 3497264"/>
              <a:gd name="connsiteY4" fmla="*/ 2541086 h 281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264" h="2817398">
                <a:moveTo>
                  <a:pt x="0" y="2541086"/>
                </a:moveTo>
                <a:cubicBezTo>
                  <a:pt x="0" y="1949278"/>
                  <a:pt x="1222905" y="495592"/>
                  <a:pt x="1805782" y="169361"/>
                </a:cubicBezTo>
                <a:cubicBezTo>
                  <a:pt x="2388659" y="-156870"/>
                  <a:pt x="3497264" y="-8109"/>
                  <a:pt x="3497264" y="583699"/>
                </a:cubicBezTo>
                <a:cubicBezTo>
                  <a:pt x="3497264" y="1175507"/>
                  <a:pt x="2388659" y="1986256"/>
                  <a:pt x="1805782" y="2312487"/>
                </a:cubicBezTo>
                <a:cubicBezTo>
                  <a:pt x="1222905" y="2638718"/>
                  <a:pt x="0" y="3132894"/>
                  <a:pt x="0" y="2541086"/>
                </a:cubicBezTo>
                <a:close/>
              </a:path>
            </a:pathLst>
          </a:cu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a:t>
            </a:r>
          </a:p>
        </p:txBody>
      </p:sp>
      <p:sp>
        <p:nvSpPr>
          <p:cNvPr id="69" name="Oval 68">
            <a:extLst>
              <a:ext uri="{FF2B5EF4-FFF2-40B4-BE49-F238E27FC236}">
                <a16:creationId xmlns:a16="http://schemas.microsoft.com/office/drawing/2014/main" id="{C3D5F9C0-F929-650B-CE1D-113A198C9687}"/>
              </a:ext>
            </a:extLst>
          </p:cNvPr>
          <p:cNvSpPr/>
          <p:nvPr/>
        </p:nvSpPr>
        <p:spPr>
          <a:xfrm>
            <a:off x="9002907" y="1660412"/>
            <a:ext cx="665787" cy="372243"/>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CO</a:t>
            </a:r>
          </a:p>
        </p:txBody>
      </p:sp>
      <p:sp>
        <p:nvSpPr>
          <p:cNvPr id="70" name="Oval 69">
            <a:extLst>
              <a:ext uri="{FF2B5EF4-FFF2-40B4-BE49-F238E27FC236}">
                <a16:creationId xmlns:a16="http://schemas.microsoft.com/office/drawing/2014/main" id="{CF642D2C-2324-82B9-1D53-C1136C121B22}"/>
              </a:ext>
            </a:extLst>
          </p:cNvPr>
          <p:cNvSpPr/>
          <p:nvPr/>
        </p:nvSpPr>
        <p:spPr>
          <a:xfrm>
            <a:off x="9241236" y="3012159"/>
            <a:ext cx="854917" cy="347885"/>
          </a:xfrm>
          <a:prstGeom prst="ellipse">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a:t>
            </a:r>
          </a:p>
        </p:txBody>
      </p:sp>
      <p:cxnSp>
        <p:nvCxnSpPr>
          <p:cNvPr id="73" name="Curved Connector 72">
            <a:extLst>
              <a:ext uri="{FF2B5EF4-FFF2-40B4-BE49-F238E27FC236}">
                <a16:creationId xmlns:a16="http://schemas.microsoft.com/office/drawing/2014/main" id="{F392A025-E740-449A-9540-E769ACEDDEA0}"/>
              </a:ext>
            </a:extLst>
          </p:cNvPr>
          <p:cNvCxnSpPr>
            <a:cxnSpLocks/>
          </p:cNvCxnSpPr>
          <p:nvPr/>
        </p:nvCxnSpPr>
        <p:spPr>
          <a:xfrm rot="5400000" flipH="1" flipV="1">
            <a:off x="4230553" y="2587635"/>
            <a:ext cx="3645856" cy="1896843"/>
          </a:xfrm>
          <a:prstGeom prst="curvedConnector3">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Oval 5">
            <a:extLst>
              <a:ext uri="{FF2B5EF4-FFF2-40B4-BE49-F238E27FC236}">
                <a16:creationId xmlns:a16="http://schemas.microsoft.com/office/drawing/2014/main" id="{19A71FBF-1F58-B8F6-55EF-C353DFE57719}"/>
              </a:ext>
            </a:extLst>
          </p:cNvPr>
          <p:cNvSpPr/>
          <p:nvPr/>
        </p:nvSpPr>
        <p:spPr>
          <a:xfrm>
            <a:off x="4625672" y="3120908"/>
            <a:ext cx="1036553" cy="1357797"/>
          </a:xfrm>
          <a:custGeom>
            <a:avLst/>
            <a:gdLst>
              <a:gd name="connsiteX0" fmla="*/ 0 w 3325813"/>
              <a:gd name="connsiteY0" fmla="*/ 1071563 h 2143125"/>
              <a:gd name="connsiteX1" fmla="*/ 1662907 w 3325813"/>
              <a:gd name="connsiteY1" fmla="*/ 0 h 2143125"/>
              <a:gd name="connsiteX2" fmla="*/ 3325814 w 3325813"/>
              <a:gd name="connsiteY2" fmla="*/ 1071563 h 2143125"/>
              <a:gd name="connsiteX3" fmla="*/ 1662907 w 3325813"/>
              <a:gd name="connsiteY3" fmla="*/ 2143126 h 2143125"/>
              <a:gd name="connsiteX4" fmla="*/ 0 w 3325813"/>
              <a:gd name="connsiteY4" fmla="*/ 1071563 h 2143125"/>
              <a:gd name="connsiteX0" fmla="*/ 0 w 3354389"/>
              <a:gd name="connsiteY0" fmla="*/ 1144848 h 2229644"/>
              <a:gd name="connsiteX1" fmla="*/ 1662907 w 3354389"/>
              <a:gd name="connsiteY1" fmla="*/ 73285 h 2229644"/>
              <a:gd name="connsiteX2" fmla="*/ 3354389 w 3354389"/>
              <a:gd name="connsiteY2" fmla="*/ 487623 h 2229644"/>
              <a:gd name="connsiteX3" fmla="*/ 1662907 w 3354389"/>
              <a:gd name="connsiteY3" fmla="*/ 2216411 h 2229644"/>
              <a:gd name="connsiteX4" fmla="*/ 0 w 3354389"/>
              <a:gd name="connsiteY4" fmla="*/ 1144848 h 2229644"/>
              <a:gd name="connsiteX0" fmla="*/ 0 w 3497264"/>
              <a:gd name="connsiteY0" fmla="*/ 2541086 h 2817398"/>
              <a:gd name="connsiteX1" fmla="*/ 1805782 w 3497264"/>
              <a:gd name="connsiteY1" fmla="*/ 169361 h 2817398"/>
              <a:gd name="connsiteX2" fmla="*/ 3497264 w 3497264"/>
              <a:gd name="connsiteY2" fmla="*/ 583699 h 2817398"/>
              <a:gd name="connsiteX3" fmla="*/ 1805782 w 3497264"/>
              <a:gd name="connsiteY3" fmla="*/ 2312487 h 2817398"/>
              <a:gd name="connsiteX4" fmla="*/ 0 w 3497264"/>
              <a:gd name="connsiteY4" fmla="*/ 2541086 h 2817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264" h="2817398">
                <a:moveTo>
                  <a:pt x="0" y="2541086"/>
                </a:moveTo>
                <a:cubicBezTo>
                  <a:pt x="0" y="1949278"/>
                  <a:pt x="1222905" y="495592"/>
                  <a:pt x="1805782" y="169361"/>
                </a:cubicBezTo>
                <a:cubicBezTo>
                  <a:pt x="2388659" y="-156870"/>
                  <a:pt x="3497264" y="-8109"/>
                  <a:pt x="3497264" y="583699"/>
                </a:cubicBezTo>
                <a:cubicBezTo>
                  <a:pt x="3497264" y="1175507"/>
                  <a:pt x="2388659" y="1986256"/>
                  <a:pt x="1805782" y="2312487"/>
                </a:cubicBezTo>
                <a:cubicBezTo>
                  <a:pt x="1222905" y="2638718"/>
                  <a:pt x="0" y="3132894"/>
                  <a:pt x="0" y="2541086"/>
                </a:cubicBezTo>
                <a:close/>
              </a:path>
            </a:pathLst>
          </a:cu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a:t>
            </a:r>
          </a:p>
        </p:txBody>
      </p:sp>
      <p:sp>
        <p:nvSpPr>
          <p:cNvPr id="81" name="Oval 80">
            <a:extLst>
              <a:ext uri="{FF2B5EF4-FFF2-40B4-BE49-F238E27FC236}">
                <a16:creationId xmlns:a16="http://schemas.microsoft.com/office/drawing/2014/main" id="{0989C1DB-4757-1DDB-2571-995C656F2C7C}"/>
              </a:ext>
            </a:extLst>
          </p:cNvPr>
          <p:cNvSpPr/>
          <p:nvPr/>
        </p:nvSpPr>
        <p:spPr>
          <a:xfrm>
            <a:off x="3842924" y="5069013"/>
            <a:ext cx="728369" cy="629071"/>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RC</a:t>
            </a:r>
            <a:r>
              <a:rPr lang="en-US" dirty="0"/>
              <a:t>I</a:t>
            </a:r>
          </a:p>
        </p:txBody>
      </p:sp>
      <p:sp>
        <p:nvSpPr>
          <p:cNvPr id="82" name="Oval 81">
            <a:extLst>
              <a:ext uri="{FF2B5EF4-FFF2-40B4-BE49-F238E27FC236}">
                <a16:creationId xmlns:a16="http://schemas.microsoft.com/office/drawing/2014/main" id="{9C4ABD0E-B456-E4C7-8AC8-F7E30C17E5F8}"/>
              </a:ext>
            </a:extLst>
          </p:cNvPr>
          <p:cNvSpPr/>
          <p:nvPr/>
        </p:nvSpPr>
        <p:spPr>
          <a:xfrm>
            <a:off x="5095570" y="1450105"/>
            <a:ext cx="616356" cy="51013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 NGO</a:t>
            </a:r>
          </a:p>
        </p:txBody>
      </p:sp>
      <p:pic>
        <p:nvPicPr>
          <p:cNvPr id="88" name="Graphic 87" descr="Two Men with solid fill">
            <a:extLst>
              <a:ext uri="{FF2B5EF4-FFF2-40B4-BE49-F238E27FC236}">
                <a16:creationId xmlns:a16="http://schemas.microsoft.com/office/drawing/2014/main" id="{EE25B8F3-7664-8958-DFAD-A75C5D805A9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632126" y="2604101"/>
            <a:ext cx="481008" cy="481008"/>
          </a:xfrm>
          <a:prstGeom prst="rect">
            <a:avLst/>
          </a:prstGeom>
        </p:spPr>
      </p:pic>
      <p:pic>
        <p:nvPicPr>
          <p:cNvPr id="90" name="Graphic 89" descr="Man with solid fill">
            <a:extLst>
              <a:ext uri="{FF2B5EF4-FFF2-40B4-BE49-F238E27FC236}">
                <a16:creationId xmlns:a16="http://schemas.microsoft.com/office/drawing/2014/main" id="{B426DDA8-F04A-8D92-AE8E-0BB5F3E2F25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rot="211883">
            <a:off x="9565388" y="2545271"/>
            <a:ext cx="462745" cy="462745"/>
          </a:xfrm>
          <a:prstGeom prst="rect">
            <a:avLst/>
          </a:prstGeom>
        </p:spPr>
      </p:pic>
      <p:pic>
        <p:nvPicPr>
          <p:cNvPr id="91" name="Graphic 90" descr="Man with solid fill">
            <a:extLst>
              <a:ext uri="{FF2B5EF4-FFF2-40B4-BE49-F238E27FC236}">
                <a16:creationId xmlns:a16="http://schemas.microsoft.com/office/drawing/2014/main" id="{6949A810-D617-BFF4-556F-03D21852C70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8848109" y="3283578"/>
            <a:ext cx="462745" cy="462745"/>
          </a:xfrm>
          <a:prstGeom prst="rect">
            <a:avLst/>
          </a:prstGeom>
        </p:spPr>
      </p:pic>
      <p:pic>
        <p:nvPicPr>
          <p:cNvPr id="92" name="Graphic 91" descr="Man with solid fill">
            <a:extLst>
              <a:ext uri="{FF2B5EF4-FFF2-40B4-BE49-F238E27FC236}">
                <a16:creationId xmlns:a16="http://schemas.microsoft.com/office/drawing/2014/main" id="{0E8E298E-3319-4EEB-FD11-DE27CB5F6B0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952869" y="3934754"/>
            <a:ext cx="462745" cy="462745"/>
          </a:xfrm>
          <a:prstGeom prst="rect">
            <a:avLst/>
          </a:prstGeom>
        </p:spPr>
      </p:pic>
      <p:pic>
        <p:nvPicPr>
          <p:cNvPr id="94" name="Graphic 93" descr="Group of men with solid fill">
            <a:extLst>
              <a:ext uri="{FF2B5EF4-FFF2-40B4-BE49-F238E27FC236}">
                <a16:creationId xmlns:a16="http://schemas.microsoft.com/office/drawing/2014/main" id="{6B7176D2-5A89-1A89-730B-20B5FDAC045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8162711" y="3124869"/>
            <a:ext cx="703325" cy="703325"/>
          </a:xfrm>
          <a:prstGeom prst="rect">
            <a:avLst/>
          </a:prstGeom>
        </p:spPr>
      </p:pic>
      <p:sp>
        <p:nvSpPr>
          <p:cNvPr id="95" name="TextBox 94">
            <a:extLst>
              <a:ext uri="{FF2B5EF4-FFF2-40B4-BE49-F238E27FC236}">
                <a16:creationId xmlns:a16="http://schemas.microsoft.com/office/drawing/2014/main" id="{0B908EC7-E5B9-6B56-6445-392D3F31D362}"/>
              </a:ext>
            </a:extLst>
          </p:cNvPr>
          <p:cNvSpPr txBox="1"/>
          <p:nvPr/>
        </p:nvSpPr>
        <p:spPr>
          <a:xfrm>
            <a:off x="10852910" y="3050282"/>
            <a:ext cx="1298753" cy="369332"/>
          </a:xfrm>
          <a:prstGeom prst="rect">
            <a:avLst/>
          </a:prstGeom>
          <a:noFill/>
        </p:spPr>
        <p:txBody>
          <a:bodyPr wrap="none" rtlCol="0">
            <a:spAutoFit/>
          </a:bodyPr>
          <a:lstStyle/>
          <a:p>
            <a:r>
              <a:rPr lang="en-US" dirty="0"/>
              <a:t>POLITICAL</a:t>
            </a:r>
          </a:p>
        </p:txBody>
      </p:sp>
      <p:sp>
        <p:nvSpPr>
          <p:cNvPr id="96" name="Oval 5">
            <a:extLst>
              <a:ext uri="{FF2B5EF4-FFF2-40B4-BE49-F238E27FC236}">
                <a16:creationId xmlns:a16="http://schemas.microsoft.com/office/drawing/2014/main" id="{8F6A609F-9714-02C6-0E7E-2E4F019AAD23}"/>
              </a:ext>
            </a:extLst>
          </p:cNvPr>
          <p:cNvSpPr/>
          <p:nvPr/>
        </p:nvSpPr>
        <p:spPr>
          <a:xfrm>
            <a:off x="5989008" y="3987072"/>
            <a:ext cx="680327" cy="742061"/>
          </a:xfrm>
          <a:custGeom>
            <a:avLst/>
            <a:gdLst>
              <a:gd name="connsiteX0" fmla="*/ 0 w 3325813"/>
              <a:gd name="connsiteY0" fmla="*/ 1071563 h 2143125"/>
              <a:gd name="connsiteX1" fmla="*/ 1662907 w 3325813"/>
              <a:gd name="connsiteY1" fmla="*/ 0 h 2143125"/>
              <a:gd name="connsiteX2" fmla="*/ 3325814 w 3325813"/>
              <a:gd name="connsiteY2" fmla="*/ 1071563 h 2143125"/>
              <a:gd name="connsiteX3" fmla="*/ 1662907 w 3325813"/>
              <a:gd name="connsiteY3" fmla="*/ 2143126 h 2143125"/>
              <a:gd name="connsiteX4" fmla="*/ 0 w 3325813"/>
              <a:gd name="connsiteY4" fmla="*/ 1071563 h 2143125"/>
              <a:gd name="connsiteX0" fmla="*/ 0 w 3354389"/>
              <a:gd name="connsiteY0" fmla="*/ 1144848 h 2229644"/>
              <a:gd name="connsiteX1" fmla="*/ 1662907 w 3354389"/>
              <a:gd name="connsiteY1" fmla="*/ 73285 h 2229644"/>
              <a:gd name="connsiteX2" fmla="*/ 3354389 w 3354389"/>
              <a:gd name="connsiteY2" fmla="*/ 487623 h 2229644"/>
              <a:gd name="connsiteX3" fmla="*/ 1662907 w 3354389"/>
              <a:gd name="connsiteY3" fmla="*/ 2216411 h 2229644"/>
              <a:gd name="connsiteX4" fmla="*/ 0 w 3354389"/>
              <a:gd name="connsiteY4" fmla="*/ 1144848 h 2229644"/>
              <a:gd name="connsiteX0" fmla="*/ 0 w 3497264"/>
              <a:gd name="connsiteY0" fmla="*/ 2541086 h 2817398"/>
              <a:gd name="connsiteX1" fmla="*/ 1805782 w 3497264"/>
              <a:gd name="connsiteY1" fmla="*/ 169361 h 2817398"/>
              <a:gd name="connsiteX2" fmla="*/ 3497264 w 3497264"/>
              <a:gd name="connsiteY2" fmla="*/ 583699 h 2817398"/>
              <a:gd name="connsiteX3" fmla="*/ 1805782 w 3497264"/>
              <a:gd name="connsiteY3" fmla="*/ 2312487 h 2817398"/>
              <a:gd name="connsiteX4" fmla="*/ 0 w 3497264"/>
              <a:gd name="connsiteY4" fmla="*/ 2541086 h 2817398"/>
              <a:gd name="connsiteX0" fmla="*/ 0 w 2591012"/>
              <a:gd name="connsiteY0" fmla="*/ 1167194 h 2232328"/>
              <a:gd name="connsiteX1" fmla="*/ 899530 w 2591012"/>
              <a:gd name="connsiteY1" fmla="*/ 74821 h 2232328"/>
              <a:gd name="connsiteX2" fmla="*/ 2591012 w 2591012"/>
              <a:gd name="connsiteY2" fmla="*/ 489159 h 2232328"/>
              <a:gd name="connsiteX3" fmla="*/ 899530 w 2591012"/>
              <a:gd name="connsiteY3" fmla="*/ 2217947 h 2232328"/>
              <a:gd name="connsiteX4" fmla="*/ 0 w 2591012"/>
              <a:gd name="connsiteY4" fmla="*/ 1167194 h 2232328"/>
              <a:gd name="connsiteX0" fmla="*/ 0 w 1798040"/>
              <a:gd name="connsiteY0" fmla="*/ 1092532 h 2143438"/>
              <a:gd name="connsiteX1" fmla="*/ 899530 w 1798040"/>
              <a:gd name="connsiteY1" fmla="*/ 159 h 2143438"/>
              <a:gd name="connsiteX2" fmla="*/ 1798040 w 1798040"/>
              <a:gd name="connsiteY2" fmla="*/ 1033540 h 2143438"/>
              <a:gd name="connsiteX3" fmla="*/ 899530 w 1798040"/>
              <a:gd name="connsiteY3" fmla="*/ 2143285 h 2143438"/>
              <a:gd name="connsiteX4" fmla="*/ 0 w 1798040"/>
              <a:gd name="connsiteY4" fmla="*/ 1092532 h 214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40" h="2143438">
                <a:moveTo>
                  <a:pt x="0" y="1092532"/>
                </a:moveTo>
                <a:cubicBezTo>
                  <a:pt x="0" y="500724"/>
                  <a:pt x="599857" y="9991"/>
                  <a:pt x="899530" y="159"/>
                </a:cubicBezTo>
                <a:cubicBezTo>
                  <a:pt x="1199203" y="-9673"/>
                  <a:pt x="1798040" y="441732"/>
                  <a:pt x="1798040" y="1033540"/>
                </a:cubicBezTo>
                <a:cubicBezTo>
                  <a:pt x="1798040" y="1625348"/>
                  <a:pt x="1199203" y="2133453"/>
                  <a:pt x="899530" y="2143285"/>
                </a:cubicBezTo>
                <a:cubicBezTo>
                  <a:pt x="599857" y="2153117"/>
                  <a:pt x="0" y="1684340"/>
                  <a:pt x="0" y="1092532"/>
                </a:cubicBezTo>
                <a:close/>
              </a:path>
            </a:pathLst>
          </a:cu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NGOs</a:t>
            </a:r>
          </a:p>
        </p:txBody>
      </p:sp>
      <p:sp>
        <p:nvSpPr>
          <p:cNvPr id="98" name="Oval 5">
            <a:extLst>
              <a:ext uri="{FF2B5EF4-FFF2-40B4-BE49-F238E27FC236}">
                <a16:creationId xmlns:a16="http://schemas.microsoft.com/office/drawing/2014/main" id="{AF82B3ED-BC0C-807C-AB8A-578E891AF5C1}"/>
              </a:ext>
            </a:extLst>
          </p:cNvPr>
          <p:cNvSpPr/>
          <p:nvPr/>
        </p:nvSpPr>
        <p:spPr>
          <a:xfrm>
            <a:off x="7384975" y="3123571"/>
            <a:ext cx="680327" cy="742061"/>
          </a:xfrm>
          <a:custGeom>
            <a:avLst/>
            <a:gdLst>
              <a:gd name="connsiteX0" fmla="*/ 0 w 3325813"/>
              <a:gd name="connsiteY0" fmla="*/ 1071563 h 2143125"/>
              <a:gd name="connsiteX1" fmla="*/ 1662907 w 3325813"/>
              <a:gd name="connsiteY1" fmla="*/ 0 h 2143125"/>
              <a:gd name="connsiteX2" fmla="*/ 3325814 w 3325813"/>
              <a:gd name="connsiteY2" fmla="*/ 1071563 h 2143125"/>
              <a:gd name="connsiteX3" fmla="*/ 1662907 w 3325813"/>
              <a:gd name="connsiteY3" fmla="*/ 2143126 h 2143125"/>
              <a:gd name="connsiteX4" fmla="*/ 0 w 3325813"/>
              <a:gd name="connsiteY4" fmla="*/ 1071563 h 2143125"/>
              <a:gd name="connsiteX0" fmla="*/ 0 w 3354389"/>
              <a:gd name="connsiteY0" fmla="*/ 1144848 h 2229644"/>
              <a:gd name="connsiteX1" fmla="*/ 1662907 w 3354389"/>
              <a:gd name="connsiteY1" fmla="*/ 73285 h 2229644"/>
              <a:gd name="connsiteX2" fmla="*/ 3354389 w 3354389"/>
              <a:gd name="connsiteY2" fmla="*/ 487623 h 2229644"/>
              <a:gd name="connsiteX3" fmla="*/ 1662907 w 3354389"/>
              <a:gd name="connsiteY3" fmla="*/ 2216411 h 2229644"/>
              <a:gd name="connsiteX4" fmla="*/ 0 w 3354389"/>
              <a:gd name="connsiteY4" fmla="*/ 1144848 h 2229644"/>
              <a:gd name="connsiteX0" fmla="*/ 0 w 3497264"/>
              <a:gd name="connsiteY0" fmla="*/ 2541086 h 2817398"/>
              <a:gd name="connsiteX1" fmla="*/ 1805782 w 3497264"/>
              <a:gd name="connsiteY1" fmla="*/ 169361 h 2817398"/>
              <a:gd name="connsiteX2" fmla="*/ 3497264 w 3497264"/>
              <a:gd name="connsiteY2" fmla="*/ 583699 h 2817398"/>
              <a:gd name="connsiteX3" fmla="*/ 1805782 w 3497264"/>
              <a:gd name="connsiteY3" fmla="*/ 2312487 h 2817398"/>
              <a:gd name="connsiteX4" fmla="*/ 0 w 3497264"/>
              <a:gd name="connsiteY4" fmla="*/ 2541086 h 2817398"/>
              <a:gd name="connsiteX0" fmla="*/ 0 w 2591012"/>
              <a:gd name="connsiteY0" fmla="*/ 1167194 h 2232328"/>
              <a:gd name="connsiteX1" fmla="*/ 899530 w 2591012"/>
              <a:gd name="connsiteY1" fmla="*/ 74821 h 2232328"/>
              <a:gd name="connsiteX2" fmla="*/ 2591012 w 2591012"/>
              <a:gd name="connsiteY2" fmla="*/ 489159 h 2232328"/>
              <a:gd name="connsiteX3" fmla="*/ 899530 w 2591012"/>
              <a:gd name="connsiteY3" fmla="*/ 2217947 h 2232328"/>
              <a:gd name="connsiteX4" fmla="*/ 0 w 2591012"/>
              <a:gd name="connsiteY4" fmla="*/ 1167194 h 2232328"/>
              <a:gd name="connsiteX0" fmla="*/ 0 w 1798040"/>
              <a:gd name="connsiteY0" fmla="*/ 1092532 h 2143438"/>
              <a:gd name="connsiteX1" fmla="*/ 899530 w 1798040"/>
              <a:gd name="connsiteY1" fmla="*/ 159 h 2143438"/>
              <a:gd name="connsiteX2" fmla="*/ 1798040 w 1798040"/>
              <a:gd name="connsiteY2" fmla="*/ 1033540 h 2143438"/>
              <a:gd name="connsiteX3" fmla="*/ 899530 w 1798040"/>
              <a:gd name="connsiteY3" fmla="*/ 2143285 h 2143438"/>
              <a:gd name="connsiteX4" fmla="*/ 0 w 1798040"/>
              <a:gd name="connsiteY4" fmla="*/ 1092532 h 214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40" h="2143438">
                <a:moveTo>
                  <a:pt x="0" y="1092532"/>
                </a:moveTo>
                <a:cubicBezTo>
                  <a:pt x="0" y="500724"/>
                  <a:pt x="599857" y="9991"/>
                  <a:pt x="899530" y="159"/>
                </a:cubicBezTo>
                <a:cubicBezTo>
                  <a:pt x="1199203" y="-9673"/>
                  <a:pt x="1798040" y="441732"/>
                  <a:pt x="1798040" y="1033540"/>
                </a:cubicBezTo>
                <a:cubicBezTo>
                  <a:pt x="1798040" y="1625348"/>
                  <a:pt x="1199203" y="2133453"/>
                  <a:pt x="899530" y="2143285"/>
                </a:cubicBezTo>
                <a:cubicBezTo>
                  <a:pt x="599857" y="2153117"/>
                  <a:pt x="0" y="1684340"/>
                  <a:pt x="0" y="1092532"/>
                </a:cubicBezTo>
                <a:close/>
              </a:path>
            </a:pathLst>
          </a:cu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NGOs</a:t>
            </a:r>
          </a:p>
        </p:txBody>
      </p:sp>
      <p:sp>
        <p:nvSpPr>
          <p:cNvPr id="99" name="Oval 5">
            <a:extLst>
              <a:ext uri="{FF2B5EF4-FFF2-40B4-BE49-F238E27FC236}">
                <a16:creationId xmlns:a16="http://schemas.microsoft.com/office/drawing/2014/main" id="{3599FEA2-C209-E696-A1A8-5939881CE6F6}"/>
              </a:ext>
            </a:extLst>
          </p:cNvPr>
          <p:cNvSpPr/>
          <p:nvPr/>
        </p:nvSpPr>
        <p:spPr>
          <a:xfrm>
            <a:off x="6894443" y="2932046"/>
            <a:ext cx="680327" cy="742061"/>
          </a:xfrm>
          <a:custGeom>
            <a:avLst/>
            <a:gdLst>
              <a:gd name="connsiteX0" fmla="*/ 0 w 3325813"/>
              <a:gd name="connsiteY0" fmla="*/ 1071563 h 2143125"/>
              <a:gd name="connsiteX1" fmla="*/ 1662907 w 3325813"/>
              <a:gd name="connsiteY1" fmla="*/ 0 h 2143125"/>
              <a:gd name="connsiteX2" fmla="*/ 3325814 w 3325813"/>
              <a:gd name="connsiteY2" fmla="*/ 1071563 h 2143125"/>
              <a:gd name="connsiteX3" fmla="*/ 1662907 w 3325813"/>
              <a:gd name="connsiteY3" fmla="*/ 2143126 h 2143125"/>
              <a:gd name="connsiteX4" fmla="*/ 0 w 3325813"/>
              <a:gd name="connsiteY4" fmla="*/ 1071563 h 2143125"/>
              <a:gd name="connsiteX0" fmla="*/ 0 w 3354389"/>
              <a:gd name="connsiteY0" fmla="*/ 1144848 h 2229644"/>
              <a:gd name="connsiteX1" fmla="*/ 1662907 w 3354389"/>
              <a:gd name="connsiteY1" fmla="*/ 73285 h 2229644"/>
              <a:gd name="connsiteX2" fmla="*/ 3354389 w 3354389"/>
              <a:gd name="connsiteY2" fmla="*/ 487623 h 2229644"/>
              <a:gd name="connsiteX3" fmla="*/ 1662907 w 3354389"/>
              <a:gd name="connsiteY3" fmla="*/ 2216411 h 2229644"/>
              <a:gd name="connsiteX4" fmla="*/ 0 w 3354389"/>
              <a:gd name="connsiteY4" fmla="*/ 1144848 h 2229644"/>
              <a:gd name="connsiteX0" fmla="*/ 0 w 3497264"/>
              <a:gd name="connsiteY0" fmla="*/ 2541086 h 2817398"/>
              <a:gd name="connsiteX1" fmla="*/ 1805782 w 3497264"/>
              <a:gd name="connsiteY1" fmla="*/ 169361 h 2817398"/>
              <a:gd name="connsiteX2" fmla="*/ 3497264 w 3497264"/>
              <a:gd name="connsiteY2" fmla="*/ 583699 h 2817398"/>
              <a:gd name="connsiteX3" fmla="*/ 1805782 w 3497264"/>
              <a:gd name="connsiteY3" fmla="*/ 2312487 h 2817398"/>
              <a:gd name="connsiteX4" fmla="*/ 0 w 3497264"/>
              <a:gd name="connsiteY4" fmla="*/ 2541086 h 2817398"/>
              <a:gd name="connsiteX0" fmla="*/ 0 w 2591012"/>
              <a:gd name="connsiteY0" fmla="*/ 1167194 h 2232328"/>
              <a:gd name="connsiteX1" fmla="*/ 899530 w 2591012"/>
              <a:gd name="connsiteY1" fmla="*/ 74821 h 2232328"/>
              <a:gd name="connsiteX2" fmla="*/ 2591012 w 2591012"/>
              <a:gd name="connsiteY2" fmla="*/ 489159 h 2232328"/>
              <a:gd name="connsiteX3" fmla="*/ 899530 w 2591012"/>
              <a:gd name="connsiteY3" fmla="*/ 2217947 h 2232328"/>
              <a:gd name="connsiteX4" fmla="*/ 0 w 2591012"/>
              <a:gd name="connsiteY4" fmla="*/ 1167194 h 2232328"/>
              <a:gd name="connsiteX0" fmla="*/ 0 w 1798040"/>
              <a:gd name="connsiteY0" fmla="*/ 1092532 h 2143438"/>
              <a:gd name="connsiteX1" fmla="*/ 899530 w 1798040"/>
              <a:gd name="connsiteY1" fmla="*/ 159 h 2143438"/>
              <a:gd name="connsiteX2" fmla="*/ 1798040 w 1798040"/>
              <a:gd name="connsiteY2" fmla="*/ 1033540 h 2143438"/>
              <a:gd name="connsiteX3" fmla="*/ 899530 w 1798040"/>
              <a:gd name="connsiteY3" fmla="*/ 2143285 h 2143438"/>
              <a:gd name="connsiteX4" fmla="*/ 0 w 1798040"/>
              <a:gd name="connsiteY4" fmla="*/ 1092532 h 214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40" h="2143438">
                <a:moveTo>
                  <a:pt x="0" y="1092532"/>
                </a:moveTo>
                <a:cubicBezTo>
                  <a:pt x="0" y="500724"/>
                  <a:pt x="599857" y="9991"/>
                  <a:pt x="899530" y="159"/>
                </a:cubicBezTo>
                <a:cubicBezTo>
                  <a:pt x="1199203" y="-9673"/>
                  <a:pt x="1798040" y="441732"/>
                  <a:pt x="1798040" y="1033540"/>
                </a:cubicBezTo>
                <a:cubicBezTo>
                  <a:pt x="1798040" y="1625348"/>
                  <a:pt x="1199203" y="2133453"/>
                  <a:pt x="899530" y="2143285"/>
                </a:cubicBezTo>
                <a:cubicBezTo>
                  <a:pt x="599857" y="2153117"/>
                  <a:pt x="0" y="1684340"/>
                  <a:pt x="0" y="1092532"/>
                </a:cubicBezTo>
                <a:close/>
              </a:path>
            </a:pathLst>
          </a:cu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NGOs</a:t>
            </a:r>
          </a:p>
        </p:txBody>
      </p:sp>
      <p:sp>
        <p:nvSpPr>
          <p:cNvPr id="102" name="TextBox 101">
            <a:extLst>
              <a:ext uri="{FF2B5EF4-FFF2-40B4-BE49-F238E27FC236}">
                <a16:creationId xmlns:a16="http://schemas.microsoft.com/office/drawing/2014/main" id="{3A445A50-832B-77D9-E51F-7DB290B80107}"/>
              </a:ext>
            </a:extLst>
          </p:cNvPr>
          <p:cNvSpPr txBox="1"/>
          <p:nvPr/>
        </p:nvSpPr>
        <p:spPr>
          <a:xfrm>
            <a:off x="8118588" y="2219983"/>
            <a:ext cx="1704313" cy="369332"/>
          </a:xfrm>
          <a:prstGeom prst="rect">
            <a:avLst/>
          </a:prstGeom>
          <a:solidFill>
            <a:srgbClr val="FFFF00"/>
          </a:solidFill>
          <a:ln>
            <a:solidFill>
              <a:schemeClr val="tx1"/>
            </a:solidFill>
          </a:ln>
        </p:spPr>
        <p:txBody>
          <a:bodyPr wrap="none" rtlCol="0">
            <a:spAutoFit/>
          </a:bodyPr>
          <a:lstStyle/>
          <a:p>
            <a:r>
              <a:rPr lang="en-US" dirty="0"/>
              <a:t>Implementers</a:t>
            </a:r>
          </a:p>
        </p:txBody>
      </p:sp>
      <p:sp>
        <p:nvSpPr>
          <p:cNvPr id="103" name="Preparation 102">
            <a:extLst>
              <a:ext uri="{FF2B5EF4-FFF2-40B4-BE49-F238E27FC236}">
                <a16:creationId xmlns:a16="http://schemas.microsoft.com/office/drawing/2014/main" id="{0094F319-6209-A550-6F94-D8401287FB1A}"/>
              </a:ext>
            </a:extLst>
          </p:cNvPr>
          <p:cNvSpPr/>
          <p:nvPr/>
        </p:nvSpPr>
        <p:spPr>
          <a:xfrm>
            <a:off x="6354694" y="3729705"/>
            <a:ext cx="1664023" cy="612648"/>
          </a:xfrm>
          <a:prstGeom prst="flowChartPreparati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Companies</a:t>
            </a:r>
          </a:p>
        </p:txBody>
      </p:sp>
      <p:sp>
        <p:nvSpPr>
          <p:cNvPr id="104" name="Preparation 103">
            <a:extLst>
              <a:ext uri="{FF2B5EF4-FFF2-40B4-BE49-F238E27FC236}">
                <a16:creationId xmlns:a16="http://schemas.microsoft.com/office/drawing/2014/main" id="{BD2578CD-B79F-3562-C856-52EB44343290}"/>
              </a:ext>
            </a:extLst>
          </p:cNvPr>
          <p:cNvSpPr/>
          <p:nvPr/>
        </p:nvSpPr>
        <p:spPr>
          <a:xfrm>
            <a:off x="5957711" y="4503380"/>
            <a:ext cx="2084809" cy="478185"/>
          </a:xfrm>
          <a:prstGeom prst="flowChartPreparati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Companies</a:t>
            </a:r>
          </a:p>
        </p:txBody>
      </p:sp>
      <p:sp>
        <p:nvSpPr>
          <p:cNvPr id="105" name="Preparation 104">
            <a:extLst>
              <a:ext uri="{FF2B5EF4-FFF2-40B4-BE49-F238E27FC236}">
                <a16:creationId xmlns:a16="http://schemas.microsoft.com/office/drawing/2014/main" id="{142A8930-4C51-9D9E-A109-3AC909958E2F}"/>
              </a:ext>
            </a:extLst>
          </p:cNvPr>
          <p:cNvSpPr/>
          <p:nvPr/>
        </p:nvSpPr>
        <p:spPr>
          <a:xfrm>
            <a:off x="7343713" y="2672251"/>
            <a:ext cx="1664023" cy="394707"/>
          </a:xfrm>
          <a:prstGeom prst="flowChartPreparati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Companies</a:t>
            </a:r>
          </a:p>
        </p:txBody>
      </p:sp>
      <p:pic>
        <p:nvPicPr>
          <p:cNvPr id="106" name="Graphic 105" descr="Two Men with solid fill">
            <a:extLst>
              <a:ext uri="{FF2B5EF4-FFF2-40B4-BE49-F238E27FC236}">
                <a16:creationId xmlns:a16="http://schemas.microsoft.com/office/drawing/2014/main" id="{E8DCA5B6-C294-FCEE-7CCE-A00964CD046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769476" y="4100220"/>
            <a:ext cx="481008" cy="481008"/>
          </a:xfrm>
          <a:prstGeom prst="rect">
            <a:avLst/>
          </a:prstGeom>
        </p:spPr>
      </p:pic>
      <p:pic>
        <p:nvPicPr>
          <p:cNvPr id="107" name="Graphic 106" descr="Two Men with solid fill">
            <a:extLst>
              <a:ext uri="{FF2B5EF4-FFF2-40B4-BE49-F238E27FC236}">
                <a16:creationId xmlns:a16="http://schemas.microsoft.com/office/drawing/2014/main" id="{A2132281-7420-4506-E7B2-688B3A6A16E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426644" y="4813225"/>
            <a:ext cx="481008" cy="481008"/>
          </a:xfrm>
          <a:prstGeom prst="rect">
            <a:avLst/>
          </a:prstGeom>
        </p:spPr>
      </p:pic>
      <p:pic>
        <p:nvPicPr>
          <p:cNvPr id="84" name="Graphic 83" descr="Man and woman with solid fill">
            <a:extLst>
              <a:ext uri="{FF2B5EF4-FFF2-40B4-BE49-F238E27FC236}">
                <a16:creationId xmlns:a16="http://schemas.microsoft.com/office/drawing/2014/main" id="{4865CE6F-4ED6-1FD1-BB67-594F2722B99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7879767" y="4550793"/>
            <a:ext cx="588821" cy="588821"/>
          </a:xfrm>
          <a:prstGeom prst="rect">
            <a:avLst/>
          </a:prstGeom>
        </p:spPr>
      </p:pic>
      <p:cxnSp>
        <p:nvCxnSpPr>
          <p:cNvPr id="109" name="Curved Connector 108">
            <a:extLst>
              <a:ext uri="{FF2B5EF4-FFF2-40B4-BE49-F238E27FC236}">
                <a16:creationId xmlns:a16="http://schemas.microsoft.com/office/drawing/2014/main" id="{E0349738-DC05-A879-E40F-EE4AC40BB0F7}"/>
              </a:ext>
            </a:extLst>
          </p:cNvPr>
          <p:cNvCxnSpPr>
            <a:cxnSpLocks/>
          </p:cNvCxnSpPr>
          <p:nvPr/>
        </p:nvCxnSpPr>
        <p:spPr>
          <a:xfrm rot="5400000" flipH="1" flipV="1">
            <a:off x="7383890" y="2825632"/>
            <a:ext cx="3645856" cy="1896843"/>
          </a:xfrm>
          <a:prstGeom prst="curved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513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14E8E41-BF8B-64C8-7B91-A831FE3E66A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10944" y="1100922"/>
            <a:ext cx="8319604" cy="4658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8C874F3-0447-FD51-B4A4-63E16D6C7F55}"/>
              </a:ext>
            </a:extLst>
          </p:cNvPr>
          <p:cNvSpPr>
            <a:spLocks noGrp="1"/>
          </p:cNvSpPr>
          <p:nvPr>
            <p:ph type="sldNum" sz="quarter" idx="12"/>
          </p:nvPr>
        </p:nvSpPr>
        <p:spPr/>
        <p:txBody>
          <a:bodyPr/>
          <a:lstStyle/>
          <a:p>
            <a:fld id="{70C12960-6E85-460F-B6E3-5B82CB31AF3D}" type="slidenum">
              <a:rPr lang="en-US" smtClean="0"/>
              <a:t>6</a:t>
            </a:fld>
            <a:endParaRPr lang="en-US"/>
          </a:p>
        </p:txBody>
      </p:sp>
      <p:sp>
        <p:nvSpPr>
          <p:cNvPr id="3" name="TextBox 2">
            <a:extLst>
              <a:ext uri="{FF2B5EF4-FFF2-40B4-BE49-F238E27FC236}">
                <a16:creationId xmlns:a16="http://schemas.microsoft.com/office/drawing/2014/main" id="{FCCB5674-D2C6-C1CD-D563-51E0A2479188}"/>
              </a:ext>
            </a:extLst>
          </p:cNvPr>
          <p:cNvSpPr txBox="1"/>
          <p:nvPr/>
        </p:nvSpPr>
        <p:spPr>
          <a:xfrm>
            <a:off x="683173" y="116316"/>
            <a:ext cx="9063700" cy="400110"/>
          </a:xfrm>
          <a:prstGeom prst="rect">
            <a:avLst/>
          </a:prstGeom>
          <a:noFill/>
        </p:spPr>
        <p:txBody>
          <a:bodyPr wrap="none" rtlCol="0">
            <a:spAutoFit/>
          </a:bodyPr>
          <a:lstStyle/>
          <a:p>
            <a:r>
              <a:rPr lang="en-US" sz="2000" dirty="0"/>
              <a:t>Illustration of a typical  self-promotional display for a mediating agency </a:t>
            </a:r>
          </a:p>
        </p:txBody>
      </p:sp>
    </p:spTree>
    <p:extLst>
      <p:ext uri="{BB962C8B-B14F-4D97-AF65-F5344CB8AC3E}">
        <p14:creationId xmlns:p14="http://schemas.microsoft.com/office/powerpoint/2010/main" val="2506235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97BF53-D6BE-EB1B-928B-7B113529C5C9}"/>
              </a:ext>
            </a:extLst>
          </p:cNvPr>
          <p:cNvSpPr>
            <a:spLocks noGrp="1"/>
          </p:cNvSpPr>
          <p:nvPr>
            <p:ph type="title"/>
          </p:nvPr>
        </p:nvSpPr>
        <p:spPr>
          <a:xfrm>
            <a:off x="1081952" y="1410194"/>
            <a:ext cx="3108007" cy="4969113"/>
          </a:xfrm>
        </p:spPr>
        <p:txBody>
          <a:bodyPr anchor="ctr">
            <a:normAutofit/>
          </a:bodyPr>
          <a:lstStyle/>
          <a:p>
            <a:r>
              <a:rPr lang="en-US" dirty="0">
                <a:solidFill>
                  <a:schemeClr val="tx2">
                    <a:lumMod val="75000"/>
                  </a:schemeClr>
                </a:solidFill>
              </a:rPr>
              <a:t>Scholarly approaches to the universe</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3" name="Content Placeholder 2">
            <a:extLst>
              <a:ext uri="{FF2B5EF4-FFF2-40B4-BE49-F238E27FC236}">
                <a16:creationId xmlns:a16="http://schemas.microsoft.com/office/drawing/2014/main" id="{CEE96A1D-5E9D-0895-DB74-02C02203D62C}"/>
              </a:ext>
            </a:extLst>
          </p:cNvPr>
          <p:cNvSpPr>
            <a:spLocks noGrp="1"/>
          </p:cNvSpPr>
          <p:nvPr>
            <p:ph idx="1"/>
          </p:nvPr>
        </p:nvSpPr>
        <p:spPr>
          <a:xfrm>
            <a:off x="4654296" y="942108"/>
            <a:ext cx="6850315" cy="4969114"/>
          </a:xfrm>
        </p:spPr>
        <p:txBody>
          <a:bodyPr anchor="ctr">
            <a:normAutofit/>
          </a:bodyPr>
          <a:lstStyle/>
          <a:p>
            <a:r>
              <a:rPr lang="en-US" sz="4000" dirty="0">
                <a:solidFill>
                  <a:schemeClr val="tx2">
                    <a:lumMod val="75000"/>
                  </a:schemeClr>
                </a:solidFill>
              </a:rPr>
              <a:t> Aid effectiveness</a:t>
            </a:r>
            <a:endParaRPr lang="en-US" sz="1600" dirty="0">
              <a:solidFill>
                <a:schemeClr val="tx2">
                  <a:lumMod val="75000"/>
                </a:schemeClr>
              </a:solidFill>
            </a:endParaRPr>
          </a:p>
          <a:p>
            <a:endParaRPr lang="en-US" dirty="0">
              <a:solidFill>
                <a:schemeClr val="tx2">
                  <a:lumMod val="75000"/>
                </a:schemeClr>
              </a:solidFill>
            </a:endParaRPr>
          </a:p>
        </p:txBody>
      </p:sp>
      <p:sp>
        <p:nvSpPr>
          <p:cNvPr id="4" name="Slide Number Placeholder 3">
            <a:extLst>
              <a:ext uri="{FF2B5EF4-FFF2-40B4-BE49-F238E27FC236}">
                <a16:creationId xmlns:a16="http://schemas.microsoft.com/office/drawing/2014/main" id="{A1D3917A-1DC8-C9AA-9DFB-51BA72FD6D22}"/>
              </a:ext>
            </a:extLst>
          </p:cNvPr>
          <p:cNvSpPr>
            <a:spLocks noGrp="1"/>
          </p:cNvSpPr>
          <p:nvPr>
            <p:ph type="sldNum" sz="quarter" idx="12"/>
          </p:nvPr>
        </p:nvSpPr>
        <p:spPr/>
        <p:txBody>
          <a:bodyPr/>
          <a:lstStyle/>
          <a:p>
            <a:fld id="{70C12960-6E85-460F-B6E3-5B82CB31AF3D}" type="slidenum">
              <a:rPr lang="en-US" smtClean="0"/>
              <a:t>7</a:t>
            </a:fld>
            <a:endParaRPr lang="en-US"/>
          </a:p>
        </p:txBody>
      </p:sp>
    </p:spTree>
    <p:extLst>
      <p:ext uri="{BB962C8B-B14F-4D97-AF65-F5344CB8AC3E}">
        <p14:creationId xmlns:p14="http://schemas.microsoft.com/office/powerpoint/2010/main" val="2125226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AAB99-24F7-5A51-215C-CC1A9B6F7A85}"/>
              </a:ext>
            </a:extLst>
          </p:cNvPr>
          <p:cNvSpPr>
            <a:spLocks noGrp="1"/>
          </p:cNvSpPr>
          <p:nvPr>
            <p:ph type="title"/>
          </p:nvPr>
        </p:nvSpPr>
        <p:spPr/>
        <p:txBody>
          <a:bodyPr/>
          <a:lstStyle/>
          <a:p>
            <a:r>
              <a:rPr lang="en-US" dirty="0"/>
              <a:t>Analyses &amp; Critics: </a:t>
            </a:r>
            <a:br>
              <a:rPr lang="en-US" dirty="0"/>
            </a:br>
            <a:r>
              <a:rPr lang="en-US" dirty="0"/>
              <a:t>demonstrating  ineffectiveness</a:t>
            </a:r>
          </a:p>
        </p:txBody>
      </p:sp>
      <p:sp>
        <p:nvSpPr>
          <p:cNvPr id="3" name="Content Placeholder 2">
            <a:extLst>
              <a:ext uri="{FF2B5EF4-FFF2-40B4-BE49-F238E27FC236}">
                <a16:creationId xmlns:a16="http://schemas.microsoft.com/office/drawing/2014/main" id="{151E1FFD-66DF-BA45-D2E0-60D009751C9D}"/>
              </a:ext>
            </a:extLst>
          </p:cNvPr>
          <p:cNvSpPr>
            <a:spLocks noGrp="1"/>
          </p:cNvSpPr>
          <p:nvPr>
            <p:ph idx="1"/>
          </p:nvPr>
        </p:nvSpPr>
        <p:spPr>
          <a:xfrm>
            <a:off x="2589212" y="1905000"/>
            <a:ext cx="8915400" cy="4006222"/>
          </a:xfrm>
        </p:spPr>
        <p:txBody>
          <a:bodyPr>
            <a:normAutofit/>
          </a:bodyPr>
          <a:lstStyle/>
          <a:p>
            <a:r>
              <a:rPr lang="en-US" sz="1600" dirty="0"/>
              <a:t>Data lacking: “</a:t>
            </a:r>
            <a:r>
              <a:rPr lang="en-US" sz="1600" dirty="0">
                <a:effectLst/>
                <a:ea typeface="Aptos" panose="020B0004020202020204" pitchFamily="34" charset="0"/>
                <a:cs typeface="Times New Roman" panose="02020603050405020304" pitchFamily="18" charset="0"/>
              </a:rPr>
              <a:t>Data [on spending] are terrible and the patterns data show  are also terrible” (Easterly &amp; </a:t>
            </a:r>
            <a:r>
              <a:rPr lang="en-US" sz="1600" dirty="0" err="1">
                <a:effectLst/>
                <a:ea typeface="Aptos" panose="020B0004020202020204" pitchFamily="34" charset="0"/>
                <a:cs typeface="Times New Roman" panose="02020603050405020304" pitchFamily="18" charset="0"/>
              </a:rPr>
              <a:t>Pfutze</a:t>
            </a:r>
            <a:r>
              <a:rPr lang="en-US" sz="1600" dirty="0">
                <a:effectLst/>
                <a:ea typeface="Aptos" panose="020B0004020202020204" pitchFamily="34" charset="0"/>
                <a:cs typeface="Times New Roman" panose="02020603050405020304" pitchFamily="18" charset="0"/>
              </a:rPr>
              <a:t>, 2008)</a:t>
            </a:r>
            <a:endParaRPr lang="en-US" sz="1600" dirty="0">
              <a:effectLst/>
            </a:endParaRPr>
          </a:p>
          <a:p>
            <a:r>
              <a:rPr lang="en-US" sz="1600" dirty="0"/>
              <a:t>OECD – DAC Stocktaking (</a:t>
            </a:r>
            <a:r>
              <a:rPr lang="en-US" sz="1600" dirty="0" err="1">
                <a:effectLst/>
                <a:ea typeface="Aptos" panose="020B0004020202020204" pitchFamily="34" charset="0"/>
                <a:cs typeface="Times New Roman" panose="02020603050405020304" pitchFamily="18" charset="0"/>
              </a:rPr>
              <a:t>Cox,A</a:t>
            </a:r>
            <a:r>
              <a:rPr lang="en-US" sz="1600" dirty="0">
                <a:effectLst/>
                <a:ea typeface="Aptos" panose="020B0004020202020204" pitchFamily="34" charset="0"/>
                <a:cs typeface="Times New Roman" panose="02020603050405020304" pitchFamily="18" charset="0"/>
              </a:rPr>
              <a:t>. 1999, </a:t>
            </a:r>
            <a:r>
              <a:rPr lang="en-US" sz="1600" dirty="0" err="1">
                <a:solidFill>
                  <a:srgbClr val="222222"/>
                </a:solidFill>
                <a:effectLst/>
                <a:ea typeface="Aptos" panose="020B0004020202020204" pitchFamily="34" charset="0"/>
                <a:cs typeface="Arial" panose="020B0604020202020204" pitchFamily="34" charset="0"/>
              </a:rPr>
              <a:t>Hoebink</a:t>
            </a:r>
            <a:r>
              <a:rPr lang="en-US" sz="1600" dirty="0">
                <a:solidFill>
                  <a:srgbClr val="222222"/>
                </a:solidFill>
                <a:effectLst/>
                <a:ea typeface="Aptos" panose="020B0004020202020204" pitchFamily="34" charset="0"/>
                <a:cs typeface="Arial" panose="020B0604020202020204" pitchFamily="34" charset="0"/>
              </a:rPr>
              <a:t>, P., &amp; </a:t>
            </a:r>
            <a:r>
              <a:rPr lang="en-US" sz="1600" dirty="0" err="1">
                <a:solidFill>
                  <a:srgbClr val="222222"/>
                </a:solidFill>
                <a:effectLst/>
                <a:ea typeface="Aptos" panose="020B0004020202020204" pitchFamily="34" charset="0"/>
                <a:cs typeface="Arial" panose="020B0604020202020204" pitchFamily="34" charset="0"/>
              </a:rPr>
              <a:t>Schulpen</a:t>
            </a:r>
            <a:r>
              <a:rPr lang="en-US" sz="1600" dirty="0">
                <a:solidFill>
                  <a:srgbClr val="222222"/>
                </a:solidFill>
                <a:effectLst/>
                <a:ea typeface="Aptos" panose="020B0004020202020204" pitchFamily="34" charset="0"/>
                <a:cs typeface="Arial" panose="020B0604020202020204" pitchFamily="34" charset="0"/>
              </a:rPr>
              <a:t>, L., 1999)</a:t>
            </a:r>
            <a:endParaRPr lang="en-US" sz="1600" dirty="0"/>
          </a:p>
          <a:p>
            <a:r>
              <a:rPr lang="en-US" sz="1600" dirty="0"/>
              <a:t>Assessments &amp; ranking of development assistance organizations</a:t>
            </a:r>
          </a:p>
          <a:p>
            <a:pPr lvl="1"/>
            <a:r>
              <a:rPr lang="en-US" dirty="0"/>
              <a:t>Agencies perform surprisingly poor according to multidimensional criteria corroborated by numerous research (Accra Agenda, 2008, </a:t>
            </a:r>
            <a:r>
              <a:rPr lang="en-US" kern="0" dirty="0">
                <a:solidFill>
                  <a:srgbClr val="1F1F1F"/>
                </a:solidFill>
                <a:effectLst/>
                <a:ea typeface="Times New Roman" panose="02020603050405020304" pitchFamily="18" charset="0"/>
                <a:cs typeface="Arial" panose="020B0604020202020204" pitchFamily="34" charset="0"/>
              </a:rPr>
              <a:t>Center for Global Development, 2007, Commission for Africa, 2005,</a:t>
            </a:r>
            <a:r>
              <a:rPr lang="en-US" dirty="0">
                <a:effectLst/>
              </a:rPr>
              <a:t> </a:t>
            </a:r>
            <a:r>
              <a:rPr lang="en-US" kern="0" dirty="0">
                <a:solidFill>
                  <a:srgbClr val="1F1F1F"/>
                </a:solidFill>
                <a:effectLst/>
                <a:ea typeface="Times New Roman" panose="02020603050405020304" pitchFamily="18" charset="0"/>
                <a:cs typeface="Arial" panose="020B0604020202020204" pitchFamily="34" charset="0"/>
              </a:rPr>
              <a:t>IMF and World Bank, 2005, 2006, OECD, 2003, 2005 etc.)</a:t>
            </a:r>
            <a:r>
              <a:rPr lang="en-US" dirty="0"/>
              <a:t>:</a:t>
            </a:r>
          </a:p>
          <a:p>
            <a:pPr marL="457200" lvl="1" indent="0">
              <a:buNone/>
            </a:pPr>
            <a:r>
              <a:rPr lang="en-US" dirty="0"/>
              <a:t>UN agencies are better than other re Share of funding arriving to beneficiary, share used for overhead costs, share tied to donor country products, data transparency, selectivity </a:t>
            </a:r>
          </a:p>
          <a:p>
            <a:pPr lvl="1"/>
            <a:r>
              <a:rPr lang="en-US" dirty="0"/>
              <a:t>Multi-year trends: Some multinational and UN agencies show positive changes, most </a:t>
            </a:r>
            <a:r>
              <a:rPr lang="en-US" dirty="0" err="1"/>
              <a:t>bilaterals</a:t>
            </a:r>
            <a:r>
              <a:rPr lang="en-US" dirty="0"/>
              <a:t> not (</a:t>
            </a:r>
            <a:r>
              <a:rPr lang="en-US" dirty="0" err="1">
                <a:solidFill>
                  <a:srgbClr val="1C1D1E"/>
                </a:solidFill>
                <a:effectLst/>
                <a:ea typeface="Aptos" panose="020B0004020202020204" pitchFamily="34" charset="0"/>
              </a:rPr>
              <a:t>Palagashvili</a:t>
            </a:r>
            <a:r>
              <a:rPr lang="en-US" dirty="0">
                <a:solidFill>
                  <a:srgbClr val="1C1D1E"/>
                </a:solidFill>
                <a:effectLst/>
                <a:ea typeface="Aptos" panose="020B0004020202020204" pitchFamily="34" charset="0"/>
              </a:rPr>
              <a:t> &amp;Williamson, 2020, 2021) </a:t>
            </a:r>
            <a:r>
              <a:rPr lang="en-US" dirty="0">
                <a:effectLst/>
              </a:rPr>
              <a:t> </a:t>
            </a:r>
            <a:endParaRPr lang="en-US" dirty="0"/>
          </a:p>
          <a:p>
            <a:pPr marL="0" indent="0">
              <a:buNone/>
            </a:pPr>
            <a:endParaRPr lang="en-US" dirty="0">
              <a:effectLst/>
            </a:endParaRPr>
          </a:p>
        </p:txBody>
      </p:sp>
      <p:pic>
        <p:nvPicPr>
          <p:cNvPr id="5" name="Graphic 4" descr="Business Growth with solid fill">
            <a:extLst>
              <a:ext uri="{FF2B5EF4-FFF2-40B4-BE49-F238E27FC236}">
                <a16:creationId xmlns:a16="http://schemas.microsoft.com/office/drawing/2014/main" id="{9F99F563-4B99-3BFE-6019-6A73217BFC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99075" y="395510"/>
            <a:ext cx="1728614" cy="1280890"/>
          </a:xfrm>
          <a:prstGeom prst="rect">
            <a:avLst/>
          </a:prstGeom>
        </p:spPr>
      </p:pic>
      <p:sp>
        <p:nvSpPr>
          <p:cNvPr id="6" name="Slide Number Placeholder 5">
            <a:extLst>
              <a:ext uri="{FF2B5EF4-FFF2-40B4-BE49-F238E27FC236}">
                <a16:creationId xmlns:a16="http://schemas.microsoft.com/office/drawing/2014/main" id="{1248F242-341E-73C5-66DF-36D68746E6DF}"/>
              </a:ext>
            </a:extLst>
          </p:cNvPr>
          <p:cNvSpPr>
            <a:spLocks noGrp="1"/>
          </p:cNvSpPr>
          <p:nvPr>
            <p:ph type="sldNum" sz="quarter" idx="12"/>
          </p:nvPr>
        </p:nvSpPr>
        <p:spPr/>
        <p:txBody>
          <a:bodyPr/>
          <a:lstStyle/>
          <a:p>
            <a:fld id="{70C12960-6E85-460F-B6E3-5B82CB31AF3D}" type="slidenum">
              <a:rPr lang="en-US" smtClean="0"/>
              <a:t>8</a:t>
            </a:fld>
            <a:endParaRPr lang="en-US"/>
          </a:p>
        </p:txBody>
      </p:sp>
    </p:spTree>
    <p:extLst>
      <p:ext uri="{BB962C8B-B14F-4D97-AF65-F5344CB8AC3E}">
        <p14:creationId xmlns:p14="http://schemas.microsoft.com/office/powerpoint/2010/main" val="372230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AAB99-24F7-5A51-215C-CC1A9B6F7A85}"/>
              </a:ext>
            </a:extLst>
          </p:cNvPr>
          <p:cNvSpPr>
            <a:spLocks noGrp="1"/>
          </p:cNvSpPr>
          <p:nvPr>
            <p:ph type="title"/>
          </p:nvPr>
        </p:nvSpPr>
        <p:spPr>
          <a:xfrm>
            <a:off x="2596639" y="195628"/>
            <a:ext cx="8911687" cy="1280890"/>
          </a:xfrm>
        </p:spPr>
        <p:txBody>
          <a:bodyPr/>
          <a:lstStyle/>
          <a:p>
            <a:r>
              <a:rPr lang="en-US" dirty="0"/>
              <a:t>Analyses &amp; Critics: </a:t>
            </a:r>
            <a:br>
              <a:rPr lang="en-US" dirty="0"/>
            </a:br>
            <a:r>
              <a:rPr lang="en-US" dirty="0"/>
              <a:t>interpreting  ineffectiveness</a:t>
            </a:r>
          </a:p>
        </p:txBody>
      </p:sp>
      <p:sp>
        <p:nvSpPr>
          <p:cNvPr id="3" name="Content Placeholder 2">
            <a:extLst>
              <a:ext uri="{FF2B5EF4-FFF2-40B4-BE49-F238E27FC236}">
                <a16:creationId xmlns:a16="http://schemas.microsoft.com/office/drawing/2014/main" id="{151E1FFD-66DF-BA45-D2E0-60D009751C9D}"/>
              </a:ext>
            </a:extLst>
          </p:cNvPr>
          <p:cNvSpPr>
            <a:spLocks noGrp="1"/>
          </p:cNvSpPr>
          <p:nvPr>
            <p:ph idx="1"/>
          </p:nvPr>
        </p:nvSpPr>
        <p:spPr>
          <a:xfrm>
            <a:off x="1628775" y="1028700"/>
            <a:ext cx="9879551" cy="5829299"/>
          </a:xfrm>
        </p:spPr>
        <p:txBody>
          <a:bodyPr>
            <a:normAutofit fontScale="92500" lnSpcReduction="10000"/>
          </a:bodyPr>
          <a:lstStyle/>
          <a:p>
            <a:pPr marL="0" indent="0">
              <a:buNone/>
            </a:pPr>
            <a:endParaRPr lang="en-US" sz="1800" dirty="0">
              <a:effectLst/>
              <a:ea typeface="Aptos" panose="020B0004020202020204" pitchFamily="34" charset="0"/>
              <a:cs typeface="Times New Roman" panose="02020603050405020304" pitchFamily="18" charset="0"/>
            </a:endParaRPr>
          </a:p>
          <a:p>
            <a:r>
              <a:rPr lang="en-US" dirty="0">
                <a:effectLst/>
              </a:rPr>
              <a:t>Development projects are technically complicated, project resources tend to be diverted,  flow of resources can create negative effects (</a:t>
            </a:r>
            <a:r>
              <a:rPr lang="en-US" dirty="0" err="1">
                <a:effectLst/>
              </a:rPr>
              <a:t>Wenar</a:t>
            </a:r>
            <a:r>
              <a:rPr lang="en-US" dirty="0">
                <a:effectLst/>
              </a:rPr>
              <a:t>, 2006) all contribute to </a:t>
            </a:r>
            <a:r>
              <a:rPr lang="en-US" u="sng" dirty="0">
                <a:effectLst/>
              </a:rPr>
              <a:t>lack of accountability</a:t>
            </a:r>
            <a:r>
              <a:rPr lang="en-US" dirty="0">
                <a:effectLst/>
              </a:rPr>
              <a:t>,  both to donor country and to recipient country citizens</a:t>
            </a:r>
          </a:p>
          <a:p>
            <a:r>
              <a:rPr lang="en-US" u="sng" dirty="0">
                <a:effectLst/>
              </a:rPr>
              <a:t>Missing feedback loop </a:t>
            </a:r>
            <a:r>
              <a:rPr lang="en-US" dirty="0">
                <a:effectLst/>
              </a:rPr>
              <a:t>between recipients and donors in another country (Martens, 2005) </a:t>
            </a:r>
          </a:p>
          <a:p>
            <a:r>
              <a:rPr lang="en-US" u="sng" dirty="0">
                <a:effectLst/>
              </a:rPr>
              <a:t>Fragmentation: </a:t>
            </a:r>
            <a:r>
              <a:rPr lang="en-US" dirty="0">
                <a:effectLst/>
              </a:rPr>
              <a:t>too many countries, too many donors, too many sectors per donor (Knack &amp; Rahman, 2007)</a:t>
            </a:r>
          </a:p>
          <a:p>
            <a:r>
              <a:rPr lang="en-US" dirty="0">
                <a:effectLst/>
              </a:rPr>
              <a:t>Money Moving </a:t>
            </a:r>
            <a:r>
              <a:rPr lang="en-US" dirty="0" err="1">
                <a:effectLst/>
              </a:rPr>
              <a:t>Sindrome</a:t>
            </a:r>
            <a:r>
              <a:rPr lang="en-US" dirty="0">
                <a:effectLst/>
              </a:rPr>
              <a:t> (</a:t>
            </a:r>
            <a:r>
              <a:rPr lang="en-US" u="sng" dirty="0">
                <a:effectLst/>
              </a:rPr>
              <a:t>push to disburse</a:t>
            </a:r>
            <a:r>
              <a:rPr lang="en-US" dirty="0">
                <a:effectLst/>
              </a:rPr>
              <a:t>) (</a:t>
            </a:r>
            <a:r>
              <a:rPr lang="en-US" dirty="0" err="1">
                <a:effectLst/>
              </a:rPr>
              <a:t>Monkam</a:t>
            </a:r>
            <a:r>
              <a:rPr lang="en-US" dirty="0">
                <a:effectLst/>
              </a:rPr>
              <a:t>, 2012</a:t>
            </a:r>
          </a:p>
          <a:p>
            <a:r>
              <a:rPr lang="en-US" sz="1800" u="sng" dirty="0">
                <a:solidFill>
                  <a:srgbClr val="222222"/>
                </a:solidFill>
                <a:ea typeface="Aptos" panose="020B0004020202020204" pitchFamily="34" charset="0"/>
                <a:cs typeface="Arial" panose="020B0604020202020204" pitchFamily="34" charset="0"/>
              </a:rPr>
              <a:t>Bureaucratization</a:t>
            </a:r>
            <a:r>
              <a:rPr lang="en-US" sz="1800" dirty="0">
                <a:solidFill>
                  <a:srgbClr val="222222"/>
                </a:solidFill>
                <a:ea typeface="Aptos" panose="020B0004020202020204" pitchFamily="34" charset="0"/>
                <a:cs typeface="Arial" panose="020B0604020202020204" pitchFamily="34" charset="0"/>
              </a:rPr>
              <a:t>, perverse </a:t>
            </a:r>
            <a:r>
              <a:rPr lang="en-US" dirty="0">
                <a:solidFill>
                  <a:srgbClr val="222222"/>
                </a:solidFill>
                <a:ea typeface="Aptos" panose="020B0004020202020204" pitchFamily="34" charset="0"/>
                <a:cs typeface="Arial" panose="020B0604020202020204" pitchFamily="34" charset="0"/>
              </a:rPr>
              <a:t>HR decisions: implementation units, expats, “poaching”  </a:t>
            </a:r>
            <a:r>
              <a:rPr lang="en-US" sz="1800" dirty="0">
                <a:solidFill>
                  <a:srgbClr val="222222"/>
                </a:solidFill>
                <a:ea typeface="Aptos" panose="020B0004020202020204" pitchFamily="34" charset="0"/>
                <a:cs typeface="Arial" panose="020B0604020202020204" pitchFamily="34" charset="0"/>
              </a:rPr>
              <a:t>(Van de </a:t>
            </a:r>
            <a:r>
              <a:rPr lang="en-US" dirty="0" err="1">
                <a:solidFill>
                  <a:srgbClr val="222222"/>
                </a:solidFill>
                <a:ea typeface="Aptos" panose="020B0004020202020204" pitchFamily="34" charset="0"/>
                <a:cs typeface="Arial" panose="020B0604020202020204" pitchFamily="34" charset="0"/>
              </a:rPr>
              <a:t>W</a:t>
            </a:r>
            <a:r>
              <a:rPr lang="en-US" sz="1800" dirty="0" err="1">
                <a:solidFill>
                  <a:srgbClr val="222222"/>
                </a:solidFill>
                <a:ea typeface="Aptos" panose="020B0004020202020204" pitchFamily="34" charset="0"/>
                <a:cs typeface="Arial" panose="020B0604020202020204" pitchFamily="34" charset="0"/>
              </a:rPr>
              <a:t>alle</a:t>
            </a:r>
            <a:r>
              <a:rPr lang="en-US" sz="1800" dirty="0">
                <a:solidFill>
                  <a:srgbClr val="222222"/>
                </a:solidFill>
                <a:ea typeface="Aptos" panose="020B0004020202020204" pitchFamily="34" charset="0"/>
                <a:cs typeface="Arial" panose="020B0604020202020204" pitchFamily="34" charset="0"/>
              </a:rPr>
              <a:t>, 2001, </a:t>
            </a:r>
            <a:r>
              <a:rPr lang="en-US" dirty="0">
                <a:effectLst/>
              </a:rPr>
              <a:t>Knack &amp; Rahman, 2007</a:t>
            </a:r>
            <a:r>
              <a:rPr lang="en-US" sz="1800" dirty="0">
                <a:solidFill>
                  <a:srgbClr val="222222"/>
                </a:solidFill>
                <a:ea typeface="Aptos" panose="020B0004020202020204" pitchFamily="34" charset="0"/>
                <a:cs typeface="Arial" panose="020B0604020202020204" pitchFamily="34" charset="0"/>
              </a:rPr>
              <a:t> )</a:t>
            </a:r>
          </a:p>
          <a:p>
            <a:r>
              <a:rPr lang="en-US" sz="1800" kern="0" dirty="0">
                <a:solidFill>
                  <a:srgbClr val="1F1F1F"/>
                </a:solidFill>
                <a:effectLst/>
                <a:ea typeface="Times New Roman" panose="02020603050405020304" pitchFamily="18" charset="0"/>
                <a:cs typeface="Arial" panose="020B0604020202020204" pitchFamily="34" charset="0"/>
              </a:rPr>
              <a:t>Overload  in “country </a:t>
            </a:r>
            <a:r>
              <a:rPr lang="en-US" sz="1800" u="sng" kern="0" dirty="0">
                <a:solidFill>
                  <a:srgbClr val="1F1F1F"/>
                </a:solidFill>
                <a:effectLst/>
                <a:ea typeface="Times New Roman" panose="02020603050405020304" pitchFamily="18" charset="0"/>
                <a:cs typeface="Arial" panose="020B0604020202020204" pitchFamily="34" charset="0"/>
              </a:rPr>
              <a:t>analytic work</a:t>
            </a:r>
            <a:r>
              <a:rPr lang="en-US" sz="1800" kern="0" dirty="0">
                <a:solidFill>
                  <a:srgbClr val="1F1F1F"/>
                </a:solidFill>
                <a:effectLst/>
                <a:ea typeface="Times New Roman" panose="02020603050405020304" pitchFamily="18" charset="0"/>
                <a:cs typeface="Arial" panose="020B0604020202020204" pitchFamily="34" charset="0"/>
              </a:rPr>
              <a:t>”</a:t>
            </a:r>
            <a:r>
              <a:rPr lang="en-US" dirty="0">
                <a:effectLst/>
              </a:rPr>
              <a:t> (OECD, 2003, WB 2003, Easterly, 2003)</a:t>
            </a:r>
          </a:p>
          <a:p>
            <a:r>
              <a:rPr lang="en-US" sz="1800" dirty="0">
                <a:solidFill>
                  <a:srgbClr val="222222"/>
                </a:solidFill>
                <a:effectLst/>
                <a:ea typeface="Aptos" panose="020B0004020202020204" pitchFamily="34" charset="0"/>
                <a:cs typeface="Arial" panose="020B0604020202020204" pitchFamily="34" charset="0"/>
              </a:rPr>
              <a:t>Sustainability: Lack of funding for recurrent costs </a:t>
            </a:r>
            <a:r>
              <a:rPr lang="en-US" sz="1800" u="sng" dirty="0">
                <a:solidFill>
                  <a:srgbClr val="222222"/>
                </a:solidFill>
                <a:effectLst/>
                <a:ea typeface="Aptos" panose="020B0004020202020204" pitchFamily="34" charset="0"/>
                <a:cs typeface="Arial" panose="020B0604020202020204" pitchFamily="34" charset="0"/>
              </a:rPr>
              <a:t>once project is completed</a:t>
            </a:r>
          </a:p>
          <a:p>
            <a:r>
              <a:rPr lang="en-US" u="sng" dirty="0">
                <a:solidFill>
                  <a:srgbClr val="222222"/>
                </a:solidFill>
                <a:ea typeface="Aptos" panose="020B0004020202020204" pitchFamily="34" charset="0"/>
                <a:cs typeface="Arial" panose="020B0604020202020204" pitchFamily="34" charset="0"/>
              </a:rPr>
              <a:t>Corruption and Transparency </a:t>
            </a:r>
            <a:r>
              <a:rPr lang="en-US" sz="1800" u="sng" dirty="0">
                <a:solidFill>
                  <a:srgbClr val="222222"/>
                </a:solidFill>
                <a:effectLst/>
                <a:ea typeface="Aptos" panose="020B0004020202020204" pitchFamily="34" charset="0"/>
                <a:cs typeface="Arial" panose="020B0604020202020204" pitchFamily="34" charset="0"/>
              </a:rPr>
              <a:t> </a:t>
            </a:r>
            <a:r>
              <a:rPr lang="en-US" sz="1800" dirty="0">
                <a:solidFill>
                  <a:srgbClr val="222222"/>
                </a:solidFill>
                <a:effectLst/>
                <a:ea typeface="Aptos" panose="020B0004020202020204" pitchFamily="34" charset="0"/>
                <a:cs typeface="Arial" panose="020B0604020202020204" pitchFamily="34" charset="0"/>
              </a:rPr>
              <a:t>of the provision (</a:t>
            </a:r>
            <a:r>
              <a:rPr lang="en-US" sz="1800" dirty="0" err="1">
                <a:solidFill>
                  <a:srgbClr val="1C1D1E"/>
                </a:solidFill>
                <a:effectLst/>
                <a:ea typeface="Aptos" panose="020B0004020202020204" pitchFamily="34" charset="0"/>
              </a:rPr>
              <a:t>Reinsberg</a:t>
            </a:r>
            <a:r>
              <a:rPr lang="en-US" sz="1800" dirty="0">
                <a:solidFill>
                  <a:srgbClr val="1C1D1E"/>
                </a:solidFill>
                <a:effectLst/>
                <a:ea typeface="Aptos" panose="020B0004020202020204" pitchFamily="34" charset="0"/>
              </a:rPr>
              <a:t>, B., &amp; </a:t>
            </a:r>
            <a:r>
              <a:rPr lang="en-US" sz="1800" dirty="0" err="1">
                <a:solidFill>
                  <a:srgbClr val="1C1D1E"/>
                </a:solidFill>
                <a:effectLst/>
                <a:ea typeface="Aptos" panose="020B0004020202020204" pitchFamily="34" charset="0"/>
              </a:rPr>
              <a:t>Swedlund</a:t>
            </a:r>
            <a:r>
              <a:rPr lang="en-US" sz="1800" dirty="0">
                <a:solidFill>
                  <a:srgbClr val="1C1D1E"/>
                </a:solidFill>
                <a:effectLst/>
                <a:ea typeface="Aptos" panose="020B0004020202020204" pitchFamily="34" charset="0"/>
              </a:rPr>
              <a:t>, 2023), accessibility of data to citizens as a means of building trust</a:t>
            </a:r>
          </a:p>
          <a:p>
            <a:r>
              <a:rPr lang="en-US" dirty="0"/>
              <a:t>Aid ineffectiveness due to </a:t>
            </a:r>
            <a:r>
              <a:rPr lang="en-US" sz="1800" u="sng" dirty="0">
                <a:effectLst/>
                <a:ea typeface="Aptos" panose="020B0004020202020204" pitchFamily="34" charset="0"/>
                <a:cs typeface="Times New Roman" panose="02020603050405020304" pitchFamily="18" charset="0"/>
              </a:rPr>
              <a:t>failures in the design </a:t>
            </a:r>
            <a:r>
              <a:rPr lang="en-US" sz="1800" dirty="0">
                <a:effectLst/>
                <a:ea typeface="Aptos" panose="020B0004020202020204" pitchFamily="34" charset="0"/>
                <a:cs typeface="Times New Roman" panose="02020603050405020304" pitchFamily="18" charset="0"/>
              </a:rPr>
              <a:t>of the interventions leaving  the support often misaligned with the structure of incentives on the ground (Easterly, 2001, 2006);</a:t>
            </a:r>
            <a:r>
              <a:rPr lang="en-US" dirty="0">
                <a:effectLst/>
              </a:rPr>
              <a:t> donors are fixing past problems</a:t>
            </a:r>
          </a:p>
          <a:p>
            <a:r>
              <a:rPr lang="en-US" dirty="0"/>
              <a:t>Long </a:t>
            </a:r>
            <a:r>
              <a:rPr lang="en-US" u="sng" dirty="0"/>
              <a:t>principal-agent chains </a:t>
            </a:r>
            <a:r>
              <a:rPr lang="en-US" dirty="0"/>
              <a:t>where incentive structures and self-interest can easily be misaligned between types of stakeholders (Bartlett, 2013)</a:t>
            </a:r>
          </a:p>
          <a:p>
            <a:endParaRPr lang="en-US" dirty="0">
              <a:effectLst/>
            </a:endParaRPr>
          </a:p>
          <a:p>
            <a:endParaRPr lang="en-US" dirty="0">
              <a:effectLst/>
            </a:endParaRPr>
          </a:p>
        </p:txBody>
      </p:sp>
      <p:pic>
        <p:nvPicPr>
          <p:cNvPr id="6" name="Graphic 5" descr="Classroom with solid fill">
            <a:extLst>
              <a:ext uri="{FF2B5EF4-FFF2-40B4-BE49-F238E27FC236}">
                <a16:creationId xmlns:a16="http://schemas.microsoft.com/office/drawing/2014/main" id="{EB9622C9-FD43-88A2-45F1-4AEE6E40A5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95361" y="74217"/>
            <a:ext cx="1402301" cy="1402301"/>
          </a:xfrm>
          <a:prstGeom prst="rect">
            <a:avLst/>
          </a:prstGeom>
        </p:spPr>
      </p:pic>
      <p:sp>
        <p:nvSpPr>
          <p:cNvPr id="7" name="Slide Number Placeholder 6">
            <a:extLst>
              <a:ext uri="{FF2B5EF4-FFF2-40B4-BE49-F238E27FC236}">
                <a16:creationId xmlns:a16="http://schemas.microsoft.com/office/drawing/2014/main" id="{642B640F-22E0-C25C-C8F4-3D7072591295}"/>
              </a:ext>
            </a:extLst>
          </p:cNvPr>
          <p:cNvSpPr>
            <a:spLocks noGrp="1"/>
          </p:cNvSpPr>
          <p:nvPr>
            <p:ph type="sldNum" sz="quarter" idx="12"/>
          </p:nvPr>
        </p:nvSpPr>
        <p:spPr/>
        <p:txBody>
          <a:bodyPr/>
          <a:lstStyle/>
          <a:p>
            <a:fld id="{70C12960-6E85-460F-B6E3-5B82CB31AF3D}" type="slidenum">
              <a:rPr lang="en-US" smtClean="0"/>
              <a:t>9</a:t>
            </a:fld>
            <a:endParaRPr lang="en-US"/>
          </a:p>
        </p:txBody>
      </p:sp>
    </p:spTree>
    <p:extLst>
      <p:ext uri="{BB962C8B-B14F-4D97-AF65-F5344CB8AC3E}">
        <p14:creationId xmlns:p14="http://schemas.microsoft.com/office/powerpoint/2010/main" val="226861838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6148</TotalTime>
  <Words>5521</Words>
  <Application>Microsoft Macintosh PowerPoint</Application>
  <PresentationFormat>Widescreen</PresentationFormat>
  <Paragraphs>490</Paragraphs>
  <Slides>41</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41</vt:i4>
      </vt:variant>
    </vt:vector>
  </HeadingPairs>
  <TitlesOfParts>
    <vt:vector size="53" baseType="lpstr">
      <vt:lpstr>Aptos</vt:lpstr>
      <vt:lpstr>Arial</vt:lpstr>
      <vt:lpstr>Calibri</vt:lpstr>
      <vt:lpstr>Calibri Light</vt:lpstr>
      <vt:lpstr>Century Gothic</vt:lpstr>
      <vt:lpstr>Georgia</vt:lpstr>
      <vt:lpstr>Segoe UI</vt:lpstr>
      <vt:lpstr>Times New Roman</vt:lpstr>
      <vt:lpstr>Wingdings</vt:lpstr>
      <vt:lpstr>Wingdings 3</vt:lpstr>
      <vt:lpstr>Wisp</vt:lpstr>
      <vt:lpstr>Office Theme</vt:lpstr>
      <vt:lpstr>How is development created in international education development contexts</vt:lpstr>
      <vt:lpstr>Preliminary remarks</vt:lpstr>
      <vt:lpstr>Content </vt:lpstr>
      <vt:lpstr>The topology of the  international assistance universe 1</vt:lpstr>
      <vt:lpstr>The topology of the  international assistance universe 2</vt:lpstr>
      <vt:lpstr>PowerPoint Presentation</vt:lpstr>
      <vt:lpstr>Scholarly approaches to the universe</vt:lpstr>
      <vt:lpstr>Analyses &amp; Critics:  demonstrating  ineffectiveness</vt:lpstr>
      <vt:lpstr>Analyses &amp; Critics:  interpreting  ineffectiveness</vt:lpstr>
      <vt:lpstr>…a critical illustration</vt:lpstr>
      <vt:lpstr>Analysis &amp; improvements</vt:lpstr>
      <vt:lpstr>Snapshots: various points along the donor-recipient trajectory where development can be stalled All examples are real, understandable and arise from legitimate concerns  </vt:lpstr>
      <vt:lpstr>Scholarly approaches to the universe</vt:lpstr>
      <vt:lpstr>Tools for traveling reforms</vt:lpstr>
      <vt:lpstr>… an internal critique</vt:lpstr>
      <vt:lpstr>Snapshot 1: how does IE policy travel?</vt:lpstr>
      <vt:lpstr>Main findings for the ECA region: Barriers</vt:lpstr>
      <vt:lpstr> CO actions</vt:lpstr>
      <vt:lpstr>Snapshot 1: how does IE policy travel?</vt:lpstr>
      <vt:lpstr>Snapshot 2: how does IE policy travel? Education support for Roma children in Decade countries</vt:lpstr>
      <vt:lpstr>Scholarly approaches to the universe</vt:lpstr>
      <vt:lpstr>Method – Narrative data collection/Dynamic Storytelling  adapted from Daiute&amp;Kovacs-Cerovic, 2017</vt:lpstr>
      <vt:lpstr>How do human beings navigate the complex tasks of the development aid universe? Illustration of a narrative</vt:lpstr>
      <vt:lpstr>Multiperspective concerns: diversity of contexts, actions and perceptions  (illustration) </vt:lpstr>
      <vt:lpstr>What and how can they influence</vt:lpstr>
      <vt:lpstr>Different roles of stakeholders – diverse ways of appropriating the quality criteria</vt:lpstr>
      <vt:lpstr>Narratives from different roles</vt:lpstr>
      <vt:lpstr>Some common framings across stakeholders</vt:lpstr>
      <vt:lpstr>International Organizations  </vt:lpstr>
      <vt:lpstr>Consultancy firms</vt:lpstr>
      <vt:lpstr>Non-governmental organizations </vt:lpstr>
      <vt:lpstr>Individual consultants</vt:lpstr>
      <vt:lpstr>Individual consultants - continued</vt:lpstr>
      <vt:lpstr>Ministry of Education</vt:lpstr>
      <vt:lpstr>Conclusion  </vt:lpstr>
      <vt:lpstr>Way forward  </vt:lpstr>
      <vt:lpstr>Letter to a peer</vt:lpstr>
      <vt:lpstr>Old joke, new context?</vt:lpstr>
      <vt:lpstr>The topology of the  international assistance universe 2</vt:lpstr>
      <vt:lpstr>Thank you for your attention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is development created in international education development contexts</dc:title>
  <dc:creator>Tinde Kovac Cerovic</dc:creator>
  <cp:lastModifiedBy>Tinde Kovac Cerovic</cp:lastModifiedBy>
  <cp:revision>48</cp:revision>
  <dcterms:created xsi:type="dcterms:W3CDTF">2025-09-06T22:21:54Z</dcterms:created>
  <dcterms:modified xsi:type="dcterms:W3CDTF">2025-12-17T13:15:50Z</dcterms:modified>
</cp:coreProperties>
</file>