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6" r:id="rId2"/>
    <p:sldId id="308" r:id="rId3"/>
    <p:sldId id="424" r:id="rId4"/>
    <p:sldId id="472" r:id="rId5"/>
    <p:sldId id="473" r:id="rId6"/>
    <p:sldId id="465" r:id="rId7"/>
    <p:sldId id="466" r:id="rId8"/>
    <p:sldId id="467" r:id="rId9"/>
    <p:sldId id="468" r:id="rId10"/>
    <p:sldId id="470" r:id="rId11"/>
    <p:sldId id="471" r:id="rId12"/>
    <p:sldId id="469" r:id="rId13"/>
    <p:sldId id="474" r:id="rId14"/>
    <p:sldId id="475" r:id="rId15"/>
    <p:sldId id="476" r:id="rId16"/>
    <p:sldId id="478" r:id="rId17"/>
    <p:sldId id="477" r:id="rId18"/>
    <p:sldId id="479" r:id="rId19"/>
    <p:sldId id="481" r:id="rId20"/>
    <p:sldId id="480" r:id="rId21"/>
    <p:sldId id="485" r:id="rId22"/>
    <p:sldId id="482" r:id="rId23"/>
    <p:sldId id="483" r:id="rId24"/>
    <p:sldId id="484"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86836" autoAdjust="0"/>
  </p:normalViewPr>
  <p:slideViewPr>
    <p:cSldViewPr>
      <p:cViewPr>
        <p:scale>
          <a:sx n="100" d="100"/>
          <a:sy n="100" d="100"/>
        </p:scale>
        <p:origin x="-1032" y="3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pPr/>
              <a:t>4/26/2020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pPr/>
              <a:t>‹#›</a:t>
            </a:fld>
            <a:endParaRPr lang="en-US"/>
          </a:p>
        </p:txBody>
      </p:sp>
    </p:spTree>
    <p:extLst>
      <p:ext uri="{BB962C8B-B14F-4D97-AF65-F5344CB8AC3E}">
        <p14:creationId xmlns:p14="http://schemas.microsoft.com/office/powerpoint/2010/main" xmlns=""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Elaine_of_Astolat" TargetMode="External"/><Relationship Id="rId2" Type="http://schemas.openxmlformats.org/officeDocument/2006/relationships/hyperlink" Target="https://en.wikipedia.org/wiki/Donna_di_Scalot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7.</a:t>
            </a:r>
            <a:r>
              <a:rPr lang="sr-Latn-CS" dirty="0" smtClean="0"/>
              <a:t> l’art pour l’art </a:t>
            </a:r>
            <a:r>
              <a:rPr lang="sr-Cyrl-RS" dirty="0" smtClean="0"/>
              <a:t>и</a:t>
            </a:r>
            <a:r>
              <a:rPr lang="sr-Latn-CS" dirty="0" smtClean="0"/>
              <a:t> art for art’s sake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
            <a:ext cx="3429000" cy="5059363"/>
          </a:xfrm>
        </p:spPr>
        <p:txBody>
          <a:bodyPr>
            <a:noAutofit/>
          </a:bodyPr>
          <a:lstStyle/>
          <a:p>
            <a:r>
              <a:rPr lang="sr-Cyrl-RS" sz="1100" dirty="0" smtClean="0"/>
              <a:t>Енгр је допуштао земаљским објектима да позирају надземаљским; за њега нема разлике између представљања људи, грчких богова, или Богородице; на основу директне опсервације реалног света, и његових физичких облика ствара визуелне исказе трансценеденатлне (надреалне) лепоте</a:t>
            </a:r>
            <a:endParaRPr lang="en-US" sz="1100" dirty="0" smtClean="0"/>
          </a:p>
          <a:p>
            <a:r>
              <a:rPr lang="sr-Cyrl-RS" sz="1100" dirty="0" smtClean="0"/>
              <a:t>Последњу интервенцију на Венери Анадомиенској, започетој у Риму, извршио је у револуционарној 1848; она је најпре значила као приказ несумњиве женске лепоте, али је у суштини представља естетички коментар на политичке догађаје -  друштвени ломови, уличне борбе у Паризу...</a:t>
            </a:r>
          </a:p>
          <a:p>
            <a:r>
              <a:rPr lang="sr-Cyrl-RS" sz="1100" dirty="0" smtClean="0"/>
              <a:t>Пред нередима, заврашавајући своју слику уметник се одупирао реалности друштвених ломова и програмски се везао за уметнички идеал који је отклањао ванвременски неокласицизам и тражио спасење у лепоти линије и форме; тако је аутономија уметности била хотимично ангажована против претњи побуна; 1848. је слику изложио уз портрет баронице Ротшилд; ако је Венера исказивала Енгрова естетска убеђења, портрет банкареве жене је допуино његов политички,и и друштвени став; упаривањем две слике исказао је припадност једном поретку; политичка убеђења су транспонована кроз естетичку формулу</a:t>
            </a:r>
          </a:p>
          <a:p>
            <a:r>
              <a:rPr lang="sr-Cyrl-RS" sz="1100" dirty="0" smtClean="0"/>
              <a:t>Цитирање класичних узора указало је на њеову конзервативну ноту, с друге стране његова стилизација је водила ка пикторалној аутомонији која је отворила врата модерни</a:t>
            </a:r>
            <a:endParaRPr lang="sr-Cyrl-RS" sz="1100" dirty="0"/>
          </a:p>
          <a:p>
            <a:r>
              <a:rPr lang="sr-Cyrl-RS" sz="1100" dirty="0" smtClean="0"/>
              <a:t>Конфронтација између доктрине и форме завршила се његовим дефинисањем као конзервативног модернисте; својим до крајности спроведеним неокласицизмом је веровао да ће сачувати велику уметност прошлости, међутим, њега треба сагледати као једног од најзначајних иноватора уметности на путу ка модерни</a:t>
            </a:r>
          </a:p>
        </p:txBody>
      </p:sp>
      <p:pic>
        <p:nvPicPr>
          <p:cNvPr id="4" name="Picture 3" descr="H:\Evropska 19. veka 2019\Lartizam\Lartizam (Francuska)\Lartizam i konezervativni modernizam Žana Ogista Dominika Engra\Ingres Vénus Anadyomène, 1808, 1848.jpg"/>
          <p:cNvPicPr>
            <a:picLocks noChangeAspect="1" noChangeArrowheads="1"/>
          </p:cNvPicPr>
          <p:nvPr/>
        </p:nvPicPr>
        <p:blipFill>
          <a:blip r:embed="rId2" cstate="print"/>
          <a:srcRect/>
          <a:stretch>
            <a:fillRect/>
          </a:stretch>
        </p:blipFill>
        <p:spPr bwMode="auto">
          <a:xfrm>
            <a:off x="5867400" y="685800"/>
            <a:ext cx="2819400" cy="4343400"/>
          </a:xfrm>
          <a:prstGeom prst="rect">
            <a:avLst/>
          </a:prstGeom>
          <a:noFill/>
        </p:spPr>
      </p:pic>
      <p:pic>
        <p:nvPicPr>
          <p:cNvPr id="5122" name="Picture 2" descr="C:\Users\Igor\Music\001.jpg"/>
          <p:cNvPicPr>
            <a:picLocks noChangeAspect="1" noChangeArrowheads="1"/>
          </p:cNvPicPr>
          <p:nvPr/>
        </p:nvPicPr>
        <p:blipFill>
          <a:blip r:embed="rId3" cstate="print"/>
          <a:srcRect/>
          <a:stretch>
            <a:fillRect/>
          </a:stretch>
        </p:blipFill>
        <p:spPr bwMode="auto">
          <a:xfrm>
            <a:off x="4114800" y="3276600"/>
            <a:ext cx="2286000" cy="3124200"/>
          </a:xfrm>
          <a:prstGeom prst="rect">
            <a:avLst/>
          </a:prstGeom>
          <a:noFill/>
        </p:spPr>
      </p:pic>
      <p:sp>
        <p:nvSpPr>
          <p:cNvPr id="5" name="Rectangle 4"/>
          <p:cNvSpPr/>
          <p:nvPr/>
        </p:nvSpPr>
        <p:spPr>
          <a:xfrm rot="10800000" flipV="1">
            <a:off x="6553200" y="5013439"/>
            <a:ext cx="2362200" cy="523220"/>
          </a:xfrm>
          <a:prstGeom prst="rect">
            <a:avLst/>
          </a:prstGeom>
        </p:spPr>
        <p:txBody>
          <a:bodyPr wrap="square">
            <a:spAutoFit/>
          </a:bodyPr>
          <a:lstStyle/>
          <a:p>
            <a:r>
              <a:rPr lang="sr-Cyrl-RS" sz="1400" dirty="0" smtClean="0"/>
              <a:t>Енгр, Венера Анадомиенска, 1848.</a:t>
            </a:r>
            <a:endParaRPr lang="en-US" sz="1400" dirty="0"/>
          </a:p>
        </p:txBody>
      </p:sp>
      <p:sp>
        <p:nvSpPr>
          <p:cNvPr id="6" name="Rectangle 5"/>
          <p:cNvSpPr/>
          <p:nvPr/>
        </p:nvSpPr>
        <p:spPr>
          <a:xfrm rot="10800000" flipV="1">
            <a:off x="4191000" y="6385970"/>
            <a:ext cx="3810000" cy="307777"/>
          </a:xfrm>
          <a:prstGeom prst="rect">
            <a:avLst/>
          </a:prstGeom>
        </p:spPr>
        <p:txBody>
          <a:bodyPr wrap="square">
            <a:spAutoFit/>
          </a:bodyPr>
          <a:lstStyle/>
          <a:p>
            <a:r>
              <a:rPr lang="sr-Cyrl-RS" sz="1400" dirty="0" smtClean="0"/>
              <a:t>Енгр, Бароница Ротшилд, 1848. </a:t>
            </a:r>
            <a:endParaRPr lang="en-US" sz="1400" dirty="0"/>
          </a:p>
        </p:txBody>
      </p:sp>
      <p:sp>
        <p:nvSpPr>
          <p:cNvPr id="7" name="Up Arrow 6"/>
          <p:cNvSpPr/>
          <p:nvPr/>
        </p:nvSpPr>
        <p:spPr>
          <a:xfrm rot="5400000">
            <a:off x="4419600" y="1143000"/>
            <a:ext cx="76200"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5400000">
            <a:off x="3733800" y="3352800"/>
            <a:ext cx="76200"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81000"/>
            <a:ext cx="2971800" cy="5745163"/>
          </a:xfrm>
        </p:spPr>
        <p:txBody>
          <a:bodyPr>
            <a:normAutofit/>
          </a:bodyPr>
          <a:lstStyle/>
          <a:p>
            <a:r>
              <a:rPr lang="sr-Cyrl-RS" sz="1400" dirty="0" smtClean="0"/>
              <a:t>Мона Лиза 19. века, каквим ју је видела критика, лице госпође Моатисије је маска на којој се не читају ни године модела нити осећања</a:t>
            </a:r>
          </a:p>
          <a:p>
            <a:r>
              <a:rPr lang="sr-Cyrl-RS" sz="1400" dirty="0" smtClean="0"/>
              <a:t>Крајње савременом декору, Енгр супроставља неуобичајеност античке позе надахнуте једном сликом из Херкуланума. Теофил Готје није погрешио када је слику 1857. године описао : </a:t>
            </a:r>
            <a:r>
              <a:rPr lang="sr-Cyrl-RS" sz="1400" i="1" dirty="0" smtClean="0"/>
              <a:t>Ништа отменије од те величансртвено опуштене ослоњене руке, од те шаке наслоњене на образ, од прста уздигнутог на слепочници с узвишеним и јуноновским маниризмом – по угледу на фреску из Помпеје</a:t>
            </a:r>
            <a:endParaRPr lang="en-US" sz="1400" i="1" dirty="0"/>
          </a:p>
        </p:txBody>
      </p:sp>
      <p:pic>
        <p:nvPicPr>
          <p:cNvPr id="1027" name="Picture 3" descr="C:\Users\Igor\Music\002.jpg"/>
          <p:cNvPicPr>
            <a:picLocks noChangeAspect="1" noChangeArrowheads="1"/>
          </p:cNvPicPr>
          <p:nvPr/>
        </p:nvPicPr>
        <p:blipFill>
          <a:blip r:embed="rId2" cstate="print"/>
          <a:srcRect/>
          <a:stretch>
            <a:fillRect/>
          </a:stretch>
        </p:blipFill>
        <p:spPr bwMode="auto">
          <a:xfrm>
            <a:off x="3657600" y="381000"/>
            <a:ext cx="4508500" cy="5905500"/>
          </a:xfrm>
          <a:prstGeom prst="rect">
            <a:avLst/>
          </a:prstGeom>
          <a:noFill/>
        </p:spPr>
      </p:pic>
      <p:sp>
        <p:nvSpPr>
          <p:cNvPr id="4" name="Rectangle 3"/>
          <p:cNvSpPr/>
          <p:nvPr/>
        </p:nvSpPr>
        <p:spPr>
          <a:xfrm>
            <a:off x="4038600" y="6324600"/>
            <a:ext cx="5943600" cy="369332"/>
          </a:xfrm>
          <a:prstGeom prst="rect">
            <a:avLst/>
          </a:prstGeom>
        </p:spPr>
        <p:txBody>
          <a:bodyPr wrap="square">
            <a:spAutoFit/>
          </a:bodyPr>
          <a:lstStyle/>
          <a:p>
            <a:r>
              <a:rPr lang="sr-Cyrl-RS" dirty="0" smtClean="0"/>
              <a:t>Енгр, Мадам Моатисије, 1844-1856.</a:t>
            </a:r>
            <a:endParaRPr lang="en-US" dirty="0"/>
          </a:p>
        </p:txBody>
      </p:sp>
      <p:sp>
        <p:nvSpPr>
          <p:cNvPr id="5" name="Up Arrow 4"/>
          <p:cNvSpPr/>
          <p:nvPr/>
        </p:nvSpPr>
        <p:spPr>
          <a:xfrm rot="5400000">
            <a:off x="3276600" y="838200"/>
            <a:ext cx="76200"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410200" cy="5516563"/>
          </a:xfrm>
        </p:spPr>
        <p:txBody>
          <a:bodyPr>
            <a:normAutofit fontScale="92500" lnSpcReduction="20000"/>
          </a:bodyPr>
          <a:lstStyle/>
          <a:p>
            <a:r>
              <a:rPr lang="sr-Cyrl-RS" sz="1400" dirty="0" smtClean="0"/>
              <a:t>Концепт чисте уметности је немогуће у потпуности сагледати без увида у дело и ставове Шарла Бодлера; у свом есеју у 1859. о Готјеовом писању, поета и ликовни критичар Шарл Бодлер, противи се свези морала и научне истиче  са уметношћу; Писац славног дела </a:t>
            </a:r>
            <a:r>
              <a:rPr lang="sr-Cyrl-RS" sz="1400" i="1" dirty="0" smtClean="0"/>
              <a:t>Цвеће зла /</a:t>
            </a:r>
            <a:r>
              <a:rPr lang="sr-Latn-CS" sz="1400" b="1" i="1" dirty="0" smtClean="0"/>
              <a:t>Les fleur du mal</a:t>
            </a:r>
            <a:r>
              <a:rPr lang="sr-Latn-CS" sz="1400" dirty="0" smtClean="0"/>
              <a:t> </a:t>
            </a:r>
            <a:r>
              <a:rPr lang="sr-Cyrl-RS" sz="1400" dirty="0" smtClean="0"/>
              <a:t>1857. истиче: </a:t>
            </a:r>
            <a:r>
              <a:rPr lang="sr-Cyrl-RS" sz="1400" i="1" dirty="0" smtClean="0"/>
              <a:t>може бити чудна, гротескна, искрена, макабристичка, али не може се ограничити да нечему буде слуга, било племемтиом филантропизму, или ситничавом буржоаском моралу, било радикалној било репресивној политици,а де не изгуби свој интегритет</a:t>
            </a:r>
          </a:p>
          <a:p>
            <a:r>
              <a:rPr lang="sr-Cyrl-RS" sz="1400" dirty="0" smtClean="0"/>
              <a:t>Бодлерове мисли су исвувише комплексне да би биле уско повезано са одређним естетским фракцијама; ипак, Бодлер се није либио да искаже своје поштовање ономе што је описао као </a:t>
            </a:r>
            <a:r>
              <a:rPr lang="sr-Latn-RS" sz="1400" i="1" dirty="0" smtClean="0"/>
              <a:t>idee fixe</a:t>
            </a:r>
            <a:r>
              <a:rPr lang="sr-Cyrl-RS" sz="1400" i="1" dirty="0" smtClean="0"/>
              <a:t> </a:t>
            </a:r>
            <a:r>
              <a:rPr lang="sr-Cyrl-RS" sz="1400" dirty="0" smtClean="0"/>
              <a:t>– еклсклузивну љубав према лепоти</a:t>
            </a:r>
          </a:p>
          <a:p>
            <a:r>
              <a:rPr lang="sr-Cyrl-RS" sz="1400" dirty="0" smtClean="0"/>
              <a:t>Његов најзначајини спис је </a:t>
            </a:r>
            <a:r>
              <a:rPr lang="sr-Cyrl-RS" sz="1400" i="1" dirty="0" smtClean="0"/>
              <a:t>Сликар модерног живота</a:t>
            </a:r>
            <a:r>
              <a:rPr lang="sr-Cyrl-RS" sz="1400" dirty="0" smtClean="0"/>
              <a:t>, 1836; противио се реализму; уметност мора и треба да буде имагинативнија од сервилне имитације природе; исмевао  се доктрини прогреса, сматарао је ирелевантном за уметност; у сржи свега налази се чиста лепота,коју је тешко описати, класификовати; лепота је начињена од непроменљивог елемента, чији је квалитет тешко описати, ирелевантних елемената које простичу из околности, (епохе, моде, морала, емоција): </a:t>
            </a:r>
            <a:r>
              <a:rPr lang="sr-Cyrl-RS" sz="1400" i="1" dirty="0" smtClean="0"/>
              <a:t>желим д а ми неко покаже једно дело лепоте коеј не садржи та два елемента</a:t>
            </a:r>
            <a:endParaRPr lang="en-US" sz="1400" i="1" dirty="0" smtClean="0"/>
          </a:p>
          <a:p>
            <a:r>
              <a:rPr lang="sr-Cyrl-RS" sz="1400" dirty="0" smtClean="0"/>
              <a:t>Тако је средином века подвучена борбена линија, не више између класицизма и романитизма, између припадника чисте уметности, и представника социјалне уметности, с једне страна нашли су се поборници социјалне и прогресивне уметности (Курбе...), посвећени представи модорног живота, укљјучујући и обавезу сликања ружног, с друге стране су били уметници и књижевници  блиски концепту чисте уметности, намерно непосвећени промоцији идеолошких циљева, а посвећени искључиво лепом -  Енгр, Бодлер...</a:t>
            </a:r>
          </a:p>
          <a:p>
            <a:r>
              <a:rPr lang="sr-Cyrl-RS" sz="1400" dirty="0" smtClean="0"/>
              <a:t>Бодлер, Готје и други рани естетичари су извршили велики утицај на потоње књижевне и уметничке правце: парнасизам, симболизам, декаденција,</a:t>
            </a:r>
            <a:endParaRPr lang="en-US" sz="1400" dirty="0" smtClean="0"/>
          </a:p>
          <a:p>
            <a:endParaRPr lang="en-US" sz="1400" dirty="0"/>
          </a:p>
        </p:txBody>
      </p:sp>
      <p:pic>
        <p:nvPicPr>
          <p:cNvPr id="4098" name="Picture 2" descr="C:\Users\Igor\Music\Baudelaire_1844, emil deroy.jpg"/>
          <p:cNvPicPr>
            <a:picLocks noChangeAspect="1" noChangeArrowheads="1"/>
          </p:cNvPicPr>
          <p:nvPr/>
        </p:nvPicPr>
        <p:blipFill>
          <a:blip r:embed="rId2" cstate="print"/>
          <a:srcRect/>
          <a:stretch>
            <a:fillRect/>
          </a:stretch>
        </p:blipFill>
        <p:spPr bwMode="auto">
          <a:xfrm>
            <a:off x="5943600" y="609600"/>
            <a:ext cx="2908300" cy="3429000"/>
          </a:xfrm>
          <a:prstGeom prst="rect">
            <a:avLst/>
          </a:prstGeom>
          <a:noFill/>
        </p:spPr>
      </p:pic>
      <p:sp>
        <p:nvSpPr>
          <p:cNvPr id="4" name="Rectangle 3"/>
          <p:cNvSpPr/>
          <p:nvPr/>
        </p:nvSpPr>
        <p:spPr>
          <a:xfrm rot="10800000" flipV="1">
            <a:off x="6019800" y="4191000"/>
            <a:ext cx="2895600" cy="646331"/>
          </a:xfrm>
          <a:prstGeom prst="rect">
            <a:avLst/>
          </a:prstGeom>
        </p:spPr>
        <p:txBody>
          <a:bodyPr wrap="square">
            <a:spAutoFit/>
          </a:bodyPr>
          <a:lstStyle/>
          <a:p>
            <a:r>
              <a:rPr lang="sr-Cyrl-RS" dirty="0" smtClean="0"/>
              <a:t>Емил Дероа, Портрет Шарла Бодлера, 1844.</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1800" b="1" dirty="0" smtClean="0"/>
              <a:t>					</a:t>
            </a:r>
            <a:r>
              <a:rPr lang="sr-Latn-RS" sz="1800" b="1" dirty="0" smtClean="0"/>
              <a:t>Art for Arts Sake</a:t>
            </a:r>
            <a:endParaRPr lang="en-US" sz="1800" b="1" dirty="0"/>
          </a:p>
        </p:txBody>
      </p:sp>
      <p:sp>
        <p:nvSpPr>
          <p:cNvPr id="3" name="Content Placeholder 2"/>
          <p:cNvSpPr>
            <a:spLocks noGrp="1"/>
          </p:cNvSpPr>
          <p:nvPr>
            <p:ph idx="1"/>
          </p:nvPr>
        </p:nvSpPr>
        <p:spPr>
          <a:xfrm>
            <a:off x="457200" y="0"/>
            <a:ext cx="4495800" cy="6126163"/>
          </a:xfrm>
        </p:spPr>
        <p:txBody>
          <a:bodyPr>
            <a:noAutofit/>
          </a:bodyPr>
          <a:lstStyle/>
          <a:p>
            <a:r>
              <a:rPr lang="sr-Cyrl-RS" sz="1100" dirty="0" smtClean="0"/>
              <a:t>У Енглеској је средином века дошло до преноса идеја </a:t>
            </a:r>
            <a:r>
              <a:rPr lang="sr-Latn-CS" sz="1100" i="1" dirty="0" smtClean="0"/>
              <a:t>l’art pour l’art</a:t>
            </a:r>
            <a:r>
              <a:rPr lang="sr-Cyrl-RS" sz="1100" i="1" dirty="0" smtClean="0"/>
              <a:t>; </a:t>
            </a:r>
            <a:r>
              <a:rPr lang="sr-Cyrl-RS" sz="1100" dirty="0" smtClean="0"/>
              <a:t>истоветни концепт је буквано преведен на енглески </a:t>
            </a:r>
            <a:r>
              <a:rPr lang="sr-Latn-CS" sz="1100" i="1" dirty="0" smtClean="0"/>
              <a:t>art for art’s </a:t>
            </a:r>
            <a:r>
              <a:rPr lang="sr-Latn-CS" sz="1100" dirty="0" smtClean="0"/>
              <a:t>sake</a:t>
            </a:r>
            <a:r>
              <a:rPr lang="sr-Cyrl-RS" sz="1100" dirty="0" smtClean="0"/>
              <a:t>; настаје у такозвано викторијанско доба – обележено успоном буржоазије и ригидним викторијанским (грађанским) моралом</a:t>
            </a:r>
            <a:endParaRPr lang="sr-Cyrl-RS" sz="1100" dirty="0" smtClean="0"/>
          </a:p>
          <a:p>
            <a:r>
              <a:rPr lang="sr-Cyrl-RS" sz="1100" dirty="0" smtClean="0"/>
              <a:t>Први преносилац ове идеје је био поета Чарлс Свинбурн; Росетијев пријатељ је </a:t>
            </a:r>
            <a:r>
              <a:rPr lang="sr-Latn-CS" sz="1100" dirty="0" smtClean="0"/>
              <a:t>1862. </a:t>
            </a:r>
            <a:r>
              <a:rPr lang="sr-Cyrl-RS" sz="1100" dirty="0" smtClean="0"/>
              <a:t>објавио текст о Бодлеровом </a:t>
            </a:r>
            <a:r>
              <a:rPr lang="sr-Latn-CS" sz="1100" i="1" dirty="0" smtClean="0"/>
              <a:t>Les Fleurs du mal</a:t>
            </a:r>
            <a:r>
              <a:rPr lang="sr-Latn-CS" sz="1100" dirty="0" smtClean="0"/>
              <a:t>, </a:t>
            </a:r>
            <a:r>
              <a:rPr lang="sr-Cyrl-RS" sz="1100" dirty="0" smtClean="0"/>
              <a:t>где говори о уметничкој независности</a:t>
            </a:r>
            <a:r>
              <a:rPr lang="sr-Latn-CS" sz="1100" dirty="0" smtClean="0"/>
              <a:t>; </a:t>
            </a:r>
            <a:r>
              <a:rPr lang="sr-Cyrl-RS" sz="1100" dirty="0" smtClean="0"/>
              <a:t>славно дело француског песника је од </a:t>
            </a:r>
            <a:r>
              <a:rPr lang="sr-Latn-CS" sz="1100" dirty="0" smtClean="0"/>
              <a:t>1857. </a:t>
            </a:r>
            <a:r>
              <a:rPr lang="sr-Cyrl-RS" sz="1100" dirty="0" smtClean="0"/>
              <a:t>забрањивано у Енглеској</a:t>
            </a:r>
            <a:r>
              <a:rPr lang="sr-Latn-CS" sz="1100" dirty="0" smtClean="0"/>
              <a:t>, </a:t>
            </a:r>
            <a:r>
              <a:rPr lang="sr-Cyrl-RS" sz="1100" dirty="0" smtClean="0"/>
              <a:t>Свинбурн протестује</a:t>
            </a:r>
            <a:r>
              <a:rPr lang="sr-Latn-CS" sz="1100" dirty="0" smtClean="0"/>
              <a:t>, </a:t>
            </a:r>
            <a:r>
              <a:rPr lang="sr-Cyrl-RS" sz="1100" dirty="0" smtClean="0"/>
              <a:t>истиче да је посао поете да пише добре стихове, и да тако ослоађа друштви и епоху; ове песме је видео као аналогне Росетијевом новом циклусу; посебно се диви Бодлеровој поетској евокацији сензуалности женске фигуре; упоређује његове дивне цртерже са француским сликама, посебно Енгром; Бодлер је за њега беспрекоран поета; али одлази и корак даље у односу на њега; још више радикализује концепт чисте уметности</a:t>
            </a:r>
          </a:p>
          <a:p>
            <a:r>
              <a:rPr lang="sr-Cyrl-RS" sz="1100" dirty="0" smtClean="0"/>
              <a:t>У </a:t>
            </a:r>
            <a:r>
              <a:rPr lang="sr-Cyrl-RS" sz="1100" i="1" dirty="0" smtClean="0"/>
              <a:t>Расправи о естстеким питањима </a:t>
            </a:r>
            <a:r>
              <a:rPr lang="sr-Cyrl-RS" sz="1100" dirty="0" smtClean="0"/>
              <a:t>1868. кодифијује концепт </a:t>
            </a:r>
            <a:r>
              <a:rPr lang="sr-Latn-CS" sz="1100" i="1" dirty="0" smtClean="0"/>
              <a:t>art for art’s sake; </a:t>
            </a:r>
            <a:r>
              <a:rPr lang="sr-Cyrl-RS" sz="1100" dirty="0" smtClean="0"/>
              <a:t>за разлику од Бодлера који је сматрао уметност посредником између истине и дужности, Свинбурн истиче неприкосновеност уметности; она је најлепша, почива на чистом укусу и тако, утој трипартитној схеми, надилази науку (тачност), и морал (дужност), енглески концепт естетицизма услед снажног одбијања академских постулата се понекад назива и </a:t>
            </a:r>
            <a:r>
              <a:rPr lang="sr-Cyrl-RS" sz="1100" b="1" i="1" dirty="0" smtClean="0"/>
              <a:t>викторијанском авангардом</a:t>
            </a:r>
          </a:p>
          <a:p>
            <a:r>
              <a:rPr lang="sr-Cyrl-RS" sz="1100" dirty="0" smtClean="0"/>
              <a:t>Уметност више није слушкиња религије, догме, морала; тиме се јасно дистанцира од Раскина; још ватреније од француских колега брани чисту уметност; по њему постоји само добра уметност, и ништа више; добра форма и леп стих, живот траје докле и добар стих, тј. лепо;  устаје противу Раскиновог концпета о природи као одразу божанске савршености, и потреби моралног усавршавања; нема сврхе и резултата, уметност је без друштвене сврхе, она постоји само у себи, и зарад себе</a:t>
            </a:r>
          </a:p>
          <a:p>
            <a:r>
              <a:rPr lang="sr-Cyrl-RS" sz="1100" dirty="0" smtClean="0"/>
              <a:t>Тиме надилзаи Бодлера и Французе који су уметност видели као вечиту категорију са духовном димензијом; Свинбурн не тежи трансцеденталности, постоји само овај тренутак, и у њему лепо, нема прогреса, и нема преображаја – сада и овде; наглашени религиозни </a:t>
            </a:r>
            <a:r>
              <a:rPr lang="sr-Cyrl-RS" sz="1100" dirty="0" smtClean="0"/>
              <a:t>скептицизам</a:t>
            </a:r>
            <a:endParaRPr lang="sr-Cyrl-RS" sz="1100" dirty="0" smtClean="0"/>
          </a:p>
        </p:txBody>
      </p:sp>
      <p:pic>
        <p:nvPicPr>
          <p:cNvPr id="7170" name="Picture 2" descr="C:\Users\Igor\Music\18322.jpg"/>
          <p:cNvPicPr>
            <a:picLocks noChangeAspect="1" noChangeArrowheads="1"/>
          </p:cNvPicPr>
          <p:nvPr/>
        </p:nvPicPr>
        <p:blipFill>
          <a:blip r:embed="rId2" cstate="print"/>
          <a:srcRect/>
          <a:stretch>
            <a:fillRect/>
          </a:stretch>
        </p:blipFill>
        <p:spPr bwMode="auto">
          <a:xfrm>
            <a:off x="5334000" y="1295400"/>
            <a:ext cx="3289300" cy="4699000"/>
          </a:xfrm>
          <a:prstGeom prst="rect">
            <a:avLst/>
          </a:prstGeom>
          <a:noFill/>
        </p:spPr>
      </p:pic>
      <p:sp>
        <p:nvSpPr>
          <p:cNvPr id="6" name="Rectangle 5"/>
          <p:cNvSpPr/>
          <p:nvPr/>
        </p:nvSpPr>
        <p:spPr>
          <a:xfrm>
            <a:off x="4572000" y="6324600"/>
            <a:ext cx="5486400" cy="307777"/>
          </a:xfrm>
          <a:prstGeom prst="rect">
            <a:avLst/>
          </a:prstGeom>
        </p:spPr>
        <p:txBody>
          <a:bodyPr wrap="square">
            <a:spAutoFit/>
          </a:bodyPr>
          <a:lstStyle/>
          <a:p>
            <a:r>
              <a:rPr lang="sr-Cyrl-RS" sz="1400" dirty="0" smtClean="0"/>
              <a:t>Вилијем Бел Скот, Портрет Чарлса Свинбурна, 1850-1870.</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vropska 19. veka 2019\Lartizam\Art for Arts Sake (Engleska)\Viktorijanski moralizam i Raskin\William Holman Hunt, Probudjena savest, 1853.jpg"/>
          <p:cNvPicPr>
            <a:picLocks noGrp="1" noChangeAspect="1" noChangeArrowheads="1"/>
          </p:cNvPicPr>
          <p:nvPr>
            <p:ph idx="1"/>
          </p:nvPr>
        </p:nvPicPr>
        <p:blipFill>
          <a:blip r:embed="rId2" cstate="print"/>
          <a:srcRect/>
          <a:stretch>
            <a:fillRect/>
          </a:stretch>
        </p:blipFill>
        <p:spPr bwMode="auto">
          <a:xfrm>
            <a:off x="4876800" y="838200"/>
            <a:ext cx="3733800" cy="5181600"/>
          </a:xfrm>
          <a:prstGeom prst="rect">
            <a:avLst/>
          </a:prstGeom>
          <a:noFill/>
        </p:spPr>
      </p:pic>
      <p:sp>
        <p:nvSpPr>
          <p:cNvPr id="5" name="Content Placeholder 6"/>
          <p:cNvSpPr txBox="1">
            <a:spLocks/>
          </p:cNvSpPr>
          <p:nvPr/>
        </p:nvSpPr>
        <p:spPr>
          <a:xfrm>
            <a:off x="457200" y="152400"/>
            <a:ext cx="2971800" cy="59737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1000" b="0" i="0" u="none" strike="noStrike" kern="1200" cap="none" spc="0" normalizeH="0" baseline="0" noProof="0" dirty="0" smtClean="0">
                <a:ln>
                  <a:noFill/>
                </a:ln>
                <a:solidFill>
                  <a:schemeClr val="tx1"/>
                </a:solidFill>
                <a:effectLst/>
                <a:uLnTx/>
                <a:uFillTx/>
                <a:latin typeface="+mn-lt"/>
                <a:ea typeface="+mn-ea"/>
                <a:cs typeface="+mn-cs"/>
              </a:rPr>
              <a:t>Џон Раскин</a:t>
            </a:r>
            <a:r>
              <a:rPr kumimoji="0" lang="sr-Latn-RS" sz="1000" b="0" i="0" u="none" strike="noStrike" kern="1200" cap="none" spc="0" normalizeH="0" baseline="0" noProof="0" dirty="0" smtClean="0">
                <a:ln>
                  <a:noFill/>
                </a:ln>
                <a:solidFill>
                  <a:schemeClr val="tx1"/>
                </a:solidFill>
                <a:effectLst/>
                <a:uLnTx/>
                <a:uFillTx/>
                <a:latin typeface="+mn-lt"/>
                <a:ea typeface="+mn-ea"/>
                <a:cs typeface="+mn-cs"/>
              </a:rPr>
              <a:t>, </a:t>
            </a:r>
            <a:r>
              <a:rPr kumimoji="0" lang="sr-Cyrl-RS" sz="1000" b="0" i="0" u="none" strike="noStrike" kern="1200" cap="none" spc="0" normalizeH="0" baseline="0" noProof="0" dirty="0" smtClean="0">
                <a:ln>
                  <a:noFill/>
                </a:ln>
                <a:solidFill>
                  <a:schemeClr val="tx1"/>
                </a:solidFill>
                <a:effectLst/>
                <a:uLnTx/>
                <a:uFillTx/>
                <a:latin typeface="+mn-lt"/>
                <a:ea typeface="+mn-ea"/>
                <a:cs typeface="+mn-cs"/>
              </a:rPr>
              <a:t>угледни критичар</a:t>
            </a:r>
            <a:r>
              <a:rPr kumimoji="0" lang="sr-Cyrl-RS" sz="1000" b="0" i="0" u="none" strike="noStrike" kern="1200" cap="none" spc="0" normalizeH="0" noProof="0" dirty="0" smtClean="0">
                <a:ln>
                  <a:noFill/>
                </a:ln>
                <a:solidFill>
                  <a:schemeClr val="tx1"/>
                </a:solidFill>
                <a:effectLst/>
                <a:uLnTx/>
                <a:uFillTx/>
                <a:latin typeface="+mn-lt"/>
                <a:ea typeface="+mn-ea"/>
                <a:cs typeface="+mn-cs"/>
              </a:rPr>
              <a:t> </a:t>
            </a:r>
            <a:r>
              <a:rPr kumimoji="0" lang="sr-Cyrl-RS" sz="1000" b="0" i="0" u="none" strike="noStrike" kern="1200" cap="none" spc="0" normalizeH="0" baseline="0" noProof="0" dirty="0" smtClean="0">
                <a:ln>
                  <a:noFill/>
                </a:ln>
                <a:solidFill>
                  <a:schemeClr val="tx1"/>
                </a:solidFill>
                <a:effectLst/>
                <a:uLnTx/>
                <a:uFillTx/>
                <a:latin typeface="+mn-lt"/>
                <a:ea typeface="+mn-ea"/>
                <a:cs typeface="+mn-cs"/>
              </a:rPr>
              <a:t>и теоретичар</a:t>
            </a:r>
            <a:r>
              <a:rPr kumimoji="0" lang="sr-Cyrl-RS" sz="1000" b="0" i="0" u="none" strike="noStrike" kern="1200" cap="none" spc="0" normalizeH="0" noProof="0" dirty="0" smtClean="0">
                <a:ln>
                  <a:noFill/>
                </a:ln>
                <a:solidFill>
                  <a:schemeClr val="tx1"/>
                </a:solidFill>
                <a:effectLst/>
                <a:uLnTx/>
                <a:uFillTx/>
                <a:latin typeface="+mn-lt"/>
                <a:ea typeface="+mn-ea"/>
                <a:cs typeface="+mn-cs"/>
              </a:rPr>
              <a:t> уметности 1854. у листу </a:t>
            </a:r>
            <a:r>
              <a:rPr kumimoji="0" lang="sr-Latn-RS" sz="1000" b="0" i="1" u="none" strike="noStrike" kern="1200" cap="none" spc="0" normalizeH="0" noProof="0" dirty="0" smtClean="0">
                <a:ln>
                  <a:noFill/>
                </a:ln>
                <a:solidFill>
                  <a:schemeClr val="tx1"/>
                </a:solidFill>
                <a:effectLst/>
                <a:uLnTx/>
                <a:uFillTx/>
                <a:latin typeface="+mn-lt"/>
                <a:ea typeface="+mn-ea"/>
                <a:cs typeface="+mn-cs"/>
              </a:rPr>
              <a:t>Times</a:t>
            </a:r>
            <a:r>
              <a:rPr kumimoji="0" lang="sr-Cyrl-RS" sz="1000" b="0" i="0" u="none" strike="noStrike" kern="1200" cap="none" spc="0" normalizeH="0" noProof="0" dirty="0" smtClean="0">
                <a:ln>
                  <a:noFill/>
                </a:ln>
                <a:solidFill>
                  <a:schemeClr val="tx1"/>
                </a:solidFill>
                <a:effectLst/>
                <a:uLnTx/>
                <a:uFillTx/>
                <a:latin typeface="+mn-lt"/>
                <a:ea typeface="+mn-ea"/>
                <a:cs typeface="+mn-cs"/>
              </a:rPr>
              <a:t> стаје у одбрану слике </a:t>
            </a:r>
            <a:r>
              <a:rPr kumimoji="0" lang="sr-Cyrl-RS" sz="1000" b="0" i="1" u="none" strike="noStrike" kern="1200" cap="none" spc="0" normalizeH="0" noProof="0" dirty="0" smtClean="0">
                <a:ln>
                  <a:noFill/>
                </a:ln>
                <a:solidFill>
                  <a:schemeClr val="tx1"/>
                </a:solidFill>
                <a:effectLst/>
                <a:uLnTx/>
                <a:uFillTx/>
                <a:latin typeface="+mn-lt"/>
                <a:ea typeface="+mn-ea"/>
                <a:cs typeface="+mn-cs"/>
              </a:rPr>
              <a:t>Пробуђена савест</a:t>
            </a:r>
            <a:r>
              <a:rPr kumimoji="0" lang="sr-Cyrl-RS" sz="1000" b="0" i="0" u="none" strike="noStrike" kern="1200" cap="none" spc="0" normalizeH="0" noProof="0" dirty="0" smtClean="0">
                <a:ln>
                  <a:noFill/>
                </a:ln>
                <a:solidFill>
                  <a:schemeClr val="tx1"/>
                </a:solidFill>
                <a:effectLst/>
                <a:uLnTx/>
                <a:uFillTx/>
                <a:latin typeface="+mn-lt"/>
                <a:ea typeface="+mn-ea"/>
                <a:cs typeface="+mn-cs"/>
              </a:rPr>
              <a:t>, Вилијама Холмана Ханта; он је изменио њено тумачење; указује да није у питању приказ идиличног дома, већ да је у питању један вулгарни простор у коме клијент држи заробљеном своју </a:t>
            </a:r>
            <a:r>
              <a:rPr kumimoji="0" lang="sr-Cyrl-RS" sz="1000" b="0" i="1" u="none" strike="noStrike" kern="1200" cap="none" spc="0" normalizeH="0" noProof="0" dirty="0" smtClean="0">
                <a:ln>
                  <a:noFill/>
                </a:ln>
                <a:solidFill>
                  <a:schemeClr val="tx1"/>
                </a:solidFill>
                <a:effectLst/>
                <a:uLnTx/>
                <a:uFillTx/>
                <a:latin typeface="+mn-lt"/>
                <a:ea typeface="+mn-ea"/>
                <a:cs typeface="+mn-cs"/>
              </a:rPr>
              <a:t>затвореницу</a:t>
            </a:r>
            <a:r>
              <a:rPr kumimoji="0" lang="sr-Cyrl-RS" sz="1000" b="0" i="0" u="none" strike="noStrike" kern="1200" cap="none" spc="0" normalizeH="0" noProof="0" dirty="0" smtClean="0">
                <a:ln>
                  <a:noFill/>
                </a:ln>
                <a:solidFill>
                  <a:schemeClr val="tx1"/>
                </a:solidFill>
                <a:effectLst/>
                <a:uLnTx/>
                <a:uFillTx/>
                <a:latin typeface="+mn-lt"/>
                <a:ea typeface="+mn-ea"/>
                <a:cs typeface="+mn-cs"/>
              </a:rPr>
              <a:t>; дакле, у питању је богат скривеним симболима приказ једне друштвено неумесне сцене; на сцени је морална ружноћа коју физичка лепота људи и ентеријера не може да сакрије; чак и лепи бели порив на девојчиној хаљини ће се упрљати будућим догађајима, дакле, он антиципира будућност и сцену умеће у оквир друштвене хипокризије, која се крије иза, ове наизглед лепе сцене</a:t>
            </a:r>
          </a:p>
          <a:p>
            <a:pPr marL="342900" lvl="0" indent="-342900">
              <a:spcBef>
                <a:spcPct val="20000"/>
              </a:spcBef>
              <a:buFont typeface="Arial" pitchFamily="34" charset="0"/>
              <a:buChar char="•"/>
              <a:defRPr/>
            </a:pPr>
            <a:r>
              <a:rPr lang="sr-Cyrl-RS" sz="1000" baseline="0" dirty="0" smtClean="0"/>
              <a:t>Раскин слику извлачи из естетског, и естетизације,</a:t>
            </a:r>
            <a:r>
              <a:rPr lang="sr-Cyrl-RS" sz="1000" dirty="0" smtClean="0"/>
              <a:t> и умеће је у оквир социјалног тумачења, што је чини вредном; он је тежио доказати да уметност није пука забава, или материјализација уживања у лепом; сматрао је да уметност треба да реферира на социјалне проблеме, и да је сваки детаљ доказ реализма, као и да су  приказани детаљи међусобно повезани у склад са морализаторским идејом слике;прогресивни став– измена стварности; сматрао је да: уметност мора указивати на спољњи свет, да треба да буде заснована на наративу, буде визуелниореалистична и морално дидактична- слика се не довршава у машти и уму посмтарача, све је јасно, или би, барем требало да буде, слика је вредна јер указује на сексуални неморал, а сликар искрено приказује секвенце модерног живота</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495800" y="6019800"/>
            <a:ext cx="5638800" cy="369332"/>
          </a:xfrm>
          <a:prstGeom prst="rect">
            <a:avLst/>
          </a:prstGeom>
        </p:spPr>
        <p:txBody>
          <a:bodyPr wrap="square">
            <a:spAutoFit/>
          </a:bodyPr>
          <a:lstStyle/>
          <a:p>
            <a:r>
              <a:rPr lang="sr-Cyrl-RS" dirty="0" smtClean="0"/>
              <a:t>Вилијам Холман Хант, Пробуђена савест, 1853.</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vropska 19. veka 2019\Lartizam\Art for Arts Sake (Engleska)\idea in painting-Moore\Alber Moore, Azaleas, 1868..jpg"/>
          <p:cNvPicPr>
            <a:picLocks noGrp="1" noChangeAspect="1" noChangeArrowheads="1"/>
          </p:cNvPicPr>
          <p:nvPr>
            <p:ph idx="1"/>
          </p:nvPr>
        </p:nvPicPr>
        <p:blipFill>
          <a:blip r:embed="rId2" cstate="print"/>
          <a:srcRect/>
          <a:stretch>
            <a:fillRect/>
          </a:stretch>
        </p:blipFill>
        <p:spPr bwMode="auto">
          <a:xfrm>
            <a:off x="5562600" y="304800"/>
            <a:ext cx="3200400" cy="6096000"/>
          </a:xfrm>
          <a:prstGeom prst="rect">
            <a:avLst/>
          </a:prstGeom>
          <a:noFill/>
        </p:spPr>
      </p:pic>
      <p:sp>
        <p:nvSpPr>
          <p:cNvPr id="8" name="Content Placeholder 4"/>
          <p:cNvSpPr txBox="1">
            <a:spLocks/>
          </p:cNvSpPr>
          <p:nvPr/>
        </p:nvSpPr>
        <p:spPr>
          <a:xfrm>
            <a:off x="457200" y="381000"/>
            <a:ext cx="3962400" cy="57451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kumimoji="0" lang="sr-Cyrl-RS" sz="1200" b="0" i="0" u="none" strike="noStrike" kern="1200" cap="none" spc="0" normalizeH="0" baseline="0" noProof="0" dirty="0" smtClean="0">
                <a:ln>
                  <a:noFill/>
                </a:ln>
                <a:solidFill>
                  <a:schemeClr val="tx1"/>
                </a:solidFill>
                <a:effectLst/>
                <a:uLnTx/>
                <a:uFillTx/>
                <a:latin typeface="+mn-lt"/>
                <a:ea typeface="+mn-ea"/>
                <a:cs typeface="+mn-cs"/>
              </a:rPr>
              <a:t>С</a:t>
            </a:r>
            <a:r>
              <a:rPr kumimoji="0" lang="sr-Cyrl-RS" sz="1200" b="0" i="0" u="none" strike="noStrike" kern="1200" cap="none" spc="0" normalizeH="0" noProof="0" dirty="0" smtClean="0">
                <a:ln>
                  <a:noFill/>
                </a:ln>
                <a:solidFill>
                  <a:schemeClr val="tx1"/>
                </a:solidFill>
                <a:effectLst/>
                <a:uLnTx/>
                <a:uFillTx/>
                <a:latin typeface="+mn-lt"/>
                <a:ea typeface="+mn-ea"/>
                <a:cs typeface="+mn-cs"/>
              </a:rPr>
              <a:t> друге стране Раскиновог морализма, Мурова </a:t>
            </a:r>
            <a:r>
              <a:rPr kumimoji="0" lang="sr-Cyrl-RS" sz="1200" b="0" i="1" u="none" strike="noStrike" kern="1200" cap="none" spc="0" normalizeH="0" noProof="0" dirty="0" smtClean="0">
                <a:ln>
                  <a:noFill/>
                </a:ln>
                <a:solidFill>
                  <a:schemeClr val="tx1"/>
                </a:solidFill>
                <a:effectLst/>
                <a:uLnTx/>
                <a:uFillTx/>
                <a:latin typeface="+mn-lt"/>
                <a:ea typeface="+mn-ea"/>
                <a:cs typeface="+mn-cs"/>
              </a:rPr>
              <a:t>Азалеја</a:t>
            </a:r>
            <a:r>
              <a:rPr kumimoji="0" lang="sr-Cyrl-RS" sz="1200" b="0" i="0" u="none" strike="noStrike" kern="1200" cap="none" spc="0" normalizeH="0" noProof="0" dirty="0" smtClean="0">
                <a:ln>
                  <a:noFill/>
                </a:ln>
                <a:solidFill>
                  <a:schemeClr val="tx1"/>
                </a:solidFill>
                <a:effectLst/>
                <a:uLnTx/>
                <a:uFillTx/>
                <a:latin typeface="+mn-lt"/>
                <a:ea typeface="+mn-ea"/>
                <a:cs typeface="+mn-cs"/>
              </a:rPr>
              <a:t> из 1868. не садржи никакву узрочно-последичну морализароску конотацију; лице је без икакве емоције, безинтересни моменат је приказан; ни наслов не упућује на било какв друштвени аспект, нит морални </a:t>
            </a:r>
            <a:r>
              <a:rPr lang="sr-Cyrl-RS" sz="1200" dirty="0" smtClean="0"/>
              <a:t>контекст</a:t>
            </a:r>
            <a:r>
              <a:rPr kumimoji="0" lang="sr-Cyrl-RS" sz="1200" b="0" i="0" u="none" strike="noStrike" kern="1200" cap="none" spc="0" normalizeH="0" noProof="0" dirty="0" smtClean="0">
                <a:ln>
                  <a:noFill/>
                </a:ln>
                <a:solidFill>
                  <a:schemeClr val="tx1"/>
                </a:solidFill>
                <a:effectLst/>
                <a:uLnTx/>
                <a:uFillTx/>
                <a:latin typeface="+mn-lt"/>
                <a:ea typeface="+mn-ea"/>
                <a:cs typeface="+mn-cs"/>
              </a:rPr>
              <a:t>; назив Азалеја, је ослобођен наратива, и било каквг значења; он именује мртво објекат (цвет), што наизглед бива бесмислено, и то га именује, само зато што је прекрасан и визуелно допадљив, слободно варирање назива слика је подривало срж академског сликарства које је почивало на јасном наративу и прецизном наслову који га појашњава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r-Cyrl-RS" sz="1200" baseline="0" dirty="0" smtClean="0"/>
              <a:t>Боје,</a:t>
            </a:r>
            <a:r>
              <a:rPr lang="sr-Cyrl-RS" sz="1200" dirty="0" smtClean="0"/>
              <a:t> односи предмета, светлост... Све си чини математички прецизним; нема природне спонтаности и искрености;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r-Cyrl-RS" sz="1200" dirty="0" smtClean="0"/>
              <a:t>Свинбурн слику искључује из моралног и друштвенго подтекста; она је за њега, попут Готјеове поезије  и музике – сигурна у формалном изразу, дакле, концепт обожавање лепоте у њеној самосвојном животу</a:t>
            </a:r>
          </a:p>
          <a:p>
            <a:pPr marL="342900" indent="-342900">
              <a:spcBef>
                <a:spcPct val="20000"/>
              </a:spcBef>
              <a:buFont typeface="Arial" pitchFamily="34" charset="0"/>
              <a:buChar char="•"/>
            </a:pPr>
            <a:r>
              <a:rPr lang="sr-Cyrl-RS" sz="1200" dirty="0" smtClean="0"/>
              <a:t>Свинбурн је описао следећим речима:  </a:t>
            </a:r>
            <a:r>
              <a:rPr lang="sr-Cyrl-RS" sz="1200" i="1" dirty="0" smtClean="0"/>
              <a:t>ова слика је за уметника оно што су стихови Теофила Готјеа за поете: пуноћа и сигурност изражавања, поштовање лепоте, мелодија боја, симфонија форма; њено значење је лепота и разлог за постојање </a:t>
            </a:r>
            <a:r>
              <a:rPr lang="sr-Latn-CS" sz="1200" b="1" dirty="0" smtClean="0"/>
              <a:t>– </a:t>
            </a:r>
            <a:r>
              <a:rPr lang="sr-Latn-CS" sz="1200" b="1" i="1" dirty="0" smtClean="0"/>
              <a:t>and its reason for being is to be</a:t>
            </a:r>
            <a:r>
              <a:rPr lang="sr-Latn-CS" sz="1200" dirty="0" smtClean="0"/>
              <a:t>;</a:t>
            </a:r>
            <a:endParaRPr lang="en-US" sz="1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sr-Cyrl-RS" sz="1200" dirty="0" smtClean="0"/>
          </a:p>
        </p:txBody>
      </p:sp>
      <p:sp>
        <p:nvSpPr>
          <p:cNvPr id="9" name="Rectangle 8"/>
          <p:cNvSpPr/>
          <p:nvPr/>
        </p:nvSpPr>
        <p:spPr>
          <a:xfrm rot="10800000" flipV="1">
            <a:off x="5791200" y="6400800"/>
            <a:ext cx="4267200" cy="369332"/>
          </a:xfrm>
          <a:prstGeom prst="rect">
            <a:avLst/>
          </a:prstGeom>
        </p:spPr>
        <p:txBody>
          <a:bodyPr wrap="square">
            <a:spAutoFit/>
          </a:bodyPr>
          <a:lstStyle/>
          <a:p>
            <a:r>
              <a:rPr lang="sr-Cyrl-RS" dirty="0" smtClean="0"/>
              <a:t>Алберт Мур, Азалеја, 1868.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25000" lnSpcReduction="20000"/>
          </a:bodyPr>
          <a:lstStyle/>
          <a:p>
            <a:r>
              <a:rPr lang="sr-Cyrl-RS" sz="5600" dirty="0" smtClean="0"/>
              <a:t>Попут </a:t>
            </a:r>
            <a:r>
              <a:rPr lang="sr-Cyrl-RS" sz="5600" i="1" dirty="0" smtClean="0"/>
              <a:t>Азалеје</a:t>
            </a:r>
            <a:r>
              <a:rPr lang="sr-Cyrl-RS" sz="5600" dirty="0" smtClean="0"/>
              <a:t> и славна Милеова </a:t>
            </a:r>
            <a:r>
              <a:rPr lang="sr-Cyrl-RS" sz="5600" i="1" dirty="0" smtClean="0"/>
              <a:t>Офелија</a:t>
            </a:r>
            <a:r>
              <a:rPr lang="sr-Cyrl-RS" sz="5600" dirty="0" smtClean="0"/>
              <a:t> је доказ тврдње о процесу естетитације наратива у викторијанском сликарству друге половине 19. века</a:t>
            </a:r>
          </a:p>
          <a:p>
            <a:r>
              <a:rPr lang="sr-Cyrl-RS" sz="5600" dirty="0" smtClean="0"/>
              <a:t>Миле, попут других сликара је пасионирано заинтересован за литературу (Шекспир, Китс...); њихове историјске и литерарне теме то експлицитно потврђују </a:t>
            </a:r>
          </a:p>
          <a:p>
            <a:r>
              <a:rPr lang="sr-Cyrl-RS" sz="5600" dirty="0" smtClean="0"/>
              <a:t>Подтекст Офелије је Хамлет, 6. певање где је описано Офелијино утапање у реци у Данској; приказан је моменат када умире; она пева као да је несвесна стварног момента и наступајуће смрти; њен положај тела са раширеним рукама и погледом упућују на мучеништво, док су други у томе видели еротску позу; њена одећа је по Шекспиру омогућила да једно време плута на води, и тако одложи блатну смрт</a:t>
            </a:r>
          </a:p>
          <a:p>
            <a:r>
              <a:rPr lang="sr-Cyrl-RS" sz="5600" dirty="0" smtClean="0"/>
              <a:t>С једне стране, представа одише истанчаним и минуциозно представљеним реалистичним детаљима; пејзаж (енглески), и особито цвеће, добро простудирано цвеће има и своју симболичну ноту, додатак Шекспиру је црвени мак који минефестује смрт и сан – модел је Милеова млада љубавница Елизабет Сидал, омиљени модел уметника прерафаелита</a:t>
            </a:r>
          </a:p>
          <a:p>
            <a:r>
              <a:rPr lang="sr-Cyrl-RS" sz="5600" dirty="0" smtClean="0"/>
              <a:t>С друге стране реализма, слика одише естетизацијом наратива, и уживањем у смрти и болу – недочекана љубув је недочекана срећа- наратив се губи, и на сцени остаје болно уживање у лепој смрти</a:t>
            </a:r>
          </a:p>
          <a:p>
            <a:r>
              <a:rPr lang="sr-Cyrl-RS" sz="5600" dirty="0" smtClean="0"/>
              <a:t>Након излахгања на Краљевској аксдемији у Лонодну дошло је до извесних критика – слика је сагледана као омаж перверзној лепопти; критици се прудружио и сам Раскин, иначе присталица Милеа и прерафаелита – рекавши да чему сликати иделаизовани рајски врт, када се може сликати права и чиста природа</a:t>
            </a:r>
          </a:p>
          <a:p>
            <a:r>
              <a:rPr lang="sr-Cyrl-RS" sz="5600" dirty="0" smtClean="0"/>
              <a:t>Слика је касније проглашена за врхунски пример естетицизма у Енглеској; у великој мери је утицала на уметност 20. века – Ник Кејв</a:t>
            </a:r>
            <a:r>
              <a:rPr lang="sr-Latn-CS" sz="5600" dirty="0" smtClean="0"/>
              <a:t>, </a:t>
            </a:r>
            <a:r>
              <a:rPr lang="sr-Latn-CS" sz="5600" i="1" dirty="0" smtClean="0"/>
              <a:t>Where the wild roses grow</a:t>
            </a:r>
            <a:r>
              <a:rPr lang="sr-Latn-CS" sz="5600" dirty="0" smtClean="0"/>
              <a:t>, </a:t>
            </a:r>
            <a:r>
              <a:rPr lang="sr-Cyrl-RS" sz="5600" dirty="0" smtClean="0"/>
              <a:t>Оливер Стоун</a:t>
            </a:r>
            <a:r>
              <a:rPr lang="sr-Latn-CS" sz="5600" dirty="0" smtClean="0"/>
              <a:t>, </a:t>
            </a:r>
            <a:r>
              <a:rPr lang="sr-Latn-CS" sz="5600" i="1" dirty="0" smtClean="0"/>
              <a:t>Savigies</a:t>
            </a:r>
            <a:r>
              <a:rPr lang="sr-Latn-CS" sz="5600" dirty="0" smtClean="0"/>
              <a:t>....</a:t>
            </a:r>
            <a:endParaRPr lang="sr-Cyrl-RS" sz="5600" dirty="0" smtClean="0"/>
          </a:p>
          <a:p>
            <a:r>
              <a:rPr lang="sr-Cyrl-RS" sz="5600" dirty="0" smtClean="0"/>
              <a:t>На сличан начин се разуме и Вотерхаусова слика </a:t>
            </a:r>
            <a:r>
              <a:rPr lang="sr-Latn-RS" sz="5600" i="1" dirty="0" smtClean="0"/>
              <a:t>Lady </a:t>
            </a:r>
            <a:r>
              <a:rPr lang="sr-Cyrl-RS" sz="5600" i="1" dirty="0" smtClean="0"/>
              <a:t>о</a:t>
            </a:r>
            <a:r>
              <a:rPr lang="sr-Latn-RS" sz="5600" i="1" dirty="0" smtClean="0"/>
              <a:t>f Shalot</a:t>
            </a:r>
            <a:r>
              <a:rPr lang="sr-Latn-RS" sz="5600" dirty="0" smtClean="0"/>
              <a:t>; </a:t>
            </a:r>
            <a:r>
              <a:rPr lang="sr-Cyrl-RS" sz="5600" dirty="0" smtClean="0"/>
              <a:t>настала на основу Тенисонове истоимене лирске поеме (енимгматични симболизам и романтизирани осврт на средњи век), која је реинтерпретирана на артуријанској основи талијанског романа из 13. века </a:t>
            </a:r>
            <a:r>
              <a:rPr lang="en-US" sz="5600" i="1" dirty="0" smtClean="0">
                <a:hlinkClick r:id="rId2" tooltip="Donna di Scalotta"/>
              </a:rPr>
              <a:t>Donna </a:t>
            </a:r>
            <a:r>
              <a:rPr lang="en-US" sz="5600" i="1" dirty="0" err="1" smtClean="0">
                <a:hlinkClick r:id="rId2" tooltip="Donna di Scalotta"/>
              </a:rPr>
              <a:t>di</a:t>
            </a:r>
            <a:r>
              <a:rPr lang="en-US" sz="5600" i="1" dirty="0" smtClean="0">
                <a:hlinkClick r:id="rId2" tooltip="Donna di Scalotta"/>
              </a:rPr>
              <a:t> </a:t>
            </a:r>
            <a:r>
              <a:rPr lang="en-US" sz="5600" i="1" dirty="0" err="1" smtClean="0">
                <a:hlinkClick r:id="rId2" tooltip="Donna di Scalotta"/>
              </a:rPr>
              <a:t>Scalotta</a:t>
            </a:r>
            <a:r>
              <a:rPr lang="sr-Cyrl-RS" sz="5600" dirty="0" smtClean="0"/>
              <a:t>; у главна јунакиња је </a:t>
            </a:r>
            <a:r>
              <a:rPr lang="en-US" sz="5600" dirty="0" smtClean="0">
                <a:hlinkClick r:id="rId3" tooltip="Elaine of Astolat"/>
              </a:rPr>
              <a:t>Elaine of </a:t>
            </a:r>
            <a:r>
              <a:rPr lang="en-US" sz="5600" dirty="0" err="1" smtClean="0">
                <a:hlinkClick r:id="rId3" tooltip="Elaine of Astolat"/>
              </a:rPr>
              <a:t>Astolat</a:t>
            </a:r>
            <a:r>
              <a:rPr lang="sr-Cyrl-RS" sz="5600" dirty="0" smtClean="0"/>
              <a:t> која је заточена у замку Астолат крај Камлеота</a:t>
            </a:r>
          </a:p>
          <a:p>
            <a:r>
              <a:rPr lang="sr-Cyrl-RS" sz="5600" dirty="0" smtClean="0"/>
              <a:t>Одговара викторијанском моралу; главна јунакиња Елејн безнадежно чека сер Ланселота који је заљублен у Гинерву; будући заточена у кули свет може видети само у огледалу, но, у једном моменту види у одразу Ланселота како пролази крај куле, окреће се, огледало се разбија, тиме нестаје илузија, излази из куле, креће у чамцу пут Камелота,  и утапа се у оближњој реци</a:t>
            </a:r>
          </a:p>
          <a:p>
            <a:r>
              <a:rPr lang="sr-Cyrl-RS" sz="5600" dirty="0" smtClean="0"/>
              <a:t>Разнолика тумачења; од женске еманципације – излазак из куле; у датом историјском оквиру тема том одговара викторијанском моралу, смрт девице у води, чистота и невиност (скривена сексуалност), и лепа смрт – она постаје успавана лепотица, попут Офелије, сексуалност остаје с оне стране дозвољеног морала</a:t>
            </a:r>
          </a:p>
          <a:p>
            <a:endParaRPr lang="sr-Cyrl-RS" sz="5600" dirty="0" smtClean="0"/>
          </a:p>
          <a:p>
            <a:endParaRPr lang="sr-Cyrl-RS" sz="5600" dirty="0" smtClean="0"/>
          </a:p>
          <a:p>
            <a:endParaRPr lang="sr-Cyrl-RS" sz="1400" dirty="0" smtClean="0"/>
          </a:p>
          <a:p>
            <a:endParaRPr lang="sr-Cyrl-RS" sz="1400" dirty="0" smtClean="0"/>
          </a:p>
          <a:p>
            <a:endParaRPr lang="sr-Cyrl-RS" sz="1400" dirty="0" smtClean="0"/>
          </a:p>
          <a:p>
            <a:endParaRPr lang="sr-Cyrl-RS" sz="1400" dirty="0" smtClean="0"/>
          </a:p>
          <a:p>
            <a:r>
              <a:rPr lang="sr-Latn-CS" sz="1400" dirty="0" smtClean="0"/>
              <a:t> </a:t>
            </a:r>
            <a:endParaRPr lang="en-US" sz="1400" dirty="0"/>
          </a:p>
        </p:txBody>
      </p:sp>
      <p:sp>
        <p:nvSpPr>
          <p:cNvPr id="4" name="Up Arrow 3"/>
          <p:cNvSpPr/>
          <p:nvPr/>
        </p:nvSpPr>
        <p:spPr>
          <a:xfrm flipH="1" flipV="1">
            <a:off x="8763000" y="609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flipH="1" flipV="1">
            <a:off x="8839200" y="4800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Evropska 19. veka 2019\Lartizam\Art for Arts Sake (Engleska)\Estetizacija narativa\John Everett Millais, Ophelia, 1851.jpg"/>
          <p:cNvPicPr>
            <a:picLocks noGrp="1" noChangeAspect="1" noChangeArrowheads="1"/>
          </p:cNvPicPr>
          <p:nvPr>
            <p:ph idx="1"/>
          </p:nvPr>
        </p:nvPicPr>
        <p:blipFill>
          <a:blip r:embed="rId2" cstate="print"/>
          <a:srcRect/>
          <a:stretch>
            <a:fillRect/>
          </a:stretch>
        </p:blipFill>
        <p:spPr bwMode="auto">
          <a:xfrm>
            <a:off x="838200" y="457200"/>
            <a:ext cx="7467600" cy="5410200"/>
          </a:xfrm>
          <a:prstGeom prst="rect">
            <a:avLst/>
          </a:prstGeom>
          <a:noFill/>
        </p:spPr>
      </p:pic>
      <p:sp>
        <p:nvSpPr>
          <p:cNvPr id="5" name="Rectangle 4"/>
          <p:cNvSpPr/>
          <p:nvPr/>
        </p:nvSpPr>
        <p:spPr>
          <a:xfrm rot="10800000" flipV="1">
            <a:off x="2362199" y="5943599"/>
            <a:ext cx="5562598" cy="369332"/>
          </a:xfrm>
          <a:prstGeom prst="rect">
            <a:avLst/>
          </a:prstGeom>
        </p:spPr>
        <p:txBody>
          <a:bodyPr wrap="square">
            <a:spAutoFit/>
          </a:bodyPr>
          <a:lstStyle/>
          <a:p>
            <a:r>
              <a:rPr lang="sr-Cyrl-RS" dirty="0" smtClean="0"/>
              <a:t>Џон Еверет Миле, Офелија, 1851-1852.</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Evropska 19. veka 2019\Lartizam\Art for Arts Sake (Engleska)\Estetizacija narativa\John William Waterhouse, The Lady of Shalott, 1888.jpg"/>
          <p:cNvPicPr>
            <a:picLocks noGrp="1" noChangeAspect="1" noChangeArrowheads="1"/>
          </p:cNvPicPr>
          <p:nvPr>
            <p:ph idx="1"/>
          </p:nvPr>
        </p:nvPicPr>
        <p:blipFill>
          <a:blip r:embed="rId2" cstate="print"/>
          <a:srcRect/>
          <a:stretch>
            <a:fillRect/>
          </a:stretch>
        </p:blipFill>
        <p:spPr bwMode="auto">
          <a:xfrm>
            <a:off x="838200" y="685800"/>
            <a:ext cx="7391400" cy="5592763"/>
          </a:xfrm>
          <a:prstGeom prst="rect">
            <a:avLst/>
          </a:prstGeom>
          <a:noFill/>
        </p:spPr>
      </p:pic>
      <p:sp>
        <p:nvSpPr>
          <p:cNvPr id="5" name="Rectangle 4"/>
          <p:cNvSpPr/>
          <p:nvPr/>
        </p:nvSpPr>
        <p:spPr>
          <a:xfrm>
            <a:off x="2057400" y="6324600"/>
            <a:ext cx="5486400" cy="369332"/>
          </a:xfrm>
          <a:prstGeom prst="rect">
            <a:avLst/>
          </a:prstGeom>
        </p:spPr>
        <p:txBody>
          <a:bodyPr wrap="square">
            <a:spAutoFit/>
          </a:bodyPr>
          <a:lstStyle/>
          <a:p>
            <a:r>
              <a:rPr lang="sr-Cyrl-RS" dirty="0" smtClean="0"/>
              <a:t>Џон Вилијем Вотерхаус, </a:t>
            </a:r>
            <a:r>
              <a:rPr lang="sr-Latn-RS" dirty="0" smtClean="0"/>
              <a:t>Lady of Shalott, 1888.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457200" y="381000"/>
            <a:ext cx="4648200" cy="5745163"/>
          </a:xfrm>
        </p:spPr>
        <p:txBody>
          <a:bodyPr>
            <a:noAutofit/>
          </a:bodyPr>
          <a:lstStyle/>
          <a:p>
            <a:r>
              <a:rPr lang="sr-Cyrl-RS" sz="1200" dirty="0" smtClean="0"/>
              <a:t>Раскин се у свом канонском делу </a:t>
            </a:r>
            <a:r>
              <a:rPr lang="sr-Latn-RS" sz="1200" i="1" dirty="0" smtClean="0"/>
              <a:t>Modern painter</a:t>
            </a:r>
            <a:r>
              <a:rPr lang="sr-Latn-RS" sz="1200" dirty="0" smtClean="0"/>
              <a:t>, 1843-1850, </a:t>
            </a:r>
            <a:r>
              <a:rPr lang="sr-Cyrl-RS" sz="1200" dirty="0" smtClean="0"/>
              <a:t>објављеном у пет томова, бавио питањима природе и уметности и основа лепоте</a:t>
            </a:r>
          </a:p>
          <a:p>
            <a:r>
              <a:rPr lang="sr-Cyrl-RS" sz="1200" dirty="0" smtClean="0"/>
              <a:t>У другој књизи негира немачки појам естетско, и уводи појам - теоретско; негира могућност чулне спознаје, и чистог уживања у лепом</a:t>
            </a:r>
          </a:p>
          <a:p>
            <a:r>
              <a:rPr lang="sr-Cyrl-RS" sz="1200" dirty="0" smtClean="0"/>
              <a:t>Негира аморални естетицизам, сматра да је природа једина искрена и честита катеогрија, одраз лепоте божанског стварња; и тиме повезује лепо и морално; критикује Шилерова </a:t>
            </a:r>
            <a:r>
              <a:rPr lang="sr-Cyrl-RS" sz="1200" i="1" dirty="0" smtClean="0"/>
              <a:t>Естеска писма</a:t>
            </a:r>
            <a:r>
              <a:rPr lang="sr-Cyrl-RS" sz="1200" dirty="0" smtClean="0"/>
              <a:t>, која по њему раздавајау лепо и морални - (моралногизвршење неке моралне дужности); сензуалност види као блазирау негацију истинског и моралног у природи;  тиме негира прогресивну Шилерову теорију о еманципацији ума од традиције и предрасуда</a:t>
            </a:r>
          </a:p>
          <a:p>
            <a:r>
              <a:rPr lang="sr-Cyrl-RS" sz="1200" dirty="0" smtClean="0"/>
              <a:t>Раскин у прва два тома спаја протестанску етику са вером у истинитост природе</a:t>
            </a:r>
          </a:p>
          <a:p>
            <a:r>
              <a:rPr lang="sr-Cyrl-RS" sz="1200" dirty="0" smtClean="0"/>
              <a:t>Међутим, Раскин је у једном трентуку дожиево конверзију; боравак у Венецији и проучавање слике Соломон и Краљица од Сабе Веронезеа, проуроковало је велики обрт; почео је вредновати сензуалност венецијанског сликарства; ослобођеног религиозних норми, усредсређује се на на концепт чулног задовољства у лепом </a:t>
            </a:r>
          </a:p>
          <a:p>
            <a:r>
              <a:rPr lang="sr-Cyrl-RS" sz="1200" dirty="0" smtClean="0"/>
              <a:t>Нове ставове сублимира у петом тому </a:t>
            </a:r>
            <a:r>
              <a:rPr lang="sr-Cyrl-RS" sz="1200" i="1" dirty="0" smtClean="0"/>
              <a:t>Модерних сликара </a:t>
            </a:r>
            <a:r>
              <a:rPr lang="sr-Cyrl-RS" sz="1200" dirty="0" smtClean="0"/>
              <a:t>из 1860; његов преокрет је умнгоме одредио место естстицизма и концепта чисте уметности у викторијанској Енглеској у другој половини 19. века</a:t>
            </a:r>
            <a:endParaRPr lang="en-US" sz="1200" dirty="0"/>
          </a:p>
        </p:txBody>
      </p:sp>
      <p:pic>
        <p:nvPicPr>
          <p:cNvPr id="6146" name="Picture 2" descr="C:\Users\Igor\Music\0001.jpg"/>
          <p:cNvPicPr>
            <a:picLocks noChangeAspect="1" noChangeArrowheads="1"/>
          </p:cNvPicPr>
          <p:nvPr/>
        </p:nvPicPr>
        <p:blipFill>
          <a:blip r:embed="rId2" cstate="print"/>
          <a:srcRect/>
          <a:stretch>
            <a:fillRect/>
          </a:stretch>
        </p:blipFill>
        <p:spPr bwMode="auto">
          <a:xfrm>
            <a:off x="5181600" y="1676400"/>
            <a:ext cx="3886200" cy="2895600"/>
          </a:xfrm>
          <a:prstGeom prst="rect">
            <a:avLst/>
          </a:prstGeom>
          <a:noFill/>
        </p:spPr>
      </p:pic>
      <p:sp>
        <p:nvSpPr>
          <p:cNvPr id="5" name="Rectangle 4"/>
          <p:cNvSpPr/>
          <p:nvPr/>
        </p:nvSpPr>
        <p:spPr>
          <a:xfrm>
            <a:off x="5029200" y="4648200"/>
            <a:ext cx="4343400" cy="307777"/>
          </a:xfrm>
          <a:prstGeom prst="rect">
            <a:avLst/>
          </a:prstGeom>
        </p:spPr>
        <p:txBody>
          <a:bodyPr wrap="square">
            <a:spAutoFit/>
          </a:bodyPr>
          <a:lstStyle/>
          <a:p>
            <a:r>
              <a:rPr lang="sr-Cyrl-RS" sz="1400" dirty="0" smtClean="0"/>
              <a:t>Паоло Веронезе, Соломон и краљица од Сабе, 1582.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28600"/>
            <a:ext cx="11201400" cy="553998"/>
          </a:xfrm>
          <a:prstGeom prst="rect">
            <a:avLst/>
          </a:prstGeom>
        </p:spPr>
        <p:txBody>
          <a:bodyPr wrap="square">
            <a:spAutoFit/>
          </a:bodyPr>
          <a:lstStyle/>
          <a:p>
            <a:pPr algn="just">
              <a:spcBef>
                <a:spcPts val="0"/>
              </a:spcBef>
            </a:pPr>
            <a:r>
              <a:rPr lang="sr-Cyrl-RS" b="1" dirty="0" smtClean="0"/>
              <a:t>			</a:t>
            </a:r>
            <a:r>
              <a:rPr lang="sr-Latn-RS" b="1" dirty="0" smtClean="0"/>
              <a:t>l art pour l art</a:t>
            </a:r>
            <a:endParaRPr lang="sr-Cyrl-RS" b="1" dirty="0" smtClean="0"/>
          </a:p>
          <a:p>
            <a:pPr algn="just">
              <a:spcBef>
                <a:spcPts val="0"/>
              </a:spcBef>
            </a:pPr>
            <a:endParaRPr lang="sr-Cyrl-RS" sz="1200" dirty="0" smtClean="0"/>
          </a:p>
        </p:txBody>
      </p:sp>
      <p:sp>
        <p:nvSpPr>
          <p:cNvPr id="5" name="Content Placeholder 4"/>
          <p:cNvSpPr>
            <a:spLocks noGrp="1"/>
          </p:cNvSpPr>
          <p:nvPr>
            <p:ph idx="1"/>
          </p:nvPr>
        </p:nvSpPr>
        <p:spPr>
          <a:xfrm>
            <a:off x="838200" y="609600"/>
            <a:ext cx="7924800" cy="5287963"/>
          </a:xfrm>
        </p:spPr>
        <p:txBody>
          <a:bodyPr>
            <a:noAutofit/>
          </a:bodyPr>
          <a:lstStyle/>
          <a:p>
            <a:r>
              <a:rPr lang="sr-Cyrl-RS" sz="1200" dirty="0" smtClean="0"/>
              <a:t>Два концепта лепог се сукобљавају средином 19. века:  1</a:t>
            </a:r>
            <a:r>
              <a:rPr lang="sr-Cyrl-RS" sz="1200" b="1" dirty="0" smtClean="0"/>
              <a:t>. </a:t>
            </a:r>
            <a:r>
              <a:rPr lang="sr-Latn-CS" sz="1200" b="1" i="1" dirty="0" smtClean="0"/>
              <a:t>beau ideal</a:t>
            </a:r>
            <a:r>
              <a:rPr lang="sr-Latn-CS" sz="1200" b="1" dirty="0" smtClean="0"/>
              <a:t> </a:t>
            </a:r>
            <a:r>
              <a:rPr lang="sr-Cyrl-RS" sz="1200" dirty="0" smtClean="0"/>
              <a:t>вишевековни систем заснован на силабусима званичних академија  - подразумева стипендирање уметника, нормирано школовање, награђивање... 2. </a:t>
            </a:r>
            <a:r>
              <a:rPr lang="sr-Latn-CS" sz="1200" b="1" i="1" dirty="0" smtClean="0"/>
              <a:t>l’art pour l’art</a:t>
            </a:r>
            <a:r>
              <a:rPr lang="sr-Latn-CS" sz="1200" dirty="0" smtClean="0"/>
              <a:t> </a:t>
            </a:r>
            <a:r>
              <a:rPr lang="sr-Cyrl-RS" sz="1200" dirty="0" smtClean="0"/>
              <a:t>- идеја да се лепота налази у оку посматрача, дакле, концепт зависан од субјекције посматрача, датира још из 3. века; изнова редефинисан и теоријски устројен у списима немачких филозофа и естетичара друге половине 18. века</a:t>
            </a:r>
          </a:p>
          <a:p>
            <a:r>
              <a:rPr lang="sr-Cyrl-RS" sz="1200" dirty="0" smtClean="0"/>
              <a:t>Концепт </a:t>
            </a:r>
            <a:r>
              <a:rPr lang="sr-Latn-CS" sz="1200" b="1" i="1" dirty="0" smtClean="0"/>
              <a:t>l’art pour l’art</a:t>
            </a:r>
            <a:r>
              <a:rPr lang="sr-Latn-CS" sz="1200" dirty="0" smtClean="0"/>
              <a:t> </a:t>
            </a:r>
            <a:r>
              <a:rPr lang="sr-Cyrl-RS" sz="1200" dirty="0" smtClean="0"/>
              <a:t>је тумачен као вид ескапизма, неретко је дефинисан као неморалан, егоистичан став везан за аутономију уметности, изолација спрам реалног света; упркос критикама ради се о прогреисвној идеји, која је допринела уметничкој слободи и независности уметности</a:t>
            </a:r>
          </a:p>
          <a:p>
            <a:r>
              <a:rPr lang="sr-Cyrl-RS" sz="1200" dirty="0" smtClean="0"/>
              <a:t>Концепт </a:t>
            </a:r>
            <a:r>
              <a:rPr lang="sr-Latn-CS" sz="1200" b="1" i="1" dirty="0" smtClean="0"/>
              <a:t>l’art pour l’art</a:t>
            </a:r>
            <a:r>
              <a:rPr lang="sr-Cyrl-RS" sz="1200" b="1" i="1" dirty="0" smtClean="0"/>
              <a:t> </a:t>
            </a:r>
            <a:r>
              <a:rPr lang="sr-Cyrl-RS" sz="1200" dirty="0" smtClean="0"/>
              <a:t>подразумева лепоту као највишу вредност, која се уздиже на пиједестал, и дефинише као независна категорија</a:t>
            </a:r>
          </a:p>
          <a:p>
            <a:r>
              <a:rPr lang="sr-Cyrl-RS" sz="1200" dirty="0" smtClean="0"/>
              <a:t>Већ се у естетеици 18. века помињала идеја о недокучивости лепоте, и немогућности њене класификације; ту идеју су кодфиковали Баумгартен и Кант </a:t>
            </a:r>
          </a:p>
          <a:p>
            <a:r>
              <a:rPr lang="sr-Cyrl-RS" sz="1200" dirty="0" smtClean="0"/>
              <a:t>Александар Готлиб Баумгартен</a:t>
            </a:r>
            <a:r>
              <a:rPr lang="sr-Latn-CS" sz="1200" dirty="0" smtClean="0"/>
              <a:t>, </a:t>
            </a:r>
            <a:r>
              <a:rPr lang="sr-Cyrl-RS" sz="1200" dirty="0" smtClean="0"/>
              <a:t>професор филозофије на универзитету у Халеу, први је увео појам естетике; залагао се за кодификовање науке о чулном сазанњу и њеном увођењу у систем филозофских идеја; сматрао је да се чулима, иако, уврежени став указуује да је чучно искуство на нижем ступњу; може доћи до спознаје о лепом; изнад рационалне анализе лепота се може класфиковати</a:t>
            </a:r>
          </a:p>
          <a:p>
            <a:r>
              <a:rPr lang="sr-Cyrl-RS" sz="1200" dirty="0" smtClean="0"/>
              <a:t>Имануел Кант</a:t>
            </a:r>
            <a:r>
              <a:rPr lang="sr-Latn-CS" sz="1200" i="1" dirty="0" smtClean="0"/>
              <a:t> </a:t>
            </a:r>
            <a:r>
              <a:rPr lang="sr-Cyrl-RS" sz="1200" i="1" dirty="0" smtClean="0"/>
              <a:t>у делу Критика моћи суђења </a:t>
            </a:r>
            <a:r>
              <a:rPr lang="sr-Cyrl-RS" sz="1200" dirty="0" smtClean="0"/>
              <a:t>1790</a:t>
            </a:r>
            <a:r>
              <a:rPr lang="sr-Cyrl-RS" sz="1200" i="1" dirty="0" smtClean="0"/>
              <a:t>., </a:t>
            </a:r>
            <a:r>
              <a:rPr lang="sr-Cyrl-RS" sz="1200" dirty="0" smtClean="0"/>
              <a:t>је поделио човеков спознајни систем на три сегмента: разум, осећање дужности, естетски сензиблитет; филозоф је естетско допаадње подвео под концепт безинтересног допадања; оно се јавља једино у акту поимања лепоте; изнад суда знања стоји естетски суд; он је субјективан и самосвојан, и није детерминисан квалуитетом посматраног; спознаја о лепом исккључиво зависи од суда посмартача, он је слободан у свом доживљају лепог, и о њему процењује на основу слободног нахођења; само се при таквом посматрању, и без спољашњих ограничења може неки објекат назвати лепим, и тада човек постаје апсолутно слободан</a:t>
            </a:r>
          </a:p>
          <a:p>
            <a:r>
              <a:rPr lang="sr-Cyrl-RS" sz="1200" dirty="0" smtClean="0"/>
              <a:t>Ум и разум бивају инфериорни приликом просуђивања о лепом; њихов супремација на сазнајном и моралном пољу се губи у манифестацији слободне игре уобразиље; без притиска, без ограничења, и било каквог моралног принципа човек у просуђивању лепог постаје аутономан</a:t>
            </a:r>
            <a:endParaRPr lang="en-US" sz="1200" dirty="0" smtClean="0"/>
          </a:p>
          <a:p>
            <a:endParaRPr lang="sr-Cyrl-RS" sz="1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533400" y="685800"/>
            <a:ext cx="3886200" cy="5516563"/>
          </a:xfrm>
        </p:spPr>
        <p:txBody>
          <a:bodyPr>
            <a:noAutofit/>
          </a:bodyPr>
          <a:lstStyle/>
          <a:p>
            <a:r>
              <a:rPr lang="sr-Cyrl-RS" sz="1200" dirty="0" smtClean="0"/>
              <a:t>Годину дана након Раскинове конверзије Росети је кренуо са практичним експериментом у рекреирању стила венецијанских ренесансних сликара</a:t>
            </a:r>
          </a:p>
          <a:p>
            <a:r>
              <a:rPr lang="sr-Cyrl-RS" sz="1200" dirty="0" smtClean="0"/>
              <a:t>Кључно дело је </a:t>
            </a:r>
            <a:r>
              <a:rPr lang="sr-Latn-CS" sz="1200" b="1" i="1" u="sng" dirty="0" smtClean="0"/>
              <a:t>Bocca baciata</a:t>
            </a:r>
            <a:r>
              <a:rPr lang="sr-Latn-CS" sz="1200" dirty="0" smtClean="0"/>
              <a:t>,</a:t>
            </a:r>
            <a:r>
              <a:rPr lang="sr-Cyrl-RS" sz="1200" dirty="0" smtClean="0"/>
              <a:t> по узору на венецијанце слику је замислио као техничку вежбу учења бојења људског меса композиција, уместо да слика својим светлим и непомешаним бојама, Росети је изградио нови и комплексни начин богатог колорита и широког моделовања непомешаним бојама; сензуалност и тактилност веома различита од његових и уопште раних прерафаелитских слика</a:t>
            </a:r>
            <a:r>
              <a:rPr lang="sr-Latn-CS" sz="1200" dirty="0" smtClean="0"/>
              <a:t>; </a:t>
            </a:r>
            <a:endParaRPr lang="sr-Cyrl-RS" sz="1200" dirty="0" smtClean="0"/>
          </a:p>
          <a:p>
            <a:r>
              <a:rPr lang="sr-Cyrl-RS" sz="1200" dirty="0" smtClean="0"/>
              <a:t>Фигура је заснована на савременом моделу, </a:t>
            </a:r>
            <a:r>
              <a:rPr lang="sr-Latn-CS" sz="1200" dirty="0" smtClean="0"/>
              <a:t>Fanny Cornforth, </a:t>
            </a:r>
            <a:r>
              <a:rPr lang="sr-Cyrl-RS" sz="1200" dirty="0" smtClean="0"/>
              <a:t>али и подједнако на Тицијановим сликама сензуалних жена</a:t>
            </a:r>
          </a:p>
          <a:p>
            <a:r>
              <a:rPr lang="sr-Cyrl-RS" sz="1200" dirty="0" smtClean="0"/>
              <a:t>Росети ју је назвао пољубљеним уснама,</a:t>
            </a:r>
            <a:r>
              <a:rPr lang="hr-HR" sz="1200" dirty="0" smtClean="0"/>
              <a:t> Bocca baciata non perde ventura, anzi rinnova dolazi fa la luna</a:t>
            </a:r>
            <a:r>
              <a:rPr lang="sr-Cyrl-RS" sz="1200" dirty="0" smtClean="0"/>
              <a:t>/ Уста која су се пољубила је губе срећу радије се обнавља баш као и месец</a:t>
            </a:r>
            <a:r>
              <a:rPr lang="hr-HR" sz="1200" dirty="0" smtClean="0"/>
              <a:t>“</a:t>
            </a:r>
            <a:r>
              <a:rPr lang="sr-Cyrl-RS" sz="1200" dirty="0" smtClean="0"/>
              <a:t>;  реферира на закључну причу Бокачовог </a:t>
            </a:r>
            <a:r>
              <a:rPr lang="sr-Cyrl-RS" sz="1200" i="1" dirty="0" smtClean="0"/>
              <a:t>Декамерона</a:t>
            </a:r>
            <a:r>
              <a:rPr lang="sr-Cyrl-RS" sz="1200" dirty="0" smtClean="0"/>
              <a:t>, где је главни лик лепотица, сензуална, која размењује сексуална искуства са осам мушкараца пре него што ће се удати за деветог; уместо уобичајеног наратива неизбежно пропалој и порочној жени, она, Алатиел, живи веома срећно; зато се наслов слаже са сензуалношћу слике који је избаран касније да би употпунио естетску идеју слике</a:t>
            </a:r>
            <a:endParaRPr lang="en-US" sz="1200" dirty="0"/>
          </a:p>
        </p:txBody>
      </p:sp>
      <p:pic>
        <p:nvPicPr>
          <p:cNvPr id="5122" name="Picture 2" descr="H:\Evropska 19. veka 2019\Lartizam\Art for Arts Sake (Engleska)\Art for Arts Sake(D. G. Rosseti)\Dante Gabriel Rossetti, Bocca Baciata, 1859.png"/>
          <p:cNvPicPr>
            <a:picLocks noChangeAspect="1" noChangeArrowheads="1"/>
          </p:cNvPicPr>
          <p:nvPr/>
        </p:nvPicPr>
        <p:blipFill>
          <a:blip r:embed="rId2" cstate="print"/>
          <a:srcRect/>
          <a:stretch>
            <a:fillRect/>
          </a:stretch>
        </p:blipFill>
        <p:spPr bwMode="auto">
          <a:xfrm>
            <a:off x="4800600" y="685800"/>
            <a:ext cx="4191000" cy="5410200"/>
          </a:xfrm>
          <a:prstGeom prst="rect">
            <a:avLst/>
          </a:prstGeom>
          <a:noFill/>
        </p:spPr>
      </p:pic>
      <p:sp>
        <p:nvSpPr>
          <p:cNvPr id="6" name="Rectangle 5"/>
          <p:cNvSpPr/>
          <p:nvPr/>
        </p:nvSpPr>
        <p:spPr>
          <a:xfrm>
            <a:off x="4800600" y="6198990"/>
            <a:ext cx="4572000" cy="369332"/>
          </a:xfrm>
          <a:prstGeom prst="rect">
            <a:avLst/>
          </a:prstGeom>
        </p:spPr>
        <p:txBody>
          <a:bodyPr wrap="square">
            <a:spAutoFit/>
          </a:bodyPr>
          <a:lstStyle/>
          <a:p>
            <a:r>
              <a:rPr lang="sr-Cyrl-RS" dirty="0" smtClean="0"/>
              <a:t>Данте Габријел Росети, </a:t>
            </a:r>
            <a:r>
              <a:rPr lang="sr-Latn-RS" dirty="0" smtClean="0"/>
              <a:t>Bocca Baciata, 1859.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gor\Music\0001.jpg"/>
          <p:cNvPicPr>
            <a:picLocks noChangeAspect="1" noChangeArrowheads="1"/>
          </p:cNvPicPr>
          <p:nvPr/>
        </p:nvPicPr>
        <p:blipFill>
          <a:blip r:embed="rId2" cstate="print"/>
          <a:srcRect/>
          <a:stretch>
            <a:fillRect/>
          </a:stretch>
        </p:blipFill>
        <p:spPr bwMode="auto">
          <a:xfrm>
            <a:off x="5715000" y="76200"/>
            <a:ext cx="3362325" cy="6172200"/>
          </a:xfrm>
          <a:prstGeom prst="rect">
            <a:avLst/>
          </a:prstGeom>
          <a:noFill/>
        </p:spPr>
      </p:pic>
      <p:pic>
        <p:nvPicPr>
          <p:cNvPr id="11267" name="Picture 3" descr="C:\Users\Igor\Music\800px-Dante_Gabriel_Rossetti_-_Ecce_Ancilla_Domini!_-_Google_Art_Project.jpg"/>
          <p:cNvPicPr>
            <a:picLocks noChangeAspect="1" noChangeArrowheads="1"/>
          </p:cNvPicPr>
          <p:nvPr/>
        </p:nvPicPr>
        <p:blipFill>
          <a:blip r:embed="rId3" cstate="print"/>
          <a:srcRect/>
          <a:stretch>
            <a:fillRect/>
          </a:stretch>
        </p:blipFill>
        <p:spPr bwMode="auto">
          <a:xfrm>
            <a:off x="76200" y="76200"/>
            <a:ext cx="3352800" cy="6019800"/>
          </a:xfrm>
          <a:prstGeom prst="rect">
            <a:avLst/>
          </a:prstGeom>
          <a:noFill/>
        </p:spPr>
      </p:pic>
      <p:sp>
        <p:nvSpPr>
          <p:cNvPr id="6" name="Content Placeholder 4"/>
          <p:cNvSpPr txBox="1">
            <a:spLocks/>
          </p:cNvSpPr>
          <p:nvPr/>
        </p:nvSpPr>
        <p:spPr>
          <a:xfrm>
            <a:off x="3429000" y="0"/>
            <a:ext cx="2209800" cy="6202363"/>
          </a:xfrm>
          <a:prstGeom prst="rect">
            <a:avLst/>
          </a:prstGeom>
        </p:spPr>
        <p:txBody>
          <a:bodyPr vert="horz" lIns="91440" tIns="45720" rIns="91440" bIns="45720" rtlCol="0">
            <a:noAutofit/>
          </a:bodyPr>
          <a:lstStyle/>
          <a:p>
            <a:pPr marL="342900" lvl="0" indent="-342900">
              <a:spcBef>
                <a:spcPct val="20000"/>
              </a:spcBef>
            </a:pPr>
            <a:r>
              <a:rPr lang="sr-Cyrl-RS" sz="1200" noProof="0" dirty="0" smtClean="0"/>
              <a:t>	</a:t>
            </a:r>
            <a:r>
              <a:rPr kumimoji="0" lang="sr-Cyrl-RS" sz="900" b="0" i="0" u="none" strike="noStrike" kern="1200" cap="none" spc="0" normalizeH="0" baseline="0" noProof="0" dirty="0" smtClean="0">
                <a:ln>
                  <a:noFill/>
                </a:ln>
                <a:solidFill>
                  <a:schemeClr val="tx1"/>
                </a:solidFill>
                <a:effectLst/>
                <a:uLnTx/>
                <a:uFillTx/>
                <a:latin typeface="+mn-lt"/>
                <a:ea typeface="+mn-ea"/>
                <a:cs typeface="+mn-cs"/>
              </a:rPr>
              <a:t>Естетитзација наратива, чак и религијског је обележила деловање прерафаелита, </a:t>
            </a:r>
            <a:r>
              <a:rPr lang="sr-Cyrl-RS" sz="900" noProof="0" dirty="0" smtClean="0"/>
              <a:t>о</a:t>
            </a:r>
            <a:r>
              <a:rPr lang="sr-Cyrl-RS" sz="900" dirty="0" smtClean="0"/>
              <a:t>значивши њихово упаање у естетички, хетерогени покрет (</a:t>
            </a:r>
            <a:r>
              <a:rPr lang="sr-Latn-RS" sz="900" dirty="0" smtClean="0"/>
              <a:t>The Cult of Bauty</a:t>
            </a:r>
            <a:r>
              <a:rPr lang="sr-Cyrl-RS" sz="900" dirty="0" smtClean="0"/>
              <a:t>)</a:t>
            </a:r>
            <a:r>
              <a:rPr lang="sr-Latn-RS" sz="900" dirty="0" smtClean="0"/>
              <a:t>, </a:t>
            </a:r>
            <a:r>
              <a:rPr lang="sr-Cyrl-RS" sz="900" dirty="0" smtClean="0"/>
              <a:t>који препознаје ликовни критичар Валтер Хамилтон</a:t>
            </a:r>
          </a:p>
          <a:p>
            <a:pPr marL="342900" lvl="0" indent="-342900">
              <a:spcBef>
                <a:spcPct val="20000"/>
              </a:spcBef>
            </a:pPr>
            <a:r>
              <a:rPr kumimoji="0" lang="sr-Cyrl-RS" sz="900" b="0" i="0" u="none" strike="noStrike" kern="1200" cap="none" spc="0" normalizeH="0" baseline="0" noProof="0" dirty="0" smtClean="0">
                <a:ln>
                  <a:noFill/>
                </a:ln>
                <a:solidFill>
                  <a:schemeClr val="tx1"/>
                </a:solidFill>
                <a:effectLst/>
                <a:uLnTx/>
                <a:uFillTx/>
                <a:latin typeface="+mn-lt"/>
                <a:ea typeface="+mn-ea"/>
                <a:cs typeface="+mn-cs"/>
              </a:rPr>
              <a:t>	Славно</a:t>
            </a:r>
            <a:r>
              <a:rPr kumimoji="0" lang="sr-Cyrl-RS" sz="900" b="0" i="0" u="none" strike="noStrike" kern="1200" cap="none" spc="0" normalizeH="0" noProof="0" dirty="0" smtClean="0">
                <a:ln>
                  <a:noFill/>
                </a:ln>
                <a:solidFill>
                  <a:schemeClr val="tx1"/>
                </a:solidFill>
                <a:effectLst/>
                <a:uLnTx/>
                <a:uFillTx/>
                <a:latin typeface="+mn-lt"/>
                <a:ea typeface="+mn-ea"/>
                <a:cs typeface="+mn-cs"/>
              </a:rPr>
              <a:t> Росетијево дело </a:t>
            </a:r>
            <a:r>
              <a:rPr kumimoji="0" lang="sr-Cyrl-RS" sz="900" b="0" i="1" u="none" strike="noStrike" kern="1200" cap="none" spc="0" normalizeH="0" noProof="0" dirty="0" smtClean="0">
                <a:ln>
                  <a:noFill/>
                </a:ln>
                <a:solidFill>
                  <a:schemeClr val="tx1"/>
                </a:solidFill>
                <a:effectLst/>
                <a:uLnTx/>
                <a:uFillTx/>
                <a:latin typeface="+mn-lt"/>
                <a:ea typeface="+mn-ea"/>
                <a:cs typeface="+mn-cs"/>
              </a:rPr>
              <a:t>Благовести</a:t>
            </a:r>
            <a:r>
              <a:rPr kumimoji="0" lang="sr-Cyrl-RS" sz="900" b="0" i="0" u="none" strike="noStrike" kern="1200" cap="none" spc="0" normalizeH="0" noProof="0" dirty="0" smtClean="0">
                <a:ln>
                  <a:noFill/>
                </a:ln>
                <a:solidFill>
                  <a:schemeClr val="tx1"/>
                </a:solidFill>
                <a:effectLst/>
                <a:uLnTx/>
                <a:uFillTx/>
                <a:latin typeface="+mn-lt"/>
                <a:ea typeface="+mn-ea"/>
                <a:cs typeface="+mn-cs"/>
              </a:rPr>
              <a:t>, приказује једну парарелигиозну сцену која обилује сензуалношћу, чак и еротичношћу; боја је сведена на бело, што најављује Вислерову слику </a:t>
            </a:r>
            <a:r>
              <a:rPr kumimoji="0" lang="sr-Cyrl-RS" sz="900" b="0" i="1" u="none" strike="noStrike" kern="1200" cap="none" spc="0" normalizeH="0" noProof="0" dirty="0" smtClean="0">
                <a:ln>
                  <a:noFill/>
                </a:ln>
                <a:solidFill>
                  <a:schemeClr val="tx1"/>
                </a:solidFill>
                <a:effectLst/>
                <a:uLnTx/>
                <a:uFillTx/>
                <a:latin typeface="+mn-lt"/>
                <a:ea typeface="+mn-ea"/>
                <a:cs typeface="+mn-cs"/>
              </a:rPr>
              <a:t>Симфонија бр. 1: Девојку у белом</a:t>
            </a:r>
            <a:r>
              <a:rPr kumimoji="0" lang="sr-Cyrl-RS" sz="900" b="0" i="0" u="none" strike="noStrike" kern="1200" cap="none" spc="0" normalizeH="0" noProof="0" dirty="0" smtClean="0">
                <a:ln>
                  <a:noFill/>
                </a:ln>
                <a:solidFill>
                  <a:schemeClr val="tx1"/>
                </a:solidFill>
                <a:effectLst/>
                <a:uLnTx/>
                <a:uFillTx/>
                <a:latin typeface="+mn-lt"/>
                <a:ea typeface="+mn-ea"/>
                <a:cs typeface="+mn-cs"/>
              </a:rPr>
              <a:t>, из 60-тих; наслов преузет из језика музике упућује </a:t>
            </a:r>
            <a:r>
              <a:rPr lang="sr-Cyrl-RS" sz="900" dirty="0" smtClean="0"/>
              <a:t>на апстраховање </a:t>
            </a:r>
            <a:r>
              <a:rPr kumimoji="0" lang="sr-Cyrl-RS" sz="900" b="0" i="0" u="none" strike="noStrike" kern="1200" cap="none" spc="0" normalizeH="0" noProof="0" dirty="0" smtClean="0">
                <a:ln>
                  <a:noFill/>
                </a:ln>
                <a:solidFill>
                  <a:schemeClr val="tx1"/>
                </a:solidFill>
                <a:effectLst/>
                <a:uLnTx/>
                <a:uFillTx/>
                <a:latin typeface="+mn-lt"/>
                <a:ea typeface="+mn-ea"/>
                <a:cs typeface="+mn-cs"/>
              </a:rPr>
              <a:t>наратива, и значаја музике као чистог и савршеног израза у доба естетичког покрета </a:t>
            </a:r>
          </a:p>
          <a:p>
            <a:pPr marL="342900" lvl="0" indent="-342900">
              <a:spcBef>
                <a:spcPct val="20000"/>
              </a:spcBef>
            </a:pPr>
            <a:r>
              <a:rPr lang="sr-Cyrl-RS" sz="900" baseline="0" dirty="0" smtClean="0"/>
              <a:t>	</a:t>
            </a:r>
            <a:r>
              <a:rPr kumimoji="0" lang="sr-Cyrl-RS" sz="900" b="0" i="0" u="none" strike="noStrike" kern="1200" cap="none" spc="0" normalizeH="0" baseline="0" noProof="0" dirty="0" smtClean="0">
                <a:ln>
                  <a:noFill/>
                </a:ln>
                <a:solidFill>
                  <a:schemeClr val="tx1"/>
                </a:solidFill>
                <a:effectLst/>
                <a:uLnTx/>
                <a:uFillTx/>
                <a:latin typeface="+mn-lt"/>
                <a:ea typeface="+mn-ea"/>
                <a:cs typeface="+mn-cs"/>
              </a:rPr>
              <a:t>Врхунац</a:t>
            </a:r>
            <a:r>
              <a:rPr kumimoji="0" lang="sr-Cyrl-RS" sz="900" b="0" i="0" u="none" strike="noStrike" kern="1200" cap="none" spc="0" normalizeH="0" noProof="0" dirty="0" smtClean="0">
                <a:ln>
                  <a:noFill/>
                </a:ln>
                <a:solidFill>
                  <a:schemeClr val="tx1"/>
                </a:solidFill>
                <a:effectLst/>
                <a:uLnTx/>
                <a:uFillTx/>
                <a:latin typeface="+mn-lt"/>
                <a:ea typeface="+mn-ea"/>
                <a:cs typeface="+mn-cs"/>
              </a:rPr>
              <a:t> радикалног естетитцизма манифестован је Вислеровом сликом  </a:t>
            </a:r>
            <a:r>
              <a:rPr kumimoji="0" lang="sr-Cyrl-RS" sz="900" b="0" i="1" u="none" strike="noStrike" kern="1200" cap="none" spc="0" normalizeH="0" noProof="0" dirty="0" smtClean="0">
                <a:ln>
                  <a:noFill/>
                </a:ln>
                <a:solidFill>
                  <a:schemeClr val="tx1"/>
                </a:solidFill>
                <a:effectLst/>
                <a:uLnTx/>
                <a:uFillTx/>
                <a:latin typeface="+mn-lt"/>
                <a:ea typeface="+mn-ea"/>
                <a:cs typeface="+mn-cs"/>
              </a:rPr>
              <a:t>Девојка у белом</a:t>
            </a:r>
            <a:r>
              <a:rPr kumimoji="0" lang="sr-Cyrl-RS" sz="900" b="0" i="0" u="none" strike="noStrike" kern="1200" cap="none" spc="0" normalizeH="0" noProof="0" dirty="0" smtClean="0">
                <a:ln>
                  <a:noFill/>
                </a:ln>
                <a:solidFill>
                  <a:schemeClr val="tx1"/>
                </a:solidFill>
                <a:effectLst/>
                <a:uLnTx/>
                <a:uFillTx/>
                <a:latin typeface="+mn-lt"/>
                <a:ea typeface="+mn-ea"/>
                <a:cs typeface="+mn-cs"/>
              </a:rPr>
              <a:t>; Вислер је </a:t>
            </a:r>
            <a:r>
              <a:rPr kumimoji="0" lang="sr-Cyrl-RS" sz="900" b="0" i="1" u="none" strike="noStrike" kern="1200" cap="none" spc="0" normalizeH="0" noProof="0" dirty="0" smtClean="0">
                <a:ln>
                  <a:noFill/>
                </a:ln>
                <a:solidFill>
                  <a:schemeClr val="tx1"/>
                </a:solidFill>
                <a:effectLst/>
                <a:uLnTx/>
                <a:uFillTx/>
                <a:latin typeface="+mn-lt"/>
                <a:ea typeface="+mn-ea"/>
                <a:cs typeface="+mn-cs"/>
              </a:rPr>
              <a:t>формалистичком</a:t>
            </a:r>
            <a:r>
              <a:rPr kumimoji="0" lang="sr-Cyrl-RS" sz="900" b="0" i="0" u="none" strike="noStrike" kern="1200" cap="none" spc="0" normalizeH="0" noProof="0" dirty="0" smtClean="0">
                <a:ln>
                  <a:noFill/>
                </a:ln>
                <a:solidFill>
                  <a:schemeClr val="tx1"/>
                </a:solidFill>
                <a:effectLst/>
                <a:uLnTx/>
                <a:uFillTx/>
                <a:latin typeface="+mn-lt"/>
                <a:ea typeface="+mn-ea"/>
                <a:cs typeface="+mn-cs"/>
              </a:rPr>
              <a:t> изјавом 1862. године појаснио слику: </a:t>
            </a:r>
            <a:r>
              <a:rPr kumimoji="0" lang="sr-Cyrl-RS" sz="900" b="0" i="1" u="none" strike="noStrike" kern="1200" cap="none" spc="0" normalizeH="0" noProof="0" dirty="0" smtClean="0">
                <a:ln>
                  <a:noFill/>
                </a:ln>
                <a:solidFill>
                  <a:schemeClr val="tx1"/>
                </a:solidFill>
                <a:effectLst/>
                <a:uLnTx/>
                <a:uFillTx/>
                <a:latin typeface="+mn-lt"/>
                <a:ea typeface="+mn-ea"/>
                <a:cs typeface="+mn-cs"/>
              </a:rPr>
              <a:t>Моја слика једонставно предстваља девојку обучену у бело која стоји испред беле завесе </a:t>
            </a:r>
          </a:p>
          <a:p>
            <a:pPr marL="342900" lvl="0" indent="-342900">
              <a:spcBef>
                <a:spcPct val="20000"/>
              </a:spcBef>
            </a:pPr>
            <a:r>
              <a:rPr lang="sr-Cyrl-RS" sz="900" dirty="0" smtClean="0"/>
              <a:t>	Сублимација радикалног естетицизма је уобличена 1867.; критичар Сидни Колвин је у свом чланку написао: </a:t>
            </a:r>
            <a:r>
              <a:rPr lang="sr-Cyrl-RS" sz="900" i="1" dirty="0" smtClean="0"/>
              <a:t>Ја бих потврдио да лепота треба бити једини врховни циљ, сликовног изражавања уметника. Ликовна уметност се обраћа директно чулу вида, док емоцијама и интелету посердно, кроз медијум чула вида, а само савршенство лје можемо имати кроз чуло вида је савршенство облика и боја. Стога савршенство облика и боја, лепота, једном речју, треба бити главни предмет ликовне уметности.</a:t>
            </a:r>
            <a:endParaRPr kumimoji="0" lang="sr-Cyrl-RS" sz="900" b="0" i="1"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715000" y="6324600"/>
            <a:ext cx="3657600" cy="307777"/>
          </a:xfrm>
          <a:prstGeom prst="rect">
            <a:avLst/>
          </a:prstGeom>
        </p:spPr>
        <p:txBody>
          <a:bodyPr wrap="square">
            <a:spAutoFit/>
          </a:bodyPr>
          <a:lstStyle/>
          <a:p>
            <a:r>
              <a:rPr lang="sr-Cyrl-RS" sz="1400" dirty="0" smtClean="0"/>
              <a:t>Џејмс Вислер, Девојка у белом, 1861-1862.</a:t>
            </a:r>
            <a:endParaRPr lang="en-US" sz="1400" dirty="0"/>
          </a:p>
        </p:txBody>
      </p:sp>
      <p:sp>
        <p:nvSpPr>
          <p:cNvPr id="8" name="Rectangle 7"/>
          <p:cNvSpPr/>
          <p:nvPr/>
        </p:nvSpPr>
        <p:spPr>
          <a:xfrm>
            <a:off x="0" y="6198990"/>
            <a:ext cx="4648200" cy="307777"/>
          </a:xfrm>
          <a:prstGeom prst="rect">
            <a:avLst/>
          </a:prstGeom>
        </p:spPr>
        <p:txBody>
          <a:bodyPr wrap="square">
            <a:spAutoFit/>
          </a:bodyPr>
          <a:lstStyle/>
          <a:p>
            <a:r>
              <a:rPr lang="sr-Cyrl-RS" sz="1400" dirty="0" smtClean="0"/>
              <a:t>Данте Габријел Росети, Е</a:t>
            </a:r>
            <a:r>
              <a:rPr lang="sr-Latn-RS" sz="1400" dirty="0" smtClean="0"/>
              <a:t>cce Ancilla Domini, 1859. </a:t>
            </a:r>
            <a:endParaRPr lang="en-US" sz="1400" dirty="0"/>
          </a:p>
        </p:txBody>
      </p:sp>
      <p:sp>
        <p:nvSpPr>
          <p:cNvPr id="9" name="Up Arrow 8"/>
          <p:cNvSpPr/>
          <p:nvPr/>
        </p:nvSpPr>
        <p:spPr>
          <a:xfrm rot="5400000" flipH="1">
            <a:off x="5463540" y="3177544"/>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5400000" flipH="1" flipV="1">
            <a:off x="3566159" y="1996441"/>
            <a:ext cx="76201" cy="198119"/>
          </a:xfrm>
          <a:prstGeom prst="upArrow">
            <a:avLst>
              <a:gd name="adj1" fmla="val 50000"/>
              <a:gd name="adj2" fmla="val 55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4724400" y="152400"/>
            <a:ext cx="4114800" cy="5973763"/>
          </a:xfrm>
        </p:spPr>
        <p:txBody>
          <a:bodyPr>
            <a:noAutofit/>
          </a:bodyPr>
          <a:lstStyle/>
          <a:p>
            <a:r>
              <a:rPr lang="sr-Cyrl-RS" sz="1000" dirty="0" smtClean="0"/>
              <a:t>Поред Росетиија, Милеа, и друга генерација прерафаелита је учествовала у естетичком покрету у Енглеској.; Едвард Бирни Џонс и Вилијам Морис су свакако најистакнутији представници; ипак, радикални естетицизам је имао и једну умеренију форму ближу академизму, у којој је дошло до измирења садржаја и форме</a:t>
            </a:r>
          </a:p>
          <a:p>
            <a:r>
              <a:rPr lang="sr-Cyrl-RS" sz="1000" dirty="0" smtClean="0"/>
              <a:t>Најупечатљивија личност је Фредерик Лорд Лејтон, председник Краљевске академије од 1878. до 1896.; дуго је важио за парадигму академског уметника; слике су му оптуживане као пресавршене, да поричу неуједначеност људског искуства; новије студије истичу његов удео у естетицизму; истичу извесну везу између припадности затвореном кругу академске савршености и херметичког света чисте лепоте естетицизма; тако се укида уврежена дихотомија – нагативна карактеризација деветнаестовековног академизма, као посматрање форми огољених од било каквог значења које су можда некад имале, и сада, изнађеног садејства са позитивним карактерисањем естетицизма који представљао форму изнад значења – оба концепта се чини сличним</a:t>
            </a:r>
          </a:p>
          <a:p>
            <a:r>
              <a:rPr lang="sr-Cyrl-RS" sz="1000" dirty="0" smtClean="0"/>
              <a:t>Лејтонова позиција је слична некадашњој Енгровој, уколико је Енгр окаректерисан као </a:t>
            </a:r>
            <a:r>
              <a:rPr lang="sr-Cyrl-RS" sz="1000" i="1" dirty="0" smtClean="0"/>
              <a:t>конезрвативни модерниста</a:t>
            </a:r>
            <a:r>
              <a:rPr lang="sr-Cyrl-RS" sz="1000" dirty="0" smtClean="0"/>
              <a:t>, онда је Лејтон дефинисан као </a:t>
            </a:r>
            <a:r>
              <a:rPr lang="sr-Cyrl-RS" sz="1000" i="1" dirty="0" smtClean="0"/>
              <a:t>естета академичар</a:t>
            </a:r>
            <a:r>
              <a:rPr lang="sr-Cyrl-RS" sz="1000" dirty="0" smtClean="0"/>
              <a:t>; ипак, оптуживали су га као вулгализатора Енгрове велике традиције</a:t>
            </a:r>
          </a:p>
          <a:p>
            <a:r>
              <a:rPr lang="sr-Cyrl-RS" sz="1000" dirty="0" smtClean="0"/>
              <a:t>На оптужбе о неинвентивности, и јаловом копирању старих мајстора, одговарао је тумачењем сопственог, такозваног формалног еклектицизма, и т о у виду својих </a:t>
            </a:r>
            <a:r>
              <a:rPr lang="sr-Cyrl-RS" sz="1000" i="1" dirty="0" smtClean="0"/>
              <a:t>Обраћања</a:t>
            </a:r>
            <a:r>
              <a:rPr lang="sr-Cyrl-RS" sz="1000" dirty="0" smtClean="0"/>
              <a:t> (</a:t>
            </a:r>
            <a:r>
              <a:rPr lang="sr-Latn-RS" sz="1000" dirty="0" smtClean="0"/>
              <a:t>Adresses</a:t>
            </a:r>
            <a:r>
              <a:rPr lang="sr-Cyrl-RS" sz="1000" dirty="0" smtClean="0"/>
              <a:t>) на Академији</a:t>
            </a:r>
            <a:r>
              <a:rPr lang="sr-Latn-RS" sz="1000" dirty="0" smtClean="0"/>
              <a:t>: </a:t>
            </a:r>
            <a:r>
              <a:rPr lang="sr-Cyrl-RS" sz="1000" i="1" dirty="0" smtClean="0"/>
              <a:t>врхунски производи уметности наредних генерација тако стварају серију узвишених тачака, узимајући свако од свакога рефелксију чудновате светлости, извор који није у атмосфери изнад и око њих, него у стадијуму друштва удаљеном од нашег</a:t>
            </a:r>
          </a:p>
          <a:p>
            <a:r>
              <a:rPr lang="sr-Cyrl-RS" sz="1000" dirty="0" smtClean="0"/>
              <a:t>Сидни Колвин је од преко 700 уметника који су излагали 1867. на Краљевској академији препознао само 9 као естете: Лејтон, Соломон, Вислер, Мур, Росети, Берни-Ђонс...</a:t>
            </a:r>
          </a:p>
          <a:p>
            <a:r>
              <a:rPr lang="sr-Cyrl-RS" sz="1000" dirty="0" smtClean="0"/>
              <a:t>Године 1877. почиње са радом знаменита Гросвенор галерија у Лондону, њен власник Кутс Линџи, уметник и акварелиста је осмислио простор на коме су се одржавале екстравагантне изложбе ликовних дела; у центру збивања нашли су се многи естетичари: Лејтон, Мур, Вислер...</a:t>
            </a:r>
          </a:p>
          <a:p>
            <a:endParaRPr lang="sr-Cyrl-RS" sz="1000" dirty="0" smtClean="0"/>
          </a:p>
          <a:p>
            <a:endParaRPr lang="en-US" sz="1000" dirty="0"/>
          </a:p>
        </p:txBody>
      </p:sp>
      <p:pic>
        <p:nvPicPr>
          <p:cNvPr id="8194" name="Picture 2" descr="C:\Users\Igor\Music\0001.jpg"/>
          <p:cNvPicPr>
            <a:picLocks noChangeAspect="1" noChangeArrowheads="1"/>
          </p:cNvPicPr>
          <p:nvPr/>
        </p:nvPicPr>
        <p:blipFill>
          <a:blip r:embed="rId2" cstate="print"/>
          <a:srcRect/>
          <a:stretch>
            <a:fillRect/>
          </a:stretch>
        </p:blipFill>
        <p:spPr bwMode="auto">
          <a:xfrm>
            <a:off x="304800" y="152401"/>
            <a:ext cx="3962400" cy="6324600"/>
          </a:xfrm>
          <a:prstGeom prst="rect">
            <a:avLst/>
          </a:prstGeom>
          <a:noFill/>
        </p:spPr>
      </p:pic>
      <p:sp>
        <p:nvSpPr>
          <p:cNvPr id="6" name="Rectangle 5"/>
          <p:cNvSpPr/>
          <p:nvPr/>
        </p:nvSpPr>
        <p:spPr>
          <a:xfrm>
            <a:off x="381000" y="6477000"/>
            <a:ext cx="5105400" cy="307777"/>
          </a:xfrm>
          <a:prstGeom prst="rect">
            <a:avLst/>
          </a:prstGeom>
        </p:spPr>
        <p:txBody>
          <a:bodyPr wrap="square">
            <a:spAutoFit/>
          </a:bodyPr>
          <a:lstStyle/>
          <a:p>
            <a:r>
              <a:rPr lang="sr-Cyrl-RS" sz="1400" dirty="0" smtClean="0"/>
              <a:t>Џејмс Тисо, Представа Фредерика Лејтона, 1872.</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3581400" cy="5516563"/>
          </a:xfrm>
        </p:spPr>
        <p:txBody>
          <a:bodyPr>
            <a:noAutofit/>
          </a:bodyPr>
          <a:lstStyle/>
          <a:p>
            <a:r>
              <a:rPr lang="sr-Cyrl-RS" sz="1100" dirty="0" smtClean="0"/>
              <a:t>Вилијам Росети је описао Лејтонов рад: </a:t>
            </a:r>
            <a:r>
              <a:rPr lang="sr-Cyrl-RS" sz="1100" i="1" dirty="0" smtClean="0"/>
              <a:t>уметност луксузне изузетности, лепота ради лепоте, боја светлост, форма, избор детаља ради њих самих, или ради лепоте</a:t>
            </a:r>
            <a:r>
              <a:rPr lang="sr-Cyrl-RS" sz="1100" dirty="0" smtClean="0"/>
              <a:t>; дакле, 1863. Лејтон је први уметник идентификован, међу енглеском критиком слоганом – уметност ради уметности</a:t>
            </a:r>
          </a:p>
          <a:p>
            <a:r>
              <a:rPr lang="sr-Cyrl-RS" sz="1100" dirty="0" smtClean="0"/>
              <a:t>Ипак, Лејтон је био академичар, и стога је био умеренији у сопственом вредновању дела, који је окарактерисао као стваралачку ревокацију великих мајстора прошлости: </a:t>
            </a:r>
            <a:r>
              <a:rPr lang="sr-Cyrl-RS" sz="1100" i="1" dirty="0" smtClean="0"/>
              <a:t>Врхунски производи уметности наредних генерација тако стварају серију узвишених тачака, узимајући свако од свакога рефлексију чудновате светлости, извор који није у атмосфери изнад и око њих, него у стадијуму друштва удаљенго од нашег</a:t>
            </a:r>
            <a:endParaRPr lang="sr-Cyrl-RS" sz="1100" dirty="0" smtClean="0"/>
          </a:p>
          <a:p>
            <a:r>
              <a:rPr lang="sr-Cyrl-RS" sz="1100" dirty="0" smtClean="0"/>
              <a:t>У складу са оваквим исказом се разумеју и два канонска дела естетицизма у Енглеској</a:t>
            </a:r>
          </a:p>
          <a:p>
            <a:r>
              <a:rPr lang="sr-Cyrl-RS" sz="1100" i="1" dirty="0" smtClean="0"/>
              <a:t>Павонија</a:t>
            </a:r>
            <a:r>
              <a:rPr lang="sr-Cyrl-RS" sz="1100" dirty="0" smtClean="0"/>
              <a:t> је пример екстраваганције и естетицизма; посебна особеност је пауново перје које се узима као амблем естетског покрета у Енглеској; могло се видети на сликама и ентеријерима, и као мотив у књижевним делима; представља луксуз и лепоту по себи, ослобођену значења, и употребне вредности</a:t>
            </a:r>
          </a:p>
          <a:p>
            <a:r>
              <a:rPr lang="sr-Cyrl-RS" sz="1100" dirty="0" smtClean="0"/>
              <a:t>Друго канонско дело је </a:t>
            </a:r>
            <a:r>
              <a:rPr lang="sr-Cyrl-RS" sz="1100" i="1" dirty="0" smtClean="0"/>
              <a:t>Пламтећи јун</a:t>
            </a:r>
            <a:r>
              <a:rPr lang="sr-Cyrl-RS" sz="1100" dirty="0" smtClean="0"/>
              <a:t>, ремек-дело викторијанске епохе и високог естетицизма; све особености Лејтоновог естетицизма су присутне: савршена моделација, богатство боја, стваралачка прерада Микеланђелове фигуре </a:t>
            </a:r>
            <a:r>
              <a:rPr lang="sr-Cyrl-RS" sz="1100" i="1" dirty="0" smtClean="0"/>
              <a:t>Ноћи</a:t>
            </a:r>
            <a:r>
              <a:rPr lang="sr-Cyrl-RS" sz="1100" dirty="0" smtClean="0"/>
              <a:t> из гробнице Медичи у Фиренци</a:t>
            </a:r>
          </a:p>
          <a:p>
            <a:r>
              <a:rPr lang="sr-Cyrl-RS" sz="1100" dirty="0" smtClean="0"/>
              <a:t>Слике је ослобођена наратива, ипак, обојена је и симболизмом: отровна грана олеандера назнака је смрти и сна, пламтеће сунце у позадини, ипак, све нестаје у лепом ...</a:t>
            </a:r>
            <a:endParaRPr lang="en-US" sz="1100" dirty="0" smtClean="0"/>
          </a:p>
          <a:p>
            <a:endParaRPr lang="en-US" sz="1100" dirty="0"/>
          </a:p>
        </p:txBody>
      </p:sp>
      <p:pic>
        <p:nvPicPr>
          <p:cNvPr id="9218" name="Picture 2" descr="C:\Users\Igor\Music\001.jpg"/>
          <p:cNvPicPr>
            <a:picLocks noChangeAspect="1" noChangeArrowheads="1"/>
          </p:cNvPicPr>
          <p:nvPr/>
        </p:nvPicPr>
        <p:blipFill>
          <a:blip r:embed="rId2" cstate="print"/>
          <a:srcRect/>
          <a:stretch>
            <a:fillRect/>
          </a:stretch>
        </p:blipFill>
        <p:spPr bwMode="auto">
          <a:xfrm>
            <a:off x="4572000" y="685800"/>
            <a:ext cx="4343400" cy="5562601"/>
          </a:xfrm>
          <a:prstGeom prst="rect">
            <a:avLst/>
          </a:prstGeom>
          <a:noFill/>
        </p:spPr>
      </p:pic>
      <p:sp>
        <p:nvSpPr>
          <p:cNvPr id="4" name="Rectangle 3"/>
          <p:cNvSpPr/>
          <p:nvPr/>
        </p:nvSpPr>
        <p:spPr>
          <a:xfrm>
            <a:off x="4800600" y="6324600"/>
            <a:ext cx="4572000" cy="369332"/>
          </a:xfrm>
          <a:prstGeom prst="rect">
            <a:avLst/>
          </a:prstGeom>
        </p:spPr>
        <p:txBody>
          <a:bodyPr wrap="square">
            <a:spAutoFit/>
          </a:bodyPr>
          <a:lstStyle/>
          <a:p>
            <a:r>
              <a:rPr lang="sr-Cyrl-RS" dirty="0" smtClean="0"/>
              <a:t>Фредерик Лејтон, Павонија, 1859.</a:t>
            </a:r>
            <a:r>
              <a:rPr lang="sr-Latn-RS" dirty="0" smtClean="0"/>
              <a:t> </a:t>
            </a:r>
            <a:endParaRPr lang="en-US" dirty="0"/>
          </a:p>
        </p:txBody>
      </p:sp>
      <p:sp>
        <p:nvSpPr>
          <p:cNvPr id="5" name="Up Arrow 4"/>
          <p:cNvSpPr/>
          <p:nvPr/>
        </p:nvSpPr>
        <p:spPr>
          <a:xfrm flipH="1" flipV="1">
            <a:off x="4267200" y="48768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5400000" flipH="1">
            <a:off x="4091940" y="3528059"/>
            <a:ext cx="45719"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gor\Music\002.jpg"/>
          <p:cNvPicPr>
            <a:picLocks noGrp="1" noChangeAspect="1" noChangeArrowheads="1"/>
          </p:cNvPicPr>
          <p:nvPr>
            <p:ph idx="1"/>
          </p:nvPr>
        </p:nvPicPr>
        <p:blipFill>
          <a:blip r:embed="rId2" cstate="print"/>
          <a:srcRect/>
          <a:stretch>
            <a:fillRect/>
          </a:stretch>
        </p:blipFill>
        <p:spPr bwMode="auto">
          <a:xfrm>
            <a:off x="1524000" y="381000"/>
            <a:ext cx="6248400" cy="5715000"/>
          </a:xfrm>
          <a:prstGeom prst="rect">
            <a:avLst/>
          </a:prstGeom>
          <a:noFill/>
        </p:spPr>
      </p:pic>
      <p:sp>
        <p:nvSpPr>
          <p:cNvPr id="5" name="Rectangle 4"/>
          <p:cNvSpPr/>
          <p:nvPr/>
        </p:nvSpPr>
        <p:spPr>
          <a:xfrm>
            <a:off x="2667000" y="6172200"/>
            <a:ext cx="6705600" cy="369332"/>
          </a:xfrm>
          <a:prstGeom prst="rect">
            <a:avLst/>
          </a:prstGeom>
        </p:spPr>
        <p:txBody>
          <a:bodyPr wrap="square">
            <a:spAutoFit/>
          </a:bodyPr>
          <a:lstStyle/>
          <a:p>
            <a:r>
              <a:rPr lang="sr-Cyrl-RS" dirty="0" smtClean="0"/>
              <a:t>Фредерик Лејтон, Ватрени јун, 1895.</a:t>
            </a:r>
            <a:r>
              <a:rPr lang="sr-Latn-R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sr-Cyrl-RS" dirty="0" smtClean="0"/>
              <a:t>Литерартура:</a:t>
            </a:r>
            <a:endParaRPr lang="sr-Latn-RS" dirty="0" smtClean="0"/>
          </a:p>
          <a:p>
            <a:r>
              <a:rPr lang="sr-Cyrl-RS" sz="1800" b="1" dirty="0" smtClean="0"/>
              <a:t>Обавезна (</a:t>
            </a:r>
            <a:r>
              <a:rPr lang="sr-Latn-CS" sz="1800" dirty="0" smtClean="0"/>
              <a:t>l’art pour l’art </a:t>
            </a:r>
            <a:r>
              <a:rPr lang="sr-Cyrl-RS" sz="1800" b="1" dirty="0" smtClean="0"/>
              <a:t>)</a:t>
            </a:r>
            <a:endParaRPr lang="sr-Latn-RS" sz="1800" b="1" dirty="0" smtClean="0"/>
          </a:p>
          <a:p>
            <a:r>
              <a:rPr lang="sr-Latn-RS" sz="1800" dirty="0" smtClean="0"/>
              <a:t>Elizabeth Prettejohn, Beaty &amp; Art 1750-1900, Oxford 2005, 40-47, 65-109.</a:t>
            </a:r>
            <a:endParaRPr lang="sr-Cyrl-RS" sz="1800" dirty="0" smtClean="0"/>
          </a:p>
          <a:p>
            <a:pPr>
              <a:buNone/>
            </a:pPr>
            <a:endParaRPr lang="sr-Latn-RS" sz="1800" dirty="0" smtClean="0"/>
          </a:p>
          <a:p>
            <a:r>
              <a:rPr lang="sr-Cyrl-RS" sz="1800" b="1" dirty="0" smtClean="0"/>
              <a:t>Обавезна (</a:t>
            </a:r>
            <a:r>
              <a:rPr lang="sr-Latn-CS" sz="1800" dirty="0" smtClean="0"/>
              <a:t>art for art’s sake</a:t>
            </a:r>
            <a:r>
              <a:rPr lang="sr-Cyrl-RS" sz="1800" b="1" dirty="0" smtClean="0"/>
              <a:t>)</a:t>
            </a:r>
            <a:endParaRPr lang="sr-Latn-RS" sz="1800" b="1" dirty="0" smtClean="0"/>
          </a:p>
          <a:p>
            <a:endParaRPr lang="sr-Cyrl-RS" sz="1800" dirty="0" smtClean="0"/>
          </a:p>
          <a:p>
            <a:r>
              <a:rPr lang="sr-Latn-RS" sz="1800" dirty="0" smtClean="0"/>
              <a:t>Elizabeth Prettejohn, Beaty &amp; Art 1750-1900, Oxford 2005, 111-115. </a:t>
            </a:r>
          </a:p>
          <a:p>
            <a:r>
              <a:rPr lang="sr-Latn-RS" sz="1800" dirty="0" smtClean="0"/>
              <a:t>Elizabeth Prettejohn, </a:t>
            </a:r>
            <a:r>
              <a:rPr lang="sr-Latn-CS" sz="1800" dirty="0" smtClean="0"/>
              <a:t>Art for Art’s Sake, </a:t>
            </a:r>
            <a:r>
              <a:rPr lang="sr-Latn-RS" sz="1800" dirty="0" smtClean="0"/>
              <a:t>London 2007.</a:t>
            </a:r>
          </a:p>
          <a:p>
            <a:endParaRPr lang="sr-Cyrl-RS" sz="1800" dirty="0" smtClean="0"/>
          </a:p>
          <a:p>
            <a:endParaRPr lang="sr-Cyrl-RS" sz="1800" dirty="0" smtClean="0"/>
          </a:p>
          <a:p>
            <a:endParaRPr lang="sr-Latn-RS"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516563"/>
          </a:xfrm>
        </p:spPr>
        <p:txBody>
          <a:bodyPr>
            <a:normAutofit lnSpcReduction="10000"/>
          </a:bodyPr>
          <a:lstStyle/>
          <a:p>
            <a:r>
              <a:rPr lang="sr-Cyrl-RS" sz="1200" dirty="0" smtClean="0"/>
              <a:t>Лепота је изнад правила, изнад хијерархије родова, она не подлеже правилима и устаљеним академским силабусима; дело је самосвојно и постоји само у својој јединствености; Кант потире било какав постојећи канон и идеал лепог, чак и када је у питању грчки</a:t>
            </a:r>
          </a:p>
          <a:p>
            <a:r>
              <a:rPr lang="sr-Cyrl-RS" sz="1200" dirty="0" smtClean="0"/>
              <a:t>Термин </a:t>
            </a:r>
            <a:r>
              <a:rPr lang="sr-Latn-CS" sz="1200" i="1" dirty="0" smtClean="0"/>
              <a:t>l’art pour l’art</a:t>
            </a:r>
            <a:r>
              <a:rPr lang="sr-Latn-CS" sz="1200" dirty="0" smtClean="0"/>
              <a:t> </a:t>
            </a:r>
            <a:r>
              <a:rPr lang="sr-Cyrl-RS" sz="1200" dirty="0" smtClean="0"/>
              <a:t>као својеврсни синоним за примену Кантовог концепта о безинтересној лепоти је највероватније први у Француској употребио филозоф Бенжамен Констан</a:t>
            </a:r>
          </a:p>
          <a:p>
            <a:r>
              <a:rPr lang="sr-Cyrl-RS" sz="1200" dirty="0" smtClean="0"/>
              <a:t>Трансфер Кантових идеја на тло Француске, и његовог концепта разликовања идеалне од слободне лепоте се везује за деловање </a:t>
            </a:r>
            <a:r>
              <a:rPr lang="sr-Latn-CS" sz="1200" dirty="0" smtClean="0"/>
              <a:t>Madame de Stal</a:t>
            </a:r>
            <a:r>
              <a:rPr lang="sr-Cyrl-RS" sz="1200" dirty="0" smtClean="0"/>
              <a:t>; она је у спсису </a:t>
            </a:r>
            <a:r>
              <a:rPr lang="sr-Latn-CS" sz="1200" i="1" dirty="0" smtClean="0"/>
              <a:t>De L’Allemagne</a:t>
            </a:r>
            <a:r>
              <a:rPr lang="sr-Cyrl-RS" sz="1200" i="1" dirty="0" smtClean="0"/>
              <a:t> </a:t>
            </a:r>
            <a:r>
              <a:rPr lang="sr-Cyrl-RS" sz="1200" dirty="0" smtClean="0"/>
              <a:t>систематизовала и симплификовала Кантове идеје, дефинисала је његов став о раздвајању иделне и слободне лепоте, и истакла тезу о субјективном приступу лепоте, која је ствар унутрашњости, а не спољашњих регула: </a:t>
            </a:r>
            <a:r>
              <a:rPr lang="sr-Cyrl-RS" sz="1200" i="1" dirty="0" smtClean="0"/>
              <a:t>Кад год неко жели да укаже на морално циљ, слободна импресија је уништена због циља који ограничава имагинацију</a:t>
            </a:r>
            <a:endParaRPr lang="en-US" sz="1200" i="1" dirty="0" smtClean="0"/>
          </a:p>
          <a:p>
            <a:r>
              <a:rPr lang="sr-Cyrl-RS" sz="1200" dirty="0" smtClean="0"/>
              <a:t>У пријему Кантових идеја на тло Француске важну логу је имао и филозоф Виктор Кузен; у серији предавања на Сорбони</a:t>
            </a:r>
            <a:r>
              <a:rPr lang="sr-Latn-CS" sz="1200" i="1" dirty="0" smtClean="0"/>
              <a:t> Du vrai, du beau et du bien</a:t>
            </a:r>
            <a:r>
              <a:rPr lang="sr-Cyrl-RS" sz="1200" i="1" dirty="0" smtClean="0"/>
              <a:t>, </a:t>
            </a:r>
            <a:r>
              <a:rPr lang="sr-Cyrl-RS" sz="1200" dirty="0" smtClean="0"/>
              <a:t>1818. године</a:t>
            </a:r>
            <a:r>
              <a:rPr lang="sr-Cyrl-RS" sz="1200" i="1" dirty="0" smtClean="0"/>
              <a:t>, </a:t>
            </a:r>
            <a:r>
              <a:rPr lang="sr-Cyrl-RS" sz="1200" dirty="0" smtClean="0"/>
              <a:t>истиче љубав према слободној уметности, и према уметности у целини; негира идеалну лепоту, и процес селекције и идеализације природе; по њему: </a:t>
            </a:r>
            <a:r>
              <a:rPr lang="sr-Cyrl-RS" sz="1200" i="1" dirty="0" smtClean="0"/>
              <a:t>једини циљ уметности је лепота</a:t>
            </a:r>
            <a:r>
              <a:rPr lang="sr-Cyrl-RS" sz="1200" dirty="0" smtClean="0"/>
              <a:t>; уметност напушта саму себе чим се удаљи од лепоте; строго је раздавајао лепо од моралног, и естетско од утилитарног: </a:t>
            </a:r>
            <a:r>
              <a:rPr lang="sr-Cyrl-RS" sz="1200" i="1" dirty="0" smtClean="0"/>
              <a:t>Уметност више није у служби религије или морала, нити у служби пријатног или корисног, Уметност више није средство, оно је сама себи циљ, Као што мора да постоји религија ради религије, морал ради морал</a:t>
            </a:r>
            <a:r>
              <a:rPr lang="sr-Latn-RS" sz="1200" i="1" dirty="0" smtClean="0"/>
              <a:t>o</a:t>
            </a:r>
            <a:r>
              <a:rPr lang="sr-Cyrl-RS" sz="1200" i="1" dirty="0" smtClean="0"/>
              <a:t>м тако мора да псотоји уметност ради уметности</a:t>
            </a:r>
            <a:r>
              <a:rPr lang="sr-Cyrl-RS" sz="1200" dirty="0" smtClean="0"/>
              <a:t>. </a:t>
            </a:r>
          </a:p>
          <a:p>
            <a:r>
              <a:rPr lang="sr-Cyrl-RS" sz="1200" dirty="0" smtClean="0"/>
              <a:t>Његови ставови су изазвали негодовање; чинили су се исувише радикалним; коначно је отпуштен са Сорбоне 1820. године</a:t>
            </a:r>
          </a:p>
          <a:p>
            <a:r>
              <a:rPr lang="sr-Cyrl-RS" sz="1200" dirty="0" smtClean="0"/>
              <a:t>Наредна генерација поборника концпта чисте лепоте предводи писац и крит</a:t>
            </a:r>
            <a:r>
              <a:rPr lang="sr-Latn-RS" sz="1200" dirty="0" smtClean="0"/>
              <a:t>i</a:t>
            </a:r>
            <a:r>
              <a:rPr lang="sr-Cyrl-RS" sz="1200" dirty="0" smtClean="0"/>
              <a:t>чар, Теофил Готје; истакао се као безкомпромисни и ангажовани присталица ко</a:t>
            </a:r>
            <a:r>
              <a:rPr lang="sr-Latn-RS" sz="1200" dirty="0" smtClean="0"/>
              <a:t>n</a:t>
            </a:r>
            <a:r>
              <a:rPr lang="sr-Cyrl-RS" sz="1200" dirty="0" smtClean="0"/>
              <a:t>цепта слободн</a:t>
            </a:r>
            <a:r>
              <a:rPr lang="sr-Latn-RS" sz="1200" dirty="0" smtClean="0"/>
              <a:t>e</a:t>
            </a:r>
            <a:r>
              <a:rPr lang="sr-Cyrl-RS" sz="1200" dirty="0" smtClean="0"/>
              <a:t> лепот</a:t>
            </a:r>
            <a:r>
              <a:rPr lang="sr-Latn-RS" sz="1200" dirty="0" smtClean="0"/>
              <a:t>e</a:t>
            </a:r>
            <a:r>
              <a:rPr lang="sr-Cyrl-RS" sz="1200" dirty="0" smtClean="0"/>
              <a:t>; 1832. је изјавио : </a:t>
            </a:r>
            <a:r>
              <a:rPr lang="sr-Cyrl-RS" sz="1200" i="1" dirty="0" smtClean="0"/>
              <a:t>Чим нешто постане корисно, оно престаје да буде лепо. Уметност је слобода, раскош, бујање у беспосличарењу. Сликарство, скулптура и музика не служе апсолутно ничему. Увеј је било и увек ће бити уметничких душа за које ће слике Енгра и Делакроа бити мнгоо корисније него железничка пруга и паробород</a:t>
            </a:r>
            <a:r>
              <a:rPr lang="sr-Latn-RS" sz="1200" dirty="0" smtClean="0"/>
              <a:t>; </a:t>
            </a:r>
            <a:r>
              <a:rPr lang="sr-Cyrl-RS" sz="1200" dirty="0" smtClean="0"/>
              <a:t>Готје у предговору романа </a:t>
            </a:r>
            <a:r>
              <a:rPr lang="sr-Cyrl-RS" sz="1200" i="1" dirty="0" smtClean="0"/>
              <a:t>Госпођица де Мопен</a:t>
            </a:r>
            <a:r>
              <a:rPr lang="sr-Cyrl-RS" sz="1200" dirty="0" smtClean="0"/>
              <a:t>, 1835, указује да уметност не сме бити утилитарна, и да све што има употребну вредност - бива ружно</a:t>
            </a:r>
            <a:endParaRPr lang="en-US" sz="1200" dirty="0" smtClean="0"/>
          </a:p>
          <a:p>
            <a:r>
              <a:rPr lang="sr-Cyrl-RS" sz="1200" dirty="0" smtClean="0"/>
              <a:t>Изнад профита, интереса, и било кавих социјалних одоноса; лепота као апослутна вредност; </a:t>
            </a:r>
            <a:r>
              <a:rPr lang="sr-Latn-CS" sz="1200" b="1" dirty="0" smtClean="0"/>
              <a:t>L’art pour l’art</a:t>
            </a:r>
            <a:r>
              <a:rPr lang="sr-Cyrl-RS" sz="1200" b="1" dirty="0" smtClean="0"/>
              <a:t> – није форма ради форме, већ форма ради лепоте</a:t>
            </a:r>
          </a:p>
          <a:p>
            <a:r>
              <a:rPr lang="sr-Latn-CS" sz="1200" dirty="0" smtClean="0"/>
              <a:t>L’art pour l’art</a:t>
            </a:r>
            <a:r>
              <a:rPr lang="sr-Cyrl-RS" sz="1200" dirty="0" smtClean="0"/>
              <a:t> (уметност ради уметности) је поимана као структура управљена противу профита и комерцијализације тржишта; дакле, изнад начела и етике буржоазије; истовремено, она је могла бити поимана и као егоистична идеја о која игнорише социјалне и хуманистичке циљеве</a:t>
            </a:r>
            <a:endParaRPr lang="en-US" sz="1200" dirty="0" smtClean="0"/>
          </a:p>
          <a:p>
            <a:endParaRPr lang="sr-Cyrl-RS" sz="1200" dirty="0" smtClean="0"/>
          </a:p>
          <a:p>
            <a:endParaRPr lang="sr-Cyrl-RS" sz="1400" dirty="0" smtClean="0"/>
          </a:p>
          <a:p>
            <a:endParaRPr lang="sr-Cyrl-RS" sz="1400" dirty="0" smtClean="0"/>
          </a:p>
          <a:p>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vropska 19. veka 2019\Lartizam\Lartizam (Francuska)\Flandrin Hippolyte, (1805-1864), Mladic, 1855.jpg"/>
          <p:cNvPicPr>
            <a:picLocks noGrp="1" noChangeAspect="1" noChangeArrowheads="1"/>
          </p:cNvPicPr>
          <p:nvPr>
            <p:ph idx="1"/>
          </p:nvPr>
        </p:nvPicPr>
        <p:blipFill>
          <a:blip r:embed="rId2" cstate="print"/>
          <a:srcRect/>
          <a:stretch>
            <a:fillRect/>
          </a:stretch>
        </p:blipFill>
        <p:spPr bwMode="auto">
          <a:xfrm>
            <a:off x="1447800" y="990600"/>
            <a:ext cx="6096000" cy="4953000"/>
          </a:xfrm>
          <a:prstGeom prst="rect">
            <a:avLst/>
          </a:prstGeom>
          <a:noFill/>
        </p:spPr>
      </p:pic>
      <p:sp>
        <p:nvSpPr>
          <p:cNvPr id="3" name="Rectangle 2"/>
          <p:cNvSpPr/>
          <p:nvPr/>
        </p:nvSpPr>
        <p:spPr>
          <a:xfrm rot="10800000" flipV="1">
            <a:off x="2057399" y="6096000"/>
            <a:ext cx="5943600" cy="369332"/>
          </a:xfrm>
          <a:prstGeom prst="rect">
            <a:avLst/>
          </a:prstGeom>
        </p:spPr>
        <p:txBody>
          <a:bodyPr wrap="square">
            <a:spAutoFit/>
          </a:bodyPr>
          <a:lstStyle/>
          <a:p>
            <a:r>
              <a:rPr lang="sr-Cyrl-RS" dirty="0" smtClean="0"/>
              <a:t>Иполит Фландрен, Студија (Наги мадић), 1835-36.</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normAutofit/>
          </a:bodyPr>
          <a:lstStyle/>
          <a:p>
            <a:r>
              <a:rPr lang="sr-Cyrl-RS" sz="1400" dirty="0" smtClean="0"/>
              <a:t>Иполит Фландрен је био Давидов ученик, однегован у клаисицтичкој атмосфери; добио је награду </a:t>
            </a:r>
            <a:r>
              <a:rPr lang="sr-Latn-RS" sz="1400" dirty="0" smtClean="0"/>
              <a:t>Prix de Rome 1832</a:t>
            </a:r>
            <a:r>
              <a:rPr lang="sr-Cyrl-RS" sz="1400" dirty="0" smtClean="0"/>
              <a:t>; по устаљеном обичају био је дужан да</a:t>
            </a:r>
            <a:r>
              <a:rPr lang="sr-Latn-RS" sz="1400" dirty="0" smtClean="0"/>
              <a:t> </a:t>
            </a:r>
            <a:r>
              <a:rPr lang="sr-Cyrl-RS" sz="1400" dirty="0" smtClean="0"/>
              <a:t>пошаље једну студију у Париз и потврди своје напредак у Италији; то и чини 1837. са представом </a:t>
            </a:r>
            <a:r>
              <a:rPr lang="hr-HR" sz="1400" i="1" dirty="0" smtClean="0"/>
              <a:t>détude</a:t>
            </a:r>
            <a:r>
              <a:rPr lang="hr-HR" sz="1400" dirty="0" smtClean="0"/>
              <a:t> (</a:t>
            </a:r>
            <a:r>
              <a:rPr lang="sr-Cyrl-RS" sz="1400" dirty="0" smtClean="0"/>
              <a:t>студија приказа голог човека)</a:t>
            </a:r>
          </a:p>
          <a:p>
            <a:r>
              <a:rPr lang="sr-Cyrl-RS" sz="1400" dirty="0" smtClean="0"/>
              <a:t>На први поглед је у потпуности спроведено поштовање академских правила– савршени телесни облици достојни Винкелмановог Аполона; прецизно моделовање тела, пример бедра - постигнуто помоћу пада светлости које ствара илзијку савшенства; фигура у савршеном кругу је уметнута у правилни четвороугаони оквир – јасна је ремининсценција на Витрувијанског човека Леонарда, и Микеланђелове фигуре из Сикстине; све је у савршеном поретку, попут казаљке на сату; нема спонтаности, слободе, самосвојности, већ је све изведено уз поштовање традиције</a:t>
            </a:r>
          </a:p>
          <a:p>
            <a:r>
              <a:rPr lang="sr-Cyrl-RS" sz="1400" dirty="0" smtClean="0"/>
              <a:t>Ипак, неки теоретичари су Фландренову студију човека видели на други начин – слика јесте прозрачна, и јасна у мери, да су је неки упоређивали са надреализмом, али је уочено, и да се младић налази у изолацији, да је уронио у себе, и створио аутономни просто у односу на посматрача; тј. његов лик се не види; препуштен је машти посмтрача; дакле, руши се академски основ да дело свако разуме на исти начин</a:t>
            </a:r>
          </a:p>
          <a:p>
            <a:r>
              <a:rPr lang="sr-Cyrl-RS" sz="1400" dirty="0" smtClean="0"/>
              <a:t>Било је наговештаја да би слика могла представљати бродоломника, али се, Готјеов исказ чини најупечатљивијим; он наводи да је на слици изостао предмет, радња, наратив, и да је на делу само чиста уметност</a:t>
            </a:r>
          </a:p>
          <a:p>
            <a:r>
              <a:rPr lang="sr-Cyrl-RS" sz="1400" dirty="0" smtClean="0"/>
              <a:t>Готје у духу Канта истиче самосврховитост теме; уметност наступа самосрховито, и лепо постаје основна преокупација</a:t>
            </a:r>
          </a:p>
          <a:p>
            <a:r>
              <a:rPr lang="sr-Cyrl-RS" sz="1400" dirty="0" smtClean="0"/>
              <a:t>Слика је манифест који указује на оба концепта лепоте у Француској 19. века; с једне стране у питању је подршка савршеној лепоти мушког тела; отеловљење лепоте у мушком телу је пропагирана и награђивана на академијама; с друге стране, он се види и као  манифестација Канотових идеја о делу које подстиче рађање лепоте у уму посмтрача; то је субјективни приступ; коначно, идеја лепог се преко естетског облика преноси од ума уметника до ума посмтрача</a:t>
            </a:r>
          </a:p>
          <a:p>
            <a:endParaRPr lang="sr-Cyrl-RS" sz="1400" dirty="0" smtClean="0"/>
          </a:p>
          <a:p>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vropska 19. veka 2019\Lartizam\Lartizam (Francuska)\Jean Auguste Dominique Ingres, Velika kupacica, 1808.jpg"/>
          <p:cNvPicPr>
            <a:picLocks noGrp="1" noChangeAspect="1" noChangeArrowheads="1"/>
          </p:cNvPicPr>
          <p:nvPr>
            <p:ph idx="1"/>
          </p:nvPr>
        </p:nvPicPr>
        <p:blipFill>
          <a:blip r:embed="rId2" cstate="print"/>
          <a:srcRect/>
          <a:stretch>
            <a:fillRect/>
          </a:stretch>
        </p:blipFill>
        <p:spPr bwMode="auto">
          <a:xfrm>
            <a:off x="5181600" y="533400"/>
            <a:ext cx="3429000" cy="4876800"/>
          </a:xfrm>
          <a:prstGeom prst="rect">
            <a:avLst/>
          </a:prstGeom>
          <a:noFill/>
        </p:spPr>
      </p:pic>
      <p:sp>
        <p:nvSpPr>
          <p:cNvPr id="5" name="Content Placeholder 4"/>
          <p:cNvSpPr>
            <a:spLocks noGrp="1"/>
          </p:cNvSpPr>
          <p:nvPr>
            <p:ph type="title"/>
          </p:nvPr>
        </p:nvSpPr>
        <p:spPr>
          <a:xfrm>
            <a:off x="457200" y="-152400"/>
            <a:ext cx="3657600" cy="5029200"/>
          </a:xfrm>
        </p:spPr>
        <p:txBody>
          <a:bodyPr>
            <a:normAutofit fontScale="90000"/>
          </a:bodyPr>
          <a:lstStyle/>
          <a:p>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Жан Огист Доминик Енгр је дуго сматран врхунским академским сликаром (образује се код Давида, осваја </a:t>
            </a:r>
            <a:r>
              <a:rPr lang="sr-Latn-CS" sz="1300" i="1" dirty="0" smtClean="0"/>
              <a:t>Prix de Rome</a:t>
            </a:r>
            <a:r>
              <a:rPr lang="sr-Cyrl-RS" sz="1300" i="1" dirty="0" smtClean="0"/>
              <a:t>)</a:t>
            </a:r>
            <a:r>
              <a:rPr lang="sr-Cyrl-RS" sz="1300" dirty="0" smtClean="0"/>
              <a:t>; у новије време повезан је са концептом чисте уметности, најновија истраживања указују да се иза његових ванременских слика неретко крио субверзивни језик усмерен према политичкој и социјалној реалности</a:t>
            </a:r>
            <a:br>
              <a:rPr lang="sr-Cyrl-RS" sz="1300" dirty="0" smtClean="0"/>
            </a:br>
            <a:r>
              <a:rPr lang="sr-Cyrl-RS" sz="1300" dirty="0" smtClean="0"/>
              <a:t>У складу са академском традицијом и обавезним узусима академије сваки студент је морао да пошаље свом учитељу три мушка акта (</a:t>
            </a:r>
            <a:r>
              <a:rPr lang="sr-Latn-RS" sz="1300" dirty="0" smtClean="0"/>
              <a:t>beau ideal</a:t>
            </a:r>
            <a:r>
              <a:rPr lang="sr-Cyrl-RS" sz="1300" dirty="0" smtClean="0"/>
              <a:t>) у природној величини и једну историјску композицију; Енгр одстуап од те праксе и изводи два велика женска акта, две купачице</a:t>
            </a:r>
            <a:br>
              <a:rPr lang="sr-Cyrl-RS" sz="1300" dirty="0" smtClean="0"/>
            </a:br>
            <a:r>
              <a:rPr lang="sr-Cyrl-RS" sz="1300" dirty="0" smtClean="0"/>
              <a:t>Валписонска купачица (1808) је епитом спокојства, тишине, сензуалности, и изолације женске фигуре која обитава у свом аутономном свету лепоте</a:t>
            </a:r>
            <a:br>
              <a:rPr lang="sr-Cyrl-RS" sz="1300" dirty="0" smtClean="0"/>
            </a:br>
            <a:r>
              <a:rPr lang="sr-Cyrl-RS" sz="1300" dirty="0" smtClean="0"/>
              <a:t>У питању је идеално женско тело које с временом Енгр репетира</a:t>
            </a:r>
            <a:br>
              <a:rPr lang="sr-Cyrl-RS" sz="1300" dirty="0" smtClean="0"/>
            </a:br>
            <a:r>
              <a:rPr lang="sr-Cyrl-RS" sz="1300" dirty="0" smtClean="0"/>
              <a:t>Купачица је заокупљена у својим мислима; она је излована у својој реалности; њена сензуалност управо и почива на дистанци у односу на посмтрача;</a:t>
            </a:r>
            <a:br>
              <a:rPr lang="sr-Cyrl-RS" sz="1300" dirty="0" smtClean="0"/>
            </a:br>
            <a:r>
              <a:rPr lang="sr-Cyrl-RS" sz="1300" dirty="0" smtClean="0"/>
              <a:t>Готје хвали ову сензуалност која се не исцрпљује у наготи тела; њу појачавају јаке боје купачициног турбана</a:t>
            </a:r>
            <a:br>
              <a:rPr lang="sr-Cyrl-RS" sz="1300" dirty="0" smtClean="0"/>
            </a:br>
            <a:r>
              <a:rPr lang="sr-Cyrl-RS" sz="1300" dirty="0" smtClean="0"/>
              <a:t/>
            </a:r>
            <a:br>
              <a:rPr lang="sr-Cyrl-RS" sz="1300" dirty="0" smtClean="0"/>
            </a:br>
            <a:r>
              <a:rPr lang="sr-Cyrl-RS" sz="1300" dirty="0" smtClean="0"/>
              <a:t/>
            </a:r>
            <a:br>
              <a:rPr lang="sr-Cyrl-RS" sz="1300" dirty="0" smtClean="0"/>
            </a:br>
            <a:r>
              <a:rPr lang="sr-Cyrl-RS" sz="1300" dirty="0" smtClean="0"/>
              <a:t/>
            </a:r>
            <a:br>
              <a:rPr lang="sr-Cyrl-RS" sz="1300" dirty="0" smtClean="0"/>
            </a:br>
            <a:endParaRPr lang="sr-Cyrl-RS" sz="1300" dirty="0" smtClean="0"/>
          </a:p>
          <a:p>
            <a:r>
              <a:rPr lang="sr-Cyrl-RS" sz="1200" dirty="0" smtClean="0"/>
              <a:t>)</a:t>
            </a:r>
          </a:p>
        </p:txBody>
      </p:sp>
      <p:sp>
        <p:nvSpPr>
          <p:cNvPr id="4" name="Rectangle 3"/>
          <p:cNvSpPr/>
          <p:nvPr/>
        </p:nvSpPr>
        <p:spPr>
          <a:xfrm rot="10800000" flipV="1">
            <a:off x="5105400" y="5578174"/>
            <a:ext cx="4953000" cy="369332"/>
          </a:xfrm>
          <a:prstGeom prst="rect">
            <a:avLst/>
          </a:prstGeom>
        </p:spPr>
        <p:txBody>
          <a:bodyPr wrap="square">
            <a:spAutoFit/>
          </a:bodyPr>
          <a:lstStyle/>
          <a:p>
            <a:r>
              <a:rPr lang="sr-Cyrl-RS" dirty="0" smtClean="0"/>
              <a:t>Енгр, Валписонска купачица, 1808.</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sr-Cyrl-RS" sz="1400" dirty="0" smtClean="0"/>
              <a:t>Врхунац сензуалности и сублимиране еротичности је видљиво на другој Енгровој купачици; </a:t>
            </a:r>
            <a:r>
              <a:rPr lang="sr-Cyrl-RS" sz="1400" i="1" dirty="0" smtClean="0"/>
              <a:t>Велика одалиска </a:t>
            </a:r>
            <a:r>
              <a:rPr lang="sr-Cyrl-RS" sz="1400" dirty="0" smtClean="0"/>
              <a:t>(1814); Каролина Бонапарте је наручила слику; представа се разуме у склопу оријентоманије која је наступила у Европи и Француској након Наполеоновог похода на Египат</a:t>
            </a:r>
          </a:p>
          <a:p>
            <a:r>
              <a:rPr lang="sr-Cyrl-RS" sz="1400" dirty="0" smtClean="0"/>
              <a:t>Ова </a:t>
            </a:r>
            <a:r>
              <a:rPr lang="sr-Cyrl-RS" sz="1400" i="1" dirty="0" smtClean="0"/>
              <a:t>турска</a:t>
            </a:r>
            <a:r>
              <a:rPr lang="sr-Cyrl-RS" sz="1400" dirty="0" smtClean="0"/>
              <a:t> слика је у себи спојила оријентални дух и ренесансни идеал лепог; фасцинација оријентом и харемом; стереотип о потчињености жене на Истоку; источна жена је ласцивна, сладострасна; она је доступна свом господару; будући потчињена дефинисана је као пасивни објекат</a:t>
            </a:r>
          </a:p>
          <a:p>
            <a:r>
              <a:rPr lang="sr-Cyrl-RS" sz="1400" dirty="0" smtClean="0"/>
              <a:t>Сматрана је настављачем великих ренесансих актова; посебно Тицијанове Урбинске Венере; поимана је као прерушена Италијанка; снажно је истицана узорност Венеције - </a:t>
            </a:r>
            <a:r>
              <a:rPr lang="sr-Latn-CS" sz="1400" i="1" dirty="0" smtClean="0"/>
              <a:t>scuffia</a:t>
            </a:r>
            <a:r>
              <a:rPr lang="sr-Latn-CS" sz="1400" dirty="0" smtClean="0"/>
              <a:t>, </a:t>
            </a:r>
            <a:r>
              <a:rPr lang="sr-Cyrl-RS" sz="1400" dirty="0" smtClean="0"/>
              <a:t>капа се носила у Венецији раног 16. вака; украси, лице и коса дугују умногоме Рафаелу</a:t>
            </a:r>
          </a:p>
          <a:p>
            <a:r>
              <a:rPr lang="sr-Cyrl-RS" sz="1400" dirty="0" smtClean="0"/>
              <a:t>Одалиска исказује јединство свих чула; осећа се мирис благог дувана; додир лепезе перја; материјализација и тактилност; чулно осећање звука тканине... ; војарески поглед на непролазну лепоту; у питању је материјализације еротизованог идеала</a:t>
            </a:r>
          </a:p>
          <a:p>
            <a:r>
              <a:rPr lang="sr-Cyrl-RS" sz="1400" dirty="0" smtClean="0"/>
              <a:t>Слика је била изложена на Светској изложби у Паризу 1855; том приликом је Готје изнео низ позитивних опаски на рачун слике: никада није створење тако божански лепо приказало људима у својој невиној наготи.... </a:t>
            </a:r>
            <a:r>
              <a:rPr lang="sr-Cyrl-RS" sz="1400" i="1" dirty="0" smtClean="0"/>
              <a:t>Њен поглед препун милости, белина рамена, серпрентина њених леђа, груди, стопала која су газила само ћилима Смирне и оријенталном алабастеру харемских купатила</a:t>
            </a:r>
            <a:r>
              <a:rPr lang="sr-Cyrl-RS" sz="1400" dirty="0" smtClean="0"/>
              <a:t>; Готје описује и ножне прсте: </a:t>
            </a:r>
            <a:r>
              <a:rPr lang="sr-Cyrl-RS" sz="1400" i="1" dirty="0" smtClean="0"/>
              <a:t>меки, свежи и бели, акло плодови камелије и изгледају моделовани од исте слоноваче који је чудом открио Фидија</a:t>
            </a:r>
          </a:p>
          <a:p>
            <a:r>
              <a:rPr lang="sr-Cyrl-RS" sz="1400" dirty="0" smtClean="0"/>
              <a:t>Био је оптужен да еротизира Одалиску, као и да уметност дефинише у складу са еротском жељом; користио је речник еротизма да истакне моћ сензуалног искуства лепоте; говорио је и славио људско тело као носиоца чисте лепоте, истицао је телесне покрете и игру (балет) без икакве нарације</a:t>
            </a:r>
            <a:endParaRPr lang="en-US" sz="1400" dirty="0" smtClean="0"/>
          </a:p>
          <a:p>
            <a:r>
              <a:rPr lang="sr-Cyrl-RS" sz="1400" dirty="0" smtClean="0"/>
              <a:t>Упркос еротизацији и ванвременској лепоти осећа се извесна меланхолија; у складу са Стендаловим ставом: да је лепота обећање среће, али не и нужно њено испуњење</a:t>
            </a:r>
          </a:p>
          <a:p>
            <a:endParaRPr lang="en-US" sz="1400" dirty="0" smtClean="0"/>
          </a:p>
          <a:p>
            <a:endParaRPr lang="en-US" sz="1400" dirty="0"/>
          </a:p>
        </p:txBody>
      </p:sp>
      <p:sp>
        <p:nvSpPr>
          <p:cNvPr id="4" name="Up Arrow 3"/>
          <p:cNvSpPr/>
          <p:nvPr/>
        </p:nvSpPr>
        <p:spPr>
          <a:xfrm flipH="1" flipV="1">
            <a:off x="4876799" y="60198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vropska 19. veka 2019\Lartizam\Lartizam (Francuska)\Ingres, Velika odaliska, 1814.jpg"/>
          <p:cNvPicPr>
            <a:picLocks noGrp="1" noChangeAspect="1" noChangeArrowheads="1"/>
          </p:cNvPicPr>
          <p:nvPr>
            <p:ph idx="1"/>
          </p:nvPr>
        </p:nvPicPr>
        <p:blipFill>
          <a:blip r:embed="rId2" cstate="print"/>
          <a:srcRect/>
          <a:stretch>
            <a:fillRect/>
          </a:stretch>
        </p:blipFill>
        <p:spPr bwMode="auto">
          <a:xfrm>
            <a:off x="533400" y="457200"/>
            <a:ext cx="8153400" cy="4953000"/>
          </a:xfrm>
          <a:prstGeom prst="rect">
            <a:avLst/>
          </a:prstGeom>
          <a:noFill/>
        </p:spPr>
      </p:pic>
      <p:sp>
        <p:nvSpPr>
          <p:cNvPr id="3" name="Rectangle 2"/>
          <p:cNvSpPr/>
          <p:nvPr/>
        </p:nvSpPr>
        <p:spPr>
          <a:xfrm rot="10800000" flipV="1">
            <a:off x="2971800" y="5624898"/>
            <a:ext cx="5257800" cy="369332"/>
          </a:xfrm>
          <a:prstGeom prst="rect">
            <a:avLst/>
          </a:prstGeom>
        </p:spPr>
        <p:txBody>
          <a:bodyPr wrap="square">
            <a:spAutoFit/>
          </a:bodyPr>
          <a:lstStyle/>
          <a:p>
            <a:r>
              <a:rPr lang="sr-Cyrl-RS" dirty="0" smtClean="0"/>
              <a:t>Енгр, Велика одалиска, 1814.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800600" cy="5668963"/>
          </a:xfrm>
        </p:spPr>
        <p:txBody>
          <a:bodyPr>
            <a:normAutofit/>
          </a:bodyPr>
          <a:lstStyle/>
          <a:p>
            <a:r>
              <a:rPr lang="sr-Cyrl-RS" sz="1200" dirty="0" smtClean="0"/>
              <a:t>Готје је говорио да за модерне сликаре Енгр није актуелан; иако, веран класицизму, он представља врхунац уметности;  Енгр и његове слике су изопштене из ставрности; он не види шта се дешава око њега, нити је део свог времена – он је вечан, казује Готје</a:t>
            </a:r>
          </a:p>
          <a:p>
            <a:r>
              <a:rPr lang="sr-Cyrl-RS" sz="1200" dirty="0" smtClean="0"/>
              <a:t>Ипак, Готје не брани Енгра као стожера академског сликарства и узорности академија; на његовим сликама не види морал, ту нема дидактичких правила; оне су врхунски пример аутономије уметности; за њега, као и Готјеа, уметност омогућава искуство лепог и трансцеденталног</a:t>
            </a:r>
          </a:p>
          <a:p>
            <a:r>
              <a:rPr lang="sr-Cyrl-RS" sz="1200" dirty="0" smtClean="0"/>
              <a:t>Захваљујући Готјеу и његовим критикама Енгрових слика дошло се до могућности уметања еротског у естетско искуство</a:t>
            </a:r>
          </a:p>
          <a:p>
            <a:r>
              <a:rPr lang="sr-Cyrl-RS" sz="1200" dirty="0" smtClean="0"/>
              <a:t>Енгр је писао да се лепота студира само на коленима, и да се према уметности мора имати религиозно осећање; посебно се чини занимљив, па и контрадикторним да је Енгр, који има статус великог академичара, био критичар академске уметности; у својим постхумно објављеним фрагментарним освртима на уметност, критички пише о концепту </a:t>
            </a:r>
            <a:r>
              <a:rPr lang="sr-Latn-CS" sz="1200" dirty="0" smtClean="0"/>
              <a:t>ngr </a:t>
            </a:r>
            <a:r>
              <a:rPr lang="sr-Latn-CS" sz="1200" i="1" dirty="0" smtClean="0"/>
              <a:t>beau ideal</a:t>
            </a:r>
            <a:endParaRPr lang="sr-Cyrl-RS" sz="1200" dirty="0" smtClean="0"/>
          </a:p>
          <a:p>
            <a:r>
              <a:rPr lang="sr-Cyrl-RS" sz="1200" dirty="0" smtClean="0"/>
              <a:t>Фреском </a:t>
            </a:r>
            <a:r>
              <a:rPr lang="sr-Cyrl-RS" sz="1200" i="1" dirty="0" smtClean="0"/>
              <a:t>Златно доба </a:t>
            </a:r>
            <a:r>
              <a:rPr lang="sr-Cyrl-RS" sz="1200" dirty="0" smtClean="0"/>
              <a:t>у замку Дампије 1842, уметник је представио свет на антички начин, заснова на цикличној концепцији историје која се, током дугог процеса елаборације до касних аутономних верзија, све више се ослобађа традиционалне митолошке иконографије, да би дошао до готово апстрактне сликарске форме која више рачуна на расположење посматрача да прихвати нове естетичке форме него на њихову литеррану и хуманистичку основу; тако је поред осталог, одржавајући на светлу неокласцистичке форме, идеја о напретку својствена 19. веку, била одлучно одбачена</a:t>
            </a:r>
            <a:endParaRPr lang="en-US" sz="1200" dirty="0"/>
          </a:p>
        </p:txBody>
      </p:sp>
      <p:pic>
        <p:nvPicPr>
          <p:cNvPr id="3074" name="Picture 2" descr="H:\Evropska 19. veka 2019\Lartizam\Lartizam (Francuska)\Lartizam i konezervativni modernizam Žana Ogista Dominika Engra\Ingres, Zlatno doba, 1842..jpg"/>
          <p:cNvPicPr>
            <a:picLocks noChangeAspect="1" noChangeArrowheads="1"/>
          </p:cNvPicPr>
          <p:nvPr/>
        </p:nvPicPr>
        <p:blipFill>
          <a:blip r:embed="rId2" cstate="print"/>
          <a:srcRect/>
          <a:stretch>
            <a:fillRect/>
          </a:stretch>
        </p:blipFill>
        <p:spPr bwMode="auto">
          <a:xfrm>
            <a:off x="5486400" y="2971800"/>
            <a:ext cx="3505200" cy="2819400"/>
          </a:xfrm>
          <a:prstGeom prst="rect">
            <a:avLst/>
          </a:prstGeom>
          <a:noFill/>
        </p:spPr>
      </p:pic>
      <p:sp>
        <p:nvSpPr>
          <p:cNvPr id="4" name="Rectangle 3"/>
          <p:cNvSpPr/>
          <p:nvPr/>
        </p:nvSpPr>
        <p:spPr>
          <a:xfrm>
            <a:off x="6019800" y="5867400"/>
            <a:ext cx="4419600" cy="307777"/>
          </a:xfrm>
          <a:prstGeom prst="rect">
            <a:avLst/>
          </a:prstGeom>
        </p:spPr>
        <p:txBody>
          <a:bodyPr wrap="square">
            <a:spAutoFit/>
          </a:bodyPr>
          <a:lstStyle/>
          <a:p>
            <a:r>
              <a:rPr lang="sr-Cyrl-RS" sz="1400" dirty="0" smtClean="0"/>
              <a:t>Енгр, Златно доба, 1862.</a:t>
            </a:r>
            <a:endParaRPr lang="en-US" sz="1400" dirty="0"/>
          </a:p>
        </p:txBody>
      </p:sp>
      <p:sp>
        <p:nvSpPr>
          <p:cNvPr id="5" name="Up Arrow 4"/>
          <p:cNvSpPr/>
          <p:nvPr/>
        </p:nvSpPr>
        <p:spPr>
          <a:xfrm rot="5400000">
            <a:off x="4968240" y="3794760"/>
            <a:ext cx="45719"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12838</TotalTime>
  <Words>5035</Words>
  <Application>Microsoft Office PowerPoint</Application>
  <PresentationFormat>On-screen Show (4:3)</PresentationFormat>
  <Paragraphs>135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7. l’art pour l’art и art for art’s sake</vt:lpstr>
      <vt:lpstr>Slide 2</vt:lpstr>
      <vt:lpstr>Slide 3</vt:lpstr>
      <vt:lpstr>Slide 4</vt:lpstr>
      <vt:lpstr>Slide 5</vt:lpstr>
      <vt:lpstr>            Жан Огист Доминик Енгр је дуго сматран врхунским академским сликаром (образује се код Давида, осваја Prix de Rome); у новије време повезан је са концептом чисте уметности, најновија истраживања указују да се иза његових ванременских слика неретко крио субверзивни језик усмерен према политичкој и социјалној реалности У складу са академском традицијом и обавезним узусима академије сваки студент је морао да пошаље свом учитељу три мушка акта (beau ideal) у природној величини и једну историјску композицију; Енгр одстуап од те праксе и изводи два велика женска акта, две купачице Валписонска купачица (1808) је епитом спокојства, тишине, сензуалности, и изолације женске фигуре која обитава у свом аутономном свету лепоте У питању је идеално женско тело које с временом Енгр репетира Купачица је заокупљена у својим мислима; она је излована у својој реалности; њена сензуалност управо и почива на дистанци у односу на посмтрача; Готје хвали ову сензуалност која се не исцрпљује у наготи тела; њу појачавају јаке боје купачициног турбана     )</vt:lpstr>
      <vt:lpstr>Slide 7</vt:lpstr>
      <vt:lpstr>Slide 8</vt:lpstr>
      <vt:lpstr>Slide 9</vt:lpstr>
      <vt:lpstr>Slide 10</vt:lpstr>
      <vt:lpstr>Slide 11</vt:lpstr>
      <vt:lpstr>Slide 12</vt:lpstr>
      <vt:lpstr>     Art for Arts Sake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Igor</cp:lastModifiedBy>
  <cp:revision>1408</cp:revision>
  <dcterms:created xsi:type="dcterms:W3CDTF">2006-08-16T00:00:00Z</dcterms:created>
  <dcterms:modified xsi:type="dcterms:W3CDTF">2020-04-26T12:00:21Z</dcterms:modified>
</cp:coreProperties>
</file>