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6" r:id="rId2"/>
    <p:sldId id="308" r:id="rId3"/>
    <p:sldId id="369" r:id="rId4"/>
    <p:sldId id="373" r:id="rId5"/>
    <p:sldId id="383" r:id="rId6"/>
    <p:sldId id="376" r:id="rId7"/>
    <p:sldId id="377" r:id="rId8"/>
    <p:sldId id="379" r:id="rId9"/>
    <p:sldId id="381" r:id="rId10"/>
    <p:sldId id="385" r:id="rId11"/>
    <p:sldId id="387" r:id="rId12"/>
    <p:sldId id="389" r:id="rId13"/>
    <p:sldId id="391" r:id="rId14"/>
    <p:sldId id="393" r:id="rId15"/>
    <p:sldId id="363" r:id="rId16"/>
    <p:sldId id="368" r:id="rId17"/>
    <p:sldId id="350" r:id="rId18"/>
    <p:sldId id="357" r:id="rId19"/>
    <p:sldId id="362" r:id="rId20"/>
    <p:sldId id="361" r:id="rId21"/>
    <p:sldId id="367" r:id="rId22"/>
    <p:sldId id="353" r:id="rId23"/>
    <p:sldId id="360" r:id="rId24"/>
    <p:sldId id="354" r:id="rId25"/>
    <p:sldId id="355" r:id="rId26"/>
    <p:sldId id="359" r:id="rId27"/>
    <p:sldId id="30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4660"/>
  </p:normalViewPr>
  <p:slideViewPr>
    <p:cSldViewPr>
      <p:cViewPr>
        <p:scale>
          <a:sx n="100" d="100"/>
          <a:sy n="100" d="100"/>
        </p:scale>
        <p:origin x="-1032" y="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F962D-24E9-446B-8356-B6E6E7D6AA02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ACA7-CECE-4E45-A729-F39091810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903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ACA7-CECE-4E45-A729-F3909181074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1</a:t>
            </a:r>
            <a:r>
              <a:rPr lang="sr-Cyrl-RS" dirty="0" smtClean="0"/>
              <a:t>.</a:t>
            </a:r>
            <a:r>
              <a:rPr lang="sr-Latn-RS" dirty="0" smtClean="0"/>
              <a:t> </a:t>
            </a:r>
            <a:r>
              <a:rPr lang="sr-Cyrl-RS" dirty="0" smtClean="0"/>
              <a:t>Романтизам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Evropska 19. veka 2019\Romantizam\Heroji\homme fatale - Bajron\Phillips Thomas, Bajron, 18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57200"/>
            <a:ext cx="3505199" cy="4525963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81000"/>
            <a:ext cx="4038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Geniezeit – </a:t>
            </a:r>
            <a:r>
              <a:rPr kumimoji="0" lang="sr-Cyrl-R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доба генија;</a:t>
            </a:r>
            <a:r>
              <a:rPr kumimoji="0" lang="sr-Cyrl-RS" sz="1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Кант је у својим теоријским списима разрадио појам генија – епоха генија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1300" dirty="0" smtClean="0"/>
              <a:t>Кант уводи право појединца на изванредно стварање; природна обдареност и моћ имагинације чине ствараоца посебним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300" i="1" dirty="0" smtClean="0"/>
              <a:t>Године учења Вилхела Мајстера (1795) </a:t>
            </a:r>
            <a:r>
              <a:rPr lang="sr-Cyrl-RS" sz="1300" dirty="0" smtClean="0"/>
              <a:t>је канонски модел </a:t>
            </a:r>
            <a:r>
              <a:rPr lang="sr-Latn-RS" sz="1300" dirty="0" smtClean="0"/>
              <a:t>bildungsormana; </a:t>
            </a:r>
            <a:r>
              <a:rPr lang="sr-Cyrl-RS" sz="1300" dirty="0" smtClean="0"/>
              <a:t>у питању је аутобиографски роман – самостални развој генија; ослобођен од правила и класификација; Гете крши и формална правила нарације; нагли прелаз из поезије у прозу; из научне дескрипције у екстатични и лирски стих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sr-Cyrl-RS" sz="1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Романтичарски ствараоц је попут демијурга; он </a:t>
            </a:r>
            <a:r>
              <a:rPr lang="sr-Cyrl-RS" sz="1300" dirty="0" smtClean="0"/>
              <a:t>магијски </a:t>
            </a:r>
            <a:r>
              <a:rPr kumimoji="0" lang="sr-Cyrl-RS" sz="1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делује, уобразиљом и слободним поступком ствара самосвојно дело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RS" sz="1300" dirty="0" smtClean="0"/>
              <a:t>Такав концепт је омогућен Кантовим теоријским поставкама – изнад класификације и било кавких правила – уметник ствара по свом науму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Есенција романтичарског генија је песник Бајрон: он и његови фиктивни ликови су несхваћени и трагични јунаци; у складу са волунтаризмом – јунаци његових романа су супериорна и динамична бића, очајање и терор; бес и потрага; антиколективизам и постављање егзистенцијалних питања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300" dirty="0" smtClean="0"/>
              <a:t>Кључни наративна поема (лирско-епска форма): Хофдочашча Чајлда Харода (</a:t>
            </a:r>
            <a:r>
              <a:rPr lang="sr-Latn-CS" sz="1300" i="1" dirty="0" smtClean="0"/>
              <a:t>Childe Harolds’s Pilgrimage</a:t>
            </a:r>
            <a:r>
              <a:rPr lang="sr-Cyrl-RS" sz="1300" dirty="0" smtClean="0"/>
              <a:t> - 1812): досада –  немир - смрт – очајање; ставрање типске фигуре  путника (ходочасника, луталице)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sr-Cyrl-RS" sz="13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5257800" y="5121771"/>
            <a:ext cx="434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Филип Томас, Портрет Бајрона, 1813.</a:t>
            </a:r>
            <a:endParaRPr lang="en-US" sz="1400" dirty="0"/>
          </a:p>
        </p:txBody>
      </p:sp>
      <p:sp>
        <p:nvSpPr>
          <p:cNvPr id="7" name="Down Arrow 6"/>
          <p:cNvSpPr/>
          <p:nvPr/>
        </p:nvSpPr>
        <p:spPr>
          <a:xfrm>
            <a:off x="2514600" y="59436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0"/>
            <a:ext cx="4533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r-Cyrl-RS" b="1" dirty="0" smtClean="0"/>
              <a:t>Доба трагичних генија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Evropska 19. veka 2019\Romantizam\Heroji\homme fatale - Bajron\Ivan Constantinovich, Aivazovsky, Bajron u Venecij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4800"/>
            <a:ext cx="4586772" cy="566896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228600"/>
            <a:ext cx="3200400" cy="646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400" dirty="0" smtClean="0"/>
              <a:t>Прототип фуриозног појединца (млад и виолентан, и последична рана смрт)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400" dirty="0" smtClean="0"/>
              <a:t>Рана смрт (нехеројска – од колере) у Грчкој начинила од њега херојску икону романтизма (велики утицај на Пушкина, Ламартина, Игоа...)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400" dirty="0" smtClean="0"/>
              <a:t>Он је први </a:t>
            </a:r>
            <a:r>
              <a:rPr lang="sr-Latn-CS" sz="1400" b="1" i="1" dirty="0" smtClean="0"/>
              <a:t>l’homme fatal</a:t>
            </a:r>
            <a:r>
              <a:rPr lang="sr-Cyrl-RS" sz="1400" b="1" i="1" dirty="0" smtClean="0"/>
              <a:t> , </a:t>
            </a:r>
            <a:r>
              <a:rPr lang="sr-Cyrl-RS" sz="1400" dirty="0" smtClean="0"/>
              <a:t>проклета душа – гоњена немиром и неспокојом: неки су свесно гајили имиџ побуњеника; но, у суштини је романтичарски херој интровертна и трагично детерминисана особа са снажном личношћу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400" dirty="0" smtClean="0"/>
              <a:t>Широм Европе се од његовог лика прави иконична фигура – Бајрон постаје изванременски мит модерног човечанства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400" dirty="0" smtClean="0"/>
              <a:t>Бодлер је романтичаре назвао херојима модерног доба, они су појединци у универзалном свету неспокоја </a:t>
            </a:r>
            <a:r>
              <a:rPr lang="sr-Latn-CS" sz="1400" b="1" i="1" dirty="0" smtClean="0"/>
              <a:t>mal du si</a:t>
            </a:r>
            <a:r>
              <a:rPr lang="en-US" sz="1400" b="1" i="1" dirty="0" smtClean="0"/>
              <a:t>è</a:t>
            </a:r>
            <a:r>
              <a:rPr lang="sr-Latn-CS" sz="1400" b="1" i="1" dirty="0" smtClean="0"/>
              <a:t>cle</a:t>
            </a:r>
            <a:r>
              <a:rPr lang="sr-Cyrl-RS" sz="1400" b="1" i="1" dirty="0" smtClean="0"/>
              <a:t> -  </a:t>
            </a:r>
            <a:r>
              <a:rPr lang="sr-Latn-CS" sz="1400" b="1" i="1" dirty="0" smtClean="0"/>
              <a:t>Weltschmerz</a:t>
            </a:r>
            <a:r>
              <a:rPr lang="sr-Cyrl-RS" sz="1400" b="1" i="1" dirty="0" smtClean="0"/>
              <a:t> - свестски бол </a:t>
            </a:r>
            <a:endParaRPr lang="sr-Cyrl-RS" sz="1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62400" y="6198990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Иван Константинович Ајвазовски, Бајрон у Вененцији, 1840.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Evropska 19. veka 2019\Romantizam\Heroji\Tip heroja-pesnik - Persi Šeli\Joseph_Severn, Posthumni portret Persija Šelija dok piše Prometeja,1845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"/>
            <a:ext cx="4572000" cy="3133344"/>
          </a:xfrm>
          <a:prstGeom prst="rect">
            <a:avLst/>
          </a:prstGeom>
          <a:noFill/>
        </p:spPr>
      </p:pic>
      <p:pic>
        <p:nvPicPr>
          <p:cNvPr id="2051" name="Picture 3" descr="G:\Evropska 19. veka 2019\Romantizam\Heroji\Tip heroja-pesnik - Persi Šeli\Louis-Édouard-Fournier, Sahrana Persija Šelija, 1889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7848600" cy="3124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05400" y="1"/>
            <a:ext cx="39624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200" dirty="0" smtClean="0"/>
              <a:t>У романтизму су песници стекли статус пророка; један од кључних актера је Перси Шели; елегична поезија и романтичарски патос су представљени на постхумном портрету; његова култна пасторална елегија </a:t>
            </a:r>
            <a:r>
              <a:rPr lang="sr-Cyrl-RS" sz="1200" i="1" dirty="0" smtClean="0"/>
              <a:t>Адонис </a:t>
            </a:r>
            <a:r>
              <a:rPr lang="sr-Cyrl-RS" sz="1200" dirty="0" smtClean="0"/>
              <a:t>(1821) постаје метафора генерације романтичара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200" dirty="0" smtClean="0"/>
              <a:t>Приказ Шелијевог спаљивања у Вијаређу је усклађен са романтичарски патосом, и представља типични приказ смрти хероја (сликари (Жерико), песници...) у романтизму; несхваћени геније и изоловани појединац; смрт у младим годинама, слава након смрти; модерни мартири, претпоставка мартирства су – кратак живот и мали број дела, мали број поштовалаца је потврда несхваћености за живота; неретко су конструише мит о трагичној смрти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6200" y="3200400"/>
            <a:ext cx="6781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Јозеф Северн, Постхумни портрет Персија Шелија док пише Адониса, 1845.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 rot="10800000" flipV="1">
            <a:off x="1676400" y="6553200"/>
            <a:ext cx="5181600" cy="30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Луј Едуард Фурније, Сахрана Персија Шелија (1822), 1889.</a:t>
            </a:r>
            <a:endParaRPr lang="en-US" sz="1400" dirty="0"/>
          </a:p>
        </p:txBody>
      </p:sp>
      <p:sp>
        <p:nvSpPr>
          <p:cNvPr id="9" name="Down Arrow 8"/>
          <p:cNvSpPr/>
          <p:nvPr/>
        </p:nvSpPr>
        <p:spPr>
          <a:xfrm>
            <a:off x="8763000" y="26670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Evropska 19. veka 2019\Romantizam\Heroji\Smrt heroja\Ary Scheffer, Smrt Žerikoa (182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162800" cy="5105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0800000" flipV="1">
            <a:off x="2971800" y="5700169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Ари Шефер, Смрт Жерикоа, 1824.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Evropska 19. veka 2019\Romantizam\Heroji\Ocekivani heroj - Napoleon\Jean Antoine-Gros, Napoleon na Arkolskom mostu, 1801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3173203" cy="45259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0800000" flipV="1">
            <a:off x="4267200" y="5860435"/>
            <a:ext cx="63245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Жан Антоан Грос, Наполеон на Арколском мосту, 1801.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04800" y="1219201"/>
            <a:ext cx="3962400" cy="496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400" dirty="0" smtClean="0"/>
              <a:t>Наполеон је апсолутна еманација самопрокламованог генија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400" dirty="0" smtClean="0"/>
              <a:t>Попут генерације романтичара и Наполеон је изникао из криви и терора Револуције; фуриозни и динамични појединац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400" dirty="0" smtClean="0"/>
              <a:t>Популиста и очекивани месија; изменио је политичку, идејну и социјалну слику Европе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400" dirty="0" smtClean="0"/>
              <a:t>За неке спаситељ и еманципатор, носилац прогресивних идеја, док је за неке био еманација ђавола и рушитељ постојећег друштвеног и политичког устројства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400" dirty="0" smtClean="0"/>
              <a:t>Грос га представља као динамичног појединца у вртлогу ратног сукоба, истовремено смирен и разоран; динамизам и волунтаризам на делу; конфликт и сукоб, кретање и борба, ерупција и конфликт – попут каприциозне и неукротиве природе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"/>
            <a:ext cx="4038600" cy="5638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r-Latn-RS" sz="5600" b="1" dirty="0" smtClean="0"/>
              <a:t>		</a:t>
            </a:r>
            <a:r>
              <a:rPr lang="sr-Cyrl-RS" sz="5600" b="1" dirty="0" smtClean="0"/>
              <a:t>Трагедија и смрт - </a:t>
            </a:r>
            <a:r>
              <a:rPr lang="sr-Latn-RS" sz="5600" b="1" dirty="0" smtClean="0"/>
              <a:t>Leibestod</a:t>
            </a:r>
            <a:endParaRPr lang="sr-Cyrl-RS" sz="5600" b="1" dirty="0" smtClean="0"/>
          </a:p>
          <a:p>
            <a:endParaRPr lang="sr-Cyrl-RS" sz="5600" dirty="0" smtClean="0"/>
          </a:p>
          <a:p>
            <a:r>
              <a:rPr lang="sr-Cyrl-RS" sz="5600" dirty="0" smtClean="0"/>
              <a:t>Романтизам почива на дијалектици супротности</a:t>
            </a:r>
          </a:p>
          <a:p>
            <a:endParaRPr lang="sr-Cyrl-RS" sz="5600" dirty="0" smtClean="0"/>
          </a:p>
          <a:p>
            <a:r>
              <a:rPr lang="sr-Cyrl-RS" sz="5600" dirty="0" smtClean="0"/>
              <a:t>Дефинисан носталгијом и тугом исказује став о немогућности овоземаљске среће: </a:t>
            </a:r>
            <a:r>
              <a:rPr lang="sr-Cyrl-RS" sz="5600" i="1" dirty="0" smtClean="0"/>
              <a:t>срећа није идеал, срећа је млитава, млака вода на језику</a:t>
            </a:r>
            <a:r>
              <a:rPr lang="sr-Cyrl-RS" sz="5600" dirty="0" smtClean="0"/>
              <a:t>.  Хелдерлин</a:t>
            </a:r>
          </a:p>
          <a:p>
            <a:r>
              <a:rPr lang="sr-Cyrl-RS" sz="5600" dirty="0" smtClean="0"/>
              <a:t>За романтичаре срећа није очекивана; она је немогућа; отуда и права мода самоубиства</a:t>
            </a:r>
          </a:p>
          <a:p>
            <a:r>
              <a:rPr lang="sr-Cyrl-RS" sz="5600" dirty="0" smtClean="0"/>
              <a:t>Гете у култном роману </a:t>
            </a:r>
            <a:r>
              <a:rPr lang="sr-Cyrl-RS" sz="5600" i="1" dirty="0" smtClean="0"/>
              <a:t>Љубавни јади младог Вертера </a:t>
            </a:r>
            <a:r>
              <a:rPr lang="sr-Cyrl-RS" sz="5600" dirty="0" smtClean="0"/>
              <a:t>понавља ситуацију немогућности: главни јунак је судбински детерминисан – он не може избећи самоубиство, неузвраћена љубав постаје метафора за негацију друштвених и моралних норми; самоубиство се разуме као племенити чин – одустајање од просечног живота</a:t>
            </a:r>
          </a:p>
          <a:p>
            <a:r>
              <a:rPr lang="sr-Cyrl-RS" sz="5600" dirty="0" smtClean="0"/>
              <a:t>Попут Гетеа и Грос слика тему самоубиства као последици неузвраћене љубави – она се смешта у концепт </a:t>
            </a:r>
            <a:r>
              <a:rPr lang="sr-Latn-RS" sz="5600" dirty="0" smtClean="0"/>
              <a:t>leibestod</a:t>
            </a:r>
            <a:r>
              <a:rPr lang="sr-Cyrl-RS" sz="5600" dirty="0" smtClean="0"/>
              <a:t> – узвишене и романтичне смрти</a:t>
            </a:r>
          </a:p>
          <a:p>
            <a:r>
              <a:rPr lang="sr-Cyrl-RS" sz="5600" dirty="0" smtClean="0"/>
              <a:t>Концепт </a:t>
            </a:r>
            <a:r>
              <a:rPr lang="sr-Latn-RS" sz="5600" dirty="0" smtClean="0"/>
              <a:t>leibestod</a:t>
            </a:r>
            <a:r>
              <a:rPr lang="sr-Cyrl-RS" sz="5600" dirty="0" smtClean="0"/>
              <a:t> је извучен из финалног дела Вагнерове опере </a:t>
            </a:r>
            <a:r>
              <a:rPr lang="sr-Cyrl-RS" sz="5600" i="1" dirty="0" smtClean="0"/>
              <a:t>Тристан и Изолда </a:t>
            </a:r>
            <a:r>
              <a:rPr lang="sr-Cyrl-RS" sz="5600" dirty="0" smtClean="0"/>
              <a:t>(1859), моменат када Изолда пева арију над мртвим Тристановим телом</a:t>
            </a:r>
          </a:p>
          <a:p>
            <a:endParaRPr lang="sr-Latn-RS" sz="5600" dirty="0" smtClean="0"/>
          </a:p>
          <a:p>
            <a:pPr>
              <a:buNone/>
            </a:pPr>
            <a:r>
              <a:rPr lang="sr-Latn-RS" sz="5600" dirty="0" smtClean="0"/>
              <a:t>	</a:t>
            </a:r>
            <a:endParaRPr lang="sr-Cyrl-RS" sz="5600" dirty="0" smtClean="0"/>
          </a:p>
          <a:p>
            <a:endParaRPr lang="sr-Cyrl-RS" sz="56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en-US" sz="1400" dirty="0"/>
          </a:p>
        </p:txBody>
      </p:sp>
      <p:pic>
        <p:nvPicPr>
          <p:cNvPr id="8195" name="Picture 3" descr="C:\Users\Igor\Music\02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800"/>
            <a:ext cx="3962400" cy="5943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029200" y="6400800"/>
            <a:ext cx="472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Антоан Жан Грос, Сапфо на Леукати, 1802.</a:t>
            </a:r>
            <a:endParaRPr lang="en-US" sz="1400" dirty="0"/>
          </a:p>
        </p:txBody>
      </p:sp>
      <p:sp>
        <p:nvSpPr>
          <p:cNvPr id="5" name="Left Arrow 4"/>
          <p:cNvSpPr/>
          <p:nvPr/>
        </p:nvSpPr>
        <p:spPr>
          <a:xfrm>
            <a:off x="4267200" y="4267200"/>
            <a:ext cx="381000" cy="152400"/>
          </a:xfrm>
          <a:prstGeom prst="leftArrow">
            <a:avLst>
              <a:gd name="adj1" fmla="val 50000"/>
              <a:gd name="adj2" fmla="val 50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Igor\Music\05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"/>
            <a:ext cx="3810000" cy="5638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0800000" flipV="1">
            <a:off x="4495800" y="5948555"/>
            <a:ext cx="487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Пол Деларош, Млада хришћанска мученица, 1855.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281940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400" dirty="0" smtClean="0"/>
              <a:t>У питању је смрт младе хришћанке у време Диколецијанових прогона 303-311.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400" dirty="0" smtClean="0"/>
              <a:t>Ипак, изнад историјске аутентичности представљњена је смрт због љубави, овога пута – разлог смрти је љубав према Христу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400" dirty="0" smtClean="0"/>
              <a:t>Смрт је приказна са емоционалним патосом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400" dirty="0" smtClean="0"/>
          </a:p>
        </p:txBody>
      </p:sp>
      <p:sp>
        <p:nvSpPr>
          <p:cNvPr id="7" name="Left Arrow 6"/>
          <p:cNvSpPr/>
          <p:nvPr/>
        </p:nvSpPr>
        <p:spPr>
          <a:xfrm rot="10800000">
            <a:off x="3352800" y="685800"/>
            <a:ext cx="381000" cy="152400"/>
          </a:xfrm>
          <a:prstGeom prst="leftArrow">
            <a:avLst>
              <a:gd name="adj1" fmla="val 50000"/>
              <a:gd name="adj2" fmla="val 50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553200"/>
          </a:xfrm>
        </p:spPr>
        <p:txBody>
          <a:bodyPr>
            <a:normAutofit/>
          </a:bodyPr>
          <a:lstStyle/>
          <a:p>
            <a:pPr lvl="3"/>
            <a:endParaRPr lang="sr-Cyrl-RS" sz="200" dirty="0" smtClean="0"/>
          </a:p>
          <a:p>
            <a:pPr lvl="3"/>
            <a:endParaRPr lang="sr-Cyrl-RS" sz="200" dirty="0" smtClean="0"/>
          </a:p>
          <a:p>
            <a:pPr lvl="3"/>
            <a:endParaRPr lang="sr-Cyrl-RS" sz="200" dirty="0" smtClean="0"/>
          </a:p>
          <a:p>
            <a:pPr lvl="3"/>
            <a:endParaRPr lang="sr-Cyrl-RS" sz="200" dirty="0" smtClean="0"/>
          </a:p>
          <a:p>
            <a:pPr lvl="3"/>
            <a:endParaRPr lang="sr-Cyrl-RS" sz="200" dirty="0" smtClean="0"/>
          </a:p>
          <a:p>
            <a:pPr>
              <a:buNone/>
            </a:pPr>
            <a:r>
              <a:rPr lang="sr-Cyrl-RS" sz="1400" b="1" dirty="0" smtClean="0"/>
              <a:t>		       </a:t>
            </a:r>
            <a:r>
              <a:rPr lang="sr-Cyrl-RS" sz="1400" b="1" dirty="0" smtClean="0"/>
              <a:t>Повратак </a:t>
            </a:r>
            <a:r>
              <a:rPr lang="sr-Cyrl-RS" sz="1400" b="1" dirty="0" smtClean="0"/>
              <a:t>у имагинарну прошлост (инвентовање средњег века)</a:t>
            </a:r>
          </a:p>
          <a:p>
            <a:r>
              <a:rPr lang="sr-Cyrl-RS" sz="1400" dirty="0" smtClean="0"/>
              <a:t>Извориште романтизма је повезано са немачким универзитетским градом Јена, крај Дрездена</a:t>
            </a:r>
          </a:p>
          <a:p>
            <a:r>
              <a:rPr lang="sr-Cyrl-RS" sz="1400" dirty="0" smtClean="0"/>
              <a:t>Шлегел </a:t>
            </a:r>
            <a:r>
              <a:rPr lang="sr-Cyrl-RS" sz="1400" dirty="0" smtClean="0"/>
              <a:t>се позива на средњовековне приче и њихове ирационалне и фантазмагоричне особености</a:t>
            </a:r>
          </a:p>
          <a:p>
            <a:r>
              <a:rPr lang="sr-Cyrl-RS" sz="1400" dirty="0" smtClean="0"/>
              <a:t>У односу на Винкелманову генерација немачких романтичара је другачије реаговала на неокласицизам. За њих је то био колонијални и империјални стил и израз, више повезан са Наполеоном и његовим освајањем него са античким идеалима.</a:t>
            </a:r>
          </a:p>
          <a:p>
            <a:r>
              <a:rPr lang="sr-Cyrl-RS" sz="1400" dirty="0" smtClean="0"/>
              <a:t>Термин </a:t>
            </a:r>
            <a:r>
              <a:rPr lang="sr-Cyrl-RS" sz="1400" dirty="0" smtClean="0"/>
              <a:t>се убрзано шири у немачким земљама</a:t>
            </a:r>
          </a:p>
          <a:p>
            <a:r>
              <a:rPr lang="sr-Cyrl-RS" sz="1400" dirty="0" smtClean="0"/>
              <a:t>Јенски романтизам (мистицизам) се супроставља вајмарском класицизму – везује се за оближњи град Вајмар, маркиран громадном Гетеовом фигуром</a:t>
            </a:r>
          </a:p>
          <a:p>
            <a:r>
              <a:rPr lang="sr-Cyrl-RS" sz="1400" dirty="0" smtClean="0"/>
              <a:t>На основу употребе средњовековних руина и хришћанских топоса дефинише се модерни ликовни исказ романтичара. </a:t>
            </a:r>
          </a:p>
          <a:p>
            <a:r>
              <a:rPr lang="sr-Cyrl-RS" sz="1400" dirty="0" smtClean="0"/>
              <a:t>Гете је 1777. публиковао спис </a:t>
            </a:r>
            <a:r>
              <a:rPr lang="sr-Cyrl-RS" sz="1400" i="1" dirty="0" smtClean="0"/>
              <a:t>О немачкој архитектури</a:t>
            </a:r>
            <a:r>
              <a:rPr lang="sr-Cyrl-RS" sz="1400" dirty="0" smtClean="0"/>
              <a:t>. У њему дефинише катедралу у Стразбуру као епитом немачког духа, који у каменту представља еквивалент немачким шумама. </a:t>
            </a:r>
          </a:p>
          <a:p>
            <a:r>
              <a:rPr lang="sr-Cyrl-RS" sz="1400" dirty="0" smtClean="0"/>
              <a:t>Новалис у спису </a:t>
            </a:r>
            <a:r>
              <a:rPr lang="sr-Cyrl-RS" sz="1400" i="1" dirty="0" smtClean="0"/>
              <a:t>Хришћанство и Европа </a:t>
            </a:r>
            <a:r>
              <a:rPr lang="en-US" sz="1400" i="1" dirty="0" smtClean="0"/>
              <a:t>Die </a:t>
            </a:r>
            <a:r>
              <a:rPr lang="en-US" sz="1400" i="1" dirty="0" err="1" smtClean="0"/>
              <a:t>Christenheit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oder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Europa</a:t>
            </a:r>
            <a:r>
              <a:rPr lang="sr-Cyrl-RS" sz="1400" i="1" dirty="0" smtClean="0"/>
              <a:t> -1800. п</a:t>
            </a:r>
            <a:r>
              <a:rPr lang="sr-Cyrl-RS" sz="1400" dirty="0" smtClean="0"/>
              <a:t>озива на религиозни обрт. У његовом апелу ишчитава се вера у промену актуелног политичког и социјалног система</a:t>
            </a:r>
          </a:p>
          <a:p>
            <a:r>
              <a:rPr lang="sr-Cyrl-RS" sz="1400" dirty="0" smtClean="0"/>
              <a:t>Инфериорност Немаца у односу на велику француску културу и њену дуготрајну доминацију изазвала је фрустрацију; у бекству од тренутног окренули су се уназад – у славно време немачког средњег века, и немачке реформације (Лутер, и поготово Дирер постају национални узор, док Нинберг постаје средишњи топос иделаизоване северњачке (протестанске) ренесансе</a:t>
            </a:r>
            <a:endParaRPr lang="en-US" sz="1400" dirty="0"/>
          </a:p>
        </p:txBody>
      </p:sp>
      <p:sp>
        <p:nvSpPr>
          <p:cNvPr id="4" name="Down Arrow 3"/>
          <p:cNvSpPr/>
          <p:nvPr/>
        </p:nvSpPr>
        <p:spPr>
          <a:xfrm>
            <a:off x="4267200" y="54864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Igor\Music\Schinkel,_Karl_Friedrich_-_Gotische_Kirche_auf_einem_Felsen_am_Meer_-_1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7239000" cy="5334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09800" y="6248400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Карл Фридрих Шинкел, Средњовековни град на реци, 1815.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sr-Cyrl-RS" sz="1400" dirty="0" smtClean="0"/>
              <a:t>У складу са обновом средњовековних тема и јачања националне свети настала је и знаменита Бендеманова слика </a:t>
            </a:r>
            <a:r>
              <a:rPr lang="sr-Cyrl-RS" sz="1400" i="1" dirty="0" smtClean="0"/>
              <a:t>Јевреји на водама вавилонским</a:t>
            </a:r>
          </a:p>
          <a:p>
            <a:endParaRPr lang="sr-Cyrl-RS" sz="1400" dirty="0" smtClean="0"/>
          </a:p>
          <a:p>
            <a:r>
              <a:rPr lang="sr-Cyrl-RS" sz="1400" dirty="0" smtClean="0"/>
              <a:t>Слика је типичан продукт </a:t>
            </a:r>
            <a:r>
              <a:rPr lang="sr-Cyrl-RS" sz="1400" i="1" dirty="0" smtClean="0"/>
              <a:t>дизелдорфске школе</a:t>
            </a:r>
            <a:r>
              <a:rPr lang="sr-Cyrl-RS" sz="1400" dirty="0" smtClean="0"/>
              <a:t>. Академија у Дизелдорфу је била најзначајнија ликовна школска установа у немачким земљама током прве половине 19. века</a:t>
            </a:r>
            <a:endParaRPr lang="en-US" sz="1400" dirty="0" smtClean="0"/>
          </a:p>
          <a:p>
            <a:endParaRPr lang="sr-Cyrl-RS" sz="1400" dirty="0" smtClean="0"/>
          </a:p>
          <a:p>
            <a:r>
              <a:rPr lang="sr-Cyrl-RS" sz="1400" dirty="0" smtClean="0"/>
              <a:t>Наратив происходиз псалма 137, у коме је опеван део историје краљевства Јуде; краљ Навуходоносор је освојио Јеруслаим 597., тиме је означен крај Јудеје. Навуходносор је 587. по други освојио Јерусалим, и том приликом разорио Храм. Од тада почиње педесетогодишње изнганство Јевреја.</a:t>
            </a:r>
          </a:p>
          <a:p>
            <a:endParaRPr lang="sr-Cyrl-RS" sz="1400" dirty="0" smtClean="0"/>
          </a:p>
          <a:p>
            <a:r>
              <a:rPr lang="sr-Cyrl-RS" sz="1400" dirty="0" smtClean="0"/>
              <a:t>Фигуре спаја осећање туге; слика долази до нивоа историјског жанра</a:t>
            </a:r>
          </a:p>
          <a:p>
            <a:endParaRPr lang="sr-Cyrl-RS" sz="1400" dirty="0" smtClean="0"/>
          </a:p>
          <a:p>
            <a:r>
              <a:rPr lang="sr-Cyrl-RS" sz="1400" dirty="0" smtClean="0"/>
              <a:t>Пруказ душевних стања уместо херојских дела, у монументалном формату који приличи само историјском сликарству; уместо херојског наратива слика остаје без било какве радње</a:t>
            </a:r>
          </a:p>
          <a:p>
            <a:endParaRPr lang="sr-Cyrl-RS" sz="1400" dirty="0" smtClean="0"/>
          </a:p>
          <a:p>
            <a:r>
              <a:rPr lang="sr-Cyrl-RS" sz="1400" dirty="0" smtClean="0"/>
              <a:t>Критика је пре свега препознала емоционално дејство </a:t>
            </a:r>
          </a:p>
          <a:p>
            <a:r>
              <a:rPr lang="sr-Cyrl-RS" sz="1400" dirty="0" smtClean="0"/>
              <a:t>Гестови и покрети су редуцирани и конецнтрисани – елегични штимунг (патос)</a:t>
            </a:r>
          </a:p>
          <a:p>
            <a:endParaRPr lang="sr-Cyrl-RS" sz="1400" dirty="0" smtClean="0"/>
          </a:p>
          <a:p>
            <a:r>
              <a:rPr lang="sr-Cyrl-RS" sz="1400" dirty="0" smtClean="0"/>
              <a:t>Тугујуће фигуре представљају опште људско, тј. велики бол због губитка отаџбине</a:t>
            </a:r>
          </a:p>
          <a:p>
            <a:endParaRPr lang="sr-Cyrl-RS" sz="1400" dirty="0" smtClean="0"/>
          </a:p>
          <a:p>
            <a:r>
              <a:rPr lang="sr-Cyrl-RS" sz="1400" dirty="0" smtClean="0"/>
              <a:t>Фигуре исказују дирљив моменат (туге) типичан за дизелфодорфу школу</a:t>
            </a:r>
          </a:p>
          <a:p>
            <a:endParaRPr lang="sr-Cyrl-RS" sz="1400" dirty="0" smtClean="0"/>
          </a:p>
          <a:p>
            <a:r>
              <a:rPr lang="sr-Cyrl-RS" sz="1400" dirty="0" smtClean="0"/>
              <a:t>Слика представља слику ситуације, а не слику догађаја (типично за класично историјско сликарство)</a:t>
            </a:r>
          </a:p>
          <a:p>
            <a:endParaRPr lang="sr-Cyrl-RS" sz="1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304800"/>
            <a:ext cx="861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sr-Cyrl-RS" b="1" dirty="0" smtClean="0"/>
              <a:t>			Основи романтизма</a:t>
            </a:r>
          </a:p>
          <a:p>
            <a:pPr algn="just">
              <a:spcBef>
                <a:spcPts val="0"/>
              </a:spcBef>
            </a:pPr>
            <a:endParaRPr lang="sr-Cyrl-RS" sz="12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762000"/>
            <a:ext cx="7924800" cy="5135563"/>
          </a:xfrm>
        </p:spPr>
        <p:txBody>
          <a:bodyPr>
            <a:normAutofit fontScale="85000" lnSpcReduction="10000"/>
          </a:bodyPr>
          <a:lstStyle/>
          <a:p>
            <a:r>
              <a:rPr lang="sr-Cyrl-RS" sz="1400" dirty="0" smtClean="0"/>
              <a:t>Прве назнаке романтизма (проторомантизам) јављају се у другој половини 18. века</a:t>
            </a:r>
          </a:p>
          <a:p>
            <a:r>
              <a:rPr lang="sr-Cyrl-RS" sz="1400" dirty="0" smtClean="0"/>
              <a:t>Интересовање за ирационално, подсвесно, онострано и чудно</a:t>
            </a:r>
          </a:p>
          <a:p>
            <a:r>
              <a:rPr lang="sr-Cyrl-RS" sz="1400" dirty="0" smtClean="0"/>
              <a:t>Први самопрокламовани покрет; у опозицији са важећим друштвеним и моралним вредносним категоријама</a:t>
            </a:r>
          </a:p>
          <a:p>
            <a:r>
              <a:rPr lang="sr-Cyrl-RS" sz="1400" dirty="0" smtClean="0"/>
              <a:t>Инсистирао на слободи, независности, интуицији, субјекцији...</a:t>
            </a:r>
          </a:p>
          <a:p>
            <a:r>
              <a:rPr lang="sr-Cyrl-RS" sz="1400" dirty="0" smtClean="0"/>
              <a:t>Угрубо се смешта у период од 1798. до 1846.</a:t>
            </a:r>
          </a:p>
          <a:p>
            <a:r>
              <a:rPr lang="sr-Cyrl-RS" sz="1400" dirty="0" smtClean="0"/>
              <a:t>1798. се везује за </a:t>
            </a:r>
            <a:r>
              <a:rPr lang="sr-Cyrl-RS" sz="1400" dirty="0" smtClean="0"/>
              <a:t>песму /</a:t>
            </a:r>
            <a:r>
              <a:rPr lang="sr-Cyrl-RS" sz="1400" i="1" dirty="0" smtClean="0"/>
              <a:t>Лирске баладе</a:t>
            </a:r>
            <a:r>
              <a:rPr lang="sr-Cyrl-RS" sz="1400" dirty="0" smtClean="0"/>
              <a:t>, С. Т. Колриџа, незванични поетак романтизма</a:t>
            </a:r>
            <a:endParaRPr lang="sr-Cyrl-RS" sz="1400" dirty="0" smtClean="0"/>
          </a:p>
          <a:p>
            <a:r>
              <a:rPr lang="sr-Cyrl-RS" sz="1400" dirty="0" smtClean="0"/>
              <a:t>1846. се узима као година у којој је Бодлер истакао да мало људи у том периоду има позитивно осећање спрам </a:t>
            </a:r>
            <a:r>
              <a:rPr lang="sr-Cyrl-RS" sz="1400" dirty="0" smtClean="0"/>
              <a:t>романтизма</a:t>
            </a:r>
          </a:p>
          <a:p>
            <a:r>
              <a:rPr lang="sr-Cyrl-RS" sz="1400" dirty="0" smtClean="0"/>
              <a:t>Извориште романтизма је повезано са немачким универзитетским градом Јена, крај </a:t>
            </a:r>
            <a:r>
              <a:rPr lang="sr-Cyrl-RS" sz="1400" dirty="0" smtClean="0"/>
              <a:t>Дрездена</a:t>
            </a:r>
          </a:p>
          <a:p>
            <a:r>
              <a:rPr lang="sr-Cyrl-RS" sz="1400" dirty="0" smtClean="0"/>
              <a:t>Са својим братом Августом Виљемом и групом истомишљеника верују у модерни свет; и романтичну поезију види као универзалну и </a:t>
            </a:r>
            <a:r>
              <a:rPr lang="sr-Cyrl-RS" sz="1400" dirty="0" smtClean="0"/>
              <a:t>прогресивну</a:t>
            </a:r>
            <a:endParaRPr lang="sr-Cyrl-RS" sz="1400" dirty="0" smtClean="0"/>
          </a:p>
          <a:p>
            <a:r>
              <a:rPr lang="sr-Cyrl-RS" sz="1400" dirty="0" smtClean="0"/>
              <a:t>У </a:t>
            </a:r>
            <a:r>
              <a:rPr lang="sr-Cyrl-RS" sz="1400" dirty="0" smtClean="0"/>
              <a:t>часопису </a:t>
            </a:r>
            <a:r>
              <a:rPr lang="sr-Latn-CS" sz="1400" b="1" i="1" dirty="0" smtClean="0"/>
              <a:t>Athenaeum </a:t>
            </a:r>
            <a:r>
              <a:rPr lang="sr-Cyrl-RS" sz="1400" dirty="0" smtClean="0"/>
              <a:t>књижевник Фридрих Шлегел користи термин </a:t>
            </a:r>
            <a:r>
              <a:rPr lang="sr-Latn-RS" sz="1400" i="1" dirty="0" smtClean="0"/>
              <a:t>Romantische Poesie </a:t>
            </a:r>
            <a:r>
              <a:rPr lang="sr-Cyrl-RS" sz="1400" dirty="0" smtClean="0"/>
              <a:t>да би указао на разлику између романтичне  и класицистичке </a:t>
            </a:r>
            <a:r>
              <a:rPr lang="sr-Cyrl-RS" sz="1400" dirty="0" smtClean="0"/>
              <a:t>поезије</a:t>
            </a:r>
          </a:p>
          <a:p>
            <a:r>
              <a:rPr lang="sr-Cyrl-RS" sz="1400" dirty="0" smtClean="0"/>
              <a:t>Авгист Виљем Шлегел  (1797) наводи: Не могу бам послати своје објашнјенје речи романтично, јер је дугачка...</a:t>
            </a:r>
            <a:endParaRPr lang="sr-Cyrl-RS" sz="1400" dirty="0" smtClean="0"/>
          </a:p>
          <a:p>
            <a:r>
              <a:rPr lang="sr-Cyrl-RS" sz="1400" dirty="0" smtClean="0"/>
              <a:t>Већ у првој историји романтизма (1829) критичар </a:t>
            </a:r>
            <a:r>
              <a:rPr lang="sr-Latn-CS" sz="1400" dirty="0" smtClean="0"/>
              <a:t>F. R. </a:t>
            </a:r>
            <a:r>
              <a:rPr lang="sr-Latn-CS" sz="1400" b="1" dirty="0" smtClean="0"/>
              <a:t>De Toreinx</a:t>
            </a:r>
            <a:r>
              <a:rPr lang="sr-Latn-CS" sz="1400" dirty="0" smtClean="0"/>
              <a:t> </a:t>
            </a:r>
            <a:r>
              <a:rPr lang="sr-Cyrl-RS" sz="1400" dirty="0" smtClean="0"/>
              <a:t>је одбацио могућност прецизног дефинисања романтизма</a:t>
            </a:r>
          </a:p>
          <a:p>
            <a:r>
              <a:rPr lang="sr-Cyrl-RS" sz="1400" dirty="0" smtClean="0"/>
              <a:t>Романтизам се манифестовао у уметности, </a:t>
            </a:r>
            <a:r>
              <a:rPr lang="sr-Cyrl-RS" sz="1400" dirty="0" smtClean="0"/>
              <a:t>литератури</a:t>
            </a:r>
            <a:r>
              <a:rPr lang="sr-Cyrl-RS" sz="1400" dirty="0" smtClean="0"/>
              <a:t>, музици. </a:t>
            </a:r>
          </a:p>
          <a:p>
            <a:r>
              <a:rPr lang="sr-Cyrl-RS" sz="1400" dirty="0" smtClean="0"/>
              <a:t>Углавном </a:t>
            </a:r>
            <a:r>
              <a:rPr lang="sr-Cyrl-RS" sz="1400" dirty="0" smtClean="0"/>
              <a:t>манифестован </a:t>
            </a:r>
            <a:r>
              <a:rPr lang="sr-Cyrl-RS" sz="1400" dirty="0" smtClean="0"/>
              <a:t>у сликарству; у скулптури мање заступљен</a:t>
            </a:r>
          </a:p>
          <a:p>
            <a:r>
              <a:rPr lang="sr-Cyrl-RS" sz="1400" dirty="0" smtClean="0"/>
              <a:t>Велики утицај на готово све природне и друштвене науке</a:t>
            </a:r>
          </a:p>
          <a:p>
            <a:r>
              <a:rPr lang="sr-Cyrl-RS" sz="1400" dirty="0" smtClean="0"/>
              <a:t>Махом везан за медиј сликарства; превласт боје, интересовање за њене оптичке вредности и симболичку ноту</a:t>
            </a:r>
          </a:p>
          <a:p>
            <a:r>
              <a:rPr lang="sr-Cyrl-RS" sz="1400" dirty="0" smtClean="0"/>
              <a:t>Стилски неуједначен; изражава се понекад уздржано, а понекад експресивно, осећајност је оно што га суштински одређује и везује у један стилски и идејни идиом</a:t>
            </a:r>
          </a:p>
          <a:p>
            <a:r>
              <a:rPr lang="sr-Cyrl-RS" sz="1400" dirty="0" smtClean="0"/>
              <a:t>Лирски и сентименталан, али и </a:t>
            </a:r>
            <a:r>
              <a:rPr lang="sr-Cyrl-RS" sz="1400" dirty="0" smtClean="0"/>
              <a:t>дивљи </a:t>
            </a:r>
            <a:r>
              <a:rPr lang="sr-Cyrl-RS" sz="1400" dirty="0" smtClean="0"/>
              <a:t>и разоран</a:t>
            </a:r>
          </a:p>
          <a:p>
            <a:r>
              <a:rPr lang="sr-Cyrl-RS" sz="1400" dirty="0" smtClean="0"/>
              <a:t>Снажна веза између литерарности и сликарства</a:t>
            </a:r>
          </a:p>
          <a:p>
            <a:r>
              <a:rPr lang="sr-Cyrl-RS" sz="1400" dirty="0" smtClean="0"/>
              <a:t>Кључни топоними: изолација, немогућност</a:t>
            </a:r>
            <a:r>
              <a:rPr lang="sr-Cyrl-RS" sz="1400" dirty="0" smtClean="0"/>
              <a:t>, трагично, жалобно, </a:t>
            </a:r>
            <a:r>
              <a:rPr lang="sr-Cyrl-RS" sz="1400" dirty="0" smtClean="0"/>
              <a:t>недостатак, безнадежност, патња, подвесно, ирационално, мистериозно...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gor\Music\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7391400" cy="5562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0" y="5791200"/>
            <a:ext cx="60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Едуар Бендеман, Јевреји на водама вавилонским, 1832.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gor\Music\04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4800"/>
            <a:ext cx="5023543" cy="574516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6096000"/>
            <a:ext cx="632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Карл Фридрих Лесинг, Краљевски пар оплакује мртву кћер, 1830.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04800" y="304800"/>
            <a:ext cx="3048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Карл Фридрих Лесинг је поред Бендемана кључна фигура дизелодорфске школе</a:t>
            </a:r>
          </a:p>
          <a:p>
            <a:endParaRPr lang="sr-Cyrl-RS" sz="1400" dirty="0" smtClean="0"/>
          </a:p>
          <a:p>
            <a:r>
              <a:rPr lang="sr-Cyrl-RS" sz="1400" dirty="0" smtClean="0"/>
              <a:t>Слика </a:t>
            </a:r>
            <a:r>
              <a:rPr lang="sr-Cyrl-RS" sz="1400" i="1" dirty="0" smtClean="0"/>
              <a:t>Краљевски пар тугује</a:t>
            </a:r>
            <a:r>
              <a:rPr lang="sr-Cyrl-RS" sz="1400" dirty="0" smtClean="0"/>
              <a:t>... Је слика догађаја, ане слика историје</a:t>
            </a:r>
          </a:p>
          <a:p>
            <a:endParaRPr lang="sr-Cyrl-RS" sz="1400" dirty="0" smtClean="0"/>
          </a:p>
          <a:p>
            <a:r>
              <a:rPr lang="sr-Cyrl-RS" sz="1400" dirty="0" smtClean="0"/>
              <a:t>Лирски и сентиментални приказ догађаја</a:t>
            </a:r>
          </a:p>
          <a:p>
            <a:endParaRPr lang="sr-Cyrl-RS" sz="1400" dirty="0" smtClean="0"/>
          </a:p>
          <a:p>
            <a:r>
              <a:rPr lang="sr-Cyrl-RS" sz="1400" dirty="0" smtClean="0"/>
              <a:t>Богородица у десном углу слике пружа наду неутешном владарском пару: она исказује хришћански патос романтичара</a:t>
            </a:r>
          </a:p>
          <a:p>
            <a:endParaRPr lang="sr-Cyrl-RS" dirty="0" smtClean="0"/>
          </a:p>
          <a:p>
            <a:endParaRPr lang="sr-Latn-R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Evropska 19. veka 2019\Romantizam\Romantizam i srednji vek\Francuska\Fleury-François_Richard, Valentina od Milana oplakuje svog supruga vojvodu od Orelana, 18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33400"/>
            <a:ext cx="3124200" cy="4648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57200"/>
            <a:ext cx="47244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dirty="0" smtClean="0"/>
          </a:p>
          <a:p>
            <a:r>
              <a:rPr lang="sr-Cyrl-RS" sz="1400" dirty="0" smtClean="0"/>
              <a:t>Заслугом Александра Леноара долази до успсотављања </a:t>
            </a:r>
            <a:r>
              <a:rPr lang="sr-Latn-RS" sz="1400" dirty="0" smtClean="0"/>
              <a:t>Musee des monuments francais </a:t>
            </a:r>
            <a:r>
              <a:rPr lang="sr-Cyrl-RS" sz="1400" dirty="0" smtClean="0"/>
              <a:t>1795. године (састављен од средњовековних религиозних аретфаката); почетком 19. века долази до извесног побољшања позиције католичке цркве; девастација за време Револуције је условила постепену обнову духа и форме католичанстава; они се проналазе у идеализованој средњовеквокној култури и уметности Француске</a:t>
            </a:r>
          </a:p>
          <a:p>
            <a:endParaRPr lang="sr-Cyrl-RS" sz="1400" dirty="0" smtClean="0"/>
          </a:p>
          <a:p>
            <a:r>
              <a:rPr lang="sr-Cyrl-RS" sz="1400" dirty="0" smtClean="0"/>
              <a:t>Уобличава се такозвани </a:t>
            </a:r>
            <a:r>
              <a:rPr lang="sr-Cyrl-RS" sz="1400" i="1" dirty="0" smtClean="0"/>
              <a:t>трубадурски стил</a:t>
            </a:r>
            <a:r>
              <a:rPr lang="sr-Cyrl-RS" sz="1400" dirty="0" smtClean="0"/>
              <a:t>; одликје га више анегдотсски осврт на прошлист него ли аутентична иконографска утемељност; медитативне теме и спекулативна осећајност; изолација у приватној сфери</a:t>
            </a:r>
          </a:p>
          <a:p>
            <a:endParaRPr lang="sr-Cyrl-RS" sz="1400" dirty="0" smtClean="0"/>
          </a:p>
          <a:p>
            <a:r>
              <a:rPr lang="sr-Cyrl-RS" sz="1400" dirty="0" smtClean="0"/>
              <a:t>Мадам де Стал је заслужна за пренос романтичарских идеја из Немачку у Француску. Њен кључни спис (путопис) </a:t>
            </a:r>
            <a:r>
              <a:rPr lang="sr-Latn-CS" sz="1400" b="1" i="1" dirty="0" smtClean="0"/>
              <a:t>De l’Allemagne</a:t>
            </a:r>
            <a:r>
              <a:rPr lang="sr-Cyrl-RS" sz="1400" b="1" i="1" dirty="0" smtClean="0"/>
              <a:t> </a:t>
            </a:r>
            <a:r>
              <a:rPr lang="sr-Cyrl-RS" sz="1400" dirty="0" smtClean="0"/>
              <a:t>је забрањен у Француској (Наполеонова цензура). Преведен је ускоро на енглески, чије се друштво упознаје са ретроградним појмом </a:t>
            </a:r>
            <a:r>
              <a:rPr lang="sr-Latn-RS" sz="1400" dirty="0" smtClean="0"/>
              <a:t>classic </a:t>
            </a:r>
            <a:r>
              <a:rPr lang="sr-Cyrl-RS" sz="1400" dirty="0" smtClean="0"/>
              <a:t>и прогресивним термином</a:t>
            </a:r>
            <a:r>
              <a:rPr lang="sr-Latn-RS" sz="1400" dirty="0" smtClean="0"/>
              <a:t> romantic</a:t>
            </a:r>
            <a:endParaRPr lang="sr-Cyrl-RS" sz="1400" dirty="0" smtClean="0"/>
          </a:p>
          <a:p>
            <a:endParaRPr lang="sr-Cyrl-RS" sz="1400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Latn-R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419600" y="5460326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Флери Франсоа Ришар, Валентина од Милана оплакује свог супруга војводу од Орлеана, 1802.</a:t>
            </a:r>
            <a:endParaRPr lang="en-US" sz="1400" dirty="0"/>
          </a:p>
        </p:txBody>
      </p:sp>
      <p:sp>
        <p:nvSpPr>
          <p:cNvPr id="6" name="Down Arrow 5"/>
          <p:cNvSpPr/>
          <p:nvPr/>
        </p:nvSpPr>
        <p:spPr>
          <a:xfrm flipH="1">
            <a:off x="2286000" y="5791200"/>
            <a:ext cx="228600" cy="685800"/>
          </a:xfrm>
          <a:prstGeom prst="downArrow">
            <a:avLst>
              <a:gd name="adj1" fmla="val 50000"/>
              <a:gd name="adj2" fmla="val 58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gor\Music\800px-Le_Voeu_de_Louis_XI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04800"/>
            <a:ext cx="3657600" cy="5257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19600" y="5638800"/>
            <a:ext cx="525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Жан Огист Доминик Енгр, Заклетва Луја </a:t>
            </a:r>
            <a:r>
              <a:rPr lang="sr-Latn-RS" sz="1400" dirty="0" smtClean="0"/>
              <a:t>XIII, 1824</a:t>
            </a:r>
            <a:r>
              <a:rPr lang="sr-Cyrl-RS" sz="1400" dirty="0" smtClean="0"/>
              <a:t>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0" y="304800"/>
            <a:ext cx="4191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dirty="0" smtClean="0"/>
          </a:p>
          <a:p>
            <a:r>
              <a:rPr lang="sr-Cyrl-RS" sz="1400" dirty="0" smtClean="0"/>
              <a:t>Франсоа Рене де Шатобријан обајвљује популарно дело </a:t>
            </a:r>
            <a:r>
              <a:rPr lang="sr-Cyrl-RS" sz="1400" i="1" dirty="0" smtClean="0"/>
              <a:t>Геније хришћанства </a:t>
            </a:r>
            <a:r>
              <a:rPr lang="sr-Cyrl-RS" sz="1400" dirty="0" smtClean="0"/>
              <a:t>(1802); у њему је дефинсан повратак хришћанству и средњовековљу; дело је инспирало уметнике </a:t>
            </a:r>
            <a:r>
              <a:rPr lang="sr-Cyrl-RS" sz="1400" i="1" dirty="0" smtClean="0"/>
              <a:t>трубадурске</a:t>
            </a:r>
            <a:r>
              <a:rPr lang="sr-Cyrl-RS" sz="1400" dirty="0" smtClean="0"/>
              <a:t> вокације</a:t>
            </a:r>
          </a:p>
          <a:p>
            <a:endParaRPr lang="sr-Cyrl-RS" sz="1400" dirty="0" smtClean="0"/>
          </a:p>
          <a:p>
            <a:r>
              <a:rPr lang="sr-Cyrl-RS" sz="1400" dirty="0" smtClean="0"/>
              <a:t>Енгр је у складу са рестаурацијом династије Бурбона визуелизовао </a:t>
            </a:r>
            <a:r>
              <a:rPr lang="sr-Cyrl-RS" sz="1400" i="1" dirty="0" smtClean="0"/>
              <a:t>повратак</a:t>
            </a:r>
            <a:r>
              <a:rPr lang="sr-Cyrl-RS" sz="1400" dirty="0" smtClean="0"/>
              <a:t> реду и побожности која је наводно владала у измаштаном средњем веку; приказ легендарног момента из живота Луја </a:t>
            </a:r>
            <a:r>
              <a:rPr lang="sr-Latn-RS" sz="1400" dirty="0" smtClean="0"/>
              <a:t>XIII, </a:t>
            </a:r>
            <a:r>
              <a:rPr lang="sr-Cyrl-RS" sz="1400" dirty="0" smtClean="0"/>
              <a:t>бурбонског владара из 17. века; у питању је доба када је Француска стављена под заштиту Богородичног Вазнесења; сликар је приказао тренутак када скрушени монарх приклања владарске реалије Богородици; Енгр је слику поделио на две реалности – замљску (Луј) и небеску (Богородица); слика је устројена по класичним мерилима (цитати и поуке – Рафаела и Давида), али су садржај и патос романтичарски </a:t>
            </a:r>
          </a:p>
          <a:p>
            <a:endParaRPr lang="sr-Cyrl-RS" dirty="0" smtClean="0"/>
          </a:p>
          <a:p>
            <a:endParaRPr lang="sr-Latn-R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5897563"/>
          </a:xfrm>
        </p:spPr>
        <p:txBody>
          <a:bodyPr>
            <a:normAutofit/>
          </a:bodyPr>
          <a:lstStyle/>
          <a:p>
            <a:r>
              <a:rPr lang="sr-Cyrl-RS" sz="1400" dirty="0" smtClean="0"/>
              <a:t>Попут немачких романтичара, и други прогресивни мислиоци и уметници широм Европе и Енглеске евоцирају средњовековно искуство, и усклађују га са модерним националним осећањем. Из заборава се извлаче, и инвентују средњовековне приче и легенде (црна легенда, златна легенда), истиче се трубадурски патос и емоционалност измаштаног средњовековног витешког духа.</a:t>
            </a:r>
          </a:p>
          <a:p>
            <a:pPr>
              <a:buNone/>
            </a:pPr>
            <a:endParaRPr lang="en-US" sz="1400" dirty="0"/>
          </a:p>
        </p:txBody>
      </p:sp>
      <p:pic>
        <p:nvPicPr>
          <p:cNvPr id="4" name="Picture 2" descr="G:\Evropska 19. veka 2019\Romantizam\Romantizam i srednji vek\Engleska\James_Barry, Kralj Lir oplakuje Kordeliju, 1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019800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flipH="1">
            <a:off x="76200" y="2438400"/>
            <a:ext cx="1143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Џејмс Бери, Краљ Лир оплакује Корделију, 1787.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914400" y="5605252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У Енглеској је дошло до повратка средњовековљу; у уметности се користи и шекспиријански тематски циклус (Ричард </a:t>
            </a:r>
            <a:r>
              <a:rPr lang="sr-Latn-RS" sz="1400" dirty="0" smtClean="0"/>
              <a:t>III</a:t>
            </a:r>
            <a:r>
              <a:rPr lang="sr-Cyrl-RS" sz="1400" dirty="0" smtClean="0"/>
              <a:t>, Краљ Лир, Магбет...); у складу са откривеним националним осећањем инвентује се идеализовани средњовековни дух; Валтер Скот објављује новелу </a:t>
            </a:r>
            <a:r>
              <a:rPr lang="sr-Cyrl-RS" sz="1400" i="1" dirty="0" smtClean="0"/>
              <a:t>Ајванхо</a:t>
            </a:r>
            <a:r>
              <a:rPr lang="sr-Cyrl-RS" sz="1400" dirty="0" smtClean="0"/>
              <a:t> (1819) – прича о средњовековном витезу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7543800" y="1600200"/>
            <a:ext cx="1295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Бери је протагонисте обукао у средњовековна одела, док се у позадини налазе мегалити Стоунхенџа; тако се истиче мистериозност, и указује не пораст националног туризма – патриотска ходочашћа</a:t>
            </a:r>
            <a:endParaRPr lang="en-US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Evropska 19. veka 2019\Romantizam\Romantizam i srednji vek\Engleska\John_Constable, Salisbury Cathedral, 1831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7391400" cy="4953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10800000" flipV="1">
            <a:off x="152400" y="5336575"/>
            <a:ext cx="891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Попут немачких романтичара, и други прогресивни мислиоци и уметници широм Европе евоцирају средњовековно искуство, и усклађују га са модерним националним осећањем. Из заборава се извлаче, и инвентују средњовековне приче и легенде (црна легенда, златна легенда).</a:t>
            </a:r>
          </a:p>
          <a:p>
            <a:r>
              <a:rPr lang="sr-Cyrl-RS" sz="1400" dirty="0" smtClean="0"/>
              <a:t>У Енглеској је дошло инвентовања готског (средњовековног) стила као оптималног националног израза: Констејблова </a:t>
            </a:r>
            <a:r>
              <a:rPr lang="sr-Cyrl-RS" sz="1400" i="1" dirty="0" smtClean="0"/>
              <a:t>Катедрала Солзбери </a:t>
            </a:r>
            <a:r>
              <a:rPr lang="sr-Cyrl-RS" sz="1400" dirty="0" smtClean="0"/>
              <a:t>је пример уподобљавања националног пејзажа са архитектонским топосима готског стила; након девастације зграде Парламента у Лондону (1836), Чарл Бери је спровео изградњу нове Згаде Парламнета у нео-готском стилу</a:t>
            </a:r>
          </a:p>
          <a:p>
            <a:endParaRPr lang="sr-Cyrl-RS" sz="1400" dirty="0" smtClean="0"/>
          </a:p>
        </p:txBody>
      </p:sp>
      <p:sp>
        <p:nvSpPr>
          <p:cNvPr id="8" name="Rectangle 7"/>
          <p:cNvSpPr/>
          <p:nvPr/>
        </p:nvSpPr>
        <p:spPr>
          <a:xfrm flipH="1">
            <a:off x="152400" y="228600"/>
            <a:ext cx="1295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Џон Констејбл, Катедрала у Солзеберију, 1831.</a:t>
            </a:r>
            <a:endParaRPr 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2590800" cy="4830763"/>
          </a:xfrm>
        </p:spPr>
        <p:txBody>
          <a:bodyPr>
            <a:normAutofit/>
          </a:bodyPr>
          <a:lstStyle/>
          <a:p>
            <a:r>
              <a:rPr lang="sr-Cyrl-RS" sz="1400" dirty="0" smtClean="0"/>
              <a:t>Након девастације зграде Парламента у Лондону (1836), Чарл Бери је спровео изградњу нове Згаде Парламента у нео-готском стилу</a:t>
            </a:r>
            <a:endParaRPr lang="en-US" sz="1400" b="1" dirty="0" smtClean="0"/>
          </a:p>
          <a:p>
            <a:r>
              <a:rPr lang="sr-Cyrl-RS" sz="1400" dirty="0" smtClean="0"/>
              <a:t>Данијел Маклиз је за потребе новоизграђене зграде Парламента насликао низ композиција из идеализоване средоњвековне националне прошлости</a:t>
            </a:r>
          </a:p>
          <a:p>
            <a:r>
              <a:rPr lang="sr-Cyrl-RS" sz="1400" dirty="0" smtClean="0"/>
              <a:t>Композиције су славиле златно доба средњовековне Енглеске</a:t>
            </a:r>
          </a:p>
          <a:p>
            <a:r>
              <a:rPr lang="sr-Cyrl-RS" sz="1400" dirty="0" smtClean="0"/>
              <a:t>Обележене су сентименталним ритерским духом</a:t>
            </a:r>
          </a:p>
        </p:txBody>
      </p:sp>
      <p:pic>
        <p:nvPicPr>
          <p:cNvPr id="6" name="Picture 2" descr="C:\Users\Igor\Music\Maclisechival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762000"/>
            <a:ext cx="3505200" cy="5334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81400" y="6172200"/>
            <a:ext cx="723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Данијел Маклиз, Дух витештва, 1846, Дом Лордова, Парламент, Лондон</a:t>
            </a:r>
            <a:endParaRPr lang="en-US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r>
              <a:rPr lang="sr-Cyrl-RS" dirty="0" smtClean="0"/>
              <a:t>Литерартура:</a:t>
            </a:r>
            <a:endParaRPr lang="sr-Latn-RS" dirty="0" smtClean="0"/>
          </a:p>
          <a:p>
            <a:r>
              <a:rPr lang="sr-Cyrl-RS" sz="1800" b="1" dirty="0" smtClean="0"/>
              <a:t>Обавезна</a:t>
            </a:r>
            <a:endParaRPr lang="sr-Latn-RS" sz="1800" b="1" dirty="0" smtClean="0"/>
          </a:p>
          <a:p>
            <a:r>
              <a:rPr lang="sr-Latn-RS" sz="1800" dirty="0" smtClean="0"/>
              <a:t>William Vaughan, Romantic Art, London 1978.</a:t>
            </a:r>
          </a:p>
          <a:p>
            <a:r>
              <a:rPr lang="sr-Latn-RS" sz="1800" dirty="0" smtClean="0"/>
              <a:t>Michelle Facos, An Introduction to the Nineteenth Century Art, New York 2011, </a:t>
            </a:r>
            <a:r>
              <a:rPr lang="sr-Cyrl-RS" sz="1800" dirty="0" smtClean="0"/>
              <a:t>52-</a:t>
            </a:r>
            <a:r>
              <a:rPr lang="sr-Latn-RS" sz="1800" dirty="0" smtClean="0"/>
              <a:t> </a:t>
            </a:r>
            <a:r>
              <a:rPr lang="sr-Cyrl-RS" sz="1800" dirty="0" smtClean="0"/>
              <a:t>82</a:t>
            </a:r>
            <a:r>
              <a:rPr lang="sr-Latn-RS" sz="1800" dirty="0" smtClean="0"/>
              <a:t>, </a:t>
            </a:r>
            <a:r>
              <a:rPr lang="sr-Cyrl-RS" sz="1800" dirty="0" smtClean="0"/>
              <a:t>96-105</a:t>
            </a:r>
            <a:r>
              <a:rPr lang="sr-Latn-RS" sz="1800" dirty="0" smtClean="0"/>
              <a:t>.</a:t>
            </a:r>
          </a:p>
          <a:p>
            <a:endParaRPr lang="sr-Cyrl-RS" sz="1800" dirty="0" smtClean="0"/>
          </a:p>
          <a:p>
            <a:r>
              <a:rPr lang="sr-Cyrl-RS" sz="1800" b="1" dirty="0" smtClean="0"/>
              <a:t>Препоручена</a:t>
            </a:r>
          </a:p>
          <a:p>
            <a:endParaRPr lang="sr-Cyrl-RS" sz="1800" b="1" dirty="0" smtClean="0"/>
          </a:p>
          <a:p>
            <a:r>
              <a:rPr lang="sr-Latn-RS" sz="1800" dirty="0" smtClean="0"/>
              <a:t>Isaija Berlin, Koreni romantizma, Beograd 2012.</a:t>
            </a:r>
          </a:p>
          <a:p>
            <a:r>
              <a:rPr lang="sr-Latn-RS" sz="1800" dirty="0" smtClean="0"/>
              <a:t>Svetislav Jovanov, Junak i njegova sudbina: poetika nemačke romantičarske tragedije, Novi Sad 2011.</a:t>
            </a:r>
          </a:p>
          <a:p>
            <a:r>
              <a:rPr lang="en-US" sz="1800" i="1" dirty="0" smtClean="0"/>
              <a:t>O </a:t>
            </a:r>
            <a:r>
              <a:rPr lang="en-US" sz="1800" i="1" dirty="0" err="1" smtClean="0"/>
              <a:t>simboličnim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figurama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kompozicija</a:t>
            </a:r>
            <a:r>
              <a:rPr lang="en-US" sz="1800" i="1" dirty="0" smtClean="0"/>
              <a:t> “</a:t>
            </a:r>
            <a:r>
              <a:rPr lang="en-US" sz="1800" i="1" dirty="0" err="1" smtClean="0"/>
              <a:t>Jevreji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vodama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vavilonskim</a:t>
            </a:r>
            <a:r>
              <a:rPr lang="en-US" sz="1800" i="1" dirty="0" smtClean="0"/>
              <a:t>” </a:t>
            </a:r>
            <a:r>
              <a:rPr lang="en-US" sz="1800" i="1" dirty="0" err="1" smtClean="0"/>
              <a:t>Eduarda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Bendemana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Živka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Petrovića</a:t>
            </a:r>
            <a:r>
              <a:rPr lang="en-US" sz="1800" dirty="0" smtClean="0"/>
              <a:t>, </a:t>
            </a:r>
            <a:r>
              <a:rPr lang="en-US" sz="1800" dirty="0" err="1" smtClean="0"/>
              <a:t>Saopštenja</a:t>
            </a:r>
            <a:r>
              <a:rPr lang="en-US" sz="1800" dirty="0" smtClean="0"/>
              <a:t> XXXII-XXXIII (2000-2001), 81-98.</a:t>
            </a:r>
            <a:endParaRPr lang="sr-Cyrl-RS" sz="1800" dirty="0" smtClean="0"/>
          </a:p>
          <a:p>
            <a:endParaRPr lang="sr-Cyrl-RS" sz="1800" dirty="0" smtClean="0"/>
          </a:p>
          <a:p>
            <a:endParaRPr lang="sr-Latn-RS" sz="1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sr-Cyrl-RS" sz="1600" b="1" dirty="0" smtClean="0"/>
              <a:t>Литерарни и идејни оквири романтизма</a:t>
            </a:r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Cyrl-RS" sz="1400" dirty="0" smtClean="0"/>
              <a:t>	 Имауел Кант је извео кључне поставке романтизма; успоставио је концепт безинтересног допадања; по њему естетски суд није сазнајни, мисаони суд; естетски суд о лепом стоји изнад мисаоног суда</a:t>
            </a:r>
          </a:p>
          <a:p>
            <a:r>
              <a:rPr lang="sr-Cyrl-RS" sz="1400" dirty="0" smtClean="0"/>
              <a:t>Само у сагледавању чисте лепоте, ослобођене вредносног и моралног суда човек остаје слободан; суд о лепом не зависи од моралности приказаног објекта; човек једино у чистој имагинацији и игри уобразиље може да се препусти осећању лепоте, које пак посматра на субјективан начин, дакле, из своје особене перспективе</a:t>
            </a:r>
          </a:p>
          <a:p>
            <a:r>
              <a:rPr lang="sr-Cyrl-RS" sz="1400" dirty="0" smtClean="0"/>
              <a:t>Надилази се нормирана и објективна лепота заснована на античким идеалима, подржана и пропагирана од стране званичких ликовних академија</a:t>
            </a:r>
          </a:p>
          <a:p>
            <a:r>
              <a:rPr lang="sr-Cyrl-RS" sz="1400" dirty="0" smtClean="0"/>
              <a:t>Кант је пропагирао и обавезу задобијања сопствене слободе, она је обавезна, противи се сваком политичком и било ком другом деспотизму, негација </a:t>
            </a:r>
            <a:r>
              <a:rPr lang="sr-Cyrl-RS" sz="1400" dirty="0" smtClean="0"/>
              <a:t>експлатације </a:t>
            </a:r>
            <a:r>
              <a:rPr lang="sr-Cyrl-RS" sz="1400" dirty="0" smtClean="0"/>
              <a:t>људи зарад било каквог циља</a:t>
            </a:r>
          </a:p>
          <a:p>
            <a:r>
              <a:rPr lang="sr-Cyrl-RS" sz="1400" dirty="0" smtClean="0"/>
              <a:t>Кантова морална филозофија (просветитељски светоназор) је окренута против дехуманизације људи</a:t>
            </a:r>
          </a:p>
          <a:p>
            <a:r>
              <a:rPr lang="sr-Cyrl-RS" sz="1400" dirty="0" smtClean="0"/>
              <a:t>И други немачки филозофи су важни за разумевање услова рађања романтизма</a:t>
            </a:r>
            <a:r>
              <a:rPr lang="sr-Cyrl-RS" sz="1400" dirty="0" smtClean="0"/>
              <a:t>:</a:t>
            </a:r>
          </a:p>
          <a:p>
            <a:r>
              <a:rPr lang="sr-Cyrl-RS" sz="1400" dirty="0" smtClean="0"/>
              <a:t>Јохан Готфрид Хердер- теза о јединству земље, природе и језика, поништио универзални к</a:t>
            </a:r>
            <a:r>
              <a:rPr lang="sr-Cyrl-RS" sz="1400" dirty="0" smtClean="0"/>
              <a:t>л</a:t>
            </a:r>
            <a:r>
              <a:rPr lang="sr-Cyrl-RS" sz="1400" dirty="0" smtClean="0"/>
              <a:t>асицистички (антички) канон; локално (национално) је важно колико и опште; рађање историцизма и националних детерминанти (обичаји, поднебље, језик...)</a:t>
            </a:r>
            <a:endParaRPr lang="sr-Cyrl-RS" sz="1400" dirty="0" smtClean="0"/>
          </a:p>
          <a:p>
            <a:r>
              <a:rPr lang="sr-Cyrl-RS" sz="1400" dirty="0" smtClean="0"/>
              <a:t>Алексанар Готлиб Баумгартен – утемељитељ модерног појма естетике (наука о чулном опажању); у то време естетика је била алтернативна </a:t>
            </a:r>
            <a:r>
              <a:rPr lang="sr-Cyrl-RS" sz="1400" dirty="0" smtClean="0"/>
              <a:t>дисциплина </a:t>
            </a:r>
            <a:r>
              <a:rPr lang="sr-Cyrl-RS" sz="1400" dirty="0" smtClean="0"/>
              <a:t>супростављена важећим академским правилима; изједначио је чулно искуство са лепотом</a:t>
            </a:r>
          </a:p>
          <a:p>
            <a:r>
              <a:rPr lang="sr-Cyrl-RS" sz="1400" dirty="0" smtClean="0"/>
              <a:t>Фридрих Шилер – пропагира сваку врсту слободе – духовне, моралне, разумске – света слобода</a:t>
            </a:r>
          </a:p>
          <a:p>
            <a:r>
              <a:rPr lang="sr-Cyrl-RS" sz="1400" dirty="0" smtClean="0"/>
              <a:t>Јохан Готлиб Фихте – динамични принцип – деловање пре постојања –постојиш јер делујеш; континуирани отпор</a:t>
            </a:r>
          </a:p>
          <a:p>
            <a:r>
              <a:rPr lang="sr-Cyrl-RS" sz="1400" dirty="0" smtClean="0"/>
              <a:t>Фридрих Шелинг – монистичка филозофија природе – јединство духа и природе; у природи је све у борби – Бог је апсолут; он је једна врста саморазвојног бића – које се формира из несвесне жудње&gt;, током развоја постаје самосвестан – акција, кретање, развој...; уобличава филозофију уметности као последњи ступања филозофије; уметничко дело је самосвојно и кретаивно (ГЕНИЈАЛНО) дело које не опонаша природу – фундаментално романтичарски – противно просветитељској доктрини</a:t>
            </a:r>
          </a:p>
          <a:p>
            <a:endParaRPr lang="sr-Cyrl-RS" sz="1400" dirty="0" smtClean="0"/>
          </a:p>
          <a:p>
            <a:pPr>
              <a:buNone/>
            </a:pPr>
            <a:endParaRPr lang="sr-Cyrl-RS" sz="1200" dirty="0" smtClean="0"/>
          </a:p>
          <a:p>
            <a:endParaRPr lang="sr-Cyrl-RS" sz="12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r>
              <a:rPr lang="sr-Latn-RS" sz="1400" dirty="0" smtClean="0"/>
              <a:t>Johan Georg </a:t>
            </a:r>
            <a:r>
              <a:rPr lang="sr-Cyrl-RS" sz="1400" dirty="0" smtClean="0"/>
              <a:t>Хаман </a:t>
            </a:r>
            <a:r>
              <a:rPr lang="sr-Cyrl-RS" sz="1400" dirty="0" smtClean="0"/>
              <a:t>је започео напад на просветитељство и француску рационалну логику и филозофију заснованим на строгој класификацији и систематизацији. Негирајући људску потребу за срећом и социјалним уклапањем извршио је велики утицај на Гетеа и кључно дело покрета </a:t>
            </a:r>
            <a:r>
              <a:rPr lang="sr-Latn-RS" sz="1400" i="1" dirty="0" smtClean="0"/>
              <a:t>Sturm </a:t>
            </a:r>
            <a:r>
              <a:rPr lang="sr-Latn-RS" sz="1400" i="1" dirty="0" smtClean="0"/>
              <a:t>u</a:t>
            </a:r>
            <a:r>
              <a:rPr lang="sr-Latn-RS" sz="1400" i="1" dirty="0" smtClean="0"/>
              <a:t>nd </a:t>
            </a:r>
            <a:r>
              <a:rPr lang="sr-Latn-RS" sz="1400" i="1" dirty="0" smtClean="0"/>
              <a:t>Drang</a:t>
            </a:r>
            <a:r>
              <a:rPr lang="sr-Cyrl-RS" sz="1400" i="1" dirty="0" smtClean="0"/>
              <a:t>  </a:t>
            </a:r>
            <a:r>
              <a:rPr lang="sr-Cyrl-RS" sz="1400" dirty="0" smtClean="0"/>
              <a:t>- </a:t>
            </a:r>
            <a:r>
              <a:rPr lang="sr-Cyrl-RS" sz="1400" i="1" dirty="0" smtClean="0"/>
              <a:t>Љубавни јади младог Вертера </a:t>
            </a:r>
            <a:r>
              <a:rPr lang="sr-Cyrl-RS" sz="1400" dirty="0" smtClean="0"/>
              <a:t>1775. </a:t>
            </a:r>
          </a:p>
          <a:p>
            <a:r>
              <a:rPr lang="sr-Cyrl-RS" sz="1400" dirty="0" smtClean="0"/>
              <a:t>Фридрих Максимилијан Клингер</a:t>
            </a:r>
            <a:r>
              <a:rPr lang="sr-Cyrl-RS" sz="1400" dirty="0" smtClean="0"/>
              <a:t>, немачки драмски писанц написао је драму </a:t>
            </a:r>
            <a:r>
              <a:rPr lang="sr-Latn-RS" sz="1400" i="1" dirty="0" smtClean="0"/>
              <a:t>Sturm und Drang</a:t>
            </a:r>
            <a:r>
              <a:rPr lang="sr-Cyrl-RS" sz="1400" i="1" dirty="0" smtClean="0"/>
              <a:t> </a:t>
            </a:r>
            <a:r>
              <a:rPr lang="sr-Cyrl-RS" sz="1400" dirty="0" smtClean="0"/>
              <a:t>(</a:t>
            </a:r>
            <a:r>
              <a:rPr lang="sr-Cyrl-RS" sz="1400" dirty="0" smtClean="0"/>
              <a:t>1776</a:t>
            </a:r>
            <a:r>
              <a:rPr lang="sr-Cyrl-RS" sz="1400" dirty="0" smtClean="0"/>
              <a:t>), </a:t>
            </a:r>
            <a:r>
              <a:rPr lang="sr-Cyrl-RS" sz="1400" dirty="0" smtClean="0"/>
              <a:t>она је умногоме уобличила проторомантичарски покрет који је дефинисан слоганом: </a:t>
            </a:r>
            <a:r>
              <a:rPr lang="sr-Cyrl-RS" sz="1400" i="1" dirty="0" smtClean="0"/>
              <a:t>осећам, дакле постојим</a:t>
            </a:r>
            <a:r>
              <a:rPr lang="sr-Cyrl-RS" sz="1400" dirty="0" smtClean="0"/>
              <a:t>; драма обилује конфликтом, немогућим и нерешивим </a:t>
            </a:r>
            <a:r>
              <a:rPr lang="sr-Cyrl-RS" sz="1400" dirty="0" smtClean="0"/>
              <a:t>ситуацијама</a:t>
            </a:r>
          </a:p>
          <a:p>
            <a:r>
              <a:rPr lang="sr-Cyrl-RS" sz="1400" dirty="0" smtClean="0"/>
              <a:t>Универзално осећање о бескрајном универзуму и неминовном нестанку –</a:t>
            </a:r>
          </a:p>
          <a:p>
            <a:pPr>
              <a:buNone/>
            </a:pPr>
            <a:r>
              <a:rPr lang="sr-Cyrl-RS" sz="1400" i="1" dirty="0" smtClean="0"/>
              <a:t>	Нестаће сјаја у трави,</a:t>
            </a:r>
            <a:r>
              <a:rPr lang="en-US" sz="1400" i="1" dirty="0" smtClean="0"/>
              <a:t>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sr-Cyrl-RS" sz="1400" i="1" dirty="0" smtClean="0"/>
              <a:t>Нестаће величанствености света</a:t>
            </a:r>
            <a:r>
              <a:rPr lang="en-US" sz="1400" i="1" dirty="0" smtClean="0"/>
              <a:t>.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sr-Cyrl-RS" sz="1400" i="1" dirty="0" smtClean="0"/>
              <a:t>Остаће само бледа слика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sr-Cyrl-RS" sz="1400" i="1" dirty="0" smtClean="0"/>
              <a:t>оног што је прошло</a:t>
            </a:r>
            <a:r>
              <a:rPr lang="en-US" sz="1400" dirty="0" smtClean="0"/>
              <a:t>.</a:t>
            </a:r>
            <a:endParaRPr lang="sr-Cyrl-RS" sz="1400" dirty="0" smtClean="0"/>
          </a:p>
          <a:p>
            <a:pPr>
              <a:buNone/>
            </a:pPr>
            <a:r>
              <a:rPr lang="sr-Cyrl-RS" sz="1400" dirty="0" smtClean="0"/>
              <a:t>	Вилијам </a:t>
            </a:r>
            <a:r>
              <a:rPr lang="sr-Cyrl-RS" sz="1400" dirty="0" smtClean="0"/>
              <a:t>Вордсворт, </a:t>
            </a:r>
            <a:r>
              <a:rPr lang="sr-Cyrl-RS" sz="1400" i="1" dirty="0" smtClean="0"/>
              <a:t>Ода </a:t>
            </a:r>
            <a:r>
              <a:rPr lang="sr-Cyrl-RS" sz="1400" i="1" dirty="0" smtClean="0"/>
              <a:t>бесмртности</a:t>
            </a:r>
            <a:r>
              <a:rPr lang="sr-Cyrl-RS" sz="1400" dirty="0" smtClean="0"/>
              <a:t>, </a:t>
            </a:r>
            <a:r>
              <a:rPr lang="en-US" sz="1400" dirty="0" smtClean="0"/>
              <a:t>https://www.youtube.com/watch?v=-hkkPHZ_PcQ</a:t>
            </a:r>
            <a:endParaRPr lang="sr-Cyrl-RS" sz="1400" dirty="0" smtClean="0"/>
          </a:p>
          <a:p>
            <a:r>
              <a:rPr lang="sr-Cyrl-RS" sz="1400" dirty="0" smtClean="0"/>
              <a:t>Једно </a:t>
            </a:r>
            <a:r>
              <a:rPr lang="sr-Cyrl-RS" sz="1400" dirty="0" smtClean="0"/>
              <a:t>од кључних дела романтизма је </a:t>
            </a:r>
            <a:r>
              <a:rPr lang="sr-Cyrl-RS" sz="1400" i="1" dirty="0" smtClean="0"/>
              <a:t>Франкенштајн или Модерни</a:t>
            </a:r>
          </a:p>
          <a:p>
            <a:pPr>
              <a:buNone/>
            </a:pPr>
            <a:r>
              <a:rPr lang="sr-Cyrl-RS" sz="1400" i="1" dirty="0" smtClean="0"/>
              <a:t>	Прометеј</a:t>
            </a:r>
            <a:r>
              <a:rPr lang="sr-Cyrl-RS" sz="1400" dirty="0" smtClean="0"/>
              <a:t>, роман Мери Шели из 1818.</a:t>
            </a:r>
          </a:p>
          <a:p>
            <a:pPr>
              <a:buNone/>
            </a:pPr>
            <a:r>
              <a:rPr lang="sr-Cyrl-RS" sz="1400" dirty="0" smtClean="0"/>
              <a:t>	Роман представља канонски пример готског романа; након терора </a:t>
            </a:r>
            <a:r>
              <a:rPr lang="sr-Cyrl-RS" sz="1400" dirty="0" smtClean="0"/>
              <a:t>Револуције</a:t>
            </a:r>
            <a:endParaRPr lang="sr-Cyrl-RS" sz="1400" dirty="0" smtClean="0"/>
          </a:p>
          <a:p>
            <a:pPr>
              <a:buNone/>
            </a:pPr>
            <a:r>
              <a:rPr lang="sr-Cyrl-RS" sz="1400" dirty="0" smtClean="0"/>
              <a:t>	дошло је до губитка вере у разум, рацио и нов политики</a:t>
            </a:r>
          </a:p>
          <a:p>
            <a:pPr>
              <a:buNone/>
            </a:pPr>
            <a:r>
              <a:rPr lang="sr-Cyrl-RS" sz="1400" dirty="0" smtClean="0"/>
              <a:t>	систем; очајање и осећање безнадежности, ко политичка и социјална </a:t>
            </a:r>
          </a:p>
          <a:p>
            <a:pPr>
              <a:buNone/>
            </a:pPr>
            <a:r>
              <a:rPr lang="sr-Cyrl-RS" sz="1400" dirty="0" smtClean="0"/>
              <a:t>	скепса обликовали су Франкештајна; стварање </a:t>
            </a:r>
            <a:r>
              <a:rPr lang="sr-Cyrl-RS" sz="1400" i="1" dirty="0" smtClean="0"/>
              <a:t>бића</a:t>
            </a:r>
            <a:r>
              <a:rPr lang="sr-Cyrl-RS" sz="1400" dirty="0" smtClean="0"/>
              <a:t> и улога демијурга</a:t>
            </a:r>
          </a:p>
          <a:p>
            <a:pPr>
              <a:buNone/>
            </a:pPr>
            <a:r>
              <a:rPr lang="sr-Cyrl-RS" sz="1400" dirty="0" smtClean="0"/>
              <a:t>	(Прометеја) нису довели до оптимистичних закључака својствених </a:t>
            </a:r>
            <a:r>
              <a:rPr lang="sr-Cyrl-RS" sz="1400" dirty="0" smtClean="0"/>
              <a:t>појединим</a:t>
            </a:r>
            <a:endParaRPr lang="sr-Cyrl-RS" sz="1400" dirty="0" smtClean="0"/>
          </a:p>
          <a:p>
            <a:pPr>
              <a:buNone/>
            </a:pPr>
            <a:r>
              <a:rPr lang="sr-Cyrl-RS" sz="1400" dirty="0" smtClean="0"/>
              <a:t>	романтичарима (Перси Шели); јавила се сумња у прогрес, али и невера у </a:t>
            </a:r>
          </a:p>
          <a:p>
            <a:pPr>
              <a:buNone/>
            </a:pPr>
            <a:r>
              <a:rPr lang="sr-Cyrl-RS" sz="1400" dirty="0" smtClean="0"/>
              <a:t>	преображај уметничком имагинацијом, што је дефинисало скептицизам </a:t>
            </a:r>
            <a:r>
              <a:rPr lang="sr-Cyrl-RS" sz="1400" dirty="0" smtClean="0"/>
              <a:t>Мери</a:t>
            </a:r>
            <a:endParaRPr lang="sr-Cyrl-RS" sz="1400" dirty="0" smtClean="0"/>
          </a:p>
          <a:p>
            <a:pPr>
              <a:buNone/>
            </a:pPr>
            <a:r>
              <a:rPr lang="sr-Cyrl-RS" sz="1400" dirty="0" smtClean="0"/>
              <a:t>	Шели; роман умногоме антиципира потоњу модерне психоанализу – питање</a:t>
            </a:r>
          </a:p>
          <a:p>
            <a:pPr>
              <a:buNone/>
            </a:pPr>
            <a:r>
              <a:rPr lang="sr-Cyrl-RS" sz="1400" dirty="0" smtClean="0"/>
              <a:t>	двојника, алтер ега, над ега, сопства  - ЈА...</a:t>
            </a:r>
          </a:p>
          <a:p>
            <a:pPr>
              <a:buNone/>
            </a:pPr>
            <a:endParaRPr lang="sr-Cyrl-RS" sz="1400" dirty="0" smtClean="0"/>
          </a:p>
        </p:txBody>
      </p:sp>
      <p:sp>
        <p:nvSpPr>
          <p:cNvPr id="7" name="Left Arrow 6"/>
          <p:cNvSpPr/>
          <p:nvPr/>
        </p:nvSpPr>
        <p:spPr>
          <a:xfrm rot="10800000">
            <a:off x="6553200" y="3200400"/>
            <a:ext cx="381000" cy="152400"/>
          </a:xfrm>
          <a:prstGeom prst="leftArrow">
            <a:avLst>
              <a:gd name="adj1" fmla="val 50000"/>
              <a:gd name="adj2" fmla="val 50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7086600" y="5562600"/>
            <a:ext cx="2057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Франкештајн, 2. издање, </a:t>
            </a:r>
            <a:r>
              <a:rPr lang="sr-Cyrl-RS" sz="1400" dirty="0" smtClean="0"/>
              <a:t>илустрација, </a:t>
            </a:r>
            <a:r>
              <a:rPr lang="sr-Cyrl-RS" sz="1400" dirty="0" smtClean="0"/>
              <a:t>Теодор фон Холст, 1831.</a:t>
            </a:r>
            <a:endParaRPr lang="en-US" sz="1400" dirty="0"/>
          </a:p>
        </p:txBody>
      </p:sp>
      <p:pic>
        <p:nvPicPr>
          <p:cNvPr id="6" name="Picture 2" descr="C:\Users\Igor\Music\300px-Frankenstein.1831.inside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286000"/>
            <a:ext cx="20574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62600" y="4721662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	Новалис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52400"/>
            <a:ext cx="4038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r-Cyrl-R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Новалис (</a:t>
            </a:r>
            <a:r>
              <a:rPr lang="de-DE" sz="4800" b="1" dirty="0" smtClean="0"/>
              <a:t>Georg Friedrich Leopold Freiherr von Hardenberg</a:t>
            </a:r>
            <a:r>
              <a:rPr lang="sr-Cyrl-RS" sz="4800" b="1" dirty="0" smtClean="0"/>
              <a:t>)</a:t>
            </a:r>
            <a:r>
              <a:rPr kumimoji="0" lang="sr-Cyrl-R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је умногоме уобличио романтичарску</a:t>
            </a:r>
            <a:r>
              <a:rPr kumimoji="0" lang="sr-Cyrl-R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R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поетику; припадник романтичарске школе из Јене; под уицајем Фихтеовог</a:t>
            </a:r>
            <a:r>
              <a:rPr kumimoji="0" lang="sr-Cyrl-R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sr-Cyrl-RS" sz="4800" dirty="0" smtClean="0"/>
              <a:t>магијског </a:t>
            </a:r>
            <a:r>
              <a:rPr kumimoji="0" lang="sr-Cyrl-R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идеализма (универзално и динамично прожимање маште и стварности, природе и човека)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4800" baseline="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r-Cyrl-R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Корифеј религије љубави – особито присутно у култној збирци песама </a:t>
            </a:r>
            <a:r>
              <a:rPr kumimoji="0" lang="sr-Cyrl-RS" sz="4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Химне ноћи (</a:t>
            </a:r>
            <a:r>
              <a:rPr lang="en-US" sz="4800" i="1" dirty="0" err="1" smtClean="0"/>
              <a:t>Hymnen</a:t>
            </a:r>
            <a:r>
              <a:rPr lang="en-US" sz="4800" i="1" dirty="0" smtClean="0"/>
              <a:t> an die </a:t>
            </a:r>
            <a:r>
              <a:rPr lang="en-US" sz="4800" i="1" dirty="0" err="1" smtClean="0"/>
              <a:t>Nacht</a:t>
            </a:r>
            <a:r>
              <a:rPr lang="sr-Cyrl-RS" sz="4800" i="1" dirty="0" smtClean="0"/>
              <a:t>, 1800. - комбинација поезије и прозе)</a:t>
            </a:r>
            <a:r>
              <a:rPr kumimoji="0" lang="sr-Cyrl-R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у њима је варирао еротско-мистичне секвенце о љубави</a:t>
            </a:r>
            <a:endParaRPr kumimoji="0" lang="sr-Cyrl-R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48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4800" dirty="0" smtClean="0"/>
              <a:t>У суштини његове религије љубави налази се рано љубав према рано преминулој Софији фон  Клајн - </a:t>
            </a:r>
            <a:r>
              <a:rPr lang="sr-Latn-CS" sz="4800" b="1" i="1" dirty="0" smtClean="0"/>
              <a:t>Ich habe zu Sophichen Religion, nicht Liebe</a:t>
            </a:r>
            <a:endParaRPr lang="sr-Cyrl-RS" sz="48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4800" dirty="0" smtClean="0"/>
              <a:t>Она је обоготворена као пероснификацина божанске љубави; у суштини се налази немогућност остварења љубави, и последична смрт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48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4800" dirty="0" smtClean="0"/>
              <a:t>Кључни роман (припада типу </a:t>
            </a:r>
            <a:r>
              <a:rPr lang="sr-Latn-RS" sz="4800" dirty="0" smtClean="0"/>
              <a:t>Bildungsroman</a:t>
            </a:r>
            <a:r>
              <a:rPr lang="sr-Cyrl-RS" sz="4800" dirty="0" smtClean="0"/>
              <a:t>) је </a:t>
            </a:r>
            <a:r>
              <a:rPr lang="sr-Cyrl-RS" sz="4800" i="1" dirty="0" smtClean="0"/>
              <a:t>Хајнрих фон Офтердинген</a:t>
            </a:r>
            <a:r>
              <a:rPr lang="sr-Latn-RS" sz="4800" i="1" dirty="0" smtClean="0"/>
              <a:t> </a:t>
            </a:r>
            <a:r>
              <a:rPr lang="sr-Latn-RS" sz="4800" dirty="0" smtClean="0"/>
              <a:t>(</a:t>
            </a:r>
            <a:r>
              <a:rPr lang="en-US" sz="4800" i="1" dirty="0" smtClean="0"/>
              <a:t>Heinrich von </a:t>
            </a:r>
            <a:r>
              <a:rPr lang="en-US" sz="4800" i="1" dirty="0" err="1" smtClean="0"/>
              <a:t>Ofterdingen</a:t>
            </a:r>
            <a:r>
              <a:rPr lang="sr-Latn-RS" sz="4800" i="1" dirty="0" smtClean="0"/>
              <a:t> – 1802) </a:t>
            </a:r>
            <a:r>
              <a:rPr lang="sr-Cyrl-RS" sz="4800" dirty="0" smtClean="0"/>
              <a:t>; у њему се помиње и плави цвет (</a:t>
            </a:r>
            <a:r>
              <a:rPr lang="sr-Latn-RS" sz="4800" dirty="0" smtClean="0"/>
              <a:t>Blaue blumen</a:t>
            </a:r>
            <a:r>
              <a:rPr lang="sr-Cyrl-RS" sz="4800" dirty="0" smtClean="0"/>
              <a:t>)</a:t>
            </a:r>
            <a:r>
              <a:rPr lang="sr-Latn-CS" sz="4800" dirty="0" smtClean="0"/>
              <a:t> </a:t>
            </a:r>
            <a:r>
              <a:rPr lang="sr-Cyrl-RS" sz="4800" dirty="0" smtClean="0"/>
              <a:t>; у сржи се налази опис сна једног средњовековног витеза</a:t>
            </a:r>
            <a:r>
              <a:rPr lang="sr-Latn-CS" sz="4800" dirty="0" smtClean="0"/>
              <a:t>, </a:t>
            </a:r>
            <a:r>
              <a:rPr lang="sr-Cyrl-RS" sz="4800" dirty="0" smtClean="0"/>
              <a:t>који почиње са описом необичног плавог цвета који је никао поред воде; плави цвет ниеј стваран и остаје недокучив и несазнајан, он је симбол чежње – немогућности- сете – ишчезнућа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48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4800" dirty="0" smtClean="0"/>
              <a:t>Плави цвет се разуме и као метафора утапања, уроњења у сопств</a:t>
            </a:r>
            <a:r>
              <a:rPr kumimoji="0" lang="sr-Cyrl-R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у себе, у свет у целини, трансцедентално искуство битка</a:t>
            </a:r>
            <a:r>
              <a:rPr kumimoji="0" lang="sr-Cyrl-R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небитка, готово чулно осећање не-постојања, и бескрајно трагање за собом</a:t>
            </a:r>
            <a:r>
              <a:rPr kumimoji="0" lang="de-DE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9" name="Picture 3" descr="C:\Users\Igor\Music\Novalis_bu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57200"/>
            <a:ext cx="3581400" cy="4267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0"/>
            <a:ext cx="4419600" cy="6126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RS" sz="1100" dirty="0" smtClean="0"/>
              <a:t>	У свом историјском настајању романтизам се супроставља неокласицизму</a:t>
            </a:r>
          </a:p>
          <a:p>
            <a:r>
              <a:rPr lang="sr-Cyrl-RS" sz="1100" dirty="0" smtClean="0"/>
              <a:t>Неокласицизам инсистира на логичном, пропорционалном и симетричном; он се позива на стоички морал, и универзалне људске вредност засноване на грчким и римским моралним узорима, и имагинарној савршености античког наслеђа</a:t>
            </a:r>
          </a:p>
          <a:p>
            <a:r>
              <a:rPr lang="sr-Cyrl-RS" sz="1100" dirty="0" smtClean="0"/>
              <a:t>Неокласицизам у уметности истиче чист и јасан простор, стабилност, неретко ригидност композиције, уздржаност форме и садржаја</a:t>
            </a:r>
          </a:p>
          <a:p>
            <a:r>
              <a:rPr lang="sr-Cyrl-RS" sz="1100" dirty="0" smtClean="0"/>
              <a:t>Класицистичка начела претрајавају и током првих деценија 19. века. Њихов главни представник на тлу Средње Европе је Хајнрих Фридрих Фигер, директор и професор Академије ликовних уметности у Бечу</a:t>
            </a:r>
            <a:endParaRPr lang="sr-Latn-RS" sz="1100" dirty="0" smtClean="0"/>
          </a:p>
          <a:p>
            <a:r>
              <a:rPr lang="sr-Cyrl-RS" sz="1100" dirty="0" smtClean="0"/>
              <a:t>Ипак, у новијој литератури се неокласицизам и романтизам дефинишу као – два пола једне епохе (стилско и садржинско преплитање)</a:t>
            </a:r>
          </a:p>
          <a:p>
            <a:r>
              <a:rPr lang="sr-Cyrl-RS" sz="1100" dirty="0" smtClean="0"/>
              <a:t>Романтизам негира основе неокласицизма; он инсистира на идеализацији природе, инвентује премодерну националну прошлост (и то на слободан начин); истражује и производи далеке географске просторе</a:t>
            </a:r>
          </a:p>
          <a:p>
            <a:r>
              <a:rPr lang="sr-Cyrl-RS" sz="1100" dirty="0" smtClean="0"/>
              <a:t>Одбија ауторитет, официјелну патронажу</a:t>
            </a:r>
          </a:p>
          <a:p>
            <a:r>
              <a:rPr lang="sr-Cyrl-RS" sz="1100" dirty="0" smtClean="0"/>
              <a:t>Инсистира на драми, мистерији, индивидуалности, и финансијској слободи</a:t>
            </a:r>
          </a:p>
          <a:p>
            <a:r>
              <a:rPr lang="sr-Cyrl-RS" sz="1100" dirty="0" smtClean="0"/>
              <a:t>У сликарству негира академски устројен перспективни простор; истичке експресију форме и садржаја</a:t>
            </a:r>
          </a:p>
          <a:p>
            <a:r>
              <a:rPr lang="sr-Cyrl-RS" sz="1100" dirty="0" smtClean="0"/>
              <a:t>Истиче страст и покрет, и снажно душевно расположење, као и потенцијал имагинације</a:t>
            </a:r>
          </a:p>
          <a:p>
            <a:r>
              <a:rPr lang="sr-Cyrl-RS" sz="1100" dirty="0" smtClean="0"/>
              <a:t>Прва слика која је од критике дефинисана као  </a:t>
            </a:r>
            <a:r>
              <a:rPr lang="sr-Latn-CS" sz="1100" i="1" dirty="0" smtClean="0"/>
              <a:t>romantique</a:t>
            </a:r>
            <a:endParaRPr lang="sr-Cyrl-RS" sz="1100" i="1" dirty="0" smtClean="0"/>
          </a:p>
          <a:p>
            <a:r>
              <a:rPr lang="sr-Cyrl-RS" sz="1100" dirty="0" smtClean="0"/>
              <a:t>Бодлер је рекао да представља застрашујућу химну у славу оних који су осуђени на патњу</a:t>
            </a:r>
          </a:p>
          <a:p>
            <a:r>
              <a:rPr lang="sr-Cyrl-RS" sz="1100" dirty="0" smtClean="0"/>
              <a:t>Стендал  указује да је Делакроа </a:t>
            </a:r>
            <a:r>
              <a:rPr lang="sr-Cyrl-RS" sz="1100" i="1" dirty="0" smtClean="0"/>
              <a:t>Масакром</a:t>
            </a:r>
            <a:r>
              <a:rPr lang="sr-Cyrl-RS" sz="1100" dirty="0" smtClean="0"/>
              <a:t> начинио садржински и формални масакр</a:t>
            </a:r>
          </a:p>
          <a:p>
            <a:r>
              <a:rPr lang="sr-Cyrl-RS" sz="1100" dirty="0" smtClean="0"/>
              <a:t>Слика представља антиклимакс: патња, мистерија, субјекција у призору једне епизоде из Грчког устанка (одмазда Осмналија)</a:t>
            </a:r>
          </a:p>
          <a:p>
            <a:r>
              <a:rPr lang="sr-Cyrl-RS" sz="1100" dirty="0" smtClean="0"/>
              <a:t>Изван чистоће моралног расуђивања и приказивања (брише се граница између поражених и победника) </a:t>
            </a:r>
          </a:p>
          <a:p>
            <a:endParaRPr lang="sr-Cyrl-RS" sz="1200" dirty="0" smtClean="0"/>
          </a:p>
          <a:p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838200" y="2895600"/>
            <a:ext cx="594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Хајнрих Фридрих Фигер, Прометеј, 1814.</a:t>
            </a:r>
            <a:endParaRPr lang="en-US" sz="1400" dirty="0"/>
          </a:p>
        </p:txBody>
      </p:sp>
      <p:pic>
        <p:nvPicPr>
          <p:cNvPr id="2051" name="Picture 3" descr="G:\Evropska 19. veka 2019\Romantizam\Heinrich Friedrich Fuger i pretrajavanje klasicizma u Evropi\Prometej, 1817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1905000" cy="2514600"/>
          </a:xfrm>
          <a:prstGeom prst="rect">
            <a:avLst/>
          </a:prstGeom>
          <a:noFill/>
        </p:spPr>
      </p:pic>
      <p:pic>
        <p:nvPicPr>
          <p:cNvPr id="1026" name="Picture 2" descr="G:\Evropska 19. veka 2019\Romantizam\Eugène Delacroix, Masakr na Hiosu, 1824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200400"/>
            <a:ext cx="2438400" cy="3276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14399" y="6477000"/>
            <a:ext cx="5751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Ежен Делакроа, Масакр на Хиосу, 1824.</a:t>
            </a:r>
            <a:endParaRPr lang="en-US" sz="1400" dirty="0"/>
          </a:p>
        </p:txBody>
      </p:sp>
      <p:sp>
        <p:nvSpPr>
          <p:cNvPr id="7" name="Left Arrow 6"/>
          <p:cNvSpPr/>
          <p:nvPr/>
        </p:nvSpPr>
        <p:spPr>
          <a:xfrm>
            <a:off x="3886200" y="4953000"/>
            <a:ext cx="381000" cy="152400"/>
          </a:xfrm>
          <a:prstGeom prst="leftArrow">
            <a:avLst>
              <a:gd name="adj1" fmla="val 50000"/>
              <a:gd name="adj2" fmla="val 50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9" name="Rectangle 8"/>
          <p:cNvSpPr/>
          <p:nvPr/>
        </p:nvSpPr>
        <p:spPr>
          <a:xfrm>
            <a:off x="-609600" y="0"/>
            <a:ext cx="518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r-Cyrl-RS" sz="1400" b="1" dirty="0" smtClean="0">
                <a:solidFill>
                  <a:prstClr val="black"/>
                </a:solidFill>
              </a:rPr>
              <a:t>	Време транзиције</a:t>
            </a:r>
            <a:r>
              <a:rPr lang="sr-Latn-RS" sz="1400" b="1" dirty="0" smtClean="0">
                <a:solidFill>
                  <a:prstClr val="black"/>
                </a:solidFill>
              </a:rPr>
              <a:t>: </a:t>
            </a:r>
            <a:r>
              <a:rPr lang="sr-Cyrl-RS" sz="1400" b="1" dirty="0" smtClean="0">
                <a:solidFill>
                  <a:prstClr val="black"/>
                </a:solidFill>
              </a:rPr>
              <a:t>неокласицизам </a:t>
            </a:r>
            <a:r>
              <a:rPr lang="sr-Latn-RS" sz="1400" b="1" dirty="0" smtClean="0">
                <a:solidFill>
                  <a:prstClr val="black"/>
                </a:solidFill>
              </a:rPr>
              <a:t>vs</a:t>
            </a:r>
            <a:r>
              <a:rPr lang="sr-Cyrl-RS" sz="1400" b="1" dirty="0" smtClean="0">
                <a:solidFill>
                  <a:prstClr val="black"/>
                </a:solidFill>
              </a:rPr>
              <a:t> романтизам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Evropska 19. veka 2019\Romantizam\Savremeno (romantizam) vs klasično (neoklasicizam)-dva pola iste epohe\J. L. David, Autoportret, 1794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81200"/>
            <a:ext cx="2221992" cy="3121152"/>
          </a:xfrm>
          <a:prstGeom prst="rect">
            <a:avLst/>
          </a:prstGeom>
          <a:noFill/>
        </p:spPr>
      </p:pic>
      <p:pic>
        <p:nvPicPr>
          <p:cNvPr id="3075" name="Picture 3" descr="G:\Evropska 19. veka 2019\Romantizam\Savremeno (romantizam) vs klasično (neoklasicizam)-dva pola iste epohe\Eugene Delacroix,Autoportret, 1837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3048000" cy="36512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9600" y="4191000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Ежен Делакроа, Аутопортрет, 1837.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200400" y="5105400"/>
            <a:ext cx="34654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Жак Луј Давид, Аутопортрет, 1794.</a:t>
            </a:r>
            <a:endParaRPr lang="en-US" sz="1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91200" y="2819400"/>
            <a:ext cx="2895600" cy="330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Уздржани Давидов</a:t>
            </a:r>
            <a:r>
              <a:rPr kumimoji="0" lang="sr-Cyrl-R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аутопортрет исказује ред и поредак, просветитељски светоназор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33800" y="381001"/>
            <a:ext cx="1905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r-Cyrl-R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Експресивни аутопортрет </a:t>
            </a:r>
            <a:r>
              <a:rPr lang="sr-Cyrl-RS" sz="1400" dirty="0" smtClean="0"/>
              <a:t>Ежена Делакроа</a:t>
            </a:r>
            <a:r>
              <a:rPr kumimoji="0" lang="sr-Cyrl-R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истиче пророчки (визионарски) тип романтичарског сликара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152400"/>
            <a:ext cx="304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Парадоксално, оба покрета (романтизам и неокласицизам) настају у исто време око 1760.</a:t>
            </a:r>
          </a:p>
          <a:p>
            <a:r>
              <a:rPr lang="sr-Cyrl-RS" sz="1400" dirty="0" smtClean="0"/>
              <a:t>Они се неретко преплићу у уметничким изразима, и током деценија баштине заједничке елементе који се манифестују на уметничким делима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Evropska 19. veka 2019\Romantizam\Savremeno (romantizam) vs klasično (neoklasicizam)-dva pola iste epohe\J. L. David, Leonida na Termoplimia, 1814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4572000" cy="4144963"/>
          </a:xfrm>
          <a:prstGeom prst="rect">
            <a:avLst/>
          </a:prstGeom>
          <a:noFill/>
        </p:spPr>
      </p:pic>
      <p:pic>
        <p:nvPicPr>
          <p:cNvPr id="4099" name="Picture 3" descr="G:\Evropska 19. veka 2019\Romantizam\Savremeno (romantizam) vs klasično (neoklasicizam)-dva pola iste epohe\Benjamin_West, Smrt generala Vulfa, 1770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209800"/>
            <a:ext cx="4724400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flipH="1">
            <a:off x="4876800" y="5181600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Бенџамин Вест, Смрт генерала Вулфа, 1770.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 flipH="1">
            <a:off x="381000" y="4419600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Жак Луј Давид, Леонида на Термопилима, 1814.</a:t>
            </a:r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rot="10800000" flipV="1">
            <a:off x="4800600" y="152400"/>
            <a:ext cx="43434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Давидова слика као амблем неокласицизма и Вестова слика као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симбол романтизма истичу исте универзалне вредности (херојство, жртвовање за другог...)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RS" sz="1200" dirty="0" smtClean="0"/>
              <a:t>	Ипак, док су грчки хероји обучени у античке одежде, ликови </a:t>
            </a: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Вестовој слици су одевени у савремену одећу, што говори о модерним тенденција. Истовремено, упућује на једну од кључних разликовања неокласицизма и романтизма – напрегнутост између </a:t>
            </a:r>
            <a:r>
              <a:rPr lang="sr-Cyrl-RS" sz="1200" baseline="0" dirty="0" smtClean="0"/>
              <a:t>класичног и савременог (модерног) канона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Evropska 19. veka 2019\Romantizam\Eugene Delacroix, Sardanapalova smrt, 1827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6629400" cy="480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38600" y="5334000"/>
            <a:ext cx="4952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Ежен Делакроа, Сарданапалова смрт, 1827.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 flipH="1">
            <a:off x="0" y="1"/>
            <a:ext cx="2286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200" dirty="0" smtClean="0"/>
              <a:t>Програмска слика романтизма</a:t>
            </a:r>
          </a:p>
          <a:p>
            <a:endParaRPr lang="sr-Cyrl-RS" sz="1200" dirty="0" smtClean="0"/>
          </a:p>
          <a:p>
            <a:r>
              <a:rPr lang="sr-Cyrl-RS" sz="1200" dirty="0" smtClean="0"/>
              <a:t>Бизарна тема, источњачки владар одлучује да се спали са својом послугом</a:t>
            </a:r>
          </a:p>
          <a:p>
            <a:endParaRPr lang="sr-Cyrl-RS" sz="1200" dirty="0" smtClean="0"/>
          </a:p>
          <a:p>
            <a:r>
              <a:rPr lang="sr-Cyrl-RS" sz="1200" dirty="0" smtClean="0"/>
              <a:t>Ружно као прикладни естетски назор</a:t>
            </a:r>
            <a:r>
              <a:rPr lang="sr-Latn-RS" sz="1200" dirty="0" smtClean="0"/>
              <a:t> – </a:t>
            </a:r>
            <a:r>
              <a:rPr lang="sr-Cyrl-RS" sz="1200" dirty="0" smtClean="0"/>
              <a:t>визуелни еквивалент истоимене Бајронове историјске драме из 1821.</a:t>
            </a:r>
          </a:p>
          <a:p>
            <a:r>
              <a:rPr lang="sr-Cyrl-RS" sz="1200" dirty="0" smtClean="0"/>
              <a:t>Насиље и нескривени брутализам</a:t>
            </a:r>
          </a:p>
          <a:p>
            <a:r>
              <a:rPr lang="sr-Cyrl-RS" sz="1200" dirty="0" smtClean="0"/>
              <a:t>Изостанак перспективе и, централне (пројекционе) тачке; потирање академских правила (компзоција, перспектива, морална и узвишена тема) </a:t>
            </a:r>
          </a:p>
          <a:p>
            <a:endParaRPr lang="sr-Cyrl-RS" sz="1200" dirty="0" smtClean="0"/>
          </a:p>
          <a:p>
            <a:r>
              <a:rPr lang="sr-Cyrl-RS" sz="1200" dirty="0" smtClean="0"/>
              <a:t>Растакање основе цртежа, дивље боје (вибратни намази четком) и снажне експресије</a:t>
            </a:r>
          </a:p>
          <a:p>
            <a:endParaRPr lang="sr-Cyrl-RS" sz="1200" dirty="0" smtClean="0"/>
          </a:p>
          <a:p>
            <a:r>
              <a:rPr lang="sr-Cyrl-RS" sz="1200" dirty="0" smtClean="0"/>
              <a:t>Недостатак хиејрахије приказаних ликова и разградња класично структуриране композиције</a:t>
            </a:r>
          </a:p>
          <a:p>
            <a:endParaRPr lang="sr-Cyrl-RS" sz="1200" dirty="0" smtClean="0"/>
          </a:p>
          <a:p>
            <a:r>
              <a:rPr lang="sr-Cyrl-RS" sz="1200" dirty="0" smtClean="0"/>
              <a:t>Ако се под романтизмом </a:t>
            </a:r>
            <a:r>
              <a:rPr lang="sr-Cyrl-RS" sz="1200" i="1" dirty="0" smtClean="0"/>
              <a:t>подразумева слободна манифестација личних импресија, аверзија према моделима копираним у школама, гађење преама академским формулана,онда сам ја не само романтичар, већ сам то био и са 15. година, Ежен Делакроа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6364</TotalTime>
  <Words>2475</Words>
  <Application>Microsoft Office PowerPoint</Application>
  <PresentationFormat>On-screen Show (4:3)</PresentationFormat>
  <Paragraphs>367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1. Романтизам</vt:lpstr>
      <vt:lpstr>Slide 2</vt:lpstr>
      <vt:lpstr>Литерарни и идејни оквири романтизма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Sistematizacija emocija u baroknoj umetnosti</dc:title>
  <dc:creator>Administrator</dc:creator>
  <cp:lastModifiedBy>Igor</cp:lastModifiedBy>
  <cp:revision>613</cp:revision>
  <dcterms:created xsi:type="dcterms:W3CDTF">2006-08-16T00:00:00Z</dcterms:created>
  <dcterms:modified xsi:type="dcterms:W3CDTF">2020-04-04T15:42:10Z</dcterms:modified>
</cp:coreProperties>
</file>