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301" r:id="rId9"/>
    <p:sldId id="300" r:id="rId10"/>
    <p:sldId id="266" r:id="rId11"/>
    <p:sldId id="265" r:id="rId12"/>
    <p:sldId id="307" r:id="rId13"/>
    <p:sldId id="264" r:id="rId14"/>
    <p:sldId id="263" r:id="rId15"/>
    <p:sldId id="272" r:id="rId16"/>
    <p:sldId id="273" r:id="rId17"/>
    <p:sldId id="276" r:id="rId18"/>
    <p:sldId id="305" r:id="rId19"/>
    <p:sldId id="306" r:id="rId20"/>
    <p:sldId id="275" r:id="rId21"/>
    <p:sldId id="274" r:id="rId22"/>
    <p:sldId id="277" r:id="rId23"/>
    <p:sldId id="279" r:id="rId24"/>
    <p:sldId id="280" r:id="rId25"/>
    <p:sldId id="281" r:id="rId26"/>
    <p:sldId id="284" r:id="rId27"/>
    <p:sldId id="282" r:id="rId28"/>
    <p:sldId id="283" r:id="rId29"/>
    <p:sldId id="271" r:id="rId30"/>
    <p:sldId id="311" r:id="rId31"/>
    <p:sldId id="329" r:id="rId32"/>
    <p:sldId id="330" r:id="rId33"/>
    <p:sldId id="331" r:id="rId34"/>
    <p:sldId id="332" r:id="rId35"/>
    <p:sldId id="313" r:id="rId36"/>
    <p:sldId id="327" r:id="rId37"/>
    <p:sldId id="333" r:id="rId3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1EA38-A80C-48D3-A9D1-0A5BA7607997}" v="71" dt="2021-11-07T18:13:29.6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EDB80D-8F49-47BD-B19F-E23E4CC05B8C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A105F4-D341-4167-96F6-2BC46EB15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E269C-7A82-4325-BDE0-577ACFE9CA95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7FDD2-52E6-4E8D-8C66-B631B884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2E1BC-3E0B-495F-9B39-6FC15647FC70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1F77C-305D-4904-AD4E-2377A11BE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0910-B666-4FC7-ADBE-B1EC2D456C2F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7127E-43E3-409F-A71C-847434A35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EFD1-8A7E-43C5-8BA0-1174ACFE07E5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F6FD-0874-4EEB-8842-98A9A9681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0DEC-01FA-4D7B-A648-B61C64254BE6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40B59-19BC-49FA-A86C-D8EDACD76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0AD2-9957-4824-83EF-7C6CA8E10E77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60B29-5BF9-458B-9D2B-CFA1CE2A2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7EDCE-0C89-4C15-BA1D-B252FACCA0BE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05B56-FEC4-4372-A0D5-A04CAEBC4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A0CB-F101-4FC0-A40A-61C16FCC6456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4B8B8-1B5C-4485-BA7F-3D2B02286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C47C9-94A0-4573-8C18-AAFB4DADD523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F6726-4D66-414A-A672-6C8998321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D8001-620A-45C0-9287-5DC2B480976E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86DE5-5C07-4837-B87D-C43A8CCAC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0419-9EBC-4B5C-88CE-E8312AD06A84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9BE28-529C-4B0D-B5B3-C13A0127E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8697D1-66B2-40B9-80A9-CD2D6513A508}" type="datetimeFigureOut">
              <a:rPr lang="en-US"/>
              <a:pPr>
                <a:defRPr/>
              </a:pPr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87F28F-1D23-428D-AB12-A1C3FCA36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838" y="1836738"/>
            <a:ext cx="9712325" cy="2387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af-ZA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af-ZA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af-ZA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af-ZA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odel dimenzija ličnosti u psihološkoj proceni poremećaja ličnosti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0" y="4224338"/>
            <a:ext cx="9144000" cy="1655762"/>
          </a:xfrm>
        </p:spPr>
        <p:txBody>
          <a:bodyPr/>
          <a:lstStyle/>
          <a:p>
            <a:r>
              <a:rPr lang="en-US" dirty="0"/>
              <a:t>Doc. dr Ivana </a:t>
            </a:r>
            <a:r>
              <a:rPr lang="en-US" dirty="0" err="1"/>
              <a:t>Peruničić</a:t>
            </a:r>
            <a:r>
              <a:rPr lang="en-US" dirty="0"/>
              <a:t>-Mladenović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kategorijalnog pristupa poremećajima 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Nekonzistentnost kriterijuma</a:t>
            </a:r>
            <a:endParaRPr lang="en-US">
              <a:ea typeface="Calibri" pitchFamily="34" charset="0"/>
              <a:cs typeface="Times New Roman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Kod nekih dg kriterijumi su bazirani više na crtama a negde više na specifičnom/nisko frekventnom ponašanju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Arbitrarne dijagnostičke granice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između normalnog i abnormalnog funkcionisanja ličnosti (politetični sistem)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gde kategorije počinju i gde se završavaju? 4 od 9 ili 5 od 9 nema neke razlike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Slaba konvergentna validnost </a:t>
            </a: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instrumenti napravljeni da mere Pl nekorespondiraju mnogo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Arial" charset="0"/>
              <a:buNone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 to govori da su ovo koncepti koje je teško operacionalizovati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Ograničena prediktivna validnost i klinička utemeljenost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buFont typeface="Calibri" pitchFamily="34" charset="0"/>
              <a:buChar char="-"/>
            </a:pPr>
            <a:r>
              <a:rPr lang="en-US" b="1">
                <a:ea typeface="Calibri" pitchFamily="34" charset="0"/>
                <a:cs typeface="Times New Roman" pitchFamily="18" charset="0"/>
              </a:rPr>
              <a:t>Ograničena dijagnostička pouzdanost</a:t>
            </a:r>
          </a:p>
          <a:p>
            <a:pPr marL="342900" indent="-34290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 marL="342900" indent="-342900"/>
            <a:endParaRPr lang="en-US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Negativne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osledice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kategorijalnog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pristupa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praksi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9613"/>
          </a:xfrm>
        </p:spPr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nedovoljno koriste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praksi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Dijagnoze se pogrešno postavljaju na osnovu samo nekoliko kriterijuma 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(nestabilnost afekta i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suicidalni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pokušaj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graničn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PL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Kliničari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često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ne prate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diskrepanca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između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konačnih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dijagnoza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Narcistični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dijagnostikuje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dva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puta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češće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zadovoljava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8%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ređe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pacijent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zadovolji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                                                                                    </a:t>
            </a:r>
            <a:r>
              <a:rPr lang="en-US" sz="1400" dirty="0"/>
              <a:t>(Morey &amp; Ochoa, 1989; Morey, 2014)</a:t>
            </a:r>
          </a:p>
        </p:txBody>
      </p:sp>
      <p:sp>
        <p:nvSpPr>
          <p:cNvPr id="4" name="Arrow: Right 3"/>
          <p:cNvSpPr/>
          <p:nvPr/>
        </p:nvSpPr>
        <p:spPr>
          <a:xfrm>
            <a:off x="5943600" y="2954338"/>
            <a:ext cx="377825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Kreiranje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novog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AMPL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788" y="1690688"/>
            <a:ext cx="11376025" cy="4802187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svih</a:t>
            </a:r>
            <a:r>
              <a:rPr lang="en-US" sz="2400" dirty="0"/>
              <a:t> </a:t>
            </a:r>
            <a:r>
              <a:rPr lang="en-US" sz="2400" dirty="0" err="1"/>
              <a:t>uočenih</a:t>
            </a:r>
            <a:r>
              <a:rPr lang="en-US" sz="2400" dirty="0"/>
              <a:t> </a:t>
            </a:r>
            <a:r>
              <a:rPr lang="en-US" sz="2400" dirty="0" err="1"/>
              <a:t>nedostataka</a:t>
            </a:r>
            <a:r>
              <a:rPr lang="en-US" sz="2400" dirty="0"/>
              <a:t> </a:t>
            </a:r>
            <a:r>
              <a:rPr lang="en-US" sz="2400" dirty="0" err="1"/>
              <a:t>uvodi</a:t>
            </a:r>
            <a:r>
              <a:rPr lang="en-US" sz="2400" dirty="0"/>
              <a:t> se </a:t>
            </a:r>
            <a:r>
              <a:rPr lang="en-US" sz="2400" dirty="0" err="1"/>
              <a:t>novi</a:t>
            </a:r>
            <a:r>
              <a:rPr lang="en-US" sz="2400" dirty="0"/>
              <a:t> </a:t>
            </a:r>
            <a:r>
              <a:rPr lang="en-US" sz="2400" dirty="0" err="1"/>
              <a:t>alternativni</a:t>
            </a:r>
            <a:r>
              <a:rPr lang="en-US" sz="2400" dirty="0"/>
              <a:t> model za PL 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jasnija</a:t>
            </a:r>
            <a:r>
              <a:rPr lang="en-US" sz="2400" dirty="0"/>
              <a:t> </a:t>
            </a:r>
            <a:r>
              <a:rPr lang="en-US" sz="2400" dirty="0" err="1"/>
              <a:t>konceptualna</a:t>
            </a:r>
            <a:r>
              <a:rPr lang="en-US" sz="2400" dirty="0"/>
              <a:t> </a:t>
            </a:r>
            <a:r>
              <a:rPr lang="en-US" sz="2400" dirty="0" err="1"/>
              <a:t>baza</a:t>
            </a:r>
            <a:r>
              <a:rPr lang="en-US" sz="2400" dirty="0"/>
              <a:t> za </a:t>
            </a:r>
            <a:r>
              <a:rPr lang="en-US" sz="2400" dirty="0" err="1"/>
              <a:t>patologiju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efikasniji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empirijski</a:t>
            </a:r>
            <a:r>
              <a:rPr lang="en-US" sz="2400" dirty="0"/>
              <a:t> </a:t>
            </a:r>
            <a:r>
              <a:rPr lang="en-US" sz="2400" dirty="0" err="1"/>
              <a:t>zasnovani</a:t>
            </a:r>
            <a:r>
              <a:rPr lang="en-US" sz="2400" dirty="0"/>
              <a:t> </a:t>
            </a:r>
            <a:r>
              <a:rPr lang="en-US" sz="2400" dirty="0" err="1"/>
              <a:t>kriterijumi</a:t>
            </a:r>
            <a:r>
              <a:rPr lang="en-US" sz="2400" dirty="0"/>
              <a:t>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Po </a:t>
            </a:r>
            <a:r>
              <a:rPr lang="en-US" sz="2400" dirty="0" err="1"/>
              <a:t>prvi</a:t>
            </a:r>
            <a:r>
              <a:rPr lang="en-US" sz="2400" dirty="0"/>
              <a:t> put za </a:t>
            </a:r>
            <a:r>
              <a:rPr lang="en-US" sz="2400" dirty="0" err="1"/>
              <a:t>proučavanje</a:t>
            </a:r>
            <a:r>
              <a:rPr lang="en-US" sz="2400" dirty="0"/>
              <a:t> </a:t>
            </a:r>
            <a:r>
              <a:rPr lang="en-US" sz="2400" dirty="0" err="1"/>
              <a:t>dijagnostike</a:t>
            </a:r>
            <a:r>
              <a:rPr lang="en-US" sz="2400" dirty="0"/>
              <a:t> </a:t>
            </a:r>
            <a:r>
              <a:rPr lang="en-US" sz="2400" dirty="0" err="1"/>
              <a:t>nekog</a:t>
            </a:r>
            <a:r>
              <a:rPr lang="en-US" sz="2400" dirty="0"/>
              <a:t> </a:t>
            </a:r>
            <a:r>
              <a:rPr lang="en-US" sz="2400" dirty="0" err="1"/>
              <a:t>psihijatrijskog</a:t>
            </a:r>
            <a:r>
              <a:rPr lang="en-US" sz="2400" dirty="0"/>
              <a:t> </a:t>
            </a:r>
            <a:r>
              <a:rPr lang="en-US" sz="2400" dirty="0" err="1"/>
              <a:t>entiteta</a:t>
            </a:r>
            <a:r>
              <a:rPr lang="en-US" sz="2400" dirty="0"/>
              <a:t> APA je </a:t>
            </a:r>
            <a:r>
              <a:rPr lang="en-US" sz="2400" dirty="0" err="1"/>
              <a:t>napravila</a:t>
            </a:r>
            <a:r>
              <a:rPr lang="en-US" sz="2400" dirty="0"/>
              <a:t> </a:t>
            </a:r>
            <a:r>
              <a:rPr lang="en-US" sz="2400" dirty="0" err="1"/>
              <a:t>radnu</a:t>
            </a:r>
            <a:r>
              <a:rPr lang="en-US" sz="2400" dirty="0"/>
              <a:t> </a:t>
            </a:r>
            <a:r>
              <a:rPr lang="en-US" sz="2400" dirty="0" err="1"/>
              <a:t>grupu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je </a:t>
            </a:r>
            <a:r>
              <a:rPr lang="en-US" sz="2400" dirty="0" err="1"/>
              <a:t>sastavljena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od </a:t>
            </a:r>
            <a:r>
              <a:rPr lang="en-US" sz="2400" dirty="0" err="1"/>
              <a:t>psihologa</a:t>
            </a:r>
            <a:r>
              <a:rPr lang="en-US" sz="24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                             Leslie Morey      Lee Anna Clark            Robert Krueger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                                     Donna Bender                 Roel </a:t>
            </a:r>
            <a:r>
              <a:rPr lang="en-US" sz="2400" dirty="0" err="1"/>
              <a:t>Verheul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Osnova AMPL </a:t>
            </a:r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istraživanja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psihologije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individualnih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Empirijski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psihologija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individualnih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7238"/>
            <a:ext cx="10515600" cy="4465637"/>
          </a:xfrm>
        </p:spPr>
        <p:txBody>
          <a:bodyPr rtlCol="0">
            <a:normAutofit/>
          </a:bodyPr>
          <a:lstStyle/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kako se i zašto ljudi među sobom razlikuju?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ako diferencirati individualne razlike koje su važne za razumevanje ponašanja ljudi od onih koje su trivijalne?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ta su kriterijumi za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netrivijalnost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individualnih razlika?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š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ta je ličnost, a šta je patologija ličnosti?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oji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su fundamentalni problemi ljudi za koje kažemo da imaju patologiju ličnosti?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oje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su sličnosti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a koje razlike među njima?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auku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ne čine samo pojmovi već način kako ih merimo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8200" y="420688"/>
            <a:ext cx="10515600" cy="1508125"/>
          </a:xfrm>
        </p:spPr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Koji su važni koncepti u istraživanju psihologije individualnih razlika?</a:t>
            </a:r>
            <a:b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Varijansa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Normalna distribucija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Korelaciona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multivarijaciona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analiza: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regresiona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kanonička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32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diskriminativna</a:t>
            </a: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 analiza…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Faktorska analiza (EFA i CFA)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3200" dirty="0">
                <a:ea typeface="Calibri" panose="020F0502020204030204" pitchFamily="34" charset="0"/>
                <a:cs typeface="Times New Roman" panose="02020603050405020304" pitchFamily="18" charset="0"/>
              </a:rPr>
              <a:t>Teorija merenja: pouzdanost i validnost</a:t>
            </a:r>
            <a:endParaRPr lang="en-US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Metodološki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pristupi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izučavanju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S-podaci (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self-report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data) - podaci dobijeni putem 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samoprocene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R-podaci (rating data) - podaci dobijeni procenom od strane drugog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T-podaci (test data) – podaci dobijeni putem objektivnih testova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L-podaci (</a:t>
            </a:r>
            <a:r>
              <a:rPr lang="x-none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life-outcome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data) – podaci o životnim događajima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Leksička hipoteza-najkomprehenzivnija taksonomija crta</a:t>
            </a: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56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     “...svi aspekti ljudske ličnosti koji jesu, ili su bili od značaja, interesa ili nekakve koristi su već utisnuti u jezičku supstancu“</a:t>
            </a:r>
            <a:endParaRPr lang="en-US" sz="2000"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                                                                                                                       (Cattell, 1943)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b="1" u="sng">
                <a:ea typeface="Calibri" pitchFamily="34" charset="0"/>
                <a:cs typeface="Times New Roman" pitchFamily="18" charset="0"/>
              </a:rPr>
              <a:t>Velikih pet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Neuroticizam (emocionalna nestabilnost)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Ekstraverzija (aktivitet)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Otvorenost (fleksibilnost)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Saradljivost (agresivnost)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Savesnost (kontrola)</a:t>
            </a: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0" indent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Najbolja razrada modela Velikih pet je u petofaktorskom modelu Koste i Mekrea NEO-PIR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Velikih pet i poremećaji ličnosti</a:t>
            </a:r>
            <a:br>
              <a:rPr lang="en-US" sz="360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en-US" sz="3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125"/>
            <a:ext cx="10515600" cy="4984750"/>
          </a:xfrm>
        </p:spPr>
        <p:txBody>
          <a:bodyPr rtlCol="0">
            <a:normAutofit/>
          </a:bodyPr>
          <a:lstStyle/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Psihopatologija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d</a:t>
            </a:r>
            <a:r>
              <a:rPr lang="x-none" sz="2400" dirty="0">
                <a:ea typeface="Calibri" panose="020F0502020204030204" pitchFamily="34" charset="0"/>
                <a:cs typeface="Times New Roman" panose="02020603050405020304" pitchFamily="18" charset="0"/>
              </a:rPr>
              <a:t>a li su to ekstremi na kontinuumu normalnih varijacija ličnosti ili diskretni bolesni procesi?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Istraživanja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pokazuju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da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svaki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PL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identifikovati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pet </a:t>
            </a: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tabeli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sledi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vide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svi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PL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uglavnom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ekstremnih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vrednosti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pojedinih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Detektuju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domeni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faceti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7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113" y="100013"/>
            <a:ext cx="10707687" cy="297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144838"/>
            <a:ext cx="10609263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3971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velikih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1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304925"/>
            <a:ext cx="1133475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b="1" dirty="0" err="1">
                <a:latin typeface="+mn-lt"/>
              </a:rPr>
              <a:t>Sadržaj</a:t>
            </a:r>
            <a:endParaRPr lang="x-none" b="1" dirty="0">
              <a:latin typeface="+mn-lt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2475" cy="4351338"/>
          </a:xfrm>
        </p:spPr>
        <p:txBody>
          <a:bodyPr/>
          <a:lstStyle/>
          <a:p>
            <a:r>
              <a:rPr lang="en-US"/>
              <a:t>Medicinski </a:t>
            </a:r>
            <a:r>
              <a:rPr lang="en-US" i="1"/>
              <a:t>vs</a:t>
            </a:r>
            <a:r>
              <a:rPr lang="en-US"/>
              <a:t> psihološki pristup u proučavanju ličnosti</a:t>
            </a:r>
          </a:p>
          <a:p>
            <a:r>
              <a:rPr lang="en-US"/>
              <a:t>DSM: razvoj i ograničenja medicinskog modela poremećaja ličnosti (PL)</a:t>
            </a:r>
          </a:p>
          <a:p>
            <a:r>
              <a:rPr lang="en-US"/>
              <a:t>Metodološki principi psihologije individualnih razlika </a:t>
            </a:r>
          </a:p>
          <a:p>
            <a:r>
              <a:rPr lang="en-US"/>
              <a:t>DSM-5: Novi Alternativni model za poremećaje ličnosti (AMPL)</a:t>
            </a:r>
          </a:p>
          <a:p>
            <a:r>
              <a:rPr lang="en-US"/>
              <a:t>Prednosti i mane dimezionalnih modela u objašnjenju poremećaja ličnosti</a:t>
            </a:r>
          </a:p>
          <a:p>
            <a:r>
              <a:rPr lang="en-US"/>
              <a:t>Osvrt na ICD-11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DSM-5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sekcija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III: Mere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Alternativni  model PL (AMPL) nalazi se u Sekciji III DSM-5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Novi hibridni model (kombinacija kategorija i dimenzija)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Nudi dimenzionalnu alternativu kategorijalnom pristupu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Panteorijski i integrativan u svojoj prirodi 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     Dimenzionalni model ima za cilj da: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redukuje ogromnu hetrogenost unutar kategorija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da objasni prekomerne kovarjacije između PL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>
                <a:ea typeface="Calibri" pitchFamily="34" charset="0"/>
                <a:cs typeface="Times New Roman" pitchFamily="18" charset="0"/>
              </a:rPr>
              <a:t>da snimi najrelevantnije kliničke fenomene</a:t>
            </a:r>
          </a:p>
          <a:p>
            <a:pPr marL="0" indent="457200"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endParaRPr lang="en-US" sz="2000">
              <a:ea typeface="Calibri" pitchFamily="34" charset="0"/>
              <a:cs typeface="Times New Roman" pitchFamily="18" charset="0"/>
            </a:endParaRPr>
          </a:p>
          <a:p>
            <a:pPr marL="0" indent="457200"/>
            <a:endParaRPr lang="en-US" sz="2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AMPL definiše 7  kriterijuma  za PL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1690688"/>
            <a:ext cx="10515600" cy="4948237"/>
          </a:xfrm>
        </p:spPr>
        <p:txBody>
          <a:bodyPr rtlCol="0">
            <a:normAutofit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meri umereno ili teže oštećenje u funkcionisanju 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B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– meri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prisustvo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patoloških,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maladaptivnih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 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dimezionalni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štećenja u funkcionisanju ličnosti i manifest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ovanje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crta ličnosti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C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nefleksibilni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pervazivni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širokom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ličnih i socijalnih situacija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D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stabilna u vremenu, s početkom koje se može pratiti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od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adolescencije ili rane odrasle dobi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ne mogu se bolje objasniti drugim psihičkim poremećajem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F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isključivo pripisati fiziološkim učincima neke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psihoaktivne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supstance ili drugog zdravstvenog stanja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Kriterijum G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ne mogu se bolje razumeti kao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normaln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za razvojni stadijum i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socio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-kulturno okruženje te osobe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Kriterijum A: nivo funkcionisanja li</a:t>
            </a:r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č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nosti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koristi koncepte koje potiču iz psihodinamskog pristupa, teorije atačmenta i socijalne-kognicije kako bi objasnili nivo funkcionisnja ličnosti (Bender et al. 2011)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Umereno ili značajno oštećenje funkcionisanja ličnost manifestovano teškoćama u oblasti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b="1">
                <a:ea typeface="Calibri" pitchFamily="34" charset="0"/>
                <a:cs typeface="Times New Roman" pitchFamily="18" charset="0"/>
              </a:rPr>
              <a:t>1. Selfa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Times New Roman" pitchFamily="18" charset="0"/>
              </a:rPr>
              <a:t>Identitet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 – doživaljavanje sebe kao jedinstvenog bića, jasne granice između sebe i drugih</a:t>
            </a:r>
            <a:r>
              <a:rPr lang="sr-Latn-CS" sz="1900">
                <a:ea typeface="Calibri" pitchFamily="34" charset="0"/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 stabilnost slike o sebi</a:t>
            </a:r>
            <a:r>
              <a:rPr lang="sr-Latn-CS" sz="1900">
                <a:ea typeface="Calibri" pitchFamily="34" charset="0"/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kapacitet za regulaciju emocioanlnih doživljavanja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Samousmerenost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koherentni i smisleni kartkoročni i dugoročni ciljevi</a:t>
            </a:r>
            <a:r>
              <a:rPr lang="sr-Latn-CS" sz="1900">
                <a:cs typeface="Times New Roman" pitchFamily="18" charset="0"/>
              </a:rPr>
              <a:t>; konstruktivni i</a:t>
            </a:r>
            <a:r>
              <a:rPr lang="en-US" sz="1900">
                <a:ea typeface="Calibri" pitchFamily="34" charset="0"/>
                <a:cs typeface="Calibri" pitchFamily="34" charset="0"/>
              </a:rPr>
              <a:t> prosocijalni standardi</a:t>
            </a:r>
            <a:r>
              <a:rPr lang="sr-Latn-CS" sz="1900">
                <a:cs typeface="Times New Roman" pitchFamily="18" charset="0"/>
              </a:rPr>
              <a:t>; </a:t>
            </a:r>
            <a:r>
              <a:rPr lang="en-US" sz="1900">
                <a:ea typeface="Calibri" pitchFamily="34" charset="0"/>
                <a:cs typeface="Calibri" pitchFamily="34" charset="0"/>
              </a:rPr>
              <a:t>sposobnost samorefleksije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b="1">
                <a:ea typeface="Calibri" pitchFamily="34" charset="0"/>
                <a:cs typeface="Calibri" pitchFamily="34" charset="0"/>
              </a:rPr>
              <a:t>2. Intepersonalno funkcionisanje 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Empatija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poštovanje doživljaja drugih</a:t>
            </a:r>
            <a:r>
              <a:rPr lang="sr-Latn-CS" sz="1900"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tolerancija za različite perspective</a:t>
            </a:r>
            <a:r>
              <a:rPr lang="sr-Latn-CS" sz="1900">
                <a:cs typeface="Times New Roman" pitchFamily="18" charset="0"/>
              </a:rPr>
              <a:t>; </a:t>
            </a:r>
            <a:r>
              <a:rPr lang="en-US" sz="1900">
                <a:ea typeface="Calibri" pitchFamily="34" charset="0"/>
                <a:cs typeface="Calibri" pitchFamily="34" charset="0"/>
              </a:rPr>
              <a:t>razumevanje efekata svog ponašanja na druge</a:t>
            </a: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 u="sng">
                <a:ea typeface="Calibri" pitchFamily="34" charset="0"/>
                <a:cs typeface="Calibri" pitchFamily="34" charset="0"/>
              </a:rPr>
              <a:t>Intimnost</a:t>
            </a:r>
            <a:r>
              <a:rPr lang="en-US" sz="1900">
                <a:ea typeface="Calibri" pitchFamily="34" charset="0"/>
                <a:cs typeface="Calibri" pitchFamily="34" charset="0"/>
              </a:rPr>
              <a:t> – dubinske i dugotrajne pozitivne relacije sa drugima</a:t>
            </a:r>
            <a:r>
              <a:rPr lang="sr-Latn-CS" sz="1900">
                <a:cs typeface="Times New Roman" pitchFamily="18" charset="0"/>
              </a:rPr>
              <a:t>;</a:t>
            </a:r>
            <a:r>
              <a:rPr lang="en-US" sz="1900">
                <a:ea typeface="Calibri" pitchFamily="34" charset="0"/>
                <a:cs typeface="Calibri" pitchFamily="34" charset="0"/>
              </a:rPr>
              <a:t> želja i kapacitet za bliskost</a:t>
            </a:r>
            <a:r>
              <a:rPr lang="sr-Latn-CS" sz="1900">
                <a:cs typeface="Times New Roman" pitchFamily="18" charset="0"/>
              </a:rPr>
              <a:t>; uzajammno poštovanje u interpersonalnim odnosima</a:t>
            </a:r>
            <a:endParaRPr lang="en-US" sz="1900">
              <a:cs typeface="Times New Roman" pitchFamily="18" charset="0"/>
            </a:endParaRPr>
          </a:p>
          <a:p>
            <a:pPr marL="0" algn="just">
              <a:lnSpc>
                <a:spcPct val="9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900">
                <a:ea typeface="Calibri" pitchFamily="34" charset="0"/>
                <a:cs typeface="Calibri" pitchFamily="34" charset="0"/>
              </a:rPr>
              <a:t> Kodira se na petostepenoj skali (od 0=bez oštećenja do 4=ekstremno oštećenje)</a:t>
            </a:r>
          </a:p>
          <a:p>
            <a:pPr marL="0">
              <a:lnSpc>
                <a:spcPct val="8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Kriterijum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6100"/>
            <a:ext cx="10515600" cy="4351338"/>
          </a:xfrm>
        </p:spPr>
        <p:txBody>
          <a:bodyPr>
            <a:normAutofit/>
          </a:bodyPr>
          <a:lstStyle/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800">
                <a:ea typeface="Calibri" pitchFamily="34" charset="0"/>
                <a:cs typeface="Times New Roman" pitchFamily="18" charset="0"/>
              </a:rPr>
              <a:t>Kriterijum B potiče iz leksičke tradicije u izučavanju ličnosti (Allport &amp; Odbert, 1936; Goldberg, 1993; McCrae &amp; Costa, 1978) organizovane u multivarijantnom prostoru patoloških crta ličnosti u pet glavnih dimenzija</a:t>
            </a:r>
            <a:endParaRPr lang="en-US" sz="1800" b="1">
              <a:ea typeface="Calibri" pitchFamily="34" charset="0"/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Petofaktorski spektar domena – 25 crta</a:t>
            </a: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Negativni afektivitet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(7 faceta) - kompatibilan sa Neuroticizmom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Odvojenost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(5 faceta) - opozit Ekstraverzije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Antagonizam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 (5 faceta) – opozit Saradljivosti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Dezinhibicija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 (5 faceta) – opozit Savesnosti</a:t>
            </a: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Calibri Light"/>
              <a:buAutoNum type="arabicPeriod"/>
            </a:pPr>
            <a:r>
              <a:rPr lang="en-US" sz="1800" b="1">
                <a:ea typeface="Calibri" pitchFamily="34" charset="0"/>
                <a:cs typeface="Times New Roman" pitchFamily="18" charset="0"/>
              </a:rPr>
              <a:t>Psihoticizam </a:t>
            </a:r>
            <a:r>
              <a:rPr lang="en-US" sz="1800">
                <a:ea typeface="Calibri" pitchFamily="34" charset="0"/>
                <a:cs typeface="Times New Roman" pitchFamily="18" charset="0"/>
              </a:rPr>
              <a:t>(3 faceta) – kompatibilan Otvorenosti ?!</a:t>
            </a:r>
            <a:r>
              <a:rPr lang="sr-Latn-CS" sz="1800">
                <a:cs typeface="Times New Roman" pitchFamily="18" charset="0"/>
              </a:rPr>
              <a:t> </a:t>
            </a:r>
            <a:endParaRPr lang="en-US" sz="1800">
              <a:cs typeface="Times New Roman" pitchFamily="18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endParaRPr lang="en-US" sz="1800">
              <a:ea typeface="Calibri" pitchFamily="34" charset="0"/>
              <a:cs typeface="Calibri" pitchFamily="34" charset="0"/>
            </a:endParaRPr>
          </a:p>
          <a:p>
            <a:pPr marL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800">
                <a:ea typeface="Calibri" pitchFamily="34" charset="0"/>
                <a:cs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afektivitet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4225"/>
          </a:xfrm>
        </p:spPr>
        <p:txBody>
          <a:bodyPr>
            <a:normAutofit/>
          </a:bodyPr>
          <a:lstStyle/>
          <a:p>
            <a:pPr algn="just"/>
            <a:r>
              <a:rPr lang="en-US" sz="2000">
                <a:ea typeface="Calibri" pitchFamily="34" charset="0"/>
                <a:cs typeface="Times New Roman" pitchFamily="18" charset="0"/>
              </a:rPr>
              <a:t>Često i intenzivno doživljavanje širokog spektra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negativnih emocija 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(anksioznost, depresija, krivica, stid, zabrinutost, ljutnja itd) i njihovih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bihejvioralnih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(samopovređivanje) i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intepersonalnih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(zavisnost od drugih) </a:t>
            </a:r>
            <a:r>
              <a:rPr lang="en-US" sz="2000" b="1">
                <a:ea typeface="Calibri" pitchFamily="34" charset="0"/>
                <a:cs typeface="Times New Roman" pitchFamily="18" charset="0"/>
              </a:rPr>
              <a:t>manifestacija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sz="2000" b="1" u="sng">
                <a:ea typeface="Calibri" pitchFamily="34" charset="0"/>
                <a:cs typeface="Times New Roman" pitchFamily="18" charset="0"/>
              </a:rPr>
              <a:t>Faceti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:</a:t>
            </a:r>
          </a:p>
          <a:p>
            <a:pPr>
              <a:buFont typeface="Arial" charset="0"/>
              <a:buAutoNum type="arabicPeriod"/>
            </a:pPr>
            <a:r>
              <a:rPr lang="sr-Latn-CS" sz="2000">
                <a:ea typeface="Calibri" pitchFamily="34" charset="0"/>
                <a:cs typeface="Times New Roman" pitchFamily="18" charset="0"/>
              </a:rPr>
              <a:t>   E</a:t>
            </a:r>
            <a:r>
              <a:rPr lang="en-US" sz="2000">
                <a:ea typeface="Calibri" pitchFamily="34" charset="0"/>
                <a:cs typeface="Times New Roman" pitchFamily="18" charset="0"/>
              </a:rPr>
              <a:t>mocionalna labilnost</a:t>
            </a:r>
          </a:p>
          <a:p>
            <a:pPr>
              <a:buFont typeface="Arial" charset="0"/>
              <a:buAutoNum type="arabicPeriod"/>
            </a:pPr>
            <a:r>
              <a:rPr lang="sr-Latn-CS" sz="2000">
                <a:cs typeface="Times New Roman" pitchFamily="18" charset="0"/>
              </a:rPr>
              <a:t>   </a:t>
            </a:r>
            <a:r>
              <a:rPr lang="en-US" sz="2000">
                <a:ea typeface="Calibri" pitchFamily="34" charset="0"/>
                <a:cs typeface="Calibri" pitchFamily="34" charset="0"/>
              </a:rPr>
              <a:t>Anksioznost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3.   Separaciona nesigurnost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4.   Submisivnost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5.   Hostilnost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6.   Perseveracija</a:t>
            </a:r>
          </a:p>
          <a:p>
            <a:pPr>
              <a:buFont typeface="Arial" charset="0"/>
              <a:buNone/>
            </a:pPr>
            <a:r>
              <a:rPr lang="en-US" sz="2000">
                <a:ea typeface="Calibri" pitchFamily="34" charset="0"/>
                <a:cs typeface="Calibri" pitchFamily="34" charset="0"/>
              </a:rPr>
              <a:t>7.   Depresivnost</a:t>
            </a:r>
          </a:p>
          <a:p>
            <a:pPr>
              <a:buFont typeface="Arial" charset="0"/>
              <a:buNone/>
            </a:pPr>
            <a:endParaRPr lang="en-US" sz="2000"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Odvojenost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138"/>
            <a:ext cx="10515600" cy="4695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err="1"/>
              <a:t>Izbegavanje</a:t>
            </a:r>
            <a:r>
              <a:rPr lang="en-US" sz="2200" dirty="0"/>
              <a:t> socio-</a:t>
            </a:r>
            <a:r>
              <a:rPr lang="en-US" sz="2200" dirty="0" err="1"/>
              <a:t>emocionalnog</a:t>
            </a:r>
            <a:r>
              <a:rPr lang="en-US" sz="2200" dirty="0"/>
              <a:t> </a:t>
            </a:r>
            <a:r>
              <a:rPr lang="en-US" sz="2200" dirty="0" err="1"/>
              <a:t>iskustva</a:t>
            </a:r>
            <a:r>
              <a:rPr lang="en-US" sz="2200" dirty="0"/>
              <a:t> </a:t>
            </a:r>
            <a:r>
              <a:rPr lang="en-US" sz="2200" dirty="0" err="1"/>
              <a:t>uključujući</a:t>
            </a:r>
            <a:r>
              <a:rPr lang="en-US" sz="2200" dirty="0"/>
              <a:t> </a:t>
            </a:r>
            <a:r>
              <a:rPr lang="en-US" sz="2200" dirty="0" err="1"/>
              <a:t>izbegavanje</a:t>
            </a:r>
            <a:r>
              <a:rPr lang="en-US" sz="2200" dirty="0"/>
              <a:t> </a:t>
            </a:r>
            <a:r>
              <a:rPr lang="en-US" sz="2200" dirty="0" err="1"/>
              <a:t>interpersonalnih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(od </a:t>
            </a:r>
            <a:r>
              <a:rPr lang="en-US" sz="2200" dirty="0" err="1"/>
              <a:t>neformalnih,dnevnih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do </a:t>
            </a:r>
            <a:r>
              <a:rPr lang="en-US" sz="2200" dirty="0" err="1"/>
              <a:t>intimnih</a:t>
            </a:r>
            <a:r>
              <a:rPr lang="en-US" sz="2200" dirty="0"/>
              <a:t> </a:t>
            </a:r>
            <a:r>
              <a:rPr lang="en-US" sz="2200" dirty="0" err="1"/>
              <a:t>veza</a:t>
            </a:r>
            <a:r>
              <a:rPr lang="en-US" sz="2200" dirty="0"/>
              <a:t>),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ograničeno</a:t>
            </a:r>
            <a:r>
              <a:rPr lang="en-US" sz="2200" dirty="0"/>
              <a:t> </a:t>
            </a:r>
            <a:r>
              <a:rPr lang="en-US" sz="2200" dirty="0" err="1"/>
              <a:t>afektivno</a:t>
            </a:r>
            <a:r>
              <a:rPr lang="en-US" sz="2200" dirty="0"/>
              <a:t> </a:t>
            </a:r>
            <a:r>
              <a:rPr lang="en-US" sz="2200" dirty="0" err="1"/>
              <a:t>iskustvo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ekspresija</a:t>
            </a:r>
            <a:r>
              <a:rPr lang="en-US" sz="2200" dirty="0"/>
              <a:t>, </a:t>
            </a:r>
            <a:r>
              <a:rPr lang="en-US" sz="2200" dirty="0" err="1"/>
              <a:t>posebno</a:t>
            </a:r>
            <a:r>
              <a:rPr lang="en-US" sz="2200" dirty="0"/>
              <a:t> </a:t>
            </a:r>
            <a:r>
              <a:rPr lang="en-US" sz="2200" dirty="0" err="1"/>
              <a:t>ograničen</a:t>
            </a:r>
            <a:r>
              <a:rPr lang="en-US" sz="2200" dirty="0"/>
              <a:t> </a:t>
            </a:r>
            <a:r>
              <a:rPr lang="en-US" sz="2200" dirty="0" err="1"/>
              <a:t>kapacitet</a:t>
            </a:r>
            <a:r>
              <a:rPr lang="en-US" sz="2200" dirty="0"/>
              <a:t> za </a:t>
            </a:r>
            <a:r>
              <a:rPr lang="en-US" sz="2200" dirty="0" err="1"/>
              <a:t>hedonizam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u="sng" dirty="0" err="1"/>
              <a:t>Faceti</a:t>
            </a:r>
            <a:r>
              <a:rPr lang="en-US" sz="22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1. </a:t>
            </a:r>
            <a:r>
              <a:rPr lang="en-US" sz="2200" dirty="0" err="1"/>
              <a:t>Povlačenje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2. </a:t>
            </a:r>
            <a:r>
              <a:rPr lang="en-US" sz="2200" dirty="0" err="1"/>
              <a:t>Izbegavanje</a:t>
            </a:r>
            <a:r>
              <a:rPr lang="en-US" sz="2200" dirty="0"/>
              <a:t> </a:t>
            </a:r>
            <a:r>
              <a:rPr lang="en-US" sz="2200" dirty="0" err="1"/>
              <a:t>intimnosti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3. </a:t>
            </a:r>
            <a:r>
              <a:rPr lang="en-US" sz="2200" dirty="0" err="1"/>
              <a:t>Anhedonija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4. </a:t>
            </a:r>
            <a:r>
              <a:rPr lang="en-US" sz="2200" dirty="0" err="1"/>
              <a:t>Depresivnost</a:t>
            </a:r>
            <a:endParaRPr lang="en-US" sz="22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/>
              <a:t>5. </a:t>
            </a:r>
            <a:r>
              <a:rPr lang="en-US" sz="2200" dirty="0" err="1"/>
              <a:t>Limitiran</a:t>
            </a:r>
            <a:r>
              <a:rPr lang="en-US" sz="2200" dirty="0"/>
              <a:t> </a:t>
            </a:r>
            <a:r>
              <a:rPr lang="en-US" sz="2200" dirty="0" err="1"/>
              <a:t>afektivitet</a:t>
            </a:r>
            <a:endParaRPr lang="en-U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Antagonizam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912475" cy="45767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/>
              <a:t>Ponašanje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osobu</a:t>
            </a:r>
            <a:r>
              <a:rPr lang="en-US" sz="2000" dirty="0"/>
              <a:t> </a:t>
            </a:r>
            <a:r>
              <a:rPr lang="en-US" sz="2000" dirty="0" err="1"/>
              <a:t>stavlja</a:t>
            </a:r>
            <a:r>
              <a:rPr lang="en-US" sz="2000" dirty="0"/>
              <a:t> u </a:t>
            </a:r>
            <a:r>
              <a:rPr lang="en-US" sz="2000" dirty="0" err="1"/>
              <a:t>konflikt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drugim</a:t>
            </a:r>
            <a:r>
              <a:rPr lang="en-US" sz="2000" dirty="0"/>
              <a:t> </a:t>
            </a:r>
            <a:r>
              <a:rPr lang="en-US" sz="2000" dirty="0" err="1"/>
              <a:t>ljudima</a:t>
            </a:r>
            <a:r>
              <a:rPr lang="en-US" sz="2000" dirty="0"/>
              <a:t>, </a:t>
            </a:r>
            <a:r>
              <a:rPr lang="en-US" sz="2000" dirty="0" err="1"/>
              <a:t>preterano</a:t>
            </a:r>
            <a:r>
              <a:rPr lang="en-US" sz="2000" dirty="0"/>
              <a:t> </a:t>
            </a:r>
            <a:r>
              <a:rPr lang="en-US" sz="2000" dirty="0" err="1"/>
              <a:t>osećanje</a:t>
            </a:r>
            <a:r>
              <a:rPr lang="en-US" sz="2000" dirty="0"/>
              <a:t> </a:t>
            </a:r>
            <a:r>
              <a:rPr lang="en-US" sz="2000" dirty="0" err="1"/>
              <a:t>važnosti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očekivanja</a:t>
            </a:r>
            <a:r>
              <a:rPr lang="en-US" sz="2000" dirty="0"/>
              <a:t> </a:t>
            </a:r>
            <a:r>
              <a:rPr lang="en-US" sz="2000" dirty="0" err="1"/>
              <a:t>specijalnog</a:t>
            </a:r>
            <a:r>
              <a:rPr lang="en-US" sz="2000" dirty="0"/>
              <a:t> </a:t>
            </a:r>
            <a:r>
              <a:rPr lang="en-US" sz="2000" dirty="0" err="1"/>
              <a:t>tretmana</a:t>
            </a:r>
            <a:r>
              <a:rPr lang="en-US" sz="2000" dirty="0"/>
              <a:t>, </a:t>
            </a:r>
            <a:r>
              <a:rPr lang="en-US" sz="2000" dirty="0" err="1"/>
              <a:t>neosetljivost</a:t>
            </a:r>
            <a:r>
              <a:rPr lang="en-US" sz="2000" dirty="0"/>
              <a:t> za </a:t>
            </a:r>
            <a:r>
              <a:rPr lang="en-US" sz="2000" dirty="0" err="1"/>
              <a:t>druge</a:t>
            </a:r>
            <a:r>
              <a:rPr lang="en-US" sz="2000" dirty="0"/>
              <a:t>, ne </a:t>
            </a:r>
            <a:r>
              <a:rPr lang="en-US" sz="2000" dirty="0" err="1"/>
              <a:t>obraćanje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r>
              <a:rPr lang="en-US" sz="2000" dirty="0"/>
              <a:t> za </a:t>
            </a:r>
            <a:r>
              <a:rPr lang="en-US" sz="2000" dirty="0" err="1"/>
              <a:t>potrebe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osećanja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,  </a:t>
            </a:r>
            <a:r>
              <a:rPr lang="en-US" sz="2000" dirty="0" err="1"/>
              <a:t>spremnost</a:t>
            </a:r>
            <a:r>
              <a:rPr lang="en-US" sz="2000" dirty="0"/>
              <a:t> da se </a:t>
            </a:r>
            <a:r>
              <a:rPr lang="en-US" sz="2000" dirty="0" err="1"/>
              <a:t>drugi</a:t>
            </a:r>
            <a:r>
              <a:rPr lang="en-US" sz="2000" dirty="0"/>
              <a:t> </a:t>
            </a:r>
            <a:r>
              <a:rPr lang="en-US" sz="2000" dirty="0" err="1"/>
              <a:t>iskoriste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sopstvenih</a:t>
            </a:r>
            <a:r>
              <a:rPr lang="en-US" sz="2000" dirty="0"/>
              <a:t> </a:t>
            </a:r>
            <a:r>
              <a:rPr lang="en-US" sz="2000" dirty="0" err="1"/>
              <a:t>ciljeva</a:t>
            </a:r>
            <a:r>
              <a:rPr lang="en-US" sz="2000" dirty="0"/>
              <a:t>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u="sng" dirty="0" err="1"/>
              <a:t>Faceti</a:t>
            </a:r>
            <a:r>
              <a:rPr lang="en-US" sz="2000" dirty="0"/>
              <a:t>:</a:t>
            </a:r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1. </a:t>
            </a:r>
            <a:r>
              <a:rPr lang="en-US" sz="2000" dirty="0" err="1"/>
              <a:t>Manipulativnost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2. </a:t>
            </a:r>
            <a:r>
              <a:rPr lang="en-US" sz="2000" dirty="0" err="1"/>
              <a:t>Obmanjivanje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3. </a:t>
            </a:r>
            <a:r>
              <a:rPr lang="en-US" sz="2000" dirty="0" err="1"/>
              <a:t>Grandioznost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4. </a:t>
            </a:r>
            <a:r>
              <a:rPr lang="en-US" sz="2000" dirty="0" err="1"/>
              <a:t>Traženje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5. </a:t>
            </a:r>
            <a:r>
              <a:rPr lang="en-US" sz="2000" dirty="0" err="1"/>
              <a:t>Neosetljivost</a:t>
            </a:r>
            <a:endParaRPr lang="en-US" sz="2000" dirty="0"/>
          </a:p>
          <a:p>
            <a:pPr marL="0" indent="0" fontAlgn="auto">
              <a:spcBef>
                <a:spcPct val="35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6. </a:t>
            </a:r>
            <a:r>
              <a:rPr lang="en-US" sz="2000" dirty="0" err="1"/>
              <a:t>Hostilnost</a:t>
            </a:r>
            <a:endParaRPr lang="en-US" sz="2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Dezinhibicija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29938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Orijentacija prema trenutnim gratifikacijama, impulsivno ponašanje vodjeno aktuelnim mislima, osećanjima i spoljašnjim stimulusima, bez osvrtanja na prošla iskustva ili razmatranja posledica u budućnosti. </a:t>
            </a:r>
          </a:p>
          <a:p>
            <a:pPr>
              <a:lnSpc>
                <a:spcPct val="80000"/>
              </a:lnSpc>
            </a:pPr>
            <a:r>
              <a:rPr lang="en-US" sz="2200"/>
              <a:t>Suprotan pol ovog domena reflektuje ekcesivno uzdržavanje od impulsa, izbegavanje rizika,preteranu odgovornost,</a:t>
            </a:r>
            <a:r>
              <a:rPr lang="sr-Latn-CS" sz="2200"/>
              <a:t> </a:t>
            </a:r>
            <a:r>
              <a:rPr lang="en-US" sz="2200"/>
              <a:t>preterani perfekcionizam i ponašanje rukovodjeno rigidnim pravilima.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 b="1" u="sng"/>
              <a:t>Faceti</a:t>
            </a:r>
            <a:r>
              <a:rPr lang="en-US" sz="2200"/>
              <a:t>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1. Neodgovornost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2. Impulsivnost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3. Rasejanost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4. Izlaganje riziku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200"/>
              <a:t>5. Odsustvo rigidnog perfekcionizma</a:t>
            </a:r>
          </a:p>
          <a:p>
            <a:pPr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Psihoticizam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Ispoljavanje</a:t>
            </a:r>
            <a:r>
              <a:rPr lang="en-US" sz="2400" dirty="0"/>
              <a:t> </a:t>
            </a:r>
            <a:r>
              <a:rPr lang="en-US" sz="2400" dirty="0" err="1"/>
              <a:t>širokog</a:t>
            </a:r>
            <a:r>
              <a:rPr lang="en-US" sz="2400" dirty="0"/>
              <a:t> </a:t>
            </a:r>
            <a:r>
              <a:rPr lang="en-US" sz="2400" dirty="0" err="1"/>
              <a:t>opsega</a:t>
            </a:r>
            <a:r>
              <a:rPr lang="en-US" sz="2400" dirty="0"/>
              <a:t> </a:t>
            </a:r>
            <a:r>
              <a:rPr lang="en-US" sz="2400" dirty="0" err="1"/>
              <a:t>kulturološki</a:t>
            </a:r>
            <a:r>
              <a:rPr lang="en-US" sz="2400" dirty="0"/>
              <a:t> </a:t>
            </a:r>
            <a:r>
              <a:rPr lang="en-US" sz="2400" dirty="0" err="1"/>
              <a:t>neprilagođenog</a:t>
            </a:r>
            <a:r>
              <a:rPr lang="en-US" sz="2400" dirty="0"/>
              <a:t>, </a:t>
            </a:r>
            <a:r>
              <a:rPr lang="en-US" sz="2400" dirty="0" err="1"/>
              <a:t>čudnog</a:t>
            </a:r>
            <a:r>
              <a:rPr lang="en-US" sz="2400" dirty="0"/>
              <a:t>, </a:t>
            </a:r>
            <a:r>
              <a:rPr lang="en-US" sz="2400" dirty="0" err="1"/>
              <a:t>ekscentričnog</a:t>
            </a:r>
            <a:r>
              <a:rPr lang="en-US" sz="2400" dirty="0"/>
              <a:t>, </a:t>
            </a:r>
            <a:r>
              <a:rPr lang="en-US" sz="2400" dirty="0" err="1"/>
              <a:t>neobičnog</a:t>
            </a:r>
            <a:r>
              <a:rPr lang="en-US" sz="2400" dirty="0"/>
              <a:t> </a:t>
            </a:r>
            <a:r>
              <a:rPr lang="en-US" sz="2400" dirty="0" err="1"/>
              <a:t>ponašanja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kognicija</a:t>
            </a:r>
            <a:r>
              <a:rPr lang="en-US" sz="2400" dirty="0"/>
              <a:t>, </a:t>
            </a:r>
            <a:r>
              <a:rPr lang="en-US" sz="2400" dirty="0" err="1"/>
              <a:t>uključujuci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proces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percepcija</a:t>
            </a:r>
            <a:r>
              <a:rPr lang="en-US" sz="2400" dirty="0"/>
              <a:t>, </a:t>
            </a:r>
            <a:r>
              <a:rPr lang="en-US" sz="2400" dirty="0" err="1"/>
              <a:t>disocijacija</a:t>
            </a:r>
            <a:r>
              <a:rPr lang="en-US" sz="2400" dirty="0"/>
              <a:t>) </a:t>
            </a:r>
            <a:r>
              <a:rPr lang="en-US" sz="2400" dirty="0" err="1"/>
              <a:t>tako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sadržaj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verovanja</a:t>
            </a:r>
            <a:r>
              <a:rPr lang="en-US" sz="2400" dirty="0"/>
              <a:t>)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="1" u="sng" dirty="0" err="1"/>
              <a:t>Faceti</a:t>
            </a:r>
            <a:endParaRPr lang="en-US" sz="2400" b="1" u="sng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1. </a:t>
            </a:r>
            <a:r>
              <a:rPr lang="en-US" sz="2400" dirty="0" err="1"/>
              <a:t>Neobična</a:t>
            </a:r>
            <a:r>
              <a:rPr lang="en-US" sz="2400" dirty="0"/>
              <a:t> </a:t>
            </a:r>
            <a:r>
              <a:rPr lang="en-US" sz="2400" dirty="0" err="1"/>
              <a:t>verovanja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skustva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2. </a:t>
            </a:r>
            <a:r>
              <a:rPr lang="en-US" sz="2400" dirty="0" err="1"/>
              <a:t>Ekcentričnost</a:t>
            </a: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/>
              <a:t>3. </a:t>
            </a:r>
            <a:r>
              <a:rPr lang="en-US" sz="2400" dirty="0" err="1"/>
              <a:t>Kognitivna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perceptivna</a:t>
            </a:r>
            <a:r>
              <a:rPr lang="en-US" sz="2400" dirty="0"/>
              <a:t> </a:t>
            </a:r>
            <a:r>
              <a:rPr lang="en-US" sz="2400" dirty="0" err="1"/>
              <a:t>disregulacija</a:t>
            </a:r>
            <a:endParaRPr lang="en-US" sz="2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Tipovi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poremećaja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 AMPL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" y="1690688"/>
            <a:ext cx="10844784" cy="4802187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Tipovi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predstavljaju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hibridnu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opšte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patologije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PL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problematičnih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B)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Redukovan broj specifičnih PL –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umesto 10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Kombinacijom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definisan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svaki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Antisocijalni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Izbegavajući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Granični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Narcistički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zadržan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uprkos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kontroverzama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Opsesivno-kompulsivni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Specifikovan crtama PL- kako bi se obuhvatili slučajevi koji se ne uklapaju u neki od specifičnih</a:t>
            </a:r>
            <a:r>
              <a:rPr lang="en-US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favorizovan</a:t>
            </a:r>
            <a:r>
              <a:rPr lang="x-none" sz="2000" dirty="0"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Važan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cilj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psihodijagnostike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procena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crta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endParaRPr lang="x-non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ajčešće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uputno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pitanje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ih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dimenzij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ličnosti pacijenta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ksploracija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dimenzija ličnosti obavezan deo nalaza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kontroverze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oko teme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r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azmimoilaženja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između psihologa i psihijatra, a ponekada i unutar naše profesije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Za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dimezije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različite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paradigme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kojih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pristupa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proučavanju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principi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medicinske klasifikacije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poremećaja i bolesti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naučni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metod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psihologij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individualnih razlika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282575"/>
            <a:ext cx="10515600" cy="741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Hibridni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model: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kombinovanje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crta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36538" y="1106488"/>
          <a:ext cx="11349037" cy="5605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8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5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0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6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Negativan </a:t>
                      </a:r>
                      <a:r>
                        <a:rPr lang="x-none" sz="1800" dirty="0" err="1">
                          <a:effectLst/>
                        </a:rPr>
                        <a:t>afektivitet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Odvojenost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</a:rPr>
                        <a:t>Antagonizam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Dezinhibicija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 err="1">
                          <a:effectLst/>
                        </a:rPr>
                        <a:t>Psihoticizam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Antisocijalni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6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manipulativnost bezosećajnost obmanjivanje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izlaganje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x-none" sz="1400" dirty="0">
                          <a:effectLst/>
                        </a:rPr>
                        <a:t>rizicima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 err="1">
                          <a:effectLst/>
                        </a:rPr>
                        <a:t>mpulsivnost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neodgovornost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Izbegavajući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anksioznost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</a:t>
                      </a:r>
                      <a:r>
                        <a:rPr lang="x-none" sz="1400" dirty="0" err="1">
                          <a:effectLst/>
                        </a:rPr>
                        <a:t>ovlačenje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anhedonija</a:t>
                      </a:r>
                      <a:r>
                        <a:rPr lang="x-none" sz="1400" dirty="0">
                          <a:effectLst/>
                        </a:rPr>
                        <a:t> izbegavanje </a:t>
                      </a:r>
                      <a:r>
                        <a:rPr lang="x-none" sz="1400" dirty="0" err="1">
                          <a:effectLst/>
                        </a:rPr>
                        <a:t>intim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Granični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7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emoc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labilnost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anksioznost 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</a:t>
                      </a:r>
                      <a:r>
                        <a:rPr lang="x-none" sz="1400" dirty="0" err="1">
                          <a:effectLst/>
                        </a:rPr>
                        <a:t>epar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nesigurnost depresivnost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hostilnost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imulsivnost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sklonost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rizicima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Narcistični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maligni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vulnerabilni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grandioznost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ctr"/>
                        </a:tabLst>
                      </a:pP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traženje pažnje</a:t>
                      </a:r>
                      <a:r>
                        <a:rPr lang="x-none" sz="1400" dirty="0">
                          <a:effectLst/>
                        </a:rPr>
                        <a:t>	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9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Opsesivno-kompulsivni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3 od 4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perseveracija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x-none" sz="1400" dirty="0">
                          <a:effectLst/>
                        </a:rPr>
                        <a:t>zbeg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r>
                        <a:rPr lang="x-none" sz="1400" dirty="0">
                          <a:effectLst/>
                        </a:rPr>
                        <a:t> intimnosti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restr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x-none" sz="1400" dirty="0">
                          <a:effectLst/>
                        </a:rPr>
                        <a:t>afekt</a:t>
                      </a:r>
                      <a:r>
                        <a:rPr lang="en-US" sz="1400" dirty="0" err="1">
                          <a:effectLst/>
                        </a:rPr>
                        <a:t>iviteta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igidni</a:t>
                      </a:r>
                      <a:r>
                        <a:rPr lang="x-none" sz="1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x-none" sz="1400" dirty="0" err="1">
                          <a:solidFill>
                            <a:srgbClr val="FF0000"/>
                          </a:solidFill>
                          <a:effectLst/>
                        </a:rPr>
                        <a:t>perfekcionizam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06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 err="1">
                          <a:effectLst/>
                        </a:rPr>
                        <a:t>Shizotipalni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4 od 6</a:t>
                      </a: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</a:t>
                      </a:r>
                      <a:r>
                        <a:rPr lang="x-none" sz="1400" dirty="0" err="1">
                          <a:effectLst/>
                        </a:rPr>
                        <a:t>est</a:t>
                      </a:r>
                      <a:r>
                        <a:rPr lang="en-US" sz="1400" dirty="0">
                          <a:effectLst/>
                        </a:rPr>
                        <a:t>r.</a:t>
                      </a:r>
                      <a:r>
                        <a:rPr lang="x-none" sz="1400" dirty="0">
                          <a:effectLst/>
                        </a:rPr>
                        <a:t> </a:t>
                      </a:r>
                      <a:r>
                        <a:rPr lang="x-none" sz="1400" dirty="0" err="1">
                          <a:effectLst/>
                        </a:rPr>
                        <a:t>afektiviteta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povlačenje sumnjičavost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neobična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verov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iskust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ekscentričnost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kog</a:t>
                      </a:r>
                      <a:r>
                        <a:rPr lang="en-US" sz="1400" dirty="0">
                          <a:effectLst/>
                        </a:rPr>
                        <a:t>./</a:t>
                      </a:r>
                      <a:r>
                        <a:rPr lang="en-US" sz="1400" dirty="0" err="1">
                          <a:effectLst/>
                        </a:rPr>
                        <a:t>percep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disreg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075" marR="380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cxnSpLocks/>
          </p:cNvCxnSpPr>
          <p:nvPr/>
        </p:nvCxnSpPr>
        <p:spPr>
          <a:xfrm flipV="1">
            <a:off x="3346450" y="3319463"/>
            <a:ext cx="0" cy="804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013575" y="1682750"/>
            <a:ext cx="0" cy="622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8905875" y="1755775"/>
            <a:ext cx="0" cy="549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46450" y="2620963"/>
            <a:ext cx="0" cy="384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cxnSpLocks/>
          </p:cNvCxnSpPr>
          <p:nvPr/>
        </p:nvCxnSpPr>
        <p:spPr>
          <a:xfrm flipV="1">
            <a:off x="5227638" y="2620963"/>
            <a:ext cx="0" cy="615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905875" y="3319463"/>
            <a:ext cx="0" cy="4206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364288" y="3365500"/>
            <a:ext cx="0" cy="411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904038" y="4210050"/>
            <a:ext cx="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227388" y="4737100"/>
            <a:ext cx="0" cy="40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5111750" y="4695825"/>
            <a:ext cx="0" cy="484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9363075" y="4737100"/>
            <a:ext cx="0" cy="474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111750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1374438" y="5595938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</p:cNvCxnSpPr>
          <p:nvPr/>
        </p:nvCxnSpPr>
        <p:spPr>
          <a:xfrm flipV="1">
            <a:off x="9124950" y="4654550"/>
            <a:ext cx="0" cy="168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modela crta 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98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b="1"/>
              <a:t>Tehnike ispitivanja </a:t>
            </a:r>
          </a:p>
          <a:p>
            <a:pPr>
              <a:lnSpc>
                <a:spcPct val="80000"/>
              </a:lnSpc>
            </a:pPr>
            <a:r>
              <a:rPr lang="en-US" sz="2000"/>
              <a:t>Petofaktorski model nije sveobuhvatan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/>
              <a:t>    p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ostoje mnogi empirijski argumenti u prilog postojanja još dve stabilne dispozicione strukture 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PID-5 (Personality Inventory for DSM-5) upitnik koji se koristi za procenu crta AMPL  DSM-5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domen otvorenosti nije dobro zahvaćen i pridružen je psihoticizmu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NEO-PIR: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      domeni su bolje empirijski zasnovani od faceta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</a:rPr>
              <a:t>      s</a:t>
            </a: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aradljivosti nedovoljno zahvata nepoštenje bitno za razumevanje antisocijalnog PL, malignog narcizma, eksploataciju ljudi</a:t>
            </a:r>
          </a:p>
          <a:p>
            <a:pPr>
              <a:lnSpc>
                <a:spcPct val="80000"/>
              </a:lnSpc>
            </a:pPr>
            <a:r>
              <a:rPr lang="en-US" sz="2000"/>
              <a:t>HEXACO: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  Dimenzija emocionalnost korelira sa N, ali izostaje bes, pridružena sentimentalnost povezana sa saradljivošću.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>
                <a:solidFill>
                  <a:srgbClr val="000000"/>
                </a:solidFill>
                <a:ea typeface="Times New Roman" pitchFamily="18" charset="0"/>
                <a:cs typeface="Calibri" pitchFamily="34" charset="0"/>
              </a:rPr>
              <a:t>  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US" sz="18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Saradljivost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vs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poštenje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Visoko skorovi na </a:t>
            </a:r>
            <a:r>
              <a:rPr lang="x-none" sz="1800" u="sng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ukazuju na tendenciju da se ulazi u kooperativne odnose sa ljudima i kada smo svesni da možemo da ih eksploatišemo, ali to ne činimo.</a:t>
            </a:r>
            <a:endParaRPr lang="en-US" sz="1800" dirty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Visoko skorovi na </a:t>
            </a:r>
            <a:r>
              <a:rPr lang="en-US" sz="1800" u="sng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saradljivosti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ukazuju na tendenciju da se ulazi u kooperativne odnose  sa ljudima koji su spremni da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ekploatišu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druge- visoka tolerancija na nefer odnos.  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Osoba niska na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će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ekspolatisati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ljude (varati, nadigravati, poništavati) kada se ukaže prilika za to, dok osoba niska na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saradljivosti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ispoljavaće agresiju (reagovati oštro) i na najmanji znak moguće eksploatacije/nefer odnosa.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Psihopatija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i narcizam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- obe dimenzije povezane sa eksploatacijom drugih povezane više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niskim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poštenjem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nego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niskom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saradljivošću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(De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Vries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Ashton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&amp;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Lee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2008;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Lee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et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. 2013)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Granični 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PL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mnogo više povezan sa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niskom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sardljivošću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nego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sa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niskim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poštenjem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Hepp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et </a:t>
            </a:r>
            <a:r>
              <a:rPr lang="x-none" sz="1800" dirty="0" err="1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, 2014)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sz="18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Zaključak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5975" cy="43513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AMPL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:</a:t>
            </a: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smanjuje opterećenje </a:t>
            </a:r>
            <a:r>
              <a:rPr lang="x-none" dirty="0" err="1">
                <a:ea typeface="Calibri" panose="020F0502020204030204" pitchFamily="34" charset="0"/>
                <a:cs typeface="Times New Roman" panose="02020603050405020304" pitchFamily="18" charset="0"/>
              </a:rPr>
              <a:t>kliničarima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i povećava kliničke informacije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pravila za donošenje odluka su mnogo više empirijski zasnovane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bolje se nosi sa problemima kompleksnosti PL i poboljšava razumevanje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individualne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patologije ličnosti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Konačno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prepoznavanje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značaja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psihologije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kao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nauke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bitne za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Model “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7” (</a:t>
            </a: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npr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NEO-PI-R, DELTA &amp; AMORAL)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zaokružuje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komletnu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sliku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x-none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Postojanje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normi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za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našu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populaciju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omogućava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lako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korišćenje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praksi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Zaključak</a:t>
            </a:r>
            <a:r>
              <a:rPr lang="en-US" sz="3600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825625"/>
            <a:ext cx="10515600" cy="4708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zadržati</a:t>
            </a:r>
            <a:r>
              <a:rPr lang="en-US" dirty="0"/>
              <a:t> </a:t>
            </a:r>
            <a:r>
              <a:rPr lang="en-US" dirty="0" err="1"/>
              <a:t>tipologiju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?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Kontinuitet</a:t>
            </a:r>
            <a:r>
              <a:rPr lang="en-US" dirty="0"/>
              <a:t> </a:t>
            </a:r>
            <a:r>
              <a:rPr lang="en-US" dirty="0" err="1"/>
              <a:t>kliničke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edukovani</a:t>
            </a:r>
            <a:r>
              <a:rPr lang="en-US" dirty="0"/>
              <a:t> </a:t>
            </a:r>
            <a:r>
              <a:rPr lang="en-US" dirty="0" err="1"/>
              <a:t>profesionalci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mentalnog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Empirijski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tretmani</a:t>
            </a:r>
            <a:r>
              <a:rPr lang="en-US" dirty="0"/>
              <a:t> </a:t>
            </a:r>
            <a:r>
              <a:rPr lang="en-US" dirty="0" err="1"/>
              <a:t>lečenja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err="1"/>
              <a:t>Brojna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o </a:t>
            </a:r>
            <a:r>
              <a:rPr lang="en-US" dirty="0" err="1"/>
              <a:t>različitim</a:t>
            </a:r>
            <a:r>
              <a:rPr lang="en-US" dirty="0"/>
              <a:t> PL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pregled</a:t>
            </a:r>
            <a:r>
              <a:rPr lang="en-US" dirty="0"/>
              <a:t> literature (1994-2010) </a:t>
            </a:r>
            <a:r>
              <a:rPr lang="en-US" dirty="0" err="1"/>
              <a:t>upadljivo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x-none" dirty="0"/>
              <a:t>   </a:t>
            </a:r>
            <a:r>
              <a:rPr lang="en-US" dirty="0" err="1"/>
              <a:t>graničnim</a:t>
            </a:r>
            <a:r>
              <a:rPr lang="en-US" dirty="0"/>
              <a:t> PL, </a:t>
            </a:r>
            <a:r>
              <a:rPr lang="en-US" dirty="0" err="1"/>
              <a:t>slede</a:t>
            </a:r>
            <a:r>
              <a:rPr lang="en-US" dirty="0"/>
              <a:t> </a:t>
            </a:r>
            <a:r>
              <a:rPr lang="en-US" dirty="0" err="1"/>
              <a:t>antisocijalni</a:t>
            </a:r>
            <a:r>
              <a:rPr lang="en-US" dirty="0"/>
              <a:t>, </a:t>
            </a:r>
            <a:r>
              <a:rPr lang="en-US" dirty="0" err="1"/>
              <a:t>shizotipalni</a:t>
            </a:r>
            <a:r>
              <a:rPr lang="en-US" dirty="0"/>
              <a:t> i </a:t>
            </a:r>
            <a:r>
              <a:rPr lang="en-US" dirty="0" err="1"/>
              <a:t>izbegavajući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ostali</a:t>
            </a:r>
            <a:r>
              <a:rPr lang="en-US" dirty="0"/>
              <a:t> PL </a:t>
            </a:r>
            <a:r>
              <a:rPr lang="en-US" dirty="0" err="1"/>
              <a:t>zastupljeni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(Morey, 2014)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Pogled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budućnost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ICD-11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925"/>
            <a:ext cx="10985500" cy="52990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Ukida se politetični sistem</a:t>
            </a:r>
          </a:p>
          <a:p>
            <a:pPr>
              <a:lnSpc>
                <a:spcPct val="80000"/>
              </a:lnSpc>
            </a:pPr>
            <a:r>
              <a:rPr lang="en-US" sz="2000" b="1"/>
              <a:t>Globalni nivo težine poremećaja ličnosti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000"/>
              <a:t>   narušeno lično i interpersonalno funkcionisanje</a:t>
            </a:r>
            <a:endParaRPr lang="sr-Latn-CS" sz="20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Težina PL: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</a:t>
            </a:r>
            <a:r>
              <a:rPr lang="sr-Latn-CS" sz="2000" u="sng"/>
              <a:t>Blagi </a:t>
            </a:r>
            <a:r>
              <a:rPr lang="sr-Latn-CS" sz="2000"/>
              <a:t>- </a:t>
            </a:r>
            <a:r>
              <a:rPr lang="pl-PL" sz="2000"/>
              <a:t>poremećaj utiče na neka područja funkcionisanja ličnosti, ali ne i na sva</a:t>
            </a:r>
            <a:r>
              <a:rPr lang="sr-Latn-CS" sz="2000"/>
              <a:t>; </a:t>
            </a:r>
            <a:r>
              <a:rPr lang="pl-PL" sz="2000"/>
              <a:t>problemi u relacijama i/ili u izvršavanju očekivanih profesionalnih i društvenih uloga, ali neki odnosi i uloge adekvatni: ograničeno na pojedina područja ili su prisutni u više područja, ali blaže</a:t>
            </a:r>
            <a:endParaRPr lang="en-US" sz="200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sr-Latn-CS" sz="2000"/>
              <a:t>   </a:t>
            </a:r>
            <a:r>
              <a:rPr lang="sr-Latn-CS" sz="2000" u="sng"/>
              <a:t>Umeren</a:t>
            </a:r>
            <a:r>
              <a:rPr lang="sr-Latn-CS" sz="2000"/>
              <a:t> - </a:t>
            </a:r>
            <a:r>
              <a:rPr lang="pl-PL" sz="2000"/>
              <a:t>poremećaj utiče na više oblasti funkcionisanja ličnosti (identitet, sposobnost uspostavl</a:t>
            </a:r>
            <a:r>
              <a:rPr lang="en-US" sz="2000"/>
              <a:t>ј</a:t>
            </a:r>
            <a:r>
              <a:rPr lang="pl-PL" sz="2000"/>
              <a:t>anja intimnih odnosa, sposobnost kontrole impulsa i moduliranje ponašanja)</a:t>
            </a:r>
            <a:r>
              <a:rPr lang="sr-Latn-CS" sz="2000"/>
              <a:t>; n</a:t>
            </a:r>
            <a:r>
              <a:rPr lang="pl-PL" sz="2000"/>
              <a:t>eka područja mogu biti relativno manje pogođena; realcije su okarakterisane sukobom, izbegavanjem, povlačenjem ili ekstremnom zavisnošću (</a:t>
            </a:r>
            <a:r>
              <a:rPr lang="en-US" sz="2000"/>
              <a:t>skučen opseg prijatelja</a:t>
            </a:r>
            <a:r>
              <a:rPr lang="pl-PL" sz="2000"/>
              <a:t>, problemi u radnim odnosima, romantični odnosi koje karakteriše ozbil</a:t>
            </a:r>
            <a:r>
              <a:rPr lang="en-US" sz="2000"/>
              <a:t>ј</a:t>
            </a:r>
            <a:r>
              <a:rPr lang="pl-PL" sz="2000"/>
              <a:t>an poremećaj ili neprikladna submisivnost </a:t>
            </a:r>
            <a:endParaRPr lang="en-US" sz="2000"/>
          </a:p>
          <a:p>
            <a:pPr>
              <a:buFont typeface="Arial" charset="0"/>
              <a:buNone/>
            </a:pPr>
            <a:r>
              <a:rPr lang="sr-Latn-CS" sz="2000"/>
              <a:t>    </a:t>
            </a:r>
            <a:r>
              <a:rPr lang="sr-Latn-CS" sz="2000" u="sng"/>
              <a:t>Težak</a:t>
            </a:r>
            <a:r>
              <a:rPr lang="sr-Latn-CS" sz="2000"/>
              <a:t> - </a:t>
            </a:r>
            <a:r>
              <a:rPr lang="pl-PL" sz="2000"/>
              <a:t>ozbil</a:t>
            </a:r>
            <a:r>
              <a:rPr lang="en-US" sz="2000"/>
              <a:t>ј</a:t>
            </a:r>
            <a:r>
              <a:rPr lang="pl-PL" sz="2000"/>
              <a:t>ni poremećaji ličnom funkcionisanju; nestabilne predstave sebe i drugih; problemi u relacijama i obavl</a:t>
            </a:r>
            <a:r>
              <a:rPr lang="en-US" sz="2000"/>
              <a:t>ј</a:t>
            </a:r>
            <a:r>
              <a:rPr lang="pl-PL" sz="2000"/>
              <a:t>anju očekivanih društvenih i profesionalnih uloga. Specifične manifestacije PL ozbil</a:t>
            </a:r>
            <a:r>
              <a:rPr lang="en-US" sz="2000"/>
              <a:t>ј</a:t>
            </a:r>
            <a:r>
              <a:rPr lang="pl-PL" sz="2000"/>
              <a:t>no utiču na većinu, ako ne i na sve oblasti funkcionisanja ličnosti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Kvalifikator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graničnih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obrazaca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66725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sr-Latn-CS" sz="2400"/>
              <a:t>Kada se registruje</a:t>
            </a:r>
            <a:r>
              <a:rPr lang="en-US" sz="2400"/>
              <a:t> obrazac nestabilnosti međulјudskih odnosa, slike o sebi i afekata, </a:t>
            </a:r>
            <a:r>
              <a:rPr lang="sr-Latn-CS" sz="2400"/>
              <a:t>impulsivnost: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1. </a:t>
            </a:r>
            <a:r>
              <a:rPr lang="en-US" sz="2400"/>
              <a:t>Napor da </a:t>
            </a:r>
            <a:r>
              <a:rPr lang="sr-Latn-CS" sz="2400"/>
              <a:t>se </a:t>
            </a:r>
            <a:r>
              <a:rPr lang="en-US" sz="2400"/>
              <a:t>izbegn</a:t>
            </a:r>
            <a:r>
              <a:rPr lang="sr-Latn-CS" sz="2400"/>
              <a:t>e</a:t>
            </a:r>
            <a:r>
              <a:rPr lang="en-US" sz="2400"/>
              <a:t> stvarno ili zamišlјeno napuštanje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2. </a:t>
            </a:r>
            <a:r>
              <a:rPr lang="en-US" sz="2400"/>
              <a:t>Obrazac nestabilnih i intenzivnih međulјudskih odnosa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3. </a:t>
            </a:r>
            <a:r>
              <a:rPr lang="en-US" sz="2400"/>
              <a:t>Poremećaj identiteta, koji se manifestuje u izrazito i uporno nestabilnoj slici o sebi 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4. </a:t>
            </a:r>
            <a:r>
              <a:rPr lang="en-US" sz="2400"/>
              <a:t>Tendencija da se ponaša prenaglјeno u stanjima visokog negativnog uticaja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5. </a:t>
            </a:r>
            <a:r>
              <a:rPr lang="en-US" sz="2400"/>
              <a:t>Ponavlјajuće epizode ​​samopovređivanja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6. </a:t>
            </a:r>
            <a:r>
              <a:rPr lang="en-US" sz="2400"/>
              <a:t>Emocionalna nestabilnost zbog izražene reaktivnosti raspoloženja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7. </a:t>
            </a:r>
            <a:r>
              <a:rPr lang="en-US" sz="2400"/>
              <a:t>Hronični osećaj praznine </a:t>
            </a:r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8. </a:t>
            </a:r>
            <a:r>
              <a:rPr lang="en-US" sz="2400"/>
              <a:t>Neprikladan intenzivan bes ili poteškoće u kontroli besa</a:t>
            </a:r>
            <a:endParaRPr lang="sr-Latn-CS" sz="240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sr-Latn-CS" sz="2400"/>
              <a:t>   9. P</a:t>
            </a:r>
            <a:r>
              <a:rPr lang="en-US" sz="2400"/>
              <a:t>rolazni disocijativni simptomi ili psihotične dekompenzacije u situacijama visokog afektivnog uzbuđenja</a:t>
            </a:r>
          </a:p>
          <a:p>
            <a:pPr>
              <a:lnSpc>
                <a:spcPct val="70000"/>
              </a:lnSpc>
            </a:pPr>
            <a:endParaRPr lang="en-US" sz="2400"/>
          </a:p>
          <a:p>
            <a:pPr>
              <a:lnSpc>
                <a:spcPct val="7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838200" y="215900"/>
            <a:ext cx="10515600" cy="1325563"/>
          </a:xfrm>
        </p:spPr>
        <p:txBody>
          <a:bodyPr/>
          <a:lstStyle/>
          <a:p>
            <a:pPr algn="ctr"/>
            <a:r>
              <a:rPr lang="sr-Latn-C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ICD-11: domeni crta</a:t>
            </a: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855663" y="1393825"/>
            <a:ext cx="10515600" cy="4351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dirty="0"/>
              <a:t>5 </a:t>
            </a:r>
            <a:r>
              <a:rPr lang="en-US" sz="2400" b="1" dirty="0" err="1"/>
              <a:t>domena</a:t>
            </a:r>
            <a:r>
              <a:rPr lang="en-US" sz="2400" b="1" dirty="0"/>
              <a:t> </a:t>
            </a:r>
            <a:r>
              <a:rPr lang="en-US" sz="2400" b="1" dirty="0" err="1"/>
              <a:t>crta</a:t>
            </a:r>
            <a:endParaRPr lang="en-US" sz="24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Negativni</a:t>
            </a:r>
            <a:r>
              <a:rPr lang="en-US" sz="2400" u="sng" dirty="0"/>
              <a:t> </a:t>
            </a:r>
            <a:r>
              <a:rPr lang="en-US" sz="2400" u="sng" dirty="0" err="1"/>
              <a:t>afektivitet</a:t>
            </a:r>
            <a:r>
              <a:rPr lang="en-US" sz="2400" u="sng" dirty="0"/>
              <a:t> </a:t>
            </a:r>
            <a:r>
              <a:rPr lang="en-US" sz="2400" dirty="0"/>
              <a:t>- </a:t>
            </a:r>
            <a:r>
              <a:rPr lang="pl-PL" sz="2400" dirty="0"/>
              <a:t>doživl</a:t>
            </a:r>
            <a:r>
              <a:rPr lang="en-US" sz="2400" dirty="0"/>
              <a:t>ј</a:t>
            </a:r>
            <a:r>
              <a:rPr lang="pl-PL" sz="2400" dirty="0"/>
              <a:t>avanje širokog spektra negativnih emocija sa učestalošću i intenzitetom koji nije proporcionalan situaciji; emocionalna labilnost, loša regulacija emocija; nisko samopoštovanje; nepoverl</a:t>
            </a:r>
            <a:r>
              <a:rPr lang="en-US" sz="2400" dirty="0"/>
              <a:t>ј</a:t>
            </a:r>
            <a:r>
              <a:rPr lang="pl-PL" sz="2400" dirty="0"/>
              <a:t>ivost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Odvojenost</a:t>
            </a:r>
            <a:r>
              <a:rPr lang="en-US" sz="2400" dirty="0"/>
              <a:t> -</a:t>
            </a:r>
            <a:r>
              <a:rPr lang="pl-PL" sz="2400" dirty="0"/>
              <a:t> međul</a:t>
            </a:r>
            <a:r>
              <a:rPr lang="en-US" sz="2400" dirty="0"/>
              <a:t>ј</a:t>
            </a:r>
            <a:r>
              <a:rPr lang="pl-PL" sz="2400" dirty="0"/>
              <a:t>udska distanca (društvena odvojenost) i emocionalna distanca (emocionalna odvojenost)</a:t>
            </a:r>
            <a:r>
              <a:rPr lang="en-US" sz="2400" u="sng" dirty="0"/>
              <a:t>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Disocijalnost</a:t>
            </a:r>
            <a:r>
              <a:rPr lang="en-US" sz="2400" u="sng" dirty="0"/>
              <a:t> </a:t>
            </a:r>
            <a:r>
              <a:rPr lang="en-US" sz="2400" dirty="0"/>
              <a:t>– </a:t>
            </a:r>
            <a:r>
              <a:rPr lang="en-US" sz="2400" dirty="0" err="1"/>
              <a:t>nepoštovanje</a:t>
            </a:r>
            <a:r>
              <a:rPr lang="en-US" sz="2400" dirty="0"/>
              <a:t> </a:t>
            </a:r>
            <a:r>
              <a:rPr lang="en-US" sz="2400" dirty="0" err="1"/>
              <a:t>prava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osećanja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, </a:t>
            </a:r>
            <a:r>
              <a:rPr lang="en-US" sz="2400" dirty="0" err="1"/>
              <a:t>samocentriranost</a:t>
            </a:r>
            <a:r>
              <a:rPr lang="en-US" sz="2400" dirty="0"/>
              <a:t>, </a:t>
            </a:r>
            <a:r>
              <a:rPr lang="en-US" sz="2400" dirty="0" err="1"/>
              <a:t>nedostatak</a:t>
            </a:r>
            <a:r>
              <a:rPr lang="en-US" sz="2400" dirty="0"/>
              <a:t> </a:t>
            </a:r>
            <a:r>
              <a:rPr lang="en-US" sz="2400" dirty="0" err="1"/>
              <a:t>empatije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Dezinhibicija</a:t>
            </a:r>
            <a:r>
              <a:rPr lang="en-US" sz="2400" dirty="0"/>
              <a:t> – </a:t>
            </a:r>
            <a:r>
              <a:rPr lang="en-US" sz="2400" dirty="0" err="1"/>
              <a:t>imulsivnost</a:t>
            </a:r>
            <a:r>
              <a:rPr lang="en-US" sz="2400" dirty="0"/>
              <a:t>, </a:t>
            </a:r>
            <a:r>
              <a:rPr lang="en-US" sz="2400" dirty="0" err="1"/>
              <a:t>distraktibilnost</a:t>
            </a:r>
            <a:r>
              <a:rPr lang="en-US" sz="2400" dirty="0"/>
              <a:t>, </a:t>
            </a:r>
            <a:r>
              <a:rPr lang="en-US" sz="2400" dirty="0" err="1"/>
              <a:t>neodgovornost</a:t>
            </a:r>
            <a:r>
              <a:rPr lang="en-US" sz="2400"/>
              <a:t>  </a:t>
            </a:r>
            <a:endParaRPr lang="en-U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u="sng" dirty="0" err="1"/>
              <a:t>Anankastija</a:t>
            </a:r>
            <a:r>
              <a:rPr lang="en-US" sz="2400" u="sng" dirty="0"/>
              <a:t> </a:t>
            </a:r>
            <a:r>
              <a:rPr lang="en-US" sz="2400" dirty="0"/>
              <a:t>– </a:t>
            </a:r>
            <a:r>
              <a:rPr lang="en-US" sz="2400" dirty="0" err="1"/>
              <a:t>rigidni</a:t>
            </a:r>
            <a:r>
              <a:rPr lang="en-US" sz="2400" dirty="0"/>
              <a:t> </a:t>
            </a:r>
            <a:r>
              <a:rPr lang="en-US" sz="2400" dirty="0" err="1"/>
              <a:t>standardi</a:t>
            </a:r>
            <a:r>
              <a:rPr lang="en-US" sz="2400" dirty="0"/>
              <a:t>, </a:t>
            </a:r>
            <a:r>
              <a:rPr lang="en-US" sz="2400" dirty="0" err="1"/>
              <a:t>perfekcionizam</a:t>
            </a:r>
            <a:r>
              <a:rPr lang="en-US" sz="2400" dirty="0"/>
              <a:t>, </a:t>
            </a:r>
            <a:r>
              <a:rPr lang="en-US" sz="2400" dirty="0" err="1"/>
              <a:t>potreba</a:t>
            </a:r>
            <a:r>
              <a:rPr lang="en-US" sz="2400" dirty="0"/>
              <a:t> za </a:t>
            </a:r>
            <a:r>
              <a:rPr lang="en-US" sz="2400" dirty="0" err="1"/>
              <a:t>kontrolom</a:t>
            </a:r>
            <a:r>
              <a:rPr lang="en-US" sz="2400" dirty="0"/>
              <a:t>, </a:t>
            </a:r>
            <a:r>
              <a:rPr lang="en-US" sz="2400" dirty="0" err="1"/>
              <a:t>uzak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krute</a:t>
            </a:r>
            <a:r>
              <a:rPr lang="en-US" sz="2400" dirty="0"/>
              <a:t> </a:t>
            </a:r>
            <a:r>
              <a:rPr lang="en-US" sz="2400" dirty="0" err="1"/>
              <a:t>standarde</a:t>
            </a:r>
            <a:r>
              <a:rPr lang="en-US" sz="2400" dirty="0"/>
              <a:t>  </a:t>
            </a:r>
            <a:r>
              <a:rPr lang="en-US" sz="2400" dirty="0" err="1"/>
              <a:t>ispravnog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pogrešnog</a:t>
            </a:r>
            <a:endParaRPr lang="sr-Latn-CS" sz="2400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b="1" dirty="0"/>
              <a:t>Ne </a:t>
            </a:r>
            <a:r>
              <a:rPr lang="en-US" sz="2400" b="1" dirty="0" err="1"/>
              <a:t>postoji</a:t>
            </a:r>
            <a:r>
              <a:rPr lang="en-US" sz="2400" b="1" dirty="0"/>
              <a:t> </a:t>
            </a:r>
            <a:r>
              <a:rPr lang="en-US" sz="2400" b="1" dirty="0" err="1"/>
              <a:t>mogućnost</a:t>
            </a:r>
            <a:r>
              <a:rPr lang="en-US" sz="2400" b="1" dirty="0"/>
              <a:t> </a:t>
            </a:r>
            <a:r>
              <a:rPr lang="en-US" sz="2400" b="1" dirty="0" err="1"/>
              <a:t>kodiranja</a:t>
            </a:r>
            <a:r>
              <a:rPr lang="en-US" sz="2400" b="1" dirty="0"/>
              <a:t> PL </a:t>
            </a:r>
            <a:r>
              <a:rPr lang="en-US" sz="2400" b="1" dirty="0" err="1"/>
              <a:t>prema</a:t>
            </a:r>
            <a:r>
              <a:rPr lang="en-US" sz="2400" b="1" dirty="0"/>
              <a:t> </a:t>
            </a:r>
            <a:r>
              <a:rPr lang="en-US" sz="2400" b="1" dirty="0" err="1"/>
              <a:t>starim</a:t>
            </a:r>
            <a:r>
              <a:rPr lang="en-US" sz="2400" b="1" dirty="0"/>
              <a:t> </a:t>
            </a:r>
            <a:r>
              <a:rPr lang="en-US" sz="2400" b="1" dirty="0" err="1"/>
              <a:t>nazivima</a:t>
            </a:r>
            <a:r>
              <a:rPr lang="en-US" sz="2400" b="1" dirty="0"/>
              <a:t> </a:t>
            </a:r>
            <a:endParaRPr lang="sr-Latn-CS" sz="2400" b="1" dirty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US" sz="2400" b="1" dirty="0"/>
              <a:t>SVI SPECIFIČNI PL ELIMINISANI IZ ICD-11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1325562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Medicin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3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empirijs</a:t>
            </a:r>
            <a:r>
              <a:rPr lang="x-none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izučavanju</a:t>
            </a: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ličnosti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20400" cy="4532313"/>
          </a:xfrm>
        </p:spPr>
        <p:txBody>
          <a:bodyPr rtlCol="0">
            <a:normAutofit/>
          </a:bodyPr>
          <a:lstStyle/>
          <a:p>
            <a:pPr marL="0" indent="45720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Definicija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DSM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američka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pshijatrijska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asocijacija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x-none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Crte ličnosti predstavljaju tendenciju da se oseća, opaža, ponaša i razmišlja na relativno konzistentan način kroz vreme i različite situacije u kojima crta može da se manifestuje</a:t>
            </a:r>
            <a:endParaRPr 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N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ačin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kako se ličnost </a:t>
            </a:r>
            <a:r>
              <a:rPr lang="x-none" sz="20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meri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u psihijatriji  je potpuno drugačiji od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pristupa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psihologiji ličnost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d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ugotrajn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tradicij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iz medicine o kategorizacijama poremećaja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nema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Psiholozi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ličnost mere u terminima dimenzija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45720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Dimenzionalnost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crta 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svi ljudi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mogu locirati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negde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x-none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dimenzija crta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x-none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vako</a:t>
            </a:r>
            <a:r>
              <a:rPr lang="x-none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poseduje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svaku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crtu u različitom stepenu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Tek sa dolaskom DSM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5 uključuje se mogućnost </a:t>
            </a:r>
            <a:r>
              <a:rPr lang="x-none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dimenzionalnog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pristupa proceni patologije ličnosti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DSM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poremećaji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menjanje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paradigmi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1131550" cy="5092700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ategorij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PL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do pojave DSM-5 pretrpela promene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skladu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medicinsk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om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doktrin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om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   bez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uzimanja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obzir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rezultat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istraživanja u bazičnoj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naučnoj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disciplini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psihologiji ličnosti i individualnih razlika 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(1952)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DSM-II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(1968)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veliki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uticaj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psihoanalize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objašnjenju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</a:p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III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(1980)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 III-R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(1987)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p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omeranje ka povećanju pouzdanosti psihijatrijskih dijagnoza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eksplicitniji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dg.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neutralnost u pristupu uzroka mentalnih bolesti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multiosovinski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sitem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PL opisani kao diskretne kategorije grupisane u tri klastera na Osi II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Teodor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Milon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DSM–IV 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(1994)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a typeface="Calibri" panose="020F0502020204030204" pitchFamily="34" charset="0"/>
                <a:cs typeface="Times New Roman" panose="02020603050405020304" pitchFamily="18" charset="0"/>
              </a:rPr>
              <a:t>umerene</a:t>
            </a:r>
            <a:r>
              <a:rPr lang="en-US" sz="1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900" dirty="0">
                <a:ea typeface="Calibri" panose="020F0502020204030204" pitchFamily="34" charset="0"/>
                <a:cs typeface="Times New Roman" panose="02020603050405020304" pitchFamily="18" charset="0"/>
              </a:rPr>
              <a:t>modifikacije fokusirane na osnovu empirijskih podataka </a:t>
            </a: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7650"/>
            <a:ext cx="10515600" cy="1325563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DSM-5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50" y="1476375"/>
            <a:ext cx="10515600" cy="4875213"/>
          </a:xfrm>
        </p:spPr>
        <p:txBody>
          <a:bodyPr rtlCol="0">
            <a:normAutofit/>
          </a:bodyPr>
          <a:lstStyle/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Psihijatrijska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nozologija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pomera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ka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dimenzionalnom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modelu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DSM-5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 (2013)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x-none" sz="2000" dirty="0">
                <a:ea typeface="Calibri" panose="020F0502020204030204" pitchFamily="34" charset="0"/>
                <a:cs typeface="Times New Roman" panose="02020603050405020304" pitchFamily="18" charset="0"/>
              </a:rPr>
              <a:t>pomeranje ka povećanju validnosti psihijatrijskih dijagnoza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Ukida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multiosovinski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PL u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dve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sekcije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II: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kategorijalni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</a:t>
            </a:r>
            <a:r>
              <a:rPr lang="x-non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ćaja ličnosti</a:t>
            </a:r>
            <a:endParaRPr lang="en-US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paranoidni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shizoidni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shizotipalni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antisocijalni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granični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histrionični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narcistični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Klaster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izbegavajući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zavisni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opsesivno-kompulsivni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0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Drugi</a:t>
            </a:r>
            <a:r>
              <a:rPr lang="en-US" sz="2000" u="sng" dirty="0">
                <a:ea typeface="Calibri" panose="020F0502020204030204" pitchFamily="34" charset="0"/>
                <a:cs typeface="Times New Roman" panose="02020603050405020304" pitchFamily="18" charset="0"/>
              </a:rPr>
              <a:t> PL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specifikovani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nespecifikovani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izmene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usled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druge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medicinske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boleti</a:t>
            </a:r>
          </a:p>
          <a:p>
            <a:pPr marL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Sekcija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III: </a:t>
            </a:r>
            <a:r>
              <a:rPr lang="en-US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dimenzionalni</a:t>
            </a: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Merenje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razvoju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Alternativni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DSM-5 model za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poremećaje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ličnosti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5938"/>
            <a:ext cx="10515600" cy="1325562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Slabosti</a:t>
            </a:r>
            <a:r>
              <a:rPr lang="x-non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kategorijalne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klasifikacij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x-non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poremećaja ličnosti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5188"/>
          </a:xfrm>
        </p:spPr>
        <p:txBody>
          <a:bodyPr rtlCol="0">
            <a:normAutofit/>
          </a:bodyPr>
          <a:lstStyle/>
          <a:p>
            <a:pPr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Opšti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dijagnostički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kriterijumi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za PL u DSM-IV (Morey, 2014; Hopwood et al, 2013): 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bez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jasne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specifičnost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primenjivo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skoro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sve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hronično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psihijatriji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nejasno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šta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bazični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sržni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konstrukt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PL?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opšte i zajedničke crte leže ispod različitih simptoma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Brojna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istraživanja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pokazala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PL:</a:t>
            </a: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veštačke kategorije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slabo pouzdane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vremenski nestabilne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heterogene u okviru svoje kategorije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slabe konvergentne i </a:t>
            </a:r>
            <a:r>
              <a:rPr lang="x-none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diskriminatorne</a:t>
            </a:r>
            <a:r>
              <a:rPr lang="x-none" sz="1800" dirty="0">
                <a:ea typeface="Calibri" panose="020F0502020204030204" pitchFamily="34" charset="0"/>
                <a:cs typeface="Times New Roman" panose="02020603050405020304" pitchFamily="18" charset="0"/>
              </a:rPr>
              <a:t> validnosti</a:t>
            </a:r>
            <a:endParaRPr lang="en-US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(Andrew, Ryder, Costa &amp;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Bagby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2007; Lowe &amp;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Widiger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2009; Chmielewski,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Ruggero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Kotov</a:t>
            </a:r>
            <a:r>
              <a:rPr lang="en-US" sz="1400" dirty="0">
                <a:ea typeface="Calibri" panose="020F0502020204030204" pitchFamily="34" charset="0"/>
                <a:cs typeface="Times New Roman" panose="02020603050405020304" pitchFamily="18" charset="0"/>
              </a:rPr>
              <a:t>, Liu &amp; Krueger, 2017)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Poređenje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kategorijalnog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dimenzionalnog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modela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PL: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 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desetogodišnja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studija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praćenja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N=668 </a:t>
            </a:r>
            <a:r>
              <a:rPr lang="en-US" sz="2000" dirty="0" err="1"/>
              <a:t>pacijenata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dg PL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Na </a:t>
            </a:r>
            <a:r>
              <a:rPr lang="en-US" sz="2000" dirty="0" err="1"/>
              <a:t>početku</a:t>
            </a:r>
            <a:r>
              <a:rPr lang="en-US" sz="2000" dirty="0"/>
              <a:t> </a:t>
            </a:r>
            <a:r>
              <a:rPr lang="en-US" sz="2000" dirty="0" err="1"/>
              <a:t>istraživanja</a:t>
            </a:r>
            <a:r>
              <a:rPr lang="en-US" sz="2000" dirty="0"/>
              <a:t> </a:t>
            </a:r>
            <a:r>
              <a:rPr lang="en-US" sz="2000" dirty="0" err="1"/>
              <a:t>primenili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kategorijalne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dimenzionalne</a:t>
            </a:r>
            <a:r>
              <a:rPr lang="en-US" sz="2000" dirty="0"/>
              <a:t> mere (NEO-PI-R, SNAP)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err="1"/>
              <a:t>Retestirani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</a:t>
            </a:r>
            <a:r>
              <a:rPr lang="en-US" sz="2000" dirty="0" err="1"/>
              <a:t>dve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četiri</a:t>
            </a:r>
            <a:r>
              <a:rPr lang="en-US" sz="2000" dirty="0"/>
              <a:t> </a:t>
            </a:r>
            <a:r>
              <a:rPr lang="en-US" sz="2000" dirty="0" err="1"/>
              <a:t>godine</a:t>
            </a:r>
            <a:endParaRPr lang="en-US" sz="2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b="1" dirty="0" err="1"/>
              <a:t>Cilj</a:t>
            </a:r>
            <a:r>
              <a:rPr lang="en-US" sz="2000" dirty="0"/>
              <a:t>: </a:t>
            </a:r>
            <a:r>
              <a:rPr lang="en-US" sz="2000" dirty="0" err="1"/>
              <a:t>koje</a:t>
            </a:r>
            <a:r>
              <a:rPr lang="en-US" sz="2000" dirty="0"/>
              <a:t> mere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predviđaju</a:t>
            </a:r>
            <a:r>
              <a:rPr lang="en-US" sz="2000" dirty="0"/>
              <a:t> </a:t>
            </a:r>
            <a:r>
              <a:rPr lang="en-US" sz="2000" dirty="0" err="1"/>
              <a:t>sledeće</a:t>
            </a:r>
            <a:r>
              <a:rPr lang="en-US" sz="2000" dirty="0"/>
              <a:t> </a:t>
            </a:r>
            <a:r>
              <a:rPr lang="en-US" sz="2000" dirty="0" err="1"/>
              <a:t>kriterijume</a:t>
            </a:r>
            <a:r>
              <a:rPr lang="en-US" sz="2000" dirty="0"/>
              <a:t>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</a:t>
            </a:r>
            <a:r>
              <a:rPr lang="en-US" sz="2000" dirty="0" err="1"/>
              <a:t>globlno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r>
              <a:rPr lang="en-US" sz="2000" dirty="0"/>
              <a:t>, </a:t>
            </a:r>
            <a:r>
              <a:rPr lang="en-US" sz="2000" dirty="0" err="1"/>
              <a:t>broj</a:t>
            </a:r>
            <a:r>
              <a:rPr lang="en-US" sz="2000" dirty="0"/>
              <a:t> dg.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Osovine</a:t>
            </a:r>
            <a:r>
              <a:rPr lang="en-US" sz="2000" dirty="0"/>
              <a:t> I, </a:t>
            </a:r>
            <a:r>
              <a:rPr lang="en-US" sz="2000" dirty="0" err="1"/>
              <a:t>suicidalne</a:t>
            </a:r>
            <a:r>
              <a:rPr lang="en-US" sz="2000" dirty="0"/>
              <a:t> </a:t>
            </a:r>
            <a:r>
              <a:rPr lang="en-US" sz="2000" dirty="0" err="1"/>
              <a:t>pokušaje</a:t>
            </a:r>
            <a:r>
              <a:rPr lang="en-US" sz="2000" dirty="0"/>
              <a:t>,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hospitalizacija</a:t>
            </a:r>
            <a:r>
              <a:rPr lang="en-US" sz="2000" dirty="0"/>
              <a:t>, </a:t>
            </a:r>
            <a:r>
              <a:rPr lang="en-US" sz="2000" dirty="0" err="1"/>
              <a:t>farmakoterapiju</a:t>
            </a:r>
            <a:r>
              <a:rPr lang="en-US" sz="2000" dirty="0"/>
              <a:t>, </a:t>
            </a:r>
            <a:r>
              <a:rPr lang="en-US" sz="2000" dirty="0" err="1"/>
              <a:t>radno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interpersonalno</a:t>
            </a:r>
            <a:r>
              <a:rPr lang="en-US" sz="2000" dirty="0"/>
              <a:t> </a:t>
            </a:r>
            <a:r>
              <a:rPr lang="en-US" sz="2000" dirty="0" err="1"/>
              <a:t>funkcionisanje</a:t>
            </a:r>
            <a:r>
              <a:rPr lang="en-US" sz="2000" dirty="0"/>
              <a:t>…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</a:t>
            </a:r>
            <a:r>
              <a:rPr lang="en-US" sz="2000" b="1" dirty="0" err="1"/>
              <a:t>Rezultati</a:t>
            </a:r>
            <a:r>
              <a:rPr lang="en-US" sz="2000" dirty="0"/>
              <a:t>: </a:t>
            </a:r>
            <a:r>
              <a:rPr lang="en-US" sz="2000" dirty="0" err="1"/>
              <a:t>inicijalni</a:t>
            </a:r>
            <a:r>
              <a:rPr lang="en-US" sz="2000" dirty="0"/>
              <a:t> </a:t>
            </a:r>
            <a:r>
              <a:rPr lang="en-US" sz="2000" dirty="0" err="1"/>
              <a:t>skorovi</a:t>
            </a:r>
            <a:r>
              <a:rPr lang="en-US" sz="2000" dirty="0"/>
              <a:t> </a:t>
            </a:r>
            <a:r>
              <a:rPr lang="en-US" sz="2000" dirty="0" err="1"/>
              <a:t>primenjenih</a:t>
            </a:r>
            <a:r>
              <a:rPr lang="en-US" sz="2000" dirty="0"/>
              <a:t> </a:t>
            </a:r>
            <a:r>
              <a:rPr lang="en-US" sz="2000" dirty="0" err="1"/>
              <a:t>dimezionalnih</a:t>
            </a:r>
            <a:r>
              <a:rPr lang="en-US" sz="2000" dirty="0"/>
              <a:t> </a:t>
            </a:r>
            <a:r>
              <a:rPr lang="en-US" sz="2000" dirty="0" err="1"/>
              <a:t>mera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predviđale</a:t>
            </a:r>
            <a:r>
              <a:rPr lang="en-US" sz="2000" dirty="0"/>
              <a:t> </a:t>
            </a:r>
            <a:r>
              <a:rPr lang="en-US" sz="2000" dirty="0" err="1"/>
              <a:t>realna</a:t>
            </a:r>
            <a:r>
              <a:rPr lang="en-US" sz="2000" dirty="0"/>
              <a:t> </a:t>
            </a:r>
            <a:r>
              <a:rPr lang="en-US" sz="2000" dirty="0" err="1"/>
              <a:t>dešavanja</a:t>
            </a:r>
            <a:r>
              <a:rPr lang="en-US" sz="2000" dirty="0"/>
              <a:t> u </a:t>
            </a:r>
            <a:r>
              <a:rPr lang="en-US" sz="2000" dirty="0" err="1"/>
              <a:t>životima</a:t>
            </a:r>
            <a:r>
              <a:rPr lang="en-US" sz="2000" dirty="0"/>
              <a:t> </a:t>
            </a:r>
            <a:r>
              <a:rPr lang="en-US" sz="2000" dirty="0" err="1"/>
              <a:t>pacijenata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2 </a:t>
            </a:r>
            <a:r>
              <a:rPr lang="en-US" sz="2000" dirty="0" err="1"/>
              <a:t>i</a:t>
            </a:r>
            <a:r>
              <a:rPr lang="en-US" sz="2000" dirty="0"/>
              <a:t> 4 </a:t>
            </a:r>
            <a:r>
              <a:rPr lang="en-US" sz="2000" dirty="0" err="1"/>
              <a:t>godine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inicijalne</a:t>
            </a:r>
            <a:r>
              <a:rPr lang="en-US" sz="2000" dirty="0"/>
              <a:t> </a:t>
            </a:r>
            <a:r>
              <a:rPr lang="en-US" sz="2000" dirty="0" err="1"/>
              <a:t>kategorijalna</a:t>
            </a:r>
            <a:r>
              <a:rPr lang="en-US" sz="2000" dirty="0"/>
              <a:t> dg PL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                                                                                                                                 </a:t>
            </a:r>
            <a:r>
              <a:rPr lang="en-US" sz="1400" dirty="0"/>
              <a:t>(Morey et al, 2007)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 </a:t>
            </a:r>
            <a:r>
              <a:rPr lang="en-US" sz="2000" b="1" dirty="0" err="1"/>
              <a:t>Nastavak</a:t>
            </a:r>
            <a:r>
              <a:rPr lang="en-US" sz="2000" b="1" dirty="0"/>
              <a:t> </a:t>
            </a:r>
            <a:r>
              <a:rPr lang="en-US" sz="2000" b="1" dirty="0" err="1"/>
              <a:t>studije</a:t>
            </a:r>
            <a:r>
              <a:rPr lang="en-US" sz="2000" dirty="0"/>
              <a:t>: </a:t>
            </a:r>
            <a:r>
              <a:rPr lang="en-US" sz="2000" dirty="0" err="1"/>
              <a:t>praćenje</a:t>
            </a:r>
            <a:r>
              <a:rPr lang="en-US" sz="2000" dirty="0"/>
              <a:t> </a:t>
            </a:r>
            <a:r>
              <a:rPr lang="en-US" sz="2000" dirty="0" err="1"/>
              <a:t>nakon</a:t>
            </a:r>
            <a:r>
              <a:rPr lang="en-US" sz="2000" dirty="0"/>
              <a:t> 6, 8 </a:t>
            </a:r>
            <a:r>
              <a:rPr lang="en-US" sz="2000" dirty="0" err="1"/>
              <a:t>i</a:t>
            </a:r>
            <a:r>
              <a:rPr lang="en-US" sz="2000" dirty="0"/>
              <a:t> 10 </a:t>
            </a:r>
            <a:r>
              <a:rPr lang="en-US" sz="2000" dirty="0" err="1"/>
              <a:t>godina</a:t>
            </a:r>
            <a:r>
              <a:rPr lang="en-US" sz="2000" dirty="0"/>
              <a:t>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</a:t>
            </a:r>
            <a:r>
              <a:rPr lang="en-US" sz="2000" b="1" dirty="0" err="1"/>
              <a:t>Rezulati</a:t>
            </a:r>
            <a:r>
              <a:rPr lang="en-US" sz="2000" b="1" dirty="0"/>
              <a:t> </a:t>
            </a:r>
            <a:r>
              <a:rPr lang="en-US" sz="2000" b="1" dirty="0" err="1"/>
              <a:t>nepromenjeni</a:t>
            </a:r>
            <a:r>
              <a:rPr lang="en-US" sz="2000" dirty="0"/>
              <a:t>: DSM-IV </a:t>
            </a:r>
            <a:r>
              <a:rPr lang="en-US" sz="2000" dirty="0" err="1"/>
              <a:t>dijagnostičke</a:t>
            </a:r>
            <a:r>
              <a:rPr lang="en-US" sz="2000" dirty="0"/>
              <a:t> </a:t>
            </a:r>
            <a:r>
              <a:rPr lang="en-US" sz="2000" dirty="0" err="1"/>
              <a:t>kategorije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se </a:t>
            </a:r>
            <a:r>
              <a:rPr lang="en-US" sz="2000" dirty="0" err="1"/>
              <a:t>pokazale</a:t>
            </a:r>
            <a:r>
              <a:rPr lang="en-US" sz="2000" dirty="0"/>
              <a:t> </a:t>
            </a:r>
            <a:r>
              <a:rPr lang="en-US" sz="2000" dirty="0" err="1"/>
              <a:t>manje</a:t>
            </a:r>
            <a:r>
              <a:rPr lang="en-US" sz="2000" dirty="0"/>
              <a:t> </a:t>
            </a:r>
            <a:r>
              <a:rPr lang="en-US" sz="2000" dirty="0" err="1"/>
              <a:t>validnim</a:t>
            </a:r>
            <a:r>
              <a:rPr lang="en-US" sz="2000" dirty="0"/>
              <a:t> </a:t>
            </a:r>
            <a:r>
              <a:rPr lang="en-US" sz="2000" dirty="0" err="1"/>
              <a:t>nego</a:t>
            </a:r>
            <a:r>
              <a:rPr lang="en-US" sz="2000" dirty="0"/>
              <a:t> </a:t>
            </a:r>
            <a:r>
              <a:rPr lang="en-US" sz="2000" dirty="0" err="1"/>
              <a:t>dimenzionalne</a:t>
            </a:r>
            <a:r>
              <a:rPr lang="en-US" sz="2000" dirty="0"/>
              <a:t> mere (NEO-PIR, SNAP)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                                                                                                                                     </a:t>
            </a:r>
            <a:r>
              <a:rPr lang="en-US" sz="1400" dirty="0"/>
              <a:t>(Morey et al, 2012)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x-non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Ograničenja kategorijalnog pristupa poremećajima ličnosti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1/2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767263"/>
          </a:xfrm>
        </p:spPr>
        <p:txBody>
          <a:bodyPr>
            <a:normAutofit/>
          </a:bodyPr>
          <a:lstStyle/>
          <a:p>
            <a:pPr>
              <a:lnSpc>
                <a:spcPct val="87000"/>
              </a:lnSpc>
              <a:spcBef>
                <a:spcPct val="0"/>
              </a:spcBef>
            </a:pPr>
            <a:r>
              <a:rPr lang="en-US" sz="24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Previše uopšteni kriterijumi bez epirijske osnove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posebno</a:t>
            </a:r>
            <a:r>
              <a:rPr lang="en-US" sz="19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za nespecifikovane PL bez empirijske baze 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preplitanje sa drugim psihijatrijskim dijagnozama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problemi u kognitivnom, afektivnom, interpersonalnom funk., kontroli impulsa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između 20% i 50% kliničke populacije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endParaRPr lang="en-US" sz="19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Veliki stepen komorbiditeta 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2700" b="1"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nije izuzetak da jedna osoba zadovoljava kriterijume za više PL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manja verovatnoća da se dijagnostikuje samo jedan PL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ako se zaista prođe kroz SVE dg kriterijume u kliničkom kontekstu jedna osoba od 6 do 8 dg PL </a:t>
            </a:r>
            <a:r>
              <a:rPr lang="en-US" sz="1300">
                <a:ea typeface="Calibri" pitchFamily="34" charset="0"/>
                <a:cs typeface="Times New Roman" pitchFamily="18" charset="0"/>
              </a:rPr>
              <a:t>(Skodol, 2015)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 koja je upotrebna vrednost od tolikih PL dg?</a:t>
            </a:r>
          </a:p>
          <a:p>
            <a:pPr>
              <a:lnSpc>
                <a:spcPct val="87000"/>
              </a:lnSpc>
              <a:spcBef>
                <a:spcPct val="0"/>
              </a:spcBef>
              <a:buFont typeface="Arial" charset="0"/>
              <a:buNone/>
            </a:pPr>
            <a:endParaRPr lang="en-US" sz="190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>
                <a:ea typeface="Calibri" pitchFamily="34" charset="0"/>
                <a:cs typeface="Times New Roman" pitchFamily="18" charset="0"/>
              </a:rPr>
              <a:t>Ekstremna heterogenost</a:t>
            </a:r>
            <a:endParaRPr lang="en-US" sz="2000" b="1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2000" b="1">
                <a:ea typeface="Calibri" pitchFamily="34" charset="0"/>
                <a:cs typeface="Times New Roman" pitchFamily="18" charset="0"/>
              </a:rPr>
              <a:t>     </a:t>
            </a:r>
            <a:r>
              <a:rPr lang="en-US" sz="1900">
                <a:ea typeface="Calibri" pitchFamily="34" charset="0"/>
                <a:cs typeface="Times New Roman" pitchFamily="18" charset="0"/>
              </a:rPr>
              <a:t>politetični sistem (npr 5 od 9 kriterijuma) </a:t>
            </a:r>
          </a:p>
          <a:p>
            <a:pPr>
              <a:lnSpc>
                <a:spcPct val="87000"/>
              </a:lnSpc>
              <a:spcBef>
                <a:spcPct val="0"/>
              </a:spcBef>
              <a:spcAft>
                <a:spcPts val="800"/>
              </a:spcAft>
              <a:buFont typeface="Arial" charset="0"/>
              <a:buNone/>
            </a:pPr>
            <a:r>
              <a:rPr lang="en-US" sz="1900">
                <a:ea typeface="Calibri" pitchFamily="34" charset="0"/>
                <a:cs typeface="Times New Roman" pitchFamily="18" charset="0"/>
              </a:rPr>
              <a:t>     dobija se mnogo kombinacija i permutacija za samo jedan PL</a:t>
            </a:r>
          </a:p>
          <a:p>
            <a:pPr>
              <a:lnSpc>
                <a:spcPct val="70000"/>
              </a:lnSpc>
            </a:pPr>
            <a:endParaRPr lang="en-US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4442</TotalTime>
  <Words>3206</Words>
  <Application>Microsoft Office PowerPoint</Application>
  <PresentationFormat>Widescreen</PresentationFormat>
  <Paragraphs>384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  Model dimenzija ličnosti u psihološkoj proceni poremećaja ličnosti </vt:lpstr>
      <vt:lpstr>Sadržaj</vt:lpstr>
      <vt:lpstr>Važan cilj psihodijagnostike: procena crta ličnosti</vt:lpstr>
      <vt:lpstr>Medicinski vs empirijski model u izučavanju ličnosti </vt:lpstr>
      <vt:lpstr>DSM i poremećaji ličnosti: menjanje paradigmi</vt:lpstr>
      <vt:lpstr>DSM-5</vt:lpstr>
      <vt:lpstr>Slabosti kategorijalne klasifikacije poremećaja ličnosti  </vt:lpstr>
      <vt:lpstr>Poređenje kategorijalnog i dimenzionalnog modela PL:            desetogodišnja studija praćenja</vt:lpstr>
      <vt:lpstr>Ograničenja kategorijalnog pristupa poremećajima ličnosti 1/2 </vt:lpstr>
      <vt:lpstr>Ograničenja kategorijalnog pristupa poremećajima ličnosti 2/2</vt:lpstr>
      <vt:lpstr>Negativne posledice kategorijalnog pristupa u praksi </vt:lpstr>
      <vt:lpstr>Kreiranje novog modela AMPL </vt:lpstr>
      <vt:lpstr>Empirijski model ličnosti – psihologija individualnih razlika </vt:lpstr>
      <vt:lpstr>Koji su važni koncepti u istraživanju psihologije individualnih razlika? </vt:lpstr>
      <vt:lpstr>Metodološki pristupi u izučavanju ličnosti</vt:lpstr>
      <vt:lpstr>Leksička hipoteza-najkomprehenzivnija taksonomija crta</vt:lpstr>
      <vt:lpstr>Velikih pet i poremećaji ličnosti </vt:lpstr>
      <vt:lpstr>PowerPoint Presentation</vt:lpstr>
      <vt:lpstr>  Poremećaji ličnosti i faceti velikih pet</vt:lpstr>
      <vt:lpstr>DSM-5 sekcija III: Mere i modeli u razvoju</vt:lpstr>
      <vt:lpstr>AMPL definiše 7  kriterijuma  za PL</vt:lpstr>
      <vt:lpstr>Kriterijum A: nivo funkcionisanja ličnosti </vt:lpstr>
      <vt:lpstr>Kriterijum B: crte ličnosti  </vt:lpstr>
      <vt:lpstr>Negativan afektivitet </vt:lpstr>
      <vt:lpstr>Odvojenost </vt:lpstr>
      <vt:lpstr>Antagonizam </vt:lpstr>
      <vt:lpstr>Dezinhibicija</vt:lpstr>
      <vt:lpstr>Psihoticizam </vt:lpstr>
      <vt:lpstr>Tipovi poremećaja ličnosti u AMPL  </vt:lpstr>
      <vt:lpstr>Hibridni model: kombinovanje crta i PL</vt:lpstr>
      <vt:lpstr>Ograničenja modela crta ličnosti  </vt:lpstr>
      <vt:lpstr>Saradljivost vs poštenje</vt:lpstr>
      <vt:lpstr>Zaključak</vt:lpstr>
      <vt:lpstr>Zaključak </vt:lpstr>
      <vt:lpstr>Pogled u budućnost: ICD-11</vt:lpstr>
      <vt:lpstr>Kvalifikator graničnih obrazaca</vt:lpstr>
      <vt:lpstr>ICD-11: domeni crta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Dometi i ograničenja modela zasnovanih na crtama ličnosti u psihološkoj proceni poremećaja ličnosti</dc:title>
  <dc:creator>Miroslav Mladenović</dc:creator>
  <cp:lastModifiedBy>Miroslav Mladenović</cp:lastModifiedBy>
  <cp:revision>25</cp:revision>
  <dcterms:created xsi:type="dcterms:W3CDTF">2021-05-29T08:31:34Z</dcterms:created>
  <dcterms:modified xsi:type="dcterms:W3CDTF">2022-10-30T17:34:54Z</dcterms:modified>
</cp:coreProperties>
</file>