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omic Sans MS" pitchFamily="66" charset="0"/>
      <p:regular r:id="rId12"/>
      <p:bold r:id="rId13"/>
    </p:embeddedFont>
    <p:embeddedFont>
      <p:font typeface="Pacifico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12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95370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1255" y="-2017079"/>
            <a:ext cx="13902754" cy="133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172" y="-668293"/>
            <a:ext cx="2446436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64009" y="6950278"/>
            <a:ext cx="2423991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2645225" y="1821650"/>
            <a:ext cx="11508600" cy="7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399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">
              <a:latin typeface="Pacifico"/>
              <a:ea typeface="Pacifico"/>
              <a:cs typeface="Pacifico"/>
              <a:sym typeface="Pacifico"/>
            </a:endParaRPr>
          </a:p>
          <a:p>
            <a:pPr marL="0" marR="0" lvl="0" indent="0" algn="ctr" rtl="0">
              <a:lnSpc>
                <a:spcPct val="8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03" b="1" i="0" u="none" strike="noStrike" cap="none">
                <a:solidFill>
                  <a:srgbClr val="22423D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lang="en-US" sz="15403" b="1">
                <a:solidFill>
                  <a:srgbClr val="22423D"/>
                </a:solidFill>
                <a:latin typeface="Comic Sans MS"/>
                <a:ea typeface="Comic Sans MS"/>
                <a:cs typeface="Comic Sans MS"/>
                <a:sym typeface="Comic Sans MS"/>
              </a:rPr>
              <a:t>riroda </a:t>
            </a:r>
            <a:endParaRPr sz="1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8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03" b="1">
                <a:solidFill>
                  <a:srgbClr val="22423D"/>
                </a:solidFill>
                <a:latin typeface="Comic Sans MS"/>
                <a:ea typeface="Comic Sans MS"/>
                <a:cs typeface="Comic Sans MS"/>
                <a:sym typeface="Comic Sans MS"/>
              </a:rPr>
              <a:t>Roršarhovog zadatka</a:t>
            </a:r>
            <a:endParaRPr sz="15403" b="1">
              <a:solidFill>
                <a:srgbClr val="22423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8399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403" b="1">
              <a:solidFill>
                <a:srgbClr val="22423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4845761" y="7580754"/>
            <a:ext cx="8381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9024900" y="9671400"/>
            <a:ext cx="775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Milica Ninković PS22/56, Maša Gačić PS22/9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98419" y="1792536"/>
            <a:ext cx="4198776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2800436" y="2951411"/>
            <a:ext cx="12444900" cy="4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0" algn="ctr" rtl="0">
              <a:lnSpc>
                <a:spcPct val="8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303">
                <a:solidFill>
                  <a:srgbClr val="22423D"/>
                </a:solidFill>
                <a:latin typeface="Comic Sans MS"/>
                <a:ea typeface="Comic Sans MS"/>
                <a:cs typeface="Comic Sans MS"/>
                <a:sym typeface="Comic Sans MS"/>
              </a:rPr>
              <a:t>Roršarh kao perceptivni zadatak</a:t>
            </a:r>
            <a:endParaRPr sz="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57230" y="6765405"/>
            <a:ext cx="5085708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99324" y="-2500429"/>
            <a:ext cx="545211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31147" y="7220542"/>
            <a:ext cx="4868329" cy="501419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0" y="1395240"/>
            <a:ext cx="17246700" cy="82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14732" marR="0" lvl="1" indent="-507366" algn="just" rtl="0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4700"/>
              <a:buFont typeface="Arial"/>
              <a:buChar char="•"/>
            </a:pPr>
            <a:r>
              <a:rPr lang="en-US" sz="4700" dirty="0" err="1">
                <a:solidFill>
                  <a:srgbClr val="22423D"/>
                </a:solidFill>
              </a:rPr>
              <a:t>Roršarh</a:t>
            </a:r>
            <a:r>
              <a:rPr lang="en-US" sz="4700" dirty="0">
                <a:solidFill>
                  <a:srgbClr val="22423D"/>
                </a:solidFill>
              </a:rPr>
              <a:t> - </a:t>
            </a:r>
            <a:r>
              <a:rPr lang="en-US" sz="4700" dirty="0" err="1">
                <a:solidFill>
                  <a:srgbClr val="22423D"/>
                </a:solidFill>
              </a:rPr>
              <a:t>kompleksna</a:t>
            </a:r>
            <a:r>
              <a:rPr lang="en-US" sz="4700" dirty="0">
                <a:solidFill>
                  <a:srgbClr val="22423D"/>
                </a:solidFill>
              </a:rPr>
              <a:t> forma </a:t>
            </a:r>
            <a:r>
              <a:rPr lang="en-US" sz="4700" dirty="0" err="1">
                <a:solidFill>
                  <a:srgbClr val="22423D"/>
                </a:solidFill>
              </a:rPr>
              <a:t>percepcije</a:t>
            </a:r>
            <a:endParaRPr sz="4700">
              <a:solidFill>
                <a:srgbClr val="22423D"/>
              </a:solidFill>
            </a:endParaRPr>
          </a:p>
          <a:p>
            <a:pPr marL="1014732" marR="0" lvl="1" indent="-507366" algn="just" rtl="0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4700"/>
              <a:buChar char="•"/>
            </a:pPr>
            <a:r>
              <a:rPr lang="en-US" sz="4700" dirty="0" err="1">
                <a:solidFill>
                  <a:srgbClr val="22423D"/>
                </a:solidFill>
              </a:rPr>
              <a:t>Rapaport</a:t>
            </a:r>
            <a:r>
              <a:rPr lang="en-US" sz="4700" dirty="0">
                <a:solidFill>
                  <a:srgbClr val="22423D"/>
                </a:solidFill>
              </a:rPr>
              <a:t> - </a:t>
            </a:r>
            <a:r>
              <a:rPr lang="en-US" sz="4700" dirty="0" err="1">
                <a:solidFill>
                  <a:srgbClr val="22423D"/>
                </a:solidFill>
              </a:rPr>
              <a:t>kontinuitet</a:t>
            </a:r>
            <a:r>
              <a:rPr lang="en-US" sz="4700" dirty="0">
                <a:solidFill>
                  <a:srgbClr val="22423D"/>
                </a:solidFill>
              </a:rPr>
              <a:t> </a:t>
            </a:r>
            <a:r>
              <a:rPr lang="en-US" sz="4700" dirty="0" err="1">
                <a:solidFill>
                  <a:srgbClr val="22423D"/>
                </a:solidFill>
              </a:rPr>
              <a:t>sa</a:t>
            </a:r>
            <a:r>
              <a:rPr lang="en-US" sz="4700" dirty="0">
                <a:solidFill>
                  <a:srgbClr val="22423D"/>
                </a:solidFill>
              </a:rPr>
              <a:t> </a:t>
            </a:r>
            <a:r>
              <a:rPr lang="en-US" sz="4700" dirty="0" err="1">
                <a:solidFill>
                  <a:srgbClr val="22423D"/>
                </a:solidFill>
              </a:rPr>
              <a:t>percepcijom</a:t>
            </a:r>
            <a:r>
              <a:rPr lang="en-US" sz="4700" dirty="0">
                <a:solidFill>
                  <a:srgbClr val="22423D"/>
                </a:solidFill>
              </a:rPr>
              <a:t> u </a:t>
            </a:r>
            <a:r>
              <a:rPr lang="en-US" sz="4700" dirty="0" err="1">
                <a:solidFill>
                  <a:srgbClr val="22423D"/>
                </a:solidFill>
              </a:rPr>
              <a:t>svakodnevnom</a:t>
            </a:r>
            <a:r>
              <a:rPr lang="en-US" sz="4700" dirty="0">
                <a:solidFill>
                  <a:srgbClr val="22423D"/>
                </a:solidFill>
              </a:rPr>
              <a:t> </a:t>
            </a:r>
            <a:r>
              <a:rPr lang="en-US" sz="4700" dirty="0" err="1">
                <a:solidFill>
                  <a:srgbClr val="22423D"/>
                </a:solidFill>
              </a:rPr>
              <a:t>životu</a:t>
            </a:r>
            <a:r>
              <a:rPr lang="en-US" sz="4700" dirty="0">
                <a:solidFill>
                  <a:srgbClr val="22423D"/>
                </a:solidFill>
              </a:rPr>
              <a:t>; </a:t>
            </a:r>
            <a:r>
              <a:rPr lang="en-US" sz="4700" dirty="0" err="1">
                <a:solidFill>
                  <a:srgbClr val="22423D"/>
                </a:solidFill>
              </a:rPr>
              <a:t>veći</a:t>
            </a:r>
            <a:r>
              <a:rPr lang="en-US" sz="4700" dirty="0">
                <a:solidFill>
                  <a:srgbClr val="22423D"/>
                </a:solidFill>
              </a:rPr>
              <a:t> </a:t>
            </a:r>
            <a:r>
              <a:rPr lang="en-US" sz="4700" dirty="0" err="1">
                <a:solidFill>
                  <a:srgbClr val="22423D"/>
                </a:solidFill>
              </a:rPr>
              <a:t>značaj</a:t>
            </a:r>
            <a:r>
              <a:rPr lang="en-US" sz="4700" dirty="0">
                <a:solidFill>
                  <a:srgbClr val="22423D"/>
                </a:solidFill>
              </a:rPr>
              <a:t> </a:t>
            </a:r>
            <a:r>
              <a:rPr lang="en-US" sz="4700" dirty="0" err="1">
                <a:solidFill>
                  <a:srgbClr val="22423D"/>
                </a:solidFill>
              </a:rPr>
              <a:t>asocijativnim</a:t>
            </a:r>
            <a:r>
              <a:rPr lang="en-US" sz="4700" dirty="0">
                <a:solidFill>
                  <a:srgbClr val="22423D"/>
                </a:solidFill>
              </a:rPr>
              <a:t> </a:t>
            </a:r>
            <a:r>
              <a:rPr lang="en-US" sz="4700" dirty="0" err="1">
                <a:solidFill>
                  <a:srgbClr val="22423D"/>
                </a:solidFill>
              </a:rPr>
              <a:t>procesima</a:t>
            </a:r>
            <a:endParaRPr sz="4700">
              <a:solidFill>
                <a:srgbClr val="22423D"/>
              </a:solidFill>
            </a:endParaRPr>
          </a:p>
          <a:p>
            <a:pPr marL="1014732" marR="0" lvl="1" indent="-507366" algn="just" rtl="0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4700"/>
              <a:buChar char="•"/>
            </a:pPr>
            <a:r>
              <a:rPr lang="en-US" sz="4700" dirty="0" err="1">
                <a:solidFill>
                  <a:srgbClr val="22423D"/>
                </a:solidFill>
              </a:rPr>
              <a:t>Eksner</a:t>
            </a:r>
            <a:r>
              <a:rPr lang="en-US" sz="4700" dirty="0">
                <a:solidFill>
                  <a:srgbClr val="22423D"/>
                </a:solidFill>
              </a:rPr>
              <a:t> - </a:t>
            </a:r>
            <a:r>
              <a:rPr lang="en-US" sz="4700" dirty="0" err="1">
                <a:solidFill>
                  <a:srgbClr val="22423D"/>
                </a:solidFill>
              </a:rPr>
              <a:t>zadatak</a:t>
            </a:r>
            <a:r>
              <a:rPr lang="en-US" sz="4700" dirty="0">
                <a:solidFill>
                  <a:srgbClr val="22423D"/>
                </a:solidFill>
              </a:rPr>
              <a:t> </a:t>
            </a:r>
            <a:r>
              <a:rPr lang="en-US" sz="4700" dirty="0" err="1">
                <a:solidFill>
                  <a:srgbClr val="22423D"/>
                </a:solidFill>
              </a:rPr>
              <a:t>rešavanja</a:t>
            </a:r>
            <a:r>
              <a:rPr lang="en-US" sz="4700" dirty="0">
                <a:solidFill>
                  <a:srgbClr val="22423D"/>
                </a:solidFill>
              </a:rPr>
              <a:t> </a:t>
            </a:r>
            <a:r>
              <a:rPr lang="en-US" sz="4700" dirty="0" err="1">
                <a:solidFill>
                  <a:srgbClr val="22423D"/>
                </a:solidFill>
              </a:rPr>
              <a:t>problema</a:t>
            </a:r>
            <a:r>
              <a:rPr lang="en-US" sz="4700" dirty="0">
                <a:solidFill>
                  <a:srgbClr val="22423D"/>
                </a:solidFill>
              </a:rPr>
              <a:t>; tri faze </a:t>
            </a:r>
            <a:r>
              <a:rPr lang="en-US" sz="4700" dirty="0" err="1">
                <a:solidFill>
                  <a:srgbClr val="22423D"/>
                </a:solidFill>
              </a:rPr>
              <a:t>davanja</a:t>
            </a:r>
            <a:r>
              <a:rPr lang="en-US" sz="4700" dirty="0">
                <a:solidFill>
                  <a:srgbClr val="22423D"/>
                </a:solidFill>
              </a:rPr>
              <a:t> </a:t>
            </a:r>
            <a:r>
              <a:rPr lang="en-US" sz="4700" dirty="0" err="1">
                <a:solidFill>
                  <a:srgbClr val="22423D"/>
                </a:solidFill>
              </a:rPr>
              <a:t>odgovora</a:t>
            </a:r>
            <a:endParaRPr sz="4700">
              <a:solidFill>
                <a:srgbClr val="22423D"/>
              </a:solidFill>
            </a:endParaRPr>
          </a:p>
          <a:p>
            <a:pPr marL="914400" marR="0" lvl="0" indent="0" algn="just" rtl="0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700">
              <a:solidFill>
                <a:srgbClr val="22423D"/>
              </a:solidFill>
            </a:endParaRPr>
          </a:p>
          <a:p>
            <a:pPr marL="914400" marR="0" lvl="0" indent="0" algn="just" rtl="0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just" rtl="0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just" rtl="0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31147" y="7220542"/>
            <a:ext cx="4868329" cy="5014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57300" y="6275100"/>
            <a:ext cx="6144274" cy="4194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9551227" y="2740689"/>
            <a:ext cx="4216289" cy="304339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/>
        </p:nvSpPr>
        <p:spPr>
          <a:xfrm>
            <a:off x="2748586" y="2504086"/>
            <a:ext cx="12444900" cy="4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303">
                <a:solidFill>
                  <a:srgbClr val="22423D"/>
                </a:solidFill>
                <a:latin typeface="Comic Sans MS"/>
                <a:ea typeface="Comic Sans MS"/>
                <a:cs typeface="Comic Sans MS"/>
                <a:sym typeface="Comic Sans MS"/>
              </a:rPr>
              <a:t>Roršarh kao reprezentativni zadatak</a:t>
            </a:r>
            <a:endParaRPr sz="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9837" y="6690317"/>
            <a:ext cx="2423991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32469" y="-1406956"/>
            <a:ext cx="4813501" cy="549258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1710227" y="1218950"/>
            <a:ext cx="15233100" cy="1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3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96">
                <a:solidFill>
                  <a:srgbClr val="22423D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Percepcija ili reprezentacija?</a:t>
            </a:r>
            <a:endParaRPr sz="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1843575" y="4066578"/>
            <a:ext cx="6417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9144000" y="4066578"/>
            <a:ext cx="6417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09667" y="6553533"/>
            <a:ext cx="4734603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1089000" y="3306225"/>
            <a:ext cx="17199000" cy="18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8253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3999"/>
              <a:buChar char="●"/>
            </a:pPr>
            <a:r>
              <a:rPr lang="en-US" sz="3999">
                <a:solidFill>
                  <a:srgbClr val="22423D"/>
                </a:solidFill>
              </a:rPr>
              <a:t>Blatt</a:t>
            </a:r>
            <a:endParaRPr sz="3999">
              <a:solidFill>
                <a:srgbClr val="22423D"/>
              </a:solidFill>
            </a:endParaRPr>
          </a:p>
          <a:p>
            <a:pPr marL="457200" marR="0" lvl="0" indent="-48253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3999"/>
              <a:buChar char="●"/>
            </a:pPr>
            <a:r>
              <a:rPr lang="en-US" sz="3999">
                <a:solidFill>
                  <a:srgbClr val="22423D"/>
                </a:solidFill>
              </a:rPr>
              <a:t>Roršarh kao eksperimentalna procedura koja suočava ispitanika sa dvosmislenošću</a:t>
            </a:r>
            <a:endParaRPr sz="3999">
              <a:solidFill>
                <a:srgbClr val="22423D"/>
              </a:solidFill>
            </a:endParaRPr>
          </a:p>
          <a:p>
            <a:pPr marL="457200" marR="0" lvl="0" indent="-48253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3999"/>
              <a:buChar char="●"/>
            </a:pPr>
            <a:r>
              <a:rPr lang="en-US" sz="3999">
                <a:solidFill>
                  <a:srgbClr val="22423D"/>
                </a:solidFill>
              </a:rPr>
              <a:t>Kontintuum od percepcije do reprezentacije</a:t>
            </a:r>
            <a:endParaRPr sz="3999">
              <a:solidFill>
                <a:srgbClr val="22423D"/>
              </a:solidFill>
            </a:endParaRPr>
          </a:p>
          <a:p>
            <a:pPr marL="457200" marR="0" lvl="0" indent="-48253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3999"/>
              <a:buChar char="●"/>
            </a:pPr>
            <a:r>
              <a:rPr lang="en-US" sz="3999">
                <a:solidFill>
                  <a:srgbClr val="22423D"/>
                </a:solidFill>
              </a:rPr>
              <a:t>Nov način sagledavanja Roršaha</a:t>
            </a:r>
            <a:endParaRPr sz="3999">
              <a:solidFill>
                <a:srgbClr val="22423D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99">
              <a:solidFill>
                <a:srgbClr val="22423D"/>
              </a:solidFill>
            </a:endParaRPr>
          </a:p>
          <a:p>
            <a:pPr marL="0" marR="0" lvl="0" indent="0" algn="l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99">
              <a:solidFill>
                <a:srgbClr val="22423D"/>
              </a:solidFill>
            </a:endParaRPr>
          </a:p>
          <a:p>
            <a:pPr marL="0" marR="0" lvl="0" indent="0" algn="l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99">
              <a:solidFill>
                <a:srgbClr val="22423D"/>
              </a:solidFill>
            </a:endParaRPr>
          </a:p>
          <a:p>
            <a:pPr marL="0" marR="0" lvl="0" indent="0" algn="l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99">
              <a:solidFill>
                <a:srgbClr val="22423D"/>
              </a:solidFill>
            </a:endParaRPr>
          </a:p>
          <a:p>
            <a:pPr marL="457200" marR="0" lvl="0" indent="0" algn="l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99">
              <a:solidFill>
                <a:srgbClr val="22423D"/>
              </a:solidFill>
            </a:endParaRPr>
          </a:p>
          <a:p>
            <a:pPr marL="0" marR="0" lvl="0" indent="0" algn="l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99">
              <a:solidFill>
                <a:srgbClr val="22423D"/>
              </a:solidFill>
            </a:endParaRPr>
          </a:p>
          <a:p>
            <a:pPr marL="0" marR="0" lvl="0" indent="0" algn="l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99">
              <a:solidFill>
                <a:srgbClr val="22423D"/>
              </a:solidFill>
            </a:endParaRPr>
          </a:p>
          <a:p>
            <a:pPr marL="0" marR="0" lvl="0" indent="0" algn="l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99">
              <a:solidFill>
                <a:srgbClr val="22423D"/>
              </a:solidFill>
            </a:endParaRPr>
          </a:p>
          <a:p>
            <a:pPr marL="0" marR="0" lvl="0" indent="0" algn="l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rgbClr val="22423D"/>
              </a:solidFill>
            </a:endParaRPr>
          </a:p>
          <a:p>
            <a:pPr marL="0" marR="0" lvl="0" indent="0" algn="l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rgbClr val="22423D"/>
              </a:solidFill>
            </a:endParaRPr>
          </a:p>
          <a:p>
            <a:pPr marL="0" marR="0" lvl="0" indent="0" algn="l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rgbClr val="22423D"/>
              </a:solidFill>
            </a:endParaRPr>
          </a:p>
          <a:p>
            <a:pPr marL="0" marR="0" lvl="0" indent="0" algn="l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rgbClr val="22423D"/>
              </a:solidFill>
            </a:endParaRPr>
          </a:p>
          <a:p>
            <a:pPr marL="0" marR="0" lvl="0" indent="0" algn="l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rgbClr val="22423D"/>
              </a:solidFill>
            </a:endParaRPr>
          </a:p>
          <a:p>
            <a:pPr marL="0" marR="0" lvl="0" indent="0" algn="l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rgbClr val="22423D"/>
              </a:solidFill>
            </a:endParaRPr>
          </a:p>
          <a:p>
            <a:pPr marL="0" marR="0" lvl="0" indent="0" algn="l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rgbClr val="22423D"/>
              </a:solidFill>
            </a:endParaRPr>
          </a:p>
          <a:p>
            <a:pPr marL="0" marR="0" lvl="0" indent="0" algn="l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rgbClr val="22423D"/>
              </a:solidFill>
            </a:endParaRPr>
          </a:p>
          <a:p>
            <a:pPr marL="0" marR="0" lvl="0" indent="0" algn="l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rgbClr val="22423D"/>
              </a:solidFill>
            </a:endParaRPr>
          </a:p>
          <a:p>
            <a:pPr marL="0" marR="0" lvl="0" indent="0" algn="l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rgbClr val="22423D"/>
              </a:solidFill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9144000" y="3090819"/>
            <a:ext cx="5953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07440" y="-349084"/>
            <a:ext cx="4813501" cy="549258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/>
        </p:nvSpPr>
        <p:spPr>
          <a:xfrm>
            <a:off x="2176800" y="862100"/>
            <a:ext cx="14648400" cy="1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3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96">
                <a:solidFill>
                  <a:srgbClr val="22423D"/>
                </a:solidFill>
                <a:latin typeface="Comic Sans MS"/>
                <a:ea typeface="Comic Sans MS"/>
                <a:cs typeface="Comic Sans MS"/>
                <a:sym typeface="Comic Sans MS"/>
              </a:rPr>
              <a:t>Radovi Viloka i Smita</a:t>
            </a:r>
            <a:endParaRPr sz="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807440" y="2067330"/>
            <a:ext cx="16754400" cy="43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8253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3999"/>
              <a:buFont typeface="Arial"/>
              <a:buChar char="●"/>
            </a:pPr>
            <a:r>
              <a:rPr lang="en-US" sz="3999" dirty="0" err="1">
                <a:solidFill>
                  <a:srgbClr val="22423D"/>
                </a:solidFill>
              </a:rPr>
              <a:t>Vinikotov</a:t>
            </a:r>
            <a:r>
              <a:rPr lang="en-US" sz="3999" dirty="0">
                <a:solidFill>
                  <a:srgbClr val="22423D"/>
                </a:solidFill>
              </a:rPr>
              <a:t> </a:t>
            </a:r>
            <a:r>
              <a:rPr lang="en-US" sz="3999" dirty="0" err="1">
                <a:solidFill>
                  <a:srgbClr val="22423D"/>
                </a:solidFill>
              </a:rPr>
              <a:t>pojam</a:t>
            </a:r>
            <a:r>
              <a:rPr lang="en-US" sz="3999" dirty="0">
                <a:solidFill>
                  <a:srgbClr val="22423D"/>
                </a:solidFill>
              </a:rPr>
              <a:t> “</a:t>
            </a:r>
            <a:r>
              <a:rPr lang="en-US" sz="3999" dirty="0" err="1">
                <a:solidFill>
                  <a:srgbClr val="22423D"/>
                </a:solidFill>
              </a:rPr>
              <a:t>potencijalnog</a:t>
            </a:r>
            <a:r>
              <a:rPr lang="en-US" sz="3999" dirty="0">
                <a:solidFill>
                  <a:srgbClr val="22423D"/>
                </a:solidFill>
              </a:rPr>
              <a:t>” </a:t>
            </a:r>
            <a:r>
              <a:rPr lang="en-US" sz="3999" dirty="0" err="1">
                <a:solidFill>
                  <a:srgbClr val="22423D"/>
                </a:solidFill>
              </a:rPr>
              <a:t>odnosno</a:t>
            </a:r>
            <a:r>
              <a:rPr lang="en-US" sz="3999" dirty="0">
                <a:solidFill>
                  <a:srgbClr val="22423D"/>
                </a:solidFill>
              </a:rPr>
              <a:t> “</a:t>
            </a:r>
            <a:r>
              <a:rPr lang="en-US" sz="3999" dirty="0" err="1">
                <a:solidFill>
                  <a:srgbClr val="22423D"/>
                </a:solidFill>
              </a:rPr>
              <a:t>tranzicionog</a:t>
            </a:r>
            <a:r>
              <a:rPr lang="en-US" sz="3999" dirty="0">
                <a:solidFill>
                  <a:srgbClr val="22423D"/>
                </a:solidFill>
              </a:rPr>
              <a:t>” </a:t>
            </a:r>
            <a:r>
              <a:rPr lang="en-US" sz="3999" dirty="0" err="1">
                <a:solidFill>
                  <a:srgbClr val="22423D"/>
                </a:solidFill>
              </a:rPr>
              <a:t>prostora</a:t>
            </a:r>
            <a:endParaRPr sz="3999">
              <a:solidFill>
                <a:srgbClr val="22423D"/>
              </a:solidFill>
            </a:endParaRPr>
          </a:p>
          <a:p>
            <a:pPr marL="457200" marR="0" lvl="0" indent="-48253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3999"/>
              <a:buChar char="●"/>
            </a:pPr>
            <a:r>
              <a:rPr lang="en-US" sz="3999" dirty="0" err="1">
                <a:solidFill>
                  <a:srgbClr val="22423D"/>
                </a:solidFill>
              </a:rPr>
              <a:t>Smit</a:t>
            </a:r>
            <a:r>
              <a:rPr lang="en-US" sz="3999" dirty="0">
                <a:solidFill>
                  <a:srgbClr val="22423D"/>
                </a:solidFill>
              </a:rPr>
              <a:t> - </a:t>
            </a:r>
            <a:r>
              <a:rPr lang="en-US" sz="3999" dirty="0" err="1">
                <a:solidFill>
                  <a:srgbClr val="22423D"/>
                </a:solidFill>
              </a:rPr>
              <a:t>priroda</a:t>
            </a:r>
            <a:r>
              <a:rPr lang="en-US" sz="3999" dirty="0">
                <a:solidFill>
                  <a:srgbClr val="22423D"/>
                </a:solidFill>
              </a:rPr>
              <a:t> </a:t>
            </a:r>
            <a:r>
              <a:rPr lang="en-US" sz="3999" dirty="0" err="1">
                <a:solidFill>
                  <a:srgbClr val="22423D"/>
                </a:solidFill>
              </a:rPr>
              <a:t>subjektovog</a:t>
            </a:r>
            <a:r>
              <a:rPr lang="en-US" sz="3999" dirty="0">
                <a:solidFill>
                  <a:srgbClr val="22423D"/>
                </a:solidFill>
              </a:rPr>
              <a:t> </a:t>
            </a:r>
            <a:r>
              <a:rPr lang="en-US" sz="3999" dirty="0" err="1">
                <a:solidFill>
                  <a:srgbClr val="22423D"/>
                </a:solidFill>
              </a:rPr>
              <a:t>odnosa</a:t>
            </a:r>
            <a:r>
              <a:rPr lang="en-US" sz="3999" dirty="0">
                <a:solidFill>
                  <a:srgbClr val="22423D"/>
                </a:solidFill>
              </a:rPr>
              <a:t> </a:t>
            </a:r>
            <a:r>
              <a:rPr lang="en-US" sz="3999" dirty="0" err="1">
                <a:solidFill>
                  <a:srgbClr val="22423D"/>
                </a:solidFill>
              </a:rPr>
              <a:t>sa</a:t>
            </a:r>
            <a:r>
              <a:rPr lang="en-US" sz="3999" dirty="0">
                <a:solidFill>
                  <a:srgbClr val="22423D"/>
                </a:solidFill>
              </a:rPr>
              <a:t> </a:t>
            </a:r>
            <a:r>
              <a:rPr lang="en-US" sz="3999" dirty="0" err="1">
                <a:solidFill>
                  <a:srgbClr val="22423D"/>
                </a:solidFill>
              </a:rPr>
              <a:t>objektom</a:t>
            </a:r>
            <a:r>
              <a:rPr lang="en-US" sz="3999" dirty="0">
                <a:solidFill>
                  <a:srgbClr val="22423D"/>
                </a:solidFill>
              </a:rPr>
              <a:t> je </a:t>
            </a:r>
            <a:r>
              <a:rPr lang="en-US" sz="3999" dirty="0" err="1">
                <a:solidFill>
                  <a:srgbClr val="22423D"/>
                </a:solidFill>
              </a:rPr>
              <a:t>relavantna</a:t>
            </a:r>
            <a:r>
              <a:rPr lang="en-US" sz="3999" dirty="0">
                <a:solidFill>
                  <a:srgbClr val="22423D"/>
                </a:solidFill>
              </a:rPr>
              <a:t> </a:t>
            </a:r>
            <a:r>
              <a:rPr lang="en-US" sz="3999" dirty="0" err="1">
                <a:solidFill>
                  <a:srgbClr val="22423D"/>
                </a:solidFill>
              </a:rPr>
              <a:t>dimenzija</a:t>
            </a:r>
            <a:endParaRPr sz="3999">
              <a:solidFill>
                <a:srgbClr val="22423D"/>
              </a:solidFill>
            </a:endParaRPr>
          </a:p>
          <a:p>
            <a:pPr marL="457200" marR="0" lvl="0" indent="-48253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3999"/>
              <a:buChar char="●"/>
            </a:pPr>
            <a:r>
              <a:rPr lang="en-US" sz="3999" dirty="0" err="1">
                <a:solidFill>
                  <a:srgbClr val="22423D"/>
                </a:solidFill>
              </a:rPr>
              <a:t>Vilok</a:t>
            </a:r>
            <a:r>
              <a:rPr lang="en-US" sz="3999" dirty="0">
                <a:solidFill>
                  <a:srgbClr val="22423D"/>
                </a:solidFill>
              </a:rPr>
              <a:t> - “</a:t>
            </a:r>
            <a:r>
              <a:rPr lang="en-US" sz="3999" dirty="0" err="1">
                <a:solidFill>
                  <a:srgbClr val="22423D"/>
                </a:solidFill>
              </a:rPr>
              <a:t>potencijalnim</a:t>
            </a:r>
            <a:r>
              <a:rPr lang="en-US" sz="3999" dirty="0">
                <a:solidFill>
                  <a:srgbClr val="22423D"/>
                </a:solidFill>
              </a:rPr>
              <a:t>” </a:t>
            </a:r>
            <a:r>
              <a:rPr lang="en-US" sz="3999" dirty="0" err="1">
                <a:solidFill>
                  <a:srgbClr val="22423D"/>
                </a:solidFill>
              </a:rPr>
              <a:t>prostorom</a:t>
            </a:r>
            <a:r>
              <a:rPr lang="en-US" sz="3999" dirty="0">
                <a:solidFill>
                  <a:srgbClr val="22423D"/>
                </a:solidFill>
              </a:rPr>
              <a:t> </a:t>
            </a:r>
            <a:r>
              <a:rPr lang="en-US" sz="3999" dirty="0" err="1">
                <a:solidFill>
                  <a:srgbClr val="22423D"/>
                </a:solidFill>
              </a:rPr>
              <a:t>objašnjava</a:t>
            </a:r>
            <a:r>
              <a:rPr lang="en-US" sz="3999" dirty="0">
                <a:solidFill>
                  <a:srgbClr val="22423D"/>
                </a:solidFill>
              </a:rPr>
              <a:t> </a:t>
            </a:r>
            <a:r>
              <a:rPr lang="en-US" sz="3999" dirty="0" err="1">
                <a:solidFill>
                  <a:srgbClr val="22423D"/>
                </a:solidFill>
              </a:rPr>
              <a:t>subjektov</a:t>
            </a:r>
            <a:r>
              <a:rPr lang="en-US" sz="3999" dirty="0">
                <a:solidFill>
                  <a:srgbClr val="22423D"/>
                </a:solidFill>
              </a:rPr>
              <a:t> </a:t>
            </a:r>
            <a:r>
              <a:rPr lang="en-US" sz="3999" dirty="0" err="1">
                <a:solidFill>
                  <a:srgbClr val="22423D"/>
                </a:solidFill>
              </a:rPr>
              <a:t>susret</a:t>
            </a:r>
            <a:r>
              <a:rPr lang="en-US" sz="3999" dirty="0">
                <a:solidFill>
                  <a:srgbClr val="22423D"/>
                </a:solidFill>
              </a:rPr>
              <a:t> </a:t>
            </a:r>
            <a:r>
              <a:rPr lang="en-US" sz="3999" dirty="0" err="1">
                <a:solidFill>
                  <a:srgbClr val="22423D"/>
                </a:solidFill>
              </a:rPr>
              <a:t>sa</a:t>
            </a:r>
            <a:r>
              <a:rPr lang="en-US" sz="3999" dirty="0">
                <a:solidFill>
                  <a:srgbClr val="22423D"/>
                </a:solidFill>
              </a:rPr>
              <a:t> </a:t>
            </a:r>
            <a:r>
              <a:rPr lang="en-US" sz="3999" dirty="0" err="1">
                <a:solidFill>
                  <a:srgbClr val="22423D"/>
                </a:solidFill>
              </a:rPr>
              <a:t>mrljama</a:t>
            </a:r>
            <a:endParaRPr sz="3999">
              <a:solidFill>
                <a:srgbClr val="22423D"/>
              </a:solidFill>
            </a:endParaRPr>
          </a:p>
          <a:p>
            <a:pPr marL="457200" marR="0" lvl="0" indent="-48253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3999"/>
              <a:buChar char="●"/>
            </a:pPr>
            <a:r>
              <a:rPr lang="en-US" sz="3999" dirty="0" err="1">
                <a:solidFill>
                  <a:srgbClr val="22423D"/>
                </a:solidFill>
              </a:rPr>
              <a:t>Roršarh</a:t>
            </a:r>
            <a:r>
              <a:rPr lang="en-US" sz="3999" dirty="0">
                <a:solidFill>
                  <a:srgbClr val="22423D"/>
                </a:solidFill>
              </a:rPr>
              <a:t> - </a:t>
            </a:r>
            <a:r>
              <a:rPr lang="en-US" sz="3999" dirty="0" err="1">
                <a:solidFill>
                  <a:srgbClr val="22423D"/>
                </a:solidFill>
              </a:rPr>
              <a:t>više</a:t>
            </a:r>
            <a:r>
              <a:rPr lang="en-US" sz="3999" dirty="0">
                <a:solidFill>
                  <a:srgbClr val="22423D"/>
                </a:solidFill>
              </a:rPr>
              <a:t> </a:t>
            </a:r>
            <a:r>
              <a:rPr lang="en-US" sz="3999" dirty="0" err="1">
                <a:solidFill>
                  <a:srgbClr val="22423D"/>
                </a:solidFill>
              </a:rPr>
              <a:t>od</a:t>
            </a:r>
            <a:r>
              <a:rPr lang="en-US" sz="3999" dirty="0">
                <a:solidFill>
                  <a:srgbClr val="22423D"/>
                </a:solidFill>
              </a:rPr>
              <a:t> </a:t>
            </a:r>
            <a:r>
              <a:rPr lang="en-US" sz="3999" dirty="0" err="1">
                <a:solidFill>
                  <a:srgbClr val="22423D"/>
                </a:solidFill>
              </a:rPr>
              <a:t>perceptivnog</a:t>
            </a:r>
            <a:r>
              <a:rPr lang="en-US" sz="3999" dirty="0">
                <a:solidFill>
                  <a:srgbClr val="22423D"/>
                </a:solidFill>
              </a:rPr>
              <a:t> </a:t>
            </a:r>
            <a:r>
              <a:rPr lang="en-US" sz="3999" dirty="0" err="1">
                <a:solidFill>
                  <a:srgbClr val="22423D"/>
                </a:solidFill>
              </a:rPr>
              <a:t>testa</a:t>
            </a:r>
            <a:endParaRPr sz="3999">
              <a:solidFill>
                <a:srgbClr val="22423D"/>
              </a:solidFill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16953" y="6431624"/>
            <a:ext cx="1803031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66945" y="5734260"/>
            <a:ext cx="6530919" cy="430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45717" y="-137867"/>
            <a:ext cx="5085708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11066" y="6965639"/>
            <a:ext cx="4198776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01746" y="-1717592"/>
            <a:ext cx="4813501" cy="549258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596525" y="700850"/>
            <a:ext cx="17691600" cy="14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3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96">
                <a:solidFill>
                  <a:srgbClr val="22423D"/>
                </a:solidFill>
                <a:latin typeface="Comic Sans MS"/>
                <a:ea typeface="Comic Sans MS"/>
                <a:cs typeface="Comic Sans MS"/>
                <a:sym typeface="Comic Sans MS"/>
              </a:rPr>
              <a:t>Lihtman - zadavanje Roršaha deci</a:t>
            </a:r>
            <a:r>
              <a:rPr lang="en-US" sz="11096">
                <a:solidFill>
                  <a:srgbClr val="22423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1184300" y="5981800"/>
            <a:ext cx="9915300" cy="3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99">
                <a:solidFill>
                  <a:srgbClr val="22423D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Implikacije?</a:t>
            </a:r>
            <a:endParaRPr sz="2999">
              <a:solidFill>
                <a:srgbClr val="22423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rgbClr val="22423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19036" algn="l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2999"/>
              <a:buChar char="●"/>
            </a:pPr>
            <a:r>
              <a:rPr lang="en-US" sz="2999">
                <a:solidFill>
                  <a:srgbClr val="22423D"/>
                </a:solidFill>
              </a:rPr>
              <a:t>Rani odgovori bazirani na različitim modovima formiranja pojmova</a:t>
            </a:r>
            <a:endParaRPr sz="2999">
              <a:solidFill>
                <a:srgbClr val="22423D"/>
              </a:solidFill>
            </a:endParaRPr>
          </a:p>
          <a:p>
            <a:pPr marL="457200" marR="0" lvl="0" indent="-419036" algn="l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2999"/>
              <a:buChar char="●"/>
            </a:pPr>
            <a:r>
              <a:rPr lang="en-US" sz="2999">
                <a:solidFill>
                  <a:srgbClr val="22423D"/>
                </a:solidFill>
              </a:rPr>
              <a:t>Kvalitativne promene ne koreliraju sa razvojem percepcije</a:t>
            </a:r>
            <a:endParaRPr sz="2999">
              <a:solidFill>
                <a:srgbClr val="22423D"/>
              </a:solidFill>
            </a:endParaRPr>
          </a:p>
          <a:p>
            <a:pPr marL="0" marR="0" lvl="0" indent="0" algn="l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rgbClr val="22423D"/>
              </a:solidFill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1271700" y="2962275"/>
            <a:ext cx="7424700" cy="21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19036" algn="l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2999"/>
              <a:buFont typeface="Arial"/>
              <a:buChar char="●"/>
            </a:pPr>
            <a:r>
              <a:rPr lang="en-US" sz="2999">
                <a:solidFill>
                  <a:srgbClr val="22423D"/>
                </a:solidFill>
              </a:rPr>
              <a:t>3 stadijuma i 2 prelazna perioda</a:t>
            </a:r>
            <a:endParaRPr sz="2999">
              <a:solidFill>
                <a:srgbClr val="22423D"/>
              </a:solidFill>
            </a:endParaRPr>
          </a:p>
          <a:p>
            <a:pPr marL="457200" marR="0" lvl="0" indent="-419036" algn="l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2999"/>
              <a:buChar char="●"/>
            </a:pPr>
            <a:r>
              <a:rPr lang="en-US" sz="2999">
                <a:solidFill>
                  <a:srgbClr val="22423D"/>
                </a:solidFill>
              </a:rPr>
              <a:t>Perverzivne perservacije - 1. stadijum</a:t>
            </a:r>
            <a:endParaRPr sz="2999">
              <a:solidFill>
                <a:srgbClr val="22423D"/>
              </a:solidFill>
            </a:endParaRPr>
          </a:p>
          <a:p>
            <a:pPr marL="457200" marR="0" lvl="0" indent="-419036" algn="l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2999"/>
              <a:buChar char="●"/>
            </a:pPr>
            <a:r>
              <a:rPr lang="en-US" sz="2999">
                <a:solidFill>
                  <a:srgbClr val="22423D"/>
                </a:solidFill>
              </a:rPr>
              <a:t>Konfabulatorni mod - 2. stadijum</a:t>
            </a:r>
            <a:endParaRPr sz="2999">
              <a:solidFill>
                <a:srgbClr val="22423D"/>
              </a:solidFill>
            </a:endParaRPr>
          </a:p>
          <a:p>
            <a:pPr marL="457200" marR="0" lvl="0" indent="-419036" algn="l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2999"/>
              <a:buChar char="●"/>
            </a:pPr>
            <a:r>
              <a:rPr lang="en-US" sz="2999">
                <a:solidFill>
                  <a:srgbClr val="22423D"/>
                </a:solidFill>
              </a:rPr>
              <a:t>“Roršarh postaje Roršarh” - 3. stadijum </a:t>
            </a:r>
            <a:endParaRPr sz="2999">
              <a:solidFill>
                <a:srgbClr val="22423D"/>
              </a:solidFill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88250" y="2752738"/>
            <a:ext cx="6501263" cy="453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07440" y="-349084"/>
            <a:ext cx="4813501" cy="5492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16953" y="6431624"/>
            <a:ext cx="1803031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/>
        </p:nvSpPr>
        <p:spPr>
          <a:xfrm>
            <a:off x="1067241" y="758375"/>
            <a:ext cx="15391800" cy="21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3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>
                <a:solidFill>
                  <a:srgbClr val="22423D"/>
                </a:solidFill>
                <a:latin typeface="Comic Sans MS"/>
                <a:ea typeface="Comic Sans MS"/>
                <a:cs typeface="Comic Sans MS"/>
                <a:sym typeface="Comic Sans MS"/>
              </a:rPr>
              <a:t>Lihtmanova rekonceptualizacija zadatka</a:t>
            </a:r>
            <a:endParaRPr sz="8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4071181" y="4334862"/>
            <a:ext cx="5427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0"/>
          <p:cNvSpPr txBox="1"/>
          <p:nvPr/>
        </p:nvSpPr>
        <p:spPr>
          <a:xfrm>
            <a:off x="2480600" y="4953325"/>
            <a:ext cx="6544200" cy="1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99">
              <a:solidFill>
                <a:srgbClr val="22423D"/>
              </a:solidFill>
            </a:endParaRPr>
          </a:p>
          <a:p>
            <a:pPr marL="457200" marR="0" lvl="0" indent="-41903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2999"/>
              <a:buChar char="●"/>
            </a:pPr>
            <a:r>
              <a:rPr lang="en-US" sz="2999">
                <a:solidFill>
                  <a:srgbClr val="22423D"/>
                </a:solidFill>
              </a:rPr>
              <a:t>4 komponente simboličke aktivnosti</a:t>
            </a:r>
            <a:endParaRPr sz="2999">
              <a:solidFill>
                <a:srgbClr val="22423D"/>
              </a:solidFill>
            </a:endParaRPr>
          </a:p>
        </p:txBody>
      </p:sp>
      <p:pic>
        <p:nvPicPr>
          <p:cNvPr id="153" name="Google Shape;15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51875" y="3429000"/>
            <a:ext cx="6082276" cy="610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83500" y="2935924"/>
            <a:ext cx="41148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47631" y="3190243"/>
            <a:ext cx="3186537" cy="3606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12159" y="6151327"/>
            <a:ext cx="4868329" cy="501419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 txBox="1"/>
          <p:nvPr/>
        </p:nvSpPr>
        <p:spPr>
          <a:xfrm>
            <a:off x="1363950" y="2794925"/>
            <a:ext cx="15560100" cy="4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3">
                <a:solidFill>
                  <a:srgbClr val="22423D"/>
                </a:solidFill>
                <a:latin typeface="Comic Sans MS"/>
                <a:ea typeface="Comic Sans MS"/>
                <a:cs typeface="Comic Sans MS"/>
                <a:sym typeface="Comic Sans MS"/>
              </a:rPr>
              <a:t>Hvala na pažnji!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2" name="Google Shape;162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97884" y="6341827"/>
            <a:ext cx="4868329" cy="5014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170</Words>
  <Application>Microsoft Office PowerPoint</Application>
  <PresentationFormat>Custom</PresentationFormat>
  <Paragraphs>50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Comic Sans MS</vt:lpstr>
      <vt:lpstr>Pacifico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Windows User</cp:lastModifiedBy>
  <cp:revision>2</cp:revision>
  <dcterms:created xsi:type="dcterms:W3CDTF">2006-08-16T00:00:00Z</dcterms:created>
  <dcterms:modified xsi:type="dcterms:W3CDTF">2022-11-08T09:27:59Z</dcterms:modified>
</cp:coreProperties>
</file>