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0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1" r:id="rId16"/>
    <p:sldId id="272" r:id="rId17"/>
    <p:sldId id="273" r:id="rId18"/>
    <p:sldId id="274" r:id="rId19"/>
    <p:sldId id="288" r:id="rId20"/>
    <p:sldId id="289" r:id="rId21"/>
    <p:sldId id="290" r:id="rId22"/>
    <p:sldId id="291" r:id="rId23"/>
    <p:sldId id="292" r:id="rId24"/>
    <p:sldId id="293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94" r:id="rId3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61" autoAdjust="0"/>
    <p:restoredTop sz="94660"/>
  </p:normalViewPr>
  <p:slideViewPr>
    <p:cSldViewPr snapToGrid="0">
      <p:cViewPr varScale="1">
        <p:scale>
          <a:sx n="68" d="100"/>
          <a:sy n="68" d="100"/>
        </p:scale>
        <p:origin x="-87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27A18-4079-40EA-920F-96CE2611FB64}" type="datetimeFigureOut">
              <a:rPr lang="sr-Latn-RS" smtClean="0"/>
              <a:pPr/>
              <a:t>3.4.2022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C303D1-40B0-47CD-A813-23B9A8A7182D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1273121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C303D1-40B0-47CD-A813-23B9A8A7182D}" type="slidenum">
              <a:rPr lang="sr-Latn-RS" smtClean="0"/>
              <a:pPr/>
              <a:t>5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3066074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C303D1-40B0-47CD-A813-23B9A8A7182D}" type="slidenum">
              <a:rPr lang="sr-Latn-RS" smtClean="0"/>
              <a:pPr/>
              <a:t>23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3735647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Detaljnije</a:t>
            </a:r>
            <a:r>
              <a:rPr lang="en-US" dirty="0"/>
              <a:t> o </a:t>
            </a:r>
            <a:r>
              <a:rPr lang="en-US" dirty="0" err="1"/>
              <a:t>ovome</a:t>
            </a:r>
            <a:r>
              <a:rPr lang="en-US" dirty="0"/>
              <a:t> </a:t>
            </a:r>
            <a:r>
              <a:rPr lang="sr-Latn-RS" dirty="0"/>
              <a:t>postupku </a:t>
            </a:r>
            <a:r>
              <a:rPr lang="en-US" dirty="0" err="1"/>
              <a:t>mo</a:t>
            </a:r>
            <a:r>
              <a:rPr lang="sr-Latn-RS" dirty="0"/>
              <a:t>žete pročitati u Tenjović, L. (2020). </a:t>
            </a:r>
            <a:r>
              <a:rPr lang="sr-Latn-RS" i="1" dirty="0"/>
              <a:t>Statistika u psihologiji – drugo dopunjeno i izmenjeno izdanje. </a:t>
            </a:r>
            <a:r>
              <a:rPr lang="sr-Latn-RS" dirty="0"/>
              <a:t>Beograd: Centar za </a:t>
            </a:r>
            <a:r>
              <a:rPr lang="sr-Latn-RS"/>
              <a:t>primenjenu psihologiju, 293-294</a:t>
            </a:r>
            <a:endParaRPr lang="sr-Latn-RS" dirty="0"/>
          </a:p>
          <a:p>
            <a:endParaRPr lang="sr-Latn-RS" dirty="0"/>
          </a:p>
          <a:p>
            <a:endParaRPr lang="sr-Latn-R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1C303D1-40B0-47CD-A813-23B9A8A7182D}" type="slidenum">
              <a:rPr lang="sr-Latn-RS" smtClean="0"/>
              <a:pPr/>
              <a:t>24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141633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854BAE-993E-42BA-9478-ACACA5C34A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F63F63D1-D599-4831-BE16-608AD92064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900313D-264D-4D70-A4B9-F3AC0B4D6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850A-5214-4931-B35C-3DAF4F3B145F}" type="datetimeFigureOut">
              <a:rPr lang="sr-Latn-RS" smtClean="0"/>
              <a:pPr/>
              <a:t>3.4.2022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03C5E02-3ADC-490D-941D-42D06A045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F892081-CEC4-4B7E-BD80-10DA50BC0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1FA1-3ABD-4BC0-8E6A-31C40822245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1581196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2BEC8FA-158A-4DCA-9D77-FD358FEAE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F210F97-568C-475E-81BA-6C005D2FFE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BB3F47C-EB3F-495B-95D0-C29F2DD18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850A-5214-4931-B35C-3DAF4F3B145F}" type="datetimeFigureOut">
              <a:rPr lang="sr-Latn-RS" smtClean="0"/>
              <a:pPr/>
              <a:t>3.4.2022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A0FFC27-E67D-48DD-8E10-A76AA256C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47926B4-D607-4C25-B9E6-31B4401AF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1FA1-3ABD-4BC0-8E6A-31C40822245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2248368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FF88243-2A4D-4EE0-820C-C0A79F86B7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401EAB-FE71-4B8F-AB29-0547D8D4B7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B608C8-DE5F-4109-8E3E-5DB4E6E46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850A-5214-4931-B35C-3DAF4F3B145F}" type="datetimeFigureOut">
              <a:rPr lang="sr-Latn-RS" smtClean="0"/>
              <a:pPr/>
              <a:t>3.4.2022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C83F617-BB46-4720-9EE2-2B22DE11ED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9D13E65-D2C1-44B8-BB43-3E90D76C1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1FA1-3ABD-4BC0-8E6A-31C40822245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343737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F8DE309-7DBC-43FF-B3EF-0785CC441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5612C6B-6205-46A1-85BC-3FA7973EB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D565F38-7C47-4A15-BD2C-A6B203927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850A-5214-4931-B35C-3DAF4F3B145F}" type="datetimeFigureOut">
              <a:rPr lang="sr-Latn-RS" smtClean="0"/>
              <a:pPr/>
              <a:t>3.4.2022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4F277FD-A7D4-47FA-8CF3-C74EE3807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FF84065-8200-498B-B171-6E95BDAB3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1FA1-3ABD-4BC0-8E6A-31C40822245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654875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99ED60-38FA-4A7A-AB07-B07811DE7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0CD8906-F057-4D4D-9C84-96E25C597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D125941-EE2D-4849-93CB-9BC6E4CD8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850A-5214-4931-B35C-3DAF4F3B145F}" type="datetimeFigureOut">
              <a:rPr lang="sr-Latn-RS" smtClean="0"/>
              <a:pPr/>
              <a:t>3.4.2022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DE95A60-6023-4FEC-B8A8-63CF95170E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FCA9B4E-1CE1-476B-BCE4-F9201C05F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1FA1-3ABD-4BC0-8E6A-31C40822245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1911765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19E358-2887-4139-A345-9A05FCE00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782A213-C522-46ED-82D6-CBBD14D691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455CD86-DA7A-4393-AE6E-19FE66F0F1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AA2A5277-04B7-43CB-A327-97FE9D692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850A-5214-4931-B35C-3DAF4F3B145F}" type="datetimeFigureOut">
              <a:rPr lang="sr-Latn-RS" smtClean="0"/>
              <a:pPr/>
              <a:t>3.4.2022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198E574-F916-49C3-BF06-D4307F1F4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B1A737BC-BFF3-4F8B-8D6D-5A6148FED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1FA1-3ABD-4BC0-8E6A-31C40822245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1553676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7D6F7A-21A5-481F-8BE9-623460123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D9BA0FA-657E-4B32-8831-E9539EBB0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479F9E2-9F81-4FC2-A773-0BC6F5F5EB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F2C152E-FC9B-4A52-91B1-C08A40575F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F470956D-F79A-4B31-965C-16F982FAC7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1B155298-9519-48BD-8DE1-6CD06AC27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850A-5214-4931-B35C-3DAF4F3B145F}" type="datetimeFigureOut">
              <a:rPr lang="sr-Latn-RS" smtClean="0"/>
              <a:pPr/>
              <a:t>3.4.2022</a:t>
            </a:fld>
            <a:endParaRPr lang="sr-Latn-R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4B1A737-5DD3-469D-AA36-60107D148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8E7B560-171E-4D9D-95CF-772CDDCF6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1FA1-3ABD-4BC0-8E6A-31C40822245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3925246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5684EF-6A66-4C20-84E6-5C657F1E4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1FC48249-44C2-4E19-9262-8A14F42AA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850A-5214-4931-B35C-3DAF4F3B145F}" type="datetimeFigureOut">
              <a:rPr lang="sr-Latn-RS" smtClean="0"/>
              <a:pPr/>
              <a:t>3.4.2022</a:t>
            </a:fld>
            <a:endParaRPr lang="sr-Latn-R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8C215AF-4C0D-42C4-877D-642242658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7BCF13E-7547-447B-B99D-F82CEC6B6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1FA1-3ABD-4BC0-8E6A-31C40822245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2994948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075DFE65-98AE-4028-849A-6E5D74E27F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850A-5214-4931-B35C-3DAF4F3B145F}" type="datetimeFigureOut">
              <a:rPr lang="sr-Latn-RS" smtClean="0"/>
              <a:pPr/>
              <a:t>3.4.2022</a:t>
            </a:fld>
            <a:endParaRPr lang="sr-Latn-R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336419A9-67E6-45EA-A9DB-56CCEBE57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5B6064A-CCFB-4E1B-BD92-8FE7C165C3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1FA1-3ABD-4BC0-8E6A-31C40822245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3759740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436D79D-B52C-4D8F-B3B4-583932ED1D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14D9068-8573-4C53-9867-C6E5CFF1B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C9F48F5-AE4B-4418-9FD6-D8879BF66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D3613A1-E051-4AA8-AEE6-AABC8D234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850A-5214-4931-B35C-3DAF4F3B145F}" type="datetimeFigureOut">
              <a:rPr lang="sr-Latn-RS" smtClean="0"/>
              <a:pPr/>
              <a:t>3.4.2022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0E9C2B5-01AD-4B90-A9DC-8A7966E8F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24BDB43-A83F-42EF-94E0-61382D54D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1FA1-3ABD-4BC0-8E6A-31C40822245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493771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D710BA-4ACB-419A-B941-BDBD5BB1D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7C3A33AA-EBD9-44D5-882C-3D32867812F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r-Latn-R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1D27120-2838-40E2-A825-5FC426DBB2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3121EB8A-F8F1-4FE6-A2F6-FDDA2E4FC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6850A-5214-4931-B35C-3DAF4F3B145F}" type="datetimeFigureOut">
              <a:rPr lang="sr-Latn-RS" smtClean="0"/>
              <a:pPr/>
              <a:t>3.4.2022</a:t>
            </a:fld>
            <a:endParaRPr lang="sr-Latn-R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793D425-8265-4064-82E7-36F37051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9279D19-415F-4FC4-88F5-599C8AD4B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11FA1-3ABD-4BC0-8E6A-31C40822245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28873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C0C0F64-B8C8-44D0-AD3D-C77A549FB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r-Latn-R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B99D4F5-1BE8-4AEA-8A47-1C95333FDC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r-Latn-R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86384DB-FAF5-49DB-92BF-8291B46ED3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6850A-5214-4931-B35C-3DAF4F3B145F}" type="datetimeFigureOut">
              <a:rPr lang="sr-Latn-RS" smtClean="0"/>
              <a:pPr/>
              <a:t>3.4.2022</a:t>
            </a:fld>
            <a:endParaRPr lang="sr-Latn-R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96F6A1E-F706-4091-BED9-222DC0486E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08836C7-705E-4CC1-AEEB-E272A50C2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111FA1-3ABD-4BC0-8E6A-31C408222452}" type="slidenum">
              <a:rPr lang="sr-Latn-RS" smtClean="0"/>
              <a:pPr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3020666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://moodle.f.bg.ac.rs/mod/resource/view.php?id=26851" TargetMode="External"/><Relationship Id="rId2" Type="http://schemas.openxmlformats.org/officeDocument/2006/relationships/hyperlink" Target="http://moodle.f.bg.ac.rs/mod/resource/view.php?id=26850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13E17A-2717-4DFB-8BA4-B4EC7D8E27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96058"/>
            <a:ext cx="9144000" cy="23876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Binarna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logisti</a:t>
            </a:r>
            <a:r>
              <a:rPr lang="sr-Latn-RS" b="1" dirty="0">
                <a:solidFill>
                  <a:srgbClr val="002060"/>
                </a:solidFill>
              </a:rPr>
              <a:t>čka regresija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DB07C0D-789B-459A-AEC0-4F3B4159D5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3579" y="3699932"/>
            <a:ext cx="9144000" cy="1655762"/>
          </a:xfrm>
        </p:spPr>
        <p:txBody>
          <a:bodyPr>
            <a:normAutofit/>
          </a:bodyPr>
          <a:lstStyle/>
          <a:p>
            <a:r>
              <a:rPr lang="sr-Latn-RS" sz="3200" dirty="0">
                <a:solidFill>
                  <a:schemeClr val="accent5">
                    <a:lumMod val="50000"/>
                  </a:schemeClr>
                </a:solidFill>
              </a:rPr>
              <a:t>Statistika u psihologiji 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89FCCAB-994C-4351-8EDA-22B1FAEF673E}"/>
              </a:ext>
            </a:extLst>
          </p:cNvPr>
          <p:cNvSpPr txBox="1"/>
          <p:nvPr/>
        </p:nvSpPr>
        <p:spPr>
          <a:xfrm>
            <a:off x="9469015" y="5960442"/>
            <a:ext cx="23979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/>
              <a:t>Aleksa Filipović</a:t>
            </a:r>
          </a:p>
        </p:txBody>
      </p:sp>
      <p:pic>
        <p:nvPicPr>
          <p:cNvPr id="5122" name="Picture 2" descr="Filozofski fakultet (@FilozofskiBgd) / Twitter">
            <a:extLst>
              <a:ext uri="{FF2B5EF4-FFF2-40B4-BE49-F238E27FC236}">
                <a16:creationId xmlns:a16="http://schemas.microsoft.com/office/drawing/2014/main" xmlns="" id="{6C4F1FF1-2087-4EDB-9337-8336F05D9F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56610" y="166173"/>
            <a:ext cx="1862395" cy="1862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828256E-6486-45A5-9AD4-F1CD2C8DE214}"/>
              </a:ext>
            </a:extLst>
          </p:cNvPr>
          <p:cNvSpPr txBox="1"/>
          <p:nvPr/>
        </p:nvSpPr>
        <p:spPr>
          <a:xfrm>
            <a:off x="543696" y="5948806"/>
            <a:ext cx="27020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/>
              <a:t>31.03.2022.</a:t>
            </a:r>
          </a:p>
        </p:txBody>
      </p:sp>
    </p:spTree>
    <p:extLst>
      <p:ext uri="{BB962C8B-B14F-4D97-AF65-F5344CB8AC3E}">
        <p14:creationId xmlns:p14="http://schemas.microsoft.com/office/powerpoint/2010/main" xmlns="" val="10168224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1B2D0CB-B3E9-4045-A8AE-281FDE25E4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Ključni pojmovi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9DF5547-2644-4AA6-BF3D-8C31D180A1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49179" y="2314203"/>
                <a:ext cx="11293642" cy="4680117"/>
              </a:xfrm>
            </p:spPr>
            <p:txBody>
              <a:bodyPr/>
              <a:lstStyle/>
              <a:p>
                <a:r>
                  <a:rPr lang="sr-Latn-R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Primer: Ako je od 120 studenata njih 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40</a:t>
                </a:r>
                <a:r>
                  <a:rPr lang="sr-Latn-R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zdravo</a:t>
                </a:r>
                <a:r>
                  <a:rPr lang="sr-Latn-R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kolike su šanse da je neko bolestan, a kolike su šanse da je neko zdrav?</a:t>
                </a:r>
              </a:p>
              <a:p>
                <a:pPr marL="0" indent="0">
                  <a:buNone/>
                </a:pPr>
                <a:r>
                  <a:rPr lang="sr-Latn-R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- </a:t>
                </a:r>
                <a:r>
                  <a:rPr lang="sr-Latn-RS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sr-Latn-R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(zdrav) = 40 / 120 = 0.333</a:t>
                </a:r>
              </a:p>
              <a:p>
                <a:pPr marL="0" indent="0">
                  <a:buNone/>
                </a:pPr>
                <a:r>
                  <a:rPr lang="sr-Latn-R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- </a:t>
                </a:r>
                <a:r>
                  <a:rPr lang="sr-Latn-RS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sr-Latn-R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(bolestan) = 80/ 120 = 0.667</a:t>
                </a:r>
              </a:p>
              <a:p>
                <a:pPr marL="0" indent="0">
                  <a:buNone/>
                </a:pPr>
                <a:r>
                  <a:rPr lang="sr-Latn-R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- </a:t>
                </a:r>
                <a:r>
                  <a:rPr lang="sr-Latn-RS" i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 (zdrav) = </a:t>
                </a:r>
              </a:p>
              <a:p>
                <a:pPr marL="0" indent="0">
                  <a:buNone/>
                </a:pPr>
                <a:r>
                  <a:rPr lang="sr-Latn-RS" i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- O (bolestan) = </a:t>
                </a:r>
              </a:p>
              <a:p>
                <a:pPr marL="228600" marR="0" lvl="0" indent="-228600" algn="l" defTabSz="914400" rtl="0" eaLnBrk="1" fontAlgn="auto" latinLnBrk="0" hangingPunct="1">
                  <a:lnSpc>
                    <a:spcPct val="90000"/>
                  </a:lnSpc>
                  <a:spcBef>
                    <a:spcPts val="1000"/>
                  </a:spcBef>
                  <a:spcAft>
                    <a:spcPts val="0"/>
                  </a:spcAft>
                  <a:buClrTx/>
                  <a:buSzTx/>
                  <a:buFont typeface="Arial" panose="020B0604020202020204" pitchFamily="34" charset="0"/>
                  <a:buChar char="•"/>
                  <a:tabLst/>
                  <a:defRPr/>
                </a:pPr>
                <a:r>
                  <a:rPr lang="sr-Latn-R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Verovatnoća se može iskazati preko šansi: 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 </a:t>
                </a:r>
                <a:r>
                  <a:rPr kumimoji="0" lang="en-US" sz="4800" b="0" i="1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p</a:t>
                </a: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sr-Latn-RS" sz="4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4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𝑂</m:t>
                        </m:r>
                      </m:num>
                      <m:den>
                        <m:r>
                          <a:rPr kumimoji="0" lang="en-US" sz="4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1+</m:t>
                        </m:r>
                        <m:r>
                          <a:rPr kumimoji="0" lang="en-US" sz="4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𝑂</m:t>
                        </m:r>
                      </m:den>
                    </m:f>
                  </m:oMath>
                </a14:m>
                <a:endParaRPr kumimoji="0" lang="sr-Latn-RS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endParaRPr lang="sr-Latn-R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r-Latn-R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49DF5547-2644-4AA6-BF3D-8C31D180A1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49179" y="2314203"/>
                <a:ext cx="11293642" cy="4680117"/>
              </a:xfrm>
              <a:blipFill>
                <a:blip r:embed="rId2" cstate="print"/>
                <a:stretch>
                  <a:fillRect l="-972" t="-2216"/>
                </a:stretch>
              </a:blipFill>
            </p:spPr>
            <p:txBody>
              <a:bodyPr/>
              <a:lstStyle/>
              <a:p>
                <a:r>
                  <a:rPr lang="sr-Latn-RS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E095E508-2B0F-424E-96AC-12D7EF3E3E55}"/>
              </a:ext>
            </a:extLst>
          </p:cNvPr>
          <p:cNvSpPr txBox="1"/>
          <p:nvPr/>
        </p:nvSpPr>
        <p:spPr>
          <a:xfrm>
            <a:off x="838200" y="1459336"/>
            <a:ext cx="520126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u="sng" dirty="0"/>
              <a:t>Odnos šansi i verovatnoće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AC820C6-4066-4617-ABE0-DB5D1AC886CF}"/>
              </a:ext>
            </a:extLst>
          </p:cNvPr>
          <p:cNvSpPr txBox="1"/>
          <p:nvPr/>
        </p:nvSpPr>
        <p:spPr>
          <a:xfrm>
            <a:off x="3186260" y="4201998"/>
            <a:ext cx="20173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sr-Latn-R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 / 80 = 0.5</a:t>
            </a:r>
            <a:endParaRPr lang="sr-Latn-R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DADE495F-2E91-4907-A62A-1CD57E8FE444}"/>
              </a:ext>
            </a:extLst>
          </p:cNvPr>
          <p:cNvSpPr txBox="1"/>
          <p:nvPr/>
        </p:nvSpPr>
        <p:spPr>
          <a:xfrm>
            <a:off x="3648175" y="4725218"/>
            <a:ext cx="1781666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sr-Latn-R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80 / 40 = 2</a:t>
            </a:r>
          </a:p>
        </p:txBody>
      </p:sp>
    </p:spTree>
    <p:extLst>
      <p:ext uri="{BB962C8B-B14F-4D97-AF65-F5344CB8AC3E}">
        <p14:creationId xmlns:p14="http://schemas.microsoft.com/office/powerpoint/2010/main" xmlns="" val="1155590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048187-67C7-4B09-965D-F82EB1565B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474" y="365125"/>
            <a:ext cx="10515600" cy="1325563"/>
          </a:xfrm>
        </p:spPr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Ključni pojmovi 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6476CD74-D79A-4F4C-B496-546149EB07D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52554" y="1484671"/>
                <a:ext cx="11686891" cy="5271153"/>
              </a:xfrm>
            </p:spPr>
            <p:txBody>
              <a:bodyPr>
                <a:normAutofit fontScale="55000" lnSpcReduction="20000"/>
              </a:bodyPr>
              <a:lstStyle/>
              <a:p>
                <a:pPr marL="0" indent="0">
                  <a:buNone/>
                </a:pPr>
                <a:r>
                  <a:rPr lang="sr-Latn-RS" sz="5800" dirty="0"/>
                  <a:t>    </a:t>
                </a:r>
                <a:r>
                  <a:rPr lang="sr-Latn-RS" sz="5800" u="sng" dirty="0"/>
                  <a:t>Količnik šansi</a:t>
                </a:r>
              </a:p>
              <a:p>
                <a:pPr marL="0" indent="0">
                  <a:buNone/>
                </a:pPr>
                <a:endParaRPr lang="sr-Latn-RS" sz="4400" u="sng" dirty="0"/>
              </a:p>
              <a:p>
                <a:pPr marL="0" indent="0">
                  <a:buNone/>
                </a:pPr>
                <a:r>
                  <a:rPr lang="sr-Latn-RS" sz="59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OR </a:t>
                </a:r>
                <a:r>
                  <a:rPr lang="sr-Latn-RS" sz="5900" baseline="-25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1/0</a:t>
                </a:r>
                <a:r>
                  <a:rPr lang="sr-Latn-RS" sz="59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sz="59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sz="59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  <m:r>
                          <a:rPr lang="sr-Latn-RS" sz="59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sr-Latn-RS" sz="5900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𝑂</m:t>
                        </m:r>
                        <m:r>
                          <a:rPr lang="sr-Latn-RS" sz="59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sr-Latn-RS" sz="59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 </a:t>
                </a:r>
              </a:p>
              <a:p>
                <a:pPr marL="0" indent="0">
                  <a:buNone/>
                </a:pPr>
                <a:endParaRPr lang="sr-Latn-RS" sz="4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20000"/>
                  </a:lnSpc>
                </a:pPr>
                <a:r>
                  <a:rPr lang="sr-Latn-RS" sz="4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Količnik šansi je odnos, tj. količnik dve </a:t>
                </a:r>
                <a:r>
                  <a:rPr lang="sr-Latn-RS" sz="4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š</a:t>
                </a:r>
                <a:r>
                  <a:rPr lang="sr-Latn-RS" sz="4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anse. Oznaka u indeksu 1/0 znači da se računa količnik </a:t>
                </a:r>
                <a:r>
                  <a:rPr lang="sr-Latn-RS" sz="44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š</a:t>
                </a:r>
                <a:r>
                  <a:rPr lang="sr-Latn-RS" sz="44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ansi kategorije 1 u odnosu na kategoriju 0.</a:t>
                </a:r>
              </a:p>
              <a:p>
                <a:pPr>
                  <a:lnSpc>
                    <a:spcPct val="120000"/>
                  </a:lnSpc>
                </a:pPr>
                <a:endParaRPr lang="sr-Latn-RS" sz="44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sr-Latn-R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Primer</a:t>
                </a:r>
                <a:r>
                  <a:rPr lang="sr-Latn-RS" sz="4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 Koliki je količnik šansi da neko je neko oboleo u odnosu na šanse da nije i obrnuto?</a:t>
                </a:r>
              </a:p>
              <a:p>
                <a:pPr marL="0" indent="0">
                  <a:buNone/>
                </a:pPr>
                <a:r>
                  <a:rPr lang="sr-Latn-RS" sz="4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-</a:t>
                </a:r>
                <a:r>
                  <a:rPr lang="sr-Latn-RS" sz="4400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sr-Latn-RS" sz="4400" i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 (zdrav)  =  0.5</a:t>
                </a:r>
              </a:p>
              <a:p>
                <a:pPr marL="0" indent="0">
                  <a:buNone/>
                </a:pPr>
                <a:r>
                  <a:rPr lang="sr-Latn-RS" sz="4400" i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- O (bolestan) =  2</a:t>
                </a:r>
              </a:p>
              <a:p>
                <a:pPr marL="0" indent="0">
                  <a:buNone/>
                </a:pPr>
                <a:r>
                  <a:rPr lang="sr-Latn-RS" sz="4400" i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- OR (bolestan u odnosu na zdrav) = </a:t>
                </a:r>
              </a:p>
              <a:p>
                <a:pPr marL="0" indent="0">
                  <a:buNone/>
                </a:pPr>
                <a:r>
                  <a:rPr lang="sr-Latn-RS" sz="4400" i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- OR (zdrav u odnosu na bolesan ) = </a:t>
                </a:r>
              </a:p>
              <a:p>
                <a:pPr marL="0" indent="0">
                  <a:buNone/>
                </a:pPr>
                <a:endParaRPr lang="sr-Latn-RS" i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sr-Latn-R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sr-Latn-RS" sz="3200" dirty="0"/>
              </a:p>
              <a:p>
                <a:pPr marL="0" indent="0">
                  <a:buNone/>
                </a:pPr>
                <a:endParaRPr lang="sr-Latn-R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6476CD74-D79A-4F4C-B496-546149EB07D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2554" y="1484671"/>
                <a:ext cx="11686891" cy="5271153"/>
              </a:xfrm>
              <a:blipFill>
                <a:blip r:embed="rId2" cstate="print"/>
                <a:stretch>
                  <a:fillRect l="-678" t="-3819"/>
                </a:stretch>
              </a:blipFill>
            </p:spPr>
            <p:txBody>
              <a:bodyPr/>
              <a:lstStyle/>
              <a:p>
                <a:r>
                  <a:rPr lang="sr-Latn-RS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rrow: Right 3">
            <a:extLst>
              <a:ext uri="{FF2B5EF4-FFF2-40B4-BE49-F238E27FC236}">
                <a16:creationId xmlns:a16="http://schemas.microsoft.com/office/drawing/2014/main" xmlns="" id="{323A44D9-9829-4A66-BDFB-A34759953D7A}"/>
              </a:ext>
            </a:extLst>
          </p:cNvPr>
          <p:cNvSpPr/>
          <p:nvPr/>
        </p:nvSpPr>
        <p:spPr>
          <a:xfrm>
            <a:off x="2361225" y="2383771"/>
            <a:ext cx="978408" cy="4973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3205A79-126D-4D0A-838A-32E4878CCCAA}"/>
              </a:ext>
            </a:extLst>
          </p:cNvPr>
          <p:cNvSpPr txBox="1"/>
          <p:nvPr/>
        </p:nvSpPr>
        <p:spPr>
          <a:xfrm>
            <a:off x="3510347" y="2383771"/>
            <a:ext cx="53420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/>
              <a:t>Količnik šansi se kreće od 0 do + ∞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3859A40-EB1D-47C6-9141-7A4251BEB46D}"/>
              </a:ext>
            </a:extLst>
          </p:cNvPr>
          <p:cNvSpPr txBox="1"/>
          <p:nvPr/>
        </p:nvSpPr>
        <p:spPr>
          <a:xfrm>
            <a:off x="5608948" y="5778631"/>
            <a:ext cx="1781666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sr-Latn-R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0.5</a:t>
            </a:r>
            <a:r>
              <a:rPr kumimoji="0" lang="sr-Latn-R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kumimoji="0" lang="sr-Latn-R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D21D8BED-1D45-4F02-91D6-152F280D5CD3}"/>
              </a:ext>
            </a:extLst>
          </p:cNvPr>
          <p:cNvSpPr txBox="1"/>
          <p:nvPr/>
        </p:nvSpPr>
        <p:spPr>
          <a:xfrm>
            <a:off x="5577106" y="6161650"/>
            <a:ext cx="2083324" cy="4247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0.5</a:t>
            </a:r>
            <a:r>
              <a:rPr kumimoji="0" lang="sr-Latn-R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sr-Latn-R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kumimoji="0" lang="sr-Latn-R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</a:t>
            </a:r>
            <a:endParaRPr kumimoji="0" lang="sr-Latn-RS" sz="24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3595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9BCB447-9441-4172-B57A-8DD70A9A0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Ključni pojmovi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4F60A8-48B8-45B5-9A10-D5A6CBADF7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884" y="2053832"/>
            <a:ext cx="11585002" cy="4802187"/>
          </a:xfrm>
        </p:spPr>
        <p:txBody>
          <a:bodyPr>
            <a:normAutofit/>
          </a:bodyPr>
          <a:lstStyle/>
          <a:p>
            <a:r>
              <a:rPr lang="sr-Latn-RS" dirty="0"/>
              <a:t>Logit je prirodni logaritam šansi</a:t>
            </a:r>
          </a:p>
          <a:p>
            <a:r>
              <a:rPr lang="sr-Latn-RS" dirty="0"/>
              <a:t>Logit transformacija: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r>
              <a:rPr lang="sr-Latn-RS" dirty="0"/>
              <a:t>								</a:t>
            </a:r>
          </a:p>
          <a:p>
            <a:pPr>
              <a:lnSpc>
                <a:spcPct val="100000"/>
              </a:lnSpc>
            </a:pPr>
            <a:endParaRPr lang="sr-Latn-RS" dirty="0"/>
          </a:p>
          <a:p>
            <a:pPr>
              <a:lnSpc>
                <a:spcPct val="100000"/>
              </a:lnSpc>
            </a:pPr>
            <a:r>
              <a:rPr lang="sr-Latn-RS" dirty="0"/>
              <a:t>ln je prirodni logaritam za osnovu e, e je konstanta koja približno iznosi 2,718</a:t>
            </a:r>
          </a:p>
          <a:p>
            <a:endParaRPr lang="sr-Latn-RS" dirty="0"/>
          </a:p>
          <a:p>
            <a:r>
              <a:rPr lang="sr-Latn-RS" dirty="0"/>
              <a:t>Logit transformacijom se </a:t>
            </a:r>
            <a:r>
              <a:rPr lang="sr-Latn-RS" u="sng" dirty="0"/>
              <a:t>verovanoća transformiše u logaritam šansi</a:t>
            </a:r>
          </a:p>
          <a:p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E7291DD-7887-4EFB-9F81-B770F6D33F2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3067790"/>
            <a:ext cx="3108158" cy="1513182"/>
          </a:xfrm>
          <a:prstGeom prst="rect">
            <a:avLst/>
          </a:prstGeom>
        </p:spPr>
      </p:pic>
      <p:sp>
        <p:nvSpPr>
          <p:cNvPr id="7" name="Arrow: Right 6">
            <a:extLst>
              <a:ext uri="{FF2B5EF4-FFF2-40B4-BE49-F238E27FC236}">
                <a16:creationId xmlns:a16="http://schemas.microsoft.com/office/drawing/2014/main" xmlns="" id="{6E8D95DF-38C5-4540-8AE5-C134F1DDDF21}"/>
              </a:ext>
            </a:extLst>
          </p:cNvPr>
          <p:cNvSpPr/>
          <p:nvPr/>
        </p:nvSpPr>
        <p:spPr>
          <a:xfrm>
            <a:off x="4144065" y="356149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C249514-DB3E-42FC-A0DE-B106F7B15B99}"/>
              </a:ext>
            </a:extLst>
          </p:cNvPr>
          <p:cNvSpPr txBox="1"/>
          <p:nvPr/>
        </p:nvSpPr>
        <p:spPr>
          <a:xfrm>
            <a:off x="5320180" y="3561495"/>
            <a:ext cx="45678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dirty="0"/>
              <a:t> </a:t>
            </a:r>
            <a:r>
              <a:rPr lang="sr-Latn-RS" sz="2400" dirty="0"/>
              <a:t>Logit se kreće od – ∞ do + ∞ </a:t>
            </a:r>
            <a:r>
              <a:rPr lang="sr-Latn-RS" dirty="0"/>
              <a:t>	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FFC9AFF-C404-4E24-8E43-951C2622AD0B}"/>
              </a:ext>
            </a:extLst>
          </p:cNvPr>
          <p:cNvSpPr txBox="1"/>
          <p:nvPr/>
        </p:nvSpPr>
        <p:spPr>
          <a:xfrm>
            <a:off x="838200" y="1377116"/>
            <a:ext cx="17371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u="sng" dirty="0"/>
              <a:t>Logit</a:t>
            </a:r>
          </a:p>
        </p:txBody>
      </p:sp>
    </p:spTree>
    <p:extLst>
      <p:ext uri="{BB962C8B-B14F-4D97-AF65-F5344CB8AC3E}">
        <p14:creationId xmlns:p14="http://schemas.microsoft.com/office/powerpoint/2010/main" xmlns="" val="226390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2E1D153-A9F4-4E93-9D9C-D3B22CDBF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Odnos verovatnoće, šansi i logita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xmlns="" id="{AFD27140-90AC-47E5-8066-0BF1DC3CC0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78935325"/>
              </p:ext>
            </p:extLst>
          </p:nvPr>
        </p:nvGraphicFramePr>
        <p:xfrm>
          <a:off x="1006468" y="1457967"/>
          <a:ext cx="2969882" cy="5034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240">
                  <a:extLst>
                    <a:ext uri="{9D8B030D-6E8A-4147-A177-3AD203B41FA5}">
                      <a16:colId xmlns:a16="http://schemas.microsoft.com/office/drawing/2014/main" xmlns="" val="1722392563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xmlns="" val="1555108002"/>
                    </a:ext>
                  </a:extLst>
                </a:gridCol>
                <a:gridCol w="930442">
                  <a:extLst>
                    <a:ext uri="{9D8B030D-6E8A-4147-A177-3AD203B41FA5}">
                      <a16:colId xmlns:a16="http://schemas.microsoft.com/office/drawing/2014/main" xmlns="" val="3497131729"/>
                    </a:ext>
                  </a:extLst>
                </a:gridCol>
              </a:tblGrid>
              <a:tr h="811208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Verovatnoća</a:t>
                      </a:r>
                      <a:endParaRPr lang="sr-Latn-RS" sz="900">
                        <a:effectLst/>
                      </a:endParaRPr>
                    </a:p>
                    <a:p>
                      <a:pPr algn="ctr"/>
                      <a:r>
                        <a:rPr lang="hr-HR" sz="1100">
                          <a:effectLst/>
                        </a:rPr>
                        <a:t>(proporcija)</a:t>
                      </a:r>
                      <a:endParaRPr lang="sr-Latn-RS" sz="900">
                        <a:effectLst/>
                      </a:endParaRPr>
                    </a:p>
                    <a:p>
                      <a:pPr algn="ctr"/>
                      <a:r>
                        <a:rPr lang="hr-HR" sz="1100">
                          <a:effectLst/>
                        </a:rPr>
                        <a:t> </a:t>
                      </a:r>
                      <a:endParaRPr lang="sr-Latn-RS" sz="900">
                        <a:effectLst/>
                      </a:endParaRPr>
                    </a:p>
                    <a:p>
                      <a:pPr algn="ctr"/>
                      <a:r>
                        <a:rPr lang="hr-HR" sz="1100">
                          <a:effectLst/>
                        </a:rPr>
                        <a:t>p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effectLst/>
                        </a:rPr>
                        <a:t>Šanse</a:t>
                      </a:r>
                      <a:endParaRPr lang="sr-Latn-RS" sz="900" dirty="0">
                        <a:effectLst/>
                      </a:endParaRPr>
                    </a:p>
                    <a:p>
                      <a:pPr algn="ctr"/>
                      <a:r>
                        <a:rPr lang="hr-HR" sz="1100" dirty="0">
                          <a:effectLst/>
                        </a:rPr>
                        <a:t> </a:t>
                      </a:r>
                      <a:endParaRPr lang="sr-Latn-R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effectLst/>
                        </a:rPr>
                        <a:t>Logaritam šansi</a:t>
                      </a:r>
                      <a:endParaRPr lang="sr-Latn-RS" sz="900" dirty="0">
                        <a:effectLst/>
                      </a:endParaRPr>
                    </a:p>
                    <a:p>
                      <a:pPr algn="ctr"/>
                      <a:r>
                        <a:rPr lang="hr-HR" sz="1100" dirty="0">
                          <a:effectLst/>
                        </a:rPr>
                        <a:t> </a:t>
                      </a:r>
                      <a:endParaRPr lang="sr-Latn-R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1590320067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0.01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0.01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-4.60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3567420596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0.05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0.05</a:t>
                      </a:r>
                      <a:endParaRPr lang="sr-Latn-R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-2.94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3917919775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0.10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0.11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-2.20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16085693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0.15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0.18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-1.73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1967834426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0.20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0.25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-1.39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70159673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0.25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0.33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-1.10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2896498213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0.30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0.43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-.85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38859784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0.35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0.54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-.62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2179684278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0.40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0.67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-.41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2984199847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0.45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0.82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-.20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271004517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 dirty="0">
                          <a:effectLst/>
                        </a:rPr>
                        <a:t>0.50</a:t>
                      </a:r>
                      <a:endParaRPr lang="sr-Latn-R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1.00</a:t>
                      </a:r>
                      <a:endParaRPr lang="sr-Latn-R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0.00</a:t>
                      </a:r>
                      <a:endParaRPr lang="sr-Latn-R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9901366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0.55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1.22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0.20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198008165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0.60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1.50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0.41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701588151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0.65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1.86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0.62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179442512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0.70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2.33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0.85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1754560058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0.75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3.00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1.10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3694077833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0.80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4.00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1.39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3403700426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0.85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5.67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1.73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461963386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0.90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9.00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2.20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369634598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0.95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19.00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2.94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1631997917"/>
                  </a:ext>
                </a:extLst>
              </a:tr>
              <a:tr h="202803">
                <a:tc>
                  <a:txBody>
                    <a:bodyPr/>
                    <a:lstStyle/>
                    <a:p>
                      <a:pPr algn="ctr"/>
                      <a:r>
                        <a:rPr lang="hr-HR" sz="1100">
                          <a:effectLst/>
                        </a:rPr>
                        <a:t>0.99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>
                          <a:effectLst/>
                        </a:rPr>
                        <a:t>99.00</a:t>
                      </a:r>
                      <a:endParaRPr lang="sr-Latn-RS" sz="9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>
                          <a:effectLst/>
                        </a:rPr>
                        <a:t>4.60</a:t>
                      </a:r>
                      <a:endParaRPr lang="sr-Latn-RS" sz="9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8953" marR="48953" marT="0" marB="0"/>
                </a:tc>
                <a:extLst>
                  <a:ext uri="{0D108BD9-81ED-4DB2-BD59-A6C34878D82A}">
                    <a16:rowId xmlns:a16="http://schemas.microsoft.com/office/drawing/2014/main" xmlns="" val="1778819449"/>
                  </a:ext>
                </a:extLst>
              </a:tr>
            </a:tbl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xmlns="" id="{F8C4CAFC-F8C7-4B53-97A6-703576B97B5E}"/>
              </a:ext>
            </a:extLst>
          </p:cNvPr>
          <p:cNvSpPr/>
          <p:nvPr/>
        </p:nvSpPr>
        <p:spPr>
          <a:xfrm>
            <a:off x="361045" y="4240726"/>
            <a:ext cx="645423" cy="2212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7C814870-3B36-447D-88C9-C0D6295E3497}"/>
              </a:ext>
            </a:extLst>
          </p:cNvPr>
          <p:cNvSpPr txBox="1"/>
          <p:nvPr/>
        </p:nvSpPr>
        <p:spPr>
          <a:xfrm>
            <a:off x="5027826" y="1792873"/>
            <a:ext cx="5516605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RS" sz="2800" dirty="0"/>
              <a:t>Uočavamo sledeće:</a:t>
            </a:r>
            <a:endParaRPr lang="en-US" sz="2800" dirty="0"/>
          </a:p>
          <a:p>
            <a:endParaRPr lang="sr-Latn-RS" sz="2800" dirty="0"/>
          </a:p>
          <a:p>
            <a:pPr marL="285750" indent="-285750">
              <a:buFontTx/>
              <a:buChar char="-"/>
            </a:pPr>
            <a:r>
              <a:rPr lang="sr-Latn-RS" sz="2800" dirty="0"/>
              <a:t>Ako se šanse kreću od 0 do 1, logaritam šansi će imati negativan predznak</a:t>
            </a:r>
            <a:endParaRPr lang="en-US" sz="2800" dirty="0"/>
          </a:p>
          <a:p>
            <a:pPr marL="285750" indent="-285750">
              <a:buFontTx/>
              <a:buChar char="-"/>
            </a:pPr>
            <a:endParaRPr lang="sr-Latn-RS" sz="2800" dirty="0"/>
          </a:p>
          <a:p>
            <a:pPr marL="285750" indent="-285750">
              <a:buFontTx/>
              <a:buChar char="-"/>
            </a:pPr>
            <a:r>
              <a:rPr lang="sr-Latn-RS" sz="2800" dirty="0"/>
              <a:t>Ako su šanse veće od 1, tada će logaritam šansi imati pozitivan predznak</a:t>
            </a:r>
          </a:p>
          <a:p>
            <a:pPr marL="285750" indent="-285750">
              <a:buFontTx/>
              <a:buChar char="-"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32675532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C986C7-077F-435F-8CCC-483E05FF15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Binarni logistički regresioni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760005-94FD-40A4-8086-884BE3D16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133" y="1439333"/>
            <a:ext cx="11590867" cy="5218141"/>
          </a:xfrm>
        </p:spPr>
        <p:txBody>
          <a:bodyPr>
            <a:norm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r-Latn-R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Očekivane tj. predviđene vrednosti na kriterijumskoj binarnoj varijabli mogu se predstaviti :</a:t>
            </a:r>
            <a:endParaRPr lang="sr-Latn-R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sr-Latn-R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Kao ocena </a:t>
            </a:r>
            <a:r>
              <a:rPr lang="sr-Latn-RS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verovatnoće</a:t>
            </a:r>
            <a:r>
              <a:rPr lang="sr-Latn-R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jednu od dve kategorije</a:t>
            </a:r>
            <a:endParaRPr lang="sr-Latn-R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r-Latn-R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Kao ocena </a:t>
            </a:r>
            <a:r>
              <a:rPr lang="sr-Latn-RS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sr-Latn-RS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ansi</a:t>
            </a:r>
            <a:r>
              <a:rPr lang="sr-Latn-R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jednu od dve kategorije</a:t>
            </a:r>
            <a:endParaRPr lang="sr-Latn-R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sr-Latn-R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Kao ocena </a:t>
            </a:r>
            <a:r>
              <a:rPr lang="sr-Latn-RS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logita</a:t>
            </a:r>
            <a:r>
              <a:rPr lang="sr-Latn-R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za jednu od dve kategorije</a:t>
            </a:r>
          </a:p>
          <a:p>
            <a:r>
              <a:rPr lang="sr-Latn-RS" dirty="0">
                <a:latin typeface="Calibri" panose="020F0502020204030204" pitchFamily="34" charset="0"/>
                <a:cs typeface="Times New Roman" panose="02020603050405020304" pitchFamily="18" charset="0"/>
              </a:rPr>
              <a:t>Možemo da vidimo kolika je verovatnoća, logit ili šanse da ispitanik na osnovu skupa prediktorskih varijabli pripada kategoriji koja je označena sa 1</a:t>
            </a:r>
            <a:endParaRPr lang="en-US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NAPOMENA: U 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SPSS</a:t>
            </a:r>
            <a:r>
              <a:rPr lang="sr-Latn-RS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 smtClean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u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ako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binarnom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kriterijumu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druga</a:t>
            </a:r>
            <a:r>
              <a:rPr lang="sr-Latn-RS" dirty="0">
                <a:solidFill>
                  <a:srgbClr val="FF000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čije oznake od 0 i 1 program će automatski kategoriju koja je označena većim brojem označiti sa 1, a kategoriju sa manjim brojem će označiti sa 0.</a:t>
            </a:r>
            <a:endParaRPr lang="sr-Latn-R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46610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B15858-A699-4C61-9A08-FEB8397B6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Kriterijumska varijabla izražena kao verovatnoća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C3AC8A-C9D8-44CD-BECF-0F30898690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2928" y="1873751"/>
            <a:ext cx="5666873" cy="3708901"/>
          </a:xfrm>
        </p:spPr>
        <p:txBody>
          <a:bodyPr/>
          <a:lstStyle/>
          <a:p>
            <a:r>
              <a:rPr lang="sr-Latn-RS" dirty="0"/>
              <a:t>Logistički regresioni model za populaciju: </a:t>
            </a:r>
          </a:p>
          <a:p>
            <a:endParaRPr lang="sr-Latn-R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835D7487-C43F-4F1C-B58D-BCD544C044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4656221" cy="3708901"/>
          </a:xfrm>
        </p:spPr>
        <p:txBody>
          <a:bodyPr/>
          <a:lstStyle/>
          <a:p>
            <a:r>
              <a:rPr lang="sr-Latn-RS" dirty="0"/>
              <a:t>Logistički regresioni model za uzorak:</a:t>
            </a:r>
          </a:p>
          <a:p>
            <a:endParaRPr lang="sr-Latn-R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529C961F-0A56-43F9-A5FF-17634EB3EAB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6318" y="2740184"/>
            <a:ext cx="5433060" cy="252222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42BF5232-7887-486E-8B21-46D62C7EF926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33146" y="2573163"/>
            <a:ext cx="3220454" cy="197521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6E3E303E-DE15-4170-803B-D4780C2E343C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28059" y="4708371"/>
            <a:ext cx="3291840" cy="6477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817C78E0-0701-4A45-A2D8-6B1AD065798F}"/>
              </a:ext>
            </a:extLst>
          </p:cNvPr>
          <p:cNvSpPr txBox="1"/>
          <p:nvPr/>
        </p:nvSpPr>
        <p:spPr>
          <a:xfrm>
            <a:off x="699436" y="5534526"/>
            <a:ext cx="102242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2400" dirty="0"/>
              <a:t>Ovaj model predviđa </a:t>
            </a:r>
            <a:r>
              <a:rPr lang="sr-Latn-RS" sz="2400" b="1" dirty="0"/>
              <a:t>verovatnoću</a:t>
            </a:r>
            <a:r>
              <a:rPr lang="sr-Latn-RS" sz="2400" dirty="0"/>
              <a:t> pripadanja kategoriji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sz="2400" dirty="0"/>
              <a:t>Kriterijumska varijabla izražena kao verovatnoća je u </a:t>
            </a:r>
            <a:r>
              <a:rPr lang="sr-Latn-RS" sz="2400" u="sng" dirty="0"/>
              <a:t>NELINEARNOJ</a:t>
            </a:r>
            <a:r>
              <a:rPr lang="sr-Latn-RS" sz="2400" dirty="0"/>
              <a:t> vezi sa prediktorskim varijablama</a:t>
            </a:r>
          </a:p>
        </p:txBody>
      </p:sp>
    </p:spTree>
    <p:extLst>
      <p:ext uri="{BB962C8B-B14F-4D97-AF65-F5344CB8AC3E}">
        <p14:creationId xmlns:p14="http://schemas.microsoft.com/office/powerpoint/2010/main" xmlns="" val="2771776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B772933-D320-4DA0-814A-64B41E2C9B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Kriterijumska varijabla izražena preko šansi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E5BE2E-B48B-4B1B-8501-6BC70AC995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031" y="1690687"/>
            <a:ext cx="11405937" cy="4802179"/>
          </a:xfrm>
        </p:spPr>
        <p:txBody>
          <a:bodyPr>
            <a:normAutofit fontScale="92500" lnSpcReduction="10000"/>
          </a:bodyPr>
          <a:lstStyle/>
          <a:p>
            <a:r>
              <a:rPr lang="sr-Latn-RS" dirty="0"/>
              <a:t>Logistički regresion</a:t>
            </a:r>
            <a:r>
              <a:rPr lang="en-US" dirty="0" err="1"/>
              <a:t>i</a:t>
            </a:r>
            <a:r>
              <a:rPr lang="sr-Latn-RS" dirty="0"/>
              <a:t> model za </a:t>
            </a:r>
            <a:r>
              <a:rPr lang="sr-Latn-RS" u="sng" dirty="0"/>
              <a:t>populaciju</a:t>
            </a:r>
            <a:r>
              <a:rPr lang="sr-Latn-RS" dirty="0"/>
              <a:t>:</a:t>
            </a:r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r>
              <a:rPr lang="sr-Latn-RS" dirty="0"/>
              <a:t>Logistički regresioni model za </a:t>
            </a:r>
            <a:r>
              <a:rPr lang="sr-Latn-RS" u="sng" dirty="0"/>
              <a:t>uzorak</a:t>
            </a:r>
            <a:r>
              <a:rPr lang="sr-Latn-RS" dirty="0"/>
              <a:t>:</a:t>
            </a:r>
          </a:p>
          <a:p>
            <a:endParaRPr lang="sr-Latn-RS" dirty="0"/>
          </a:p>
          <a:p>
            <a:endParaRPr lang="sr-Latn-R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sr-Latn-R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/>
              <a:t>Ovaj model predviđa </a:t>
            </a:r>
            <a:r>
              <a:rPr lang="sr-Latn-RS" b="1" dirty="0"/>
              <a:t>šanse</a:t>
            </a:r>
            <a:r>
              <a:rPr lang="sr-Latn-RS" dirty="0"/>
              <a:t> pripadanja kategoriji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/>
              <a:t>Kriterijumska varijabla izražena preko šansi je u </a:t>
            </a:r>
            <a:r>
              <a:rPr lang="sr-Latn-RS" u="sng" dirty="0"/>
              <a:t>NELINEARNOJ</a:t>
            </a:r>
            <a:r>
              <a:rPr lang="sr-Latn-RS" dirty="0"/>
              <a:t> vezi sa prediktorskim varijablama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xmlns="" id="{094EB82C-6618-409D-A1D3-C73546C8DF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611" y="271303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xmlns="" id="{D45E5742-FF56-4457-B6B3-9256BD48CB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474718045"/>
              </p:ext>
            </p:extLst>
          </p:nvPr>
        </p:nvGraphicFramePr>
        <p:xfrm>
          <a:off x="393032" y="2032240"/>
          <a:ext cx="9749589" cy="1396760"/>
        </p:xfrm>
        <a:graphic>
          <a:graphicData uri="http://schemas.openxmlformats.org/presentationml/2006/ole">
            <p:oleObj spid="_x0000_s3425" r:id="rId3" imgW="3136900" imgH="444500" progId="">
              <p:embed/>
            </p:oleObj>
          </a:graphicData>
        </a:graphic>
      </p:graphicFrame>
      <p:sp>
        <p:nvSpPr>
          <p:cNvPr id="18" name="Rectangle 8">
            <a:extLst>
              <a:ext uri="{FF2B5EF4-FFF2-40B4-BE49-F238E27FC236}">
                <a16:creationId xmlns:a16="http://schemas.microsoft.com/office/drawing/2014/main" xmlns="" id="{3647EE9C-A2FD-4E8A-B9FA-EE604F357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611" y="34290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0B7CF1BF-8BC7-4A52-9469-0623A31F27EE}"/>
              </a:ext>
            </a:extLst>
          </p:cNvPr>
          <p:cNvGrpSpPr/>
          <p:nvPr/>
        </p:nvGrpSpPr>
        <p:grpSpPr>
          <a:xfrm>
            <a:off x="393030" y="3957563"/>
            <a:ext cx="8930793" cy="1209750"/>
            <a:chOff x="297426" y="3846474"/>
            <a:chExt cx="8930793" cy="1209750"/>
          </a:xfrm>
        </p:grpSpPr>
        <p:graphicFrame>
          <p:nvGraphicFramePr>
            <p:cNvPr id="19" name="Object 18">
              <a:extLst>
                <a:ext uri="{FF2B5EF4-FFF2-40B4-BE49-F238E27FC236}">
                  <a16:creationId xmlns:a16="http://schemas.microsoft.com/office/drawing/2014/main" xmlns="" id="{A62B2F4F-BA9A-4810-99A1-28E3F320210F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xmlns="" val="1292353291"/>
                </p:ext>
              </p:extLst>
            </p:nvPr>
          </p:nvGraphicFramePr>
          <p:xfrm>
            <a:off x="393030" y="3846474"/>
            <a:ext cx="8835189" cy="1209750"/>
          </p:xfrm>
          <a:graphic>
            <a:graphicData uri="http://schemas.openxmlformats.org/presentationml/2006/ole">
              <p:oleObj spid="_x0000_s3426" r:id="rId4" imgW="3289300" imgH="444500" progId="">
                <p:embed/>
              </p:oleObj>
            </a:graphicData>
          </a:graphic>
        </p:graphicFrame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EB90B5E0-1696-4493-8DFD-B8AB1D6BF0C7}"/>
                </a:ext>
              </a:extLst>
            </p:cNvPr>
            <p:cNvSpPr/>
            <p:nvPr/>
          </p:nvSpPr>
          <p:spPr>
            <a:xfrm>
              <a:off x="297426" y="4091776"/>
              <a:ext cx="540774" cy="58010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r-Latn-RS">
                <a:solidFill>
                  <a:schemeClr val="tx1"/>
                </a:solidFill>
              </a:endParaRP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5D7E3369-D0D3-438D-A46E-BFCB4FF6218E}"/>
                </a:ext>
              </a:extLst>
            </p:cNvPr>
            <p:cNvSpPr txBox="1"/>
            <p:nvPr/>
          </p:nvSpPr>
          <p:spPr>
            <a:xfrm>
              <a:off x="312174" y="4077841"/>
              <a:ext cx="5112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000" dirty="0"/>
                <a:t>O</a:t>
              </a:r>
              <a:endParaRPr lang="sr-Latn-RS" sz="4000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3062569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4D7DF5-DF8B-44A4-864D-1BF6238D0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Kriterijumska varijabla izražena kao logit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BC19DF-8DEB-42E1-A236-3323972348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738" y="1622749"/>
            <a:ext cx="11221451" cy="4918655"/>
          </a:xfrm>
        </p:spPr>
        <p:txBody>
          <a:bodyPr>
            <a:normAutofit/>
          </a:bodyPr>
          <a:lstStyle/>
          <a:p>
            <a:r>
              <a:rPr lang="sr-Latn-RS" dirty="0"/>
              <a:t>Logistički regresioni model za populaciju</a:t>
            </a:r>
          </a:p>
          <a:p>
            <a:endParaRPr lang="sr-Latn-RS" dirty="0"/>
          </a:p>
          <a:p>
            <a:endParaRPr lang="sr-Latn-RS" dirty="0"/>
          </a:p>
          <a:p>
            <a:r>
              <a:rPr lang="sr-Latn-RS" dirty="0"/>
              <a:t>Logistički regresioni model za uzorak</a:t>
            </a:r>
          </a:p>
          <a:p>
            <a:endParaRPr lang="sr-Latn-RS" dirty="0"/>
          </a:p>
          <a:p>
            <a:pPr lvl="8"/>
            <a:r>
              <a:rPr lang="sr-Latn-RS" dirty="0"/>
              <a:t>                                    </a:t>
            </a:r>
            <a:r>
              <a:rPr lang="sr-Latn-RS" sz="2400" b="1" dirty="0"/>
              <a:t>Isto kao u multiploj linearnoj regresiji</a:t>
            </a:r>
            <a:endParaRPr lang="sr-Latn-RS" b="1" dirty="0"/>
          </a:p>
          <a:p>
            <a:endParaRPr lang="sr-Latn-R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/>
              <a:t>Ovaj model predviđa </a:t>
            </a:r>
            <a:r>
              <a:rPr lang="sr-Latn-RS" b="1" dirty="0"/>
              <a:t>logit</a:t>
            </a:r>
            <a:r>
              <a:rPr lang="sr-Latn-RS" dirty="0"/>
              <a:t> pripadanja kategoriji 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RS" dirty="0"/>
              <a:t>Kriterijumska varijabla izražena kao logit je u </a:t>
            </a:r>
            <a:r>
              <a:rPr lang="sr-Latn-RS" u="sng" dirty="0"/>
              <a:t>LINEARNOJ</a:t>
            </a:r>
            <a:r>
              <a:rPr lang="sr-Latn-RS" dirty="0"/>
              <a:t> vezi sa prediktorskim varijablama</a:t>
            </a:r>
          </a:p>
          <a:p>
            <a:endParaRPr lang="sr-Latn-R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80ABAF71-CEB4-48A6-B466-9D5E34E6F2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6116" y="17548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xmlns="" id="{BFC043B7-BB7C-4E25-8F6A-BB5E9E2676E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91864690"/>
              </p:ext>
            </p:extLst>
          </p:nvPr>
        </p:nvGraphicFramePr>
        <p:xfrm>
          <a:off x="501317" y="2155210"/>
          <a:ext cx="4648199" cy="1127686"/>
        </p:xfrm>
        <a:graphic>
          <a:graphicData uri="http://schemas.openxmlformats.org/presentationml/2006/ole">
            <p:oleObj spid="_x0000_s4445" r:id="rId3" imgW="1548728" imgH="444307" progId="">
              <p:embed/>
            </p:oleObj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xmlns="" id="{47090636-C990-4CEC-8554-4296DD3B31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811" y="3946358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r-Latn-R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xmlns="" id="{C21FC1E8-3396-4358-B7EA-787BD19C990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268318434"/>
              </p:ext>
            </p:extLst>
          </p:nvPr>
        </p:nvGraphicFramePr>
        <p:xfrm>
          <a:off x="579563" y="3764370"/>
          <a:ext cx="4170947" cy="1132717"/>
        </p:xfrm>
        <a:graphic>
          <a:graphicData uri="http://schemas.openxmlformats.org/presentationml/2006/ole">
            <p:oleObj spid="_x0000_s4446" r:id="rId4" imgW="1562100" imgH="457200" progId="">
              <p:embed/>
            </p:oleObj>
          </a:graphicData>
        </a:graphic>
      </p:graphicFrame>
      <p:sp>
        <p:nvSpPr>
          <p:cNvPr id="8" name="Arrow: Right 7">
            <a:extLst>
              <a:ext uri="{FF2B5EF4-FFF2-40B4-BE49-F238E27FC236}">
                <a16:creationId xmlns:a16="http://schemas.microsoft.com/office/drawing/2014/main" xmlns="" id="{4CFB0FDD-059A-40C0-BD9A-DDD0C2D9E922}"/>
              </a:ext>
            </a:extLst>
          </p:cNvPr>
          <p:cNvSpPr/>
          <p:nvPr/>
        </p:nvSpPr>
        <p:spPr>
          <a:xfrm>
            <a:off x="5049334" y="4082077"/>
            <a:ext cx="978408" cy="4973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27066670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779BE3E-9984-481B-905D-96D1765D4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b="1" dirty="0">
                <a:solidFill>
                  <a:srgbClr val="000099"/>
                </a:solidFill>
              </a:rPr>
              <a:t>Ocenjivanje logističkih regresionih koeficijenata metodom Maksimalne Verodostojnosti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7BD60F5-BBF4-4101-9289-164F1B661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20" y="1825625"/>
            <a:ext cx="11445240" cy="4667250"/>
          </a:xfrm>
        </p:spPr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linearnoj</a:t>
            </a:r>
            <a:r>
              <a:rPr lang="en-US" dirty="0"/>
              <a:t> </a:t>
            </a:r>
            <a:r>
              <a:rPr lang="en-US" dirty="0" err="1"/>
              <a:t>regresiji</a:t>
            </a:r>
            <a:r>
              <a:rPr lang="en-US" dirty="0"/>
              <a:t> </a:t>
            </a:r>
            <a:r>
              <a:rPr lang="en-US" dirty="0" err="1"/>
              <a:t>koeficijente</a:t>
            </a:r>
            <a:r>
              <a:rPr lang="en-US" dirty="0"/>
              <a:t> (</a:t>
            </a:r>
            <a:r>
              <a:rPr lang="en-US" dirty="0" err="1"/>
              <a:t>bo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b</a:t>
            </a:r>
            <a:r>
              <a:rPr lang="en-US" i="1" dirty="0" err="1"/>
              <a:t>j</a:t>
            </a:r>
            <a:r>
              <a:rPr lang="en-US" dirty="0"/>
              <a:t>) </a:t>
            </a:r>
            <a:r>
              <a:rPr lang="sr-Latn-RS" dirty="0"/>
              <a:t>smo ocenjivali metodom najmanjih kvadrata</a:t>
            </a:r>
          </a:p>
          <a:p>
            <a:r>
              <a:rPr lang="sr-Latn-RS" dirty="0"/>
              <a:t>U binarnoj logističkoj regresiji, logističke regresione koeficijente ocenjujemo </a:t>
            </a:r>
            <a:r>
              <a:rPr lang="sr-Latn-RS" dirty="0" smtClean="0"/>
              <a:t>po </a:t>
            </a:r>
            <a:r>
              <a:rPr lang="sr-Latn-RS" u="sng" dirty="0" smtClean="0"/>
              <a:t>principu </a:t>
            </a:r>
            <a:r>
              <a:rPr lang="sr-Latn-RS" u="sng" dirty="0"/>
              <a:t>maksimalne verodostojnosti</a:t>
            </a:r>
            <a:r>
              <a:rPr lang="sr-Latn-RS" dirty="0"/>
              <a:t>.</a:t>
            </a:r>
          </a:p>
          <a:p>
            <a:r>
              <a:rPr lang="sr-Latn-RS" dirty="0"/>
              <a:t>Princip maksimalne verodostojnosti – naći vrednosti parametara </a:t>
            </a:r>
            <a:r>
              <a:rPr lang="sr-Latn-RS" dirty="0" smtClean="0"/>
              <a:t>koje </a:t>
            </a:r>
            <a:r>
              <a:rPr lang="sr-Latn-RS" dirty="0"/>
              <a:t>čine dobijene podatke najverovatnijim</a:t>
            </a:r>
          </a:p>
          <a:p>
            <a:r>
              <a:rPr lang="sr-Latn-RS" dirty="0"/>
              <a:t>Odnosno, </a:t>
            </a:r>
            <a:r>
              <a:rPr lang="sr-Latn-RS" b="1" dirty="0"/>
              <a:t>biramo takve ocenitelje parametara koji se maksimalno slažu sa emprijiski dobijenim podacima </a:t>
            </a:r>
            <a:r>
              <a:rPr lang="sr-Latn-RS" sz="2000" dirty="0"/>
              <a:t>(Tenjović, 2020)</a:t>
            </a:r>
          </a:p>
          <a:p>
            <a:r>
              <a:rPr lang="sr-Latn-RS" dirty="0"/>
              <a:t>Nas zanima verodostojnost parametra (koji stoji u osnovi dobijenih podataka na uzorku) a ne verodostojnost podataka na uzorku, jer su ti podaci fiksirani </a:t>
            </a:r>
          </a:p>
        </p:txBody>
      </p:sp>
    </p:spTree>
    <p:extLst>
      <p:ext uri="{BB962C8B-B14F-4D97-AF65-F5344CB8AC3E}">
        <p14:creationId xmlns:p14="http://schemas.microsoft.com/office/powerpoint/2010/main" xmlns="" val="16515991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E460EE-1595-43DF-AEB6-616044291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Ilustracija maksimalne verodostojnosti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332AF34-6A86-41B1-B61C-0F9F9B121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4"/>
            <a:ext cx="10896600" cy="4834255"/>
          </a:xfrm>
        </p:spPr>
        <p:txBody>
          <a:bodyPr/>
          <a:lstStyle/>
          <a:p>
            <a:r>
              <a:rPr lang="sr-Latn-RS" dirty="0"/>
              <a:t>Dobili smo da je u 100 bacanja novčića 56 puta palo pismo (dakle 44 puta je pala glava).</a:t>
            </a:r>
          </a:p>
          <a:p>
            <a:r>
              <a:rPr lang="sr-Latn-RS" dirty="0"/>
              <a:t>Treba da ocenimo parametar binomne raspodele, verovatnoću padanja pisma </a:t>
            </a:r>
            <a:r>
              <a:rPr kumimoji="0" lang="sr-Latn-RS" altLang="sr-Latn-R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(</a:t>
            </a:r>
            <a:r>
              <a:rPr kumimoji="0" lang="sr-Cyrl-CS" altLang="sr-Latn-R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anose="05050102010706020507" pitchFamily="18" charset="2"/>
              </a:rPr>
              <a:t></a:t>
            </a:r>
            <a:r>
              <a:rPr kumimoji="0" lang="sr-Latn-RS" altLang="sr-Latn-R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anose="05050102010706020507" pitchFamily="18" charset="2"/>
              </a:rPr>
              <a:t>), </a:t>
            </a:r>
            <a:r>
              <a:rPr kumimoji="0" lang="sr-Latn-RS" altLang="sr-Latn-RS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  <a:sym typeface="Symbol" panose="05050102010706020507" pitchFamily="18" charset="2"/>
              </a:rPr>
              <a:t>na osnovu podataka koji smo dobili na uzorku.</a:t>
            </a:r>
          </a:p>
          <a:p>
            <a:r>
              <a:rPr lang="sr-Latn-RS" dirty="0"/>
              <a:t>Želimo da ocenimo koja je verodostojnost da će u 100 bacanja pasti 56 puta pismo.</a:t>
            </a:r>
          </a:p>
          <a:p>
            <a:r>
              <a:rPr lang="sr-Latn-RS" dirty="0"/>
              <a:t>Binomna raspodela nam daje verovatnoću da se desi x povoljnih dogadjaja (padanja pisma) u n pokusaja. </a:t>
            </a:r>
          </a:p>
          <a:p>
            <a:r>
              <a:rPr lang="sr-Latn-RS" dirty="0"/>
              <a:t>Zato je binomna raspodela adekvatan teorijski model za date podatke.</a:t>
            </a:r>
          </a:p>
        </p:txBody>
      </p:sp>
    </p:spTree>
    <p:extLst>
      <p:ext uri="{BB962C8B-B14F-4D97-AF65-F5344CB8AC3E}">
        <p14:creationId xmlns:p14="http://schemas.microsoft.com/office/powerpoint/2010/main" xmlns="" val="3169618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5CAB99-ABC8-43EC-B428-408F3303E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Regresija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A9215B4-5D2C-4EA1-9633-096A6F600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Šta je cilj regresije?</a:t>
            </a:r>
          </a:p>
          <a:p>
            <a:pPr marL="0" indent="0">
              <a:buNone/>
            </a:pPr>
            <a:r>
              <a:rPr lang="sr-Latn-RS" dirty="0"/>
              <a:t>	- Da na osnovu vrednosti sa jedne ili više prediktorskih varijabli 		  predvidimo vrednosti na kriterijumskoj varijabli.</a:t>
            </a:r>
          </a:p>
          <a:p>
            <a:pPr marL="0" indent="0">
              <a:buNone/>
            </a:pPr>
            <a:endParaRPr lang="sr-Latn-RS" dirty="0"/>
          </a:p>
          <a:p>
            <a:r>
              <a:rPr lang="sr-Latn-RS" dirty="0"/>
              <a:t>Jednostruka i višestruka </a:t>
            </a:r>
            <a:r>
              <a:rPr lang="sr-Latn-RS" i="1" dirty="0"/>
              <a:t>linearna</a:t>
            </a:r>
            <a:r>
              <a:rPr lang="sr-Latn-RS" dirty="0"/>
              <a:t> regresija</a:t>
            </a:r>
          </a:p>
          <a:p>
            <a:pPr marL="0" indent="0">
              <a:buNone/>
            </a:pPr>
            <a:r>
              <a:rPr lang="sr-Latn-RS" dirty="0"/>
              <a:t>	- </a:t>
            </a:r>
            <a:r>
              <a:rPr lang="sr-Latn-RS" dirty="0" smtClean="0"/>
              <a:t>Pr</a:t>
            </a:r>
            <a:r>
              <a:rPr lang="en-US" dirty="0" smtClean="0"/>
              <a:t>e</a:t>
            </a:r>
            <a:r>
              <a:rPr lang="sr-Latn-RS" dirty="0" smtClean="0"/>
              <a:t>diktorska(e</a:t>
            </a:r>
            <a:r>
              <a:rPr lang="sr-Latn-RS" dirty="0"/>
              <a:t>)  i kri</a:t>
            </a:r>
            <a:r>
              <a:rPr lang="en-US" dirty="0" err="1"/>
              <a:t>ter</a:t>
            </a:r>
            <a:r>
              <a:rPr lang="sr-Latn-RS" dirty="0"/>
              <a:t>ijumska varijabla su numeričke</a:t>
            </a:r>
          </a:p>
          <a:p>
            <a:pPr marL="0" indent="0">
              <a:buNone/>
            </a:pPr>
            <a:r>
              <a:rPr lang="sr-Latn-RS" dirty="0"/>
              <a:t>	- </a:t>
            </a:r>
            <a:r>
              <a:rPr lang="sr-Latn-RS" b="1" dirty="0"/>
              <a:t>Šta ako je kriterijumska varijabla binarna?</a:t>
            </a:r>
          </a:p>
          <a:p>
            <a:pPr marL="0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3934100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B7264C3-2CC8-4246-A30E-109374E2E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Ilustracija maksimalne verodostojnosti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1CAB54-EAC7-4E69-BCCD-22A03629D5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Binomna raspodela sa parametrima n i </a:t>
            </a:r>
            <a:r>
              <a:rPr kumimoji="0" lang="sr-Cyrl-CS" altLang="sr-Latn-R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anose="05050102010706020507" pitchFamily="18" charset="2"/>
              </a:rPr>
              <a:t>:</a:t>
            </a:r>
            <a:endParaRPr kumimoji="0" lang="sr-Latn-RS" altLang="sr-Latn-R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anose="05050102010706020507" pitchFamily="18" charset="2"/>
            </a:endParaRPr>
          </a:p>
          <a:p>
            <a:endParaRPr lang="sr-Latn-RS" altLang="sr-Latn-RS" kern="0" dirty="0">
              <a:solidFill>
                <a:srgbClr val="000000"/>
              </a:solidFill>
              <a:latin typeface="Times New Roman"/>
              <a:sym typeface="Symbol" panose="05050102010706020507" pitchFamily="18" charset="2"/>
            </a:endParaRPr>
          </a:p>
          <a:p>
            <a:endParaRPr kumimoji="0" lang="sr-Latn-RS" altLang="sr-Latn-R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  <a:sym typeface="Symbol" panose="05050102010706020507" pitchFamily="18" charset="2"/>
            </a:endParaRPr>
          </a:p>
          <a:p>
            <a:pPr marL="0" indent="0">
              <a:buNone/>
            </a:pPr>
            <a:endParaRPr lang="sr-Latn-RS" altLang="sr-Latn-RS" kern="0" noProof="0" dirty="0">
              <a:solidFill>
                <a:srgbClr val="000000"/>
              </a:solidFill>
              <a:latin typeface="Times New Roman"/>
              <a:sym typeface="Symbol" panose="05050102010706020507" pitchFamily="18" charset="2"/>
            </a:endParaRPr>
          </a:p>
          <a:p>
            <a:r>
              <a:rPr kumimoji="0" lang="sr-Latn-RS" altLang="sr-Latn-RS" sz="2800" b="0" i="0" u="none" strike="noStrike" kern="0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anose="05050102010706020507" pitchFamily="18" charset="2"/>
              </a:rPr>
              <a:t>Daje na</a:t>
            </a:r>
            <a:r>
              <a:rPr lang="sr-Latn-RS" altLang="sr-Latn-RS" kern="0" dirty="0">
                <a:solidFill>
                  <a:srgbClr val="000000"/>
                </a:solidFill>
                <a:latin typeface="Times New Roman"/>
                <a:sym typeface="Symbol" panose="05050102010706020507" pitchFamily="18" charset="2"/>
              </a:rPr>
              <a:t>m verovatnoću da se desi x povoljnih ishoda (pismo) u n pokušaja (100).</a:t>
            </a:r>
          </a:p>
          <a:p>
            <a:r>
              <a:rPr kumimoji="0" lang="sr-Latn-RS" altLang="sr-Latn-R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anose="05050102010706020507" pitchFamily="18" charset="2"/>
              </a:rPr>
              <a:t>U svakom pokušaju postoje dva moguća ishoda.</a:t>
            </a:r>
          </a:p>
          <a:p>
            <a:r>
              <a:rPr lang="sr-Latn-RS" altLang="sr-Latn-RS" kern="0" dirty="0">
                <a:solidFill>
                  <a:srgbClr val="000000"/>
                </a:solidFill>
                <a:latin typeface="Times New Roman"/>
                <a:sym typeface="Symbol" panose="05050102010706020507" pitchFamily="18" charset="2"/>
              </a:rPr>
              <a:t>Verovatnoća povoljnog ishoda u svakom pokušaju je jednaka </a:t>
            </a:r>
            <a:r>
              <a:rPr kumimoji="0" lang="sr-Cyrl-CS" altLang="sr-Latn-R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anose="05050102010706020507" pitchFamily="18" charset="2"/>
              </a:rPr>
              <a:t></a:t>
            </a:r>
            <a:r>
              <a:rPr kumimoji="0" lang="sr-Latn-RS" altLang="sr-Latn-RS" sz="2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 panose="05050102010706020507" pitchFamily="18" charset="2"/>
              </a:rPr>
              <a:t>.</a:t>
            </a:r>
          </a:p>
          <a:p>
            <a:endParaRPr lang="sr-Latn-RS" altLang="sr-Latn-RS" kern="0" dirty="0">
              <a:solidFill>
                <a:srgbClr val="000000"/>
              </a:solidFill>
              <a:latin typeface="Times New Roman"/>
              <a:sym typeface="Symbol" panose="05050102010706020507" pitchFamily="18" charset="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C49F3CE8-E017-4E39-BC04-97AFC6A3D161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24890" y="2294414"/>
            <a:ext cx="5996940" cy="1691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521016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03C332E-2A1F-4F27-ADB9-E2B367355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Ilustracija maksimalne verodostojnosti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F47CB3-9B7F-49CD-B5F9-CF46C7F7D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240" y="1920239"/>
            <a:ext cx="11384280" cy="4572636"/>
          </a:xfrm>
        </p:spPr>
        <p:txBody>
          <a:bodyPr/>
          <a:lstStyle/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sr-Latn-R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Neka </a:t>
            </a:r>
            <a:r>
              <a:rPr kumimoji="0" lang="sr-Cyrl-C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je ocena parametra za binomnu raspodelu ko</a:t>
            </a:r>
            <a:r>
              <a:rPr kumimoji="0" lang="sr-Latn-R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ja</a:t>
            </a:r>
            <a:r>
              <a:rPr kumimoji="0" lang="sr-Cyrl-C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je model dobijenih podataka (u</a:t>
            </a:r>
            <a:r>
              <a:rPr kumimoji="0" lang="sr-Latn-R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</a:t>
            </a:r>
            <a:r>
              <a:rPr kumimoji="0" lang="sr-Cyrl-C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100 bacanja novčića 56 puta </a:t>
            </a:r>
            <a:r>
              <a:rPr kumimoji="0" lang="sr-Latn-R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je </a:t>
            </a:r>
            <a:r>
              <a:rPr kumimoji="0" lang="sr-Cyrl-C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palo “pismo”) </a:t>
            </a:r>
            <a:r>
              <a:rPr kumimoji="0" lang="sr-Cyrl-C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  <a:sym typeface="Symbol"/>
              </a:rPr>
              <a:t></a:t>
            </a:r>
            <a:r>
              <a:rPr kumimoji="0" lang="sr-Cyrl-C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 = 0.5.</a:t>
            </a:r>
            <a:endParaRPr lang="sr-Latn-RS" dirty="0">
              <a:solidFill>
                <a:srgbClr val="000000"/>
              </a:solidFill>
              <a:latin typeface="Times New Roman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sr-Latn-RS" dirty="0">
                <a:solidFill>
                  <a:srgbClr val="000000"/>
                </a:solidFill>
                <a:latin typeface="Times New Roman"/>
              </a:rPr>
              <a:t>Verodostojnost je tada: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sr-Latn-RS" dirty="0">
              <a:solidFill>
                <a:srgbClr val="000000"/>
              </a:solidFill>
              <a:latin typeface="Times New Roman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sr-Latn-RS" dirty="0">
              <a:solidFill>
                <a:srgbClr val="000000"/>
              </a:solidFill>
              <a:latin typeface="Times New Roman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sr-Latn-RS" dirty="0">
              <a:solidFill>
                <a:srgbClr val="000000"/>
              </a:solidFill>
              <a:latin typeface="Times New Roman"/>
            </a:endParaRP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lang="sr-Latn-RS" dirty="0">
                <a:solidFill>
                  <a:srgbClr val="000000"/>
                </a:solidFill>
                <a:latin typeface="Times New Roman"/>
              </a:rPr>
              <a:t>U ovoj formuli se pitamo koja je verodostojnost da je novčić „fer“ odnosno da je verovatnoća 50% da padne pismo.</a:t>
            </a:r>
          </a:p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sr-Latn-RS" dirty="0">
              <a:solidFill>
                <a:srgbClr val="000000"/>
              </a:solidFill>
              <a:latin typeface="Times New Roman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  <a:defRPr/>
            </a:pPr>
            <a:endParaRPr kumimoji="0" lang="sr-Latn-R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E6644A29-286B-4AA4-AB14-42D18A10CDF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6240" y="3429000"/>
            <a:ext cx="8290560" cy="108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309566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CCBFC3F-8610-47B3-84F5-32A8E07FB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Ilustracija maksimalne verodostojnosti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34D5D7B-EE0B-4F73-8E8D-9185249A2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40" y="1859279"/>
            <a:ext cx="10881360" cy="4317683"/>
          </a:xfrm>
        </p:spPr>
        <p:txBody>
          <a:bodyPr/>
          <a:lstStyle/>
          <a:p>
            <a:r>
              <a:rPr lang="sr-Latn-RS" dirty="0"/>
              <a:t>Sada možemo da uzmemo da je verovatnoća da padne pismo 0.52 (a ne 0.50) odnosno verovatnoća da padne pismo je u svakom pokušaju malo veća nego verovatnoća da padne glava.</a:t>
            </a:r>
          </a:p>
          <a:p>
            <a:r>
              <a:rPr lang="sr-Latn-RS" dirty="0"/>
              <a:t>Verodostojnost je tada:</a:t>
            </a:r>
          </a:p>
          <a:p>
            <a:endParaRPr lang="sr-Latn-RS" dirty="0"/>
          </a:p>
          <a:p>
            <a:endParaRPr lang="sr-Latn-RS" dirty="0"/>
          </a:p>
          <a:p>
            <a:r>
              <a:rPr lang="sr-Latn-RS" dirty="0"/>
              <a:t>Uočavamo da je verodostojnost nešto veća nego kada pretpostavimo da je novčić „fer“.</a:t>
            </a:r>
          </a:p>
          <a:p>
            <a:pPr marL="0" indent="0">
              <a:buNone/>
            </a:pPr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0EBFEE3D-40F6-421B-8E4D-9DFDF7A1CBBE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3638304"/>
            <a:ext cx="8221980" cy="105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661846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7425714-C8D1-4E8B-B072-E90C75674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Ilustracija maksimalne verodostojnosti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A3849F8-E6F9-448B-9CE5-B9A12A7A97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41537"/>
            <a:ext cx="9878961" cy="4351338"/>
          </a:xfrm>
        </p:spPr>
        <p:txBody>
          <a:bodyPr/>
          <a:lstStyle/>
          <a:p>
            <a:pPr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sr-Cyrl-C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Najveća vrednost za </a:t>
            </a:r>
            <a:r>
              <a:rPr kumimoji="0" lang="sr-Latn-C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L </a:t>
            </a:r>
            <a:r>
              <a:rPr kumimoji="0" lang="sr-Cyrl-C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dobija se kada se kao ocena za </a:t>
            </a:r>
            <a:r>
              <a:rPr kumimoji="0" lang="sr-Cyrl-C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  <a:sym typeface="Symbol"/>
              </a:rPr>
              <a:t></a:t>
            </a:r>
            <a:r>
              <a:rPr kumimoji="0" lang="sr-Cyrl-C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uzme 0.56. A to je </a:t>
            </a:r>
            <a:r>
              <a:rPr kumimoji="0" lang="sr-Latn-R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u primeru </a:t>
            </a:r>
            <a:r>
              <a:rPr kumimoji="0" lang="sr-Latn-CS" sz="28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p</a:t>
            </a:r>
            <a:r>
              <a:rPr kumimoji="0" lang="sr-Cyrl-C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, proporcija pisama u </a:t>
            </a:r>
            <a:r>
              <a:rPr lang="sr-Latn-RS" dirty="0">
                <a:solidFill>
                  <a:srgbClr val="000000"/>
                </a:solidFill>
              </a:rPr>
              <a:t>100</a:t>
            </a:r>
            <a:r>
              <a:rPr kumimoji="0" lang="sr-Cyrl-C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bacanja novčića!</a:t>
            </a:r>
            <a:endParaRPr kumimoji="0" lang="sr-Latn-R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sr-Latn-R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>
              <a:lnSpc>
                <a:spcPct val="100000"/>
              </a:lnSpc>
            </a:pPr>
            <a:r>
              <a:rPr lang="sr-Latn-RS" b="1" dirty="0"/>
              <a:t>Dakle, uopšteno važi da je najveća verodostojnost za parametar ono što smo dobili na uzorku</a:t>
            </a:r>
            <a:r>
              <a:rPr lang="sr-Latn-RS" dirty="0"/>
              <a:t>! – U našem primeru bi to bilo kada se za vrednost </a:t>
            </a:r>
            <a:r>
              <a:rPr lang="sr-Cyrl-CS" sz="2800" dirty="0">
                <a:latin typeface="+mj-lt"/>
                <a:sym typeface="Symbol"/>
              </a:rPr>
              <a:t></a:t>
            </a:r>
            <a:r>
              <a:rPr lang="sr-Latn-RS" dirty="0"/>
              <a:t> uzme 0.56 jer smo to i dobili na uzorku!</a:t>
            </a:r>
          </a:p>
          <a:p>
            <a:pPr marL="0" indent="0">
              <a:lnSpc>
                <a:spcPct val="100000"/>
              </a:lnSpc>
              <a:buNone/>
            </a:pPr>
            <a:endParaRPr lang="sr-Latn-RS" dirty="0"/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33299780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BE0F50-2FF8-4AB4-BA2A-6505642A98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altLang="sr-Latn-RS" sz="4400" b="1" dirty="0">
                <a:solidFill>
                  <a:srgbClr val="000099"/>
                </a:solidFill>
              </a:rPr>
              <a:t>Ocenjivanje logističkih regresionih parametara</a:t>
            </a:r>
            <a:r>
              <a:rPr lang="sr-Latn-CS" altLang="sr-Latn-RS" sz="4400" b="1" dirty="0">
                <a:solidFill>
                  <a:srgbClr val="000099"/>
                </a:solidFill>
              </a:rPr>
              <a:t>: maximum likelihood</a:t>
            </a:r>
            <a:endParaRPr lang="sr-Latn-RS" b="1" dirty="0">
              <a:solidFill>
                <a:srgbClr val="0000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69D5F5A-2D6E-4644-A90B-15E2BE6108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6719" y="1819592"/>
            <a:ext cx="11480145" cy="4864736"/>
          </a:xfrm>
        </p:spPr>
        <p:txBody>
          <a:bodyPr>
            <a:normAutofit lnSpcReduction="10000"/>
          </a:bodyPr>
          <a:lstStyle/>
          <a:p>
            <a:r>
              <a:rPr lang="sr-Latn-RS" dirty="0"/>
              <a:t>Je funkcija verodostojnosti koja se maksimizuje kada imamo više prediktora za ocenu logističkih parametara, tj. koeficijenata.</a:t>
            </a:r>
          </a:p>
          <a:p>
            <a:r>
              <a:rPr lang="sr-Latn-RS" u="sng" dirty="0"/>
              <a:t>Funkcija verodostojnosti:</a:t>
            </a:r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r>
              <a:rPr lang="sr-Latn-RS" dirty="0"/>
              <a:t>yi je kategorijska pripadnosti i-te ei, </a:t>
            </a:r>
            <a:r>
              <a:rPr lang="sr-Latn-CS" altLang="sr-Latn-RS" sz="2800" dirty="0"/>
              <a:t>y</a:t>
            </a:r>
            <a:r>
              <a:rPr lang="sr-Latn-CS" altLang="sr-Latn-RS" sz="2800" baseline="-25000" dirty="0"/>
              <a:t>i</a:t>
            </a:r>
            <a:r>
              <a:rPr lang="sr-Latn-CS" altLang="sr-Latn-RS" sz="2800" dirty="0"/>
              <a:t> = 1 </a:t>
            </a:r>
            <a:r>
              <a:rPr lang="en-US" altLang="sr-Latn-RS" sz="2800" dirty="0"/>
              <a:t>a 1 - </a:t>
            </a:r>
            <a:r>
              <a:rPr lang="sr-Latn-CS" altLang="sr-Latn-RS" sz="2800" dirty="0"/>
              <a:t>y</a:t>
            </a:r>
            <a:r>
              <a:rPr lang="sr-Latn-CS" altLang="sr-Latn-RS" sz="2800" baseline="-25000" dirty="0"/>
              <a:t>i</a:t>
            </a:r>
            <a:r>
              <a:rPr lang="sr-Cyrl-CS" altLang="sr-Latn-RS" sz="2800" dirty="0"/>
              <a:t> = 0 </a:t>
            </a:r>
            <a:endParaRPr lang="sr-Latn-RS" dirty="0"/>
          </a:p>
          <a:p>
            <a:r>
              <a:rPr lang="sr-Latn-RS" b="1" dirty="0"/>
              <a:t>Odnosno, za date podatke određujemo najbolje moguće beta koeficijente.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40F79F7-CDFE-4FA1-A90E-FC3D5B959918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6719" y="3177540"/>
            <a:ext cx="8199120" cy="2148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693681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156511-F22B-477A-948B-D6EFFB749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0099"/>
                </a:solidFill>
              </a:rPr>
              <a:t>Logisti</a:t>
            </a:r>
            <a:r>
              <a:rPr lang="sr-Latn-RS" b="1" dirty="0">
                <a:solidFill>
                  <a:srgbClr val="000099"/>
                </a:solidFill>
              </a:rPr>
              <a:t>čki regresioni koeficijenti - b0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EDE9AB-9CC4-4C3F-8010-FF8589309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2002605"/>
            <a:ext cx="9692148" cy="4351338"/>
          </a:xfrm>
        </p:spPr>
        <p:txBody>
          <a:bodyPr/>
          <a:lstStyle/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sr-Latn-RS" sz="3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b0</a:t>
            </a:r>
            <a:r>
              <a:rPr lang="sr-Latn-R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je </a:t>
            </a:r>
            <a:r>
              <a:rPr lang="sr-Latn-RS" sz="2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logit</a:t>
            </a:r>
            <a:r>
              <a:rPr lang="sr-Latn-R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pre nego što se </a:t>
            </a:r>
            <a:r>
              <a:rPr lang="sr-Latn-RS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uvedu prediktori, </a:t>
            </a:r>
            <a:r>
              <a:rPr lang="sr-Latn-R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tj. kada su svi prediktori nula.</a:t>
            </a:r>
          </a:p>
          <a:p>
            <a:pPr marL="342900" lvl="0" indent="-342900" algn="just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sr-Latn-R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sr-Latn-RS" sz="2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Exp(b0) </a:t>
            </a:r>
            <a:r>
              <a:rPr lang="sr-Latn-R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eksponencirani b0 koeficijent govori o </a:t>
            </a:r>
            <a:r>
              <a:rPr lang="sr-Latn-RS" sz="2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šansama </a:t>
            </a:r>
            <a:r>
              <a:rPr lang="sr-Latn-R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kategorije 1 u odnosu na kategoriju 0 pre nego što se </a:t>
            </a:r>
            <a:r>
              <a:rPr lang="sr-Latn-RS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uvedu prediktori, </a:t>
            </a:r>
            <a:r>
              <a:rPr lang="sr-Latn-R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tj. kada su svi prediktori nula.</a:t>
            </a:r>
            <a:endParaRPr lang="sr-Latn-R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12798594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B4ECEE-8159-42A8-8078-7327531B3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0099"/>
                </a:solidFill>
              </a:rPr>
              <a:t>Logisti</a:t>
            </a:r>
            <a:r>
              <a:rPr lang="sr-Latn-RS" b="1" dirty="0">
                <a:solidFill>
                  <a:srgbClr val="000099"/>
                </a:solidFill>
              </a:rPr>
              <a:t>čki regresioni koeficijent - 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A465CD1-ED71-444B-8EF7-C442198C7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666" y="1582993"/>
            <a:ext cx="11768667" cy="5275007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sr-Latn-RS" sz="2600" b="1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Neeksponencirani logistički koeficijent (b)</a:t>
            </a:r>
            <a:r>
              <a:rPr lang="sr-Latn-RS" sz="26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 pojedinačnu prediktorsku varijablu ukazuje na promenu logaritma šansi, kada se ta prediktorska varijabla promeni za jednu jedinicu a svi ostali prediktori se drže konstantnim.</a:t>
            </a:r>
          </a:p>
          <a:p>
            <a:pPr>
              <a:lnSpc>
                <a:spcPct val="110000"/>
              </a:lnSpc>
            </a:pPr>
            <a:r>
              <a:rPr lang="sr-Latn-RS" sz="2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romena za jednu jedinicu, ako je b izražen u standardizovanom obliku, znači promena za </a:t>
            </a:r>
            <a:r>
              <a:rPr lang="sr-Latn-RS" sz="2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jednu standardnu devijaciju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10000"/>
              </a:lnSpc>
            </a:pPr>
            <a:r>
              <a:rPr lang="sr-Latn-RS" sz="2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Predznak koeficijenta b ukazaje na smer povezanosti tog prediktora i kriterijumske varijble:</a:t>
            </a:r>
          </a:p>
          <a:p>
            <a:pPr lvl="1">
              <a:lnSpc>
                <a:spcPct val="110000"/>
              </a:lnSpc>
            </a:pP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ako je b jednako </a:t>
            </a:r>
            <a:r>
              <a:rPr lang="sr-Latn-RS" sz="26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nula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onda </a:t>
            </a:r>
            <a:r>
              <a:rPr lang="sr-Latn-RS" sz="26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nema povezanosti 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između kriterijuma i tog prediktora.</a:t>
            </a:r>
          </a:p>
          <a:p>
            <a:pPr lvl="1">
              <a:lnSpc>
                <a:spcPct val="110000"/>
              </a:lnSpc>
            </a:pP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ako je </a:t>
            </a:r>
            <a:r>
              <a:rPr lang="sr-Latn-RS" sz="26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pozitivan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onda se sa porastom vrednosti na prediktorskoj varijabli </a:t>
            </a:r>
            <a:r>
              <a:rPr lang="sr-Latn-RS" sz="2600" u="sng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povećavaju</a:t>
            </a:r>
            <a:r>
              <a:rPr lang="sr-Latn-RS" sz="26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anse da se bude u kategoriji označenom sa 1.</a:t>
            </a:r>
          </a:p>
          <a:p>
            <a:pPr lvl="1">
              <a:lnSpc>
                <a:spcPct val="110000"/>
              </a:lnSpc>
            </a:pPr>
            <a:r>
              <a:rPr lang="sr-Latn-RS" sz="2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 je b </a:t>
            </a:r>
            <a:r>
              <a:rPr lang="sr-Latn-RS" sz="26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negativan 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onda se sa porastom vrednosti na prediktorskoj varijabli</a:t>
            </a:r>
            <a:r>
              <a:rPr lang="sr-Latn-RS" sz="2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RS" sz="26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smanjuju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šanse da se bude u kategoriji označenom sa 1.</a:t>
            </a:r>
            <a:endParaRPr lang="sr-Latn-R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sr-Latn-RS" sz="2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sz="2600" dirty="0"/>
          </a:p>
        </p:txBody>
      </p:sp>
    </p:spTree>
    <p:extLst>
      <p:ext uri="{BB962C8B-B14F-4D97-AF65-F5344CB8AC3E}">
        <p14:creationId xmlns:p14="http://schemas.microsoft.com/office/powerpoint/2010/main" xmlns="" val="26955537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6D2F05-AEAE-4AF0-9F50-35EFCA940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Eksponencirani logistički koeficijent - Exp(b)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11E9B0-47E1-44F7-88EB-E34502CFB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0867" y="1761067"/>
            <a:ext cx="11844866" cy="473180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r-Latn-RS" sz="2600" b="1" dirty="0"/>
              <a:t>Exp (b)</a:t>
            </a:r>
            <a:r>
              <a:rPr lang="sr-Latn-RS" sz="2600" dirty="0"/>
              <a:t> je </a:t>
            </a:r>
            <a:r>
              <a:rPr lang="sr-Latn-RS" sz="2600" u="sng" dirty="0"/>
              <a:t>količnik šansi</a:t>
            </a:r>
            <a:r>
              <a:rPr lang="sr-Latn-RS" sz="2600" dirty="0"/>
              <a:t>, šansi kategorije 1 u odnosu na kategoriju 0 na kriterijumskoj varijabli , kada se ta prediktorska varijabla promeni za jednu jedinicu i šansi koje postoje pre promene na toj prediktorskoj varijabli, dok se svi ostali prediktori drže konstantnim.</a:t>
            </a:r>
          </a:p>
          <a:p>
            <a:pPr lvl="1">
              <a:lnSpc>
                <a:spcPct val="100000"/>
              </a:lnSpc>
            </a:pPr>
            <a:r>
              <a:rPr lang="sr-Latn-RS" sz="2600" dirty="0"/>
              <a:t>Kada je prediktor </a:t>
            </a:r>
            <a:r>
              <a:rPr lang="sr-Latn-RS" sz="2600" i="1" dirty="0"/>
              <a:t>binaran</a:t>
            </a:r>
            <a:r>
              <a:rPr lang="sr-Latn-RS" sz="2600" dirty="0"/>
              <a:t>, promena za jednu jedinicu znači promenu kategorije na toj varijabli, odnosno prelazak sa kategorije 0 na kategoriju 1.</a:t>
            </a:r>
          </a:p>
          <a:p>
            <a:pPr>
              <a:lnSpc>
                <a:spcPct val="100000"/>
              </a:lnSpc>
            </a:pPr>
            <a:r>
              <a:rPr lang="sr-Latn-RS" sz="2600" dirty="0"/>
              <a:t>Exp (b) ne može da bude negativan, njegova vrednost ukazuje na smer povezanosti:</a:t>
            </a:r>
          </a:p>
          <a:p>
            <a:pPr lvl="1" algn="just">
              <a:lnSpc>
                <a:spcPct val="100000"/>
              </a:lnSpc>
            </a:pP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exp(b) od nula do jedan – negativna povezanost</a:t>
            </a:r>
            <a:endParaRPr lang="sr-Latn-R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</a:pPr>
            <a:r>
              <a:rPr lang="sr-Latn-RS" sz="2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xp(b) = </a:t>
            </a:r>
            <a:r>
              <a:rPr lang="sr-Latn-RS" sz="26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– 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nema povezanosti</a:t>
            </a:r>
            <a:endParaRPr lang="sr-Latn-R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0000"/>
              </a:lnSpc>
              <a:spcAft>
                <a:spcPts val="800"/>
              </a:spcAft>
            </a:pPr>
            <a:r>
              <a:rPr lang="sr-Latn-RS" sz="26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xp(b) &gt; 1 – pozitivna povezanost</a:t>
            </a:r>
            <a:endParaRPr lang="sr-Latn-R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39806330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8E00DC-A213-47D6-83F7-204ACBC7D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8800" y="271992"/>
            <a:ext cx="10515600" cy="1325563"/>
          </a:xfrm>
        </p:spPr>
        <p:txBody>
          <a:bodyPr/>
          <a:lstStyle/>
          <a:p>
            <a:r>
              <a:rPr kumimoji="0" lang="sr-Latn-RS" sz="44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Eksponencirani logistički koeficijent - Exp(b)</a:t>
            </a:r>
            <a:endParaRPr lang="sr-Latn-RS" b="1" dirty="0">
              <a:solidFill>
                <a:srgbClr val="0000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1DF178A-BFDC-41EC-88E7-0B7EA49751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1597555"/>
            <a:ext cx="11658600" cy="5053542"/>
          </a:xfrm>
        </p:spPr>
        <p:txBody>
          <a:bodyPr/>
          <a:lstStyle/>
          <a:p>
            <a:pPr marL="0" indent="0">
              <a:buNone/>
            </a:pPr>
            <a:r>
              <a:rPr lang="sr-Latn-R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Tuma</a:t>
            </a:r>
            <a:r>
              <a:rPr lang="sr-Latn-R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sr-Latn-R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enje exp(b) u zavisnosti </a:t>
            </a:r>
            <a:r>
              <a:rPr lang="sr-Latn-R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 toga da </a:t>
            </a:r>
            <a:r>
              <a:rPr lang="sr-Latn-RS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 je prediktor binarna ili numerička varijabla:</a:t>
            </a:r>
          </a:p>
          <a:p>
            <a:pPr marL="342900" indent="-342900">
              <a:buAutoNum type="arabicPeriod"/>
            </a:pPr>
            <a:r>
              <a:rPr lang="sr-Latn-RS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Prediktor je </a:t>
            </a:r>
            <a:r>
              <a:rPr lang="sr-Latn-RS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binarna</a:t>
            </a:r>
            <a:r>
              <a:rPr lang="sr-Latn-RS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varijabla</a:t>
            </a:r>
          </a:p>
          <a:p>
            <a:r>
              <a:rPr lang="sr-Latn-R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Kriterijumska varijabla: Neurotski poremećaj (1 – ima, 0 – nema)</a:t>
            </a:r>
          </a:p>
          <a:p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Prediktorska varijabla: Anksioznost (1 – ima, 0 – nema)</a:t>
            </a:r>
          </a:p>
          <a:p>
            <a:r>
              <a:rPr lang="sr-Latn-RS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 </a:t>
            </a:r>
            <a:r>
              <a:rPr lang="sr-Latn-R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(b) = 3 – To znači da su šanse oboljevanja od neurotskog poremećaja (kategorija 1) za anksiozne ispitanike (kategorija 1) 3 puta veće od šansi oboljevanja od neurotskog poremećaja za neanksiozne ispitanike.</a:t>
            </a:r>
          </a:p>
          <a:p>
            <a:r>
              <a:rPr lang="sr-Latn-RS" dirty="0">
                <a:latin typeface="Calibri" panose="020F0502020204030204" pitchFamily="34" charset="0"/>
                <a:cs typeface="Times New Roman" panose="02020603050405020304" pitchFamily="18" charset="0"/>
              </a:rPr>
              <a:t>Ako bi exp(b) pokazivao negativnu povezanost onda bi te šanse oboljevanja za anksiozne ispitanike bile toliko puta manje od šansi oboljevanja od poremećaja za neanksiozne ispitanike.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8207422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6B4D8B-B81D-404B-9A26-30ED158B2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1387" y="300541"/>
            <a:ext cx="10515600" cy="1325563"/>
          </a:xfrm>
        </p:spPr>
        <p:txBody>
          <a:bodyPr/>
          <a:lstStyle/>
          <a:p>
            <a:r>
              <a:rPr kumimoji="0" lang="sr-Latn-RS" sz="4400" b="1" i="0" u="none" strike="noStrike" kern="1200" cap="none" spc="0" normalizeH="0" baseline="0" noProof="0" dirty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Eksponencirani logistički koeficijent - Exp(b)</a:t>
            </a:r>
            <a:endParaRPr lang="sr-Latn-RS" b="1" dirty="0">
              <a:solidFill>
                <a:srgbClr val="0000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826B53C-97F7-4FAB-8172-8D3162395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385" y="1626104"/>
            <a:ext cx="11843239" cy="5125916"/>
          </a:xfrm>
        </p:spPr>
        <p:txBody>
          <a:bodyPr/>
          <a:lstStyle/>
          <a:p>
            <a:pPr marL="0" indent="0">
              <a:buNone/>
            </a:pPr>
            <a:r>
              <a:rPr lang="sr-Latn-R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Tuma</a:t>
            </a:r>
            <a:r>
              <a:rPr lang="sr-Latn-RS" sz="28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sr-Latn-R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enje exp(b) u zavisnosti </a:t>
            </a:r>
            <a:r>
              <a:rPr lang="sr-Latn-RS" sz="2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 toga da </a:t>
            </a:r>
            <a:r>
              <a:rPr lang="sr-Latn-R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 je prediktor binarna ili numerička varijabla:</a:t>
            </a:r>
          </a:p>
          <a:p>
            <a:pPr marL="0" indent="0">
              <a:buNone/>
            </a:pPr>
            <a:r>
              <a:rPr lang="sr-Latn-RS" dirty="0">
                <a:latin typeface="Calibri" panose="020F0502020204030204" pitchFamily="34" charset="0"/>
                <a:cs typeface="Times New Roman" panose="02020603050405020304" pitchFamily="18" charset="0"/>
              </a:rPr>
              <a:t>2. </a:t>
            </a:r>
            <a:r>
              <a:rPr lang="sr-Latn-RS" u="sng" dirty="0">
                <a:latin typeface="Calibri" panose="020F0502020204030204" pitchFamily="34" charset="0"/>
                <a:cs typeface="Times New Roman" panose="02020603050405020304" pitchFamily="18" charset="0"/>
              </a:rPr>
              <a:t>Prediktor je</a:t>
            </a:r>
            <a:r>
              <a:rPr lang="sr-Latn-RS" b="1" u="sng" dirty="0">
                <a:latin typeface="Calibri" panose="020F0502020204030204" pitchFamily="34" charset="0"/>
                <a:cs typeface="Times New Roman" panose="02020603050405020304" pitchFamily="18" charset="0"/>
              </a:rPr>
              <a:t> numerička </a:t>
            </a:r>
            <a:r>
              <a:rPr lang="sr-Latn-RS" u="sng" dirty="0">
                <a:latin typeface="Calibri" panose="020F0502020204030204" pitchFamily="34" charset="0"/>
                <a:cs typeface="Times New Roman" panose="02020603050405020304" pitchFamily="18" charset="0"/>
              </a:rPr>
              <a:t>varijabla</a:t>
            </a:r>
          </a:p>
          <a:p>
            <a:r>
              <a:rPr lang="sr-Latn-RS" dirty="0"/>
              <a:t>Kriterijumska varijabla: Dijagnoza PTSD-a (1 – ima, 0 – nema)</a:t>
            </a:r>
          </a:p>
          <a:p>
            <a:r>
              <a:rPr lang="sr-Latn-RS" dirty="0"/>
              <a:t>Prediktor: Broj stresnih događaja tokom života (jedan, dva, tri itd.)</a:t>
            </a:r>
          </a:p>
          <a:p>
            <a:r>
              <a:rPr lang="sr-Latn-RS" dirty="0"/>
              <a:t>exp (b) = 2, to znači da </a:t>
            </a:r>
            <a:r>
              <a:rPr lang="sr-Latn-RS" dirty="0" smtClean="0"/>
              <a:t>su </a:t>
            </a:r>
            <a:r>
              <a:rPr lang="sr-Latn-RS" dirty="0"/>
              <a:t>sa povećanjem jednog stresnog događaja, šanse da se oboli od PTSD-a su 2 puta veće nego šanse da se oboli pre promene za jednu jedinicu (tj. jednog stresnog događaja).</a:t>
            </a:r>
          </a:p>
          <a:p>
            <a:r>
              <a:rPr lang="sr-Latn-RS" dirty="0"/>
              <a:t>Ako bi exp (b) ukazivao na negativnu povezanost, onda bi se sa povećanjem jednog stresnog događaja, šanse da se oboli od PTSD-a bile toliko puta manje  od šansi da se oboli od PTSD-a pre promene za jednu jedinicu.</a:t>
            </a:r>
          </a:p>
        </p:txBody>
      </p:sp>
    </p:spTree>
    <p:extLst>
      <p:ext uri="{BB962C8B-B14F-4D97-AF65-F5344CB8AC3E}">
        <p14:creationId xmlns:p14="http://schemas.microsoft.com/office/powerpoint/2010/main" xmlns="" val="2389612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0EC6AF7-6F9A-4C7C-B9E1-18884CAC52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Linearna regresija sa binarnim kriterijumom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00BB97A-F4DE-45D9-9317-0EBC7F85E5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021" y="1831623"/>
            <a:ext cx="5142205" cy="4817771"/>
          </a:xfrm>
        </p:spPr>
        <p:txBody>
          <a:bodyPr/>
          <a:lstStyle/>
          <a:p>
            <a:r>
              <a:rPr lang="sr-Latn-RS" b="1" dirty="0"/>
              <a:t>Prediktorska varijabla (X) </a:t>
            </a:r>
            <a:r>
              <a:rPr lang="sr-Latn-RS" dirty="0"/>
              <a:t>– Broj </a:t>
            </a:r>
            <a:r>
              <a:rPr lang="sr-Cyrl-CS" altLang="sr-Latn-RS" sz="2800" dirty="0"/>
              <a:t>stresnih događaja u proteklih mesec dana </a:t>
            </a:r>
            <a:endParaRPr lang="sr-Latn-RS" altLang="sr-Latn-RS" sz="2800" dirty="0"/>
          </a:p>
          <a:p>
            <a:r>
              <a:rPr lang="sr-Latn-RS" b="1" dirty="0"/>
              <a:t>Kriterijumska varijabla (Y) </a:t>
            </a:r>
            <a:r>
              <a:rPr lang="sr-Latn-RS" dirty="0"/>
              <a:t>– </a:t>
            </a:r>
            <a:r>
              <a:rPr lang="sr-Latn-RS" dirty="0" smtClean="0"/>
              <a:t>Obolevanje </a:t>
            </a:r>
            <a:r>
              <a:rPr lang="sr-Latn-RS" dirty="0"/>
              <a:t>od prehlade (0 –nema prehladu, 1 – ima prehladu).</a:t>
            </a:r>
          </a:p>
          <a:p>
            <a:r>
              <a:rPr lang="sr-Latn-RS" dirty="0"/>
              <a:t>Vidimo da su ispitanci koji imaju pr</a:t>
            </a:r>
            <a:r>
              <a:rPr lang="en-US" dirty="0"/>
              <a:t>e</a:t>
            </a:r>
            <a:r>
              <a:rPr lang="sr-Latn-RS" dirty="0"/>
              <a:t>hladu (1)</a:t>
            </a:r>
            <a:r>
              <a:rPr lang="en-US" dirty="0"/>
              <a:t> </a:t>
            </a:r>
            <a:r>
              <a:rPr lang="sr-Latn-RS" dirty="0"/>
              <a:t>bili izloženi većem broju stresora.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xmlns="" id="{8D6BE651-778A-4EFA-BCDB-B5BEF6426C5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8775" y="1944130"/>
            <a:ext cx="4891578" cy="4221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xmlns="" id="{80F9C81C-DC03-440B-92B1-5B7268568824}"/>
              </a:ext>
            </a:extLst>
          </p:cNvPr>
          <p:cNvSpPr/>
          <p:nvPr/>
        </p:nvSpPr>
        <p:spPr>
          <a:xfrm rot="19378449">
            <a:off x="6126497" y="2433175"/>
            <a:ext cx="952174" cy="5206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xmlns="" val="404008195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C24517-521E-4365-AE2F-8F660654A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734368" cy="1325563"/>
          </a:xfrm>
        </p:spPr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Testiranje nulte hipoteze o svim b koeficijentima - omnibus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4528B54-09F6-4500-9F65-5B04977F1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589" y="1981253"/>
            <a:ext cx="11878921" cy="5363443"/>
          </a:xfrm>
        </p:spPr>
        <p:txBody>
          <a:bodyPr>
            <a:normAutofit fontScale="92500" lnSpcReduction="20000"/>
          </a:bodyPr>
          <a:lstStyle/>
          <a:p>
            <a:pPr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sr-Latn-CS" altLang="sr-Latn-R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H0: </a:t>
            </a:r>
            <a:r>
              <a:rPr kumimoji="0" lang="sr-Latn-CS" altLang="sr-Latn-R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  <a:sym typeface="Symbol" panose="05050102010706020507" pitchFamily="18" charset="2"/>
              </a:rPr>
              <a:t></a:t>
            </a:r>
            <a:r>
              <a:rPr kumimoji="0" lang="sr-Cyrl-CS" altLang="sr-Latn-RS" sz="3200" b="0" i="1" u="none" strike="noStrike" kern="0" cap="none" spc="0" normalizeH="0" baseline="-25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  <a:sym typeface="Symbol" panose="05050102010706020507" pitchFamily="18" charset="2"/>
              </a:rPr>
              <a:t>ј</a:t>
            </a:r>
            <a:r>
              <a:rPr kumimoji="0" lang="sr-Cyrl-CS" altLang="sr-Latn-R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sr-Latn-CS" altLang="sr-Latn-R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= 0</a:t>
            </a:r>
            <a:r>
              <a:rPr kumimoji="0" lang="sr-Cyrl-CS" altLang="sr-Latn-R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,  </a:t>
            </a:r>
            <a:r>
              <a:rPr kumimoji="0" lang="sr-Latn-CS" altLang="sr-Latn-R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  <a:sym typeface="Symbol" panose="05050102010706020507" pitchFamily="18" charset="2"/>
              </a:rPr>
              <a:t></a:t>
            </a:r>
            <a:r>
              <a:rPr kumimoji="0" lang="sr-Cyrl-CS" altLang="sr-Latn-RS" sz="3200" b="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  <a:sym typeface="Symbol" panose="05050102010706020507" pitchFamily="18" charset="2"/>
              </a:rPr>
              <a:t>ј</a:t>
            </a:r>
            <a:r>
              <a:rPr kumimoji="0" lang="en-US" altLang="sr-Latn-R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</a:t>
            </a:r>
            <a:r>
              <a:rPr kumimoji="0" lang="sr-Latn-RS" altLang="sr-Latn-R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(svi regresioni koeficijenti, osim koeficijenta </a:t>
            </a:r>
            <a:r>
              <a:rPr kumimoji="0" lang="sr-Latn-CS" altLang="sr-Latn-R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  <a:sym typeface="Symbol" panose="05050102010706020507" pitchFamily="18" charset="2"/>
              </a:rPr>
              <a:t></a:t>
            </a:r>
            <a:r>
              <a:rPr lang="sr-Latn-RS" altLang="sr-Latn-RS" sz="3200" i="1" kern="0" baseline="-25000" dirty="0">
                <a:solidFill>
                  <a:srgbClr val="000000"/>
                </a:solidFill>
                <a:sym typeface="Symbol" panose="05050102010706020507" pitchFamily="18" charset="2"/>
              </a:rPr>
              <a:t>0, </a:t>
            </a:r>
            <a:r>
              <a:rPr lang="sr-Latn-RS" altLang="sr-Latn-RS" sz="3200" kern="0" dirty="0">
                <a:solidFill>
                  <a:srgbClr val="000000"/>
                </a:solidFill>
                <a:cs typeface="Arial" panose="020B0604020202020204" pitchFamily="34" charset="0"/>
                <a:sym typeface="Symbol" panose="05050102010706020507" pitchFamily="18" charset="2"/>
              </a:rPr>
              <a:t>su nula u </a:t>
            </a:r>
            <a:endParaRPr kumimoji="0" lang="sr-Latn-RS" altLang="sr-Latn-R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marL="0" indent="0" eaLnBrk="0" fontAlgn="base" hangingPunct="0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sr-Latn-RS" altLang="sr-Latn-R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   populaciji)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sr-Latn-RS" altLang="sr-Latn-R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sr-Latn-RS" altLang="sr-Latn-R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Ovim se testira da li je model upotrebljiv u populaciji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sr-Latn-RS" altLang="sr-Latn-R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r-Latn-RS" altLang="sr-Latn-RS" sz="3200" kern="0" dirty="0">
                <a:solidFill>
                  <a:srgbClr val="000000"/>
                </a:solidFill>
                <a:cs typeface="Arial" panose="020B0604020202020204" pitchFamily="34" charset="0"/>
              </a:rPr>
              <a:t>Statistik za testiranje nulte hipoteze, </a:t>
            </a:r>
            <a:r>
              <a:rPr lang="el-GR" altLang="sr-Latn-RS" sz="3200" dirty="0"/>
              <a:t>χ</a:t>
            </a:r>
            <a:r>
              <a:rPr lang="sr-Latn-CS" altLang="sr-Latn-RS" sz="3200" baseline="30000" dirty="0"/>
              <a:t>2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kumimoji="0" lang="sr-Latn-RS" altLang="sr-Latn-R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							</a:t>
            </a: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endParaRPr kumimoji="0" lang="sr-Latn-RS" altLang="sr-Latn-R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sr-Latn-RS" altLang="sr-Latn-RS" sz="3200" kern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marL="0" indent="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endParaRPr lang="sr-Latn-RS" altLang="sr-Latn-RS" sz="3200" kern="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lvl="1"/>
            <a:r>
              <a:rPr lang="sr-Latn-CS" altLang="sr-Latn-RS" sz="2800" dirty="0"/>
              <a:t>LL</a:t>
            </a:r>
            <a:r>
              <a:rPr lang="sr-Latn-CS" altLang="sr-Latn-RS" sz="2800" baseline="-25000" dirty="0"/>
              <a:t>1</a:t>
            </a:r>
            <a:r>
              <a:rPr lang="sr-Latn-CS" altLang="sr-Latn-RS" sz="2800" dirty="0"/>
              <a:t> </a:t>
            </a:r>
            <a:r>
              <a:rPr lang="sr-Cyrl-CS" altLang="sr-Latn-RS" sz="2800" dirty="0"/>
              <a:t>logaritam verodostojnosti za model bez ijednog prediktora</a:t>
            </a:r>
            <a:endParaRPr lang="sr-Latn-RS" altLang="sr-Latn-RS" sz="2800" dirty="0"/>
          </a:p>
          <a:p>
            <a:pPr lvl="1"/>
            <a:r>
              <a:rPr lang="sr-Latn-CS" altLang="sr-Latn-RS" sz="2800" dirty="0"/>
              <a:t>LL</a:t>
            </a:r>
            <a:r>
              <a:rPr lang="sr-Cyrl-CS" altLang="sr-Latn-RS" sz="2800" baseline="-25000" dirty="0"/>
              <a:t>2</a:t>
            </a:r>
            <a:r>
              <a:rPr lang="sr-Cyrl-CS" altLang="sr-Latn-RS" sz="2800" dirty="0"/>
              <a:t> logaritam verodostojnosti sa </a:t>
            </a:r>
            <a:r>
              <a:rPr lang="sr-Latn-CS" altLang="sr-Latn-RS" sz="2800" dirty="0"/>
              <a:t>m </a:t>
            </a:r>
            <a:r>
              <a:rPr lang="sr-Cyrl-CS" altLang="sr-Latn-RS" sz="2800" dirty="0"/>
              <a:t>prediktora u modelu</a:t>
            </a:r>
            <a:endParaRPr kumimoji="0" lang="sr-Latn-RS" altLang="sr-Latn-R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r-Latn-RS" altLang="sr-Latn-R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Arial" panose="020B0604020202020204" pitchFamily="34" charset="0"/>
              </a:rPr>
              <a:t>										</a:t>
            </a:r>
            <a:r>
              <a:rPr kumimoji="0" lang="sr-Latn-RS" altLang="sr-Latn-RS" sz="3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Arial" panose="020B0604020202020204" pitchFamily="34" charset="0"/>
              </a:rPr>
              <a:t>							</a:t>
            </a:r>
            <a:endParaRPr kumimoji="0" lang="sr-Cyrl-CS" altLang="sr-Latn-RS" sz="3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Arial" panose="020B0604020202020204" pitchFamily="34" charset="0"/>
            </a:endParaRPr>
          </a:p>
          <a:p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F0C10786-F6C3-4783-AF04-FDA7EE02DAB0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7680" y="4292382"/>
            <a:ext cx="6065520" cy="10058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C57308FB-B6AE-4E20-8EB2-C31467221BF8}"/>
              </a:ext>
            </a:extLst>
          </p:cNvPr>
          <p:cNvSpPr txBox="1"/>
          <p:nvPr/>
        </p:nvSpPr>
        <p:spPr>
          <a:xfrm>
            <a:off x="5638800" y="2975810"/>
            <a:ext cx="914400" cy="914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8752023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5D2E6A-A10B-4736-A3B9-CFD1A6BE7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42523" cy="1325563"/>
          </a:xfrm>
        </p:spPr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Testiranje nulte hipoteze o svim b koeficijentima - omnibus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D2F43B-68CB-46B1-9B1B-5CB8654AC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758" y="1825624"/>
            <a:ext cx="11582399" cy="5032375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sr-Latn-RS" sz="2600" dirty="0"/>
              <a:t>Ako je H0 tačna, </a:t>
            </a:r>
            <a:r>
              <a:rPr lang="el-GR" altLang="sr-Latn-RS" sz="2600" dirty="0"/>
              <a:t>χ</a:t>
            </a:r>
            <a:r>
              <a:rPr lang="sr-Latn-CS" altLang="sr-Latn-RS" sz="2600" baseline="30000" dirty="0"/>
              <a:t>2</a:t>
            </a:r>
            <a:r>
              <a:rPr lang="sr-Latn-RS" altLang="sr-Latn-RS" sz="2600" dirty="0"/>
              <a:t> statistik ima </a:t>
            </a:r>
            <a:r>
              <a:rPr lang="sr-Latn-RS" altLang="sr-Latn-RS" sz="2600" dirty="0" smtClean="0"/>
              <a:t>hi </a:t>
            </a:r>
            <a:r>
              <a:rPr lang="sr-Latn-RS" altLang="sr-Latn-RS" sz="2600" dirty="0"/>
              <a:t>– kvadrat distribuciju uzorkovanja sa m (broj prediktora) stepeni slobode. </a:t>
            </a:r>
            <a:endParaRPr lang="en-US" altLang="sr-Latn-RS" sz="2600" dirty="0"/>
          </a:p>
          <a:p>
            <a:pPr marL="0" indent="0">
              <a:buNone/>
            </a:pPr>
            <a:endParaRPr lang="sr-Latn-RS" altLang="sr-Latn-RS" sz="2600" dirty="0"/>
          </a:p>
          <a:p>
            <a:endParaRPr lang="sr-Latn-RS" altLang="sr-Latn-RS" sz="2600" dirty="0"/>
          </a:p>
          <a:p>
            <a:endParaRPr lang="sr-Latn-RS" altLang="sr-Latn-RS" sz="2600" dirty="0"/>
          </a:p>
          <a:p>
            <a:pPr marL="0" indent="0">
              <a:buNone/>
            </a:pPr>
            <a:endParaRPr lang="sr-Latn-RS" altLang="sr-Latn-RS" sz="2600" dirty="0"/>
          </a:p>
          <a:p>
            <a:endParaRPr lang="sr-Latn-RS" altLang="sr-Latn-RS" sz="2600" dirty="0"/>
          </a:p>
          <a:p>
            <a:endParaRPr lang="sr-Latn-RS" altLang="sr-Latn-RS" sz="2600" dirty="0"/>
          </a:p>
          <a:p>
            <a:endParaRPr lang="sr-Latn-RS" altLang="sr-Latn-RS" sz="2600" dirty="0"/>
          </a:p>
          <a:p>
            <a:endParaRPr lang="sr-Latn-RS" altLang="sr-Latn-RS" sz="2600" dirty="0"/>
          </a:p>
          <a:p>
            <a:r>
              <a:rPr lang="en-US" altLang="sr-Latn-RS" sz="2600" i="1" dirty="0"/>
              <a:t>p </a:t>
            </a:r>
            <a:r>
              <a:rPr lang="en-US" altLang="sr-Latn-RS" sz="2600" dirty="0"/>
              <a:t>&lt; .05, </a:t>
            </a:r>
            <a:r>
              <a:rPr lang="en-US" altLang="sr-Latn-RS" sz="2600" dirty="0" err="1"/>
              <a:t>odbacujemo</a:t>
            </a:r>
            <a:r>
              <a:rPr lang="en-US" altLang="sr-Latn-RS" sz="2600" dirty="0"/>
              <a:t> </a:t>
            </a:r>
            <a:r>
              <a:rPr lang="en-US" altLang="sr-Latn-RS" sz="2600" dirty="0" err="1"/>
              <a:t>nultu</a:t>
            </a:r>
            <a:r>
              <a:rPr lang="en-US" altLang="sr-Latn-RS" sz="2600" dirty="0"/>
              <a:t> </a:t>
            </a:r>
            <a:r>
              <a:rPr lang="en-US" altLang="sr-Latn-RS" sz="2600" dirty="0" err="1"/>
              <a:t>hipotezu</a:t>
            </a:r>
            <a:r>
              <a:rPr lang="en-US" altLang="sr-Latn-RS" sz="2600" dirty="0"/>
              <a:t> da je model </a:t>
            </a:r>
            <a:r>
              <a:rPr lang="en-US" altLang="sr-Latn-RS" sz="2600" dirty="0" err="1"/>
              <a:t>neupotrebljiv</a:t>
            </a:r>
            <a:endParaRPr lang="en-US" altLang="sr-Latn-RS" sz="2600" dirty="0"/>
          </a:p>
          <a:p>
            <a:r>
              <a:rPr lang="en-US" altLang="sr-Latn-RS" sz="2600" i="1" dirty="0"/>
              <a:t>p &gt;</a:t>
            </a:r>
            <a:r>
              <a:rPr lang="en-US" altLang="sr-Latn-RS" sz="2600" dirty="0"/>
              <a:t> .05</a:t>
            </a:r>
            <a:r>
              <a:rPr lang="sr-Latn-RS" altLang="sr-Latn-RS" sz="2600" dirty="0"/>
              <a:t>, zadržavamo nultu hipotezu i ovaj model nije upotrebljiv u populaciji.</a:t>
            </a:r>
          </a:p>
          <a:p>
            <a:pPr marL="0" indent="0">
              <a:buNone/>
            </a:pPr>
            <a:r>
              <a:rPr lang="sr-Latn-RS" sz="2400" dirty="0"/>
              <a:t>					</a:t>
            </a:r>
          </a:p>
        </p:txBody>
      </p:sp>
      <p:pic>
        <p:nvPicPr>
          <p:cNvPr id="5122" name="Picture 2" descr="Chi-Square Distribution - an overview | ScienceDirect Topics">
            <a:extLst>
              <a:ext uri="{FF2B5EF4-FFF2-40B4-BE49-F238E27FC236}">
                <a16:creationId xmlns:a16="http://schemas.microsoft.com/office/drawing/2014/main" xmlns="" id="{788BD00E-168A-4A82-9761-B31F7E719F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0716" y="2969344"/>
            <a:ext cx="4210712" cy="2400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133248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7287F2C-7FB2-404D-957B-31C98A8460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Testiranje nulte hipoteze o pojedinim regresionim koeficijentima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30866F-7B43-49D7-B774-C7EA5DA13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179" y="1825625"/>
            <a:ext cx="11373853" cy="466725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r-Latn-RS" sz="2400" dirty="0"/>
              <a:t>Omnibus test nam nije davao nikakve informacije o pojedinim prediktorskim varijablama i njihovim parcijalnim (specifičnim) doprinosima.</a:t>
            </a:r>
          </a:p>
          <a:p>
            <a:pPr>
              <a:lnSpc>
                <a:spcPct val="100000"/>
              </a:lnSpc>
            </a:pPr>
            <a:r>
              <a:rPr lang="sr-Latn-RS" sz="2400" dirty="0"/>
              <a:t>H0: </a:t>
            </a:r>
            <a:r>
              <a:rPr lang="sr-Latn-CS" altLang="sr-Latn-RS" sz="2400" dirty="0">
                <a:sym typeface="Symbol" panose="05050102010706020507" pitchFamily="18" charset="2"/>
              </a:rPr>
              <a:t></a:t>
            </a:r>
            <a:r>
              <a:rPr lang="sr-Cyrl-CS" altLang="sr-Latn-RS" sz="2400" i="1" baseline="-25000" dirty="0"/>
              <a:t>j</a:t>
            </a:r>
            <a:r>
              <a:rPr lang="sr-Cyrl-CS" altLang="sr-Latn-RS" sz="2400" dirty="0"/>
              <a:t> </a:t>
            </a:r>
            <a:r>
              <a:rPr lang="sr-Latn-CS" altLang="sr-Latn-RS" sz="2400" dirty="0"/>
              <a:t>= </a:t>
            </a:r>
            <a:r>
              <a:rPr lang="sr-Cyrl-CS" altLang="sr-Latn-RS" sz="2400" dirty="0"/>
              <a:t>0 za određenu</a:t>
            </a:r>
            <a:r>
              <a:rPr lang="sr-Cyrl-CS" altLang="sr-Latn-RS" sz="2400" i="1" dirty="0"/>
              <a:t> </a:t>
            </a:r>
            <a:r>
              <a:rPr lang="sr-Cyrl-CS" altLang="sr-Latn-RS" sz="2400" dirty="0"/>
              <a:t>prediktorsku varijablu</a:t>
            </a:r>
            <a:r>
              <a:rPr lang="sr-Latn-RS" altLang="sr-Latn-RS" sz="2400" dirty="0"/>
              <a:t> (ovo se radi za </a:t>
            </a:r>
            <a:r>
              <a:rPr lang="sr-Latn-RS" altLang="sr-Latn-RS" sz="2400" dirty="0" smtClean="0"/>
              <a:t>svaki prediktor posebno</a:t>
            </a:r>
            <a:r>
              <a:rPr lang="sr-Latn-RS" altLang="sr-Latn-RS" sz="2400" dirty="0"/>
              <a:t>)</a:t>
            </a:r>
          </a:p>
          <a:p>
            <a:pPr>
              <a:lnSpc>
                <a:spcPct val="100000"/>
              </a:lnSpc>
            </a:pPr>
            <a:r>
              <a:rPr lang="sr-Latn-RS" sz="2400" dirty="0"/>
              <a:t>Statiskik za testiranje H0, </a:t>
            </a:r>
            <a:r>
              <a:rPr lang="sr-Latn-RS" sz="2400" b="1" dirty="0"/>
              <a:t>Voldov statistik</a:t>
            </a:r>
            <a:r>
              <a:rPr lang="sr-Latn-RS" sz="2400" dirty="0"/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r-Latn-RS" sz="2400" dirty="0"/>
              <a:t>						</a:t>
            </a:r>
          </a:p>
          <a:p>
            <a:pPr marL="0" indent="0">
              <a:lnSpc>
                <a:spcPct val="100000"/>
              </a:lnSpc>
              <a:buNone/>
            </a:pPr>
            <a:endParaRPr lang="sr-Latn-RS" sz="2400" dirty="0"/>
          </a:p>
          <a:p>
            <a:pPr marL="0" indent="0">
              <a:lnSpc>
                <a:spcPct val="100000"/>
              </a:lnSpc>
              <a:buNone/>
            </a:pPr>
            <a:r>
              <a:rPr lang="sr-Latn-RS" sz="2400" dirty="0"/>
              <a:t>						</a:t>
            </a:r>
            <a:endParaRPr lang="sr-Latn-RS" altLang="sr-Latn-RS" sz="2000" dirty="0"/>
          </a:p>
          <a:p>
            <a:pPr>
              <a:lnSpc>
                <a:spcPct val="100000"/>
              </a:lnSpc>
            </a:pPr>
            <a:r>
              <a:rPr lang="sr-Latn-RS" sz="2400" dirty="0"/>
              <a:t>Ako je H0 tačna Voldov statistik ima </a:t>
            </a:r>
            <a:r>
              <a:rPr lang="sr-Latn-RS" sz="2400" dirty="0" smtClean="0"/>
              <a:t>hi </a:t>
            </a:r>
            <a:r>
              <a:rPr lang="sr-Latn-RS" sz="2400" dirty="0"/>
              <a:t>– kvadrat raspodelu sa jednim stepenom slobode.</a:t>
            </a:r>
          </a:p>
          <a:p>
            <a:pPr>
              <a:lnSpc>
                <a:spcPct val="100000"/>
              </a:lnSpc>
            </a:pPr>
            <a:r>
              <a:rPr lang="en-US" altLang="sr-Latn-RS" sz="2400" i="1" dirty="0"/>
              <a:t>p </a:t>
            </a:r>
            <a:r>
              <a:rPr lang="en-US" altLang="sr-Latn-RS" sz="2400" dirty="0"/>
              <a:t>&lt; .05</a:t>
            </a:r>
            <a:r>
              <a:rPr lang="sr-Latn-RS" altLang="sr-Latn-RS" sz="2400" dirty="0"/>
              <a:t>, odbacujemo nultu hipotezu koja tvrdi da taj prediktor ne daje specifičan (parcijalni) doprinos.</a:t>
            </a:r>
            <a:endParaRPr lang="sr-Latn-RS" sz="2400" dirty="0"/>
          </a:p>
          <a:p>
            <a:pPr marL="0" indent="0">
              <a:buNone/>
            </a:pPr>
            <a:endParaRPr lang="sr-Latn-RS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C50AEB6-C5AA-4E40-8FA2-C239E830A5BC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4065" y="3704303"/>
            <a:ext cx="4964630" cy="139282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9C8756C-04AD-425E-837B-02215ED49E1A}"/>
              </a:ext>
            </a:extLst>
          </p:cNvPr>
          <p:cNvSpPr txBox="1"/>
          <p:nvPr/>
        </p:nvSpPr>
        <p:spPr>
          <a:xfrm>
            <a:off x="6381135" y="4159250"/>
            <a:ext cx="3519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CS" altLang="sr-Latn-RS" sz="1800"/>
              <a:t>ASE -  </a:t>
            </a:r>
            <a:r>
              <a:rPr lang="sr-Cyrl-CS" altLang="sr-Latn-RS" sz="1800"/>
              <a:t>približna </a:t>
            </a:r>
            <a:r>
              <a:rPr lang="sr-Latn-RS" altLang="sr-Latn-RS" sz="1800"/>
              <a:t>standarnda greška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37069006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7058FE6-59A5-47A3-8930-355CE3C35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FF0000"/>
                </a:solidFill>
              </a:rPr>
              <a:t>Pažnja!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36D0EE5-4014-4C76-9EC4-82CE08BC3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65189"/>
            <a:ext cx="11887200" cy="5051921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sr-Latn-RS" dirty="0"/>
              <a:t>Na osnovu neodbacivanja nulte hipoteze za pojedine prediktore, ne možemo zaključiti ništa o </a:t>
            </a:r>
            <a:r>
              <a:rPr lang="sr-Latn-RS" b="1" i="1" dirty="0"/>
              <a:t>dodatnom</a:t>
            </a:r>
            <a:r>
              <a:rPr lang="sr-Latn-RS" i="1" dirty="0"/>
              <a:t> </a:t>
            </a:r>
            <a:r>
              <a:rPr lang="sr-Latn-RS" dirty="0"/>
              <a:t>doprinosu te prediktorske varijable i zato (ne)postojanje specifičnog doprinosa ne treba da bude kriterijum da li ćemo prediktor zadržati u modelu.</a:t>
            </a:r>
          </a:p>
          <a:p>
            <a:pPr>
              <a:lnSpc>
                <a:spcPct val="110000"/>
              </a:lnSpc>
            </a:pPr>
            <a:r>
              <a:rPr lang="sr-Latn-RS" dirty="0"/>
              <a:t>Ako želimo da odredimo da li neki prediktor treba ostaviti u modelu, možemo da računamo njegov dodatni doprinos, tako što ćemo izračunati  </a:t>
            </a:r>
            <a:r>
              <a:rPr lang="sr-Latn-RS" dirty="0" smtClean="0"/>
              <a:t>hi </a:t>
            </a:r>
            <a:r>
              <a:rPr lang="sr-Latn-RS" dirty="0"/>
              <a:t>– kvadrat statistik pre i posle uvođenja tog prediktora i ako je doprinos značajan (</a:t>
            </a:r>
            <a:r>
              <a:rPr lang="sr-Latn-RS" i="1" dirty="0"/>
              <a:t>p</a:t>
            </a:r>
            <a:r>
              <a:rPr lang="en-US" i="1" dirty="0"/>
              <a:t> &lt; .05) </a:t>
            </a:r>
            <a:r>
              <a:rPr lang="sr-Latn-RS" dirty="0"/>
              <a:t>možemo zaključiti da prediktor daje dodatan doprinos predviđanju kriterijumske varijable i treba ga ostaviti.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r-Latn-RS" dirty="0"/>
              <a:t>* </a:t>
            </a:r>
            <a:r>
              <a:rPr lang="sr-Latn-RS" sz="2600" dirty="0"/>
              <a:t>Analogno sa linearnom regresijom -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DA50234-7627-4C95-B44F-8AE6054651CA}"/>
              </a:ext>
            </a:extLst>
          </p:cNvPr>
          <p:cNvSpPr txBox="1"/>
          <p:nvPr/>
        </p:nvSpPr>
        <p:spPr>
          <a:xfrm>
            <a:off x="5421157" y="6090254"/>
            <a:ext cx="68727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600" dirty="0"/>
              <a:t>kada se računa kvadrat semiparcijalne korelacije.</a:t>
            </a:r>
          </a:p>
        </p:txBody>
      </p:sp>
    </p:spTree>
    <p:extLst>
      <p:ext uri="{BB962C8B-B14F-4D97-AF65-F5344CB8AC3E}">
        <p14:creationId xmlns:p14="http://schemas.microsoft.com/office/powerpoint/2010/main" xmlns="" val="39378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549829-48BC-4AB9-A3FB-BC9B5A3AF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Cyrl-CS" altLang="sr-Latn-RS" sz="4400" dirty="0">
                <a:cs typeface="Times New Roman" panose="02020603050405020304" pitchFamily="18" charset="0"/>
              </a:rPr>
              <a:t> </a:t>
            </a:r>
            <a:r>
              <a:rPr lang="sr-Cyrl-CS" altLang="sr-Latn-RS" sz="4400" b="1" dirty="0">
                <a:solidFill>
                  <a:srgbClr val="000099"/>
                </a:solidFill>
              </a:rPr>
              <a:t>Prediktivna moć / Klasifikaciona</a:t>
            </a:r>
            <a:br>
              <a:rPr lang="sr-Cyrl-CS" altLang="sr-Latn-RS" sz="4400" b="1" dirty="0">
                <a:solidFill>
                  <a:srgbClr val="000099"/>
                </a:solidFill>
              </a:rPr>
            </a:br>
            <a:r>
              <a:rPr lang="sr-Cyrl-CS" altLang="sr-Latn-RS" sz="4400" b="1" dirty="0">
                <a:solidFill>
                  <a:srgbClr val="000099"/>
                </a:solidFill>
              </a:rPr>
              <a:t> uspešnost modela</a:t>
            </a:r>
            <a:endParaRPr lang="sr-Latn-RS" b="1" dirty="0">
              <a:solidFill>
                <a:srgbClr val="0000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80E2D7-67F8-4F86-9597-D50A482EB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2442"/>
            <a:ext cx="10106320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sr-Latn-RS" dirty="0"/>
              <a:t>Ukrštamo stvarnu pripadnost na kategorijama kriterijumske varijable i predviđenu pripadnost  kategorijama (preko modela) na kriterijumskoj varijabli.</a:t>
            </a:r>
          </a:p>
          <a:p>
            <a:pPr>
              <a:lnSpc>
                <a:spcPct val="100000"/>
              </a:lnSpc>
            </a:pPr>
            <a:r>
              <a:rPr lang="sr-Latn-RS" dirty="0"/>
              <a:t>Dobijemo % tačnih klasifikacija na osnovu modela, a što je % bliži 100% to je model bolji. To je pokazatelj </a:t>
            </a:r>
            <a:r>
              <a:rPr lang="sr-Latn-RS" u="sng" dirty="0"/>
              <a:t>prediktivne vrednosti </a:t>
            </a:r>
            <a:r>
              <a:rPr lang="sr-Latn-RS" dirty="0"/>
              <a:t>logističkog modela.</a:t>
            </a:r>
          </a:p>
          <a:p>
            <a:pPr>
              <a:lnSpc>
                <a:spcPct val="100000"/>
              </a:lnSpc>
            </a:pPr>
            <a:r>
              <a:rPr lang="sr-Latn-RS" dirty="0"/>
              <a:t>Analogan je koeficijentu determinacije i standardnoj grešci u linearnoj regresiji.</a:t>
            </a:r>
          </a:p>
        </p:txBody>
      </p:sp>
    </p:spTree>
    <p:extLst>
      <p:ext uri="{BB962C8B-B14F-4D97-AF65-F5344CB8AC3E}">
        <p14:creationId xmlns:p14="http://schemas.microsoft.com/office/powerpoint/2010/main" xmlns="" val="13754779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01EDBD0-3DFF-4BC0-9C8B-521C770E5E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676" y="365125"/>
            <a:ext cx="11435499" cy="1325563"/>
          </a:xfrm>
        </p:spPr>
        <p:txBody>
          <a:bodyPr/>
          <a:lstStyle/>
          <a:p>
            <a:r>
              <a:rPr lang="sr-Cyrl-CS" altLang="sr-Latn-RS" sz="4400" b="1" dirty="0">
                <a:solidFill>
                  <a:srgbClr val="000099"/>
                </a:solidFill>
              </a:rPr>
              <a:t>Prediktivna moć / Klasifikaciona</a:t>
            </a:r>
            <a:r>
              <a:rPr lang="sr-Latn-RS" altLang="sr-Latn-RS" b="1" dirty="0">
                <a:solidFill>
                  <a:srgbClr val="000099"/>
                </a:solidFill>
              </a:rPr>
              <a:t> </a:t>
            </a:r>
            <a:r>
              <a:rPr lang="sr-Cyrl-CS" altLang="sr-Latn-RS" sz="4400" b="1" dirty="0">
                <a:solidFill>
                  <a:srgbClr val="000099"/>
                </a:solidFill>
              </a:rPr>
              <a:t>uspešnost modela</a:t>
            </a:r>
            <a:endParaRPr lang="sr-Latn-RS" b="1" dirty="0">
              <a:solidFill>
                <a:srgbClr val="000099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966F2A3-301D-4E27-8DE6-9E06D385D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676" y="1914883"/>
            <a:ext cx="10515600" cy="435133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sr-Latn-RS" dirty="0"/>
              <a:t>Jako je važno da je klasifikacija urađena na ispitanicima na kojima nije pravljen model, a to se može postići:</a:t>
            </a:r>
          </a:p>
          <a:p>
            <a:pPr>
              <a:lnSpc>
                <a:spcPct val="100000"/>
              </a:lnSpc>
            </a:pPr>
            <a:r>
              <a:rPr lang="sr-Latn-RS" u="sng" dirty="0"/>
              <a:t>Unakrsnom validacijom </a:t>
            </a:r>
            <a:r>
              <a:rPr lang="sr-Latn-RS" dirty="0"/>
              <a:t>– prvo se uzorak podeli na dva dela, na prvom delu se napravi logistički model, a na drugom delu se vrši klasifikacija. </a:t>
            </a:r>
          </a:p>
          <a:p>
            <a:pPr>
              <a:lnSpc>
                <a:spcPct val="100000"/>
              </a:lnSpc>
            </a:pPr>
            <a:r>
              <a:rPr lang="sr-Latn-RS" u="sng" dirty="0"/>
              <a:t>Postupak „bez jednog“ </a:t>
            </a:r>
            <a:r>
              <a:rPr lang="sr-Latn-RS" dirty="0"/>
              <a:t>– rezultati za i</a:t>
            </a:r>
            <a:r>
              <a:rPr lang="en-US" dirty="0" err="1"/>
              <a:t>spitanika</a:t>
            </a:r>
            <a:r>
              <a:rPr lang="sr-Latn-RS" dirty="0"/>
              <a:t> koji se klasifikuje ne učestvuje u pravljenju modela, i taj postupak se ponavlja za</a:t>
            </a:r>
            <a:r>
              <a:rPr lang="en-US" dirty="0"/>
              <a:t> </a:t>
            </a:r>
            <a:r>
              <a:rPr lang="sr-Latn-RS" dirty="0"/>
              <a:t>s</a:t>
            </a:r>
            <a:r>
              <a:rPr lang="en-US" dirty="0"/>
              <a:t>v</a:t>
            </a:r>
            <a:r>
              <a:rPr lang="sr-Latn-RS" dirty="0"/>
              <a:t>e i</a:t>
            </a:r>
            <a:r>
              <a:rPr lang="en-US" dirty="0" err="1"/>
              <a:t>spitanike</a:t>
            </a:r>
            <a:r>
              <a:rPr lang="sr-Latn-RS" dirty="0"/>
              <a:t> u uzorku.</a:t>
            </a:r>
          </a:p>
        </p:txBody>
      </p:sp>
    </p:spTree>
    <p:extLst>
      <p:ext uri="{BB962C8B-B14F-4D97-AF65-F5344CB8AC3E}">
        <p14:creationId xmlns:p14="http://schemas.microsoft.com/office/powerpoint/2010/main" xmlns="" val="305964874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661797C-220E-450D-B1D2-B02AD9F04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095" y="483687"/>
            <a:ext cx="11492060" cy="1325563"/>
          </a:xfrm>
        </p:spPr>
        <p:txBody>
          <a:bodyPr>
            <a:normAutofit fontScale="90000"/>
          </a:bodyPr>
          <a:lstStyle/>
          <a:p>
            <a:r>
              <a:rPr lang="sr-Cyrl-CS" altLang="sr-Latn-RS" sz="4400" b="1" dirty="0">
                <a:solidFill>
                  <a:srgbClr val="000099"/>
                </a:solidFill>
              </a:rPr>
              <a:t>Prediktivna moć / Klasifikaciona</a:t>
            </a:r>
            <a:r>
              <a:rPr lang="sr-Latn-RS" altLang="sr-Latn-RS" b="1" dirty="0">
                <a:solidFill>
                  <a:srgbClr val="000099"/>
                </a:solidFill>
              </a:rPr>
              <a:t> </a:t>
            </a:r>
            <a:r>
              <a:rPr lang="sr-Cyrl-CS" altLang="sr-Latn-RS" sz="4400" b="1" dirty="0">
                <a:solidFill>
                  <a:srgbClr val="000099"/>
                </a:solidFill>
              </a:rPr>
              <a:t>uspešnost modela</a:t>
            </a:r>
            <a:r>
              <a:rPr lang="sr-Latn-RS" altLang="sr-Latn-RS" sz="4400" b="1" dirty="0">
                <a:solidFill>
                  <a:srgbClr val="000099"/>
                </a:solidFill>
              </a:rPr>
              <a:t/>
            </a:r>
            <a:br>
              <a:rPr lang="sr-Latn-RS" altLang="sr-Latn-RS" sz="4400" b="1" dirty="0">
                <a:solidFill>
                  <a:srgbClr val="000099"/>
                </a:solidFill>
              </a:rPr>
            </a:br>
            <a:r>
              <a:rPr lang="sr-Latn-RS" altLang="sr-Latn-RS" sz="4400" b="1" i="1" dirty="0">
                <a:solidFill>
                  <a:srgbClr val="000099"/>
                </a:solidFill>
              </a:rPr>
              <a:t>primer</a:t>
            </a:r>
            <a:endParaRPr lang="sr-Latn-RS" b="1" i="1" dirty="0">
              <a:solidFill>
                <a:srgbClr val="000099"/>
              </a:solidFill>
            </a:endParaRP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xmlns="" id="{EF50E650-97C8-4CE2-9C07-198A92D3A21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809250"/>
            <a:ext cx="6160348" cy="2092597"/>
          </a:xfrm>
          <a:ln>
            <a:solidFill>
              <a:schemeClr val="bg1"/>
            </a:solidFill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A874707-16C0-4818-A130-4FB984996C48}"/>
              </a:ext>
            </a:extLst>
          </p:cNvPr>
          <p:cNvSpPr txBox="1"/>
          <p:nvPr/>
        </p:nvSpPr>
        <p:spPr>
          <a:xfrm>
            <a:off x="465221" y="4127544"/>
            <a:ext cx="1126155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RS" sz="2800" dirty="0"/>
              <a:t>Vidimo da ovaj model daje 70.8% tačnih klasifikacija.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RS" sz="2800" dirty="0"/>
              <a:t>To je za 20.8% više nego da smo slučajno klasifikovali ljude, jer kada je prediktor binarna varijabla verovatnoća slučajnog pogađanja je 50% i otuda 70.8 – 50 = 20.8%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r-Latn-RS" sz="2800" dirty="0"/>
              <a:t>Na glavnoj dijagonali su tačne klasifikacije.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2A7B2B44-4FE8-48F9-B959-1A396CEF89C2}"/>
              </a:ext>
            </a:extLst>
          </p:cNvPr>
          <p:cNvCxnSpPr>
            <a:cxnSpLocks/>
          </p:cNvCxnSpPr>
          <p:nvPr/>
        </p:nvCxnSpPr>
        <p:spPr>
          <a:xfrm>
            <a:off x="4810303" y="3072987"/>
            <a:ext cx="716692" cy="16475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412832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3E2E619-F50B-4C98-9576-754A43960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Uslovi za korišćenje binarne logističke regresije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90DB70C-752A-4837-9210-CAE568DBA7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439" y="1825625"/>
            <a:ext cx="10793361" cy="4667250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buFont typeface="+mj-lt"/>
              <a:buAutoNum type="arabicParenR"/>
            </a:pPr>
            <a:r>
              <a:rPr lang="sr-Latn-RS" sz="2600" dirty="0" smtClean="0"/>
              <a:t>Svi entiteti </a:t>
            </a:r>
            <a:r>
              <a:rPr lang="sr-Latn-RS" sz="2600" dirty="0"/>
              <a:t>imaju podatke na svim varijablama</a:t>
            </a:r>
            <a:r>
              <a:rPr lang="en-US" sz="2600" dirty="0"/>
              <a:t>, </a:t>
            </a:r>
            <a:r>
              <a:rPr lang="en-US" sz="2600" dirty="0" err="1"/>
              <a:t>tj</a:t>
            </a:r>
            <a:r>
              <a:rPr lang="sr-Latn-RS" sz="2600" dirty="0"/>
              <a:t>.</a:t>
            </a:r>
            <a:r>
              <a:rPr lang="en-US" sz="2600" dirty="0"/>
              <a:t> missing values = 0</a:t>
            </a:r>
            <a:endParaRPr lang="sr-Latn-RS" sz="2600" dirty="0"/>
          </a:p>
          <a:p>
            <a:pPr marL="514350" indent="-514350">
              <a:lnSpc>
                <a:spcPct val="100000"/>
              </a:lnSpc>
              <a:buFont typeface="+mj-lt"/>
              <a:buAutoNum type="arabicParenR"/>
            </a:pPr>
            <a:r>
              <a:rPr lang="sr-Latn-RS" sz="2600" dirty="0"/>
              <a:t>Postoji linearan odnos između logaritma šansi i linearnog kompozita prediktorskih varijabli u populaciji.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arenR"/>
            </a:pPr>
            <a:r>
              <a:rPr lang="sr-Latn-RS" sz="2600" dirty="0"/>
              <a:t>Da se na osnovu teorije u model uključe sve relevantne prediktorske varijable.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arenR"/>
            </a:pPr>
            <a:r>
              <a:rPr lang="sr-Latn-RS" sz="2600" dirty="0"/>
              <a:t>Ne smeju postojati visoke korelacije između prediktora (multikolinearnost)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arenR"/>
            </a:pPr>
            <a:r>
              <a:rPr lang="sr-Latn-RS" sz="2600" dirty="0"/>
              <a:t>Dovoljno veliki uzorak.</a:t>
            </a:r>
          </a:p>
          <a:p>
            <a:pPr marL="514350" indent="-514350">
              <a:lnSpc>
                <a:spcPct val="100000"/>
              </a:lnSpc>
              <a:buFont typeface="+mj-lt"/>
              <a:buAutoNum type="arabicParenR"/>
            </a:pPr>
            <a:r>
              <a:rPr lang="sr-Latn-RS" sz="2600" dirty="0"/>
              <a:t>Numeričke prediktore je bolje standardizovati zbog poređenja logističkih koeficijenata.</a:t>
            </a:r>
          </a:p>
        </p:txBody>
      </p:sp>
    </p:spTree>
    <p:extLst>
      <p:ext uri="{BB962C8B-B14F-4D97-AF65-F5344CB8AC3E}">
        <p14:creationId xmlns:p14="http://schemas.microsoft.com/office/powerpoint/2010/main" xmlns="" val="14847509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69579C-9358-4173-A8A1-5479786F7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Literatura</a:t>
            </a:r>
            <a:r>
              <a:rPr lang="sr-Latn-R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DEC4F8D-19D3-4702-B407-DE9180B009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387" y="1819478"/>
            <a:ext cx="10400071" cy="489964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sr-Latn-RS" dirty="0"/>
              <a:t>Tenjović, L</a:t>
            </a:r>
            <a:r>
              <a:rPr lang="sr-Latn-RS" dirty="0" smtClean="0"/>
              <a:t>. </a:t>
            </a:r>
            <a:r>
              <a:rPr lang="sr-Latn-RS" dirty="0"/>
              <a:t>(2020). </a:t>
            </a:r>
            <a:r>
              <a:rPr lang="sr-Latn-RS" i="1" dirty="0"/>
              <a:t>Statistika u psihologiji – drugo dopunjeno i izmenjeno izdanje. </a:t>
            </a:r>
            <a:r>
              <a:rPr lang="sr-Latn-RS" dirty="0"/>
              <a:t>Beograd: Centar za primenjenu psihologiju.</a:t>
            </a:r>
          </a:p>
          <a:p>
            <a:pPr>
              <a:lnSpc>
                <a:spcPct val="100000"/>
              </a:lnSpc>
            </a:pPr>
            <a:endParaRPr lang="sr-Latn-RS" dirty="0"/>
          </a:p>
          <a:p>
            <a:pPr>
              <a:lnSpc>
                <a:spcPct val="100000"/>
              </a:lnSpc>
            </a:pPr>
            <a:r>
              <a:rPr lang="sr-Latn-RS" dirty="0"/>
              <a:t>Kompjuterska prezentacija prof. dr Olivera Toškovića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sr-Latn-RS" dirty="0">
                <a:hlinkClick r:id="rId2"/>
              </a:rPr>
              <a:t>http://moodle.f.bg.ac.rs/mod/resource/view.php?id=26850</a:t>
            </a:r>
            <a:endParaRPr lang="sr-Latn-RS" dirty="0"/>
          </a:p>
          <a:p>
            <a:pPr>
              <a:lnSpc>
                <a:spcPct val="100000"/>
              </a:lnSpc>
            </a:pPr>
            <a:endParaRPr lang="sr-Latn-RS" dirty="0"/>
          </a:p>
          <a:p>
            <a:pPr>
              <a:lnSpc>
                <a:spcPct val="100000"/>
              </a:lnSpc>
            </a:pPr>
            <a:r>
              <a:rPr lang="sr-Latn-RS" dirty="0"/>
              <a:t>Kompjuterska prezentacija prof. dr Lazara Tenjovića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sr-Latn-RS" dirty="0">
                <a:hlinkClick r:id="rId3"/>
              </a:rPr>
              <a:t>http://moodle.f.bg.ac.rs/mod/resource/view.php?id=26851</a:t>
            </a:r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185508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AB498C-37D5-4ED5-BE93-522B2F875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Linearna regresija sa binarnim kriterijumom</a:t>
            </a:r>
          </a:p>
        </p:txBody>
      </p:sp>
      <p:pic>
        <p:nvPicPr>
          <p:cNvPr id="4" name="table">
            <a:extLst>
              <a:ext uri="{FF2B5EF4-FFF2-40B4-BE49-F238E27FC236}">
                <a16:creationId xmlns:a16="http://schemas.microsoft.com/office/drawing/2014/main" xmlns="" id="{4375FE4F-0B57-4BD9-B9EC-B6D772C916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553258" y="1559099"/>
            <a:ext cx="3608289" cy="4351338"/>
          </a:xfrm>
          <a:prstGeom prst="rect">
            <a:avLst/>
          </a:prstGeom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xmlns="" id="{A4667E81-7B64-4C39-BF7B-605341478EAE}"/>
              </a:ext>
            </a:extLst>
          </p:cNvPr>
          <p:cNvSpPr/>
          <p:nvPr/>
        </p:nvSpPr>
        <p:spPr>
          <a:xfrm>
            <a:off x="487711" y="5350643"/>
            <a:ext cx="1021434" cy="4569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xmlns="" id="{1E6F046B-B75E-4DDB-98F5-516743F618CB}"/>
              </a:ext>
            </a:extLst>
          </p:cNvPr>
          <p:cNvSpPr/>
          <p:nvPr/>
        </p:nvSpPr>
        <p:spPr>
          <a:xfrm>
            <a:off x="487711" y="2486725"/>
            <a:ext cx="1021434" cy="4569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B1E1B51D-520C-4AEF-8A73-63AD77DE2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3079" y="1318226"/>
            <a:ext cx="4929188" cy="385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A6435347-9466-4DC8-B571-5272A233302B}"/>
              </a:ext>
            </a:extLst>
          </p:cNvPr>
          <p:cNvSpPr txBox="1"/>
          <p:nvPr/>
        </p:nvSpPr>
        <p:spPr>
          <a:xfrm>
            <a:off x="5608288" y="5217940"/>
            <a:ext cx="574551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r-Latn-RS" altLang="sr-Latn-RS" sz="2000" dirty="0"/>
              <a:t>Ako bi se napravio </a:t>
            </a:r>
            <a:r>
              <a:rPr lang="sr-Latn-RS" altLang="sr-Latn-RS" sz="2000" dirty="0" smtClean="0"/>
              <a:t>linear</a:t>
            </a:r>
            <a:r>
              <a:rPr lang="en-US" altLang="sr-Latn-RS" sz="2000" dirty="0" err="1" smtClean="0"/>
              <a:t>ni</a:t>
            </a:r>
            <a:r>
              <a:rPr lang="sr-Latn-RS" altLang="sr-Latn-RS" sz="2000" dirty="0" smtClean="0"/>
              <a:t> </a:t>
            </a:r>
            <a:r>
              <a:rPr lang="sr-Latn-RS" altLang="sr-Latn-RS" sz="2000" dirty="0"/>
              <a:t>model za regresiju</a:t>
            </a:r>
          </a:p>
          <a:p>
            <a:pPr lvl="1"/>
            <a:r>
              <a:rPr lang="sr-Cyrl-CS" altLang="sr-Latn-RS" sz="2000" dirty="0"/>
              <a:t>za one koji imaju više od 8 stresnih događaja</a:t>
            </a:r>
            <a:r>
              <a:rPr lang="en-US" altLang="sr-Latn-RS" sz="2000" dirty="0"/>
              <a:t>,</a:t>
            </a:r>
            <a:r>
              <a:rPr lang="sr-Cyrl-CS" altLang="sr-Latn-RS" sz="2000" dirty="0"/>
              <a:t> predviđena verovatnoća </a:t>
            </a:r>
            <a:r>
              <a:rPr lang="sr-Latn-RS" altLang="sr-Latn-RS" sz="2000" i="1" dirty="0"/>
              <a:t>može biti veća od </a:t>
            </a:r>
            <a:r>
              <a:rPr lang="sr-Cyrl-CS" altLang="sr-Latn-RS" sz="2000" i="1" dirty="0"/>
              <a:t>1</a:t>
            </a:r>
            <a:r>
              <a:rPr lang="sr-Latn-RS" altLang="sr-Latn-RS" sz="2000" dirty="0"/>
              <a:t>. To nije moguće jer se verovatnoća kreće od 0 do 1.</a:t>
            </a:r>
          </a:p>
        </p:txBody>
      </p:sp>
    </p:spTree>
    <p:extLst>
      <p:ext uri="{BB962C8B-B14F-4D97-AF65-F5344CB8AC3E}">
        <p14:creationId xmlns:p14="http://schemas.microsoft.com/office/powerpoint/2010/main" xmlns="" val="1495884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DFDE95-9E9F-4DA6-BBDD-5CF3BEBC8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Nelinearna regresija sa binarnom kriterijumskom varijablom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B0E0E13-E21F-4D3B-A681-52B9E38B22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288" y="1825624"/>
            <a:ext cx="11196680" cy="4887829"/>
          </a:xfrm>
        </p:spPr>
        <p:txBody>
          <a:bodyPr/>
          <a:lstStyle/>
          <a:p>
            <a:r>
              <a:rPr lang="sr-Latn-RS" dirty="0"/>
              <a:t>Pošto bi korišćenjem linearne regresije verovatnoća mogla biti veća od 1, adekvatnije bi bilo da se iskoristi </a:t>
            </a:r>
            <a:r>
              <a:rPr lang="sr-Latn-RS" b="1" dirty="0"/>
              <a:t>nelinearni model</a:t>
            </a:r>
            <a:r>
              <a:rPr lang="sr-Latn-RS" dirty="0"/>
              <a:t>.</a:t>
            </a:r>
          </a:p>
          <a:p>
            <a:r>
              <a:rPr lang="sr-Latn-RS" dirty="0"/>
              <a:t>To se može uraditi logističkim modelom</a:t>
            </a:r>
          </a:p>
          <a:p>
            <a:r>
              <a:rPr lang="sr-Latn-RS" dirty="0"/>
              <a:t> Tačke se mogu aproksimirati </a:t>
            </a:r>
          </a:p>
          <a:p>
            <a:pPr marL="0" indent="0">
              <a:buNone/>
            </a:pPr>
            <a:r>
              <a:rPr lang="sr-Latn-RS" dirty="0"/>
              <a:t>    sigmoidalnom funkcijom (oblik slova S)</a:t>
            </a:r>
          </a:p>
          <a:p>
            <a:r>
              <a:rPr lang="sr-Latn-RS" b="1" dirty="0"/>
              <a:t>Sigmoidalna funkcija </a:t>
            </a:r>
            <a:r>
              <a:rPr lang="sr-Latn-RS" dirty="0"/>
              <a:t>(rastuća)</a:t>
            </a:r>
            <a:r>
              <a:rPr lang="en-US" dirty="0"/>
              <a:t>:</a:t>
            </a:r>
            <a:endParaRPr lang="sr-Latn-RS" dirty="0"/>
          </a:p>
          <a:p>
            <a:pPr marL="0" indent="0">
              <a:buNone/>
            </a:pPr>
            <a:r>
              <a:rPr kumimoji="0" lang="sr-Latn-R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	-</a:t>
            </a:r>
            <a:r>
              <a:rPr kumimoji="0" lang="x-none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prvo pozitivno ubrzan</a:t>
            </a:r>
            <a:r>
              <a:rPr kumimoji="0" lang="sr-Latn-RS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</a:t>
            </a:r>
          </a:p>
          <a:p>
            <a:pPr marL="0" indent="0">
              <a:buNone/>
            </a:pPr>
            <a:r>
              <a:rPr kumimoji="0" lang="sr-Latn-RS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	-</a:t>
            </a:r>
            <a:r>
              <a:rPr kumimoji="0" lang="x-none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pa rastuće linear</a:t>
            </a:r>
            <a:r>
              <a:rPr kumimoji="0" lang="en-US" sz="2800" b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na</a:t>
            </a:r>
            <a:endParaRPr kumimoji="0" lang="sr-Latn-RS" sz="2800" b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indent="0">
              <a:buNone/>
            </a:pPr>
            <a:r>
              <a:rPr kumimoji="0" lang="sr-Latn-RS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	-</a:t>
            </a:r>
            <a:r>
              <a:rPr kumimoji="0" lang="x-none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pa negativno ubrzan</a:t>
            </a:r>
            <a:r>
              <a:rPr kumimoji="0" lang="en-US" sz="2800" b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a</a:t>
            </a:r>
          </a:p>
          <a:p>
            <a:pPr marL="0" indent="0">
              <a:buNone/>
            </a:pPr>
            <a:endParaRPr lang="sr-Latn-RS" dirty="0"/>
          </a:p>
          <a:p>
            <a:endParaRPr lang="sr-Latn-RS" dirty="0"/>
          </a:p>
          <a:p>
            <a:endParaRPr lang="sr-Latn-RS" dirty="0"/>
          </a:p>
          <a:p>
            <a:endParaRPr lang="sr-Latn-R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2D203700-7E34-435B-8B4E-0D3B66930E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54316" y="2783960"/>
            <a:ext cx="5011738" cy="384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xmlns="" id="{768E2D7A-EB26-4F54-913C-8C8AAC08586F}"/>
              </a:ext>
            </a:extLst>
          </p:cNvPr>
          <p:cNvCxnSpPr/>
          <p:nvPr/>
        </p:nvCxnSpPr>
        <p:spPr>
          <a:xfrm flipV="1">
            <a:off x="7735330" y="3429000"/>
            <a:ext cx="3970638" cy="2551670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28063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6DBA251-6A1E-4F79-AC74-AB9A5FCCE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Binarna </a:t>
            </a:r>
            <a:r>
              <a:rPr lang="sr-Latn-RS" b="1" dirty="0" smtClean="0">
                <a:solidFill>
                  <a:srgbClr val="000099"/>
                </a:solidFill>
              </a:rPr>
              <a:t>logistička </a:t>
            </a:r>
            <a:r>
              <a:rPr lang="sr-Latn-RS" b="1" dirty="0">
                <a:solidFill>
                  <a:srgbClr val="000099"/>
                </a:solidFill>
              </a:rPr>
              <a:t>regresija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865CE63-4C3A-48CF-AEBB-051D5BC442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509" y="1690688"/>
            <a:ext cx="11176144" cy="4802187"/>
          </a:xfrm>
        </p:spPr>
        <p:txBody>
          <a:bodyPr>
            <a:normAutofit fontScale="92500" lnSpcReduction="20000"/>
          </a:bodyPr>
          <a:lstStyle/>
          <a:p>
            <a:r>
              <a:rPr lang="sr-Latn-RS" sz="2600" b="1" dirty="0"/>
              <a:t>Kriterijumska varijabla </a:t>
            </a:r>
            <a:r>
              <a:rPr lang="sr-Latn-RS" sz="2600" dirty="0"/>
              <a:t>je kategorička binarna (0, 1)</a:t>
            </a:r>
          </a:p>
          <a:p>
            <a:pPr marL="0" indent="0">
              <a:buNone/>
            </a:pPr>
            <a:r>
              <a:rPr lang="sr-Latn-RS" sz="2600" dirty="0"/>
              <a:t>	- Primer: Oboleo od poremećaja (1 – da, 0 – ne)</a:t>
            </a:r>
          </a:p>
          <a:p>
            <a:r>
              <a:rPr lang="sr-Latn-RS" sz="2600" b="1" dirty="0"/>
              <a:t>Prediktor(ske) varijable</a:t>
            </a:r>
            <a:r>
              <a:rPr lang="sr-Latn-RS" sz="2600" dirty="0"/>
              <a:t> su ili numeričke ili binarne varijable.</a:t>
            </a:r>
          </a:p>
          <a:p>
            <a:pPr>
              <a:lnSpc>
                <a:spcPct val="120000"/>
              </a:lnSpc>
            </a:pPr>
            <a:r>
              <a:rPr lang="sr-Latn-RS" sz="2600" b="1" dirty="0"/>
              <a:t>Cilj analize </a:t>
            </a:r>
            <a:r>
              <a:rPr lang="sr-Latn-RS" sz="2600" dirty="0"/>
              <a:t>– da na osnovu poznavanja rezultata na jednoj ili više prediktorskih varijabli odredimo verovatnoću, šanse  ili logit pripadanja određenoj kategoriji binarne kriterijumske varijable.</a:t>
            </a:r>
          </a:p>
          <a:p>
            <a:pPr algn="just">
              <a:lnSpc>
                <a:spcPct val="120000"/>
              </a:lnSpc>
              <a:spcAft>
                <a:spcPts val="800"/>
              </a:spcAft>
            </a:pPr>
            <a:r>
              <a:rPr lang="sr-Latn-RS" sz="26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Prednosti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binarne logisti</a:t>
            </a:r>
            <a:r>
              <a:rPr lang="sr-Latn-RS" sz="2600" dirty="0"/>
              <a:t>č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 regresije u odnosu na linearnu regresiju ako je kriterijumska varijabla binarna  </a:t>
            </a:r>
            <a:r>
              <a:rPr lang="sr-Latn-RS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(Tenjović, 2020) 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sr-Latn-R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Ne pretpostavlja </a:t>
            </a:r>
            <a:r>
              <a:rPr lang="sr-Latn-RS" sz="26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lineran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odnos između prediktora i kriterijuma</a:t>
            </a:r>
            <a:endParaRPr lang="sr-Latn-R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buNone/>
            </a:pP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Ne pretpostavlja </a:t>
            </a:r>
            <a:r>
              <a:rPr lang="sr-Latn-RS" sz="26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normalnost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raspodele kriterujmske varijable</a:t>
            </a:r>
            <a:endParaRPr lang="sr-Latn-R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- Ne pretpostavlja </a:t>
            </a:r>
            <a:r>
              <a:rPr lang="sr-Latn-RS" sz="26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homoscedastičnost</a:t>
            </a:r>
            <a:r>
              <a:rPr lang="sr-Latn-RS" sz="2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reziduala</a:t>
            </a:r>
            <a:endParaRPr lang="sr-Latn-RS" sz="2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xmlns="" val="331451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0BF977-CA82-4CBA-93AE-208AAB2C3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Logistička regresija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681485B-3A1F-453E-B3A0-4EFDE5D7B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Zove se logistička jer se tako zove ova transformacija</a:t>
            </a:r>
            <a:r>
              <a:rPr lang="en-US" dirty="0"/>
              <a:t> </a:t>
            </a:r>
            <a:r>
              <a:rPr lang="sr-Latn-RS" dirty="0"/>
              <a:t>podataka:</a:t>
            </a:r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 marL="0" indent="0">
              <a:buNone/>
            </a:pPr>
            <a:endParaRPr lang="sr-Latn-RS" dirty="0"/>
          </a:p>
          <a:p>
            <a:pPr>
              <a:lnSpc>
                <a:spcPct val="100000"/>
              </a:lnSpc>
            </a:pPr>
            <a:endParaRPr lang="sr-Latn-RS" dirty="0"/>
          </a:p>
          <a:p>
            <a:pPr>
              <a:lnSpc>
                <a:spcPct val="100000"/>
              </a:lnSpc>
            </a:pPr>
            <a:r>
              <a:rPr lang="sr-Latn-RS" dirty="0"/>
              <a:t>Kada linearni kompozit pretvorimo u ovu transformaciju, menjamo </a:t>
            </a:r>
            <a:r>
              <a:rPr lang="en-US" dirty="0"/>
              <a:t>l</a:t>
            </a:r>
            <a:r>
              <a:rPr lang="sr-Latn-RS" dirty="0"/>
              <a:t>inearan odnos u </a:t>
            </a:r>
            <a:r>
              <a:rPr lang="sr-Latn-RS" b="1" dirty="0"/>
              <a:t>nelienarni</a:t>
            </a:r>
            <a:r>
              <a:rPr lang="sr-Latn-RS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1513E80C-5CA0-4238-8FA1-5AAF0CFDFEB7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6255" y="2501701"/>
            <a:ext cx="2225040" cy="1371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06C7B3A6-8B51-4344-A091-CAF5C0952FF5}"/>
              </a:ext>
            </a:extLst>
          </p:cNvPr>
          <p:cNvSpPr txBox="1"/>
          <p:nvPr/>
        </p:nvSpPr>
        <p:spPr>
          <a:xfrm>
            <a:off x="3802347" y="2587336"/>
            <a:ext cx="7010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600" dirty="0"/>
              <a:t>X je </a:t>
            </a:r>
            <a:r>
              <a:rPr lang="sr-Latn-RS" sz="3600" i="1" u="sng" dirty="0"/>
              <a:t>linearni kompozit </a:t>
            </a:r>
            <a:r>
              <a:rPr lang="sr-Latn-RS" sz="3600" dirty="0"/>
              <a:t>prediktorskih varijabli</a:t>
            </a:r>
          </a:p>
        </p:txBody>
      </p:sp>
    </p:spTree>
    <p:extLst>
      <p:ext uri="{BB962C8B-B14F-4D97-AF65-F5344CB8AC3E}">
        <p14:creationId xmlns:p14="http://schemas.microsoft.com/office/powerpoint/2010/main" xmlns="" val="1659028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6C5E45-65B9-47E0-B88D-0DF471358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Ključni pojmovi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524981-DBE0-42E0-8421-90703C59AA6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7116" y="2179587"/>
                <a:ext cx="11245516" cy="4799764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sr-Latn-RS" sz="3600" i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sr-Latn-RS" sz="3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sr-Latn-RS" sz="4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sr-Latn-RS" sz="4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𝑛𝑎</m:t>
                        </m:r>
                      </m:num>
                      <m:den>
                        <m:r>
                          <a:rPr lang="sr-Latn-RS" sz="4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𝑁</m:t>
                        </m:r>
                      </m:den>
                    </m:f>
                  </m:oMath>
                </a14:m>
                <a:r>
                  <a:rPr lang="sr-Latn-RS" sz="3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			</a:t>
                </a:r>
              </a:p>
              <a:p>
                <a:r>
                  <a:rPr lang="sr-Latn-RS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</a:t>
                </a:r>
                <a:r>
                  <a:rPr lang="sr-Latn-RS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erovatnoća je količnik tj. odnos između broja povoljnih događaja (</a:t>
                </a:r>
                <a:r>
                  <a:rPr lang="sr-Latn-RS" sz="36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sr-Latn-RS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sr-Latn-RS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i broja ukupnih događaja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sr-Latn-RS" sz="2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(N)</a:t>
                </a:r>
              </a:p>
              <a:p>
                <a:r>
                  <a:rPr lang="sr-Latn-R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Primer: Ako je od 120 studenata njih 40 </a:t>
                </a:r>
                <a:r>
                  <a:rPr lang="en-US" dirty="0" err="1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zdravo</a:t>
                </a:r>
                <a:r>
                  <a:rPr lang="sr-Latn-R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kolika je verovatnoća da je neko bolestan?</a:t>
                </a:r>
              </a:p>
              <a:p>
                <a:pPr marL="0" indent="0">
                  <a:buNone/>
                </a:pPr>
                <a:r>
                  <a:rPr lang="sr-Latn-R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- </a:t>
                </a:r>
                <a:r>
                  <a:rPr kumimoji="0" lang="sr-Latn-RS" sz="3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sr-Latn-R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 = 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r>
                  <a:rPr kumimoji="0" lang="sr-Latn-R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0,  N = 120</a:t>
                </a:r>
              </a:p>
              <a:p>
                <a:pPr marL="0" indent="0">
                  <a:buNone/>
                </a:pPr>
                <a:r>
                  <a:rPr lang="sr-Latn-R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- </a:t>
                </a:r>
                <a:r>
                  <a:rPr lang="sr-Latn-RS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p</a:t>
                </a:r>
                <a:r>
                  <a:rPr lang="sr-Latn-R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en-US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80</a:t>
                </a:r>
                <a:r>
                  <a:rPr lang="sr-Latn-R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/ 120 = 0.</a:t>
                </a:r>
                <a:r>
                  <a:rPr lang="en-U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667</a:t>
                </a:r>
                <a:endParaRPr lang="sr-Latn-R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sr-Latn-R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DE524981-DBE0-42E0-8421-90703C59AA6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7116" y="2179587"/>
                <a:ext cx="11245516" cy="4799764"/>
              </a:xfrm>
              <a:blipFill>
                <a:blip r:embed="rId2" cstate="print"/>
                <a:stretch>
                  <a:fillRect l="-1626" r="-650"/>
                </a:stretch>
              </a:blipFill>
            </p:spPr>
            <p:txBody>
              <a:bodyPr/>
              <a:lstStyle/>
              <a:p>
                <a:r>
                  <a:rPr lang="sr-Latn-R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Arrow: Right 3">
            <a:extLst>
              <a:ext uri="{FF2B5EF4-FFF2-40B4-BE49-F238E27FC236}">
                <a16:creationId xmlns:a16="http://schemas.microsoft.com/office/drawing/2014/main" xmlns="" id="{3FA534E3-B601-4D3F-A960-E7EE8038D344}"/>
              </a:ext>
            </a:extLst>
          </p:cNvPr>
          <p:cNvSpPr/>
          <p:nvPr/>
        </p:nvSpPr>
        <p:spPr>
          <a:xfrm>
            <a:off x="2513992" y="2421491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BCB181C-8CC9-48AE-94D4-E692C79B28AF}"/>
              </a:ext>
            </a:extLst>
          </p:cNvPr>
          <p:cNvSpPr txBox="1"/>
          <p:nvPr/>
        </p:nvSpPr>
        <p:spPr>
          <a:xfrm>
            <a:off x="3844278" y="2421491"/>
            <a:ext cx="45034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Verovatnoća je broj između 0 i 1</a:t>
            </a:r>
          </a:p>
          <a:p>
            <a:endParaRPr lang="sr-Latn-R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CB9F46A-6C9A-4CAE-B209-58915F6D3CC4}"/>
              </a:ext>
            </a:extLst>
          </p:cNvPr>
          <p:cNvSpPr txBox="1"/>
          <p:nvPr/>
        </p:nvSpPr>
        <p:spPr>
          <a:xfrm>
            <a:off x="838200" y="1451097"/>
            <a:ext cx="30578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u="sng" dirty="0"/>
              <a:t>Verovatnoća </a:t>
            </a:r>
          </a:p>
        </p:txBody>
      </p:sp>
    </p:spTree>
    <p:extLst>
      <p:ext uri="{BB962C8B-B14F-4D97-AF65-F5344CB8AC3E}">
        <p14:creationId xmlns:p14="http://schemas.microsoft.com/office/powerpoint/2010/main" xmlns="" val="108869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18715C1-A410-4B56-B4CA-E9F3E8842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000099"/>
                </a:solidFill>
              </a:rPr>
              <a:t>Ključni pojmovi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761C6D4-73AA-4DDB-9F42-76FFA5D9BF4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4694" y="2473832"/>
                <a:ext cx="11662611" cy="466725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kumimoji="0" lang="en-US" sz="4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 panose="020F0502020204030204"/>
                    <a:ea typeface="+mn-ea"/>
                    <a:cs typeface="+mn-cs"/>
                  </a:rPr>
                  <a:t>O = </a:t>
                </a:r>
                <a14:m>
                  <m:oMath xmlns:m="http://schemas.openxmlformats.org/officeDocument/2006/math">
                    <m:f>
                      <m:fPr>
                        <m:ctrlPr>
                          <a:rPr kumimoji="0" lang="sr-Latn-RS" sz="4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kumimoji="0" lang="en-US" sz="4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𝑝</m:t>
                        </m:r>
                      </m:num>
                      <m:den>
                        <m:r>
                          <a:rPr kumimoji="0" lang="en-US" sz="4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1 −</m:t>
                        </m:r>
                        <m:r>
                          <a:rPr kumimoji="0" lang="en-US" sz="4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𝑝</m:t>
                        </m:r>
                      </m:den>
                    </m:f>
                  </m:oMath>
                </a14:m>
                <a:endParaRPr kumimoji="0" lang="sr-Latn-RS" sz="4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  <a:p>
                <a:pPr marL="0" indent="0">
                  <a:buNone/>
                </a:pPr>
                <a:endParaRPr lang="sr-Latn-RS" dirty="0"/>
              </a:p>
              <a:p>
                <a:pPr>
                  <a:lnSpc>
                    <a:spcPct val="100000"/>
                  </a:lnSpc>
                </a:pPr>
                <a:r>
                  <a:rPr lang="sr-Latn-RS" dirty="0"/>
                  <a:t>Šanse predstavljaju količnik dve verovatnoće, verovatnoće da se događaj desi i verovatnoće da se taj događaj ne desi. Odnosno </a:t>
                </a:r>
                <a:r>
                  <a:rPr lang="sr-Latn-RS" u="sng" dirty="0">
                    <a:latin typeface="Calibri" panose="020F0502020204030204" pitchFamily="34" charset="0"/>
                    <a:cs typeface="Times New Roman" panose="02020603050405020304" pitchFamily="18" charset="0"/>
                  </a:rPr>
                  <a:t>š</a:t>
                </a:r>
                <a:r>
                  <a:rPr lang="sr-Latn-RS" sz="2800" u="sng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anse su količnik verovatnoće da ispitanik pripadne jednoj kategoriji (p) i verovatnoće da pripadne drugoj kategoriji (1-p)</a:t>
                </a:r>
                <a:endParaRPr lang="sr-Latn-RS" u="sng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xmlns="" id="{B761C6D4-73AA-4DDB-9F42-76FFA5D9BF4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4694" y="2473832"/>
                <a:ext cx="11662611" cy="4667250"/>
              </a:xfrm>
              <a:blipFill>
                <a:blip r:embed="rId2" cstate="print"/>
                <a:stretch>
                  <a:fillRect l="-2351" t="-2484" r="-1724"/>
                </a:stretch>
              </a:blipFill>
            </p:spPr>
            <p:txBody>
              <a:bodyPr/>
              <a:lstStyle/>
              <a:p>
                <a:r>
                  <a:rPr lang="sr-Latn-RS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row: Right 5">
            <a:extLst>
              <a:ext uri="{FF2B5EF4-FFF2-40B4-BE49-F238E27FC236}">
                <a16:creationId xmlns:a16="http://schemas.microsoft.com/office/drawing/2014/main" xmlns="" id="{2BE63221-F109-4448-9696-E8DC4B26594C}"/>
              </a:ext>
            </a:extLst>
          </p:cNvPr>
          <p:cNvSpPr/>
          <p:nvPr/>
        </p:nvSpPr>
        <p:spPr>
          <a:xfrm>
            <a:off x="2829620" y="2615452"/>
            <a:ext cx="978408" cy="4973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AB3771B-3708-47B1-8AE1-138AD2A11A5C}"/>
              </a:ext>
            </a:extLst>
          </p:cNvPr>
          <p:cNvSpPr txBox="1"/>
          <p:nvPr/>
        </p:nvSpPr>
        <p:spPr>
          <a:xfrm>
            <a:off x="4152726" y="2633271"/>
            <a:ext cx="502284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2400" dirty="0" smtClean="0"/>
              <a:t>Šanse se izražavaju brojem koji </a:t>
            </a:r>
            <a:r>
              <a:rPr lang="sr-Latn-RS" sz="2400" dirty="0"/>
              <a:t>se kreće od 0 do + ∞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E968DF22-78EB-4F68-AE2A-D17C98C5015B}"/>
              </a:ext>
            </a:extLst>
          </p:cNvPr>
          <p:cNvSpPr txBox="1"/>
          <p:nvPr/>
        </p:nvSpPr>
        <p:spPr>
          <a:xfrm>
            <a:off x="5638800" y="2974258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sr-Latn-R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3B4BA2D-88B5-4FFD-A9EF-1BA82D81E49D}"/>
              </a:ext>
            </a:extLst>
          </p:cNvPr>
          <p:cNvSpPr txBox="1"/>
          <p:nvPr/>
        </p:nvSpPr>
        <p:spPr>
          <a:xfrm>
            <a:off x="838200" y="1465769"/>
            <a:ext cx="261538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RS" sz="3200" u="sng" dirty="0"/>
              <a:t>Šanse</a:t>
            </a:r>
          </a:p>
        </p:txBody>
      </p:sp>
    </p:spTree>
    <p:extLst>
      <p:ext uri="{BB962C8B-B14F-4D97-AF65-F5344CB8AC3E}">
        <p14:creationId xmlns:p14="http://schemas.microsoft.com/office/powerpoint/2010/main" xmlns="" val="1641386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740</TotalTime>
  <Words>2328</Words>
  <Application>Microsoft Office PowerPoint</Application>
  <PresentationFormat>Custom</PresentationFormat>
  <Paragraphs>342</Paragraphs>
  <Slides>38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Binarna logistička regresija</vt:lpstr>
      <vt:lpstr>Regresija</vt:lpstr>
      <vt:lpstr>Linearna regresija sa binarnim kriterijumom</vt:lpstr>
      <vt:lpstr>Linearna regresija sa binarnim kriterijumom</vt:lpstr>
      <vt:lpstr>Nelinearna regresija sa binarnom kriterijumskom varijablom </vt:lpstr>
      <vt:lpstr>Binarna logistička regresija</vt:lpstr>
      <vt:lpstr>Logistička regresija</vt:lpstr>
      <vt:lpstr>Ključni pojmovi</vt:lpstr>
      <vt:lpstr>Ključni pojmovi</vt:lpstr>
      <vt:lpstr>Ključni pojmovi</vt:lpstr>
      <vt:lpstr>Ključni pojmovi </vt:lpstr>
      <vt:lpstr>Ključni pojmovi </vt:lpstr>
      <vt:lpstr>Odnos verovatnoće, šansi i logita</vt:lpstr>
      <vt:lpstr>Binarni logistički regresioni model</vt:lpstr>
      <vt:lpstr>Kriterijumska varijabla izražena kao verovatnoća</vt:lpstr>
      <vt:lpstr>Kriterijumska varijabla izražena preko šansi</vt:lpstr>
      <vt:lpstr>Kriterijumska varijabla izražena kao logit</vt:lpstr>
      <vt:lpstr>Ocenjivanje logističkih regresionih koeficijenata metodom Maksimalne Verodostojnosti</vt:lpstr>
      <vt:lpstr>Ilustracija maksimalne verodostojnosti</vt:lpstr>
      <vt:lpstr>Ilustracija maksimalne verodostojnosti</vt:lpstr>
      <vt:lpstr>Ilustracija maksimalne verodostojnosti</vt:lpstr>
      <vt:lpstr>Ilustracija maksimalne verodostojnosti</vt:lpstr>
      <vt:lpstr>Ilustracija maksimalne verodostojnosti</vt:lpstr>
      <vt:lpstr>Ocenjivanje logističkih regresionih parametara: maximum likelihood</vt:lpstr>
      <vt:lpstr>Logistički regresioni koeficijenti - b0</vt:lpstr>
      <vt:lpstr>Logistički regresioni koeficijent - b</vt:lpstr>
      <vt:lpstr>Eksponencirani logistički koeficijent - Exp(b)</vt:lpstr>
      <vt:lpstr>Eksponencirani logistički koeficijent - Exp(b)</vt:lpstr>
      <vt:lpstr>Eksponencirani logistički koeficijent - Exp(b)</vt:lpstr>
      <vt:lpstr>Testiranje nulte hipoteze o svim b koeficijentima - omnibus test</vt:lpstr>
      <vt:lpstr>Testiranje nulte hipoteze o svim b koeficijentima - omnibus test</vt:lpstr>
      <vt:lpstr>Testiranje nulte hipoteze o pojedinim regresionim koeficijentima</vt:lpstr>
      <vt:lpstr>Pažnja!</vt:lpstr>
      <vt:lpstr> Prediktivna moć / Klasifikaciona  uspešnost modela</vt:lpstr>
      <vt:lpstr>Prediktivna moć / Klasifikaciona uspešnost modela</vt:lpstr>
      <vt:lpstr>Prediktivna moć / Klasifikaciona uspešnost modela primer</vt:lpstr>
      <vt:lpstr>Uslovi za korišćenje binarne logističke regresije</vt:lpstr>
      <vt:lpstr>Literatura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Binarna logistička regresija</dc:title>
  <dc:creator>Aleksa Filipovic</dc:creator>
  <cp:lastModifiedBy>Лазар</cp:lastModifiedBy>
  <cp:revision>161</cp:revision>
  <dcterms:created xsi:type="dcterms:W3CDTF">2022-03-16T00:21:54Z</dcterms:created>
  <dcterms:modified xsi:type="dcterms:W3CDTF">2022-04-03T15:52:34Z</dcterms:modified>
</cp:coreProperties>
</file>