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337" r:id="rId2"/>
    <p:sldId id="352" r:id="rId3"/>
    <p:sldId id="339" r:id="rId4"/>
    <p:sldId id="340" r:id="rId5"/>
    <p:sldId id="346" r:id="rId6"/>
    <p:sldId id="348" r:id="rId7"/>
    <p:sldId id="347" r:id="rId8"/>
    <p:sldId id="349" r:id="rId9"/>
    <p:sldId id="290" r:id="rId10"/>
    <p:sldId id="270" r:id="rId11"/>
    <p:sldId id="260" r:id="rId12"/>
    <p:sldId id="266" r:id="rId13"/>
    <p:sldId id="299" r:id="rId14"/>
    <p:sldId id="304" r:id="rId15"/>
    <p:sldId id="306" r:id="rId16"/>
    <p:sldId id="307" r:id="rId17"/>
    <p:sldId id="353" r:id="rId18"/>
    <p:sldId id="311" r:id="rId19"/>
    <p:sldId id="312" r:id="rId20"/>
    <p:sldId id="316" r:id="rId21"/>
    <p:sldId id="318" r:id="rId22"/>
    <p:sldId id="350" r:id="rId23"/>
    <p:sldId id="326" r:id="rId24"/>
    <p:sldId id="328" r:id="rId25"/>
    <p:sldId id="329" r:id="rId26"/>
    <p:sldId id="330" r:id="rId27"/>
    <p:sldId id="331" r:id="rId28"/>
    <p:sldId id="332" r:id="rId29"/>
    <p:sldId id="344" r:id="rId30"/>
    <p:sldId id="257" r:id="rId31"/>
    <p:sldId id="258" r:id="rId32"/>
    <p:sldId id="259" r:id="rId33"/>
    <p:sldId id="261" r:id="rId34"/>
    <p:sldId id="262" r:id="rId35"/>
    <p:sldId id="263" r:id="rId36"/>
    <p:sldId id="265" r:id="rId37"/>
    <p:sldId id="268" r:id="rId38"/>
    <p:sldId id="271" r:id="rId39"/>
    <p:sldId id="272" r:id="rId40"/>
    <p:sldId id="274" r:id="rId41"/>
    <p:sldId id="276" r:id="rId42"/>
    <p:sldId id="256" r:id="rId43"/>
    <p:sldId id="278" r:id="rId44"/>
    <p:sldId id="280" r:id="rId45"/>
    <p:sldId id="282" r:id="rId46"/>
    <p:sldId id="283" r:id="rId47"/>
    <p:sldId id="285" r:id="rId48"/>
    <p:sldId id="287" r:id="rId49"/>
    <p:sldId id="354" r:id="rId50"/>
    <p:sldId id="351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4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FFC000"/>
        </a:solidFill>
      </c:spPr>
    </c:floor>
    <c:sideWall>
      <c:thickness val="0"/>
      <c:spPr>
        <a:solidFill>
          <a:srgbClr val="FFC000"/>
        </a:solidFill>
      </c:spPr>
    </c:sideWall>
    <c:backWall>
      <c:thickness val="0"/>
      <c:spPr>
        <a:solidFill>
          <a:srgbClr val="FFC000"/>
        </a:solidFill>
      </c:spPr>
    </c:backWall>
    <c:plotArea>
      <c:layout>
        <c:manualLayout>
          <c:layoutTarget val="inner"/>
          <c:xMode val="edge"/>
          <c:yMode val="edge"/>
          <c:x val="6.5510595897735002E-2"/>
          <c:y val="5.8891555233659666E-2"/>
          <c:w val="0.91905730533683294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MALI</c:v>
                </c:pt>
                <c:pt idx="1">
                  <c:v>UMEREN</c:v>
                </c:pt>
                <c:pt idx="2">
                  <c:v>VISOK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14.8</c:v>
                </c:pt>
                <c:pt idx="1">
                  <c:v>28.8</c:v>
                </c:pt>
                <c:pt idx="2">
                  <c:v>48.9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7-4A76-B4CF-08648EDC1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4910720"/>
        <c:axId val="94937088"/>
        <c:axId val="0"/>
      </c:bar3DChart>
      <c:catAx>
        <c:axId val="9491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tx2">
              <a:lumMod val="40000"/>
              <a:lumOff val="60000"/>
            </a:schemeClr>
          </a:solidFill>
        </c:spPr>
        <c:txPr>
          <a:bodyPr/>
          <a:lstStyle/>
          <a:p>
            <a:pPr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</a:defRPr>
            </a:pPr>
            <a:endParaRPr lang="en-US"/>
          </a:p>
        </c:txPr>
        <c:crossAx val="94937088"/>
        <c:crosses val="autoZero"/>
        <c:auto val="1"/>
        <c:lblAlgn val="ctr"/>
        <c:lblOffset val="100"/>
        <c:noMultiLvlLbl val="0"/>
      </c:catAx>
      <c:valAx>
        <c:axId val="94937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910720"/>
        <c:crosses val="autoZero"/>
        <c:crossBetween val="between"/>
      </c:valAx>
      <c:spPr>
        <a:solidFill>
          <a:schemeClr val="tx2">
            <a:lumMod val="40000"/>
            <a:lumOff val="6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0E9F3D-0FF6-4AAF-BD35-7057784286B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8FDF8F-457E-4300-A8C4-B8A22B6F3C8A}">
      <dgm:prSet phldrT="[Text]"/>
      <dgm:spPr>
        <a:solidFill>
          <a:srgbClr val="C00000"/>
        </a:solidFill>
      </dgm:spPr>
      <dgm:t>
        <a:bodyPr/>
        <a:lstStyle/>
        <a:p>
          <a:r>
            <a:rPr lang="sr-Latn-RS" b="1" dirty="0">
              <a:solidFill>
                <a:schemeClr val="bg1"/>
              </a:solidFill>
            </a:rPr>
            <a:t>PRIPREMA</a:t>
          </a:r>
          <a:endParaRPr lang="en-US" b="1" dirty="0">
            <a:solidFill>
              <a:schemeClr val="bg1"/>
            </a:solidFill>
          </a:endParaRPr>
        </a:p>
      </dgm:t>
    </dgm:pt>
    <dgm:pt modelId="{713BCEE6-37EC-44E4-BB7C-5B9D9F77FDBA}" type="parTrans" cxnId="{051D59BE-D75C-4104-B7A8-6C5855E0716D}">
      <dgm:prSet/>
      <dgm:spPr/>
      <dgm:t>
        <a:bodyPr/>
        <a:lstStyle/>
        <a:p>
          <a:endParaRPr lang="en-US"/>
        </a:p>
      </dgm:t>
    </dgm:pt>
    <dgm:pt modelId="{66D12D58-D85D-4402-B4A6-3CE2AC805400}" type="sibTrans" cxnId="{051D59BE-D75C-4104-B7A8-6C5855E0716D}">
      <dgm:prSet/>
      <dgm:spPr/>
      <dgm:t>
        <a:bodyPr/>
        <a:lstStyle/>
        <a:p>
          <a:endParaRPr lang="en-US"/>
        </a:p>
      </dgm:t>
    </dgm:pt>
    <dgm:pt modelId="{42FA31B7-D412-471A-8081-54023146B825}">
      <dgm:prSet phldrT="[Text]"/>
      <dgm:spPr>
        <a:solidFill>
          <a:schemeClr val="accent5">
            <a:lumMod val="40000"/>
            <a:lumOff val="60000"/>
            <a:alpha val="90000"/>
          </a:schemeClr>
        </a:solidFill>
        <a:ln w="38100">
          <a:solidFill>
            <a:srgbClr val="C00000"/>
          </a:solidFill>
        </a:ln>
      </dgm:spPr>
      <dgm:t>
        <a:bodyPr/>
        <a:lstStyle/>
        <a:p>
          <a:pPr>
            <a:buNone/>
          </a:pPr>
          <a:r>
            <a:rPr lang="sr-Latn-RS" b="1" dirty="0"/>
            <a:t>1. PRIPREMNO-ORIJENTACIONO-MOTIVACIONA  FAZA</a:t>
          </a:r>
          <a:endParaRPr lang="en-US" dirty="0"/>
        </a:p>
      </dgm:t>
    </dgm:pt>
    <dgm:pt modelId="{774E0473-BBAD-4F41-8995-76ABBB482464}" type="parTrans" cxnId="{2E0BE0B2-BE45-4164-9A85-C953BFCC3934}">
      <dgm:prSet/>
      <dgm:spPr/>
      <dgm:t>
        <a:bodyPr/>
        <a:lstStyle/>
        <a:p>
          <a:endParaRPr lang="en-US"/>
        </a:p>
      </dgm:t>
    </dgm:pt>
    <dgm:pt modelId="{B46AA777-8E3D-49D4-8846-461FB5E8A6BB}" type="sibTrans" cxnId="{2E0BE0B2-BE45-4164-9A85-C953BFCC3934}">
      <dgm:prSet/>
      <dgm:spPr/>
      <dgm:t>
        <a:bodyPr/>
        <a:lstStyle/>
        <a:p>
          <a:endParaRPr lang="en-US"/>
        </a:p>
      </dgm:t>
    </dgm:pt>
    <dgm:pt modelId="{8A0D586A-ADA4-4E8F-A5ED-A208B3791ADF}">
      <dgm:prSet phldrT="[Text]"/>
      <dgm:spPr>
        <a:solidFill>
          <a:srgbClr val="C00000"/>
        </a:solidFill>
      </dgm:spPr>
      <dgm:t>
        <a:bodyPr/>
        <a:lstStyle/>
        <a:p>
          <a:r>
            <a:rPr lang="sr-Latn-RS" b="1" dirty="0"/>
            <a:t>TRETMAN</a:t>
          </a:r>
          <a:endParaRPr lang="en-US" b="1" dirty="0"/>
        </a:p>
      </dgm:t>
    </dgm:pt>
    <dgm:pt modelId="{CE36D331-CD4D-46AE-824B-A7C9A443EB40}" type="parTrans" cxnId="{A531A301-AE54-4779-ABEE-02F3BD798FB4}">
      <dgm:prSet/>
      <dgm:spPr/>
      <dgm:t>
        <a:bodyPr/>
        <a:lstStyle/>
        <a:p>
          <a:endParaRPr lang="en-US"/>
        </a:p>
      </dgm:t>
    </dgm:pt>
    <dgm:pt modelId="{5A294880-DA33-480C-93D2-0A6830B1860E}" type="sibTrans" cxnId="{A531A301-AE54-4779-ABEE-02F3BD798FB4}">
      <dgm:prSet/>
      <dgm:spPr/>
      <dgm:t>
        <a:bodyPr/>
        <a:lstStyle/>
        <a:p>
          <a:endParaRPr lang="en-US"/>
        </a:p>
      </dgm:t>
    </dgm:pt>
    <dgm:pt modelId="{D3CA9FF7-82E5-49B5-ADD6-18517FA65189}">
      <dgm:prSet phldrT="[Text]"/>
      <dgm:spPr>
        <a:solidFill>
          <a:schemeClr val="accent5">
            <a:lumMod val="40000"/>
            <a:lumOff val="60000"/>
            <a:alpha val="90000"/>
          </a:schemeClr>
        </a:solidFill>
        <a:ln w="38100">
          <a:solidFill>
            <a:srgbClr val="C00000"/>
          </a:solidFill>
        </a:ln>
      </dgm:spPr>
      <dgm:t>
        <a:bodyPr/>
        <a:lstStyle/>
        <a:p>
          <a:pPr>
            <a:buNone/>
          </a:pPr>
          <a:r>
            <a:rPr lang="sr-Latn-RS" b="1" dirty="0"/>
            <a:t>2. REŠAVANJE BAZIČNIH PROBLEMA</a:t>
          </a:r>
          <a:r>
            <a:rPr lang="en-US" b="1" dirty="0"/>
            <a:t> I UNAPRE</a:t>
          </a:r>
          <a:r>
            <a:rPr lang="sr-Latn-RS" b="1" dirty="0"/>
            <a:t>ĐENJE POTENCIJALA I KOMPETENCIJA</a:t>
          </a:r>
          <a:endParaRPr lang="en-US" dirty="0"/>
        </a:p>
      </dgm:t>
    </dgm:pt>
    <dgm:pt modelId="{19D88455-5673-4CF7-9EEB-5BD34BB88503}" type="parTrans" cxnId="{85F6B24A-270E-423E-B126-1874D3A1010B}">
      <dgm:prSet/>
      <dgm:spPr/>
      <dgm:t>
        <a:bodyPr/>
        <a:lstStyle/>
        <a:p>
          <a:endParaRPr lang="en-US"/>
        </a:p>
      </dgm:t>
    </dgm:pt>
    <dgm:pt modelId="{CE7C6679-33B2-4B57-BCE0-4D4F285DE6ED}" type="sibTrans" cxnId="{85F6B24A-270E-423E-B126-1874D3A1010B}">
      <dgm:prSet/>
      <dgm:spPr/>
      <dgm:t>
        <a:bodyPr/>
        <a:lstStyle/>
        <a:p>
          <a:endParaRPr lang="en-US"/>
        </a:p>
      </dgm:t>
    </dgm:pt>
    <dgm:pt modelId="{9C5BAA55-9339-4142-BDAD-29CF8E0E2DE9}">
      <dgm:prSet phldrT="[Text]"/>
      <dgm:spPr>
        <a:solidFill>
          <a:srgbClr val="C00000"/>
        </a:solidFill>
      </dgm:spPr>
      <dgm:t>
        <a:bodyPr/>
        <a:lstStyle/>
        <a:p>
          <a:r>
            <a:rPr lang="sr-Latn-RS" b="1" dirty="0"/>
            <a:t>TRANZICIJA</a:t>
          </a:r>
          <a:endParaRPr lang="en-US" b="1" dirty="0"/>
        </a:p>
      </dgm:t>
    </dgm:pt>
    <dgm:pt modelId="{A78B660A-C8E6-4751-831D-EA9820FCB5C8}" type="parTrans" cxnId="{00B097BF-FCB3-4773-9EC4-BAB1828556C8}">
      <dgm:prSet/>
      <dgm:spPr/>
      <dgm:t>
        <a:bodyPr/>
        <a:lstStyle/>
        <a:p>
          <a:endParaRPr lang="en-US"/>
        </a:p>
      </dgm:t>
    </dgm:pt>
    <dgm:pt modelId="{51F072DC-840E-45DD-BD3F-96FD681915CA}" type="sibTrans" cxnId="{00B097BF-FCB3-4773-9EC4-BAB1828556C8}">
      <dgm:prSet/>
      <dgm:spPr/>
      <dgm:t>
        <a:bodyPr/>
        <a:lstStyle/>
        <a:p>
          <a:endParaRPr lang="en-US"/>
        </a:p>
      </dgm:t>
    </dgm:pt>
    <dgm:pt modelId="{3089B6E3-C321-454C-9661-1E4E0B59057B}">
      <dgm:prSet phldrT="[Text]"/>
      <dgm:spPr>
        <a:solidFill>
          <a:schemeClr val="accent5">
            <a:lumMod val="40000"/>
            <a:lumOff val="60000"/>
            <a:alpha val="90000"/>
          </a:schemeClr>
        </a:solidFill>
        <a:ln w="38100">
          <a:solidFill>
            <a:srgbClr val="C00000"/>
          </a:solidFill>
        </a:ln>
      </dgm:spPr>
      <dgm:t>
        <a:bodyPr/>
        <a:lstStyle/>
        <a:p>
          <a:pPr>
            <a:buNone/>
          </a:pPr>
          <a:r>
            <a:rPr lang="sr-Latn-RS" b="1" dirty="0"/>
            <a:t>3. KONSOLIDACIJA, GENERALIZACIJA I TERMINACIJA</a:t>
          </a:r>
          <a:endParaRPr lang="en-US" dirty="0"/>
        </a:p>
      </dgm:t>
    </dgm:pt>
    <dgm:pt modelId="{13D41052-3BD2-462E-B440-9D2DA6B5790C}" type="parTrans" cxnId="{96FFF644-3D15-4E8F-85D4-61BA56936CE5}">
      <dgm:prSet/>
      <dgm:spPr/>
      <dgm:t>
        <a:bodyPr/>
        <a:lstStyle/>
        <a:p>
          <a:endParaRPr lang="en-US"/>
        </a:p>
      </dgm:t>
    </dgm:pt>
    <dgm:pt modelId="{696D5C72-497F-4D7C-AFDB-93712B944F80}" type="sibTrans" cxnId="{96FFF644-3D15-4E8F-85D4-61BA56936CE5}">
      <dgm:prSet/>
      <dgm:spPr/>
      <dgm:t>
        <a:bodyPr/>
        <a:lstStyle/>
        <a:p>
          <a:endParaRPr lang="en-US"/>
        </a:p>
      </dgm:t>
    </dgm:pt>
    <dgm:pt modelId="{94D1246C-DA7A-4E8C-8026-EF6379562F32}" type="pres">
      <dgm:prSet presAssocID="{1B0E9F3D-0FF6-4AAF-BD35-7057784286BE}" presName="linearFlow" presStyleCnt="0">
        <dgm:presLayoutVars>
          <dgm:dir/>
          <dgm:animLvl val="lvl"/>
          <dgm:resizeHandles val="exact"/>
        </dgm:presLayoutVars>
      </dgm:prSet>
      <dgm:spPr/>
    </dgm:pt>
    <dgm:pt modelId="{D89C7D71-F0EA-489D-A3C6-C7DD26A127B6}" type="pres">
      <dgm:prSet presAssocID="{B68FDF8F-457E-4300-A8C4-B8A22B6F3C8A}" presName="composite" presStyleCnt="0"/>
      <dgm:spPr/>
    </dgm:pt>
    <dgm:pt modelId="{93D150CD-F499-4F93-95AD-876A07C378FF}" type="pres">
      <dgm:prSet presAssocID="{B68FDF8F-457E-4300-A8C4-B8A22B6F3C8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C1ED7AA-91CF-45A0-A3EF-4F093FADBA93}" type="pres">
      <dgm:prSet presAssocID="{B68FDF8F-457E-4300-A8C4-B8A22B6F3C8A}" presName="descendantText" presStyleLbl="alignAcc1" presStyleIdx="0" presStyleCnt="3">
        <dgm:presLayoutVars>
          <dgm:bulletEnabled val="1"/>
        </dgm:presLayoutVars>
      </dgm:prSet>
      <dgm:spPr/>
    </dgm:pt>
    <dgm:pt modelId="{8E1EA39A-7BF2-4C2E-AF2D-6295D9F159DB}" type="pres">
      <dgm:prSet presAssocID="{66D12D58-D85D-4402-B4A6-3CE2AC805400}" presName="sp" presStyleCnt="0"/>
      <dgm:spPr/>
    </dgm:pt>
    <dgm:pt modelId="{81B6821A-556E-425D-8345-30305C2B32E6}" type="pres">
      <dgm:prSet presAssocID="{8A0D586A-ADA4-4E8F-A5ED-A208B3791ADF}" presName="composite" presStyleCnt="0"/>
      <dgm:spPr/>
    </dgm:pt>
    <dgm:pt modelId="{7B5D06DA-0317-40ED-9874-1FEE8EA6D0E2}" type="pres">
      <dgm:prSet presAssocID="{8A0D586A-ADA4-4E8F-A5ED-A208B3791ADF}" presName="parentText" presStyleLbl="alignNode1" presStyleIdx="1" presStyleCnt="3" custScaleX="100235" custScaleY="132143">
        <dgm:presLayoutVars>
          <dgm:chMax val="1"/>
          <dgm:bulletEnabled val="1"/>
        </dgm:presLayoutVars>
      </dgm:prSet>
      <dgm:spPr/>
    </dgm:pt>
    <dgm:pt modelId="{A8149E5B-7F56-4CE2-B4AA-459557F1FC9A}" type="pres">
      <dgm:prSet presAssocID="{8A0D586A-ADA4-4E8F-A5ED-A208B3791ADF}" presName="descendantText" presStyleLbl="alignAcc1" presStyleIdx="1" presStyleCnt="3" custScaleY="149435" custLinFactNeighborY="2903">
        <dgm:presLayoutVars>
          <dgm:bulletEnabled val="1"/>
        </dgm:presLayoutVars>
      </dgm:prSet>
      <dgm:spPr/>
    </dgm:pt>
    <dgm:pt modelId="{9F334913-EB51-4AFC-B2C1-3EE606566F7E}" type="pres">
      <dgm:prSet presAssocID="{5A294880-DA33-480C-93D2-0A6830B1860E}" presName="sp" presStyleCnt="0"/>
      <dgm:spPr/>
    </dgm:pt>
    <dgm:pt modelId="{C2B4EEA7-8AFF-42C1-B566-DB3B50518B70}" type="pres">
      <dgm:prSet presAssocID="{9C5BAA55-9339-4142-BDAD-29CF8E0E2DE9}" presName="composite" presStyleCnt="0"/>
      <dgm:spPr/>
    </dgm:pt>
    <dgm:pt modelId="{0F782D66-4F51-4F0E-A1A1-61B14443B4D7}" type="pres">
      <dgm:prSet presAssocID="{9C5BAA55-9339-4142-BDAD-29CF8E0E2DE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53FDC39-12CE-43B9-8EB0-BD2451AADEC6}" type="pres">
      <dgm:prSet presAssocID="{9C5BAA55-9339-4142-BDAD-29CF8E0E2DE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531A301-AE54-4779-ABEE-02F3BD798FB4}" srcId="{1B0E9F3D-0FF6-4AAF-BD35-7057784286BE}" destId="{8A0D586A-ADA4-4E8F-A5ED-A208B3791ADF}" srcOrd="1" destOrd="0" parTransId="{CE36D331-CD4D-46AE-824B-A7C9A443EB40}" sibTransId="{5A294880-DA33-480C-93D2-0A6830B1860E}"/>
    <dgm:cxn modelId="{D7A48E25-43AD-405E-947C-529EDC2CF672}" type="presOf" srcId="{B68FDF8F-457E-4300-A8C4-B8A22B6F3C8A}" destId="{93D150CD-F499-4F93-95AD-876A07C378FF}" srcOrd="0" destOrd="0" presId="urn:microsoft.com/office/officeart/2005/8/layout/chevron2"/>
    <dgm:cxn modelId="{B7C77C2A-ABD9-45A3-B547-5F5EC3ECBCE2}" type="presOf" srcId="{3089B6E3-C321-454C-9661-1E4E0B59057B}" destId="{B53FDC39-12CE-43B9-8EB0-BD2451AADEC6}" srcOrd="0" destOrd="0" presId="urn:microsoft.com/office/officeart/2005/8/layout/chevron2"/>
    <dgm:cxn modelId="{70C31041-22F4-44E9-8A5E-D1751FF2E23C}" type="presOf" srcId="{D3CA9FF7-82E5-49B5-ADD6-18517FA65189}" destId="{A8149E5B-7F56-4CE2-B4AA-459557F1FC9A}" srcOrd="0" destOrd="0" presId="urn:microsoft.com/office/officeart/2005/8/layout/chevron2"/>
    <dgm:cxn modelId="{96FFF644-3D15-4E8F-85D4-61BA56936CE5}" srcId="{9C5BAA55-9339-4142-BDAD-29CF8E0E2DE9}" destId="{3089B6E3-C321-454C-9661-1E4E0B59057B}" srcOrd="0" destOrd="0" parTransId="{13D41052-3BD2-462E-B440-9D2DA6B5790C}" sibTransId="{696D5C72-497F-4D7C-AFDB-93712B944F80}"/>
    <dgm:cxn modelId="{85F6B24A-270E-423E-B126-1874D3A1010B}" srcId="{8A0D586A-ADA4-4E8F-A5ED-A208B3791ADF}" destId="{D3CA9FF7-82E5-49B5-ADD6-18517FA65189}" srcOrd="0" destOrd="0" parTransId="{19D88455-5673-4CF7-9EEB-5BD34BB88503}" sibTransId="{CE7C6679-33B2-4B57-BCE0-4D4F285DE6ED}"/>
    <dgm:cxn modelId="{54E5BB4E-4ECF-4A47-9060-C47037019192}" type="presOf" srcId="{8A0D586A-ADA4-4E8F-A5ED-A208B3791ADF}" destId="{7B5D06DA-0317-40ED-9874-1FEE8EA6D0E2}" srcOrd="0" destOrd="0" presId="urn:microsoft.com/office/officeart/2005/8/layout/chevron2"/>
    <dgm:cxn modelId="{29B00659-E4D2-4BC4-B1B5-AF6FD8071113}" type="presOf" srcId="{1B0E9F3D-0FF6-4AAF-BD35-7057784286BE}" destId="{94D1246C-DA7A-4E8C-8026-EF6379562F32}" srcOrd="0" destOrd="0" presId="urn:microsoft.com/office/officeart/2005/8/layout/chevron2"/>
    <dgm:cxn modelId="{88125059-BD1F-4889-B6D0-3EEBB5E9B623}" type="presOf" srcId="{9C5BAA55-9339-4142-BDAD-29CF8E0E2DE9}" destId="{0F782D66-4F51-4F0E-A1A1-61B14443B4D7}" srcOrd="0" destOrd="0" presId="urn:microsoft.com/office/officeart/2005/8/layout/chevron2"/>
    <dgm:cxn modelId="{2E0BE0B2-BE45-4164-9A85-C953BFCC3934}" srcId="{B68FDF8F-457E-4300-A8C4-B8A22B6F3C8A}" destId="{42FA31B7-D412-471A-8081-54023146B825}" srcOrd="0" destOrd="0" parTransId="{774E0473-BBAD-4F41-8995-76ABBB482464}" sibTransId="{B46AA777-8E3D-49D4-8846-461FB5E8A6BB}"/>
    <dgm:cxn modelId="{051D59BE-D75C-4104-B7A8-6C5855E0716D}" srcId="{1B0E9F3D-0FF6-4AAF-BD35-7057784286BE}" destId="{B68FDF8F-457E-4300-A8C4-B8A22B6F3C8A}" srcOrd="0" destOrd="0" parTransId="{713BCEE6-37EC-44E4-BB7C-5B9D9F77FDBA}" sibTransId="{66D12D58-D85D-4402-B4A6-3CE2AC805400}"/>
    <dgm:cxn modelId="{00B097BF-FCB3-4773-9EC4-BAB1828556C8}" srcId="{1B0E9F3D-0FF6-4AAF-BD35-7057784286BE}" destId="{9C5BAA55-9339-4142-BDAD-29CF8E0E2DE9}" srcOrd="2" destOrd="0" parTransId="{A78B660A-C8E6-4751-831D-EA9820FCB5C8}" sibTransId="{51F072DC-840E-45DD-BD3F-96FD681915CA}"/>
    <dgm:cxn modelId="{0C32BDD9-756C-406E-8E4A-4F6E91613CCD}" type="presOf" srcId="{42FA31B7-D412-471A-8081-54023146B825}" destId="{2C1ED7AA-91CF-45A0-A3EF-4F093FADBA93}" srcOrd="0" destOrd="0" presId="urn:microsoft.com/office/officeart/2005/8/layout/chevron2"/>
    <dgm:cxn modelId="{4E659771-8F8D-4DBF-8784-749378C29AD8}" type="presParOf" srcId="{94D1246C-DA7A-4E8C-8026-EF6379562F32}" destId="{D89C7D71-F0EA-489D-A3C6-C7DD26A127B6}" srcOrd="0" destOrd="0" presId="urn:microsoft.com/office/officeart/2005/8/layout/chevron2"/>
    <dgm:cxn modelId="{759F7ED4-6898-4D5D-9307-65A7312AF9B2}" type="presParOf" srcId="{D89C7D71-F0EA-489D-A3C6-C7DD26A127B6}" destId="{93D150CD-F499-4F93-95AD-876A07C378FF}" srcOrd="0" destOrd="0" presId="urn:microsoft.com/office/officeart/2005/8/layout/chevron2"/>
    <dgm:cxn modelId="{55AC7AD5-9C05-462C-BF74-EECF888F0F1F}" type="presParOf" srcId="{D89C7D71-F0EA-489D-A3C6-C7DD26A127B6}" destId="{2C1ED7AA-91CF-45A0-A3EF-4F093FADBA93}" srcOrd="1" destOrd="0" presId="urn:microsoft.com/office/officeart/2005/8/layout/chevron2"/>
    <dgm:cxn modelId="{28745225-5955-4D1E-9135-B2E2BC0B2A5C}" type="presParOf" srcId="{94D1246C-DA7A-4E8C-8026-EF6379562F32}" destId="{8E1EA39A-7BF2-4C2E-AF2D-6295D9F159DB}" srcOrd="1" destOrd="0" presId="urn:microsoft.com/office/officeart/2005/8/layout/chevron2"/>
    <dgm:cxn modelId="{DDCF95A8-E757-47B1-9340-32460D5DD69C}" type="presParOf" srcId="{94D1246C-DA7A-4E8C-8026-EF6379562F32}" destId="{81B6821A-556E-425D-8345-30305C2B32E6}" srcOrd="2" destOrd="0" presId="urn:microsoft.com/office/officeart/2005/8/layout/chevron2"/>
    <dgm:cxn modelId="{43A63CF0-266A-41FF-B0B5-A10B7D96F623}" type="presParOf" srcId="{81B6821A-556E-425D-8345-30305C2B32E6}" destId="{7B5D06DA-0317-40ED-9874-1FEE8EA6D0E2}" srcOrd="0" destOrd="0" presId="urn:microsoft.com/office/officeart/2005/8/layout/chevron2"/>
    <dgm:cxn modelId="{F97F1A3A-4C15-4249-B37A-9B2EA5B2E967}" type="presParOf" srcId="{81B6821A-556E-425D-8345-30305C2B32E6}" destId="{A8149E5B-7F56-4CE2-B4AA-459557F1FC9A}" srcOrd="1" destOrd="0" presId="urn:microsoft.com/office/officeart/2005/8/layout/chevron2"/>
    <dgm:cxn modelId="{E597D322-73A5-4847-984D-53AC6204AA65}" type="presParOf" srcId="{94D1246C-DA7A-4E8C-8026-EF6379562F32}" destId="{9F334913-EB51-4AFC-B2C1-3EE606566F7E}" srcOrd="3" destOrd="0" presId="urn:microsoft.com/office/officeart/2005/8/layout/chevron2"/>
    <dgm:cxn modelId="{B8C6410E-37F5-4452-AE8C-8A74F449776A}" type="presParOf" srcId="{94D1246C-DA7A-4E8C-8026-EF6379562F32}" destId="{C2B4EEA7-8AFF-42C1-B566-DB3B50518B70}" srcOrd="4" destOrd="0" presId="urn:microsoft.com/office/officeart/2005/8/layout/chevron2"/>
    <dgm:cxn modelId="{6D7B9B37-6A55-4307-A6B5-AC33F1242235}" type="presParOf" srcId="{C2B4EEA7-8AFF-42C1-B566-DB3B50518B70}" destId="{0F782D66-4F51-4F0E-A1A1-61B14443B4D7}" srcOrd="0" destOrd="0" presId="urn:microsoft.com/office/officeart/2005/8/layout/chevron2"/>
    <dgm:cxn modelId="{5226A2F9-7E20-4F4E-A0F7-90D0248C3000}" type="presParOf" srcId="{C2B4EEA7-8AFF-42C1-B566-DB3B50518B70}" destId="{B53FDC39-12CE-43B9-8EB0-BD2451AADEC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150CD-F499-4F93-95AD-876A07C378FF}">
      <dsp:nvSpPr>
        <dsp:cNvPr id="0" name=""/>
        <dsp:cNvSpPr/>
      </dsp:nvSpPr>
      <dsp:spPr>
        <a:xfrm rot="5400000">
          <a:off x="-212310" y="217018"/>
          <a:ext cx="1411530" cy="988071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b="1" kern="1200" dirty="0">
              <a:solidFill>
                <a:schemeClr val="bg1"/>
              </a:solidFill>
            </a:rPr>
            <a:t>PRIPREMA</a:t>
          </a:r>
          <a:endParaRPr lang="en-US" sz="1500" b="1" kern="1200" dirty="0">
            <a:solidFill>
              <a:schemeClr val="bg1"/>
            </a:solidFill>
          </a:endParaRPr>
        </a:p>
      </dsp:txBody>
      <dsp:txXfrm rot="-5400000">
        <a:off x="-580" y="499325"/>
        <a:ext cx="988071" cy="423459"/>
      </dsp:txXfrm>
    </dsp:sp>
    <dsp:sp modelId="{2C1ED7AA-91CF-45A0-A3EF-4F093FADBA93}">
      <dsp:nvSpPr>
        <dsp:cNvPr id="0" name=""/>
        <dsp:cNvSpPr/>
      </dsp:nvSpPr>
      <dsp:spPr>
        <a:xfrm rot="5400000">
          <a:off x="5102007" y="-4109228"/>
          <a:ext cx="917494" cy="9146528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r-Latn-RS" sz="2800" b="1" kern="1200" dirty="0"/>
            <a:t>1. PRIPREMNO-ORIJENTACIONO-MOTIVACIONA  FAZA</a:t>
          </a:r>
          <a:endParaRPr lang="en-US" sz="2800" kern="1200" dirty="0"/>
        </a:p>
      </dsp:txBody>
      <dsp:txXfrm rot="-5400000">
        <a:off x="987490" y="50077"/>
        <a:ext cx="9101740" cy="827918"/>
      </dsp:txXfrm>
    </dsp:sp>
    <dsp:sp modelId="{7B5D06DA-0317-40ED-9874-1FEE8EA6D0E2}">
      <dsp:nvSpPr>
        <dsp:cNvPr id="0" name=""/>
        <dsp:cNvSpPr/>
      </dsp:nvSpPr>
      <dsp:spPr>
        <a:xfrm rot="5400000">
          <a:off x="-438003" y="1680472"/>
          <a:ext cx="1865238" cy="990393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b="1" kern="1200" dirty="0"/>
            <a:t>TRETMAN</a:t>
          </a:r>
          <a:endParaRPr lang="en-US" sz="1500" b="1" kern="1200" dirty="0"/>
        </a:p>
      </dsp:txBody>
      <dsp:txXfrm rot="-5400000">
        <a:off x="-580" y="1738247"/>
        <a:ext cx="990393" cy="874845"/>
      </dsp:txXfrm>
    </dsp:sp>
    <dsp:sp modelId="{A8149E5B-7F56-4CE2-B4AA-459557F1FC9A}">
      <dsp:nvSpPr>
        <dsp:cNvPr id="0" name=""/>
        <dsp:cNvSpPr/>
      </dsp:nvSpPr>
      <dsp:spPr>
        <a:xfrm rot="5400000">
          <a:off x="4876387" y="-2617978"/>
          <a:ext cx="1371058" cy="9146528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r-Latn-RS" sz="2800" b="1" kern="1200" dirty="0"/>
            <a:t>2. REŠAVANJE BAZIČNIH PROBLEMA</a:t>
          </a:r>
          <a:r>
            <a:rPr lang="en-US" sz="2800" b="1" kern="1200" dirty="0"/>
            <a:t> I UNAPRE</a:t>
          </a:r>
          <a:r>
            <a:rPr lang="sr-Latn-RS" sz="2800" b="1" kern="1200" dirty="0"/>
            <a:t>ĐENJE POTENCIJALA I KOMPETENCIJA</a:t>
          </a:r>
          <a:endParaRPr lang="en-US" sz="2800" kern="1200" dirty="0"/>
        </a:p>
      </dsp:txBody>
      <dsp:txXfrm rot="-5400000">
        <a:off x="988652" y="1336687"/>
        <a:ext cx="9079598" cy="1237198"/>
      </dsp:txXfrm>
    </dsp:sp>
    <dsp:sp modelId="{0F782D66-4F51-4F0E-A1A1-61B14443B4D7}">
      <dsp:nvSpPr>
        <dsp:cNvPr id="0" name=""/>
        <dsp:cNvSpPr/>
      </dsp:nvSpPr>
      <dsp:spPr>
        <a:xfrm rot="5400000">
          <a:off x="-212310" y="3146248"/>
          <a:ext cx="1411530" cy="988071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b="1" kern="1200" dirty="0"/>
            <a:t>TRANZICIJA</a:t>
          </a:r>
          <a:endParaRPr lang="en-US" sz="1500" b="1" kern="1200" dirty="0"/>
        </a:p>
      </dsp:txBody>
      <dsp:txXfrm rot="-5400000">
        <a:off x="-580" y="3428555"/>
        <a:ext cx="988071" cy="423459"/>
      </dsp:txXfrm>
    </dsp:sp>
    <dsp:sp modelId="{B53FDC39-12CE-43B9-8EB0-BD2451AADEC6}">
      <dsp:nvSpPr>
        <dsp:cNvPr id="0" name=""/>
        <dsp:cNvSpPr/>
      </dsp:nvSpPr>
      <dsp:spPr>
        <a:xfrm rot="5400000">
          <a:off x="5102007" y="-1179998"/>
          <a:ext cx="917494" cy="9146528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r-Latn-RS" sz="2800" b="1" kern="1200" dirty="0"/>
            <a:t>3. KONSOLIDACIJA, GENERALIZACIJA I TERMINACIJA</a:t>
          </a:r>
          <a:endParaRPr lang="en-US" sz="2800" kern="1200" dirty="0"/>
        </a:p>
      </dsp:txBody>
      <dsp:txXfrm rot="-5400000">
        <a:off x="987490" y="2979307"/>
        <a:ext cx="9101740" cy="827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0.2037</cdr:x>
      <cdr:y>0.95966</cdr:y>
    </cdr:from>
    <cdr:to>
      <cdr:x>0.25926</cdr:x>
      <cdr:y>0.96976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6400" y="4343400"/>
          <a:ext cx="457200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38CBA-7A3B-4C8D-9207-31B031B6FB2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FA83D-5276-47FB-B1E9-5BD21ADD8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32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7EFD7-E63D-4B8D-B734-94EF62766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0E5F8-63AA-4B39-B117-C024FF44F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BD3CA-6116-4639-8E59-0C76420C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8875-6921-4702-9D3A-F6E49E5EBC2E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79486-B0BF-4A87-8ACA-AD27FBDEA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B6D4B-561C-41CE-ABFB-17079659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ECD6-0FBD-48EF-80EF-814587716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276242-B818-4CDD-A81B-FEBCD868C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8B655-4390-4402-848C-595CF5AC6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F546-24DD-46BE-915B-49E90D95C7FC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AE9D1-46AE-4722-B05F-CFDB3921F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72B17-79F0-4BDB-BA23-C5490111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5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B6C1C9-4982-476D-99FD-16F80337D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6B8F2C-4506-45CD-959B-668DA2A72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25D01-102F-4EE1-B4AA-A4BAE2FA0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01DE-246F-4BE2-B0BD-CC40E1E3E52B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A6D3C-35ED-4461-88DC-AC46095E5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8599B-8574-42DA-84BD-F3804BB6A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1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611A8-A3EC-4D74-8C84-E90430850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2D626-F842-4D87-B59E-0092E20D7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1EAB-F0A5-4068-B247-C4AC3C001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DA97-95FC-497A-B9E0-27CDA8C9C8D0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35DD2-FFCB-4BBE-BEB5-AF8C84FC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164F-8BDE-4B97-9923-B903744E9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FBE45-BEBB-4BBA-A221-0D1DD985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6553B-5CDE-4CAF-85CD-715A253C5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F4D59-B953-42DB-8750-5CAB9F248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A0C5-AB16-435C-869D-3A808A1AE8DC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77D80-8B7C-4CD8-AA9F-9736468A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6E155-C576-468C-9FD4-75180587F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6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B3A1B-E143-4AB8-8030-D9089CD4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75C26-47BE-4747-ACB2-74A3A22F4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7FD4D-EB29-4E55-ABB1-AD78885D0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33007-C91E-418A-9FCB-FFE62CB0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0D79-666D-4C6B-8C97-AEA58C17ECA7}" type="datetime1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D1FEE-17C6-4F12-BD50-2EADFD84D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3B35C-4E48-40BC-8F33-D0CD0164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7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A1B5-B3BD-442D-9FB2-46BCA204E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5AE66-4F7D-4FC5-BF7E-11D683E43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7A562-0D3A-4F6D-8D99-DF0B53276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D9AD8E-598F-496E-BBDE-3B89931EE9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E1F4AB-BA8B-47F5-8067-F188BE7176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DE9150-7B68-485E-9E28-53C42BB33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EC37-9E89-4FE9-9F1D-E4639BD0DA1B}" type="datetime1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93DBE-4D0E-4338-8D10-6F0383FBA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9C17E8-9F05-4516-B60C-C0A15A46B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1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9C621-A0A4-4E99-BE3E-C098FA31F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17668-1EF3-46B1-BE81-D23C1202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A3B4-86AA-455D-B532-D9D6CD3A123B}" type="datetime1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BC5330-E3BA-468B-8D40-3F63AA2F3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FBA17-B657-4659-9026-DDDE95042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3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CC4F7-4036-4B84-B3F4-6273C1B40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EAE6-4700-4DF7-8668-56359B604425}" type="datetime1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E6F81-25A4-4035-AB6B-87624DBD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94862-DAC0-47C9-9E9B-CACD9F762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5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30B2B-7D4A-46A3-BC65-AFF6805CA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E9A3-EF27-4117-B87E-9788DFFC5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EC6759-D8A2-4FCA-901A-6F2BDC6B5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046A8-E4C3-4F71-B6DE-795865A8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A40E-4A17-4EAE-9BE0-C1AC1705ED40}" type="datetime1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FC2F2-249C-4793-BF05-7128D713D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D5DFA-FC93-459E-8AEB-16F49616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8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5B07-EA3A-4A9B-8A14-14627B889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0863E8-5AA9-43B5-A1A9-CA62987F0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F890D-23EC-452F-AC50-47563844C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E41F4-4CE9-4F57-A346-A689E92F3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56E5-786D-4B2B-93AD-707F2120E231}" type="datetime1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C5EA2-5B49-4695-B306-A4544CBB0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6F91F-0C06-4D01-8B80-4B4FEC31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8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B672EF-879F-457E-8764-FBDACD14C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6C978-081A-45E0-8283-5FF63827A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36CA7-205C-4F1B-BA93-E188AF4876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BF78B-35AA-4E9F-BA9A-F01C10C16841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C77BB-0D8F-4A17-83DC-7B4EE648D9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Đurađ Stakić, Ph.D., Professor Emeritus, Penn State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A2044-3AA8-4C89-8413-E8FCBDD50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81A56-FF74-48C4-B886-19765DA4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9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Maasai_peopl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anglerz.com/beautiful-african-cultures-everybody-wish-meet-across-africa/11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artgang0.tripod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ii.net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yaleparentingcenter.yale.edu/" TargetMode="External"/><Relationship Id="rId2" Type="http://schemas.openxmlformats.org/officeDocument/2006/relationships/hyperlink" Target="http://www.pcit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opingpower.com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f-av.com/" TargetMode="External"/><Relationship Id="rId2" Type="http://schemas.openxmlformats.org/officeDocument/2006/relationships/hyperlink" Target="http://www.fptinc.com/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tfc.com/" TargetMode="External"/><Relationship Id="rId2" Type="http://schemas.openxmlformats.org/officeDocument/2006/relationships/hyperlink" Target="http://www.mstservie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riplep-america.com/" TargetMode="External"/><Relationship Id="rId4" Type="http://schemas.openxmlformats.org/officeDocument/2006/relationships/hyperlink" Target="http://www.triplep.net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printsprograms.org/" TargetMode="External"/><Relationship Id="rId2" Type="http://schemas.openxmlformats.org/officeDocument/2006/relationships/hyperlink" Target="https://www.cebc4cw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medicine.yale.edu./childstudy/" TargetMode="Externa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5CF1-6B30-42FE-8371-69BC2F6F5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0237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EVIDENCE-BASED PRISTUPI</a:t>
            </a:r>
            <a:br>
              <a:rPr lang="sr-Latn-RS" sz="4400" b="1" dirty="0">
                <a:latin typeface="+mn-lt"/>
              </a:rPr>
            </a:br>
            <a:r>
              <a:rPr lang="en-US" sz="4400" b="1" dirty="0"/>
              <a:t> </a:t>
            </a:r>
            <a:r>
              <a:rPr lang="sr-Latn-RS" sz="4400" b="1" dirty="0"/>
              <a:t>ZA</a:t>
            </a:r>
            <a:r>
              <a:rPr lang="en-US" sz="4400" b="1" dirty="0"/>
              <a:t> DEC</a:t>
            </a:r>
            <a:r>
              <a:rPr lang="sr-Latn-RS" sz="4400" b="1" dirty="0"/>
              <a:t>U</a:t>
            </a:r>
            <a:r>
              <a:rPr lang="en-US" sz="4400" b="1" dirty="0"/>
              <a:t> I OMLADION</a:t>
            </a:r>
            <a:r>
              <a:rPr lang="sr-Latn-RS" sz="4400" b="1" dirty="0"/>
              <a:t>U</a:t>
            </a:r>
            <a:r>
              <a:rPr lang="en-US" sz="4400" b="1" dirty="0"/>
              <a:t> SA POREME</a:t>
            </a:r>
            <a:r>
              <a:rPr lang="sr-Latn-RS" sz="4400" b="1" dirty="0"/>
              <a:t>ĆA</a:t>
            </a:r>
            <a:r>
              <a:rPr lang="en-US" sz="4400" b="1" dirty="0"/>
              <a:t>JIMA </a:t>
            </a:r>
            <a:r>
              <a:rPr lang="sr-Latn-RS" sz="4400" b="1" dirty="0"/>
              <a:t>P</a:t>
            </a:r>
            <a:r>
              <a:rPr lang="en-US" sz="4400" b="1" dirty="0"/>
              <a:t>ONA</a:t>
            </a:r>
            <a:r>
              <a:rPr lang="sr-Latn-RS" sz="4400" b="1" dirty="0"/>
              <a:t>Š</a:t>
            </a:r>
            <a:r>
              <a:rPr lang="en-US" sz="4400" b="1" dirty="0"/>
              <a:t>A</a:t>
            </a:r>
            <a:r>
              <a:rPr lang="sr-Latn-RS" sz="4400" b="1" dirty="0"/>
              <a:t>NJA</a:t>
            </a:r>
            <a:br>
              <a:rPr lang="en-US" sz="4400" b="1" dirty="0"/>
            </a:br>
            <a:endParaRPr lang="en-US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7ACB9D-C610-447D-9F1F-1D99C2EFD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5104"/>
            <a:ext cx="9144000" cy="200770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sr-Latn-RS" sz="2800" b="1" dirty="0"/>
              <a:t>Filosofski fakultet Univerziteta u Beogradu</a:t>
            </a:r>
          </a:p>
          <a:p>
            <a:r>
              <a:rPr lang="sr-Latn-RS" sz="2800" b="1" dirty="0"/>
              <a:t>Odeljenje za psihologiju, Odeljenje za pedagogiju i </a:t>
            </a:r>
          </a:p>
          <a:p>
            <a:r>
              <a:rPr lang="sr-Latn-RS" sz="2800" b="1" dirty="0"/>
              <a:t>Centar za obrazovanje nastavnika</a:t>
            </a:r>
          </a:p>
          <a:p>
            <a:r>
              <a:rPr lang="sr-Latn-RS" b="1" i="1" dirty="0"/>
              <a:t>Đurađ Stakić, Ph.D., Professor Emeritus, Penn State University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706358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5307"/>
            <a:ext cx="10515600" cy="13255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Latn-RS" sz="4000" b="1" dirty="0">
                <a:latin typeface="+mn-lt"/>
              </a:rPr>
              <a:t>EBP - EMPIRIJSKI POTVRĐENO </a:t>
            </a:r>
            <a:br>
              <a:rPr lang="sr-Latn-RS" sz="4000" b="1" dirty="0">
                <a:latin typeface="+mn-lt"/>
              </a:rPr>
            </a:br>
            <a:r>
              <a:rPr lang="sr-Latn-RS" sz="4000" b="1" dirty="0">
                <a:latin typeface="+mn-lt"/>
              </a:rPr>
              <a:t>DELOTVORNI PROGRAMI 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b="1" dirty="0" err="1"/>
              <a:t>Karakt</a:t>
            </a:r>
            <a:r>
              <a:rPr lang="en-US" b="1" dirty="0" err="1"/>
              <a:t>eristike</a:t>
            </a:r>
            <a:r>
              <a:rPr lang="sr-Latn-RS" b="1" dirty="0"/>
              <a:t>:  </a:t>
            </a:r>
          </a:p>
          <a:p>
            <a:pPr marL="0" indent="0">
              <a:buNone/>
            </a:pPr>
            <a:r>
              <a:rPr lang="sr-Latn-RS" dirty="0"/>
              <a:t>	(a) jasan i koherentan </a:t>
            </a:r>
            <a:r>
              <a:rPr lang="sr-Latn-RS" b="1" i="1" dirty="0"/>
              <a:t>teorijsko-</a:t>
            </a:r>
            <a:r>
              <a:rPr lang="sr-Latn-RS" b="1" i="1" dirty="0" err="1"/>
              <a:t>konceputalni</a:t>
            </a:r>
            <a:r>
              <a:rPr lang="sr-Latn-RS" b="1" i="1" dirty="0"/>
              <a:t> okvir;</a:t>
            </a:r>
            <a:r>
              <a:rPr lang="sr-Latn-RS" dirty="0"/>
              <a:t> </a:t>
            </a:r>
          </a:p>
          <a:p>
            <a:pPr marL="0" indent="0">
              <a:buNone/>
            </a:pPr>
            <a:r>
              <a:rPr lang="sr-Latn-RS" dirty="0"/>
              <a:t>	(b) rafinirana i operacionalizovana </a:t>
            </a:r>
            <a:r>
              <a:rPr lang="sr-Latn-RS" b="1" i="1" dirty="0"/>
              <a:t>metodologija</a:t>
            </a:r>
            <a:r>
              <a:rPr lang="sr-Latn-RS" dirty="0"/>
              <a:t> rada, </a:t>
            </a:r>
          </a:p>
          <a:p>
            <a:pPr marL="0" indent="0">
              <a:buNone/>
            </a:pPr>
            <a:r>
              <a:rPr lang="sr-Latn-RS" dirty="0"/>
              <a:t>	(c) </a:t>
            </a:r>
            <a:r>
              <a:rPr lang="sr-Latn-RS" b="1" i="1" dirty="0"/>
              <a:t>verodostojna primena, </a:t>
            </a:r>
            <a:r>
              <a:rPr lang="sr-Latn-RS" dirty="0"/>
              <a:t>obuka, </a:t>
            </a:r>
            <a:r>
              <a:rPr lang="sr-Latn-RS" dirty="0" err="1"/>
              <a:t>supervizija</a:t>
            </a:r>
            <a:r>
              <a:rPr lang="sr-Latn-RS" dirty="0"/>
              <a:t>, praćenje, podrška</a:t>
            </a:r>
          </a:p>
          <a:p>
            <a:pPr marL="0" indent="0">
              <a:buNone/>
            </a:pPr>
            <a:r>
              <a:rPr lang="sr-Latn-RS" dirty="0"/>
              <a:t>	(c) </a:t>
            </a:r>
            <a:r>
              <a:rPr lang="sr-Latn-RS" b="1" i="1" dirty="0"/>
              <a:t>rigorozna evaluacija, </a:t>
            </a:r>
            <a:r>
              <a:rPr lang="sr-Latn-RS" dirty="0"/>
              <a:t>nezavisna, (q</a:t>
            </a:r>
            <a:r>
              <a:rPr lang="en-US" dirty="0"/>
              <a:t>v</a:t>
            </a:r>
            <a:r>
              <a:rPr lang="sr-Latn-RS" dirty="0"/>
              <a:t>azi-</a:t>
            </a:r>
            <a:r>
              <a:rPr lang="sr-Latn-RS" dirty="0" err="1"/>
              <a:t>eksprimenalna</a:t>
            </a:r>
            <a:r>
              <a:rPr lang="sr-Latn-RS" dirty="0"/>
              <a:t>) </a:t>
            </a:r>
          </a:p>
          <a:p>
            <a:pPr marL="0" indent="0">
              <a:buNone/>
            </a:pPr>
            <a:r>
              <a:rPr lang="sr-Latn-RS" dirty="0"/>
              <a:t>	(d) </a:t>
            </a:r>
            <a:r>
              <a:rPr lang="sr-Latn-RS" b="1" i="1" dirty="0"/>
              <a:t>dokazi o delotvornosti – </a:t>
            </a:r>
            <a:r>
              <a:rPr lang="sr-Latn-RS" dirty="0"/>
              <a:t>pozitivni bez negativnih efekata</a:t>
            </a:r>
          </a:p>
          <a:p>
            <a:pPr marL="0" indent="0">
              <a:buNone/>
            </a:pPr>
            <a:r>
              <a:rPr lang="sr-Latn-RS" dirty="0"/>
              <a:t>	(e) priručnici,</a:t>
            </a:r>
            <a:r>
              <a:rPr lang="sr-Latn-RS" b="1" i="1" dirty="0"/>
              <a:t> trening</a:t>
            </a:r>
            <a:r>
              <a:rPr lang="sr-Latn-RS" dirty="0"/>
              <a:t>, </a:t>
            </a:r>
            <a:r>
              <a:rPr lang="sr-Latn-RS" dirty="0" err="1"/>
              <a:t>supervizija</a:t>
            </a:r>
            <a:r>
              <a:rPr lang="sr-Latn-RS" dirty="0"/>
              <a:t> i podrška</a:t>
            </a:r>
          </a:p>
          <a:p>
            <a:pPr marL="0" indent="0">
              <a:buNone/>
            </a:pPr>
            <a:r>
              <a:rPr lang="sr-Latn-RS" dirty="0"/>
              <a:t>	(f) </a:t>
            </a:r>
            <a:r>
              <a:rPr lang="sr-Latn-RS" b="1" i="1" dirty="0"/>
              <a:t>akreditacija, </a:t>
            </a:r>
            <a:r>
              <a:rPr lang="sr-Latn-RS" dirty="0"/>
              <a:t>registracija, promocija</a:t>
            </a:r>
          </a:p>
          <a:p>
            <a:pPr marL="0" indent="0">
              <a:buNone/>
            </a:pPr>
            <a:r>
              <a:rPr lang="sr-Latn-RS" b="1" i="1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55FB-40BC-4AB0-BEF0-0E4000688510}" type="slidenum">
              <a:rPr lang="en-US" smtClean="0"/>
              <a:t>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F77EF-D305-496F-BB8E-D70FD3769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877562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5308"/>
            <a:ext cx="10515600" cy="13255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Latn-RS" b="1" dirty="0">
                <a:latin typeface="+mn-lt"/>
              </a:rPr>
              <a:t>KATEGORIZACIJA PROGRAMA </a:t>
            </a:r>
            <a:r>
              <a:rPr lang="sr-Latn-RS" b="1" i="1" dirty="0">
                <a:latin typeface="+mn-lt"/>
              </a:rPr>
              <a:t>– </a:t>
            </a:r>
            <a:br>
              <a:rPr lang="sr-Latn-RS" b="1" i="1" dirty="0">
                <a:latin typeface="+mn-lt"/>
              </a:rPr>
            </a:br>
            <a:r>
              <a:rPr lang="sr-Latn-RS" b="1" i="1" dirty="0">
                <a:latin typeface="+mn-lt"/>
              </a:rPr>
              <a:t>„Razdvajanje žita od kukolja“</a:t>
            </a:r>
            <a:endParaRPr lang="en-US" b="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757" y="1828800"/>
            <a:ext cx="9462052" cy="4648200"/>
          </a:xfrm>
        </p:spPr>
        <p:txBody>
          <a:bodyPr>
            <a:normAutofit/>
          </a:bodyPr>
          <a:lstStyle/>
          <a:p>
            <a:r>
              <a:rPr lang="sr-Latn-RS" b="1" i="1" dirty="0"/>
              <a:t>Nepoznata</a:t>
            </a:r>
            <a:r>
              <a:rPr lang="sr-Latn-RS" dirty="0"/>
              <a:t> delotvornost – nikada nisu evaluirani</a:t>
            </a:r>
          </a:p>
          <a:p>
            <a:r>
              <a:rPr lang="sr-Latn-RS" b="1" i="1" dirty="0"/>
              <a:t>Rizični ili štetni </a:t>
            </a:r>
            <a:r>
              <a:rPr lang="sr-Latn-RS" dirty="0"/>
              <a:t>programi – sa potencijalnim ili evidentnim neželjenim efektima</a:t>
            </a:r>
          </a:p>
          <a:p>
            <a:r>
              <a:rPr lang="sr-Latn-RS" b="1" i="1" dirty="0">
                <a:effectLst/>
              </a:rPr>
              <a:t>Neefikasni </a:t>
            </a:r>
            <a:r>
              <a:rPr lang="sr-Latn-RS" dirty="0">
                <a:effectLst/>
              </a:rPr>
              <a:t>–</a:t>
            </a:r>
            <a:r>
              <a:rPr lang="en-US" dirty="0">
                <a:effectLst/>
              </a:rPr>
              <a:t> </a:t>
            </a:r>
            <a:r>
              <a:rPr lang="sr-Latn-RS" dirty="0">
                <a:effectLst/>
              </a:rPr>
              <a:t>evaluirani, ali bez dokaza efikasnosti</a:t>
            </a:r>
          </a:p>
          <a:p>
            <a:r>
              <a:rPr lang="sr-Latn-RS" b="1" i="1" dirty="0"/>
              <a:t>Obećavajući</a:t>
            </a:r>
            <a:r>
              <a:rPr lang="sr-Latn-RS" dirty="0"/>
              <a:t> – efikasni uz metodološke slabosti </a:t>
            </a:r>
          </a:p>
          <a:p>
            <a:r>
              <a:rPr lang="sr-Latn-RS" b="1" i="1" dirty="0"/>
              <a:t>Efektivni – </a:t>
            </a:r>
            <a:r>
              <a:rPr lang="sr-Latn-RS" dirty="0"/>
              <a:t> efektivni ali bez nezavisnih studija</a:t>
            </a:r>
          </a:p>
          <a:p>
            <a:r>
              <a:rPr lang="sr-Latn-RS" b="1" i="1" dirty="0">
                <a:effectLst/>
              </a:rPr>
              <a:t>Model  </a:t>
            </a:r>
            <a:r>
              <a:rPr lang="sr-Latn-RS" dirty="0">
                <a:effectLst/>
              </a:rPr>
              <a:t>– višestruko dokazano delotvorni programi</a:t>
            </a:r>
          </a:p>
          <a:p>
            <a:r>
              <a:rPr lang="sr-Latn-RS" b="1" i="1" dirty="0"/>
              <a:t>Model Plus </a:t>
            </a:r>
            <a:r>
              <a:rPr lang="sr-Latn-RS" dirty="0"/>
              <a:t>– višestruko dokazano delotvorni programi i kod nezavisne primene 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55FB-40BC-4AB0-BEF0-0E4000688510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5C694-E0C1-4D3F-8326-953D9989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54733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26"/>
          <p:cNvSpPr>
            <a:spLocks noChangeArrowheads="1"/>
          </p:cNvSpPr>
          <p:nvPr/>
        </p:nvSpPr>
        <p:spPr bwMode="auto">
          <a:xfrm>
            <a:off x="2400300" y="1524000"/>
            <a:ext cx="7391400" cy="4724400"/>
          </a:xfrm>
          <a:prstGeom prst="ellipse">
            <a:avLst/>
          </a:prstGeom>
          <a:solidFill>
            <a:srgbClr val="FFD757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grpSp>
        <p:nvGrpSpPr>
          <p:cNvPr id="3" name="Group 1027"/>
          <p:cNvGrpSpPr>
            <a:grpSpLocks/>
          </p:cNvGrpSpPr>
          <p:nvPr/>
        </p:nvGrpSpPr>
        <p:grpSpPr bwMode="auto">
          <a:xfrm>
            <a:off x="2438400" y="2209801"/>
            <a:ext cx="4762500" cy="3071813"/>
            <a:chOff x="576" y="1488"/>
            <a:chExt cx="3000" cy="1935"/>
          </a:xfrm>
        </p:grpSpPr>
        <p:sp>
          <p:nvSpPr>
            <p:cNvPr id="4" name="Oval 1028"/>
            <p:cNvSpPr>
              <a:spLocks noChangeArrowheads="1"/>
            </p:cNvSpPr>
            <p:nvPr/>
          </p:nvSpPr>
          <p:spPr bwMode="auto">
            <a:xfrm>
              <a:off x="624" y="1536"/>
              <a:ext cx="2952" cy="1887"/>
            </a:xfrm>
            <a:prstGeom prst="ellipse">
              <a:avLst/>
            </a:prstGeom>
            <a:solidFill>
              <a:schemeClr val="tx1"/>
            </a:solidFill>
            <a:ln w="254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Oval 1029"/>
            <p:cNvSpPr>
              <a:spLocks noChangeArrowheads="1"/>
            </p:cNvSpPr>
            <p:nvPr/>
          </p:nvSpPr>
          <p:spPr bwMode="auto">
            <a:xfrm>
              <a:off x="576" y="1488"/>
              <a:ext cx="2952" cy="1887"/>
            </a:xfrm>
            <a:prstGeom prst="ellipse">
              <a:avLst/>
            </a:prstGeom>
            <a:solidFill>
              <a:srgbClr val="99CCFF"/>
            </a:solidFill>
            <a:ln w="254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030"/>
          <p:cNvGrpSpPr>
            <a:grpSpLocks/>
          </p:cNvGrpSpPr>
          <p:nvPr/>
        </p:nvGrpSpPr>
        <p:grpSpPr bwMode="auto">
          <a:xfrm>
            <a:off x="3657600" y="2220913"/>
            <a:ext cx="3810000" cy="2468562"/>
            <a:chOff x="1344" y="1728"/>
            <a:chExt cx="2114" cy="1370"/>
          </a:xfrm>
          <a:solidFill>
            <a:srgbClr val="0070C0"/>
          </a:solidFill>
        </p:grpSpPr>
        <p:sp>
          <p:nvSpPr>
            <p:cNvPr id="7" name="Oval 1031"/>
            <p:cNvSpPr>
              <a:spLocks noChangeArrowheads="1"/>
            </p:cNvSpPr>
            <p:nvPr/>
          </p:nvSpPr>
          <p:spPr bwMode="auto">
            <a:xfrm>
              <a:off x="1370" y="1763"/>
              <a:ext cx="2088" cy="1335"/>
            </a:xfrm>
            <a:prstGeom prst="ellipse">
              <a:avLst/>
            </a:prstGeom>
            <a:grpFill/>
            <a:ln w="254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032"/>
            <p:cNvSpPr>
              <a:spLocks noChangeArrowheads="1"/>
            </p:cNvSpPr>
            <p:nvPr/>
          </p:nvSpPr>
          <p:spPr bwMode="auto">
            <a:xfrm>
              <a:off x="1344" y="1728"/>
              <a:ext cx="2088" cy="1335"/>
            </a:xfrm>
            <a:prstGeom prst="ellipse">
              <a:avLst/>
            </a:prstGeom>
            <a:grpFill/>
            <a:ln w="254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033"/>
          <p:cNvGrpSpPr>
            <a:grpSpLocks/>
          </p:cNvGrpSpPr>
          <p:nvPr/>
        </p:nvGrpSpPr>
        <p:grpSpPr bwMode="auto">
          <a:xfrm>
            <a:off x="3048001" y="3619500"/>
            <a:ext cx="2144713" cy="1409700"/>
            <a:chOff x="1008" y="2400"/>
            <a:chExt cx="1351" cy="888"/>
          </a:xfrm>
          <a:solidFill>
            <a:srgbClr val="7030A0"/>
          </a:solidFill>
        </p:grpSpPr>
        <p:sp>
          <p:nvSpPr>
            <p:cNvPr id="10" name="Oval 1034"/>
            <p:cNvSpPr>
              <a:spLocks noChangeArrowheads="1"/>
            </p:cNvSpPr>
            <p:nvPr/>
          </p:nvSpPr>
          <p:spPr bwMode="auto">
            <a:xfrm>
              <a:off x="1039" y="2444"/>
              <a:ext cx="1320" cy="844"/>
            </a:xfrm>
            <a:prstGeom prst="ellipse">
              <a:avLst/>
            </a:prstGeom>
            <a:grpFill/>
            <a:ln w="254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035"/>
            <p:cNvSpPr>
              <a:spLocks noChangeArrowheads="1"/>
            </p:cNvSpPr>
            <p:nvPr/>
          </p:nvSpPr>
          <p:spPr bwMode="auto">
            <a:xfrm>
              <a:off x="1008" y="2400"/>
              <a:ext cx="1320" cy="844"/>
            </a:xfrm>
            <a:prstGeom prst="ellipse">
              <a:avLst/>
            </a:prstGeom>
            <a:grpFill/>
            <a:ln w="254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Text Box 1036"/>
          <p:cNvSpPr txBox="1">
            <a:spLocks noChangeArrowheads="1"/>
          </p:cNvSpPr>
          <p:nvPr/>
        </p:nvSpPr>
        <p:spPr bwMode="auto">
          <a:xfrm>
            <a:off x="8534400" y="3348039"/>
            <a:ext cx="198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FFFF00"/>
                </a:solidFill>
                <a:latin typeface="Arial Black" pitchFamily="34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Arial Black" pitchFamily="34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Arial Black" pitchFamily="34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Arial Black" pitchFamily="34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9pPr>
          </a:lstStyle>
          <a:p>
            <a:r>
              <a:rPr lang="en-US" sz="1600" b="1" dirty="0">
                <a:solidFill>
                  <a:schemeClr val="tx1"/>
                </a:solidFill>
                <a:latin typeface="Tahoma" pitchFamily="34" charset="0"/>
              </a:rPr>
              <a:t>N</a:t>
            </a:r>
            <a:r>
              <a:rPr lang="sr-Latn-RS" sz="1600" b="1" dirty="0">
                <a:solidFill>
                  <a:schemeClr val="tx1"/>
                </a:solidFill>
                <a:latin typeface="Tahoma" pitchFamily="34" charset="0"/>
              </a:rPr>
              <a:t>ISU OZBILJNI</a:t>
            </a:r>
            <a:endParaRPr lang="en-US" sz="1600" b="1" dirty="0">
              <a:solidFill>
                <a:schemeClr val="tx1"/>
              </a:solidFill>
              <a:latin typeface="Tahoma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Tahoma" pitchFamily="34" charset="0"/>
              </a:rPr>
              <a:t>N</a:t>
            </a:r>
            <a:r>
              <a:rPr lang="sr-Latn-RS" sz="1600" b="1" dirty="0">
                <a:solidFill>
                  <a:schemeClr val="tx1"/>
                </a:solidFill>
                <a:latin typeface="Tahoma" pitchFamily="34" charset="0"/>
              </a:rPr>
              <a:t>ISU NASILNI</a:t>
            </a:r>
            <a:endParaRPr lang="en-US" sz="1600" b="1" dirty="0">
              <a:solidFill>
                <a:schemeClr val="tx1"/>
              </a:solidFill>
              <a:latin typeface="Tahoma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Tahoma" pitchFamily="34" charset="0"/>
              </a:rPr>
              <a:t>N</a:t>
            </a:r>
            <a:r>
              <a:rPr lang="sr-Latn-RS" sz="1600" b="1" dirty="0">
                <a:solidFill>
                  <a:schemeClr val="tx1"/>
                </a:solidFill>
                <a:latin typeface="Tahoma" pitchFamily="34" charset="0"/>
              </a:rPr>
              <a:t>ISU 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</a:rPr>
              <a:t>H</a:t>
            </a:r>
            <a:r>
              <a:rPr lang="sr-Latn-RS" sz="1600" b="1" dirty="0">
                <a:solidFill>
                  <a:schemeClr val="tx1"/>
                </a:solidFill>
                <a:latin typeface="Tahoma" pitchFamily="34" charset="0"/>
              </a:rPr>
              <a:t>RONIČNI</a:t>
            </a:r>
            <a:endParaRPr lang="en-US" sz="16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Text Box 1037"/>
          <p:cNvSpPr txBox="1">
            <a:spLocks noChangeArrowheads="1"/>
          </p:cNvSpPr>
          <p:nvPr/>
        </p:nvSpPr>
        <p:spPr bwMode="auto">
          <a:xfrm>
            <a:off x="7467601" y="3530601"/>
            <a:ext cx="11993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00"/>
                </a:solidFill>
                <a:latin typeface="Arial Black" pitchFamily="34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Arial Black" pitchFamily="34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Arial Black" pitchFamily="34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Arial Black" pitchFamily="34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64%</a:t>
            </a:r>
          </a:p>
        </p:txBody>
      </p:sp>
      <p:sp>
        <p:nvSpPr>
          <p:cNvPr id="14" name="Text Box 1038"/>
          <p:cNvSpPr txBox="1">
            <a:spLocks noChangeArrowheads="1"/>
          </p:cNvSpPr>
          <p:nvPr/>
        </p:nvSpPr>
        <p:spPr bwMode="auto">
          <a:xfrm>
            <a:off x="2590801" y="3051244"/>
            <a:ext cx="11897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00"/>
                </a:solidFill>
                <a:latin typeface="Arial Black" pitchFamily="34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Arial Black" pitchFamily="34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Arial Black" pitchFamily="34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Arial Black" pitchFamily="34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9pPr>
          </a:lstStyle>
          <a:p>
            <a:r>
              <a:rPr lang="sr-Latn-RS" sz="1600" b="1" dirty="0">
                <a:latin typeface="Tahoma" pitchFamily="34" charset="0"/>
              </a:rPr>
              <a:t>OZBILJNI</a:t>
            </a:r>
            <a:endParaRPr lang="en-US" sz="1600" b="1" dirty="0">
              <a:latin typeface="Tahoma" pitchFamily="34" charset="0"/>
            </a:endParaRPr>
          </a:p>
        </p:txBody>
      </p:sp>
      <p:sp>
        <p:nvSpPr>
          <p:cNvPr id="15" name="Text Box 1039"/>
          <p:cNvSpPr txBox="1">
            <a:spLocks noChangeArrowheads="1"/>
          </p:cNvSpPr>
          <p:nvPr/>
        </p:nvSpPr>
        <p:spPr bwMode="auto">
          <a:xfrm>
            <a:off x="2590801" y="3270251"/>
            <a:ext cx="11993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00"/>
                </a:solidFill>
                <a:latin typeface="Arial Black" pitchFamily="34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Arial Black" pitchFamily="34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Arial Black" pitchFamily="34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Arial Black" pitchFamily="34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34%</a:t>
            </a:r>
          </a:p>
        </p:txBody>
      </p:sp>
      <p:sp>
        <p:nvSpPr>
          <p:cNvPr id="16" name="Text Box 1040"/>
          <p:cNvSpPr txBox="1">
            <a:spLocks noChangeArrowheads="1"/>
          </p:cNvSpPr>
          <p:nvPr/>
        </p:nvSpPr>
        <p:spPr bwMode="auto">
          <a:xfrm>
            <a:off x="5453064" y="2890838"/>
            <a:ext cx="13019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00"/>
                </a:solidFill>
                <a:latin typeface="Arial Black" pitchFamily="34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Arial Black" pitchFamily="34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Arial Black" pitchFamily="34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Arial Black" pitchFamily="34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9pPr>
          </a:lstStyle>
          <a:p>
            <a:r>
              <a:rPr lang="sr-Latn-RS" sz="1600" b="1" dirty="0">
                <a:latin typeface="Tahoma" pitchFamily="34" charset="0"/>
              </a:rPr>
              <a:t>HRONIČNI</a:t>
            </a:r>
            <a:endParaRPr lang="en-US" sz="1600" b="1" dirty="0">
              <a:latin typeface="Tahoma" pitchFamily="34" charset="0"/>
            </a:endParaRPr>
          </a:p>
        </p:txBody>
      </p:sp>
      <p:sp>
        <p:nvSpPr>
          <p:cNvPr id="17" name="Text Box 1041"/>
          <p:cNvSpPr txBox="1">
            <a:spLocks noChangeArrowheads="1"/>
          </p:cNvSpPr>
          <p:nvPr/>
        </p:nvSpPr>
        <p:spPr bwMode="auto">
          <a:xfrm>
            <a:off x="5224464" y="3149601"/>
            <a:ext cx="11993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00"/>
                </a:solidFill>
                <a:latin typeface="Arial Black" pitchFamily="34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Arial Black" pitchFamily="34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Arial Black" pitchFamily="34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Arial Black" pitchFamily="34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15%</a:t>
            </a:r>
          </a:p>
        </p:txBody>
      </p:sp>
      <p:sp>
        <p:nvSpPr>
          <p:cNvPr id="18" name="Text Box 1042"/>
          <p:cNvSpPr txBox="1">
            <a:spLocks noChangeArrowheads="1"/>
          </p:cNvSpPr>
          <p:nvPr/>
        </p:nvSpPr>
        <p:spPr bwMode="auto">
          <a:xfrm>
            <a:off x="2819400" y="4110038"/>
            <a:ext cx="11897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FFFF00"/>
                </a:solidFill>
                <a:latin typeface="Arial Black" pitchFamily="34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Arial Black" pitchFamily="34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Arial Black" pitchFamily="34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Arial Black" pitchFamily="34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9pPr>
          </a:lstStyle>
          <a:p>
            <a:r>
              <a:rPr lang="sr-Latn-RS" sz="1600" b="1" dirty="0">
                <a:latin typeface="Tahoma" pitchFamily="34" charset="0"/>
              </a:rPr>
              <a:t>NASILNI</a:t>
            </a:r>
            <a:endParaRPr lang="en-US" sz="1600" b="1" dirty="0">
              <a:latin typeface="Tahoma" pitchFamily="34" charset="0"/>
            </a:endParaRPr>
          </a:p>
        </p:txBody>
      </p:sp>
      <p:sp>
        <p:nvSpPr>
          <p:cNvPr id="19" name="Text Box 1043"/>
          <p:cNvSpPr txBox="1">
            <a:spLocks noChangeArrowheads="1"/>
          </p:cNvSpPr>
          <p:nvPr/>
        </p:nvSpPr>
        <p:spPr bwMode="auto">
          <a:xfrm>
            <a:off x="3581401" y="4337051"/>
            <a:ext cx="9380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00"/>
                </a:solidFill>
                <a:latin typeface="Arial Black" pitchFamily="34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Arial Black" pitchFamily="34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Arial Black" pitchFamily="34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Arial Black" pitchFamily="34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8%</a:t>
            </a:r>
          </a:p>
        </p:txBody>
      </p:sp>
      <p:sp>
        <p:nvSpPr>
          <p:cNvPr id="20" name="Oval 1044" descr="Light downward diagonal"/>
          <p:cNvSpPr>
            <a:spLocks noChangeArrowheads="1"/>
          </p:cNvSpPr>
          <p:nvPr/>
        </p:nvSpPr>
        <p:spPr bwMode="auto">
          <a:xfrm rot="1759223">
            <a:off x="3582989" y="3657601"/>
            <a:ext cx="1749425" cy="84772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045"/>
          <p:cNvSpPr txBox="1">
            <a:spLocks noChangeArrowheads="1"/>
          </p:cNvSpPr>
          <p:nvPr/>
        </p:nvSpPr>
        <p:spPr bwMode="auto">
          <a:xfrm>
            <a:off x="3733801" y="3729038"/>
            <a:ext cx="9108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00"/>
                </a:solidFill>
                <a:latin typeface="Arial Black" pitchFamily="34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Arial Black" pitchFamily="34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Arial Black" pitchFamily="34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Arial Black" pitchFamily="34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9pPr>
          </a:lstStyle>
          <a:p>
            <a:r>
              <a:rPr lang="sr-Latn-RS" sz="1600" b="1" dirty="0">
                <a:solidFill>
                  <a:srgbClr val="FF0000"/>
                </a:solidFill>
                <a:latin typeface="Tahoma" pitchFamily="34" charset="0"/>
              </a:rPr>
              <a:t>H, N,O</a:t>
            </a:r>
            <a:r>
              <a:rPr lang="sr-Latn-RS" sz="1600" dirty="0">
                <a:solidFill>
                  <a:schemeClr val="bg2"/>
                </a:solidFill>
                <a:latin typeface="Tahoma" pitchFamily="34" charset="0"/>
              </a:rPr>
              <a:t>,</a:t>
            </a:r>
            <a:endParaRPr lang="en-US" sz="16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22" name="Text Box 1046"/>
          <p:cNvSpPr txBox="1">
            <a:spLocks noChangeArrowheads="1"/>
          </p:cNvSpPr>
          <p:nvPr/>
        </p:nvSpPr>
        <p:spPr bwMode="auto">
          <a:xfrm>
            <a:off x="4343401" y="3956051"/>
            <a:ext cx="9380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00"/>
                </a:solidFill>
                <a:latin typeface="Arial Black" pitchFamily="34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Arial Black" pitchFamily="34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Arial Black" pitchFamily="34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Arial Black" pitchFamily="34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Black" pitchFamily="34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4%</a:t>
            </a:r>
          </a:p>
        </p:txBody>
      </p:sp>
      <p:sp>
        <p:nvSpPr>
          <p:cNvPr id="23" name="Rectangle 1047"/>
          <p:cNvSpPr>
            <a:spLocks noChangeArrowheads="1"/>
          </p:cNvSpPr>
          <p:nvPr/>
        </p:nvSpPr>
        <p:spPr bwMode="auto">
          <a:xfrm>
            <a:off x="3149601" y="6324600"/>
            <a:ext cx="5750933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sr-Latn-RS" dirty="0">
                <a:solidFill>
                  <a:schemeClr val="tx2"/>
                </a:solidFill>
                <a:latin typeface="Tahoma" pitchFamily="34" charset="0"/>
              </a:rPr>
              <a:t>Izvor</a:t>
            </a:r>
            <a:r>
              <a:rPr lang="en-US" dirty="0">
                <a:solidFill>
                  <a:schemeClr val="tx2"/>
                </a:solidFill>
                <a:latin typeface="Tahoma" pitchFamily="34" charset="0"/>
              </a:rPr>
              <a:t>: Snyder (1998) Maricopa Co. Study (N=151,209)</a:t>
            </a:r>
            <a:endParaRPr lang="en-US" dirty="0">
              <a:latin typeface="Arial" charset="0"/>
            </a:endParaRPr>
          </a:p>
        </p:txBody>
      </p:sp>
      <p:sp>
        <p:nvSpPr>
          <p:cNvPr id="24" name="Rectangle 1048"/>
          <p:cNvSpPr>
            <a:spLocks noChangeArrowheads="1"/>
          </p:cNvSpPr>
          <p:nvPr/>
        </p:nvSpPr>
        <p:spPr bwMode="auto">
          <a:xfrm>
            <a:off x="685799" y="152400"/>
            <a:ext cx="10555357" cy="121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r-Latn-RS" sz="3600" b="1" spc="50" dirty="0">
                <a:ln w="11430"/>
              </a:rPr>
              <a:t>4. PROCENA RIZIKA I POTENCIJALI</a:t>
            </a:r>
          </a:p>
          <a:p>
            <a:pPr algn="ctr"/>
            <a:r>
              <a:rPr lang="en-US" sz="3600" b="1" spc="50" dirty="0">
                <a:ln w="11430"/>
              </a:rPr>
              <a:t>STRUKTURA POPULACIJE MALOLETNIH PRESTUPNIKA</a:t>
            </a:r>
            <a:endParaRPr lang="en-US" sz="3600" b="1" dirty="0">
              <a:ln w="1143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7A28-52C2-4063-AC0B-F1FBACA8068D}" type="slidenum">
              <a:rPr lang="en-US" smtClean="0"/>
              <a:t>12</a:t>
            </a:fld>
            <a:endParaRPr lang="en-US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58689E6C-78C3-479E-82BE-F01FCBE93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508367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INTERNI</a:t>
            </a:r>
            <a:r>
              <a:rPr lang="sr-Latn-RS" b="1" dirty="0"/>
              <a:t> (ISKUSTVENI) KRITERIJUMI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STATISTI</a:t>
            </a:r>
            <a:r>
              <a:rPr lang="sr-Latn-R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Č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</a:t>
            </a:r>
            <a:r>
              <a:rPr lang="sr-Latn-RS" b="1" dirty="0"/>
              <a:t> KRITERIJUMI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EMPIRIJSKI </a:t>
            </a:r>
            <a:r>
              <a:rPr lang="sr-Latn-RS" b="1" dirty="0"/>
              <a:t>ZASNOVANI/POTRVĐENI KRITERIJUMI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RNR MODEL</a:t>
            </a:r>
            <a:r>
              <a:rPr lang="en-US" b="1" dirty="0"/>
              <a:t> </a:t>
            </a:r>
            <a:r>
              <a:rPr lang="sr-Latn-RS" b="1" dirty="0"/>
              <a:t>(Risk, Needs, </a:t>
            </a:r>
            <a:r>
              <a:rPr lang="sr-Latn-RS" b="1" dirty="0" err="1"/>
              <a:t>Resposivity</a:t>
            </a:r>
            <a:r>
              <a:rPr lang="sr-Latn-RS" b="1" dirty="0"/>
              <a:t>)</a:t>
            </a:r>
          </a:p>
          <a:p>
            <a:pPr lvl="1"/>
            <a:r>
              <a:rPr lang="sr-Latn-RS" sz="2800" b="1" dirty="0"/>
              <a:t>Statički i dinamički faktori </a:t>
            </a:r>
          </a:p>
          <a:p>
            <a:pPr lvl="1"/>
            <a:r>
              <a:rPr lang="sr-Latn-RS" sz="2800" b="1" dirty="0"/>
              <a:t>R – rizici				</a:t>
            </a:r>
          </a:p>
          <a:p>
            <a:pPr lvl="1"/>
            <a:r>
              <a:rPr lang="sr-Latn-RS" sz="2800" b="1" dirty="0"/>
              <a:t>N – potrebe (</a:t>
            </a:r>
            <a:r>
              <a:rPr lang="sr-Latn-RS" sz="2800" b="1" dirty="0" err="1"/>
              <a:t>needs</a:t>
            </a:r>
            <a:r>
              <a:rPr lang="sr-Latn-RS" sz="2800" b="1" dirty="0"/>
              <a:t>)</a:t>
            </a:r>
          </a:p>
          <a:p>
            <a:pPr lvl="1"/>
            <a:r>
              <a:rPr lang="sr-Latn-RS" sz="2800" b="1" dirty="0"/>
              <a:t>R – intervencije - </a:t>
            </a:r>
            <a:r>
              <a:rPr lang="sr-Latn-RS" sz="2800" b="1" dirty="0" err="1"/>
              <a:t>reponsivity</a:t>
            </a:r>
            <a:endParaRPr lang="sr-Latn-RS" sz="2800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7A28-52C2-4063-AC0B-F1FBACA8068D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sr-Latn-RS" b="1" spc="50" dirty="0">
                <a:ln w="11430"/>
                <a:latin typeface="+mn-lt"/>
              </a:rPr>
              <a:t>Č</a:t>
            </a:r>
            <a:r>
              <a:rPr lang="en-US" b="1" spc="50" dirty="0">
                <a:ln w="11430"/>
                <a:latin typeface="+mn-lt"/>
              </a:rPr>
              <a:t>ETIRI GENERACIJE PROCENE RI</a:t>
            </a:r>
            <a:r>
              <a:rPr lang="sr-Latn-RS" b="1" spc="50" dirty="0">
                <a:ln w="11430"/>
                <a:latin typeface="+mn-lt"/>
              </a:rPr>
              <a:t>ZI</a:t>
            </a:r>
            <a:r>
              <a:rPr lang="en-US" b="1" spc="50" dirty="0">
                <a:ln w="11430"/>
                <a:latin typeface="+mn-lt"/>
              </a:rPr>
              <a:t>KA</a:t>
            </a:r>
            <a:endParaRPr lang="en-US" b="1" dirty="0">
              <a:latin typeface="+mn-l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13764-B77A-485C-8C21-31FCC0159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89632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817" y="1828800"/>
            <a:ext cx="9243392" cy="4724400"/>
          </a:xfrm>
        </p:spPr>
        <p:txBody>
          <a:bodyPr>
            <a:normAutofit/>
          </a:bodyPr>
          <a:lstStyle/>
          <a:p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Masachusets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Youth Screening Instrument. 2 (MAYSI-2)</a:t>
            </a:r>
          </a:p>
          <a:p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 and Adoselscent Functional Assessment Scale (CAFAS)</a:t>
            </a:r>
          </a:p>
          <a:p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 and Adolescent Needs and Strenghts – Comprehensive (CANS-C)</a:t>
            </a:r>
          </a:p>
          <a:p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Acherbah System of </a:t>
            </a:r>
            <a:r>
              <a:rPr lang="sr-Latn-R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Empirically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Based Assessment (ASERA), ranije: Child </a:t>
            </a:r>
            <a:r>
              <a:rPr lang="sr-Latn-R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Checklist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(CBC)</a:t>
            </a:r>
          </a:p>
          <a:p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Behavioral Assessment System for Children (BASC-2)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7A28-52C2-4063-AC0B-F1FBACA8068D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87" y="381000"/>
            <a:ext cx="9375913" cy="124340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b="1" spc="50" dirty="0">
                <a:ln w="11430"/>
                <a:latin typeface="+mn-lt"/>
              </a:rPr>
              <a:t>INSTRUMENTI PROCENE RIZIKA U OBLASTI MENTALNOG ZDRAVLJA</a:t>
            </a:r>
            <a:endParaRPr lang="en-US" sz="4000" b="1" dirty="0">
              <a:latin typeface="+mn-l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3C973-D1E4-4334-B921-F3C753D06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791197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Washington State Juvenile Court Assessment (WSJCA), Beronski, 2004, takođe </a:t>
            </a:r>
            <a:r>
              <a:rPr lang="sr-Latn-R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Assessment and Screening Instrument (YASI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Level of Service/Case Management Inventory </a:t>
            </a:r>
            <a:r>
              <a:rPr lang="sr-Latn-RS" dirty="0"/>
              <a:t>(YLS/CMI), Hoge &amp; Anrews, 2006;</a:t>
            </a:r>
          </a:p>
          <a:p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Structured Assessment of Vaolence Risk in Youth </a:t>
            </a:r>
            <a:r>
              <a:rPr lang="sr-Latn-RS" dirty="0"/>
              <a:t>(SAVRY), Berum, Bontel &amp; Forth, 2006;</a:t>
            </a:r>
          </a:p>
          <a:p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&amp; Resiliency Checklist </a:t>
            </a:r>
            <a:r>
              <a:rPr lang="sr-Latn-RS" dirty="0"/>
              <a:t>(RRC) Juvenile System Assessment and Training (J-SAT), 1998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7A28-52C2-4063-AC0B-F1FBACA8068D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991" y="345246"/>
            <a:ext cx="105156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b="1" spc="50" dirty="0">
                <a:ln w="11430"/>
                <a:latin typeface="+mn-lt"/>
              </a:rPr>
              <a:t>”EVIDENCE BASED”</a:t>
            </a:r>
            <a:br>
              <a:rPr lang="en-US" sz="4000" b="1" spc="50" dirty="0">
                <a:ln w="11430"/>
                <a:latin typeface="+mn-lt"/>
              </a:rPr>
            </a:br>
            <a:r>
              <a:rPr lang="en-US" sz="4000" b="1" spc="50" dirty="0">
                <a:ln w="11430"/>
                <a:latin typeface="+mn-lt"/>
              </a:rPr>
              <a:t>RNR INSTRUMENT</a:t>
            </a:r>
            <a:r>
              <a:rPr lang="sr-Latn-RS" sz="4000" b="1" spc="50" dirty="0">
                <a:ln w="11430"/>
                <a:latin typeface="+mn-lt"/>
              </a:rPr>
              <a:t>I</a:t>
            </a:r>
            <a:r>
              <a:rPr lang="en-US" sz="4000" b="1" spc="50" dirty="0">
                <a:ln w="11430"/>
                <a:latin typeface="+mn-lt"/>
              </a:rPr>
              <a:t>, USA</a:t>
            </a:r>
            <a:endParaRPr lang="en-US" sz="4000" b="1" dirty="0">
              <a:latin typeface="+mn-l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20F6D-CDAD-402E-9C47-C8E12F3BD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403677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349" y="308112"/>
            <a:ext cx="10525538" cy="190168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sr-Latn-RS" sz="3200" b="1" dirty="0">
                <a:latin typeface="+mn-lt"/>
              </a:rPr>
              <a:t>YOUTH ASSESSMENT AND SCREENING INTSTUMENT (YASI) &amp; WASHINGTON STATE JUVENILE COURT ASSESSMENT (WSJCA)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695" y="2226365"/>
            <a:ext cx="9601200" cy="4157870"/>
          </a:xfrm>
        </p:spPr>
        <p:txBody>
          <a:bodyPr>
            <a:norm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Sveobuhvatan kompjuterizovan sistem procene rizika i potreba;</a:t>
            </a:r>
          </a:p>
          <a:p>
            <a:r>
              <a:rPr lang="sr-Latn-RS" dirty="0"/>
              <a:t>Obuhvata risk i protektivne, statične i dinamične faktore</a:t>
            </a:r>
          </a:p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Primenjuje se u 4 faze: </a:t>
            </a:r>
            <a:r>
              <a:rPr lang="sr-Latn-RS" dirty="0"/>
              <a:t>pre-skriniranje, puna procena i ponovna procena, finalna procena. DA sa visokim rizikom na pre-skriniranju prolaze kroz punu procenu;</a:t>
            </a:r>
          </a:p>
          <a:p>
            <a:r>
              <a:rPr lang="sr-Latn-RS" dirty="0"/>
              <a:t>Postoje podaci o validnosti u više sistema maloletničkog pravosuđa u svetu</a:t>
            </a:r>
          </a:p>
          <a:p>
            <a:r>
              <a:rPr lang="sr-Latn-RS" dirty="0"/>
              <a:t>Namena: brza trijaža, </a:t>
            </a:r>
            <a:r>
              <a:rPr lang="sr-Latn-RS" dirty="0" err="1"/>
              <a:t>risk</a:t>
            </a:r>
            <a:r>
              <a:rPr lang="sr-Latn-RS" dirty="0"/>
              <a:t> i </a:t>
            </a:r>
            <a:r>
              <a:rPr lang="sr-Latn-RS" dirty="0" err="1"/>
              <a:t>protektivni</a:t>
            </a:r>
            <a:r>
              <a:rPr lang="sr-Latn-RS" dirty="0"/>
              <a:t> faktori, planiranje i evaluacija tretmana, istraživanja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7A28-52C2-4063-AC0B-F1FBACA8068D}" type="slidenum">
              <a:rPr lang="en-US" smtClean="0"/>
              <a:t>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7091C-D8E3-482F-879A-16AFB1EE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593873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43366-C8F5-4CFD-9A4F-1A3C708499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sr-Latn-RS" b="1" dirty="0"/>
              <a:t>YASI – OBLASTI PROCENE</a:t>
            </a:r>
            <a:br>
              <a:rPr lang="sr-Latn-RS" b="1" dirty="0"/>
            </a:br>
            <a:r>
              <a:rPr lang="sr-Latn-RS" b="1" i="1" dirty="0">
                <a:latin typeface="+mn-lt"/>
              </a:rPr>
              <a:t>TRIJAŽA (32)</a:t>
            </a:r>
            <a:r>
              <a:rPr lang="sr-Latn-RS" b="1" i="1" dirty="0"/>
              <a:t> </a:t>
            </a:r>
            <a:r>
              <a:rPr lang="sr-Latn-RS" b="1" dirty="0"/>
              <a:t>I PUNA VERZIJA (85)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8D74E-2CE7-4D84-AF2D-DECBDCBD7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5286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r-Latn-RS" b="1" i="1" dirty="0"/>
              <a:t>Porodica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b="1" i="1" dirty="0"/>
              <a:t>Škola 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b="1" i="1" dirty="0"/>
              <a:t>Lokalna zajednica i vršnjaci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b="1" i="1" dirty="0"/>
              <a:t>Zloupotreba supstanci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b="1" i="1" dirty="0"/>
              <a:t>Mentalno zdravlje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b="1" i="1" dirty="0"/>
              <a:t>Stavovi 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/>
              <a:t>Veštine –socijalne i kognitivne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/>
              <a:t>Slobodno vreme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/>
              <a:t>Profesionalno osposobljavanje i rad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b="1" i="1" dirty="0"/>
              <a:t>Kontakti sa zakonom</a:t>
            </a:r>
            <a:endParaRPr lang="en-US" b="1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FBBCB5-8F9B-4339-A716-648BC77C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7E245-A686-4D28-B71A-0D8D7014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2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Latn-RS" b="1" dirty="0">
                <a:latin typeface="+mn-lt"/>
              </a:rPr>
              <a:t>YASI SOFTVER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825" y="1699591"/>
            <a:ext cx="10505661" cy="4426573"/>
          </a:xfrm>
        </p:spPr>
        <p:txBody>
          <a:bodyPr>
            <a:noAutofit/>
          </a:bodyPr>
          <a:lstStyle/>
          <a:p>
            <a:r>
              <a:rPr lang="sr-Latn-RS" sz="3200" b="1" i="1" dirty="0"/>
              <a:t>YASI je kompjuterizovan sistem procene sa softverom koji omogućava </a:t>
            </a:r>
          </a:p>
          <a:p>
            <a:pPr lvl="1"/>
            <a:r>
              <a:rPr lang="sr-Latn-RS" sz="3200" dirty="0"/>
              <a:t>pregledan prikaz , </a:t>
            </a:r>
          </a:p>
          <a:p>
            <a:pPr lvl="1"/>
            <a:r>
              <a:rPr lang="sr-Latn-RS" sz="3200" dirty="0"/>
              <a:t>transparentnu i participatornu analizu rezultata procene,  </a:t>
            </a:r>
          </a:p>
          <a:p>
            <a:pPr lvl="1"/>
            <a:r>
              <a:rPr lang="sr-Latn-RS" sz="3200" dirty="0"/>
              <a:t>kompjuterizovanu izradu izveštaja, plana i reviziju plana tretmana, </a:t>
            </a:r>
          </a:p>
          <a:p>
            <a:pPr lvl="1"/>
            <a:r>
              <a:rPr lang="sr-Latn-RS" sz="3200" dirty="0"/>
              <a:t>prikupljanje podataka za praćenje pojave i istraživanja.</a:t>
            </a:r>
          </a:p>
          <a:p>
            <a:pPr lvl="1"/>
            <a:r>
              <a:rPr lang="sr-Latn-RS" sz="3200" dirty="0"/>
              <a:t>posebnu atrakciju predstavlja  veoma pregledan </a:t>
            </a:r>
            <a:r>
              <a:rPr lang="sr-Latn-R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YASI Profil ili Točak</a:t>
            </a:r>
            <a:endParaRPr lang="en-US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7A28-52C2-4063-AC0B-F1FBACA8068D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B4D9A-7C59-4A27-91EB-CC8585CE3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495419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0" y="0"/>
            <a:ext cx="8382000" cy="1524000"/>
          </a:xfrm>
          <a:prstGeom prst="rect">
            <a:avLst/>
          </a:prstGeom>
          <a:solidFill>
            <a:srgbClr val="B5C5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6096001" y="2133601"/>
            <a:ext cx="2925763" cy="29257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5257801" y="1295401"/>
            <a:ext cx="4570413" cy="45704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934200" y="1554164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Arial Black" pitchFamily="34" charset="0"/>
              </a:rPr>
              <a:t>1</a:t>
            </a:r>
            <a:br>
              <a:rPr lang="en-US" sz="1000" b="1" dirty="0">
                <a:latin typeface="Arial Black" pitchFamily="34" charset="0"/>
              </a:rPr>
            </a:br>
            <a:r>
              <a:rPr lang="en-US" sz="1000" b="1" dirty="0">
                <a:latin typeface="Tahoma" pitchFamily="34" charset="0"/>
              </a:rPr>
              <a:t> </a:t>
            </a:r>
            <a:r>
              <a:rPr lang="sr-Latn-RS" sz="1200" b="1" dirty="0">
                <a:latin typeface="Tahoma" pitchFamily="34" charset="0"/>
              </a:rPr>
              <a:t>Prestupi</a:t>
            </a:r>
            <a:endParaRPr lang="en-CA" sz="1200" b="1" dirty="0">
              <a:latin typeface="Tahoma" pitchFamily="34" charset="0"/>
            </a:endParaRP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6716713" y="3200400"/>
            <a:ext cx="1676400" cy="7620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705600" y="3390901"/>
            <a:ext cx="1752600" cy="48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en-US" sz="1600" b="1" dirty="0" err="1">
                <a:latin typeface="Arial Black" pitchFamily="34" charset="0"/>
              </a:rPr>
              <a:t>Prote</a:t>
            </a:r>
            <a:r>
              <a:rPr lang="sr-Latn-RS" sz="1600" b="1" dirty="0">
                <a:latin typeface="Arial Black" pitchFamily="34" charset="0"/>
              </a:rPr>
              <a:t>k</a:t>
            </a:r>
            <a:r>
              <a:rPr lang="en-US" sz="1600" b="1" dirty="0" err="1">
                <a:latin typeface="Arial Black" pitchFamily="34" charset="0"/>
              </a:rPr>
              <a:t>tiv</a:t>
            </a:r>
            <a:r>
              <a:rPr lang="sr-Latn-RS" sz="1600" b="1" dirty="0">
                <a:latin typeface="Arial Black" pitchFamily="34" charset="0"/>
              </a:rPr>
              <a:t>ni</a:t>
            </a:r>
            <a:endParaRPr lang="en-US" sz="1600" b="1" dirty="0">
              <a:latin typeface="Arial Black" pitchFamily="34" charset="0"/>
            </a:endParaRPr>
          </a:p>
          <a:p>
            <a:pPr algn="ctr" eaLnBrk="1" hangingPunct="1">
              <a:lnSpc>
                <a:spcPct val="50000"/>
              </a:lnSpc>
            </a:pPr>
            <a:endParaRPr lang="en-US" sz="1600" b="1" dirty="0">
              <a:latin typeface="Arial Black" pitchFamily="34" charset="0"/>
            </a:endParaRPr>
          </a:p>
          <a:p>
            <a:pPr algn="ctr" eaLnBrk="1" hangingPunct="1">
              <a:lnSpc>
                <a:spcPct val="50000"/>
              </a:lnSpc>
            </a:pPr>
            <a:r>
              <a:rPr lang="en-US" sz="1600" b="1" dirty="0" err="1">
                <a:latin typeface="Arial Black" pitchFamily="34" charset="0"/>
              </a:rPr>
              <a:t>Fa</a:t>
            </a:r>
            <a:r>
              <a:rPr lang="sr-Latn-RS" sz="1600" b="1" dirty="0">
                <a:latin typeface="Arial Black" pitchFamily="34" charset="0"/>
              </a:rPr>
              <a:t>k</a:t>
            </a:r>
            <a:r>
              <a:rPr lang="en-US" sz="1600" b="1" dirty="0">
                <a:latin typeface="Arial Black" pitchFamily="34" charset="0"/>
              </a:rPr>
              <a:t>tor</a:t>
            </a:r>
            <a:r>
              <a:rPr lang="sr-Latn-RS" sz="1600" b="1" dirty="0">
                <a:latin typeface="Arial Black" pitchFamily="34" charset="0"/>
              </a:rPr>
              <a:t>i</a:t>
            </a:r>
            <a:endParaRPr lang="en-CA" sz="1600" b="1" dirty="0">
              <a:latin typeface="Arial Black" pitchFamily="34" charset="0"/>
            </a:endParaRPr>
          </a:p>
        </p:txBody>
      </p:sp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 rot="-3480000">
            <a:off x="4819651" y="1781176"/>
            <a:ext cx="942975" cy="2190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34846"/>
              </a:avLst>
            </a:prstTxWarp>
          </a:bodyPr>
          <a:lstStyle/>
          <a:p>
            <a:pPr algn="ctr"/>
            <a:r>
              <a:rPr 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ea typeface="Tahoma"/>
                <a:cs typeface="Tahoma"/>
              </a:rPr>
              <a:t>Risk </a:t>
            </a:r>
            <a:r>
              <a:rPr lang="en-US" sz="1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ea typeface="Tahoma"/>
                <a:cs typeface="Tahoma"/>
              </a:rPr>
              <a:t>Fa</a:t>
            </a:r>
            <a:r>
              <a:rPr lang="sr-Latn-R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ea typeface="Tahoma"/>
                <a:cs typeface="Tahoma"/>
              </a:rPr>
              <a:t>k</a:t>
            </a:r>
            <a:r>
              <a:rPr 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ea typeface="Tahoma"/>
                <a:cs typeface="Tahoma"/>
              </a:rPr>
              <a:t>tor</a:t>
            </a:r>
            <a:r>
              <a:rPr lang="sr-Latn-R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ea typeface="Tahoma"/>
                <a:cs typeface="Tahoma"/>
              </a:rPr>
              <a:t>i</a:t>
            </a:r>
            <a:endParaRPr lang="en-US" sz="1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249" name="WordArt 9"/>
          <p:cNvSpPr>
            <a:spLocks noChangeArrowheads="1" noChangeShapeType="1" noTextEdit="1"/>
          </p:cNvSpPr>
          <p:nvPr/>
        </p:nvSpPr>
        <p:spPr bwMode="auto">
          <a:xfrm rot="3480000">
            <a:off x="9544051" y="1902517"/>
            <a:ext cx="942975" cy="2190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34846"/>
              </a:avLst>
            </a:prstTxWarp>
          </a:bodyPr>
          <a:lstStyle/>
          <a:p>
            <a:pPr algn="ctr"/>
            <a:r>
              <a:rPr 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ea typeface="Tahoma"/>
                <a:cs typeface="Tahoma"/>
              </a:rPr>
              <a:t>Risk </a:t>
            </a:r>
            <a:r>
              <a:rPr lang="en-US" sz="1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ea typeface="Tahoma"/>
                <a:cs typeface="Tahoma"/>
              </a:rPr>
              <a:t>Fa</a:t>
            </a:r>
            <a:r>
              <a:rPr lang="sr-Latn-R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ea typeface="Tahoma"/>
                <a:cs typeface="Tahoma"/>
              </a:rPr>
              <a:t>k</a:t>
            </a:r>
            <a:r>
              <a:rPr 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ea typeface="Tahoma"/>
                <a:cs typeface="Tahoma"/>
              </a:rPr>
              <a:t>tor</a:t>
            </a:r>
            <a:r>
              <a:rPr lang="sr-Latn-R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ea typeface="Tahoma"/>
                <a:cs typeface="Tahoma"/>
              </a:rPr>
              <a:t>i</a:t>
            </a:r>
            <a:endParaRPr lang="en-US" sz="1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250" name="WordArt 10"/>
          <p:cNvSpPr>
            <a:spLocks noChangeArrowheads="1" noChangeShapeType="1" noTextEdit="1"/>
          </p:cNvSpPr>
          <p:nvPr/>
        </p:nvSpPr>
        <p:spPr bwMode="auto">
          <a:xfrm rot="6600000">
            <a:off x="9544051" y="4981576"/>
            <a:ext cx="942975" cy="2190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34846"/>
              </a:avLst>
            </a:prstTxWarp>
          </a:bodyPr>
          <a:lstStyle/>
          <a:p>
            <a:pPr algn="ctr"/>
            <a:r>
              <a:rPr 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ea typeface="Tahoma"/>
                <a:cs typeface="Tahoma"/>
              </a:rPr>
              <a:t>Risk F</a:t>
            </a:r>
            <a:r>
              <a:rPr lang="sr-Latn-R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ea typeface="Tahoma"/>
                <a:cs typeface="Tahoma"/>
              </a:rPr>
              <a:t>k</a:t>
            </a:r>
            <a:r>
              <a:rPr lang="en-US" sz="1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ea typeface="Tahoma"/>
                <a:cs typeface="Tahoma"/>
              </a:rPr>
              <a:t>ctor</a:t>
            </a:r>
            <a:r>
              <a:rPr lang="sr-Latn-R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ea typeface="Tahoma"/>
                <a:cs typeface="Tahoma"/>
              </a:rPr>
              <a:t>i</a:t>
            </a:r>
            <a:endParaRPr lang="en-US" sz="1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251" name="WordArt 11"/>
          <p:cNvSpPr>
            <a:spLocks noChangeArrowheads="1" noChangeShapeType="1" noTextEdit="1"/>
          </p:cNvSpPr>
          <p:nvPr/>
        </p:nvSpPr>
        <p:spPr bwMode="auto">
          <a:xfrm rot="-6600000">
            <a:off x="4667251" y="4829176"/>
            <a:ext cx="942975" cy="2190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34846"/>
              </a:avLst>
            </a:prstTxWarp>
          </a:bodyPr>
          <a:lstStyle/>
          <a:p>
            <a:pPr algn="ctr"/>
            <a:r>
              <a:rPr 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ea typeface="Tahoma"/>
                <a:cs typeface="Tahoma"/>
              </a:rPr>
              <a:t>Risk </a:t>
            </a:r>
            <a:r>
              <a:rPr lang="en-US" sz="1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ea typeface="Tahoma"/>
                <a:cs typeface="Tahoma"/>
              </a:rPr>
              <a:t>Fa</a:t>
            </a:r>
            <a:r>
              <a:rPr lang="sr-Latn-R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ea typeface="Tahoma"/>
                <a:cs typeface="Tahoma"/>
              </a:rPr>
              <a:t>kt</a:t>
            </a:r>
            <a:r>
              <a:rPr 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ea typeface="Tahoma"/>
                <a:cs typeface="Tahoma"/>
              </a:rPr>
              <a:t>or</a:t>
            </a:r>
            <a:r>
              <a:rPr lang="sr-Latn-R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ea typeface="Tahoma"/>
                <a:cs typeface="Tahoma"/>
              </a:rPr>
              <a:t>i</a:t>
            </a:r>
            <a:endParaRPr lang="en-US" sz="1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2543176" y="6200775"/>
            <a:ext cx="803275" cy="304800"/>
          </a:xfrm>
          <a:prstGeom prst="ellipse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2924176" y="6321426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2771776" y="6321426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2619376" y="6321426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3000376" y="6213475"/>
            <a:ext cx="428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sz="1200" b="1">
                <a:latin typeface="Tahoma" pitchFamily="34" charset="0"/>
              </a:rPr>
              <a:t>0</a:t>
            </a:r>
            <a:endParaRPr lang="en-CA" sz="1200" b="1">
              <a:latin typeface="Tahoma" pitchFamily="34" charset="0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2362200" y="5664201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 err="1">
                <a:latin typeface="Tahoma" pitchFamily="34" charset="0"/>
              </a:rPr>
              <a:t>Stati</a:t>
            </a:r>
            <a:r>
              <a:rPr lang="sr-Latn-RS" sz="1200" b="1" dirty="0">
                <a:latin typeface="Tahoma" pitchFamily="34" charset="0"/>
              </a:rPr>
              <a:t>čni</a:t>
            </a:r>
            <a:r>
              <a:rPr lang="en-US" sz="1200" b="1" dirty="0">
                <a:latin typeface="Tahoma" pitchFamily="34" charset="0"/>
              </a:rPr>
              <a:t> </a:t>
            </a:r>
            <a:r>
              <a:rPr lang="en-US" sz="1200" b="1" dirty="0" err="1">
                <a:latin typeface="Tahoma" pitchFamily="34" charset="0"/>
              </a:rPr>
              <a:t>Prote</a:t>
            </a:r>
            <a:r>
              <a:rPr lang="sr-Latn-RS" sz="1200" b="1" dirty="0">
                <a:latin typeface="Tahoma" pitchFamily="34" charset="0"/>
              </a:rPr>
              <a:t>k</a:t>
            </a:r>
            <a:r>
              <a:rPr lang="en-US" sz="1200" b="1" dirty="0" err="1">
                <a:latin typeface="Tahoma" pitchFamily="34" charset="0"/>
              </a:rPr>
              <a:t>tiv</a:t>
            </a:r>
            <a:r>
              <a:rPr lang="sr-Latn-RS" sz="1200" b="1" dirty="0">
                <a:latin typeface="Tahoma" pitchFamily="34" charset="0"/>
              </a:rPr>
              <a:t>ni</a:t>
            </a:r>
            <a:r>
              <a:rPr lang="en-US" sz="1200" b="1" dirty="0">
                <a:latin typeface="Tahoma" pitchFamily="34" charset="0"/>
              </a:rPr>
              <a:t> </a:t>
            </a:r>
            <a:r>
              <a:rPr lang="en-US" sz="1200" b="1" dirty="0" err="1">
                <a:latin typeface="Tahoma" pitchFamily="34" charset="0"/>
              </a:rPr>
              <a:t>Fa</a:t>
            </a:r>
            <a:r>
              <a:rPr lang="sr-Latn-RS" sz="1200" b="1" dirty="0">
                <a:latin typeface="Tahoma" pitchFamily="34" charset="0"/>
              </a:rPr>
              <a:t>k</a:t>
            </a:r>
            <a:r>
              <a:rPr lang="en-US" sz="1200" b="1" dirty="0">
                <a:latin typeface="Tahoma" pitchFamily="34" charset="0"/>
              </a:rPr>
              <a:t>tor</a:t>
            </a:r>
            <a:r>
              <a:rPr lang="sr-Latn-RS" sz="1200" b="1" dirty="0">
                <a:latin typeface="Tahoma" pitchFamily="34" charset="0"/>
              </a:rPr>
              <a:t>i</a:t>
            </a:r>
            <a:endParaRPr lang="en-CA" sz="1200" b="1" dirty="0">
              <a:latin typeface="Tahoma" pitchFamily="34" charset="0"/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2286000" y="4889501"/>
            <a:ext cx="1219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 dirty="0" err="1">
                <a:latin typeface="Tahoma" pitchFamily="34" charset="0"/>
              </a:rPr>
              <a:t>Stati</a:t>
            </a:r>
            <a:r>
              <a:rPr lang="sr-Latn-RS" sz="1000" b="1" dirty="0">
                <a:latin typeface="Tahoma" pitchFamily="34" charset="0"/>
              </a:rPr>
              <a:t>čan</a:t>
            </a:r>
            <a:r>
              <a:rPr lang="en-US" sz="1000" b="1" dirty="0">
                <a:latin typeface="Tahoma" pitchFamily="34" charset="0"/>
              </a:rPr>
              <a:t> </a:t>
            </a:r>
            <a:r>
              <a:rPr lang="en-US" sz="1000" b="1" dirty="0" err="1">
                <a:latin typeface="Tahoma" pitchFamily="34" charset="0"/>
              </a:rPr>
              <a:t>Ri</a:t>
            </a:r>
            <a:r>
              <a:rPr lang="sr-Latn-RS" sz="1000" b="1" dirty="0">
                <a:latin typeface="Tahoma" pitchFamily="34" charset="0"/>
              </a:rPr>
              <a:t>zi</a:t>
            </a:r>
            <a:r>
              <a:rPr lang="en-US" sz="1000" b="1" dirty="0">
                <a:latin typeface="Tahoma" pitchFamily="34" charset="0"/>
              </a:rPr>
              <a:t>k</a:t>
            </a:r>
            <a:endParaRPr lang="en-CA" sz="1000" b="1" dirty="0">
              <a:latin typeface="Tahoma" pitchFamily="34" charset="0"/>
            </a:endParaRPr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>
            <a:off x="2514600" y="5222875"/>
            <a:ext cx="838200" cy="3048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2590801" y="5343526"/>
            <a:ext cx="73025" cy="730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2743201" y="5343526"/>
            <a:ext cx="73025" cy="730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2895601" y="5343526"/>
            <a:ext cx="73025" cy="730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3070226" y="5235575"/>
            <a:ext cx="434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RS" sz="1200" b="1" dirty="0">
                <a:latin typeface="Tahoma" pitchFamily="34" charset="0"/>
              </a:rPr>
              <a:t>V</a:t>
            </a:r>
            <a:endParaRPr lang="en-CA" sz="1200" b="1" dirty="0">
              <a:latin typeface="Tahoma" pitchFamily="34" charset="0"/>
            </a:endParaRPr>
          </a:p>
        </p:txBody>
      </p:sp>
      <p:sp>
        <p:nvSpPr>
          <p:cNvPr id="131096" name="Text Box 24"/>
          <p:cNvSpPr txBox="1">
            <a:spLocks noChangeArrowheads="1"/>
          </p:cNvSpPr>
          <p:nvPr/>
        </p:nvSpPr>
        <p:spPr bwMode="auto">
          <a:xfrm>
            <a:off x="2286000" y="180976"/>
            <a:ext cx="3937000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  <a:latin typeface="Tahoma" pitchFamily="34" charset="0"/>
              </a:rPr>
              <a:t>YASI</a:t>
            </a:r>
            <a:r>
              <a:rPr lang="sr-Latn-RS" sz="3600" b="1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Tahoma" pitchFamily="34" charset="0"/>
              </a:rPr>
              <a:t>PROFIL “</a:t>
            </a:r>
            <a:r>
              <a:rPr lang="sr-Latn-RS" sz="3600" b="1" dirty="0">
                <a:solidFill>
                  <a:srgbClr val="FFFF00"/>
                </a:solidFill>
                <a:latin typeface="Tahoma" pitchFamily="34" charset="0"/>
              </a:rPr>
              <a:t>Točak</a:t>
            </a:r>
            <a:r>
              <a:rPr lang="en-US" sz="3600" b="1" dirty="0">
                <a:solidFill>
                  <a:srgbClr val="FFFF00"/>
                </a:solidFill>
                <a:latin typeface="Tahoma" pitchFamily="34" charset="0"/>
              </a:rPr>
              <a:t>”</a:t>
            </a:r>
            <a:endParaRPr lang="en-CA" sz="36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2514600" y="4191000"/>
            <a:ext cx="1905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i="1" dirty="0" err="1">
                <a:latin typeface="Tahoma" pitchFamily="34" charset="0"/>
              </a:rPr>
              <a:t>Stati</a:t>
            </a:r>
            <a:r>
              <a:rPr lang="sr-Latn-RS" sz="1600" b="1" i="1" dirty="0">
                <a:latin typeface="Tahoma" pitchFamily="34" charset="0"/>
              </a:rPr>
              <a:t>čno</a:t>
            </a:r>
            <a:r>
              <a:rPr lang="en-US" sz="1600" b="1" i="1" dirty="0">
                <a:latin typeface="Tahoma" pitchFamily="34" charset="0"/>
              </a:rPr>
              <a:t>/</a:t>
            </a:r>
            <a:endParaRPr lang="sr-Latn-RS" sz="1600" b="1" i="1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600" b="1" i="1" dirty="0">
                <a:latin typeface="Tahoma" pitchFamily="34" charset="0"/>
              </a:rPr>
              <a:t>D</a:t>
            </a:r>
            <a:r>
              <a:rPr lang="sr-Latn-RS" sz="1600" b="1" i="1" dirty="0">
                <a:latin typeface="Tahoma" pitchFamily="34" charset="0"/>
              </a:rPr>
              <a:t>inamično</a:t>
            </a:r>
            <a:endParaRPr lang="en-CA" sz="1600" b="1" i="1" dirty="0">
              <a:latin typeface="Tahoma" pitchFamily="34" charset="0"/>
            </a:endParaRPr>
          </a:p>
        </p:txBody>
      </p:sp>
      <p:sp>
        <p:nvSpPr>
          <p:cNvPr id="10266" name="Text Box 27"/>
          <p:cNvSpPr txBox="1">
            <a:spLocks noChangeArrowheads="1"/>
          </p:cNvSpPr>
          <p:nvPr/>
        </p:nvSpPr>
        <p:spPr bwMode="auto">
          <a:xfrm>
            <a:off x="2895600" y="2346325"/>
            <a:ext cx="1219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RS" sz="1000" b="1" dirty="0">
                <a:latin typeface="Tahoma" pitchFamily="34" charset="0"/>
              </a:rPr>
              <a:t>Ukupan nivo rizika</a:t>
            </a:r>
            <a:endParaRPr lang="en-CA" sz="1000" b="1" dirty="0">
              <a:latin typeface="Tahoma" pitchFamily="34" charset="0"/>
            </a:endParaRPr>
          </a:p>
        </p:txBody>
      </p:sp>
      <p:sp>
        <p:nvSpPr>
          <p:cNvPr id="10267" name="AutoShape 28"/>
          <p:cNvSpPr>
            <a:spLocks noChangeArrowheads="1"/>
          </p:cNvSpPr>
          <p:nvPr/>
        </p:nvSpPr>
        <p:spPr bwMode="auto">
          <a:xfrm>
            <a:off x="3067050" y="2743200"/>
            <a:ext cx="838200" cy="3048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Rectangle 29"/>
          <p:cNvSpPr>
            <a:spLocks noChangeArrowheads="1"/>
          </p:cNvSpPr>
          <p:nvPr/>
        </p:nvSpPr>
        <p:spPr bwMode="auto">
          <a:xfrm>
            <a:off x="3143251" y="2863851"/>
            <a:ext cx="73025" cy="730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Rectangle 30"/>
          <p:cNvSpPr>
            <a:spLocks noChangeArrowheads="1"/>
          </p:cNvSpPr>
          <p:nvPr/>
        </p:nvSpPr>
        <p:spPr bwMode="auto">
          <a:xfrm>
            <a:off x="3295651" y="2863851"/>
            <a:ext cx="73025" cy="730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" name="Rectangle 31"/>
          <p:cNvSpPr>
            <a:spLocks noChangeArrowheads="1"/>
          </p:cNvSpPr>
          <p:nvPr/>
        </p:nvSpPr>
        <p:spPr bwMode="auto">
          <a:xfrm>
            <a:off x="3448051" y="2863851"/>
            <a:ext cx="73025" cy="730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1" name="Text Box 32"/>
          <p:cNvSpPr txBox="1">
            <a:spLocks noChangeArrowheads="1"/>
          </p:cNvSpPr>
          <p:nvPr/>
        </p:nvSpPr>
        <p:spPr bwMode="auto">
          <a:xfrm>
            <a:off x="3622676" y="2755900"/>
            <a:ext cx="434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RS" sz="1200" b="1" dirty="0">
                <a:latin typeface="Tahoma" pitchFamily="34" charset="0"/>
              </a:rPr>
              <a:t>V</a:t>
            </a:r>
            <a:endParaRPr lang="en-CA" sz="1200" b="1" dirty="0">
              <a:latin typeface="Tahoma" pitchFamily="34" charset="0"/>
            </a:endParaRPr>
          </a:p>
        </p:txBody>
      </p:sp>
      <p:sp>
        <p:nvSpPr>
          <p:cNvPr id="10272" name="Oval 33"/>
          <p:cNvSpPr>
            <a:spLocks noChangeArrowheads="1"/>
          </p:cNvSpPr>
          <p:nvPr/>
        </p:nvSpPr>
        <p:spPr bwMode="auto">
          <a:xfrm>
            <a:off x="3076576" y="3657600"/>
            <a:ext cx="803275" cy="3048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3" name="Oval 34"/>
          <p:cNvSpPr>
            <a:spLocks noChangeArrowheads="1"/>
          </p:cNvSpPr>
          <p:nvPr/>
        </p:nvSpPr>
        <p:spPr bwMode="auto">
          <a:xfrm>
            <a:off x="3457576" y="3778251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Oval 35"/>
          <p:cNvSpPr>
            <a:spLocks noChangeArrowheads="1"/>
          </p:cNvSpPr>
          <p:nvPr/>
        </p:nvSpPr>
        <p:spPr bwMode="auto">
          <a:xfrm>
            <a:off x="3305176" y="3778251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5" name="Oval 36"/>
          <p:cNvSpPr>
            <a:spLocks noChangeArrowheads="1"/>
          </p:cNvSpPr>
          <p:nvPr/>
        </p:nvSpPr>
        <p:spPr bwMode="auto">
          <a:xfrm>
            <a:off x="3152776" y="3778251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6" name="Text Box 37"/>
          <p:cNvSpPr txBox="1">
            <a:spLocks noChangeArrowheads="1"/>
          </p:cNvSpPr>
          <p:nvPr/>
        </p:nvSpPr>
        <p:spPr bwMode="auto">
          <a:xfrm>
            <a:off x="3533776" y="3670300"/>
            <a:ext cx="2825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sr-Latn-RS" sz="1200" b="1" dirty="0">
                <a:latin typeface="Tahoma" pitchFamily="34" charset="0"/>
              </a:rPr>
              <a:t>N</a:t>
            </a:r>
            <a:endParaRPr lang="en-CA" sz="1200" b="1" dirty="0">
              <a:latin typeface="Tahoma" pitchFamily="34" charset="0"/>
            </a:endParaRPr>
          </a:p>
        </p:txBody>
      </p:sp>
      <p:sp>
        <p:nvSpPr>
          <p:cNvPr id="10277" name="Text Box 38"/>
          <p:cNvSpPr txBox="1">
            <a:spLocks noChangeArrowheads="1"/>
          </p:cNvSpPr>
          <p:nvPr/>
        </p:nvSpPr>
        <p:spPr bwMode="auto">
          <a:xfrm>
            <a:off x="2514600" y="3121026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RS" sz="1200" b="1" dirty="0">
                <a:latin typeface="Tahoma" pitchFamily="34" charset="0"/>
              </a:rPr>
              <a:t>Ukupan nivo protektivnih faktora</a:t>
            </a:r>
            <a:endParaRPr lang="en-CA" sz="1200" b="1" dirty="0">
              <a:latin typeface="Tahoma" pitchFamily="34" charset="0"/>
            </a:endParaRPr>
          </a:p>
        </p:txBody>
      </p:sp>
      <p:sp>
        <p:nvSpPr>
          <p:cNvPr id="10278" name="Text Box 39"/>
          <p:cNvSpPr txBox="1">
            <a:spLocks noChangeArrowheads="1"/>
          </p:cNvSpPr>
          <p:nvPr/>
        </p:nvSpPr>
        <p:spPr bwMode="auto">
          <a:xfrm>
            <a:off x="2514600" y="1981200"/>
            <a:ext cx="1905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RS" sz="1600" b="1" i="1" dirty="0">
                <a:latin typeface="Tahoma" pitchFamily="34" charset="0"/>
              </a:rPr>
              <a:t>Ukupan rezultat</a:t>
            </a:r>
            <a:endParaRPr lang="en-CA" sz="1600" b="1" i="1" dirty="0">
              <a:latin typeface="Tahoma" pitchFamily="34" charset="0"/>
            </a:endParaRPr>
          </a:p>
        </p:txBody>
      </p:sp>
      <p:sp>
        <p:nvSpPr>
          <p:cNvPr id="10279" name="AutoShape 40"/>
          <p:cNvSpPr>
            <a:spLocks noChangeArrowheads="1"/>
          </p:cNvSpPr>
          <p:nvPr/>
        </p:nvSpPr>
        <p:spPr bwMode="auto">
          <a:xfrm>
            <a:off x="2362200" y="1981200"/>
            <a:ext cx="2209800" cy="2057400"/>
          </a:xfrm>
          <a:prstGeom prst="flowChartAlternateProcess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WordArt 41"/>
          <p:cNvSpPr>
            <a:spLocks noChangeArrowheads="1" noChangeShapeType="1" noTextEdit="1"/>
          </p:cNvSpPr>
          <p:nvPr/>
        </p:nvSpPr>
        <p:spPr bwMode="auto">
          <a:xfrm>
            <a:off x="7058026" y="771526"/>
            <a:ext cx="942975" cy="2190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34846"/>
              </a:avLst>
            </a:prstTxWarp>
          </a:bodyPr>
          <a:lstStyle/>
          <a:p>
            <a:pPr algn="ctr"/>
            <a:r>
              <a:rPr 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ea typeface="Tahoma"/>
                <a:cs typeface="Tahoma"/>
              </a:rPr>
              <a:t>Risk </a:t>
            </a:r>
            <a:r>
              <a:rPr lang="en-US" sz="1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ea typeface="Tahoma"/>
                <a:cs typeface="Tahoma"/>
              </a:rPr>
              <a:t>Fa</a:t>
            </a:r>
            <a:r>
              <a:rPr lang="sr-Latn-R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ea typeface="Tahoma"/>
                <a:cs typeface="Tahoma"/>
              </a:rPr>
              <a:t>k</a:t>
            </a:r>
            <a:r>
              <a:rPr 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ea typeface="Tahoma"/>
                <a:cs typeface="Tahoma"/>
              </a:rPr>
              <a:t>tor</a:t>
            </a:r>
            <a:r>
              <a:rPr lang="sr-Latn-R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ea typeface="Tahoma"/>
                <a:cs typeface="Tahoma"/>
              </a:rPr>
              <a:t>i</a:t>
            </a:r>
            <a:endParaRPr lang="en-US" sz="1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281" name="WordArt 42"/>
          <p:cNvSpPr>
            <a:spLocks noChangeArrowheads="1" noChangeShapeType="1" noTextEdit="1"/>
          </p:cNvSpPr>
          <p:nvPr/>
        </p:nvSpPr>
        <p:spPr bwMode="auto">
          <a:xfrm rot="10800000">
            <a:off x="7086601" y="6181726"/>
            <a:ext cx="942975" cy="2190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34846"/>
              </a:avLst>
            </a:prstTxWarp>
          </a:bodyPr>
          <a:lstStyle/>
          <a:p>
            <a:pPr algn="ctr"/>
            <a:r>
              <a:rPr 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ea typeface="Tahoma"/>
                <a:cs typeface="Tahoma"/>
              </a:rPr>
              <a:t>Risk F</a:t>
            </a:r>
            <a:r>
              <a:rPr lang="sr-Latn-R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ea typeface="Tahoma"/>
                <a:cs typeface="Tahoma"/>
              </a:rPr>
              <a:t>k</a:t>
            </a:r>
            <a:r>
              <a:rPr 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ea typeface="Tahoma"/>
                <a:cs typeface="Tahoma"/>
              </a:rPr>
              <a:t>tor</a:t>
            </a:r>
            <a:r>
              <a:rPr lang="sr-Latn-R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ahoma"/>
                <a:ea typeface="Tahoma"/>
                <a:cs typeface="Tahoma"/>
              </a:rPr>
              <a:t>i</a:t>
            </a:r>
            <a:endParaRPr lang="en-US" sz="1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282" name="Text Box 43"/>
          <p:cNvSpPr txBox="1">
            <a:spLocks noChangeArrowheads="1"/>
          </p:cNvSpPr>
          <p:nvPr/>
        </p:nvSpPr>
        <p:spPr bwMode="auto">
          <a:xfrm>
            <a:off x="8686800" y="3505201"/>
            <a:ext cx="1447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latin typeface="Arial Black" pitchFamily="34" charset="0"/>
              </a:rPr>
              <a:t>4</a:t>
            </a:r>
            <a:br>
              <a:rPr lang="en-US" sz="1000" b="1" dirty="0">
                <a:latin typeface="Arial Black" pitchFamily="34" charset="0"/>
              </a:rPr>
            </a:br>
            <a:r>
              <a:rPr lang="en-US" sz="1000" b="1" dirty="0">
                <a:latin typeface="Tahoma" pitchFamily="34" charset="0"/>
              </a:rPr>
              <a:t> </a:t>
            </a:r>
            <a:r>
              <a:rPr lang="sr-Latn-RS" sz="1200" b="1" dirty="0">
                <a:latin typeface="Tahoma" pitchFamily="34" charset="0"/>
              </a:rPr>
              <a:t>Zajednica</a:t>
            </a:r>
            <a:br>
              <a:rPr lang="en-US" sz="1200" b="1" dirty="0">
                <a:latin typeface="Tahoma" pitchFamily="34" charset="0"/>
              </a:rPr>
            </a:br>
            <a:r>
              <a:rPr lang="en-US" sz="1200" b="1" dirty="0">
                <a:latin typeface="Tahoma" pitchFamily="34" charset="0"/>
              </a:rPr>
              <a:t>/</a:t>
            </a:r>
            <a:r>
              <a:rPr lang="sr-Latn-RS" sz="1200" b="1" dirty="0">
                <a:latin typeface="Tahoma" pitchFamily="34" charset="0"/>
              </a:rPr>
              <a:t>Vrsnjaci</a:t>
            </a:r>
            <a:endParaRPr lang="en-CA" sz="1200" b="1" dirty="0">
              <a:latin typeface="Arial Black" pitchFamily="34" charset="0"/>
            </a:endParaRPr>
          </a:p>
        </p:txBody>
      </p:sp>
      <p:sp>
        <p:nvSpPr>
          <p:cNvPr id="10283" name="Text Box 44"/>
          <p:cNvSpPr txBox="1">
            <a:spLocks noChangeArrowheads="1"/>
          </p:cNvSpPr>
          <p:nvPr/>
        </p:nvSpPr>
        <p:spPr bwMode="auto">
          <a:xfrm>
            <a:off x="8077200" y="1676401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Arial Black" pitchFamily="34" charset="0"/>
              </a:rPr>
              <a:t>2</a:t>
            </a:r>
            <a:br>
              <a:rPr lang="en-US" sz="1200" b="1" dirty="0">
                <a:latin typeface="Arial Black" pitchFamily="34" charset="0"/>
              </a:rPr>
            </a:br>
            <a:r>
              <a:rPr lang="sr-Latn-RS" sz="1200" dirty="0">
                <a:latin typeface="Arial Black" pitchFamily="34" charset="0"/>
              </a:rPr>
              <a:t>Porodica</a:t>
            </a:r>
            <a:r>
              <a:rPr lang="en-US" sz="1200" dirty="0">
                <a:latin typeface="Tahoma" pitchFamily="34" charset="0"/>
              </a:rPr>
              <a:t>/</a:t>
            </a:r>
            <a:br>
              <a:rPr lang="en-US" sz="1200" b="1" dirty="0">
                <a:latin typeface="Tahoma" pitchFamily="34" charset="0"/>
              </a:rPr>
            </a:br>
            <a:r>
              <a:rPr lang="sr-Latn-RS" sz="1200" b="1" dirty="0">
                <a:latin typeface="Tahoma" pitchFamily="34" charset="0"/>
              </a:rPr>
              <a:t>Lok. sedina</a:t>
            </a:r>
            <a:endParaRPr lang="en-CA" sz="1200" b="1" dirty="0">
              <a:latin typeface="Tahoma" pitchFamily="34" charset="0"/>
            </a:endParaRPr>
          </a:p>
        </p:txBody>
      </p:sp>
      <p:sp>
        <p:nvSpPr>
          <p:cNvPr id="10284" name="Text Box 45"/>
          <p:cNvSpPr txBox="1">
            <a:spLocks noChangeArrowheads="1"/>
          </p:cNvSpPr>
          <p:nvPr/>
        </p:nvSpPr>
        <p:spPr bwMode="auto">
          <a:xfrm>
            <a:off x="8763000" y="2895601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Arial Black" pitchFamily="34" charset="0"/>
              </a:rPr>
              <a:t>3</a:t>
            </a:r>
            <a:br>
              <a:rPr lang="en-US" sz="1000" b="1" dirty="0">
                <a:latin typeface="Arial Black" pitchFamily="34" charset="0"/>
              </a:rPr>
            </a:br>
            <a:r>
              <a:rPr lang="en-US" sz="1200" b="1" dirty="0">
                <a:latin typeface="Tahoma" pitchFamily="34" charset="0"/>
              </a:rPr>
              <a:t> </a:t>
            </a:r>
            <a:r>
              <a:rPr lang="sr-Latn-RS" sz="1200" b="1" dirty="0">
                <a:latin typeface="Tahoma" pitchFamily="34" charset="0"/>
              </a:rPr>
              <a:t>Škola</a:t>
            </a:r>
            <a:endParaRPr lang="en-CA" sz="1200" b="1" dirty="0">
              <a:latin typeface="Tahoma" pitchFamily="34" charset="0"/>
            </a:endParaRPr>
          </a:p>
        </p:txBody>
      </p:sp>
      <p:sp>
        <p:nvSpPr>
          <p:cNvPr id="10285" name="Text Box 46"/>
          <p:cNvSpPr txBox="1">
            <a:spLocks noChangeArrowheads="1"/>
          </p:cNvSpPr>
          <p:nvPr/>
        </p:nvSpPr>
        <p:spPr bwMode="auto">
          <a:xfrm>
            <a:off x="5105400" y="2667001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Arial Black" pitchFamily="34" charset="0"/>
              </a:rPr>
              <a:t>9</a:t>
            </a:r>
            <a:br>
              <a:rPr lang="en-US" sz="1000" b="1" dirty="0">
                <a:latin typeface="Arial Black" pitchFamily="34" charset="0"/>
              </a:rPr>
            </a:br>
            <a:r>
              <a:rPr lang="en-US" sz="1000" b="1" dirty="0">
                <a:latin typeface="Tahoma" pitchFamily="34" charset="0"/>
              </a:rPr>
              <a:t> </a:t>
            </a:r>
            <a:r>
              <a:rPr lang="sr-Latn-RS" sz="1200" b="1" dirty="0">
                <a:latin typeface="Tahoma" pitchFamily="34" charset="0"/>
              </a:rPr>
              <a:t>Rad</a:t>
            </a:r>
            <a:endParaRPr lang="en-CA" sz="1200" b="1" dirty="0">
              <a:latin typeface="Tahoma" pitchFamily="34" charset="0"/>
            </a:endParaRPr>
          </a:p>
        </p:txBody>
      </p:sp>
      <p:sp>
        <p:nvSpPr>
          <p:cNvPr id="10286" name="Text Box 47"/>
          <p:cNvSpPr txBox="1">
            <a:spLocks noChangeArrowheads="1"/>
          </p:cNvSpPr>
          <p:nvPr/>
        </p:nvSpPr>
        <p:spPr bwMode="auto">
          <a:xfrm>
            <a:off x="5867400" y="1782764"/>
            <a:ext cx="114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Arial Black" pitchFamily="34" charset="0"/>
              </a:rPr>
              <a:t>10</a:t>
            </a:r>
            <a:br>
              <a:rPr lang="en-US" sz="1000" b="1" dirty="0">
                <a:latin typeface="Arial Black" pitchFamily="34" charset="0"/>
              </a:rPr>
            </a:br>
            <a:r>
              <a:rPr lang="en-US" sz="1000" b="1" dirty="0">
                <a:latin typeface="Tahoma" pitchFamily="34" charset="0"/>
              </a:rPr>
              <a:t> </a:t>
            </a:r>
            <a:r>
              <a:rPr lang="sr-Latn-RS" sz="1200" b="1" dirty="0">
                <a:latin typeface="Tahoma" pitchFamily="34" charset="0"/>
              </a:rPr>
              <a:t>Slobodno vreme</a:t>
            </a:r>
            <a:endParaRPr lang="en-CA" sz="1200" b="1" dirty="0">
              <a:latin typeface="Tahoma" pitchFamily="34" charset="0"/>
            </a:endParaRPr>
          </a:p>
        </p:txBody>
      </p:sp>
      <p:sp>
        <p:nvSpPr>
          <p:cNvPr id="10287" name="Text Box 48"/>
          <p:cNvSpPr txBox="1">
            <a:spLocks noChangeArrowheads="1"/>
          </p:cNvSpPr>
          <p:nvPr/>
        </p:nvSpPr>
        <p:spPr bwMode="auto">
          <a:xfrm>
            <a:off x="6934200" y="5059364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Arial Black" pitchFamily="34" charset="0"/>
              </a:rPr>
              <a:t>6</a:t>
            </a:r>
            <a:br>
              <a:rPr lang="en-US" sz="1200" b="1" dirty="0">
                <a:latin typeface="Arial Black" pitchFamily="34" charset="0"/>
              </a:rPr>
            </a:br>
            <a:r>
              <a:rPr lang="en-US" sz="1200" b="1" dirty="0" err="1">
                <a:latin typeface="Tahoma" pitchFamily="34" charset="0"/>
              </a:rPr>
              <a:t>Mentalno</a:t>
            </a:r>
            <a:br>
              <a:rPr lang="en-US" sz="1200" b="1" dirty="0">
                <a:latin typeface="Tahoma" pitchFamily="34" charset="0"/>
              </a:rPr>
            </a:br>
            <a:r>
              <a:rPr lang="en-US" sz="1200" b="1" dirty="0" err="1">
                <a:latin typeface="Tahoma" pitchFamily="34" charset="0"/>
              </a:rPr>
              <a:t>Zdravlje</a:t>
            </a:r>
            <a:endParaRPr lang="en-CA" sz="1200" b="1" dirty="0">
              <a:latin typeface="Tahoma" pitchFamily="34" charset="0"/>
            </a:endParaRPr>
          </a:p>
        </p:txBody>
      </p:sp>
      <p:sp>
        <p:nvSpPr>
          <p:cNvPr id="10288" name="Text Box 49"/>
          <p:cNvSpPr txBox="1">
            <a:spLocks noChangeArrowheads="1"/>
          </p:cNvSpPr>
          <p:nvPr/>
        </p:nvSpPr>
        <p:spPr bwMode="auto">
          <a:xfrm>
            <a:off x="5334000" y="4678363"/>
            <a:ext cx="17240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Arial Black" pitchFamily="34" charset="0"/>
              </a:rPr>
              <a:t>7</a:t>
            </a:r>
          </a:p>
          <a:p>
            <a:pPr algn="ctr" eaLnBrk="1" hangingPunct="1">
              <a:spcBef>
                <a:spcPct val="50000"/>
              </a:spcBef>
            </a:pPr>
            <a:r>
              <a:rPr lang="sr-Latn-RS" sz="1200" b="1" dirty="0">
                <a:latin typeface="Tahoma" pitchFamily="34" charset="0"/>
              </a:rPr>
              <a:t>Stavovi</a:t>
            </a:r>
            <a:r>
              <a:rPr lang="en-US" sz="1200" b="1" dirty="0">
                <a:latin typeface="Tahoma" pitchFamily="34" charset="0"/>
              </a:rPr>
              <a:t>/</a:t>
            </a:r>
            <a:r>
              <a:rPr lang="sr-Latn-RS" sz="1200" b="1" dirty="0">
                <a:latin typeface="Tahoma" pitchFamily="34" charset="0"/>
              </a:rPr>
              <a:t>Ponašanje</a:t>
            </a:r>
            <a:endParaRPr lang="en-CA" sz="1200" b="1" dirty="0">
              <a:latin typeface="Tahoma" pitchFamily="34" charset="0"/>
            </a:endParaRPr>
          </a:p>
        </p:txBody>
      </p:sp>
      <p:sp>
        <p:nvSpPr>
          <p:cNvPr id="10289" name="AutoShape 50"/>
          <p:cNvSpPr>
            <a:spLocks noChangeArrowheads="1"/>
          </p:cNvSpPr>
          <p:nvPr/>
        </p:nvSpPr>
        <p:spPr bwMode="auto">
          <a:xfrm>
            <a:off x="7239000" y="1135063"/>
            <a:ext cx="584200" cy="3810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0" name="Rectangle 51"/>
          <p:cNvSpPr>
            <a:spLocks noChangeArrowheads="1"/>
          </p:cNvSpPr>
          <p:nvPr/>
        </p:nvSpPr>
        <p:spPr bwMode="auto">
          <a:xfrm>
            <a:off x="7318376" y="1214439"/>
            <a:ext cx="79375" cy="73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" name="Rectangle 52"/>
          <p:cNvSpPr>
            <a:spLocks noChangeArrowheads="1"/>
          </p:cNvSpPr>
          <p:nvPr/>
        </p:nvSpPr>
        <p:spPr bwMode="auto">
          <a:xfrm>
            <a:off x="7485064" y="1214439"/>
            <a:ext cx="79375" cy="73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2" name="Rectangle 53"/>
          <p:cNvSpPr>
            <a:spLocks noChangeArrowheads="1"/>
          </p:cNvSpPr>
          <p:nvPr/>
        </p:nvSpPr>
        <p:spPr bwMode="auto">
          <a:xfrm>
            <a:off x="7651751" y="1214439"/>
            <a:ext cx="79375" cy="73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3" name="Text Box 54"/>
          <p:cNvSpPr txBox="1">
            <a:spLocks noChangeArrowheads="1"/>
          </p:cNvSpPr>
          <p:nvPr/>
        </p:nvSpPr>
        <p:spPr bwMode="auto">
          <a:xfrm>
            <a:off x="7362826" y="1249364"/>
            <a:ext cx="333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</a:rPr>
              <a:t>V</a:t>
            </a:r>
            <a:endParaRPr lang="en-CA" sz="1200" b="1" dirty="0">
              <a:latin typeface="Tahoma" pitchFamily="34" charset="0"/>
            </a:endParaRPr>
          </a:p>
        </p:txBody>
      </p:sp>
      <p:sp>
        <p:nvSpPr>
          <p:cNvPr id="10294" name="AutoShape 55"/>
          <p:cNvSpPr>
            <a:spLocks noChangeArrowheads="1"/>
          </p:cNvSpPr>
          <p:nvPr/>
        </p:nvSpPr>
        <p:spPr bwMode="auto">
          <a:xfrm>
            <a:off x="8991600" y="1600200"/>
            <a:ext cx="533400" cy="3810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95" name="Group 56"/>
          <p:cNvGrpSpPr>
            <a:grpSpLocks/>
          </p:cNvGrpSpPr>
          <p:nvPr/>
        </p:nvGrpSpPr>
        <p:grpSpPr bwMode="auto">
          <a:xfrm>
            <a:off x="9070976" y="1679576"/>
            <a:ext cx="377825" cy="73025"/>
            <a:chOff x="3746" y="770"/>
            <a:chExt cx="238" cy="46"/>
          </a:xfrm>
        </p:grpSpPr>
        <p:sp>
          <p:nvSpPr>
            <p:cNvPr id="10406" name="Rectangle 57"/>
            <p:cNvSpPr>
              <a:spLocks noChangeArrowheads="1"/>
            </p:cNvSpPr>
            <p:nvPr/>
          </p:nvSpPr>
          <p:spPr bwMode="auto">
            <a:xfrm>
              <a:off x="3746" y="770"/>
              <a:ext cx="46" cy="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7" name="Rectangle 58"/>
            <p:cNvSpPr>
              <a:spLocks noChangeArrowheads="1"/>
            </p:cNvSpPr>
            <p:nvPr/>
          </p:nvSpPr>
          <p:spPr bwMode="auto">
            <a:xfrm>
              <a:off x="3842" y="770"/>
              <a:ext cx="46" cy="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8" name="Rectangle 59"/>
            <p:cNvSpPr>
              <a:spLocks noChangeArrowheads="1"/>
            </p:cNvSpPr>
            <p:nvPr/>
          </p:nvSpPr>
          <p:spPr bwMode="auto">
            <a:xfrm>
              <a:off x="3938" y="770"/>
              <a:ext cx="46" cy="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6" name="Text Box 60"/>
          <p:cNvSpPr txBox="1">
            <a:spLocks noChangeArrowheads="1"/>
          </p:cNvSpPr>
          <p:nvPr/>
        </p:nvSpPr>
        <p:spPr bwMode="auto">
          <a:xfrm>
            <a:off x="9115425" y="17145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</a:rPr>
              <a:t>V</a:t>
            </a:r>
            <a:endParaRPr lang="en-CA" sz="1200" b="1" dirty="0">
              <a:latin typeface="Tahoma" pitchFamily="34" charset="0"/>
            </a:endParaRPr>
          </a:p>
        </p:txBody>
      </p:sp>
      <p:sp>
        <p:nvSpPr>
          <p:cNvPr id="10297" name="Oval 61"/>
          <p:cNvSpPr>
            <a:spLocks noChangeArrowheads="1"/>
          </p:cNvSpPr>
          <p:nvPr/>
        </p:nvSpPr>
        <p:spPr bwMode="auto">
          <a:xfrm>
            <a:off x="7935913" y="2317544"/>
            <a:ext cx="803275" cy="3048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8" name="Oval 62"/>
          <p:cNvSpPr>
            <a:spLocks noChangeArrowheads="1"/>
          </p:cNvSpPr>
          <p:nvPr/>
        </p:nvSpPr>
        <p:spPr bwMode="auto">
          <a:xfrm>
            <a:off x="8264526" y="2330451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9" name="Oval 63"/>
          <p:cNvSpPr>
            <a:spLocks noChangeArrowheads="1"/>
          </p:cNvSpPr>
          <p:nvPr/>
        </p:nvSpPr>
        <p:spPr bwMode="auto">
          <a:xfrm>
            <a:off x="8112126" y="2330451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0" name="Oval 64"/>
          <p:cNvSpPr>
            <a:spLocks noChangeArrowheads="1"/>
          </p:cNvSpPr>
          <p:nvPr/>
        </p:nvSpPr>
        <p:spPr bwMode="auto">
          <a:xfrm>
            <a:off x="7959726" y="2330451"/>
            <a:ext cx="73025" cy="730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" name="Text Box 65"/>
          <p:cNvSpPr txBox="1">
            <a:spLocks noChangeArrowheads="1"/>
          </p:cNvSpPr>
          <p:nvPr/>
        </p:nvSpPr>
        <p:spPr bwMode="auto">
          <a:xfrm>
            <a:off x="8340726" y="2222500"/>
            <a:ext cx="346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sz="1200" b="1" dirty="0">
                <a:latin typeface="Tahoma" pitchFamily="34" charset="0"/>
              </a:rPr>
              <a:t>M</a:t>
            </a:r>
            <a:endParaRPr lang="en-CA" sz="1200" b="1" dirty="0">
              <a:latin typeface="Tahoma" pitchFamily="34" charset="0"/>
            </a:endParaRPr>
          </a:p>
        </p:txBody>
      </p:sp>
      <p:sp>
        <p:nvSpPr>
          <p:cNvPr id="10302" name="Oval 66"/>
          <p:cNvSpPr>
            <a:spLocks noChangeArrowheads="1"/>
          </p:cNvSpPr>
          <p:nvPr/>
        </p:nvSpPr>
        <p:spPr bwMode="auto">
          <a:xfrm>
            <a:off x="6248401" y="4419600"/>
            <a:ext cx="803275" cy="3048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3" name="Oval 67"/>
          <p:cNvSpPr>
            <a:spLocks noChangeArrowheads="1"/>
          </p:cNvSpPr>
          <p:nvPr/>
        </p:nvSpPr>
        <p:spPr bwMode="auto">
          <a:xfrm>
            <a:off x="6629401" y="4540251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4" name="Oval 68"/>
          <p:cNvSpPr>
            <a:spLocks noChangeArrowheads="1"/>
          </p:cNvSpPr>
          <p:nvPr/>
        </p:nvSpPr>
        <p:spPr bwMode="auto">
          <a:xfrm>
            <a:off x="6477001" y="4540251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5" name="Oval 69"/>
          <p:cNvSpPr>
            <a:spLocks noChangeArrowheads="1"/>
          </p:cNvSpPr>
          <p:nvPr/>
        </p:nvSpPr>
        <p:spPr bwMode="auto">
          <a:xfrm>
            <a:off x="6324601" y="4540251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6" name="Text Box 70"/>
          <p:cNvSpPr txBox="1">
            <a:spLocks noChangeArrowheads="1"/>
          </p:cNvSpPr>
          <p:nvPr/>
        </p:nvSpPr>
        <p:spPr bwMode="auto">
          <a:xfrm>
            <a:off x="6705601" y="4432300"/>
            <a:ext cx="346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sz="1200" b="1">
                <a:latin typeface="Tahoma" pitchFamily="34" charset="0"/>
              </a:rPr>
              <a:t>0</a:t>
            </a:r>
            <a:endParaRPr lang="en-CA" sz="1200" b="1">
              <a:latin typeface="Tahoma" pitchFamily="34" charset="0"/>
            </a:endParaRPr>
          </a:p>
        </p:txBody>
      </p:sp>
      <p:sp>
        <p:nvSpPr>
          <p:cNvPr id="10307" name="Oval 71"/>
          <p:cNvSpPr>
            <a:spLocks noChangeArrowheads="1"/>
          </p:cNvSpPr>
          <p:nvPr/>
        </p:nvSpPr>
        <p:spPr bwMode="auto">
          <a:xfrm>
            <a:off x="8340726" y="2895600"/>
            <a:ext cx="803275" cy="3048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8" name="Oval 72"/>
          <p:cNvSpPr>
            <a:spLocks noChangeArrowheads="1"/>
          </p:cNvSpPr>
          <p:nvPr/>
        </p:nvSpPr>
        <p:spPr bwMode="auto">
          <a:xfrm>
            <a:off x="8721726" y="3016251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9" name="Oval 73"/>
          <p:cNvSpPr>
            <a:spLocks noChangeArrowheads="1"/>
          </p:cNvSpPr>
          <p:nvPr/>
        </p:nvSpPr>
        <p:spPr bwMode="auto">
          <a:xfrm>
            <a:off x="8569326" y="3016251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0" name="Oval 74"/>
          <p:cNvSpPr>
            <a:spLocks noChangeArrowheads="1"/>
          </p:cNvSpPr>
          <p:nvPr/>
        </p:nvSpPr>
        <p:spPr bwMode="auto">
          <a:xfrm>
            <a:off x="8416926" y="3016251"/>
            <a:ext cx="73025" cy="730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" name="Text Box 75"/>
          <p:cNvSpPr txBox="1">
            <a:spLocks noChangeArrowheads="1"/>
          </p:cNvSpPr>
          <p:nvPr/>
        </p:nvSpPr>
        <p:spPr bwMode="auto">
          <a:xfrm>
            <a:off x="8797926" y="2908300"/>
            <a:ext cx="2825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sz="1200" b="1" dirty="0">
                <a:latin typeface="Tahoma" pitchFamily="34" charset="0"/>
              </a:rPr>
              <a:t>M</a:t>
            </a:r>
            <a:endParaRPr lang="en-CA" sz="1200" b="1" dirty="0">
              <a:latin typeface="Tahoma" pitchFamily="34" charset="0"/>
            </a:endParaRPr>
          </a:p>
        </p:txBody>
      </p:sp>
      <p:sp>
        <p:nvSpPr>
          <p:cNvPr id="10312" name="Oval 76"/>
          <p:cNvSpPr>
            <a:spLocks noChangeArrowheads="1"/>
          </p:cNvSpPr>
          <p:nvPr/>
        </p:nvSpPr>
        <p:spPr bwMode="auto">
          <a:xfrm>
            <a:off x="6096001" y="2895600"/>
            <a:ext cx="803275" cy="3048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3" name="Oval 77"/>
          <p:cNvSpPr>
            <a:spLocks noChangeArrowheads="1"/>
          </p:cNvSpPr>
          <p:nvPr/>
        </p:nvSpPr>
        <p:spPr bwMode="auto">
          <a:xfrm>
            <a:off x="6477001" y="3016251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4" name="Oval 78"/>
          <p:cNvSpPr>
            <a:spLocks noChangeArrowheads="1"/>
          </p:cNvSpPr>
          <p:nvPr/>
        </p:nvSpPr>
        <p:spPr bwMode="auto">
          <a:xfrm>
            <a:off x="6324601" y="3016251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5" name="Oval 79"/>
          <p:cNvSpPr>
            <a:spLocks noChangeArrowheads="1"/>
          </p:cNvSpPr>
          <p:nvPr/>
        </p:nvSpPr>
        <p:spPr bwMode="auto">
          <a:xfrm>
            <a:off x="6172201" y="3016251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6" name="Text Box 80"/>
          <p:cNvSpPr txBox="1">
            <a:spLocks noChangeArrowheads="1"/>
          </p:cNvSpPr>
          <p:nvPr/>
        </p:nvSpPr>
        <p:spPr bwMode="auto">
          <a:xfrm>
            <a:off x="6553201" y="2908300"/>
            <a:ext cx="346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sz="1200" b="1">
                <a:latin typeface="Tahoma" pitchFamily="34" charset="0"/>
              </a:rPr>
              <a:t>0</a:t>
            </a:r>
            <a:endParaRPr lang="en-CA" sz="1200" b="1">
              <a:latin typeface="Tahoma" pitchFamily="34" charset="0"/>
            </a:endParaRPr>
          </a:p>
        </p:txBody>
      </p:sp>
      <p:sp>
        <p:nvSpPr>
          <p:cNvPr id="10317" name="Oval 81"/>
          <p:cNvSpPr>
            <a:spLocks noChangeArrowheads="1"/>
          </p:cNvSpPr>
          <p:nvPr/>
        </p:nvSpPr>
        <p:spPr bwMode="auto">
          <a:xfrm>
            <a:off x="5867401" y="3581400"/>
            <a:ext cx="803275" cy="3048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8" name="Oval 82"/>
          <p:cNvSpPr>
            <a:spLocks noChangeArrowheads="1"/>
          </p:cNvSpPr>
          <p:nvPr/>
        </p:nvSpPr>
        <p:spPr bwMode="auto">
          <a:xfrm>
            <a:off x="6248401" y="3702051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9" name="Oval 83"/>
          <p:cNvSpPr>
            <a:spLocks noChangeArrowheads="1"/>
          </p:cNvSpPr>
          <p:nvPr/>
        </p:nvSpPr>
        <p:spPr bwMode="auto">
          <a:xfrm>
            <a:off x="6096001" y="3702051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0" name="Oval 84"/>
          <p:cNvSpPr>
            <a:spLocks noChangeArrowheads="1"/>
          </p:cNvSpPr>
          <p:nvPr/>
        </p:nvSpPr>
        <p:spPr bwMode="auto">
          <a:xfrm>
            <a:off x="5943601" y="3702051"/>
            <a:ext cx="73025" cy="730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1" name="Text Box 85"/>
          <p:cNvSpPr txBox="1">
            <a:spLocks noChangeArrowheads="1"/>
          </p:cNvSpPr>
          <p:nvPr/>
        </p:nvSpPr>
        <p:spPr bwMode="auto">
          <a:xfrm>
            <a:off x="6324601" y="3594100"/>
            <a:ext cx="346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sz="1200" b="1" dirty="0">
                <a:latin typeface="Tahoma" pitchFamily="34" charset="0"/>
              </a:rPr>
              <a:t>M</a:t>
            </a:r>
            <a:endParaRPr lang="en-CA" sz="1200" b="1" dirty="0">
              <a:latin typeface="Tahoma" pitchFamily="34" charset="0"/>
            </a:endParaRPr>
          </a:p>
        </p:txBody>
      </p:sp>
      <p:sp>
        <p:nvSpPr>
          <p:cNvPr id="10322" name="AutoShape 86"/>
          <p:cNvSpPr>
            <a:spLocks noChangeArrowheads="1"/>
          </p:cNvSpPr>
          <p:nvPr/>
        </p:nvSpPr>
        <p:spPr bwMode="auto">
          <a:xfrm>
            <a:off x="9525000" y="2659063"/>
            <a:ext cx="584200" cy="3810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23" name="Rectangle 87"/>
          <p:cNvSpPr>
            <a:spLocks noChangeArrowheads="1"/>
          </p:cNvSpPr>
          <p:nvPr/>
        </p:nvSpPr>
        <p:spPr bwMode="auto">
          <a:xfrm>
            <a:off x="9604376" y="2738439"/>
            <a:ext cx="79375" cy="73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4" name="Rectangle 88"/>
          <p:cNvSpPr>
            <a:spLocks noChangeArrowheads="1"/>
          </p:cNvSpPr>
          <p:nvPr/>
        </p:nvSpPr>
        <p:spPr bwMode="auto">
          <a:xfrm>
            <a:off x="9771064" y="2738439"/>
            <a:ext cx="79375" cy="73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5" name="Rectangle 89"/>
          <p:cNvSpPr>
            <a:spLocks noChangeArrowheads="1"/>
          </p:cNvSpPr>
          <p:nvPr/>
        </p:nvSpPr>
        <p:spPr bwMode="auto">
          <a:xfrm>
            <a:off x="9937751" y="2738439"/>
            <a:ext cx="79375" cy="7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6" name="Text Box 90"/>
          <p:cNvSpPr txBox="1">
            <a:spLocks noChangeArrowheads="1"/>
          </p:cNvSpPr>
          <p:nvPr/>
        </p:nvSpPr>
        <p:spPr bwMode="auto">
          <a:xfrm>
            <a:off x="9648826" y="2773364"/>
            <a:ext cx="333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</a:rPr>
              <a:t>U</a:t>
            </a:r>
            <a:endParaRPr lang="en-CA" sz="1200" b="1" dirty="0">
              <a:latin typeface="Tahoma" pitchFamily="34" charset="0"/>
            </a:endParaRPr>
          </a:p>
        </p:txBody>
      </p:sp>
      <p:sp>
        <p:nvSpPr>
          <p:cNvPr id="10327" name="AutoShape 91"/>
          <p:cNvSpPr>
            <a:spLocks noChangeArrowheads="1"/>
          </p:cNvSpPr>
          <p:nvPr/>
        </p:nvSpPr>
        <p:spPr bwMode="auto">
          <a:xfrm>
            <a:off x="9525000" y="4259263"/>
            <a:ext cx="584200" cy="3810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28" name="Rectangle 92"/>
          <p:cNvSpPr>
            <a:spLocks noChangeArrowheads="1"/>
          </p:cNvSpPr>
          <p:nvPr/>
        </p:nvSpPr>
        <p:spPr bwMode="auto">
          <a:xfrm>
            <a:off x="9604376" y="4338639"/>
            <a:ext cx="79375" cy="7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9" name="Rectangle 93"/>
          <p:cNvSpPr>
            <a:spLocks noChangeArrowheads="1"/>
          </p:cNvSpPr>
          <p:nvPr/>
        </p:nvSpPr>
        <p:spPr bwMode="auto">
          <a:xfrm>
            <a:off x="9771064" y="4338639"/>
            <a:ext cx="79375" cy="7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0" name="Rectangle 94"/>
          <p:cNvSpPr>
            <a:spLocks noChangeArrowheads="1"/>
          </p:cNvSpPr>
          <p:nvPr/>
        </p:nvSpPr>
        <p:spPr bwMode="auto">
          <a:xfrm>
            <a:off x="9937751" y="4338639"/>
            <a:ext cx="79375" cy="7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1" name="Text Box 95"/>
          <p:cNvSpPr txBox="1">
            <a:spLocks noChangeArrowheads="1"/>
          </p:cNvSpPr>
          <p:nvPr/>
        </p:nvSpPr>
        <p:spPr bwMode="auto">
          <a:xfrm>
            <a:off x="9648826" y="4373564"/>
            <a:ext cx="333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Tahoma" pitchFamily="34" charset="0"/>
              </a:rPr>
              <a:t>0</a:t>
            </a:r>
            <a:endParaRPr lang="en-CA" sz="1200" b="1">
              <a:latin typeface="Tahoma" pitchFamily="34" charset="0"/>
            </a:endParaRPr>
          </a:p>
        </p:txBody>
      </p:sp>
      <p:sp>
        <p:nvSpPr>
          <p:cNvPr id="10332" name="AutoShape 96"/>
          <p:cNvSpPr>
            <a:spLocks noChangeArrowheads="1"/>
          </p:cNvSpPr>
          <p:nvPr/>
        </p:nvSpPr>
        <p:spPr bwMode="auto">
          <a:xfrm>
            <a:off x="5638800" y="5326063"/>
            <a:ext cx="584200" cy="3810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3" name="Rectangle 97"/>
          <p:cNvSpPr>
            <a:spLocks noChangeArrowheads="1"/>
          </p:cNvSpPr>
          <p:nvPr/>
        </p:nvSpPr>
        <p:spPr bwMode="auto">
          <a:xfrm>
            <a:off x="5718176" y="5405439"/>
            <a:ext cx="79375" cy="73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4" name="Rectangle 98"/>
          <p:cNvSpPr>
            <a:spLocks noChangeArrowheads="1"/>
          </p:cNvSpPr>
          <p:nvPr/>
        </p:nvSpPr>
        <p:spPr bwMode="auto">
          <a:xfrm>
            <a:off x="5897564" y="5407026"/>
            <a:ext cx="79375" cy="730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5" name="Rectangle 99"/>
          <p:cNvSpPr>
            <a:spLocks noChangeArrowheads="1"/>
          </p:cNvSpPr>
          <p:nvPr/>
        </p:nvSpPr>
        <p:spPr bwMode="auto">
          <a:xfrm>
            <a:off x="6092826" y="5405439"/>
            <a:ext cx="79375" cy="73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6" name="Text Box 100"/>
          <p:cNvSpPr txBox="1">
            <a:spLocks noChangeArrowheads="1"/>
          </p:cNvSpPr>
          <p:nvPr/>
        </p:nvSpPr>
        <p:spPr bwMode="auto">
          <a:xfrm>
            <a:off x="5762626" y="5448300"/>
            <a:ext cx="3333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</a:rPr>
              <a:t>V</a:t>
            </a:r>
            <a:endParaRPr lang="en-CA" sz="1200" b="1" dirty="0">
              <a:latin typeface="Tahoma" pitchFamily="34" charset="0"/>
            </a:endParaRPr>
          </a:p>
        </p:txBody>
      </p:sp>
      <p:sp>
        <p:nvSpPr>
          <p:cNvPr id="10337" name="AutoShape 101"/>
          <p:cNvSpPr>
            <a:spLocks noChangeArrowheads="1"/>
          </p:cNvSpPr>
          <p:nvPr/>
        </p:nvSpPr>
        <p:spPr bwMode="auto">
          <a:xfrm>
            <a:off x="7264400" y="5707063"/>
            <a:ext cx="584200" cy="3810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38" name="Group 102"/>
          <p:cNvGrpSpPr>
            <a:grpSpLocks/>
          </p:cNvGrpSpPr>
          <p:nvPr/>
        </p:nvGrpSpPr>
        <p:grpSpPr bwMode="auto">
          <a:xfrm>
            <a:off x="7343775" y="5786439"/>
            <a:ext cx="412750" cy="73025"/>
            <a:chOff x="4130" y="770"/>
            <a:chExt cx="260" cy="46"/>
          </a:xfrm>
        </p:grpSpPr>
        <p:sp>
          <p:nvSpPr>
            <p:cNvPr id="10403" name="Rectangle 103"/>
            <p:cNvSpPr>
              <a:spLocks noChangeArrowheads="1"/>
            </p:cNvSpPr>
            <p:nvPr/>
          </p:nvSpPr>
          <p:spPr bwMode="auto">
            <a:xfrm>
              <a:off x="4130" y="770"/>
              <a:ext cx="50" cy="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4" name="Rectangle 104"/>
            <p:cNvSpPr>
              <a:spLocks noChangeArrowheads="1"/>
            </p:cNvSpPr>
            <p:nvPr/>
          </p:nvSpPr>
          <p:spPr bwMode="auto">
            <a:xfrm>
              <a:off x="4235" y="770"/>
              <a:ext cx="50" cy="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5" name="Rectangle 105"/>
            <p:cNvSpPr>
              <a:spLocks noChangeArrowheads="1"/>
            </p:cNvSpPr>
            <p:nvPr/>
          </p:nvSpPr>
          <p:spPr bwMode="auto">
            <a:xfrm>
              <a:off x="4340" y="770"/>
              <a:ext cx="50" cy="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39" name="Text Box 106"/>
          <p:cNvSpPr txBox="1">
            <a:spLocks noChangeArrowheads="1"/>
          </p:cNvSpPr>
          <p:nvPr/>
        </p:nvSpPr>
        <p:spPr bwMode="auto">
          <a:xfrm>
            <a:off x="7388226" y="5821364"/>
            <a:ext cx="333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</a:rPr>
              <a:t>U</a:t>
            </a:r>
            <a:endParaRPr lang="en-CA" sz="1200" b="1" dirty="0">
              <a:latin typeface="Tahoma" pitchFamily="34" charset="0"/>
            </a:endParaRPr>
          </a:p>
        </p:txBody>
      </p:sp>
      <p:sp>
        <p:nvSpPr>
          <p:cNvPr id="10340" name="Text Box 107"/>
          <p:cNvSpPr txBox="1">
            <a:spLocks noChangeArrowheads="1"/>
          </p:cNvSpPr>
          <p:nvPr/>
        </p:nvSpPr>
        <p:spPr bwMode="auto">
          <a:xfrm>
            <a:off x="8077200" y="4724401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Arial Black" pitchFamily="34" charset="0"/>
              </a:rPr>
              <a:t>5</a:t>
            </a:r>
            <a:br>
              <a:rPr lang="en-US" sz="1200" b="1" dirty="0">
                <a:latin typeface="Arial Black" pitchFamily="34" charset="0"/>
              </a:rPr>
            </a:br>
            <a:r>
              <a:rPr lang="en-US" sz="1200" b="1" dirty="0">
                <a:latin typeface="Tahoma" pitchFamily="34" charset="0"/>
              </a:rPr>
              <a:t>Al</a:t>
            </a:r>
            <a:r>
              <a:rPr lang="sr-Latn-RS" sz="1200" b="1" dirty="0">
                <a:latin typeface="Tahoma" pitchFamily="34" charset="0"/>
              </a:rPr>
              <a:t>kohol</a:t>
            </a:r>
            <a:r>
              <a:rPr lang="en-US" sz="1200" b="1" dirty="0">
                <a:latin typeface="Tahoma" pitchFamily="34" charset="0"/>
              </a:rPr>
              <a:t>/</a:t>
            </a:r>
            <a:br>
              <a:rPr lang="en-US" sz="1200" b="1" dirty="0">
                <a:latin typeface="Tahoma" pitchFamily="34" charset="0"/>
              </a:rPr>
            </a:br>
            <a:r>
              <a:rPr lang="en-US" sz="1200" b="1" dirty="0">
                <a:latin typeface="Tahoma" pitchFamily="34" charset="0"/>
              </a:rPr>
              <a:t>Drug</a:t>
            </a:r>
            <a:r>
              <a:rPr lang="sr-Latn-RS" sz="1200" b="1" dirty="0">
                <a:latin typeface="Tahoma" pitchFamily="34" charset="0"/>
              </a:rPr>
              <a:t>e</a:t>
            </a:r>
            <a:endParaRPr lang="en-CA" sz="1200" b="1" dirty="0">
              <a:latin typeface="Tahoma" pitchFamily="34" charset="0"/>
            </a:endParaRPr>
          </a:p>
        </p:txBody>
      </p:sp>
      <p:sp>
        <p:nvSpPr>
          <p:cNvPr id="10341" name="AutoShape 108"/>
          <p:cNvSpPr>
            <a:spLocks noChangeArrowheads="1"/>
          </p:cNvSpPr>
          <p:nvPr/>
        </p:nvSpPr>
        <p:spPr bwMode="auto">
          <a:xfrm>
            <a:off x="8686800" y="5402263"/>
            <a:ext cx="533400" cy="3810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42" name="Group 169"/>
          <p:cNvGrpSpPr>
            <a:grpSpLocks/>
          </p:cNvGrpSpPr>
          <p:nvPr/>
        </p:nvGrpSpPr>
        <p:grpSpPr bwMode="auto">
          <a:xfrm>
            <a:off x="8766176" y="5481639"/>
            <a:ext cx="377825" cy="73025"/>
            <a:chOff x="4562" y="3453"/>
            <a:chExt cx="238" cy="46"/>
          </a:xfrm>
        </p:grpSpPr>
        <p:sp>
          <p:nvSpPr>
            <p:cNvPr id="10400" name="Rectangle 110"/>
            <p:cNvSpPr>
              <a:spLocks noChangeArrowheads="1"/>
            </p:cNvSpPr>
            <p:nvPr/>
          </p:nvSpPr>
          <p:spPr bwMode="auto">
            <a:xfrm>
              <a:off x="4562" y="3453"/>
              <a:ext cx="4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1" name="Rectangle 111"/>
            <p:cNvSpPr>
              <a:spLocks noChangeArrowheads="1"/>
            </p:cNvSpPr>
            <p:nvPr/>
          </p:nvSpPr>
          <p:spPr bwMode="auto">
            <a:xfrm>
              <a:off x="4658" y="3453"/>
              <a:ext cx="4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2" name="Rectangle 112"/>
            <p:cNvSpPr>
              <a:spLocks noChangeArrowheads="1"/>
            </p:cNvSpPr>
            <p:nvPr/>
          </p:nvSpPr>
          <p:spPr bwMode="auto">
            <a:xfrm>
              <a:off x="4754" y="3453"/>
              <a:ext cx="4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43" name="Text Box 113"/>
          <p:cNvSpPr txBox="1">
            <a:spLocks noChangeArrowheads="1"/>
          </p:cNvSpPr>
          <p:nvPr/>
        </p:nvSpPr>
        <p:spPr bwMode="auto">
          <a:xfrm>
            <a:off x="8810625" y="5516564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</a:rPr>
              <a:t>V</a:t>
            </a:r>
            <a:endParaRPr lang="en-CA" sz="1200" b="1" dirty="0">
              <a:latin typeface="Tahoma" pitchFamily="34" charset="0"/>
            </a:endParaRPr>
          </a:p>
        </p:txBody>
      </p:sp>
      <p:sp>
        <p:nvSpPr>
          <p:cNvPr id="10344" name="AutoShape 114"/>
          <p:cNvSpPr>
            <a:spLocks noChangeArrowheads="1"/>
          </p:cNvSpPr>
          <p:nvPr/>
        </p:nvSpPr>
        <p:spPr bwMode="auto">
          <a:xfrm>
            <a:off x="4876800" y="3802063"/>
            <a:ext cx="584200" cy="3810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5" name="Rectangle 115"/>
          <p:cNvSpPr>
            <a:spLocks noChangeArrowheads="1"/>
          </p:cNvSpPr>
          <p:nvPr/>
        </p:nvSpPr>
        <p:spPr bwMode="auto">
          <a:xfrm>
            <a:off x="4956176" y="3881439"/>
            <a:ext cx="79375" cy="730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6" name="Rectangle 116"/>
          <p:cNvSpPr>
            <a:spLocks noChangeArrowheads="1"/>
          </p:cNvSpPr>
          <p:nvPr/>
        </p:nvSpPr>
        <p:spPr bwMode="auto">
          <a:xfrm>
            <a:off x="5122864" y="3881439"/>
            <a:ext cx="79375" cy="73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7" name="Rectangle 117"/>
          <p:cNvSpPr>
            <a:spLocks noChangeArrowheads="1"/>
          </p:cNvSpPr>
          <p:nvPr/>
        </p:nvSpPr>
        <p:spPr bwMode="auto">
          <a:xfrm>
            <a:off x="5289551" y="3881439"/>
            <a:ext cx="79375" cy="73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8" name="Text Box 118"/>
          <p:cNvSpPr txBox="1">
            <a:spLocks noChangeArrowheads="1"/>
          </p:cNvSpPr>
          <p:nvPr/>
        </p:nvSpPr>
        <p:spPr bwMode="auto">
          <a:xfrm>
            <a:off x="5000626" y="3916364"/>
            <a:ext cx="333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200" b="1" dirty="0">
                <a:latin typeface="Tahoma" pitchFamily="34" charset="0"/>
              </a:rPr>
              <a:t>V</a:t>
            </a:r>
          </a:p>
        </p:txBody>
      </p:sp>
      <p:sp>
        <p:nvSpPr>
          <p:cNvPr id="10349" name="AutoShape 119"/>
          <p:cNvSpPr>
            <a:spLocks noChangeArrowheads="1"/>
          </p:cNvSpPr>
          <p:nvPr/>
        </p:nvSpPr>
        <p:spPr bwMode="auto">
          <a:xfrm>
            <a:off x="5664200" y="1447800"/>
            <a:ext cx="584200" cy="3810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0" name="Rectangle 120"/>
          <p:cNvSpPr>
            <a:spLocks noChangeArrowheads="1"/>
          </p:cNvSpPr>
          <p:nvPr/>
        </p:nvSpPr>
        <p:spPr bwMode="auto">
          <a:xfrm>
            <a:off x="5743576" y="1527176"/>
            <a:ext cx="79375" cy="73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1" name="Rectangle 121"/>
          <p:cNvSpPr>
            <a:spLocks noChangeArrowheads="1"/>
          </p:cNvSpPr>
          <p:nvPr/>
        </p:nvSpPr>
        <p:spPr bwMode="auto">
          <a:xfrm>
            <a:off x="5910264" y="1527176"/>
            <a:ext cx="79375" cy="7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2" name="Rectangle 122"/>
          <p:cNvSpPr>
            <a:spLocks noChangeArrowheads="1"/>
          </p:cNvSpPr>
          <p:nvPr/>
        </p:nvSpPr>
        <p:spPr bwMode="auto">
          <a:xfrm>
            <a:off x="6076951" y="1527176"/>
            <a:ext cx="79375" cy="7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3" name="Text Box 123"/>
          <p:cNvSpPr txBox="1">
            <a:spLocks noChangeArrowheads="1"/>
          </p:cNvSpPr>
          <p:nvPr/>
        </p:nvSpPr>
        <p:spPr bwMode="auto">
          <a:xfrm>
            <a:off x="5788026" y="1562101"/>
            <a:ext cx="3333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</a:rPr>
              <a:t>M</a:t>
            </a:r>
            <a:endParaRPr lang="en-CA" sz="1200" b="1" dirty="0">
              <a:latin typeface="Tahoma" pitchFamily="34" charset="0"/>
            </a:endParaRPr>
          </a:p>
        </p:txBody>
      </p:sp>
      <p:sp>
        <p:nvSpPr>
          <p:cNvPr id="10354" name="Text Box 124"/>
          <p:cNvSpPr txBox="1">
            <a:spLocks noChangeArrowheads="1"/>
          </p:cNvSpPr>
          <p:nvPr/>
        </p:nvSpPr>
        <p:spPr bwMode="auto">
          <a:xfrm>
            <a:off x="5181600" y="3810001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Arial Black" pitchFamily="34" charset="0"/>
              </a:rPr>
              <a:t>8</a:t>
            </a:r>
            <a:br>
              <a:rPr lang="en-US" sz="1000" b="1" dirty="0">
                <a:latin typeface="Arial Black" pitchFamily="34" charset="0"/>
              </a:rPr>
            </a:br>
            <a:r>
              <a:rPr lang="sr-Latn-RS" sz="1200" b="1" dirty="0">
                <a:latin typeface="Tahoma" pitchFamily="34" charset="0"/>
              </a:rPr>
              <a:t>Vestine</a:t>
            </a:r>
            <a:endParaRPr lang="en-CA" sz="1200" b="1" dirty="0">
              <a:latin typeface="Tahoma" pitchFamily="34" charset="0"/>
            </a:endParaRPr>
          </a:p>
        </p:txBody>
      </p:sp>
      <p:sp>
        <p:nvSpPr>
          <p:cNvPr id="10355" name="Oval 125"/>
          <p:cNvSpPr>
            <a:spLocks noChangeArrowheads="1"/>
          </p:cNvSpPr>
          <p:nvPr/>
        </p:nvSpPr>
        <p:spPr bwMode="auto">
          <a:xfrm>
            <a:off x="8229601" y="4038600"/>
            <a:ext cx="803275" cy="3048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6" name="Oval 126"/>
          <p:cNvSpPr>
            <a:spLocks noChangeArrowheads="1"/>
          </p:cNvSpPr>
          <p:nvPr/>
        </p:nvSpPr>
        <p:spPr bwMode="auto">
          <a:xfrm>
            <a:off x="8610601" y="4159251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7" name="Oval 127"/>
          <p:cNvSpPr>
            <a:spLocks noChangeArrowheads="1"/>
          </p:cNvSpPr>
          <p:nvPr/>
        </p:nvSpPr>
        <p:spPr bwMode="auto">
          <a:xfrm>
            <a:off x="8458201" y="4159251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8" name="Oval 128"/>
          <p:cNvSpPr>
            <a:spLocks noChangeArrowheads="1"/>
          </p:cNvSpPr>
          <p:nvPr/>
        </p:nvSpPr>
        <p:spPr bwMode="auto">
          <a:xfrm>
            <a:off x="8305801" y="4159251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9" name="Text Box 129"/>
          <p:cNvSpPr txBox="1">
            <a:spLocks noChangeArrowheads="1"/>
          </p:cNvSpPr>
          <p:nvPr/>
        </p:nvSpPr>
        <p:spPr bwMode="auto">
          <a:xfrm>
            <a:off x="8686801" y="4051300"/>
            <a:ext cx="2825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CA" sz="1200" b="1" dirty="0">
                <a:latin typeface="Tahoma" pitchFamily="34" charset="0"/>
              </a:rPr>
              <a:t>M</a:t>
            </a:r>
          </a:p>
        </p:txBody>
      </p:sp>
      <p:sp>
        <p:nvSpPr>
          <p:cNvPr id="10360" name="AutoShape 130"/>
          <p:cNvSpPr>
            <a:spLocks noChangeArrowheads="1"/>
          </p:cNvSpPr>
          <p:nvPr/>
        </p:nvSpPr>
        <p:spPr bwMode="auto">
          <a:xfrm>
            <a:off x="9220200" y="685800"/>
            <a:ext cx="1219200" cy="6858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1" name="Text Box 131"/>
          <p:cNvSpPr txBox="1">
            <a:spLocks noChangeArrowheads="1"/>
          </p:cNvSpPr>
          <p:nvPr/>
        </p:nvSpPr>
        <p:spPr bwMode="auto">
          <a:xfrm>
            <a:off x="9220200" y="714376"/>
            <a:ext cx="1219200" cy="5810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latin typeface="Arial Black" pitchFamily="34" charset="0"/>
              </a:rPr>
              <a:t>Risk </a:t>
            </a:r>
            <a:r>
              <a:rPr lang="en-US" sz="1600" b="1" dirty="0" err="1">
                <a:latin typeface="Arial Black" pitchFamily="34" charset="0"/>
              </a:rPr>
              <a:t>Fa</a:t>
            </a:r>
            <a:r>
              <a:rPr lang="sr-Latn-RS" sz="1600" b="1" dirty="0">
                <a:latin typeface="Arial Black" pitchFamily="34" charset="0"/>
              </a:rPr>
              <a:t>k</a:t>
            </a:r>
            <a:r>
              <a:rPr lang="en-US" sz="1600" b="1" dirty="0">
                <a:latin typeface="Arial Black" pitchFamily="34" charset="0"/>
              </a:rPr>
              <a:t>tor</a:t>
            </a:r>
            <a:r>
              <a:rPr lang="sr-Latn-RS" sz="1600" b="1" dirty="0">
                <a:latin typeface="Arial Black" pitchFamily="34" charset="0"/>
              </a:rPr>
              <a:t>i</a:t>
            </a:r>
            <a:endParaRPr lang="en-CA" sz="1600" b="1" dirty="0">
              <a:latin typeface="Arial Black" pitchFamily="34" charset="0"/>
            </a:endParaRPr>
          </a:p>
        </p:txBody>
      </p:sp>
      <p:sp>
        <p:nvSpPr>
          <p:cNvPr id="10362" name="Line 132"/>
          <p:cNvSpPr>
            <a:spLocks noChangeShapeType="1"/>
          </p:cNvSpPr>
          <p:nvPr/>
        </p:nvSpPr>
        <p:spPr bwMode="auto">
          <a:xfrm>
            <a:off x="6807200" y="1435100"/>
            <a:ext cx="355600" cy="77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3" name="Line 133"/>
          <p:cNvSpPr>
            <a:spLocks noChangeShapeType="1"/>
          </p:cNvSpPr>
          <p:nvPr/>
        </p:nvSpPr>
        <p:spPr bwMode="auto">
          <a:xfrm flipV="1">
            <a:off x="8001000" y="1435100"/>
            <a:ext cx="311150" cy="77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4" name="Line 134"/>
          <p:cNvSpPr>
            <a:spLocks noChangeShapeType="1"/>
          </p:cNvSpPr>
          <p:nvPr/>
        </p:nvSpPr>
        <p:spPr bwMode="auto">
          <a:xfrm flipV="1">
            <a:off x="87630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5" name="Line 135"/>
          <p:cNvSpPr>
            <a:spLocks noChangeShapeType="1"/>
          </p:cNvSpPr>
          <p:nvPr/>
        </p:nvSpPr>
        <p:spPr bwMode="auto">
          <a:xfrm>
            <a:off x="9010650" y="3505200"/>
            <a:ext cx="81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6" name="Line 136"/>
          <p:cNvSpPr>
            <a:spLocks noChangeShapeType="1"/>
          </p:cNvSpPr>
          <p:nvPr/>
        </p:nvSpPr>
        <p:spPr bwMode="auto">
          <a:xfrm>
            <a:off x="8763000" y="4419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7" name="Line 137"/>
          <p:cNvSpPr>
            <a:spLocks noChangeShapeType="1"/>
          </p:cNvSpPr>
          <p:nvPr/>
        </p:nvSpPr>
        <p:spPr bwMode="auto">
          <a:xfrm>
            <a:off x="8077200" y="4953000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8" name="Line 138"/>
          <p:cNvSpPr>
            <a:spLocks noChangeShapeType="1"/>
          </p:cNvSpPr>
          <p:nvPr/>
        </p:nvSpPr>
        <p:spPr bwMode="auto">
          <a:xfrm flipV="1">
            <a:off x="6629400" y="4908550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9" name="Line 139"/>
          <p:cNvSpPr>
            <a:spLocks noChangeShapeType="1"/>
          </p:cNvSpPr>
          <p:nvPr/>
        </p:nvSpPr>
        <p:spPr bwMode="auto">
          <a:xfrm flipV="1">
            <a:off x="5581651" y="4352925"/>
            <a:ext cx="728663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0" name="Line 140"/>
          <p:cNvSpPr>
            <a:spLocks noChangeShapeType="1"/>
          </p:cNvSpPr>
          <p:nvPr/>
        </p:nvSpPr>
        <p:spPr bwMode="auto">
          <a:xfrm>
            <a:off x="5257800" y="3505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1" name="Line 141"/>
          <p:cNvSpPr>
            <a:spLocks noChangeShapeType="1"/>
          </p:cNvSpPr>
          <p:nvPr/>
        </p:nvSpPr>
        <p:spPr bwMode="auto">
          <a:xfrm>
            <a:off x="5765800" y="2184400"/>
            <a:ext cx="6667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2" name="Line 142"/>
          <p:cNvSpPr>
            <a:spLocks noChangeShapeType="1"/>
          </p:cNvSpPr>
          <p:nvPr/>
        </p:nvSpPr>
        <p:spPr bwMode="auto">
          <a:xfrm flipV="1">
            <a:off x="6934200" y="2209800"/>
            <a:ext cx="1066800" cy="2743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3" name="Text Box 143"/>
          <p:cNvSpPr txBox="1">
            <a:spLocks noChangeArrowheads="1"/>
          </p:cNvSpPr>
          <p:nvPr/>
        </p:nvSpPr>
        <p:spPr bwMode="auto">
          <a:xfrm>
            <a:off x="5851525" y="609600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 sz="1600" b="1">
              <a:latin typeface="Tahoma" pitchFamily="34" charset="0"/>
            </a:endParaRPr>
          </a:p>
        </p:txBody>
      </p:sp>
      <p:sp>
        <p:nvSpPr>
          <p:cNvPr id="10374" name="Oval 144"/>
          <p:cNvSpPr>
            <a:spLocks noChangeArrowheads="1"/>
          </p:cNvSpPr>
          <p:nvPr/>
        </p:nvSpPr>
        <p:spPr bwMode="auto">
          <a:xfrm>
            <a:off x="6477001" y="2286000"/>
            <a:ext cx="803275" cy="3048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5" name="Oval 145"/>
          <p:cNvSpPr>
            <a:spLocks noChangeArrowheads="1"/>
          </p:cNvSpPr>
          <p:nvPr/>
        </p:nvSpPr>
        <p:spPr bwMode="auto">
          <a:xfrm>
            <a:off x="6858001" y="2406651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6" name="Oval 146"/>
          <p:cNvSpPr>
            <a:spLocks noChangeArrowheads="1"/>
          </p:cNvSpPr>
          <p:nvPr/>
        </p:nvSpPr>
        <p:spPr bwMode="auto">
          <a:xfrm>
            <a:off x="6705601" y="2406651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7" name="Oval 147"/>
          <p:cNvSpPr>
            <a:spLocks noChangeArrowheads="1"/>
          </p:cNvSpPr>
          <p:nvPr/>
        </p:nvSpPr>
        <p:spPr bwMode="auto">
          <a:xfrm>
            <a:off x="6553201" y="2406651"/>
            <a:ext cx="73025" cy="730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8" name="Text Box 148"/>
          <p:cNvSpPr txBox="1">
            <a:spLocks noChangeArrowheads="1"/>
          </p:cNvSpPr>
          <p:nvPr/>
        </p:nvSpPr>
        <p:spPr bwMode="auto">
          <a:xfrm>
            <a:off x="6934201" y="2298700"/>
            <a:ext cx="346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sz="1200" b="1" dirty="0">
                <a:latin typeface="Tahoma" pitchFamily="34" charset="0"/>
              </a:rPr>
              <a:t>M</a:t>
            </a:r>
            <a:endParaRPr lang="en-CA" sz="1200" b="1" dirty="0">
              <a:latin typeface="Tahoma" pitchFamily="34" charset="0"/>
            </a:endParaRPr>
          </a:p>
        </p:txBody>
      </p:sp>
      <p:sp>
        <p:nvSpPr>
          <p:cNvPr id="10379" name="Text Box 149"/>
          <p:cNvSpPr txBox="1">
            <a:spLocks noChangeArrowheads="1"/>
          </p:cNvSpPr>
          <p:nvPr/>
        </p:nvSpPr>
        <p:spPr bwMode="auto">
          <a:xfrm>
            <a:off x="3352800" y="4876800"/>
            <a:ext cx="1219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latin typeface="Tahoma" pitchFamily="34" charset="0"/>
              </a:rPr>
              <a:t>D</a:t>
            </a:r>
            <a:r>
              <a:rPr lang="sr-Latn-RS" sz="1000" b="1" dirty="0">
                <a:latin typeface="Tahoma" pitchFamily="34" charset="0"/>
              </a:rPr>
              <a:t>i</a:t>
            </a:r>
            <a:r>
              <a:rPr lang="en-US" sz="1000" b="1" dirty="0" err="1">
                <a:latin typeface="Tahoma" pitchFamily="34" charset="0"/>
              </a:rPr>
              <a:t>nami</a:t>
            </a:r>
            <a:r>
              <a:rPr lang="sr-Latn-RS" sz="1000" b="1" dirty="0">
                <a:latin typeface="Tahoma" pitchFamily="34" charset="0"/>
              </a:rPr>
              <a:t>čcan</a:t>
            </a:r>
            <a:r>
              <a:rPr lang="en-US" sz="1000" b="1" dirty="0">
                <a:latin typeface="Tahoma" pitchFamily="34" charset="0"/>
              </a:rPr>
              <a:t> </a:t>
            </a:r>
            <a:r>
              <a:rPr lang="en-US" sz="1000" b="1" dirty="0" err="1">
                <a:latin typeface="Tahoma" pitchFamily="34" charset="0"/>
              </a:rPr>
              <a:t>Ri</a:t>
            </a:r>
            <a:r>
              <a:rPr lang="sr-Latn-RS" sz="1000" b="1" dirty="0">
                <a:latin typeface="Tahoma" pitchFamily="34" charset="0"/>
              </a:rPr>
              <a:t>zi</a:t>
            </a:r>
            <a:r>
              <a:rPr lang="en-US" sz="1000" b="1" dirty="0">
                <a:latin typeface="Tahoma" pitchFamily="34" charset="0"/>
              </a:rPr>
              <a:t>k</a:t>
            </a:r>
            <a:endParaRPr lang="en-CA" sz="1000" b="1" dirty="0">
              <a:latin typeface="Tahoma" pitchFamily="34" charset="0"/>
            </a:endParaRPr>
          </a:p>
        </p:txBody>
      </p:sp>
      <p:sp>
        <p:nvSpPr>
          <p:cNvPr id="10380" name="AutoShape 150"/>
          <p:cNvSpPr>
            <a:spLocks noChangeArrowheads="1"/>
          </p:cNvSpPr>
          <p:nvPr/>
        </p:nvSpPr>
        <p:spPr bwMode="auto">
          <a:xfrm>
            <a:off x="3524250" y="5210175"/>
            <a:ext cx="838200" cy="3048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81" name="Rectangle 151"/>
          <p:cNvSpPr>
            <a:spLocks noChangeArrowheads="1"/>
          </p:cNvSpPr>
          <p:nvPr/>
        </p:nvSpPr>
        <p:spPr bwMode="auto">
          <a:xfrm>
            <a:off x="3600451" y="5257801"/>
            <a:ext cx="73025" cy="730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2" name="Rectangle 152"/>
          <p:cNvSpPr>
            <a:spLocks noChangeArrowheads="1"/>
          </p:cNvSpPr>
          <p:nvPr/>
        </p:nvSpPr>
        <p:spPr bwMode="auto">
          <a:xfrm>
            <a:off x="3752851" y="5257801"/>
            <a:ext cx="73025" cy="730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3" name="Rectangle 153"/>
          <p:cNvSpPr>
            <a:spLocks noChangeArrowheads="1"/>
          </p:cNvSpPr>
          <p:nvPr/>
        </p:nvSpPr>
        <p:spPr bwMode="auto">
          <a:xfrm>
            <a:off x="3905251" y="5257801"/>
            <a:ext cx="73025" cy="730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4" name="Text Box 154"/>
          <p:cNvSpPr txBox="1">
            <a:spLocks noChangeArrowheads="1"/>
          </p:cNvSpPr>
          <p:nvPr/>
        </p:nvSpPr>
        <p:spPr bwMode="auto">
          <a:xfrm>
            <a:off x="3962401" y="5222875"/>
            <a:ext cx="434975" cy="2746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</a:rPr>
              <a:t>V</a:t>
            </a:r>
            <a:r>
              <a:rPr lang="sr-Latn-RS" sz="1200" b="1" dirty="0">
                <a:latin typeface="Tahoma" pitchFamily="34" charset="0"/>
              </a:rPr>
              <a:t>V</a:t>
            </a:r>
            <a:endParaRPr lang="en-CA" sz="1200" b="1" dirty="0">
              <a:latin typeface="Tahoma" pitchFamily="34" charset="0"/>
            </a:endParaRPr>
          </a:p>
        </p:txBody>
      </p:sp>
      <p:sp>
        <p:nvSpPr>
          <p:cNvPr id="10385" name="Rectangle 155"/>
          <p:cNvSpPr>
            <a:spLocks noChangeArrowheads="1"/>
          </p:cNvSpPr>
          <p:nvPr/>
        </p:nvSpPr>
        <p:spPr bwMode="auto">
          <a:xfrm>
            <a:off x="3600451" y="5413376"/>
            <a:ext cx="73025" cy="730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6" name="Rectangle 156"/>
          <p:cNvSpPr>
            <a:spLocks noChangeArrowheads="1"/>
          </p:cNvSpPr>
          <p:nvPr/>
        </p:nvSpPr>
        <p:spPr bwMode="auto">
          <a:xfrm>
            <a:off x="3752851" y="5413376"/>
            <a:ext cx="73025" cy="730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7" name="Rectangle 157"/>
          <p:cNvSpPr>
            <a:spLocks noChangeArrowheads="1"/>
          </p:cNvSpPr>
          <p:nvPr/>
        </p:nvSpPr>
        <p:spPr bwMode="auto">
          <a:xfrm>
            <a:off x="3905251" y="5413376"/>
            <a:ext cx="73025" cy="730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8" name="Oval 158"/>
          <p:cNvSpPr>
            <a:spLocks noChangeArrowheads="1"/>
          </p:cNvSpPr>
          <p:nvPr/>
        </p:nvSpPr>
        <p:spPr bwMode="auto">
          <a:xfrm>
            <a:off x="3505201" y="6218238"/>
            <a:ext cx="803275" cy="304800"/>
          </a:xfrm>
          <a:prstGeom prst="ellipse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9" name="Oval 159"/>
          <p:cNvSpPr>
            <a:spLocks noChangeArrowheads="1"/>
          </p:cNvSpPr>
          <p:nvPr/>
        </p:nvSpPr>
        <p:spPr bwMode="auto">
          <a:xfrm>
            <a:off x="3965576" y="6248401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0" name="Oval 160"/>
          <p:cNvSpPr>
            <a:spLocks noChangeArrowheads="1"/>
          </p:cNvSpPr>
          <p:nvPr/>
        </p:nvSpPr>
        <p:spPr bwMode="auto">
          <a:xfrm>
            <a:off x="3813176" y="6248401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1" name="Oval 161"/>
          <p:cNvSpPr>
            <a:spLocks noChangeArrowheads="1"/>
          </p:cNvSpPr>
          <p:nvPr/>
        </p:nvSpPr>
        <p:spPr bwMode="auto">
          <a:xfrm>
            <a:off x="3660776" y="6248401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2" name="Text Box 162"/>
          <p:cNvSpPr txBox="1">
            <a:spLocks noChangeArrowheads="1"/>
          </p:cNvSpPr>
          <p:nvPr/>
        </p:nvSpPr>
        <p:spPr bwMode="auto">
          <a:xfrm>
            <a:off x="3990976" y="6213475"/>
            <a:ext cx="428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sr-Latn-RS" sz="1200" b="1" dirty="0">
                <a:latin typeface="Tahoma" pitchFamily="34" charset="0"/>
              </a:rPr>
              <a:t>N</a:t>
            </a:r>
            <a:endParaRPr lang="en-CA" sz="1200" b="1" dirty="0">
              <a:latin typeface="Tahoma" pitchFamily="34" charset="0"/>
            </a:endParaRPr>
          </a:p>
        </p:txBody>
      </p:sp>
      <p:sp>
        <p:nvSpPr>
          <p:cNvPr id="10393" name="Text Box 163"/>
          <p:cNvSpPr txBox="1">
            <a:spLocks noChangeArrowheads="1"/>
          </p:cNvSpPr>
          <p:nvPr/>
        </p:nvSpPr>
        <p:spPr bwMode="auto">
          <a:xfrm>
            <a:off x="3352800" y="5664201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</a:rPr>
              <a:t>D</a:t>
            </a:r>
            <a:r>
              <a:rPr lang="sr-Latn-RS" sz="1200" b="1" dirty="0">
                <a:latin typeface="Tahoma" pitchFamily="34" charset="0"/>
              </a:rPr>
              <a:t>i</a:t>
            </a:r>
            <a:r>
              <a:rPr lang="en-US" sz="1200" b="1" dirty="0" err="1">
                <a:latin typeface="Tahoma" pitchFamily="34" charset="0"/>
              </a:rPr>
              <a:t>nami</a:t>
            </a:r>
            <a:r>
              <a:rPr lang="sr-Latn-RS" sz="1200" b="1" dirty="0">
                <a:latin typeface="Tahoma" pitchFamily="34" charset="0"/>
              </a:rPr>
              <a:t>čani</a:t>
            </a:r>
            <a:r>
              <a:rPr lang="en-US" sz="1200" b="1" dirty="0">
                <a:latin typeface="Tahoma" pitchFamily="34" charset="0"/>
              </a:rPr>
              <a:t> </a:t>
            </a:r>
            <a:r>
              <a:rPr lang="en-US" sz="1200" b="1" dirty="0" err="1">
                <a:latin typeface="Tahoma" pitchFamily="34" charset="0"/>
              </a:rPr>
              <a:t>Prote</a:t>
            </a:r>
            <a:r>
              <a:rPr lang="sr-Latn-RS" sz="1200" b="1" dirty="0">
                <a:latin typeface="Tahoma" pitchFamily="34" charset="0"/>
              </a:rPr>
              <a:t>k</a:t>
            </a:r>
            <a:r>
              <a:rPr lang="en-US" sz="1200" b="1" dirty="0" err="1">
                <a:latin typeface="Tahoma" pitchFamily="34" charset="0"/>
              </a:rPr>
              <a:t>tiv</a:t>
            </a:r>
            <a:r>
              <a:rPr lang="sr-Latn-RS" sz="1200" b="1" dirty="0">
                <a:latin typeface="Tahoma" pitchFamily="34" charset="0"/>
              </a:rPr>
              <a:t>ni</a:t>
            </a:r>
            <a:r>
              <a:rPr lang="en-US" sz="1200" b="1" dirty="0">
                <a:latin typeface="Tahoma" pitchFamily="34" charset="0"/>
              </a:rPr>
              <a:t> </a:t>
            </a:r>
            <a:r>
              <a:rPr lang="en-US" sz="1200" b="1" dirty="0" err="1">
                <a:latin typeface="Tahoma" pitchFamily="34" charset="0"/>
              </a:rPr>
              <a:t>Fa</a:t>
            </a:r>
            <a:r>
              <a:rPr lang="sr-Latn-RS" sz="1200" b="1" dirty="0">
                <a:latin typeface="Tahoma" pitchFamily="34" charset="0"/>
              </a:rPr>
              <a:t>k</a:t>
            </a:r>
            <a:r>
              <a:rPr lang="en-US" sz="1200" b="1" dirty="0">
                <a:latin typeface="Tahoma" pitchFamily="34" charset="0"/>
              </a:rPr>
              <a:t>tor</a:t>
            </a:r>
            <a:r>
              <a:rPr lang="sr-Latn-RS" sz="1200" b="1" dirty="0">
                <a:latin typeface="Tahoma" pitchFamily="34" charset="0"/>
              </a:rPr>
              <a:t>i</a:t>
            </a:r>
            <a:endParaRPr lang="en-CA" sz="1200" b="1" dirty="0">
              <a:latin typeface="Tahoma" pitchFamily="34" charset="0"/>
            </a:endParaRPr>
          </a:p>
        </p:txBody>
      </p:sp>
      <p:sp>
        <p:nvSpPr>
          <p:cNvPr id="10394" name="Oval 164"/>
          <p:cNvSpPr>
            <a:spLocks noChangeArrowheads="1"/>
          </p:cNvSpPr>
          <p:nvPr/>
        </p:nvSpPr>
        <p:spPr bwMode="auto">
          <a:xfrm>
            <a:off x="3962401" y="6400801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5" name="Oval 165"/>
          <p:cNvSpPr>
            <a:spLocks noChangeArrowheads="1"/>
          </p:cNvSpPr>
          <p:nvPr/>
        </p:nvSpPr>
        <p:spPr bwMode="auto">
          <a:xfrm>
            <a:off x="3810001" y="6400801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6" name="Oval 166"/>
          <p:cNvSpPr>
            <a:spLocks noChangeArrowheads="1"/>
          </p:cNvSpPr>
          <p:nvPr/>
        </p:nvSpPr>
        <p:spPr bwMode="auto">
          <a:xfrm>
            <a:off x="3657601" y="6400801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7" name="Rectangle 167"/>
          <p:cNvSpPr>
            <a:spLocks noChangeArrowheads="1"/>
          </p:cNvSpPr>
          <p:nvPr/>
        </p:nvSpPr>
        <p:spPr bwMode="auto">
          <a:xfrm>
            <a:off x="2286000" y="6553200"/>
            <a:ext cx="7391400" cy="304800"/>
          </a:xfrm>
          <a:prstGeom prst="rect">
            <a:avLst/>
          </a:prstGeom>
          <a:solidFill>
            <a:srgbClr val="B5C5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9" name="AutoShape 26"/>
          <p:cNvSpPr>
            <a:spLocks noChangeArrowheads="1"/>
          </p:cNvSpPr>
          <p:nvPr/>
        </p:nvSpPr>
        <p:spPr bwMode="auto">
          <a:xfrm>
            <a:off x="2362200" y="4191000"/>
            <a:ext cx="2209800" cy="2438400"/>
          </a:xfrm>
          <a:prstGeom prst="flowChartAlternateProcess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7A28-52C2-4063-AC0B-F1FBACA8068D}" type="slidenum">
              <a:rPr lang="en-US" smtClean="0"/>
              <a:t>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D7C859-DEE0-4766-AE49-AEA19326E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9439601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96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C769AB-61D1-4EA5-971B-9ED33D5B7D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8" r="21655" b="-1"/>
          <a:stretch/>
        </p:blipFill>
        <p:spPr>
          <a:xfrm>
            <a:off x="79513" y="0"/>
            <a:ext cx="12112487" cy="68579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B065BB7-C241-4851-A0F5-5314854E1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7887" y="139148"/>
            <a:ext cx="8209722" cy="126226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sr-Latn-R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b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“KASSERIAN</a:t>
            </a:r>
            <a:r>
              <a:rPr lang="sr-Latn-R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INGERA?”</a:t>
            </a:r>
          </a:p>
        </p:txBody>
      </p:sp>
    </p:spTree>
    <p:extLst>
      <p:ext uri="{BB962C8B-B14F-4D97-AF65-F5344CB8AC3E}">
        <p14:creationId xmlns:p14="http://schemas.microsoft.com/office/powerpoint/2010/main" val="2738730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38400" y="1447800"/>
            <a:ext cx="81153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3733801" y="2176464"/>
            <a:ext cx="6659563" cy="1587"/>
          </a:xfrm>
          <a:prstGeom prst="line">
            <a:avLst/>
          </a:prstGeom>
          <a:noFill/>
          <a:ln w="0">
            <a:solidFill>
              <a:srgbClr val="FFFF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" name="Line 5"/>
          <p:cNvSpPr>
            <a:spLocks noChangeShapeType="1"/>
          </p:cNvSpPr>
          <p:nvPr/>
        </p:nvSpPr>
        <p:spPr bwMode="auto">
          <a:xfrm>
            <a:off x="3724276" y="5219700"/>
            <a:ext cx="6659563" cy="1588"/>
          </a:xfrm>
          <a:prstGeom prst="line">
            <a:avLst/>
          </a:prstGeom>
          <a:noFill/>
          <a:ln w="0">
            <a:solidFill>
              <a:srgbClr val="FFFF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6"/>
          <p:cNvSpPr>
            <a:spLocks noChangeShapeType="1"/>
          </p:cNvSpPr>
          <p:nvPr/>
        </p:nvSpPr>
        <p:spPr bwMode="auto">
          <a:xfrm>
            <a:off x="3733801" y="4440239"/>
            <a:ext cx="6659563" cy="1587"/>
          </a:xfrm>
          <a:prstGeom prst="line">
            <a:avLst/>
          </a:prstGeom>
          <a:noFill/>
          <a:ln w="0">
            <a:solidFill>
              <a:srgbClr val="FFFF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Line 7"/>
          <p:cNvSpPr>
            <a:spLocks noChangeShapeType="1"/>
          </p:cNvSpPr>
          <p:nvPr/>
        </p:nvSpPr>
        <p:spPr bwMode="auto">
          <a:xfrm>
            <a:off x="3735389" y="3667125"/>
            <a:ext cx="6657975" cy="1588"/>
          </a:xfrm>
          <a:prstGeom prst="line">
            <a:avLst/>
          </a:prstGeom>
          <a:noFill/>
          <a:ln w="0">
            <a:solidFill>
              <a:srgbClr val="FFFF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Line 8"/>
          <p:cNvSpPr>
            <a:spLocks noChangeShapeType="1"/>
          </p:cNvSpPr>
          <p:nvPr/>
        </p:nvSpPr>
        <p:spPr bwMode="auto">
          <a:xfrm>
            <a:off x="3733801" y="2971800"/>
            <a:ext cx="6657975" cy="1588"/>
          </a:xfrm>
          <a:prstGeom prst="line">
            <a:avLst/>
          </a:prstGeom>
          <a:noFill/>
          <a:ln w="0">
            <a:solidFill>
              <a:srgbClr val="FFFF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Line 9"/>
          <p:cNvSpPr>
            <a:spLocks noChangeShapeType="1"/>
          </p:cNvSpPr>
          <p:nvPr/>
        </p:nvSpPr>
        <p:spPr bwMode="auto">
          <a:xfrm>
            <a:off x="3724276" y="6000750"/>
            <a:ext cx="6659563" cy="0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Rectangle 10"/>
          <p:cNvSpPr>
            <a:spLocks noChangeArrowheads="1"/>
          </p:cNvSpPr>
          <p:nvPr/>
        </p:nvSpPr>
        <p:spPr bwMode="auto">
          <a:xfrm>
            <a:off x="3976688" y="6096001"/>
            <a:ext cx="17700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sr-Latn-RS" sz="2800" b="1" dirty="0">
                <a:solidFill>
                  <a:srgbClr val="C00000"/>
                </a:solidFill>
                <a:latin typeface="Arial Narrow" pitchFamily="34" charset="0"/>
              </a:rPr>
              <a:t>Nizak nivo</a:t>
            </a:r>
            <a:endParaRPr lang="en-US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7898" name="Rectangle 11"/>
          <p:cNvSpPr>
            <a:spLocks noChangeArrowheads="1"/>
          </p:cNvSpPr>
          <p:nvPr/>
        </p:nvSpPr>
        <p:spPr bwMode="auto">
          <a:xfrm>
            <a:off x="6705600" y="6096001"/>
            <a:ext cx="10948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sr-Latn-RS" sz="2800" b="1" dirty="0">
                <a:solidFill>
                  <a:srgbClr val="C00000"/>
                </a:solidFill>
                <a:latin typeface="Arial Narrow" pitchFamily="34" charset="0"/>
              </a:rPr>
              <a:t>Umeren</a:t>
            </a:r>
            <a:endParaRPr lang="en-US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7899" name="Rectangle 12"/>
          <p:cNvSpPr>
            <a:spLocks noChangeArrowheads="1"/>
          </p:cNvSpPr>
          <p:nvPr/>
        </p:nvSpPr>
        <p:spPr bwMode="auto">
          <a:xfrm>
            <a:off x="9424988" y="6096001"/>
            <a:ext cx="7804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sr-Latn-RS" sz="2800" b="1" dirty="0">
                <a:solidFill>
                  <a:srgbClr val="C00000"/>
                </a:solidFill>
                <a:latin typeface="Arial Narrow" pitchFamily="34" charset="0"/>
              </a:rPr>
              <a:t>Visok</a:t>
            </a:r>
            <a:endParaRPr lang="en-US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7900" name="Rectangle 13"/>
          <p:cNvSpPr>
            <a:spLocks noChangeArrowheads="1"/>
          </p:cNvSpPr>
          <p:nvPr/>
        </p:nvSpPr>
        <p:spPr bwMode="auto">
          <a:xfrm>
            <a:off x="6470651" y="5410201"/>
            <a:ext cx="1838645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sr-Latn-RS" sz="2800" b="1" dirty="0">
                <a:solidFill>
                  <a:srgbClr val="C00000"/>
                </a:solidFill>
                <a:latin typeface="Arial Narrow" pitchFamily="34" charset="0"/>
              </a:rPr>
              <a:t>NIVO RIZIKA</a:t>
            </a:r>
            <a:r>
              <a:rPr lang="en-US" b="1" dirty="0">
                <a:solidFill>
                  <a:srgbClr val="CCFF99"/>
                </a:solidFill>
                <a:latin typeface="Arial Narrow" pitchFamily="34" charset="0"/>
              </a:rPr>
              <a:t>l</a:t>
            </a:r>
          </a:p>
        </p:txBody>
      </p:sp>
      <p:sp>
        <p:nvSpPr>
          <p:cNvPr id="37901" name="Line 14"/>
          <p:cNvSpPr>
            <a:spLocks noChangeShapeType="1"/>
          </p:cNvSpPr>
          <p:nvPr/>
        </p:nvSpPr>
        <p:spPr bwMode="auto">
          <a:xfrm>
            <a:off x="3732214" y="1319213"/>
            <a:ext cx="1587" cy="4679950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Rectangle 15"/>
          <p:cNvSpPr>
            <a:spLocks noChangeArrowheads="1"/>
          </p:cNvSpPr>
          <p:nvPr/>
        </p:nvSpPr>
        <p:spPr bwMode="auto">
          <a:xfrm>
            <a:off x="3324226" y="5922963"/>
            <a:ext cx="301625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FFC000"/>
                </a:solidFill>
                <a:latin typeface="Arial Narrow" pitchFamily="34" charset="0"/>
              </a:rPr>
              <a:t>0%</a:t>
            </a:r>
          </a:p>
        </p:txBody>
      </p:sp>
      <p:sp>
        <p:nvSpPr>
          <p:cNvPr id="37903" name="Rectangle 16"/>
          <p:cNvSpPr>
            <a:spLocks noChangeArrowheads="1"/>
          </p:cNvSpPr>
          <p:nvPr/>
        </p:nvSpPr>
        <p:spPr bwMode="auto">
          <a:xfrm>
            <a:off x="3222626" y="5140325"/>
            <a:ext cx="417513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FFC000"/>
                </a:solidFill>
                <a:latin typeface="Arial Narrow" pitchFamily="34" charset="0"/>
              </a:rPr>
              <a:t>10%</a:t>
            </a:r>
          </a:p>
        </p:txBody>
      </p:sp>
      <p:sp>
        <p:nvSpPr>
          <p:cNvPr id="37904" name="Rectangle 17"/>
          <p:cNvSpPr>
            <a:spLocks noChangeArrowheads="1"/>
          </p:cNvSpPr>
          <p:nvPr/>
        </p:nvSpPr>
        <p:spPr bwMode="auto">
          <a:xfrm>
            <a:off x="3222626" y="4360863"/>
            <a:ext cx="417513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FFC000"/>
                </a:solidFill>
                <a:latin typeface="Arial Narrow" pitchFamily="34" charset="0"/>
              </a:rPr>
              <a:t>20%</a:t>
            </a:r>
          </a:p>
        </p:txBody>
      </p:sp>
      <p:sp>
        <p:nvSpPr>
          <p:cNvPr id="37905" name="Rectangle 18"/>
          <p:cNvSpPr>
            <a:spLocks noChangeArrowheads="1"/>
          </p:cNvSpPr>
          <p:nvPr/>
        </p:nvSpPr>
        <p:spPr bwMode="auto">
          <a:xfrm>
            <a:off x="3222626" y="3582988"/>
            <a:ext cx="417513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FFC000"/>
                </a:solidFill>
                <a:latin typeface="Arial Narrow" pitchFamily="34" charset="0"/>
              </a:rPr>
              <a:t>30%</a:t>
            </a:r>
          </a:p>
        </p:txBody>
      </p:sp>
      <p:sp>
        <p:nvSpPr>
          <p:cNvPr id="37906" name="Rectangle 19"/>
          <p:cNvSpPr>
            <a:spLocks noChangeArrowheads="1"/>
          </p:cNvSpPr>
          <p:nvPr/>
        </p:nvSpPr>
        <p:spPr bwMode="auto">
          <a:xfrm>
            <a:off x="3222626" y="2801938"/>
            <a:ext cx="417513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FFC000"/>
                </a:solidFill>
                <a:latin typeface="Arial Narrow" pitchFamily="34" charset="0"/>
              </a:rPr>
              <a:t>40%</a:t>
            </a:r>
          </a:p>
        </p:txBody>
      </p:sp>
      <p:sp>
        <p:nvSpPr>
          <p:cNvPr id="37907" name="Rectangle 20"/>
          <p:cNvSpPr>
            <a:spLocks noChangeArrowheads="1"/>
          </p:cNvSpPr>
          <p:nvPr/>
        </p:nvSpPr>
        <p:spPr bwMode="auto">
          <a:xfrm>
            <a:off x="3222626" y="2020888"/>
            <a:ext cx="417513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FFC000"/>
                </a:solidFill>
                <a:latin typeface="Arial Narrow" pitchFamily="34" charset="0"/>
              </a:rPr>
              <a:t>50%</a:t>
            </a:r>
          </a:p>
        </p:txBody>
      </p:sp>
      <p:sp>
        <p:nvSpPr>
          <p:cNvPr id="37908" name="Rectangle 21"/>
          <p:cNvSpPr>
            <a:spLocks noChangeArrowheads="1"/>
          </p:cNvSpPr>
          <p:nvPr/>
        </p:nvSpPr>
        <p:spPr bwMode="auto">
          <a:xfrm>
            <a:off x="3222626" y="1243013"/>
            <a:ext cx="417513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FFC000"/>
                </a:solidFill>
                <a:latin typeface="Arial Narrow" pitchFamily="34" charset="0"/>
              </a:rPr>
              <a:t>60%</a:t>
            </a:r>
          </a:p>
        </p:txBody>
      </p:sp>
      <p:sp>
        <p:nvSpPr>
          <p:cNvPr id="37909" name="Text Box 22"/>
          <p:cNvSpPr txBox="1">
            <a:spLocks noChangeArrowheads="1"/>
          </p:cNvSpPr>
          <p:nvPr/>
        </p:nvSpPr>
        <p:spPr bwMode="auto">
          <a:xfrm rot="16200000" flipH="1">
            <a:off x="-154430" y="3274552"/>
            <a:ext cx="5487890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RS" b="1" dirty="0">
                <a:solidFill>
                  <a:srgbClr val="FFC000"/>
                </a:solidFill>
                <a:latin typeface="Arial Narrow" pitchFamily="34" charset="0"/>
              </a:rPr>
              <a:t>Recidivizam tokom perioda od </a:t>
            </a:r>
            <a:r>
              <a:rPr lang="en-US" b="1" dirty="0">
                <a:solidFill>
                  <a:srgbClr val="FFC000"/>
                </a:solidFill>
                <a:latin typeface="Arial Narrow" pitchFamily="34" charset="0"/>
              </a:rPr>
              <a:t>18-M</a:t>
            </a:r>
            <a:r>
              <a:rPr lang="sr-Latn-RS" b="1" dirty="0">
                <a:solidFill>
                  <a:srgbClr val="FFC000"/>
                </a:solidFill>
                <a:latin typeface="Arial Narrow" pitchFamily="34" charset="0"/>
              </a:rPr>
              <a:t>eseci</a:t>
            </a:r>
            <a:endParaRPr lang="en-US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 flipV="1">
            <a:off x="4267200" y="4572000"/>
            <a:ext cx="604838" cy="808038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 flipV="1">
            <a:off x="4833939" y="4162426"/>
            <a:ext cx="604837" cy="409575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 flipV="1">
            <a:off x="5438776" y="3800475"/>
            <a:ext cx="606425" cy="36195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 flipV="1">
            <a:off x="6045200" y="3190875"/>
            <a:ext cx="604838" cy="60960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 flipV="1">
            <a:off x="6650039" y="2982913"/>
            <a:ext cx="606425" cy="207962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 flipV="1">
            <a:off x="7256464" y="2509839"/>
            <a:ext cx="604837" cy="473075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 flipV="1">
            <a:off x="7861300" y="2439988"/>
            <a:ext cx="604838" cy="6985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 flipV="1">
            <a:off x="8466139" y="2058988"/>
            <a:ext cx="604837" cy="38100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>
            <a:off x="9070976" y="2058988"/>
            <a:ext cx="606425" cy="157162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 flipV="1">
            <a:off x="9677400" y="1905000"/>
            <a:ext cx="604838" cy="31115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0" name="Text Box 34"/>
          <p:cNvSpPr txBox="1">
            <a:spLocks noChangeArrowheads="1"/>
          </p:cNvSpPr>
          <p:nvPr/>
        </p:nvSpPr>
        <p:spPr bwMode="auto">
          <a:xfrm>
            <a:off x="3976688" y="288926"/>
            <a:ext cx="6691312" cy="120032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</a:t>
            </a:r>
            <a:r>
              <a:rPr lang="sr-Latn-RS" sz="44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ECIDIVIZAM I NIVO RIZIKA</a:t>
            </a:r>
            <a:r>
              <a:rPr lang="en-US" sz="44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en-US" sz="40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aettenschweiler" pitchFamily="34" charset="0"/>
              </a:rPr>
            </a:br>
            <a:r>
              <a:rPr lang="en-US" sz="2800" b="1" i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(Washington Sate Sample Size = 10,046)</a:t>
            </a:r>
            <a:r>
              <a:rPr lang="en-US" sz="2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7A28-52C2-4063-AC0B-F1FBACA8068D}" type="slidenum">
              <a:rPr lang="en-US" smtClean="0"/>
              <a:t>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6AB847-D790-4991-8612-47B235C13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79535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 animBg="1"/>
      <p:bldP spid="20505" grpId="0" animBg="1"/>
      <p:bldP spid="20506" grpId="0" animBg="1"/>
      <p:bldP spid="20507" grpId="0" animBg="1"/>
      <p:bldP spid="20508" grpId="0" animBg="1"/>
      <p:bldP spid="20509" grpId="0" animBg="1"/>
      <p:bldP spid="20510" grpId="0" animBg="1"/>
      <p:bldP spid="20511" grpId="0" animBg="1"/>
      <p:bldP spid="20512" grpId="0" animBg="1"/>
      <p:bldP spid="205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365" y="0"/>
            <a:ext cx="9067800" cy="16244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sr-Latn-RS" b="1" dirty="0">
                <a:solidFill>
                  <a:srgbClr val="FFC000"/>
                </a:solidFill>
                <a:latin typeface="+mn-lt"/>
              </a:rPr>
              <a:t>YASI PUNA PROCENA</a:t>
            </a:r>
            <a:br>
              <a:rPr lang="sr-Latn-RS" b="1" dirty="0">
                <a:solidFill>
                  <a:srgbClr val="FFC000"/>
                </a:solidFill>
                <a:latin typeface="+mn-lt"/>
              </a:rPr>
            </a:br>
            <a:r>
              <a:rPr lang="sr-Latn-RS" b="1" dirty="0">
                <a:solidFill>
                  <a:srgbClr val="FFC000"/>
                </a:solidFill>
                <a:latin typeface="+mn-lt"/>
              </a:rPr>
              <a:t> I NEGATIVNI ISHODI </a:t>
            </a:r>
            <a:endParaRPr lang="en-US" b="1" dirty="0">
              <a:solidFill>
                <a:srgbClr val="FFC000"/>
              </a:solidFill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7A28-52C2-4063-AC0B-F1FBACA8068D}" type="slidenum">
              <a:rPr lang="en-US" smtClean="0"/>
              <a:t>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8BE91-370A-4FC0-B28E-D2A9ABFF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52175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49DA6-EC5B-431C-9BDD-96E2E70D213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Latn-RS" b="1" dirty="0">
                <a:latin typeface="+mn-lt"/>
              </a:rPr>
              <a:t>5. PLANIRANJE TRETMANA – </a:t>
            </a:r>
            <a:br>
              <a:rPr lang="sr-Latn-RS" b="1" dirty="0">
                <a:latin typeface="+mn-lt"/>
              </a:rPr>
            </a:br>
            <a:r>
              <a:rPr lang="en-US" altLang="en-US" b="1" i="1" dirty="0">
                <a:latin typeface="+mn-lt"/>
              </a:rPr>
              <a:t>“Ba</a:t>
            </a:r>
            <a:r>
              <a:rPr lang="sr-Latn-RS" altLang="en-US" b="1" i="1" dirty="0">
                <a:latin typeface="+mn-lt"/>
              </a:rPr>
              <a:t>č</a:t>
            </a:r>
            <a:r>
              <a:rPr lang="en-US" altLang="en-US" b="1" i="1" dirty="0" err="1">
                <a:latin typeface="+mn-lt"/>
              </a:rPr>
              <a:t>ki</a:t>
            </a:r>
            <a:r>
              <a:rPr lang="en-US" altLang="en-US" b="1" i="1" dirty="0">
                <a:latin typeface="+mn-lt"/>
              </a:rPr>
              <a:t> </a:t>
            </a:r>
            <a:r>
              <a:rPr lang="en-US" altLang="en-US" b="1" i="1" dirty="0" err="1">
                <a:latin typeface="+mn-lt"/>
              </a:rPr>
              <a:t>ru</a:t>
            </a:r>
            <a:r>
              <a:rPr lang="sr-Latn-RS" altLang="en-US" b="1" i="1" dirty="0">
                <a:latin typeface="+mn-lt"/>
              </a:rPr>
              <a:t>č</a:t>
            </a:r>
            <a:r>
              <a:rPr lang="en-US" altLang="en-US" b="1" i="1" dirty="0" err="1">
                <a:latin typeface="+mn-lt"/>
              </a:rPr>
              <a:t>ak</a:t>
            </a:r>
            <a:r>
              <a:rPr lang="en-US" altLang="en-US" b="1" i="1" dirty="0">
                <a:latin typeface="+mn-lt"/>
              </a:rPr>
              <a:t> obi</a:t>
            </a:r>
            <a:r>
              <a:rPr lang="sr-Latn-RS" altLang="en-US" b="1" i="1" dirty="0">
                <a:latin typeface="+mn-lt"/>
              </a:rPr>
              <a:t>č</a:t>
            </a:r>
            <a:r>
              <a:rPr lang="en-US" altLang="en-US" b="1" i="1" dirty="0">
                <a:latin typeface="+mn-lt"/>
              </a:rPr>
              <a:t>an,</a:t>
            </a:r>
            <a:r>
              <a:rPr lang="sr-Latn-RS" altLang="en-US" b="1" i="1" dirty="0">
                <a:latin typeface="+mn-lt"/>
              </a:rPr>
              <a:t> i</a:t>
            </a:r>
            <a:r>
              <a:rPr lang="en-US" altLang="en-US" b="1" i="1" dirty="0">
                <a:latin typeface="+mn-lt"/>
              </a:rPr>
              <a:t>ma red </a:t>
            </a:r>
            <a:r>
              <a:rPr lang="en-US" altLang="en-US" b="1" i="1" dirty="0" err="1">
                <a:latin typeface="+mn-lt"/>
              </a:rPr>
              <a:t>svoj</a:t>
            </a:r>
            <a:r>
              <a:rPr lang="en-US" altLang="en-US" b="1" i="1" dirty="0">
                <a:latin typeface="+mn-lt"/>
              </a:rPr>
              <a:t> </a:t>
            </a:r>
            <a:r>
              <a:rPr lang="en-US" altLang="en-US" b="1" i="1" dirty="0" err="1">
                <a:latin typeface="+mn-lt"/>
              </a:rPr>
              <a:t>logi</a:t>
            </a:r>
            <a:r>
              <a:rPr lang="sr-Latn-RS" altLang="en-US" b="1" i="1" dirty="0">
                <a:latin typeface="+mn-lt"/>
              </a:rPr>
              <a:t>č</a:t>
            </a:r>
            <a:r>
              <a:rPr lang="en-US" altLang="en-US" b="1" i="1" dirty="0">
                <a:latin typeface="+mn-lt"/>
              </a:rPr>
              <a:t>an.”</a:t>
            </a:r>
            <a:r>
              <a:rPr lang="sr-Latn-RS" b="1" i="1" dirty="0">
                <a:latin typeface="+mn-lt"/>
              </a:rPr>
              <a:t> </a:t>
            </a:r>
            <a:endParaRPr lang="en-US" b="1" i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745FF-BD18-427B-B043-CB9EF8FF4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59226"/>
            <a:ext cx="6357730" cy="467139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Fokus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sr-Latn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promene i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ishode</a:t>
            </a:r>
            <a:endParaRPr lang="sr-Latn-R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Koherentnost</a:t>
            </a:r>
            <a:r>
              <a:rPr lang="sr-Latn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– integracija koncepata, metoda i prakse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Koordinacija</a:t>
            </a:r>
            <a:r>
              <a:rPr lang="sr-Latn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transparentnost i </a:t>
            </a:r>
            <a:r>
              <a:rPr lang="sr-Latn-R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proverljivost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sr-Latn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Individualizacija i participacija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Demistifikacija</a:t>
            </a:r>
            <a:r>
              <a:rPr lang="sr-Latn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procesa</a:t>
            </a:r>
            <a:r>
              <a:rPr lang="sr-Latn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tretmana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Balans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potencijala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potreba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sr-Latn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Usmerenost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osna</a:t>
            </a:r>
            <a:r>
              <a:rPr lang="sr-Latn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ivanje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mladih</a:t>
            </a:r>
            <a:endParaRPr lang="sr-Latn-R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sr-Latn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Praćenje, revizija, evaluacija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3B5FA-9A65-464A-8F35-6452A8A1C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74226" y="1719470"/>
            <a:ext cx="3879574" cy="4457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/>
              <a:t>Plan treba da bude </a:t>
            </a:r>
            <a:r>
              <a:rPr lang="sr-Latn-RS" b="1" dirty="0"/>
              <a:t>SMART</a:t>
            </a:r>
          </a:p>
          <a:p>
            <a:r>
              <a:rPr lang="sr-Latn-RS" b="1" dirty="0"/>
              <a:t>S</a:t>
            </a:r>
            <a:r>
              <a:rPr lang="sr-Latn-RS" dirty="0"/>
              <a:t>  	</a:t>
            </a:r>
            <a:r>
              <a:rPr lang="sr-Latn-RS" b="1" dirty="0" err="1"/>
              <a:t>S</a:t>
            </a:r>
            <a:r>
              <a:rPr lang="sr-Latn-RS" dirty="0" err="1"/>
              <a:t>imple</a:t>
            </a:r>
            <a:endParaRPr lang="sr-Latn-RS" dirty="0"/>
          </a:p>
          <a:p>
            <a:r>
              <a:rPr lang="sr-Latn-RS" b="1" dirty="0"/>
              <a:t>M 	</a:t>
            </a:r>
            <a:r>
              <a:rPr lang="sr-Latn-RS" b="1" dirty="0" err="1"/>
              <a:t>M</a:t>
            </a:r>
            <a:r>
              <a:rPr lang="sr-Latn-RS" dirty="0" err="1"/>
              <a:t>easurable</a:t>
            </a:r>
            <a:endParaRPr lang="sr-Latn-RS" dirty="0"/>
          </a:p>
          <a:p>
            <a:r>
              <a:rPr lang="sr-Latn-RS" b="1" dirty="0"/>
              <a:t>A</a:t>
            </a:r>
            <a:r>
              <a:rPr lang="sr-Latn-RS" dirty="0"/>
              <a:t> 	</a:t>
            </a:r>
            <a:r>
              <a:rPr lang="sr-Latn-RS" b="1" dirty="0" err="1"/>
              <a:t>A</a:t>
            </a:r>
            <a:r>
              <a:rPr lang="sr-Latn-RS" dirty="0" err="1"/>
              <a:t>ttainable</a:t>
            </a:r>
            <a:endParaRPr lang="sr-Latn-RS" dirty="0"/>
          </a:p>
          <a:p>
            <a:r>
              <a:rPr lang="sr-Latn-RS" b="1" dirty="0"/>
              <a:t>R  	</a:t>
            </a:r>
            <a:r>
              <a:rPr lang="sr-Latn-RS" b="1" dirty="0" err="1"/>
              <a:t>R</a:t>
            </a:r>
            <a:r>
              <a:rPr lang="sr-Latn-RS" dirty="0" err="1"/>
              <a:t>ealistic</a:t>
            </a:r>
            <a:endParaRPr lang="sr-Latn-RS" dirty="0"/>
          </a:p>
          <a:p>
            <a:r>
              <a:rPr lang="sr-Latn-RS" b="1" dirty="0"/>
              <a:t>T	</a:t>
            </a:r>
            <a:r>
              <a:rPr lang="sr-Latn-RS" b="1" dirty="0" err="1"/>
              <a:t>T</a:t>
            </a:r>
            <a:r>
              <a:rPr lang="sr-Latn-RS" dirty="0" err="1"/>
              <a:t>imely</a:t>
            </a:r>
            <a:endParaRPr lang="sr-Latn-R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4E702-3439-4F54-A0AB-16FCD744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818C656-C24D-4EF5-A1E0-31FBEBED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843542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8E553D62-233E-49FB-A3C2-15943DBFB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85CA41F4-FE0B-4D7D-A5B9-541A4D31D972}" type="slidenum">
              <a:rPr lang="sr-Cyrl-CS" altLang="en-US" sz="1400"/>
              <a:pPr>
                <a:spcBef>
                  <a:spcPct val="0"/>
                </a:spcBef>
                <a:buFontTx/>
                <a:buNone/>
                <a:defRPr/>
              </a:pPr>
              <a:t>23</a:t>
            </a:fld>
            <a:endParaRPr lang="sr-Cyrl-CS" altLang="en-US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CA2C3CB-192C-44F4-9120-B16A5D531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sr-Latn-RS" altLang="en-US" b="1" dirty="0">
                <a:latin typeface="+mn-lt"/>
              </a:rPr>
              <a:t>SVRHA PLANIRANJA</a:t>
            </a:r>
            <a:endParaRPr lang="sr-Cyrl-CS" altLang="en-US" b="1" dirty="0">
              <a:latin typeface="+mn-lt"/>
            </a:endParaRP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E2BBCF11-DB71-480B-9AB2-67EA10220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Fokus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promene, rešenja i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ishode</a:t>
            </a:r>
            <a:endParaRPr lang="sr-Latn-R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Koherentnost</a:t>
            </a:r>
            <a:r>
              <a:rPr lang="sr-Latn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– integracija koncepata, metoda i prakse (EBBP)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Koordinacija</a:t>
            </a:r>
            <a:r>
              <a:rPr lang="sr-Latn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transparentnost i </a:t>
            </a:r>
            <a:r>
              <a:rPr lang="sr-Latn-R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proverljivost</a:t>
            </a:r>
            <a:r>
              <a:rPr lang="sr-Latn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case management</a:t>
            </a:r>
            <a:r>
              <a:rPr lang="sr-Latn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sr-Latn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Individualizacija i puna participacija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Demistifikacija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 transparentnost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procesa</a:t>
            </a:r>
            <a:r>
              <a:rPr lang="sr-Latn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tretmana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Balans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izmedju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potencijala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potreba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sr-Latn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Usmerenost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osna</a:t>
            </a:r>
            <a:r>
              <a:rPr lang="sr-Latn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ivanje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mladih</a:t>
            </a:r>
            <a:endParaRPr lang="sr-Latn-R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57B396-D315-407C-8347-29DE6973A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57911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9F64290D-996C-46DA-AB47-35B601472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ED778B5-76DF-4F50-9DAE-D6DA11872D19}" type="slidenum">
              <a:rPr lang="sr-Cyrl-CS" altLang="en-US" sz="1400"/>
              <a:pPr>
                <a:spcBef>
                  <a:spcPct val="0"/>
                </a:spcBef>
                <a:buFontTx/>
                <a:buNone/>
                <a:defRPr/>
              </a:pPr>
              <a:t>24</a:t>
            </a:fld>
            <a:endParaRPr lang="sr-Cyrl-C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46189EC-F6A8-4CEB-BFB3-794502F90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KLJU</a:t>
            </a:r>
            <a:r>
              <a:rPr lang="sr-Latn-RS" altLang="en-US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en-US" altLang="en-US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 TA</a:t>
            </a:r>
            <a:r>
              <a:rPr lang="sr-Latn-RS" altLang="en-US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en-US" altLang="en-US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sr-Latn-RS" altLang="en-US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PROCESA PLANIRANJA</a:t>
            </a:r>
            <a:endParaRPr lang="sr-Cyrl-CS" altLang="en-US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D217EAD0-6DB5-4025-92F3-E6DBAB376C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Identifikacija</a:t>
            </a:r>
            <a:r>
              <a:rPr lang="en-US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snaga</a:t>
            </a:r>
            <a:endParaRPr lang="en-US" alt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en-US" alt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Definicija</a:t>
            </a:r>
            <a:r>
              <a:rPr lang="en-US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opis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pona</a:t>
            </a:r>
            <a:r>
              <a:rPr lang="sr-Latn-R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š</a:t>
            </a:r>
            <a:r>
              <a:rPr lang="en-US" alt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anja</a:t>
            </a:r>
            <a:endParaRPr lang="en-US" alt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en-US" alt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Formulacija</a:t>
            </a:r>
            <a:r>
              <a:rPr lang="en-US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dugoro</a:t>
            </a:r>
            <a:r>
              <a:rPr lang="sr-Latn-RS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en-US" alt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nog</a:t>
            </a:r>
            <a:r>
              <a:rPr lang="en-US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cilja</a:t>
            </a:r>
            <a:endParaRPr lang="en-US" alt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en-US" alt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Odredjivanje</a:t>
            </a:r>
            <a:r>
              <a:rPr lang="en-US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kratkoro</a:t>
            </a:r>
            <a:r>
              <a:rPr lang="sr-Latn-RS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en-US" alt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nih</a:t>
            </a:r>
            <a:r>
              <a:rPr lang="sr-Latn-RS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-etapnih</a:t>
            </a:r>
            <a:r>
              <a:rPr lang="en-US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ciljeva</a:t>
            </a:r>
            <a:endParaRPr lang="en-US" alt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en-US" alt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Postavljanje</a:t>
            </a:r>
            <a:r>
              <a:rPr lang="sr-Latn-R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konkretnih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zadataka</a:t>
            </a:r>
            <a:r>
              <a:rPr lang="en-US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intervencije</a:t>
            </a:r>
            <a:endParaRPr lang="en-US" alt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en-US" alt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Izbor</a:t>
            </a:r>
            <a:r>
              <a:rPr lang="en-US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strategija</a:t>
            </a:r>
            <a:r>
              <a:rPr lang="en-US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sr-Latn-RS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metoda</a:t>
            </a:r>
            <a:r>
              <a:rPr lang="en-US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tehnika</a:t>
            </a:r>
            <a:endParaRPr lang="en-US" alt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en-US" alt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Preispitivanje</a:t>
            </a:r>
            <a:r>
              <a:rPr lang="en-US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revizija</a:t>
            </a:r>
            <a:r>
              <a:rPr lang="en-US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dogradnja</a:t>
            </a:r>
            <a:endParaRPr lang="sr-Latn-RS" alt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sr-Latn-RS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Nauk – </a:t>
            </a:r>
            <a:r>
              <a:rPr lang="sr-Latn-R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prorada iskustava i izvlačenje pouka </a:t>
            </a:r>
            <a:endParaRPr lang="sr-Cyrl-CS" alt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F69E0-8653-484C-981B-F6B6B48E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51946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A02614-8D82-4F8F-82AC-89CA3ACC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257C020-2776-43A7-BAA9-8E0F23A411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095832"/>
              </p:ext>
            </p:extLst>
          </p:nvPr>
        </p:nvGraphicFramePr>
        <p:xfrm>
          <a:off x="1219200" y="1825625"/>
          <a:ext cx="10134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8BC2055-0947-4CC4-8EB7-76A9E99A0F7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sr-Latn-RS" b="1" dirty="0">
                <a:latin typeface="Calibri" panose="020F0502020204030204" pitchFamily="34" charset="0"/>
                <a:cs typeface="Calibri" panose="020F0502020204030204" pitchFamily="34" charset="0"/>
              </a:rPr>
              <a:t>FAZE PROCESA TRETMANA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0D25E-3D4A-4C2B-B60D-58968C766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94116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691D90EE-E6F0-47A6-A77E-3E50E009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5177D1F-DB0F-4CF5-B9FE-86EF2DDD522E}" type="slidenum">
              <a:rPr lang="sr-Cyrl-CS" altLang="en-US" sz="1400"/>
              <a:pPr>
                <a:spcBef>
                  <a:spcPct val="0"/>
                </a:spcBef>
                <a:buFontTx/>
                <a:buNone/>
                <a:defRPr/>
              </a:pPr>
              <a:t>26</a:t>
            </a:fld>
            <a:endParaRPr lang="sr-Cyrl-CS" altLang="en-US" sz="14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1AFF15F3-7F7F-48BE-A948-52F8294CBF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PRIPREMNO-ORIJENTACIONO-MOTIVACIONA FAZA</a:t>
            </a:r>
            <a:endParaRPr lang="sr-Cyrl-C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22052AF-BFDF-4F48-9BD2-5B3D77A4CE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825625"/>
            <a:ext cx="10134600" cy="4557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altLang="en-US" dirty="0">
                <a:latin typeface="Calibri" panose="020F0502020204030204" pitchFamily="34" charset="0"/>
              </a:rPr>
              <a:t>1. </a:t>
            </a:r>
            <a:r>
              <a:rPr lang="en-US" altLang="en-US" dirty="0" err="1">
                <a:latin typeface="Calibri" panose="020F0502020204030204" pitchFamily="34" charset="0"/>
              </a:rPr>
              <a:t>Pr</a:t>
            </a:r>
            <a:r>
              <a:rPr lang="sr-Latn-RS" altLang="en-US" dirty="0">
                <a:latin typeface="Calibri" panose="020F0502020204030204" pitchFamily="34" charset="0"/>
              </a:rPr>
              <a:t>vi kontakt, </a:t>
            </a:r>
            <a:r>
              <a:rPr lang="sr-Latn-RS" altLang="en-US" dirty="0" err="1">
                <a:latin typeface="Calibri" panose="020F0502020204030204" pitchFamily="34" charset="0"/>
              </a:rPr>
              <a:t>eksploracija</a:t>
            </a:r>
            <a:r>
              <a:rPr lang="sr-Latn-RS" altLang="en-US" dirty="0">
                <a:latin typeface="Calibri" panose="020F0502020204030204" pitchFamily="34" charset="0"/>
              </a:rPr>
              <a:t>,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orijentacija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i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sr-Latn-RS" altLang="en-US" dirty="0">
                <a:latin typeface="Calibri" panose="020F0502020204030204" pitchFamily="34" charset="0"/>
              </a:rPr>
              <a:t>motivacija (MI)</a:t>
            </a:r>
            <a:endParaRPr lang="en-US" alt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altLang="en-US" dirty="0">
                <a:latin typeface="Calibri" panose="020F0502020204030204" pitchFamily="34" charset="0"/>
              </a:rPr>
              <a:t>2. </a:t>
            </a:r>
            <a:r>
              <a:rPr lang="en-US" altLang="en-US" dirty="0" err="1">
                <a:latin typeface="Calibri" panose="020F0502020204030204" pitchFamily="34" charset="0"/>
              </a:rPr>
              <a:t>Usposavljan</a:t>
            </a:r>
            <a:r>
              <a:rPr lang="sr-Latn-RS" altLang="en-US" dirty="0">
                <a:latin typeface="Calibri" panose="020F0502020204030204" pitchFamily="34" charset="0"/>
              </a:rPr>
              <a:t>j</a:t>
            </a:r>
            <a:r>
              <a:rPr lang="en-US" altLang="en-US" dirty="0">
                <a:latin typeface="Calibri" panose="020F0502020204030204" pitchFamily="34" charset="0"/>
              </a:rPr>
              <a:t>e </a:t>
            </a:r>
            <a:r>
              <a:rPr lang="sr-Latn-RS" altLang="en-US" dirty="0">
                <a:latin typeface="Calibri" panose="020F0502020204030204" pitchFamily="34" charset="0"/>
              </a:rPr>
              <a:t>saradničkih </a:t>
            </a:r>
            <a:r>
              <a:rPr lang="en-US" altLang="en-US" dirty="0" err="1">
                <a:latin typeface="Calibri" panose="020F0502020204030204" pitchFamily="34" charset="0"/>
              </a:rPr>
              <a:t>odnosa</a:t>
            </a:r>
            <a:r>
              <a:rPr lang="sr-Latn-RS" altLang="en-US" dirty="0">
                <a:latin typeface="Calibri" panose="020F0502020204030204" pitchFamily="34" charset="0"/>
              </a:rPr>
              <a:t> (IC)</a:t>
            </a:r>
            <a:endParaRPr lang="en-US" alt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altLang="en-US" dirty="0">
                <a:latin typeface="Calibri" panose="020F0502020204030204" pitchFamily="34" charset="0"/>
              </a:rPr>
              <a:t>3. Funkcionalna p</a:t>
            </a:r>
            <a:r>
              <a:rPr lang="en-US" altLang="en-US" dirty="0" err="1">
                <a:latin typeface="Calibri" panose="020F0502020204030204" pitchFamily="34" charset="0"/>
              </a:rPr>
              <a:t>rocena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sr-Latn-RS" altLang="en-US" dirty="0">
                <a:latin typeface="Calibri" panose="020F0502020204030204" pitchFamily="34" charset="0"/>
              </a:rPr>
              <a:t>RNR (</a:t>
            </a:r>
            <a:r>
              <a:rPr lang="sr-Latn-RS" altLang="en-US" dirty="0" err="1">
                <a:latin typeface="Calibri" panose="020F0502020204030204" pitchFamily="34" charset="0"/>
              </a:rPr>
              <a:t>Risk</a:t>
            </a:r>
            <a:r>
              <a:rPr lang="sr-Latn-RS" altLang="en-US" dirty="0">
                <a:latin typeface="Calibri" panose="020F0502020204030204" pitchFamily="34" charset="0"/>
              </a:rPr>
              <a:t>, </a:t>
            </a:r>
            <a:r>
              <a:rPr lang="sr-Latn-RS" altLang="en-US" dirty="0" err="1">
                <a:latin typeface="Calibri" panose="020F0502020204030204" pitchFamily="34" charset="0"/>
              </a:rPr>
              <a:t>Need</a:t>
            </a:r>
            <a:r>
              <a:rPr lang="sr-Latn-RS" altLang="en-US" dirty="0">
                <a:latin typeface="Calibri" panose="020F0502020204030204" pitchFamily="34" charset="0"/>
              </a:rPr>
              <a:t>, </a:t>
            </a:r>
            <a:r>
              <a:rPr lang="sr-Latn-RS" altLang="en-US" dirty="0" err="1">
                <a:latin typeface="Calibri" panose="020F0502020204030204" pitchFamily="34" charset="0"/>
              </a:rPr>
              <a:t>Responsivity</a:t>
            </a:r>
            <a:r>
              <a:rPr lang="sr-Latn-RS" altLang="en-US" dirty="0">
                <a:latin typeface="Calibri" panose="020F0502020204030204" pitchFamily="34" charset="0"/>
              </a:rPr>
              <a:t>)</a:t>
            </a:r>
          </a:p>
          <a:p>
            <a:pPr marL="1066800" lvl="1" indent="-609600">
              <a:buFontTx/>
              <a:buAutoNum type="arabicPeriod"/>
            </a:pPr>
            <a:r>
              <a:rPr lang="sr-Latn-RS" altLang="en-US" dirty="0">
                <a:latin typeface="Calibri" panose="020F0502020204030204" pitchFamily="34" charset="0"/>
              </a:rPr>
              <a:t>Princip rizika: procena rizika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i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stabilizacija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kriznih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stanja</a:t>
            </a:r>
            <a:endParaRPr lang="sr-Latn-RS" altLang="en-US" dirty="0">
              <a:latin typeface="Calibri" panose="020F0502020204030204" pitchFamily="34" charset="0"/>
            </a:endParaRPr>
          </a:p>
          <a:p>
            <a:pPr marL="1066800" lvl="1" indent="-609600">
              <a:buFontTx/>
              <a:buAutoNum type="arabicPeriod"/>
            </a:pPr>
            <a:r>
              <a:rPr lang="sr-Latn-RS" altLang="en-US" dirty="0">
                <a:latin typeface="Calibri" panose="020F0502020204030204" pitchFamily="34" charset="0"/>
              </a:rPr>
              <a:t>Princip potreba: procena potreba i potencijala, utvrđivanje prioriteta</a:t>
            </a:r>
          </a:p>
          <a:p>
            <a:pPr marL="1066800" lvl="1" indent="-609600">
              <a:buFontTx/>
              <a:buAutoNum type="arabicPeriod"/>
            </a:pPr>
            <a:r>
              <a:rPr lang="sr-Latn-RS" altLang="en-US" dirty="0">
                <a:latin typeface="Calibri" panose="020F0502020204030204" pitchFamily="34" charset="0"/>
              </a:rPr>
              <a:t>Princip tretmana: povezivanje EBT sa potrebama i potencijalima</a:t>
            </a:r>
            <a:endParaRPr lang="en-US" alt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altLang="en-US" dirty="0">
                <a:latin typeface="Calibri" panose="020F0502020204030204" pitchFamily="34" charset="0"/>
              </a:rPr>
              <a:t>4. Sveobuhvatna, dodatna, </a:t>
            </a:r>
            <a:r>
              <a:rPr lang="sr-Latn-RS" altLang="en-US" dirty="0" err="1">
                <a:latin typeface="Calibri" panose="020F0502020204030204" pitchFamily="34" charset="0"/>
              </a:rPr>
              <a:t>produbljenena</a:t>
            </a:r>
            <a:r>
              <a:rPr lang="sr-Latn-RS" altLang="en-US" dirty="0">
                <a:latin typeface="Calibri" panose="020F0502020204030204" pitchFamily="34" charset="0"/>
              </a:rPr>
              <a:t> procena</a:t>
            </a:r>
          </a:p>
          <a:p>
            <a:pPr marL="0" indent="0">
              <a:buNone/>
            </a:pPr>
            <a:r>
              <a:rPr lang="sr-Latn-RS" altLang="en-US" dirty="0">
                <a:latin typeface="Calibri" panose="020F0502020204030204" pitchFamily="34" charset="0"/>
              </a:rPr>
              <a:t>5. </a:t>
            </a:r>
            <a:r>
              <a:rPr lang="en-US" altLang="en-US" dirty="0" err="1">
                <a:latin typeface="Calibri" panose="020F0502020204030204" pitchFamily="34" charset="0"/>
              </a:rPr>
              <a:t>Planiranje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ishoda</a:t>
            </a:r>
            <a:r>
              <a:rPr lang="en-US" altLang="en-US" dirty="0">
                <a:latin typeface="Calibri" panose="020F0502020204030204" pitchFamily="34" charset="0"/>
              </a:rPr>
              <a:t>, </a:t>
            </a:r>
            <a:r>
              <a:rPr lang="en-US" altLang="en-US" dirty="0" err="1">
                <a:latin typeface="Calibri" panose="020F0502020204030204" pitchFamily="34" charset="0"/>
              </a:rPr>
              <a:t>utvrdjivanje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skice</a:t>
            </a:r>
            <a:r>
              <a:rPr lang="en-US" altLang="en-US" dirty="0">
                <a:latin typeface="Calibri" panose="020F0502020204030204" pitchFamily="34" charset="0"/>
              </a:rPr>
              <a:t> plana </a:t>
            </a:r>
            <a:r>
              <a:rPr lang="sr-Latn-RS" altLang="en-US" dirty="0" err="1">
                <a:latin typeface="Calibri" panose="020F0502020204030204" pitchFamily="34" charset="0"/>
              </a:rPr>
              <a:t>terminacije</a:t>
            </a:r>
            <a:r>
              <a:rPr lang="sr-Latn-RS" altLang="en-US" dirty="0">
                <a:latin typeface="Calibri" panose="020F0502020204030204" pitchFamily="34" charset="0"/>
              </a:rPr>
              <a:t>/</a:t>
            </a:r>
            <a:r>
              <a:rPr lang="en-US" altLang="en-US" dirty="0" err="1">
                <a:latin typeface="Calibri" panose="020F0502020204030204" pitchFamily="34" charset="0"/>
              </a:rPr>
              <a:t>otpusta</a:t>
            </a:r>
            <a:endParaRPr lang="en-US" alt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altLang="en-US" dirty="0">
                <a:latin typeface="Calibri" panose="020F0502020204030204" pitchFamily="34" charset="0"/>
              </a:rPr>
              <a:t>6. </a:t>
            </a:r>
            <a:r>
              <a:rPr lang="en-US" altLang="en-US" dirty="0" err="1">
                <a:latin typeface="Calibri" panose="020F0502020204030204" pitchFamily="34" charset="0"/>
              </a:rPr>
              <a:t>Formulisanje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i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utvrdjivanje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genralnog</a:t>
            </a:r>
            <a:r>
              <a:rPr lang="en-US" altLang="en-US" dirty="0">
                <a:latin typeface="Calibri" panose="020F0502020204030204" pitchFamily="34" charset="0"/>
              </a:rPr>
              <a:t> plana </a:t>
            </a:r>
            <a:r>
              <a:rPr lang="en-US" altLang="en-US" dirty="0" err="1">
                <a:latin typeface="Calibri" panose="020F0502020204030204" pitchFamily="34" charset="0"/>
              </a:rPr>
              <a:t>tretmana</a:t>
            </a:r>
            <a:r>
              <a:rPr lang="en-US" altLang="en-US" dirty="0">
                <a:latin typeface="Calibri" panose="020F0502020204030204" pitchFamily="34" charset="0"/>
              </a:rPr>
              <a:t> (GPT)</a:t>
            </a:r>
            <a:endParaRPr lang="sr-Cyrl-CS" altLang="en-US" dirty="0">
              <a:latin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046CB-29EF-4754-8995-E876F89D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61458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8EB216A7-EE3A-4122-91CB-94BE72C7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1868AE6F-660F-4A4A-B283-A8995C73FD82}" type="slidenum">
              <a:rPr lang="sr-Cyrl-CS" altLang="en-US" sz="1400"/>
              <a:pPr>
                <a:spcBef>
                  <a:spcPct val="0"/>
                </a:spcBef>
                <a:buFontTx/>
                <a:buNone/>
                <a:defRPr/>
              </a:pPr>
              <a:t>27</a:t>
            </a:fld>
            <a:endParaRPr lang="sr-Cyrl-C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AC3F59D-9F90-451E-9FF9-13B1D730A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</a:t>
            </a:r>
            <a:r>
              <a:rPr lang="sr-Latn-R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Š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AVANJE PROBLEMA</a:t>
            </a:r>
            <a:r>
              <a:rPr lang="sr-Latn-R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br>
              <a:rPr lang="sr-Latn-RS" alt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UNAPREĐENJE KOMPETENCIJA</a:t>
            </a:r>
            <a:endParaRPr lang="sr-Cyrl-C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AE1C475-A4E9-431D-9894-5E2EA3EB47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825624"/>
            <a:ext cx="10134600" cy="4477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altLang="en-US" dirty="0">
                <a:latin typeface="Calibri" panose="020F0502020204030204" pitchFamily="34" charset="0"/>
              </a:rPr>
              <a:t>  7. </a:t>
            </a:r>
            <a:r>
              <a:rPr lang="en-US" altLang="en-US" dirty="0" err="1">
                <a:latin typeface="Calibri" panose="020F0502020204030204" pitchFamily="34" charset="0"/>
              </a:rPr>
              <a:t>Ubla</a:t>
            </a:r>
            <a:r>
              <a:rPr lang="sr-Latn-RS" altLang="en-US" dirty="0">
                <a:latin typeface="Calibri" panose="020F0502020204030204" pitchFamily="34" charset="0"/>
              </a:rPr>
              <a:t>ž</a:t>
            </a:r>
            <a:r>
              <a:rPr lang="en-US" altLang="en-US" dirty="0" err="1">
                <a:latin typeface="Calibri" panose="020F0502020204030204" pitchFamily="34" charset="0"/>
              </a:rPr>
              <a:t>avanje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sr-Latn-RS" altLang="en-US" dirty="0">
                <a:latin typeface="Calibri" panose="020F0502020204030204" pitchFamily="34" charset="0"/>
              </a:rPr>
              <a:t>i eliminacija </a:t>
            </a:r>
            <a:r>
              <a:rPr lang="en-US" altLang="en-US" dirty="0" err="1">
                <a:latin typeface="Calibri" panose="020F0502020204030204" pitchFamily="34" charset="0"/>
              </a:rPr>
              <a:t>simptoma</a:t>
            </a:r>
            <a:r>
              <a:rPr lang="sr-Latn-RS" altLang="en-US" dirty="0">
                <a:latin typeface="Calibri" panose="020F0502020204030204" pitchFamily="34" charset="0"/>
              </a:rPr>
              <a:t>, rešavanje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problema</a:t>
            </a:r>
            <a:endParaRPr lang="sr-Latn-RS" alt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altLang="en-US" dirty="0">
                <a:latin typeface="Calibri" panose="020F0502020204030204" pitchFamily="34" charset="0"/>
              </a:rPr>
              <a:t>  8. </a:t>
            </a:r>
            <a:r>
              <a:rPr lang="en-US" altLang="en-US" dirty="0" err="1">
                <a:latin typeface="Calibri" panose="020F0502020204030204" pitchFamily="34" charset="0"/>
              </a:rPr>
              <a:t>Unapre</a:t>
            </a:r>
            <a:r>
              <a:rPr lang="sr-Latn-RS" altLang="en-US" dirty="0">
                <a:latin typeface="Calibri" panose="020F0502020204030204" pitchFamily="34" charset="0"/>
              </a:rPr>
              <a:t>đ</a:t>
            </a:r>
            <a:r>
              <a:rPr lang="en-US" altLang="en-US" dirty="0" err="1">
                <a:latin typeface="Calibri" panose="020F0502020204030204" pitchFamily="34" charset="0"/>
              </a:rPr>
              <a:t>enje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sr-Latn-RS" altLang="en-US" dirty="0">
                <a:latin typeface="Calibri" panose="020F0502020204030204" pitchFamily="34" charset="0"/>
              </a:rPr>
              <a:t>samo-</a:t>
            </a:r>
            <a:r>
              <a:rPr lang="en-US" altLang="en-US" dirty="0" err="1">
                <a:latin typeface="Calibri" panose="020F0502020204030204" pitchFamily="34" charset="0"/>
              </a:rPr>
              <a:t>kontrole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sr-Latn-RS" altLang="en-US" dirty="0">
                <a:latin typeface="Calibri" panose="020F0502020204030204" pitchFamily="34" charset="0"/>
              </a:rPr>
              <a:t>i drugih </a:t>
            </a:r>
            <a:r>
              <a:rPr lang="sr-Latn-RS" altLang="en-US" dirty="0" err="1">
                <a:latin typeface="Calibri" panose="020F0502020204030204" pitchFamily="34" charset="0"/>
              </a:rPr>
              <a:t>coping</a:t>
            </a:r>
            <a:r>
              <a:rPr lang="sr-Latn-RS" altLang="en-US" dirty="0">
                <a:latin typeface="Calibri" panose="020F0502020204030204" pitchFamily="34" charset="0"/>
              </a:rPr>
              <a:t> mehanizama </a:t>
            </a:r>
          </a:p>
          <a:p>
            <a:pPr marL="0" indent="0">
              <a:buNone/>
            </a:pPr>
            <a:r>
              <a:rPr lang="sr-Latn-RS" altLang="en-US" dirty="0">
                <a:latin typeface="Calibri" panose="020F0502020204030204" pitchFamily="34" charset="0"/>
              </a:rPr>
              <a:t>  9. R</a:t>
            </a:r>
            <a:r>
              <a:rPr lang="en-US" altLang="en-US" dirty="0" err="1">
                <a:latin typeface="Calibri" panose="020F0502020204030204" pitchFamily="34" charset="0"/>
              </a:rPr>
              <a:t>azvoj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i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usavr</a:t>
            </a:r>
            <a:r>
              <a:rPr lang="sr-Latn-RS" altLang="en-US" dirty="0">
                <a:latin typeface="Calibri" panose="020F0502020204030204" pitchFamily="34" charset="0"/>
              </a:rPr>
              <a:t>š</a:t>
            </a:r>
            <a:r>
              <a:rPr lang="en-US" altLang="en-US" dirty="0" err="1">
                <a:latin typeface="Calibri" panose="020F0502020204030204" pitchFamily="34" charset="0"/>
              </a:rPr>
              <a:t>avanje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prosocijalnih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ve</a:t>
            </a:r>
            <a:r>
              <a:rPr lang="sr-Latn-RS" altLang="en-US" dirty="0">
                <a:latin typeface="Calibri" panose="020F0502020204030204" pitchFamily="34" charset="0"/>
              </a:rPr>
              <a:t>š</a:t>
            </a:r>
            <a:r>
              <a:rPr lang="en-US" altLang="en-US" dirty="0" err="1">
                <a:latin typeface="Calibri" panose="020F0502020204030204" pitchFamily="34" charset="0"/>
              </a:rPr>
              <a:t>tina</a:t>
            </a:r>
            <a:endParaRPr lang="sr-Latn-RS" alt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altLang="en-US" dirty="0">
                <a:latin typeface="Calibri" panose="020F0502020204030204" pitchFamily="34" charset="0"/>
              </a:rPr>
              <a:t>10. </a:t>
            </a:r>
            <a:r>
              <a:rPr lang="en-US" altLang="en-US" dirty="0" err="1">
                <a:latin typeface="Calibri" panose="020F0502020204030204" pitchFamily="34" charset="0"/>
              </a:rPr>
              <a:t>Unapre</a:t>
            </a:r>
            <a:r>
              <a:rPr lang="sr-Latn-RS" altLang="en-US" dirty="0">
                <a:latin typeface="Calibri" panose="020F0502020204030204" pitchFamily="34" charset="0"/>
              </a:rPr>
              <a:t>đ</a:t>
            </a:r>
            <a:r>
              <a:rPr lang="en-US" altLang="en-US" dirty="0" err="1">
                <a:latin typeface="Calibri" panose="020F0502020204030204" pitchFamily="34" charset="0"/>
              </a:rPr>
              <a:t>enje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slike</a:t>
            </a:r>
            <a:r>
              <a:rPr lang="en-US" altLang="en-US" dirty="0">
                <a:latin typeface="Calibri" panose="020F0502020204030204" pitchFamily="34" charset="0"/>
              </a:rPr>
              <a:t> o </a:t>
            </a:r>
            <a:r>
              <a:rPr lang="en-US" altLang="en-US" dirty="0" err="1">
                <a:latin typeface="Calibri" panose="020F0502020204030204" pitchFamily="34" charset="0"/>
              </a:rPr>
              <a:t>sebi</a:t>
            </a:r>
            <a:r>
              <a:rPr lang="sr-Latn-RS" altLang="en-US" dirty="0">
                <a:latin typeface="Calibri" panose="020F0502020204030204" pitchFamily="34" charset="0"/>
              </a:rPr>
              <a:t> i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samouva</a:t>
            </a:r>
            <a:r>
              <a:rPr lang="sr-Latn-RS" altLang="en-US" dirty="0">
                <a:latin typeface="Calibri" panose="020F0502020204030204" pitchFamily="34" charset="0"/>
              </a:rPr>
              <a:t>ž</a:t>
            </a:r>
            <a:r>
              <a:rPr lang="en-US" altLang="en-US" dirty="0" err="1">
                <a:latin typeface="Calibri" panose="020F0502020204030204" pitchFamily="34" charset="0"/>
              </a:rPr>
              <a:t>avanja</a:t>
            </a:r>
            <a:endParaRPr lang="sr-Latn-RS" alt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altLang="en-US" dirty="0">
                <a:latin typeface="Calibri" panose="020F0502020204030204" pitchFamily="34" charset="0"/>
              </a:rPr>
              <a:t>11. </a:t>
            </a:r>
            <a:r>
              <a:rPr lang="en-US" altLang="en-US" dirty="0" err="1">
                <a:latin typeface="Calibri" panose="020F0502020204030204" pitchFamily="34" charset="0"/>
              </a:rPr>
              <a:t>Unapre</a:t>
            </a:r>
            <a:r>
              <a:rPr lang="sr-Latn-RS" altLang="en-US" dirty="0">
                <a:latin typeface="Calibri" panose="020F0502020204030204" pitchFamily="34" charset="0"/>
              </a:rPr>
              <a:t>đ</a:t>
            </a:r>
            <a:r>
              <a:rPr lang="en-US" altLang="en-US" dirty="0" err="1">
                <a:latin typeface="Calibri" panose="020F0502020204030204" pitchFamily="34" charset="0"/>
              </a:rPr>
              <a:t>enje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socijalno-vaspitne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kompetencije</a:t>
            </a:r>
            <a:r>
              <a:rPr lang="sr-Latn-RS" altLang="en-US" dirty="0">
                <a:latin typeface="Calibri" panose="020F0502020204030204" pitchFamily="34" charset="0"/>
              </a:rPr>
              <a:t> porodice</a:t>
            </a:r>
          </a:p>
          <a:p>
            <a:pPr marL="0" indent="0">
              <a:buNone/>
            </a:pPr>
            <a:r>
              <a:rPr lang="sr-Latn-RS" altLang="en-US" dirty="0">
                <a:latin typeface="Calibri" panose="020F0502020204030204" pitchFamily="34" charset="0"/>
              </a:rPr>
              <a:t>12. </a:t>
            </a:r>
            <a:r>
              <a:rPr lang="en-US" altLang="en-US" dirty="0" err="1">
                <a:latin typeface="Calibri" panose="020F0502020204030204" pitchFamily="34" charset="0"/>
              </a:rPr>
              <a:t>Unapre</a:t>
            </a:r>
            <a:r>
              <a:rPr lang="sr-Latn-RS" altLang="en-US" dirty="0">
                <a:latin typeface="Calibri" panose="020F0502020204030204" pitchFamily="34" charset="0"/>
              </a:rPr>
              <a:t>đ</a:t>
            </a:r>
            <a:r>
              <a:rPr lang="en-US" altLang="en-US" dirty="0" err="1">
                <a:latin typeface="Calibri" panose="020F0502020204030204" pitchFamily="34" charset="0"/>
              </a:rPr>
              <a:t>enje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socijalne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integrisanosti</a:t>
            </a:r>
            <a:r>
              <a:rPr lang="sr-Latn-RS" altLang="en-US" dirty="0">
                <a:latin typeface="Calibri" panose="020F0502020204030204" pitchFamily="34" charset="0"/>
              </a:rPr>
              <a:t> u lokalnu zajednicu</a:t>
            </a:r>
          </a:p>
          <a:p>
            <a:pPr marL="0" indent="0">
              <a:buNone/>
            </a:pPr>
            <a:r>
              <a:rPr lang="sr-Latn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13. Unapređenje uvida u korene problema </a:t>
            </a:r>
          </a:p>
          <a:p>
            <a:pPr marL="0" indent="0">
              <a:buNone/>
            </a:pPr>
            <a:r>
              <a:rPr lang="sr-Latn-RS" altLang="en-US" dirty="0">
                <a:latin typeface="Calibri" panose="020F0502020204030204" pitchFamily="34" charset="0"/>
              </a:rPr>
              <a:t>14. Redovna mesečna e</a:t>
            </a:r>
            <a:r>
              <a:rPr lang="en-US" altLang="en-US" dirty="0" err="1">
                <a:latin typeface="Calibri" panose="020F0502020204030204" pitchFamily="34" charset="0"/>
              </a:rPr>
              <a:t>valuacija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sr-Latn-RS" altLang="en-US" dirty="0">
                <a:latin typeface="Calibri" panose="020F0502020204030204" pitchFamily="34" charset="0"/>
              </a:rPr>
              <a:t>i dogradnja GPT</a:t>
            </a:r>
            <a:endParaRPr lang="sr-Cyrl-CS" altLang="en-US" dirty="0">
              <a:latin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9E9DE2-6841-4FC8-809C-CD8ABB221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36421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BCFBE-5464-4378-BE82-74B0D9ABBBD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sr-Latn-RS" b="1" dirty="0">
                <a:latin typeface="Calibri" panose="020F0502020204030204" pitchFamily="34" charset="0"/>
                <a:cs typeface="Calibri" panose="020F0502020204030204" pitchFamily="34" charset="0"/>
              </a:rPr>
              <a:t>KONSOLIDACIJA, GENERALIZACIJA, TRANZICIJA I SOCIJALNA INKLUZIJA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888475B8-C509-42AB-949A-205F923BF1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199" y="1600200"/>
            <a:ext cx="8814047" cy="4495800"/>
          </a:xfrm>
        </p:spPr>
        <p:txBody>
          <a:bodyPr/>
          <a:lstStyle/>
          <a:p>
            <a:pPr marL="0" indent="0">
              <a:buNone/>
            </a:pPr>
            <a:endParaRPr lang="sr-Latn-R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15. Preispitivanje i utvrđivanje ostvarenog</a:t>
            </a:r>
          </a:p>
          <a:p>
            <a:pPr marL="0" indent="0">
              <a:buNone/>
            </a:pPr>
            <a:r>
              <a:rPr lang="sr-Latn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16. Generalizovanje ostvarene dobiti</a:t>
            </a:r>
          </a:p>
          <a:p>
            <a:pPr marL="0" indent="0">
              <a:buNone/>
            </a:pPr>
            <a:r>
              <a:rPr lang="sr-Latn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17. Utvrđivanje i uvežbavanje strategija prevencije 	recidiva</a:t>
            </a:r>
          </a:p>
          <a:p>
            <a:pPr marL="0" indent="0">
              <a:buNone/>
            </a:pPr>
            <a:r>
              <a:rPr lang="sr-Latn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18. Osamostaljivanje i prihvatanje odgovornosti</a:t>
            </a:r>
          </a:p>
          <a:p>
            <a:pPr marL="0" indent="0">
              <a:buNone/>
            </a:pPr>
            <a:r>
              <a:rPr lang="sr-Latn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19. Intenzivna priprema za </a:t>
            </a:r>
            <a:r>
              <a:rPr lang="sr-Latn-R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terminaciju</a:t>
            </a:r>
            <a:r>
              <a:rPr lang="sr-Latn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/otpust  </a:t>
            </a:r>
          </a:p>
          <a:p>
            <a:pPr marL="0" indent="0">
              <a:buNone/>
            </a:pPr>
            <a:r>
              <a:rPr lang="sr-Latn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20. </a:t>
            </a:r>
            <a:r>
              <a:rPr lang="sr-Latn-R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Facilitiranje</a:t>
            </a:r>
            <a:r>
              <a:rPr lang="sr-Latn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terminacije</a:t>
            </a:r>
            <a:r>
              <a:rPr lang="sr-Latn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tranzicije i integracije</a:t>
            </a:r>
          </a:p>
          <a:p>
            <a:pPr marL="0" indent="0">
              <a:buNone/>
            </a:pPr>
            <a:r>
              <a:rPr lang="sr-Latn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21. Završna evaluacija procesa i ishoda - naravoučenije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0DFB0-570C-4CF4-AFDA-7C69DB74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E8C59-9CBF-4E88-81BB-ED874A0AF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100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DAAE8-4F68-4CAE-98D7-B6F691F33A5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Latn-RS" b="1" dirty="0">
                <a:latin typeface="+mn-lt"/>
              </a:rPr>
              <a:t>6. „VAŠAR JE BIO A NA VAŠARU“</a:t>
            </a:r>
            <a:br>
              <a:rPr lang="sr-Latn-RS" b="1" dirty="0">
                <a:latin typeface="+mn-lt"/>
              </a:rPr>
            </a:br>
            <a:r>
              <a:rPr lang="sr-Latn-RS" b="1" dirty="0"/>
              <a:t>PREGLED EBP TRETMANA DA SA PP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76EF8-1C3A-45D3-B2AE-E4880B173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endParaRPr lang="sr-Latn-RS" sz="3200" dirty="0"/>
          </a:p>
          <a:p>
            <a:pPr marL="571500" indent="-571500">
              <a:buFont typeface="+mj-lt"/>
              <a:buAutoNum type="romanUcPeriod"/>
            </a:pPr>
            <a:r>
              <a:rPr lang="sr-Latn-RS" sz="3200" dirty="0"/>
              <a:t>PROGRAMI OSNAŽIVANJA </a:t>
            </a:r>
            <a:r>
              <a:rPr lang="sr-Latn-RS" sz="3200" u="sng" dirty="0"/>
              <a:t>DECE</a:t>
            </a:r>
            <a:r>
              <a:rPr lang="sr-Latn-RS" sz="3200" dirty="0"/>
              <a:t> I ADOLESCENATA</a:t>
            </a:r>
          </a:p>
          <a:p>
            <a:pPr marL="571500" indent="-571500">
              <a:buFont typeface="+mj-lt"/>
              <a:buAutoNum type="romanUcPeriod"/>
            </a:pPr>
            <a:r>
              <a:rPr lang="sr-Latn-RS" sz="3200" dirty="0"/>
              <a:t>PROGAMI OSNAŽIVANJA </a:t>
            </a:r>
            <a:r>
              <a:rPr lang="sr-Latn-RS" sz="3200" u="sng" dirty="0"/>
              <a:t>RODITELJA</a:t>
            </a:r>
          </a:p>
          <a:p>
            <a:pPr marL="571500" indent="-571500">
              <a:buFont typeface="+mj-lt"/>
              <a:buAutoNum type="romanUcPeriod"/>
            </a:pPr>
            <a:r>
              <a:rPr lang="sr-Latn-RS" sz="3200" u="sng" dirty="0"/>
              <a:t>DVOMODALNI </a:t>
            </a:r>
            <a:r>
              <a:rPr lang="sr-Latn-RS" sz="3200" dirty="0"/>
              <a:t>PROGRAMI ZA DECU I RODITELJE</a:t>
            </a:r>
          </a:p>
          <a:p>
            <a:pPr marL="571500" indent="-571500">
              <a:buFont typeface="+mj-lt"/>
              <a:buAutoNum type="romanUcPeriod"/>
            </a:pPr>
            <a:r>
              <a:rPr lang="sr-Latn-RS" sz="3200" u="sng" dirty="0"/>
              <a:t>PORODIČNI</a:t>
            </a:r>
            <a:r>
              <a:rPr lang="sr-Latn-RS" sz="3200" dirty="0"/>
              <a:t> PRISTUPI TRETMANU PP KOD DA</a:t>
            </a:r>
          </a:p>
          <a:p>
            <a:pPr marL="571500" indent="-571500">
              <a:buFont typeface="+mj-lt"/>
              <a:buAutoNum type="romanUcPeriod"/>
            </a:pPr>
            <a:r>
              <a:rPr lang="sr-Latn-RS" sz="3200" u="sng" dirty="0"/>
              <a:t>MULTIMODALNI</a:t>
            </a:r>
            <a:r>
              <a:rPr lang="sr-Latn-RS" sz="3200" dirty="0"/>
              <a:t> PROGRAMI PREVENCIJE I TRETMANA EKSTERNALIZOVANIH PROBLEMA I POREMEĆAJA KOD DA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0A1EC-791E-4CBC-95AC-0E5DA4CD5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29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44444-F4F2-4380-A775-F9707F727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81012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9D11-470D-47CE-8497-B7F8A54B8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035" y="374845"/>
            <a:ext cx="9126071" cy="242818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sr-Latn-RS" sz="5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US" sz="53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“KASSERIAN INGERA?”</a:t>
            </a:r>
            <a:br>
              <a:rPr lang="sr-Latn-RS" sz="53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</a:br>
            <a:r>
              <a:rPr lang="sr-Latn-RS" sz="53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T</a:t>
            </a:r>
            <a:r>
              <a:rPr lang="sr-Latn-RS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radicionalni pozdrav </a:t>
            </a:r>
            <a:r>
              <a:rPr lang="sr-Latn-RS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Massai</a:t>
            </a:r>
            <a:r>
              <a:rPr lang="sr-Latn-RS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 plemena</a:t>
            </a:r>
            <a:br>
              <a:rPr lang="sr-Latn-RS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</a:br>
            <a:r>
              <a:rPr lang="sr-Latn-RS" sz="49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KAKO SU DECA - SVA DECA SU DOBRO!</a:t>
            </a:r>
            <a:br>
              <a:rPr lang="en-US" sz="49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</a:br>
            <a:endParaRPr lang="en-US" sz="4900" b="1" i="1" dirty="0">
              <a:latin typeface="+mn-lt"/>
            </a:endParaRPr>
          </a:p>
        </p:txBody>
      </p:sp>
      <p:sp>
        <p:nvSpPr>
          <p:cNvPr id="5123" name="Slide Number Placeholder 3">
            <a:extLst>
              <a:ext uri="{FF2B5EF4-FFF2-40B4-BE49-F238E27FC236}">
                <a16:creationId xmlns:a16="http://schemas.microsoft.com/office/drawing/2014/main" id="{0B098837-5580-4199-9CE5-BD1A95D5BC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062B0C-EBF5-40F7-B24A-56E7D95BCE6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pic>
        <p:nvPicPr>
          <p:cNvPr id="5124" name="Picture 2">
            <a:hlinkClick r:id="rId2"/>
            <a:extLst>
              <a:ext uri="{FF2B5EF4-FFF2-40B4-BE49-F238E27FC236}">
                <a16:creationId xmlns:a16="http://schemas.microsoft.com/office/drawing/2014/main" id="{4EB3C22F-A760-41F3-9E59-CC040B648A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4064" y="2828925"/>
            <a:ext cx="3563937" cy="39941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2">
            <a:hlinkClick r:id="rId4"/>
            <a:extLst>
              <a:ext uri="{FF2B5EF4-FFF2-40B4-BE49-F238E27FC236}">
                <a16:creationId xmlns:a16="http://schemas.microsoft.com/office/drawing/2014/main" id="{F5BA0CA1-9FB2-4306-A8CE-6F6C312A9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828926"/>
            <a:ext cx="5580063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771D4B-1BE8-4842-90D2-3CC96203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FA19B-A964-434A-A4C2-31F561C821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sr-Latn-RS" b="1" dirty="0">
                <a:latin typeface="+mn-lt"/>
              </a:rPr>
              <a:t>I </a:t>
            </a:r>
            <a:r>
              <a:rPr lang="en-US" b="1" dirty="0">
                <a:latin typeface="+mn-lt"/>
              </a:rPr>
              <a:t>PROGRMI </a:t>
            </a:r>
            <a:r>
              <a:rPr lang="sr-Latn-RS" b="1" dirty="0">
                <a:latin typeface="+mn-lt"/>
              </a:rPr>
              <a:t>USMERENI NA OSNAŽIVANJE</a:t>
            </a:r>
            <a:br>
              <a:rPr lang="sr-Latn-RS" b="1" dirty="0">
                <a:latin typeface="+mn-lt"/>
              </a:rPr>
            </a:br>
            <a:r>
              <a:rPr lang="sr-Latn-RS" b="1" dirty="0">
                <a:latin typeface="+mn-lt"/>
              </a:rPr>
              <a:t> DECE I ADOLESCENATA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EEB1A-3ECE-4183-BFBD-0D81A12C4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50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b="1" dirty="0">
                <a:latin typeface="+mj-lt"/>
              </a:rPr>
              <a:t>TRENING – </a:t>
            </a:r>
            <a:r>
              <a:rPr lang="sr-Latn-RS" b="1" dirty="0"/>
              <a:t>UNAPREĐENJE KONTROLE AGRESIVNOSTI KOD DECE I ADOLESCENATA SA PROBLEMIMA I POREMEĆAJIMA PONAŠANJA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b="1" i="1" dirty="0"/>
              <a:t>Trening – unapređenje socijalnih veština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b="1" i="1" dirty="0"/>
              <a:t>Trening – unapređenje kontrole ljutnje i besa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b="1" i="1" dirty="0"/>
              <a:t>Trening – unapređenje moralnog rezonovanja</a:t>
            </a:r>
          </a:p>
          <a:p>
            <a:pPr marL="0" indent="0">
              <a:buNone/>
            </a:pPr>
            <a:r>
              <a:rPr lang="sr-Latn-RS" dirty="0"/>
              <a:t>Autori: </a:t>
            </a:r>
            <a:r>
              <a:rPr lang="sr-Latn-RS" b="1" i="1" dirty="0"/>
              <a:t>Arnold P. </a:t>
            </a:r>
            <a:r>
              <a:rPr lang="sr-Latn-RS" b="1" i="1" dirty="0" err="1"/>
              <a:t>Goldsein</a:t>
            </a:r>
            <a:r>
              <a:rPr lang="sr-Latn-RS" b="1" i="1" dirty="0"/>
              <a:t>, Ph.D., </a:t>
            </a:r>
            <a:r>
              <a:rPr lang="sr-Latn-RS" i="1" dirty="0"/>
              <a:t>(1933-2002), profesor psihologije i direktor Centra za istraživanje agresivnosti, </a:t>
            </a:r>
            <a:r>
              <a:rPr lang="sr-Latn-RS" i="1" dirty="0" err="1"/>
              <a:t>Sirakuza</a:t>
            </a:r>
            <a:r>
              <a:rPr lang="sr-Latn-RS" i="1" dirty="0"/>
              <a:t> univerzitet, NY</a:t>
            </a:r>
          </a:p>
          <a:p>
            <a:pPr marL="0" indent="0">
              <a:buNone/>
            </a:pPr>
            <a:r>
              <a:rPr lang="sr-Latn-RS" b="1" i="1" dirty="0" err="1"/>
              <a:t>Barry</a:t>
            </a:r>
            <a:r>
              <a:rPr lang="sr-Latn-RS" b="1" i="1" dirty="0"/>
              <a:t> </a:t>
            </a:r>
            <a:r>
              <a:rPr lang="sr-Latn-RS" b="1" i="1" dirty="0" err="1"/>
              <a:t>Glick</a:t>
            </a:r>
            <a:r>
              <a:rPr lang="sr-Latn-RS" b="1" i="1" dirty="0"/>
              <a:t>, Ph.D., </a:t>
            </a:r>
            <a:r>
              <a:rPr lang="sr-Latn-RS" i="1" dirty="0"/>
              <a:t>profesor psihološkog savetovanja, Sinsinati univerzitet, Ohajo, US</a:t>
            </a:r>
          </a:p>
          <a:p>
            <a:pPr marL="0" indent="0">
              <a:buNone/>
            </a:pPr>
            <a:r>
              <a:rPr lang="sr-Latn-RS" i="1" dirty="0"/>
              <a:t>Web: </a:t>
            </a:r>
            <a:r>
              <a:rPr lang="sr-Latn-RS" i="1" dirty="0">
                <a:hlinkClick r:id="rId2"/>
              </a:rPr>
              <a:t>http://artgang0.tripod.com</a:t>
            </a:r>
            <a:r>
              <a:rPr lang="sr-Latn-RS" i="1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4BF4A-80EA-41AB-BC28-BF575630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30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87530-F7A5-426B-A21A-EE219A333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949034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2DAC4-41CC-4049-BFBD-B6781896C58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sr-Latn-RS" b="1" dirty="0">
                <a:latin typeface="+mn-lt"/>
              </a:rPr>
              <a:t>I TRENING KONTROLE AGRESIVNOSTI –</a:t>
            </a:r>
            <a:br>
              <a:rPr lang="sr-Latn-RS" b="1" dirty="0">
                <a:latin typeface="+mn-lt"/>
              </a:rPr>
            </a:br>
            <a:r>
              <a:rPr lang="sr-Latn-RS" b="1" dirty="0">
                <a:latin typeface="+mn-lt"/>
              </a:rPr>
              <a:t>ART – AGRESSION REPLACEMENT TRAINING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F8352-42A2-4B5E-BB22-3ED6A2194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798983"/>
            <a:ext cx="11111947" cy="4621694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sr-Latn-RS" b="1" dirty="0"/>
              <a:t>ART</a:t>
            </a:r>
            <a:r>
              <a:rPr lang="sr-Latn-RS" dirty="0"/>
              <a:t> </a:t>
            </a:r>
            <a:r>
              <a:rPr lang="en-US" dirty="0"/>
              <a:t>je </a:t>
            </a:r>
            <a:r>
              <a:rPr lang="en-US" dirty="0" err="1"/>
              <a:t>indikovan</a:t>
            </a:r>
            <a:r>
              <a:rPr lang="en-US" dirty="0"/>
              <a:t>, </a:t>
            </a:r>
            <a:r>
              <a:rPr lang="en-US" dirty="0" err="1"/>
              <a:t>multimodalni</a:t>
            </a:r>
            <a:r>
              <a:rPr lang="en-US" dirty="0"/>
              <a:t>, </a:t>
            </a:r>
            <a:r>
              <a:rPr lang="en-US" dirty="0" err="1"/>
              <a:t>kompenzacioni</a:t>
            </a:r>
            <a:r>
              <a:rPr lang="sr-Latn-RS" dirty="0"/>
              <a:t>,</a:t>
            </a:r>
            <a:r>
              <a:rPr lang="en-US" dirty="0"/>
              <a:t> </a:t>
            </a:r>
            <a:r>
              <a:rPr lang="en-US" dirty="0" err="1"/>
              <a:t>psiho-edukativni</a:t>
            </a:r>
            <a:r>
              <a:rPr lang="en-US" dirty="0"/>
              <a:t> </a:t>
            </a:r>
            <a:r>
              <a:rPr lang="sr-Latn-RS" dirty="0"/>
              <a:t>trening </a:t>
            </a:r>
            <a:r>
              <a:rPr lang="en-US" dirty="0"/>
              <a:t> </a:t>
            </a:r>
            <a:r>
              <a:rPr lang="en-US" dirty="0" err="1"/>
              <a:t>socijalnih</a:t>
            </a:r>
            <a:r>
              <a:rPr lang="en-US" dirty="0"/>
              <a:t> </a:t>
            </a:r>
            <a:r>
              <a:rPr lang="en-US" dirty="0" err="1"/>
              <a:t>veština</a:t>
            </a:r>
            <a:r>
              <a:rPr lang="en-US" dirty="0"/>
              <a:t>, </a:t>
            </a:r>
            <a:r>
              <a:rPr lang="sr-Latn-RS" dirty="0"/>
              <a:t>emocionalne </a:t>
            </a:r>
            <a:r>
              <a:rPr lang="en-US" dirty="0" err="1"/>
              <a:t>regulacije</a:t>
            </a:r>
            <a:r>
              <a:rPr lang="en-US" dirty="0"/>
              <a:t> i </a:t>
            </a:r>
            <a:r>
              <a:rPr lang="en-US" dirty="0" err="1"/>
              <a:t>moralnog</a:t>
            </a:r>
            <a:r>
              <a:rPr lang="en-US" dirty="0"/>
              <a:t> </a:t>
            </a:r>
            <a:r>
              <a:rPr lang="en-US" dirty="0" err="1"/>
              <a:t>rezonovanja</a:t>
            </a:r>
            <a:r>
              <a:rPr lang="sr-Latn-RS" dirty="0"/>
              <a:t>;</a:t>
            </a:r>
          </a:p>
          <a:p>
            <a:r>
              <a:rPr lang="en-US" b="1" i="1" dirty="0" err="1"/>
              <a:t>Cilj</a:t>
            </a:r>
            <a:r>
              <a:rPr lang="en-US" b="1" i="1" dirty="0"/>
              <a:t> </a:t>
            </a:r>
            <a:r>
              <a:rPr lang="en-US" dirty="0"/>
              <a:t> </a:t>
            </a:r>
            <a:r>
              <a:rPr lang="sr-Latn-RS" dirty="0"/>
              <a:t>pomoć DA</a:t>
            </a:r>
            <a:r>
              <a:rPr lang="en-US" dirty="0"/>
              <a:t> da </a:t>
            </a:r>
            <a:r>
              <a:rPr lang="sr-Latn-RS" dirty="0"/>
              <a:t>nauče </a:t>
            </a:r>
            <a:r>
              <a:rPr lang="en-US" dirty="0" err="1"/>
              <a:t>nenasilne</a:t>
            </a:r>
            <a:r>
              <a:rPr lang="en-US" dirty="0"/>
              <a:t>, </a:t>
            </a:r>
            <a:r>
              <a:rPr lang="en-US" dirty="0" err="1"/>
              <a:t>prosocijalne</a:t>
            </a:r>
            <a:r>
              <a:rPr lang="en-US" dirty="0"/>
              <a:t> </a:t>
            </a:r>
            <a:r>
              <a:rPr lang="en-US" dirty="0" err="1"/>
              <a:t>forme</a:t>
            </a:r>
            <a:r>
              <a:rPr lang="en-US" dirty="0"/>
              <a:t> </a:t>
            </a:r>
            <a:r>
              <a:rPr lang="sr-Latn-RS" dirty="0"/>
              <a:t>zadovoljavanja  sopstvenih potreba bez</a:t>
            </a:r>
            <a:r>
              <a:rPr lang="en-US" dirty="0"/>
              <a:t> </a:t>
            </a:r>
            <a:r>
              <a:rPr lang="en-US" dirty="0" err="1"/>
              <a:t>zanemarivanja</a:t>
            </a:r>
            <a:r>
              <a:rPr lang="sr-Latn-RS" dirty="0"/>
              <a:t> prava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povred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fizičkog</a:t>
            </a:r>
            <a:r>
              <a:rPr lang="en-US" dirty="0"/>
              <a:t> </a:t>
            </a:r>
            <a:r>
              <a:rPr lang="en-US" dirty="0" err="1"/>
              <a:t>integriteta</a:t>
            </a:r>
            <a:r>
              <a:rPr lang="en-US" dirty="0"/>
              <a:t> </a:t>
            </a:r>
            <a:r>
              <a:rPr lang="sr-Latn-RS" dirty="0"/>
              <a:t>ili osećanja </a:t>
            </a:r>
            <a:r>
              <a:rPr lang="en-US" dirty="0" err="1"/>
              <a:t>drugih</a:t>
            </a:r>
            <a:r>
              <a:rPr lang="en-US" dirty="0"/>
              <a:t>.</a:t>
            </a:r>
          </a:p>
          <a:p>
            <a:r>
              <a:rPr lang="sr-Latn-RS" b="1" i="1" dirty="0"/>
              <a:t>Namena:</a:t>
            </a:r>
            <a:r>
              <a:rPr lang="en-US" dirty="0"/>
              <a:t> </a:t>
            </a:r>
            <a:r>
              <a:rPr lang="sr-Latn-RS" dirty="0"/>
              <a:t>DA </a:t>
            </a:r>
            <a:r>
              <a:rPr lang="en-US" dirty="0"/>
              <a:t>sa e</a:t>
            </a:r>
            <a:r>
              <a:rPr lang="sr-Latn-RS" dirty="0" err="1"/>
              <a:t>ks</a:t>
            </a:r>
            <a:r>
              <a:rPr lang="en-US" dirty="0" err="1"/>
              <a:t>ternalizovanim</a:t>
            </a:r>
            <a:r>
              <a:rPr lang="en-US" dirty="0"/>
              <a:t>, </a:t>
            </a:r>
            <a:r>
              <a:rPr lang="en-US" dirty="0" err="1"/>
              <a:t>agresivnim</a:t>
            </a:r>
            <a:r>
              <a:rPr lang="en-US" dirty="0"/>
              <a:t> i </a:t>
            </a:r>
            <a:r>
              <a:rPr lang="en-US" dirty="0" err="1"/>
              <a:t>antisocijalnim</a:t>
            </a:r>
            <a:r>
              <a:rPr lang="en-US" dirty="0"/>
              <a:t> </a:t>
            </a:r>
            <a:r>
              <a:rPr lang="en-US" dirty="0" err="1"/>
              <a:t>ponašanjem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propustila</a:t>
            </a:r>
            <a:r>
              <a:rPr lang="en-US" dirty="0"/>
              <a:t> da </a:t>
            </a:r>
            <a:r>
              <a:rPr lang="en-US" dirty="0" err="1"/>
              <a:t>uspostave</a:t>
            </a:r>
            <a:r>
              <a:rPr lang="en-US" dirty="0"/>
              <a:t> razvojno </a:t>
            </a:r>
            <a:r>
              <a:rPr lang="en-US" dirty="0" err="1"/>
              <a:t>primeren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socijalnih</a:t>
            </a:r>
            <a:r>
              <a:rPr lang="en-US" dirty="0"/>
              <a:t> </a:t>
            </a:r>
            <a:r>
              <a:rPr lang="en-US" dirty="0" err="1"/>
              <a:t>veština</a:t>
            </a:r>
            <a:r>
              <a:rPr lang="sr-Latn-RS" dirty="0"/>
              <a:t>,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ljutnje</a:t>
            </a:r>
            <a:r>
              <a:rPr lang="en-US" dirty="0"/>
              <a:t>, </a:t>
            </a:r>
            <a:r>
              <a:rPr lang="en-US" dirty="0" err="1"/>
              <a:t>besa</a:t>
            </a:r>
            <a:r>
              <a:rPr lang="en-US" dirty="0"/>
              <a:t> i </a:t>
            </a:r>
            <a:r>
              <a:rPr lang="en-US" dirty="0" err="1"/>
              <a:t>agresivnosti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b="1" i="1" dirty="0"/>
              <a:t>Komponente </a:t>
            </a:r>
            <a:r>
              <a:rPr lang="en-US" b="1" i="1" dirty="0"/>
              <a:t>ART</a:t>
            </a:r>
            <a:r>
              <a:rPr lang="en-US" dirty="0"/>
              <a:t> </a:t>
            </a:r>
            <a:r>
              <a:rPr lang="en-US" b="1" i="1" dirty="0"/>
              <a:t>(a) </a:t>
            </a:r>
            <a:r>
              <a:rPr lang="en-US" b="1" i="1" dirty="0" err="1"/>
              <a:t>trening</a:t>
            </a:r>
            <a:r>
              <a:rPr lang="en-US" b="1" i="1" dirty="0"/>
              <a:t> </a:t>
            </a:r>
            <a:r>
              <a:rPr lang="sr-Latn-RS" b="1" i="1" dirty="0"/>
              <a:t>bazičnih </a:t>
            </a:r>
            <a:r>
              <a:rPr lang="sr-Latn-RS" b="1" i="1" dirty="0" err="1"/>
              <a:t>pro</a:t>
            </a:r>
            <a:r>
              <a:rPr lang="sr-Latn-RS" b="1" i="1" dirty="0"/>
              <a:t>-</a:t>
            </a:r>
            <a:r>
              <a:rPr lang="en-US" b="1" i="1" dirty="0" err="1"/>
              <a:t>socijalnih</a:t>
            </a:r>
            <a:r>
              <a:rPr lang="en-US" b="1" i="1" dirty="0"/>
              <a:t> </a:t>
            </a:r>
            <a:r>
              <a:rPr lang="en-US" b="1" i="1" dirty="0" err="1"/>
              <a:t>veština</a:t>
            </a:r>
            <a:r>
              <a:rPr lang="en-US" dirty="0"/>
              <a:t>, </a:t>
            </a:r>
            <a:r>
              <a:rPr lang="en-US" b="1" i="1" dirty="0"/>
              <a:t>(b) </a:t>
            </a:r>
            <a:r>
              <a:rPr lang="en-US" b="1" i="1" dirty="0" err="1"/>
              <a:t>trening</a:t>
            </a:r>
            <a:r>
              <a:rPr lang="en-US" b="1" i="1" dirty="0"/>
              <a:t> </a:t>
            </a:r>
            <a:r>
              <a:rPr lang="en-US" b="1" i="1" dirty="0" err="1"/>
              <a:t>kontrole</a:t>
            </a:r>
            <a:r>
              <a:rPr lang="en-US" b="1" i="1" dirty="0"/>
              <a:t> </a:t>
            </a:r>
            <a:r>
              <a:rPr lang="en-US" b="1" i="1" dirty="0" err="1"/>
              <a:t>ljutnje</a:t>
            </a:r>
            <a:r>
              <a:rPr lang="en-US" dirty="0"/>
              <a:t>,</a:t>
            </a:r>
            <a:r>
              <a:rPr lang="sr-Latn-RS" dirty="0"/>
              <a:t> </a:t>
            </a:r>
            <a:r>
              <a:rPr lang="sr-Latn-RS" b="1" i="1" dirty="0"/>
              <a:t>besa i agresivnosti i</a:t>
            </a:r>
            <a:r>
              <a:rPr lang="en-US" dirty="0"/>
              <a:t> </a:t>
            </a:r>
            <a:r>
              <a:rPr lang="en-US" b="1" i="1" dirty="0"/>
              <a:t>(c) </a:t>
            </a:r>
            <a:r>
              <a:rPr lang="en-US" b="1" i="1" dirty="0" err="1"/>
              <a:t>trening</a:t>
            </a:r>
            <a:r>
              <a:rPr lang="en-US" b="1" i="1" dirty="0"/>
              <a:t> </a:t>
            </a:r>
            <a:r>
              <a:rPr lang="en-US" b="1" i="1" dirty="0" err="1"/>
              <a:t>moralnog</a:t>
            </a:r>
            <a:r>
              <a:rPr lang="en-US" b="1" i="1" dirty="0"/>
              <a:t> </a:t>
            </a:r>
            <a:r>
              <a:rPr lang="en-US" b="1" i="1" dirty="0" err="1"/>
              <a:t>rezonovanja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7B85D-E4D8-4EBA-8CD0-A76EA6D1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31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CB805-DE24-4245-B9C7-67CFED950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43892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8074-5C4B-4A0B-B6AD-DBCF6C60760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sr-Latn-RS" b="1" dirty="0">
                <a:latin typeface="+mn-lt"/>
              </a:rPr>
              <a:t>I 1. TRNING SOCIJALNIH VEŠTINA – TSV</a:t>
            </a:r>
            <a:br>
              <a:rPr lang="sr-Latn-RS" b="1" dirty="0">
                <a:latin typeface="+mn-lt"/>
              </a:rPr>
            </a:br>
            <a:r>
              <a:rPr lang="sr-Latn-RS" b="1" i="1" dirty="0">
                <a:latin typeface="+mn-lt"/>
              </a:rPr>
              <a:t>BIHEJVIORALNA KOMPONENTA ART</a:t>
            </a:r>
            <a:endParaRPr lang="en-US" b="1" i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E6CBE-2724-42E3-AFD9-E58B4F27F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r-Latn-RS" dirty="0"/>
          </a:p>
          <a:p>
            <a:r>
              <a:rPr lang="en-US" dirty="0"/>
              <a:t>TSV </a:t>
            </a:r>
            <a:r>
              <a:rPr lang="sr-Latn-RS" dirty="0"/>
              <a:t>je </a:t>
            </a:r>
            <a:r>
              <a:rPr lang="en-US" dirty="0" err="1"/>
              <a:t>sistematsk</a:t>
            </a:r>
            <a:r>
              <a:rPr lang="sr-Latn-RS" dirty="0"/>
              <a:t>i, intenzivan (10 X 1 X 1-1.5), kompenzacioni, </a:t>
            </a:r>
            <a:r>
              <a:rPr lang="en-US" dirty="0" err="1"/>
              <a:t>psiho-edukativn</a:t>
            </a:r>
            <a:r>
              <a:rPr lang="sr-Latn-RS" dirty="0"/>
              <a:t>i trening </a:t>
            </a:r>
            <a:r>
              <a:rPr lang="en-US" dirty="0"/>
              <a:t>set</a:t>
            </a:r>
            <a:r>
              <a:rPr lang="sr-Latn-RS" dirty="0"/>
              <a:t>a </a:t>
            </a:r>
            <a:r>
              <a:rPr lang="en-US" dirty="0" err="1"/>
              <a:t>prosocijalnih</a:t>
            </a:r>
            <a:r>
              <a:rPr lang="en-US" dirty="0"/>
              <a:t> </a:t>
            </a:r>
            <a:r>
              <a:rPr lang="en-US" dirty="0" err="1"/>
              <a:t>veština</a:t>
            </a:r>
            <a:r>
              <a:rPr lang="sr-Latn-RS" dirty="0"/>
              <a:t> u </a:t>
            </a:r>
            <a:r>
              <a:rPr lang="en-US" dirty="0" err="1"/>
              <a:t>zamen</a:t>
            </a:r>
            <a:r>
              <a:rPr lang="sr-Latn-RS" dirty="0"/>
              <a:t>u za </a:t>
            </a:r>
            <a:r>
              <a:rPr lang="en-US" dirty="0" err="1"/>
              <a:t>agresivno</a:t>
            </a:r>
            <a:r>
              <a:rPr lang="sr-Latn-RS" dirty="0" err="1"/>
              <a:t>st</a:t>
            </a:r>
            <a:r>
              <a:rPr lang="sr-Latn-RS" dirty="0"/>
              <a:t>;</a:t>
            </a:r>
          </a:p>
          <a:p>
            <a:r>
              <a:rPr lang="en-US" dirty="0"/>
              <a:t>TSV se </a:t>
            </a:r>
            <a:r>
              <a:rPr lang="en-US" dirty="0" err="1"/>
              <a:t>primenjuje</a:t>
            </a:r>
            <a:r>
              <a:rPr lang="en-US" dirty="0"/>
              <a:t> u </a:t>
            </a:r>
            <a:r>
              <a:rPr lang="sr-Latn-RS" dirty="0"/>
              <a:t>pred-školskim, MZ</a:t>
            </a:r>
            <a:r>
              <a:rPr lang="en-US" dirty="0"/>
              <a:t>, </a:t>
            </a:r>
            <a:r>
              <a:rPr lang="sr-Latn-RS" dirty="0"/>
              <a:t>MP i SZ i ustanovama </a:t>
            </a:r>
            <a:r>
              <a:rPr lang="en-US" dirty="0"/>
              <a:t>sa </a:t>
            </a:r>
            <a:r>
              <a:rPr lang="en-US" dirty="0" err="1"/>
              <a:t>osiromašenim</a:t>
            </a:r>
            <a:r>
              <a:rPr lang="en-US" dirty="0"/>
              <a:t> </a:t>
            </a:r>
            <a:r>
              <a:rPr lang="en-US" dirty="0" err="1"/>
              <a:t>socijalnim</a:t>
            </a:r>
            <a:r>
              <a:rPr lang="en-US" dirty="0"/>
              <a:t> </a:t>
            </a:r>
            <a:r>
              <a:rPr lang="en-US" dirty="0" err="1"/>
              <a:t>interakcijama</a:t>
            </a:r>
            <a:r>
              <a:rPr lang="en-US" dirty="0"/>
              <a:t> i</a:t>
            </a:r>
            <a:r>
              <a:rPr lang="sr-Latn-RS" dirty="0"/>
              <a:t> deficitima </a:t>
            </a:r>
            <a:r>
              <a:rPr lang="en-US" dirty="0" err="1"/>
              <a:t>socijalnih</a:t>
            </a:r>
            <a:r>
              <a:rPr lang="en-US" dirty="0"/>
              <a:t> </a:t>
            </a:r>
            <a:r>
              <a:rPr lang="en-US" dirty="0" err="1"/>
              <a:t>veština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TSV je </a:t>
            </a:r>
            <a:r>
              <a:rPr lang="en-US" dirty="0" err="1"/>
              <a:t>incijalna</a:t>
            </a:r>
            <a:r>
              <a:rPr lang="sr-Latn-RS" dirty="0"/>
              <a:t>,</a:t>
            </a:r>
            <a:r>
              <a:rPr lang="en-US" dirty="0"/>
              <a:t> </a:t>
            </a:r>
            <a:r>
              <a:rPr lang="en-US" dirty="0" err="1"/>
              <a:t>matična</a:t>
            </a:r>
            <a:r>
              <a:rPr lang="en-US" dirty="0"/>
              <a:t>, </a:t>
            </a:r>
            <a:r>
              <a:rPr lang="en-US" dirty="0" err="1"/>
              <a:t>najkoherentnije</a:t>
            </a:r>
            <a:r>
              <a:rPr lang="en-US" dirty="0"/>
              <a:t> </a:t>
            </a:r>
            <a:r>
              <a:rPr lang="en-US" dirty="0" err="1"/>
              <a:t>postavljena</a:t>
            </a:r>
            <a:r>
              <a:rPr lang="en-US" dirty="0"/>
              <a:t>, </a:t>
            </a:r>
            <a:r>
              <a:rPr lang="en-US" dirty="0" err="1"/>
              <a:t>najšire</a:t>
            </a:r>
            <a:r>
              <a:rPr lang="en-US" dirty="0"/>
              <a:t> </a:t>
            </a:r>
            <a:r>
              <a:rPr lang="en-US" dirty="0" err="1"/>
              <a:t>korišćena</a:t>
            </a:r>
            <a:r>
              <a:rPr lang="en-US" dirty="0"/>
              <a:t> </a:t>
            </a:r>
            <a:r>
              <a:rPr lang="en-US" dirty="0" err="1"/>
              <a:t>komponenta</a:t>
            </a:r>
            <a:r>
              <a:rPr lang="en-US" dirty="0"/>
              <a:t> ART, sa </a:t>
            </a:r>
            <a:r>
              <a:rPr lang="en-US" dirty="0" err="1"/>
              <a:t>najubedljivijim</a:t>
            </a:r>
            <a:r>
              <a:rPr lang="sr-Latn-RS" dirty="0"/>
              <a:t> rezultatima </a:t>
            </a:r>
            <a:r>
              <a:rPr lang="en-US" dirty="0" err="1"/>
              <a:t>evaluacij</a:t>
            </a:r>
            <a:r>
              <a:rPr lang="sr-Latn-RS" dirty="0"/>
              <a:t>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TSV je </a:t>
            </a:r>
            <a:r>
              <a:rPr lang="en-US" dirty="0" err="1"/>
              <a:t>doprineo</a:t>
            </a:r>
            <a:r>
              <a:rPr lang="en-US" dirty="0"/>
              <a:t> </a:t>
            </a:r>
            <a:r>
              <a:rPr lang="sr-Latn-RS" dirty="0"/>
              <a:t>širenju primene </a:t>
            </a:r>
            <a:r>
              <a:rPr lang="en-US" dirty="0" err="1"/>
              <a:t>treninga</a:t>
            </a:r>
            <a:r>
              <a:rPr lang="en-US" dirty="0"/>
              <a:t> </a:t>
            </a:r>
            <a:r>
              <a:rPr lang="en-US" dirty="0" err="1"/>
              <a:t>socijalnih</a:t>
            </a:r>
            <a:r>
              <a:rPr lang="en-US" dirty="0"/>
              <a:t>, </a:t>
            </a:r>
            <a:r>
              <a:rPr lang="en-US" dirty="0" err="1"/>
              <a:t>životnih</a:t>
            </a:r>
            <a:r>
              <a:rPr lang="en-US" dirty="0"/>
              <a:t> i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veština</a:t>
            </a:r>
            <a:r>
              <a:rPr lang="en-US" dirty="0"/>
              <a:t> (</a:t>
            </a:r>
            <a:r>
              <a:rPr lang="en-US" dirty="0" err="1"/>
              <a:t>komunikacije</a:t>
            </a:r>
            <a:r>
              <a:rPr lang="en-US" dirty="0"/>
              <a:t>, </a:t>
            </a:r>
            <a:r>
              <a:rPr lang="en-US" dirty="0" err="1"/>
              <a:t>empatičnosti</a:t>
            </a:r>
            <a:r>
              <a:rPr lang="en-US" dirty="0"/>
              <a:t>, </a:t>
            </a:r>
            <a:r>
              <a:rPr lang="en-US" dirty="0" err="1"/>
              <a:t>pregovaranja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.) </a:t>
            </a:r>
            <a:r>
              <a:rPr lang="sr-Latn-RS" dirty="0"/>
              <a:t>izvan prakse ART </a:t>
            </a:r>
            <a:r>
              <a:rPr lang="sr-Latn-RS" dirty="0" err="1"/>
              <a:t>progama</a:t>
            </a:r>
            <a:r>
              <a:rPr lang="sr-Latn-R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FFD2B-1BCB-477D-941F-94B8E60A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32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5075B-BE79-46A4-A265-2CF53DAE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790989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4CC85-299D-4DAB-A130-4DA93CDED83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sr-Latn-RS" b="1" dirty="0">
                <a:latin typeface="+mn-lt"/>
              </a:rPr>
              <a:t>I 2. TRENING KONTROLE LJUTNJE – TKL</a:t>
            </a:r>
            <a:br>
              <a:rPr lang="sr-Latn-RS" b="1" dirty="0">
                <a:latin typeface="+mn-lt"/>
              </a:rPr>
            </a:br>
            <a:r>
              <a:rPr lang="sr-Latn-RS" b="1" i="1" dirty="0">
                <a:latin typeface="+mn-lt"/>
              </a:rPr>
              <a:t>AFEKTIVNA KOMPOENTNTA ART</a:t>
            </a:r>
            <a:endParaRPr lang="en-US" b="1" i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01CA7-E964-4808-9DA5-F11801B41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55905"/>
          </a:xfrm>
        </p:spPr>
        <p:txBody>
          <a:bodyPr>
            <a:normAutofit/>
          </a:bodyPr>
          <a:lstStyle/>
          <a:p>
            <a:r>
              <a:rPr lang="en-US" i="1" dirty="0"/>
              <a:t>TKL </a:t>
            </a:r>
            <a:r>
              <a:rPr lang="en-US" i="1" dirty="0" err="1"/>
              <a:t>podučava</a:t>
            </a:r>
            <a:r>
              <a:rPr lang="en-US" i="1" dirty="0"/>
              <a:t> </a:t>
            </a:r>
            <a:r>
              <a:rPr lang="en-US" i="1" dirty="0" err="1"/>
              <a:t>dec</a:t>
            </a:r>
            <a:r>
              <a:rPr lang="sr-Latn-RS" i="1" dirty="0"/>
              <a:t>u</a:t>
            </a:r>
            <a:r>
              <a:rPr lang="en-US" i="1" dirty="0"/>
              <a:t> </a:t>
            </a:r>
            <a:r>
              <a:rPr lang="en-US" i="1" dirty="0" err="1"/>
              <a:t>šta</a:t>
            </a:r>
            <a:r>
              <a:rPr lang="en-US" i="1" dirty="0"/>
              <a:t> ne </a:t>
            </a:r>
            <a:r>
              <a:rPr lang="en-US" i="1" dirty="0" err="1"/>
              <a:t>treba</a:t>
            </a:r>
            <a:r>
              <a:rPr lang="sr-Latn-RS" i="1" dirty="0"/>
              <a:t>,</a:t>
            </a:r>
            <a:r>
              <a:rPr lang="en-US" i="1" dirty="0"/>
              <a:t> </a:t>
            </a:r>
            <a:r>
              <a:rPr lang="sr-Latn-RS" i="1" dirty="0"/>
              <a:t>a T</a:t>
            </a:r>
            <a:r>
              <a:rPr lang="en-US" i="1" dirty="0"/>
              <a:t>SV </a:t>
            </a:r>
            <a:r>
              <a:rPr lang="en-US" i="1" dirty="0" err="1"/>
              <a:t>šta</a:t>
            </a:r>
            <a:r>
              <a:rPr lang="en-US" i="1" dirty="0"/>
              <a:t> </a:t>
            </a:r>
            <a:r>
              <a:rPr lang="en-US" i="1" dirty="0" err="1"/>
              <a:t>treba</a:t>
            </a:r>
            <a:r>
              <a:rPr lang="en-US" i="1" dirty="0"/>
              <a:t> da </a:t>
            </a:r>
            <a:r>
              <a:rPr lang="en-US" i="1" dirty="0" err="1"/>
              <a:t>rade</a:t>
            </a:r>
            <a:r>
              <a:rPr lang="sr-Latn-RS" i="1" dirty="0"/>
              <a:t>.</a:t>
            </a:r>
          </a:p>
          <a:p>
            <a:r>
              <a:rPr lang="sr-Latn-RS" dirty="0"/>
              <a:t>Cilj </a:t>
            </a:r>
            <a:r>
              <a:rPr lang="en-US" dirty="0"/>
              <a:t>TKL </a:t>
            </a:r>
            <a:r>
              <a:rPr lang="sr-Latn-RS" dirty="0"/>
              <a:t>je </a:t>
            </a:r>
            <a:r>
              <a:rPr lang="sr-Latn-RS" dirty="0" err="1"/>
              <a:t>usostavljanje</a:t>
            </a:r>
            <a:r>
              <a:rPr lang="sr-Latn-RS" dirty="0"/>
              <a:t> razvojno primerene emocionalne samo-regulacije onda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ljutnja</a:t>
            </a:r>
            <a:r>
              <a:rPr lang="en-US" dirty="0"/>
              <a:t> </a:t>
            </a:r>
            <a:r>
              <a:rPr lang="en-US" dirty="0" err="1"/>
              <a:t>najavi</a:t>
            </a:r>
            <a:r>
              <a:rPr lang="en-US" dirty="0"/>
              <a:t> i pre</a:t>
            </a:r>
            <a:r>
              <a:rPr lang="sr-Latn-RS" dirty="0"/>
              <a:t>kidanje </a:t>
            </a:r>
            <a:r>
              <a:rPr lang="en-US" dirty="0" err="1"/>
              <a:t>eskalacij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ciklusa</a:t>
            </a:r>
            <a:r>
              <a:rPr lang="en-US" dirty="0"/>
              <a:t> </a:t>
            </a:r>
            <a:r>
              <a:rPr lang="en-US" dirty="0" err="1"/>
              <a:t>ljutnje</a:t>
            </a:r>
            <a:r>
              <a:rPr lang="en-US" dirty="0"/>
              <a:t>, </a:t>
            </a:r>
            <a:r>
              <a:rPr lang="en-US" dirty="0" err="1"/>
              <a:t>besa</a:t>
            </a:r>
            <a:r>
              <a:rPr lang="en-US" dirty="0"/>
              <a:t> i </a:t>
            </a:r>
            <a:r>
              <a:rPr lang="en-US" dirty="0" err="1"/>
              <a:t>agresivnosti</a:t>
            </a:r>
            <a:r>
              <a:rPr lang="sr-Latn-RS" dirty="0"/>
              <a:t>;</a:t>
            </a:r>
          </a:p>
          <a:p>
            <a:r>
              <a:rPr lang="sr-Latn-RS" dirty="0"/>
              <a:t>TKL (10 X 1 X 1-1.5) obuhvata</a:t>
            </a:r>
            <a:r>
              <a:rPr lang="en-US" dirty="0"/>
              <a:t>: (a) </a:t>
            </a:r>
            <a:r>
              <a:rPr lang="en-US" dirty="0" err="1"/>
              <a:t>identifikuju</a:t>
            </a:r>
            <a:r>
              <a:rPr lang="en-US" dirty="0"/>
              <a:t> </a:t>
            </a:r>
            <a:r>
              <a:rPr lang="en-US" dirty="0" err="1"/>
              <a:t>pokretač</a:t>
            </a:r>
            <a:r>
              <a:rPr lang="sr-Latn-RS" dirty="0"/>
              <a:t>a</a:t>
            </a:r>
            <a:r>
              <a:rPr lang="en-US" dirty="0"/>
              <a:t>, (b) </a:t>
            </a:r>
            <a:r>
              <a:rPr lang="en-US" dirty="0" err="1"/>
              <a:t>prepozna</a:t>
            </a:r>
            <a:r>
              <a:rPr lang="sr-Latn-RS" dirty="0" err="1"/>
              <a:t>vanje</a:t>
            </a:r>
            <a:r>
              <a:rPr lang="sr-Latn-RS" dirty="0"/>
              <a:t> ranih nagoveštaja</a:t>
            </a:r>
            <a:r>
              <a:rPr lang="en-US" dirty="0"/>
              <a:t>, (c) </a:t>
            </a:r>
            <a:r>
              <a:rPr lang="en-US" dirty="0" err="1"/>
              <a:t>koris</a:t>
            </a:r>
            <a:r>
              <a:rPr lang="sr-Latn-RS" dirty="0" err="1"/>
              <a:t>ćenje</a:t>
            </a:r>
            <a:r>
              <a:rPr lang="en-US" dirty="0"/>
              <a:t> </a:t>
            </a:r>
            <a:r>
              <a:rPr lang="en-US" dirty="0" err="1"/>
              <a:t>tehnik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ublažavanja</a:t>
            </a:r>
            <a:r>
              <a:rPr lang="en-US" dirty="0"/>
              <a:t>, (d) </a:t>
            </a:r>
            <a:r>
              <a:rPr lang="en-US" dirty="0" err="1"/>
              <a:t>kori</a:t>
            </a:r>
            <a:r>
              <a:rPr lang="sr-Latn-RS" dirty="0" err="1"/>
              <a:t>šćenje</a:t>
            </a:r>
            <a:r>
              <a:rPr lang="en-US" dirty="0"/>
              <a:t> </a:t>
            </a:r>
            <a:r>
              <a:rPr lang="en-US" dirty="0" err="1"/>
              <a:t>samo-instrukcion</a:t>
            </a:r>
            <a:r>
              <a:rPr lang="sr-Latn-RS" dirty="0"/>
              <a:t>ih</a:t>
            </a:r>
            <a:r>
              <a:rPr lang="en-US" dirty="0"/>
              <a:t> </a:t>
            </a:r>
            <a:r>
              <a:rPr lang="en-US" dirty="0" err="1"/>
              <a:t>poruk</a:t>
            </a:r>
            <a:r>
              <a:rPr lang="sr-Latn-RS" dirty="0"/>
              <a:t>a</a:t>
            </a:r>
            <a:r>
              <a:rPr lang="en-US" dirty="0"/>
              <a:t>, (e) </a:t>
            </a:r>
            <a:r>
              <a:rPr lang="sr-Latn-RS" dirty="0"/>
              <a:t>uvežbavanje „stani, promisli, </a:t>
            </a:r>
            <a:r>
              <a:rPr lang="en-US" dirty="0" err="1"/>
              <a:t>procen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posledice</a:t>
            </a:r>
            <a:r>
              <a:rPr lang="sr-Latn-RS" dirty="0"/>
              <a:t>“</a:t>
            </a:r>
            <a:r>
              <a:rPr lang="en-US" dirty="0"/>
              <a:t> i (f) </a:t>
            </a:r>
            <a:r>
              <a:rPr lang="en-US" dirty="0" err="1"/>
              <a:t>evalu</a:t>
            </a:r>
            <a:r>
              <a:rPr lang="sr-Latn-RS" dirty="0" err="1"/>
              <a:t>aciju</a:t>
            </a:r>
            <a:r>
              <a:rPr lang="sr-Latn-RS" dirty="0"/>
              <a:t> iskustva i izvlačenje nauka; </a:t>
            </a:r>
          </a:p>
          <a:p>
            <a:r>
              <a:rPr lang="en-US" dirty="0"/>
              <a:t>TKL je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popularna</a:t>
            </a:r>
            <a:r>
              <a:rPr lang="en-US" dirty="0"/>
              <a:t> </a:t>
            </a:r>
            <a:r>
              <a:rPr lang="en-US" dirty="0" err="1"/>
              <a:t>komponenta</a:t>
            </a:r>
            <a:r>
              <a:rPr lang="en-US" dirty="0"/>
              <a:t> </a:t>
            </a:r>
            <a:r>
              <a:rPr lang="en-US" dirty="0" err="1"/>
              <a:t>široke</a:t>
            </a:r>
            <a:r>
              <a:rPr lang="en-US" dirty="0"/>
              <a:t> </a:t>
            </a:r>
            <a:r>
              <a:rPr lang="en-US" dirty="0" err="1"/>
              <a:t>skale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sa </a:t>
            </a:r>
            <a:r>
              <a:rPr lang="sr-Latn-RS" dirty="0"/>
              <a:t>DA </a:t>
            </a:r>
            <a:r>
              <a:rPr lang="en-US" dirty="0"/>
              <a:t>i </a:t>
            </a:r>
            <a:r>
              <a:rPr lang="en-US" dirty="0" err="1"/>
              <a:t>odraslima</a:t>
            </a:r>
            <a:r>
              <a:rPr lang="en-US" dirty="0"/>
              <a:t> sa </a:t>
            </a:r>
            <a:r>
              <a:rPr lang="en-US" dirty="0" err="1"/>
              <a:t>problemom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ljutnje</a:t>
            </a:r>
            <a:r>
              <a:rPr lang="en-US" dirty="0"/>
              <a:t>, </a:t>
            </a:r>
            <a:r>
              <a:rPr lang="en-US" dirty="0" err="1"/>
              <a:t>besa</a:t>
            </a:r>
            <a:r>
              <a:rPr lang="en-US" dirty="0"/>
              <a:t> i </a:t>
            </a:r>
            <a:r>
              <a:rPr lang="en-US" dirty="0" err="1"/>
              <a:t>agresivnosti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EDC42-A250-482F-B638-3F1FC3CA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33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C264A-DCBD-4CC6-BD7F-12E96A8B7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884171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2739-6A65-4C05-B4E1-1E1E5494212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sr-Latn-RS" b="1"/>
            </a:br>
            <a:r>
              <a:rPr lang="sr-Latn-RS" b="1"/>
              <a:t>I </a:t>
            </a:r>
            <a:r>
              <a:rPr lang="sr-Latn-RS" b="1">
                <a:latin typeface="+mn-lt"/>
              </a:rPr>
              <a:t>3</a:t>
            </a:r>
            <a:r>
              <a:rPr lang="sr-Latn-RS" b="1" dirty="0">
                <a:latin typeface="+mn-lt"/>
              </a:rPr>
              <a:t>. </a:t>
            </a:r>
            <a:r>
              <a:rPr lang="en-US" b="1" dirty="0">
                <a:latin typeface="+mn-lt"/>
              </a:rPr>
              <a:t>TRENING MORALNOG REZONOVANJA </a:t>
            </a:r>
            <a:r>
              <a:rPr lang="sr-Latn-RS" b="1" dirty="0">
                <a:latin typeface="+mn-lt"/>
              </a:rPr>
              <a:t>- </a:t>
            </a:r>
            <a:r>
              <a:rPr lang="en-US" b="1" dirty="0">
                <a:latin typeface="+mn-lt"/>
              </a:rPr>
              <a:t>TMR</a:t>
            </a:r>
            <a:br>
              <a:rPr lang="sr-Latn-RS" b="1" dirty="0">
                <a:latin typeface="+mn-lt"/>
              </a:rPr>
            </a:br>
            <a:r>
              <a:rPr lang="sr-Latn-RS" b="1" i="1" dirty="0">
                <a:latin typeface="+mn-lt"/>
              </a:rPr>
              <a:t>KONGNITIVNA KOMPONENTA ART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73810-C43E-41A3-8BE5-32D9A6FDA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" y="1825625"/>
            <a:ext cx="11012557" cy="4351338"/>
          </a:xfrm>
        </p:spPr>
        <p:txBody>
          <a:bodyPr>
            <a:normAutofit/>
          </a:bodyPr>
          <a:lstStyle/>
          <a:p>
            <a:r>
              <a:rPr lang="en-US" dirty="0"/>
              <a:t>TMR </a:t>
            </a:r>
            <a:r>
              <a:rPr lang="sr-Latn-RS" dirty="0"/>
              <a:t>je </a:t>
            </a:r>
            <a:r>
              <a:rPr lang="en-US" dirty="0" err="1"/>
              <a:t>fokusiran</a:t>
            </a:r>
            <a:r>
              <a:rPr lang="en-US" dirty="0"/>
              <a:t> na </a:t>
            </a:r>
            <a:r>
              <a:rPr lang="en-US" dirty="0" err="1"/>
              <a:t>kognitivne</a:t>
            </a:r>
            <a:r>
              <a:rPr lang="en-US" dirty="0"/>
              <a:t> </a:t>
            </a:r>
            <a:r>
              <a:rPr lang="en-US" dirty="0" err="1"/>
              <a:t>determinante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besa</a:t>
            </a:r>
            <a:r>
              <a:rPr lang="en-US" dirty="0"/>
              <a:t> i </a:t>
            </a:r>
            <a:r>
              <a:rPr lang="en-US" dirty="0" err="1"/>
              <a:t>agresivnosti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TMR je </a:t>
            </a:r>
            <a:r>
              <a:rPr lang="en-US" dirty="0" err="1"/>
              <a:t>namenjen</a:t>
            </a:r>
            <a:r>
              <a:rPr lang="en-US" dirty="0"/>
              <a:t> </a:t>
            </a:r>
            <a:r>
              <a:rPr lang="en-US" dirty="0" err="1"/>
              <a:t>otklanjanju</a:t>
            </a:r>
            <a:r>
              <a:rPr lang="en-US" dirty="0"/>
              <a:t> </a:t>
            </a:r>
            <a:r>
              <a:rPr lang="en-US" dirty="0" err="1"/>
              <a:t>nedostataka</a:t>
            </a:r>
            <a:r>
              <a:rPr lang="en-US" dirty="0"/>
              <a:t>, </a:t>
            </a:r>
            <a:r>
              <a:rPr lang="en-US" dirty="0" err="1"/>
              <a:t>kašnjenja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odstupanja</a:t>
            </a:r>
            <a:r>
              <a:rPr lang="en-US" dirty="0"/>
              <a:t> u </a:t>
            </a:r>
            <a:r>
              <a:rPr lang="en-US" dirty="0" err="1"/>
              <a:t>razvoju</a:t>
            </a:r>
            <a:r>
              <a:rPr lang="en-US" dirty="0"/>
              <a:t> </a:t>
            </a:r>
            <a:r>
              <a:rPr lang="sr-Latn-RS" dirty="0"/>
              <a:t>moralnog</a:t>
            </a:r>
            <a:r>
              <a:rPr lang="en-US" dirty="0"/>
              <a:t> </a:t>
            </a:r>
            <a:r>
              <a:rPr lang="en-US" dirty="0" err="1"/>
              <a:t>rezonovanj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sr-Latn-RS" dirty="0"/>
              <a:t>DA PP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TMR </a:t>
            </a:r>
            <a:r>
              <a:rPr lang="en-US" dirty="0" err="1"/>
              <a:t>nastoji</a:t>
            </a:r>
            <a:r>
              <a:rPr lang="en-US" dirty="0"/>
              <a:t> da </a:t>
            </a:r>
            <a:r>
              <a:rPr lang="en-US" dirty="0" err="1"/>
              <a:t>unapredi</a:t>
            </a:r>
            <a:r>
              <a:rPr lang="en-US" dirty="0"/>
              <a:t> </a:t>
            </a:r>
            <a:r>
              <a:rPr lang="en-US" dirty="0" err="1"/>
              <a:t>nezrelo</a:t>
            </a:r>
            <a:r>
              <a:rPr lang="en-US" dirty="0"/>
              <a:t>, </a:t>
            </a:r>
            <a:r>
              <a:rPr lang="en-US" dirty="0" err="1"/>
              <a:t>površno</a:t>
            </a:r>
            <a:r>
              <a:rPr lang="en-US" dirty="0"/>
              <a:t> i na </a:t>
            </a:r>
            <a:r>
              <a:rPr lang="en-US" dirty="0" err="1"/>
              <a:t>sopstvene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usmereno</a:t>
            </a:r>
            <a:r>
              <a:rPr lang="en-US" dirty="0"/>
              <a:t> </a:t>
            </a:r>
            <a:r>
              <a:rPr lang="en-US" dirty="0" err="1"/>
              <a:t>moralno</a:t>
            </a:r>
            <a:r>
              <a:rPr lang="en-US" dirty="0"/>
              <a:t> </a:t>
            </a:r>
            <a:r>
              <a:rPr lang="en-US" dirty="0" err="1"/>
              <a:t>rezonovanje</a:t>
            </a:r>
            <a:r>
              <a:rPr lang="en-US" dirty="0"/>
              <a:t> </a:t>
            </a:r>
            <a:r>
              <a:rPr lang="sr-Latn-RS" dirty="0"/>
              <a:t>i </a:t>
            </a:r>
            <a:r>
              <a:rPr lang="en-US" dirty="0" err="1"/>
              <a:t>razvij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smisao</a:t>
            </a:r>
            <a:r>
              <a:rPr lang="en-US" dirty="0"/>
              <a:t> za </a:t>
            </a:r>
            <a:r>
              <a:rPr lang="en-US" dirty="0" err="1"/>
              <a:t>pravednost</a:t>
            </a:r>
            <a:r>
              <a:rPr lang="en-US" dirty="0"/>
              <a:t>, </a:t>
            </a:r>
            <a:r>
              <a:rPr lang="en-US" dirty="0" err="1"/>
              <a:t>poštenje</a:t>
            </a:r>
            <a:r>
              <a:rPr lang="en-US" dirty="0"/>
              <a:t> i </a:t>
            </a:r>
            <a:r>
              <a:rPr lang="en-US" dirty="0" err="1"/>
              <a:t>brigu</a:t>
            </a:r>
            <a:r>
              <a:rPr lang="en-US" dirty="0"/>
              <a:t> o </a:t>
            </a:r>
            <a:r>
              <a:rPr lang="en-US" dirty="0" err="1"/>
              <a:t>potrebama</a:t>
            </a:r>
            <a:r>
              <a:rPr lang="en-US" dirty="0"/>
              <a:t> i </a:t>
            </a:r>
            <a:r>
              <a:rPr lang="en-US" dirty="0" err="1"/>
              <a:t>pravima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TMR (10 X 1 X 1-1.5) obuhvata </a:t>
            </a:r>
            <a:r>
              <a:rPr lang="en-US" dirty="0" err="1"/>
              <a:t>sistematsku</a:t>
            </a:r>
            <a:r>
              <a:rPr lang="en-US" dirty="0"/>
              <a:t> </a:t>
            </a:r>
            <a:r>
              <a:rPr lang="en-US" dirty="0" err="1"/>
              <a:t>proradu</a:t>
            </a:r>
            <a:r>
              <a:rPr lang="en-US" dirty="0"/>
              <a:t> </a:t>
            </a:r>
            <a:r>
              <a:rPr lang="en-US" dirty="0" err="1"/>
              <a:t>serije</a:t>
            </a:r>
            <a:r>
              <a:rPr lang="en-US" dirty="0"/>
              <a:t> </a:t>
            </a:r>
            <a:r>
              <a:rPr lang="en-US" dirty="0" err="1"/>
              <a:t>moralnih</a:t>
            </a:r>
            <a:r>
              <a:rPr lang="en-US" dirty="0"/>
              <a:t> problem </a:t>
            </a:r>
            <a:r>
              <a:rPr lang="en-US" dirty="0" err="1"/>
              <a:t>situacija</a:t>
            </a:r>
            <a:r>
              <a:rPr lang="en-US" dirty="0"/>
              <a:t> </a:t>
            </a:r>
            <a:r>
              <a:rPr lang="sr-Latn-RS" dirty="0"/>
              <a:t>preko 8 </a:t>
            </a:r>
            <a:r>
              <a:rPr lang="en-US" dirty="0"/>
              <a:t>ključnih </a:t>
            </a:r>
            <a:r>
              <a:rPr lang="sr-Latn-RS" dirty="0"/>
              <a:t>koraka-</a:t>
            </a:r>
            <a:r>
              <a:rPr lang="en-US" dirty="0" err="1"/>
              <a:t>pitanj</a:t>
            </a:r>
            <a:r>
              <a:rPr lang="sr-Latn-RS" dirty="0"/>
              <a:t>.</a:t>
            </a:r>
          </a:p>
          <a:p>
            <a:r>
              <a:rPr lang="sr-Latn-RS" dirty="0"/>
              <a:t>TMR je solidno teorijski zasnovan, ali su rezultati evaluacije nedosledni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447FB-2619-4E46-950B-79FE0AD1F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34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7B6B7-8ABB-43F7-A81E-CECE9F7D1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515061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3FD36-4BE1-43C2-A171-7A69E09678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sr-Latn-RS" b="1" dirty="0">
                <a:latin typeface="+mn-lt"/>
              </a:rPr>
              <a:t>II PROGRAMI TRENINGA RODITELJA DA PP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5DD25-3DCB-4DF0-8E31-D8ADF543B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3200" b="1" dirty="0"/>
              <a:t>II 1. TENING RODITELJA OREGON MODEL – </a:t>
            </a:r>
            <a:r>
              <a:rPr lang="sr-Latn-RS" sz="3000" dirty="0"/>
              <a:t>obećavajući - model</a:t>
            </a:r>
          </a:p>
          <a:p>
            <a:r>
              <a:rPr lang="en-US" dirty="0" err="1"/>
              <a:t>Atori</a:t>
            </a:r>
            <a:r>
              <a:rPr lang="en-US" dirty="0"/>
              <a:t>: </a:t>
            </a:r>
            <a:r>
              <a:rPr lang="en-US" b="1" i="1" dirty="0"/>
              <a:t>Gerald R. Patterson, Ph.D., </a:t>
            </a:r>
            <a:r>
              <a:rPr lang="en-US" dirty="0" err="1"/>
              <a:t>autor</a:t>
            </a:r>
            <a:r>
              <a:rPr lang="en-US" dirty="0"/>
              <a:t> </a:t>
            </a:r>
            <a:r>
              <a:rPr lang="en-US" dirty="0" err="1"/>
              <a:t>matičnog</a:t>
            </a:r>
            <a:r>
              <a:rPr lang="en-US" dirty="0"/>
              <a:t> </a:t>
            </a:r>
            <a:r>
              <a:rPr lang="en-US" dirty="0" err="1"/>
              <a:t>probrama</a:t>
            </a:r>
            <a:r>
              <a:rPr lang="sr-Latn-RS" dirty="0"/>
              <a:t>,</a:t>
            </a:r>
            <a:r>
              <a:rPr lang="en-US" dirty="0"/>
              <a:t> Eugen, Oregon, i </a:t>
            </a:r>
            <a:r>
              <a:rPr lang="en-US" b="1" i="1" dirty="0"/>
              <a:t>Marion </a:t>
            </a:r>
            <a:r>
              <a:rPr lang="en-US" b="1" i="1" dirty="0" err="1"/>
              <a:t>Forgatch</a:t>
            </a:r>
            <a:r>
              <a:rPr lang="en-US" b="1" i="1" dirty="0"/>
              <a:t>, Ph.D.</a:t>
            </a:r>
            <a:r>
              <a:rPr lang="en-US" dirty="0"/>
              <a:t>, </a:t>
            </a:r>
            <a:r>
              <a:rPr lang="en-US" dirty="0" err="1"/>
              <a:t>autor</a:t>
            </a:r>
            <a:r>
              <a:rPr lang="en-US" dirty="0"/>
              <a:t> </a:t>
            </a:r>
            <a:r>
              <a:rPr lang="en-US" dirty="0" err="1"/>
              <a:t>moderne</a:t>
            </a:r>
            <a:r>
              <a:rPr lang="en-US" dirty="0"/>
              <a:t> </a:t>
            </a:r>
            <a:r>
              <a:rPr lang="en-US" dirty="0" err="1"/>
              <a:t>verzije</a:t>
            </a:r>
            <a:r>
              <a:rPr lang="en-US" dirty="0"/>
              <a:t> TRO</a:t>
            </a:r>
            <a:endParaRPr lang="sr-Latn-RS" dirty="0"/>
          </a:p>
          <a:p>
            <a:r>
              <a:rPr lang="en-US" dirty="0"/>
              <a:t>Email: jonb@oslc.org Website: </a:t>
            </a:r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www.isii.net</a:t>
            </a:r>
            <a:endParaRPr lang="sr-Latn-RS" u="sng" dirty="0"/>
          </a:p>
          <a:p>
            <a:pPr marL="0" indent="0">
              <a:buNone/>
            </a:pPr>
            <a:r>
              <a:rPr lang="sr-Latn-RS" sz="3200" b="1" dirty="0"/>
              <a:t>II 2. TRENING RODITELJA ODD I ADHD DECE – </a:t>
            </a:r>
            <a:r>
              <a:rPr lang="sr-Latn-RS" sz="3200" i="1" dirty="0"/>
              <a:t>obećavajući</a:t>
            </a:r>
          </a:p>
          <a:p>
            <a:r>
              <a:rPr lang="sr-Latn-RS" dirty="0"/>
              <a:t>A</a:t>
            </a:r>
            <a:r>
              <a:rPr lang="en-US" dirty="0" err="1"/>
              <a:t>utor</a:t>
            </a:r>
            <a:r>
              <a:rPr lang="en-US" dirty="0"/>
              <a:t>: </a:t>
            </a:r>
            <a:r>
              <a:rPr lang="en-US" b="1" i="1" dirty="0"/>
              <a:t>Russel A. </a:t>
            </a:r>
            <a:r>
              <a:rPr lang="en-US" b="1" i="1" dirty="0" err="1"/>
              <a:t>Barkley,Ph.D</a:t>
            </a:r>
            <a:r>
              <a:rPr lang="en-US" b="1" i="1" dirty="0"/>
              <a:t>. </a:t>
            </a:r>
            <a:r>
              <a:rPr lang="en-US" dirty="0" err="1"/>
              <a:t>Profesor</a:t>
            </a:r>
            <a:r>
              <a:rPr lang="en-US" dirty="0"/>
              <a:t> </a:t>
            </a:r>
            <a:r>
              <a:rPr lang="en-US" dirty="0" err="1"/>
              <a:t>psihijatrije</a:t>
            </a:r>
            <a:r>
              <a:rPr lang="en-US" dirty="0"/>
              <a:t> i </a:t>
            </a:r>
            <a:r>
              <a:rPr lang="en-US" dirty="0" err="1"/>
              <a:t>pedijatrije</a:t>
            </a:r>
            <a:r>
              <a:rPr lang="en-US" dirty="0"/>
              <a:t>, </a:t>
            </a:r>
            <a:r>
              <a:rPr lang="en-US" dirty="0" err="1"/>
              <a:t>Medicinski</a:t>
            </a:r>
            <a:r>
              <a:rPr lang="en-US" dirty="0"/>
              <a:t> </a:t>
            </a:r>
            <a:r>
              <a:rPr lang="en-US" dirty="0" err="1"/>
              <a:t>fakultet</a:t>
            </a:r>
            <a:r>
              <a:rPr lang="en-US" dirty="0"/>
              <a:t> </a:t>
            </a:r>
            <a:r>
              <a:rPr lang="en-US" dirty="0" err="1"/>
              <a:t>Univerziteta</a:t>
            </a:r>
            <a:r>
              <a:rPr lang="en-US" dirty="0"/>
              <a:t> </a:t>
            </a:r>
            <a:r>
              <a:rPr lang="en-US" dirty="0" err="1"/>
              <a:t>Južna</a:t>
            </a:r>
            <a:r>
              <a:rPr lang="en-US" dirty="0"/>
              <a:t> Karolina, </a:t>
            </a:r>
            <a:r>
              <a:rPr lang="en-US" dirty="0" err="1"/>
              <a:t>Čarlston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/>
              <a:t>Email: DrBarkley@RussellBarkley.org Website: drbarkley@russellbarkley.org</a:t>
            </a:r>
            <a:endParaRPr lang="sr-Latn-RS" dirty="0"/>
          </a:p>
          <a:p>
            <a:endParaRPr lang="en-US" dirty="0"/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22F18-2B9C-4070-8F1B-132D67842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35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967E6-1D47-4DC9-BE90-4709C625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423627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17F0D-8D7F-48DA-ADC4-130EACAF9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565" y="365125"/>
            <a:ext cx="11062447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r-Latn-RS" b="1" dirty="0">
                <a:latin typeface="+mn-lt"/>
              </a:rPr>
              <a:t>II 1. TRENING RODITELJA OREGON MODEL –TROM</a:t>
            </a:r>
            <a:br>
              <a:rPr lang="sr-Latn-RS" b="1" dirty="0"/>
            </a:br>
            <a:r>
              <a:rPr lang="sr-Latn-RS" sz="3600" b="1" i="1" dirty="0"/>
              <a:t>PARENT MANAGEMENT TRAINING OREGON MODEL-PMTO</a:t>
            </a:r>
            <a:endParaRPr lang="en-US" sz="36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4BE4C-818E-4CF8-9D26-AA40979C6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3" y="1825625"/>
            <a:ext cx="10982738" cy="4535418"/>
          </a:xfrm>
        </p:spPr>
        <p:txBody>
          <a:bodyPr>
            <a:normAutofit/>
          </a:bodyPr>
          <a:lstStyle/>
          <a:p>
            <a:r>
              <a:rPr lang="en-US" dirty="0"/>
              <a:t>TRO</a:t>
            </a:r>
            <a:r>
              <a:rPr lang="sr-Latn-RS" dirty="0"/>
              <a:t>M je, na istraživanjima socijalnih interakcija u porodici zasnovan program </a:t>
            </a:r>
            <a:r>
              <a:rPr lang="sr-Latn-RS" dirty="0" err="1"/>
              <a:t>un</a:t>
            </a:r>
            <a:r>
              <a:rPr lang="en-US" dirty="0" err="1"/>
              <a:t>apređenja</a:t>
            </a:r>
            <a:r>
              <a:rPr lang="en-US" dirty="0"/>
              <a:t> </a:t>
            </a:r>
            <a:r>
              <a:rPr lang="en-US" dirty="0" err="1"/>
              <a:t>roditeljskih</a:t>
            </a:r>
            <a:r>
              <a:rPr lang="en-US" dirty="0"/>
              <a:t> </a:t>
            </a:r>
            <a:r>
              <a:rPr lang="en-US" dirty="0" err="1"/>
              <a:t>veština</a:t>
            </a:r>
            <a:r>
              <a:rPr lang="sr-Latn-RS" dirty="0"/>
              <a:t> </a:t>
            </a:r>
          </a:p>
          <a:p>
            <a:r>
              <a:rPr lang="sr-Latn-RS" dirty="0"/>
              <a:t>TROM</a:t>
            </a:r>
            <a:r>
              <a:rPr lang="en-US" dirty="0"/>
              <a:t> je </a:t>
            </a:r>
            <a:r>
              <a:rPr lang="sr-Latn-RS" dirty="0"/>
              <a:t>namenjen roditeljima zanemarene, zlostavljane </a:t>
            </a:r>
            <a:r>
              <a:rPr lang="en-US" dirty="0"/>
              <a:t>DA </a:t>
            </a:r>
            <a:r>
              <a:rPr lang="sr-Latn-RS" dirty="0"/>
              <a:t>(</a:t>
            </a:r>
            <a:r>
              <a:rPr lang="en-US" dirty="0"/>
              <a:t>3 do 16 g</a:t>
            </a:r>
            <a:r>
              <a:rPr lang="sr-Latn-RS" dirty="0"/>
              <a:t>.) sa PP i ADHD , izvodi se individualno (25-30 X 1) ili grupno (6 -14 X 1.5 -2)u i </a:t>
            </a:r>
            <a:r>
              <a:rPr lang="en-US" dirty="0" err="1"/>
              <a:t>uključuje</a:t>
            </a:r>
            <a:r>
              <a:rPr lang="en-US" dirty="0"/>
              <a:t> i </a:t>
            </a:r>
            <a:r>
              <a:rPr lang="en-US" b="1" i="1" dirty="0" err="1"/>
              <a:t>terapeutske</a:t>
            </a:r>
            <a:r>
              <a:rPr lang="en-US" b="1" i="1" dirty="0"/>
              <a:t> </a:t>
            </a:r>
            <a:r>
              <a:rPr lang="en-US" b="1" i="1" dirty="0" err="1"/>
              <a:t>domaće</a:t>
            </a:r>
            <a:r>
              <a:rPr lang="en-US" b="1" i="1" dirty="0"/>
              <a:t> </a:t>
            </a:r>
            <a:r>
              <a:rPr lang="en-US" b="1" i="1" dirty="0" err="1"/>
              <a:t>zadatake</a:t>
            </a:r>
            <a:r>
              <a:rPr lang="en-US" b="1" i="1" dirty="0"/>
              <a:t> </a:t>
            </a:r>
            <a:r>
              <a:rPr lang="sr-Latn-RS" dirty="0"/>
              <a:t>za uvežbavanje primene</a:t>
            </a:r>
            <a:r>
              <a:rPr lang="en-US" dirty="0"/>
              <a:t> </a:t>
            </a:r>
          </a:p>
          <a:p>
            <a:r>
              <a:rPr lang="sr-Latn-RS" dirty="0"/>
              <a:t>Veštine</a:t>
            </a:r>
            <a:r>
              <a:rPr lang="en-US" dirty="0"/>
              <a:t>: (1)</a:t>
            </a:r>
            <a:r>
              <a:rPr lang="sr-Latn-RS" dirty="0"/>
              <a:t> </a:t>
            </a:r>
            <a:r>
              <a:rPr lang="en-US" dirty="0" err="1"/>
              <a:t>podsticanje</a:t>
            </a:r>
            <a:r>
              <a:rPr lang="en-US" dirty="0"/>
              <a:t> razvoja </a:t>
            </a:r>
            <a:r>
              <a:rPr lang="en-US" dirty="0" err="1"/>
              <a:t>veština</a:t>
            </a:r>
            <a:r>
              <a:rPr lang="en-US" dirty="0"/>
              <a:t>; (2) </a:t>
            </a:r>
            <a:r>
              <a:rPr lang="en-US" dirty="0" err="1"/>
              <a:t>utvrđivanje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sr-Latn-RS" dirty="0"/>
              <a:t>,</a:t>
            </a:r>
            <a:r>
              <a:rPr lang="en-US" dirty="0"/>
              <a:t> </a:t>
            </a:r>
            <a:r>
              <a:rPr lang="en-US" dirty="0" err="1"/>
              <a:t>ograničenja</a:t>
            </a:r>
            <a:r>
              <a:rPr lang="en-US" dirty="0"/>
              <a:t> i </a:t>
            </a:r>
            <a:r>
              <a:rPr lang="en-US" dirty="0" err="1"/>
              <a:t>efektivne</a:t>
            </a:r>
            <a:r>
              <a:rPr lang="en-US" dirty="0"/>
              <a:t> discipline; (3) </a:t>
            </a:r>
            <a:r>
              <a:rPr lang="en-US" dirty="0" err="1"/>
              <a:t>nadgledanje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dece</a:t>
            </a:r>
            <a:r>
              <a:rPr lang="en-US" dirty="0"/>
              <a:t>; (4) </a:t>
            </a:r>
            <a:r>
              <a:rPr lang="en-US" dirty="0" err="1"/>
              <a:t>rešavanj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interpersonalnih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i (5) </a:t>
            </a:r>
            <a:r>
              <a:rPr lang="en-US" dirty="0" err="1"/>
              <a:t>podsticanje</a:t>
            </a:r>
            <a:r>
              <a:rPr lang="en-US" dirty="0"/>
              <a:t> </a:t>
            </a:r>
            <a:r>
              <a:rPr lang="en-US" dirty="0" err="1"/>
              <a:t>pozitivnog</a:t>
            </a:r>
            <a:r>
              <a:rPr lang="sr-Latn-RS" dirty="0"/>
              <a:t> </a:t>
            </a:r>
            <a:r>
              <a:rPr lang="en-US" dirty="0" err="1"/>
              <a:t>angažovanja</a:t>
            </a:r>
            <a:r>
              <a:rPr lang="en-US" dirty="0"/>
              <a:t> </a:t>
            </a:r>
            <a:r>
              <a:rPr lang="en-US" dirty="0" err="1"/>
              <a:t>roditelja</a:t>
            </a:r>
            <a:r>
              <a:rPr lang="sr-Latn-RS" dirty="0"/>
              <a:t>, kao i </a:t>
            </a:r>
            <a:r>
              <a:rPr lang="en-US" dirty="0" err="1"/>
              <a:t>unapređenje</a:t>
            </a:r>
            <a:r>
              <a:rPr lang="en-US" dirty="0"/>
              <a:t> </a:t>
            </a:r>
            <a:r>
              <a:rPr lang="en-US" dirty="0" err="1"/>
              <a:t>regulacije</a:t>
            </a:r>
            <a:r>
              <a:rPr lang="en-US" dirty="0"/>
              <a:t> </a:t>
            </a:r>
            <a:r>
              <a:rPr lang="en-US" dirty="0" err="1"/>
              <a:t>emocija</a:t>
            </a:r>
            <a:r>
              <a:rPr lang="en-US" dirty="0"/>
              <a:t>, </a:t>
            </a:r>
            <a:r>
              <a:rPr lang="en-US" dirty="0" err="1"/>
              <a:t>veština</a:t>
            </a:r>
            <a:r>
              <a:rPr lang="en-US" dirty="0"/>
              <a:t> </a:t>
            </a:r>
            <a:r>
              <a:rPr lang="en-US" dirty="0" err="1"/>
              <a:t>komunikacije</a:t>
            </a:r>
            <a:r>
              <a:rPr lang="en-US" dirty="0"/>
              <a:t>, </a:t>
            </a:r>
            <a:r>
              <a:rPr lang="en-US" dirty="0" err="1"/>
              <a:t>davanja</a:t>
            </a:r>
            <a:r>
              <a:rPr lang="en-US" dirty="0"/>
              <a:t> </a:t>
            </a:r>
            <a:r>
              <a:rPr lang="en-US" dirty="0" err="1"/>
              <a:t>efektnih</a:t>
            </a:r>
            <a:r>
              <a:rPr lang="en-US" dirty="0"/>
              <a:t> </a:t>
            </a:r>
            <a:r>
              <a:rPr lang="en-US" dirty="0" err="1"/>
              <a:t>uputstava</a:t>
            </a:r>
            <a:r>
              <a:rPr lang="en-US" dirty="0"/>
              <a:t> i </a:t>
            </a:r>
            <a:r>
              <a:rPr lang="en-US" dirty="0" err="1"/>
              <a:t>direktiva</a:t>
            </a:r>
            <a:r>
              <a:rPr lang="sr-Latn-RS" dirty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7A9BF-D13C-469D-B449-3E59C3364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36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193ED-6C44-4849-9BAF-C7C9CD81B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581981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C0882-AE1C-464D-B423-4614F5C0C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" y="238539"/>
            <a:ext cx="11032435" cy="145214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Latn-RS" sz="4000" b="1" dirty="0">
                <a:latin typeface="+mn-lt"/>
              </a:rPr>
              <a:t>II 2. TRENING RODITELEJA ODD DECE – TRN</a:t>
            </a:r>
            <a:br>
              <a:rPr lang="sr-Latn-RS" sz="4000" b="1" dirty="0"/>
            </a:br>
            <a:r>
              <a:rPr lang="sr-Latn-RS" sz="3200" b="1" i="1" dirty="0"/>
              <a:t>DEFIANT CHILDREN:</a:t>
            </a:r>
            <a:r>
              <a:rPr lang="en-US" sz="3200" b="1" i="1" dirty="0"/>
              <a:t> ASSESSEMENT AND PARENT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9EDE6-FBBA-49FE-A2D4-7338EBAEE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52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</a:t>
            </a:r>
            <a:r>
              <a:rPr lang="sr-Latn-RS" dirty="0"/>
              <a:t>RN </a:t>
            </a:r>
            <a:r>
              <a:rPr lang="en-US" dirty="0"/>
              <a:t>je </a:t>
            </a:r>
            <a:r>
              <a:rPr lang="en-US" dirty="0" err="1"/>
              <a:t>dvomodalni</a:t>
            </a:r>
            <a:r>
              <a:rPr lang="en-US" dirty="0"/>
              <a:t> </a:t>
            </a:r>
            <a:r>
              <a:rPr lang="sr-Latn-RS" dirty="0"/>
              <a:t>(a) </a:t>
            </a:r>
            <a:r>
              <a:rPr lang="en-US" dirty="0" err="1"/>
              <a:t>trening</a:t>
            </a:r>
            <a:r>
              <a:rPr lang="en-US" dirty="0"/>
              <a:t> </a:t>
            </a:r>
            <a:r>
              <a:rPr lang="en-US" dirty="0" err="1"/>
              <a:t>roditelja</a:t>
            </a:r>
            <a:r>
              <a:rPr lang="en-US" dirty="0"/>
              <a:t> </a:t>
            </a:r>
            <a:r>
              <a:rPr lang="sr-Latn-RS" dirty="0"/>
              <a:t>ODD</a:t>
            </a:r>
            <a:r>
              <a:rPr lang="en-US" dirty="0"/>
              <a:t> (TRN) i </a:t>
            </a:r>
            <a:r>
              <a:rPr lang="en-US" dirty="0" err="1"/>
              <a:t>savetodav</a:t>
            </a:r>
            <a:r>
              <a:rPr lang="sr-Latn-RS" dirty="0" err="1"/>
              <a:t>anja</a:t>
            </a:r>
            <a:r>
              <a:rPr lang="sr-Latn-RS" dirty="0"/>
              <a:t> </a:t>
            </a:r>
            <a:r>
              <a:rPr lang="en-US" dirty="0" err="1"/>
              <a:t>roditelja</a:t>
            </a:r>
            <a:r>
              <a:rPr lang="en-US" dirty="0"/>
              <a:t> ADHD </a:t>
            </a:r>
            <a:r>
              <a:rPr lang="en-US" dirty="0" err="1"/>
              <a:t>dece</a:t>
            </a:r>
            <a:r>
              <a:rPr lang="en-US" dirty="0"/>
              <a:t> (TRH). </a:t>
            </a:r>
            <a:endParaRPr lang="sr-Latn-RS" dirty="0"/>
          </a:p>
          <a:p>
            <a:r>
              <a:rPr lang="en-US" dirty="0"/>
              <a:t>TRN je </a:t>
            </a:r>
            <a:r>
              <a:rPr lang="en-US" dirty="0" err="1"/>
              <a:t>indikovan</a:t>
            </a:r>
            <a:r>
              <a:rPr lang="en-US" dirty="0"/>
              <a:t> </a:t>
            </a:r>
            <a:r>
              <a:rPr lang="sr-Latn-RS" dirty="0"/>
              <a:t>trening </a:t>
            </a:r>
            <a:r>
              <a:rPr lang="en-US" dirty="0" err="1"/>
              <a:t>roditelj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dece</a:t>
            </a:r>
            <a:r>
              <a:rPr lang="sr-Latn-RS" dirty="0"/>
              <a:t> (</a:t>
            </a:r>
            <a:r>
              <a:rPr lang="en-US" dirty="0"/>
              <a:t>4 – 12 g</a:t>
            </a:r>
            <a:r>
              <a:rPr lang="sr-Latn-RS" dirty="0"/>
              <a:t>.) </a:t>
            </a:r>
            <a:r>
              <a:rPr lang="en-US" dirty="0"/>
              <a:t>sa </a:t>
            </a:r>
            <a:r>
              <a:rPr lang="sr-Latn-RS" dirty="0"/>
              <a:t>ODD i ADHD, </a:t>
            </a:r>
            <a:r>
              <a:rPr lang="en-US" dirty="0" err="1"/>
              <a:t>zasnovan</a:t>
            </a:r>
            <a:r>
              <a:rPr lang="en-US" dirty="0"/>
              <a:t> na </a:t>
            </a:r>
            <a:r>
              <a:rPr lang="en-US" dirty="0" err="1"/>
              <a:t>socijalno</a:t>
            </a:r>
            <a:r>
              <a:rPr lang="sr-Latn-RS" dirty="0"/>
              <a:t>m</a:t>
            </a:r>
            <a:r>
              <a:rPr lang="en-US" dirty="0"/>
              <a:t> </a:t>
            </a:r>
            <a:r>
              <a:rPr lang="en-US" dirty="0" err="1"/>
              <a:t>učenj</a:t>
            </a:r>
            <a:r>
              <a:rPr lang="sr-Latn-RS" dirty="0"/>
              <a:t>u</a:t>
            </a:r>
            <a:r>
              <a:rPr lang="en-US" dirty="0"/>
              <a:t> i </a:t>
            </a:r>
            <a:r>
              <a:rPr lang="sr-Latn-RS" dirty="0"/>
              <a:t>BHV m</a:t>
            </a:r>
            <a:r>
              <a:rPr lang="en-US" dirty="0" err="1"/>
              <a:t>etodologiji</a:t>
            </a:r>
            <a:r>
              <a:rPr lang="en-US" dirty="0"/>
              <a:t>, </a:t>
            </a:r>
            <a:r>
              <a:rPr lang="sr-Latn-RS" dirty="0"/>
              <a:t>izvodi se u 10 koraka, individualno i grupno. </a:t>
            </a:r>
          </a:p>
          <a:p>
            <a:r>
              <a:rPr lang="sr-Latn-RS" dirty="0"/>
              <a:t>TRN je fokusiran na: (a) razumevanje razvojnih problema</a:t>
            </a:r>
            <a:r>
              <a:rPr lang="en-US" dirty="0"/>
              <a:t> </a:t>
            </a:r>
            <a:r>
              <a:rPr lang="sr-Latn-RS" dirty="0"/>
              <a:t>deteta; (b) </a:t>
            </a:r>
            <a:r>
              <a:rPr lang="en-US" dirty="0" err="1"/>
              <a:t>uočavanje</a:t>
            </a:r>
            <a:r>
              <a:rPr lang="en-US" dirty="0"/>
              <a:t> i </a:t>
            </a:r>
            <a:r>
              <a:rPr lang="en-US" dirty="0" err="1"/>
              <a:t>podsitacanje</a:t>
            </a:r>
            <a:r>
              <a:rPr lang="en-US" dirty="0"/>
              <a:t> </a:t>
            </a:r>
            <a:r>
              <a:rPr lang="en-US" dirty="0" err="1"/>
              <a:t>poželjnih</a:t>
            </a:r>
            <a:r>
              <a:rPr lang="en-US" dirty="0"/>
              <a:t> </a:t>
            </a:r>
            <a:r>
              <a:rPr lang="en-US" dirty="0" err="1"/>
              <a:t>formi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; </a:t>
            </a:r>
            <a:r>
              <a:rPr lang="sr-Latn-RS" dirty="0"/>
              <a:t>(c) </a:t>
            </a:r>
            <a:r>
              <a:rPr lang="en-US" dirty="0" err="1"/>
              <a:t>strategij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i </a:t>
            </a:r>
            <a:r>
              <a:rPr lang="en-US" dirty="0" err="1"/>
              <a:t>eliminacije</a:t>
            </a:r>
            <a:r>
              <a:rPr lang="en-US" dirty="0"/>
              <a:t> </a:t>
            </a:r>
            <a:r>
              <a:rPr lang="en-US" dirty="0" err="1"/>
              <a:t>disruptivnog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sr-Latn-RS" dirty="0"/>
              <a:t> i</a:t>
            </a:r>
            <a:r>
              <a:rPr lang="en-US" dirty="0"/>
              <a:t> </a:t>
            </a:r>
            <a:r>
              <a:rPr lang="sr-Latn-RS" dirty="0"/>
              <a:t>(d) </a:t>
            </a:r>
            <a:r>
              <a:rPr lang="en-US" dirty="0" err="1"/>
              <a:t>kori</a:t>
            </a:r>
            <a:r>
              <a:rPr lang="sr-Latn-RS" dirty="0" err="1"/>
              <a:t>šćenje</a:t>
            </a:r>
            <a:r>
              <a:rPr lang="en-US" dirty="0"/>
              <a:t> </a:t>
            </a:r>
            <a:r>
              <a:rPr lang="en-US" dirty="0" err="1"/>
              <a:t>resurs</a:t>
            </a:r>
            <a:r>
              <a:rPr lang="sr-Latn-RS" dirty="0"/>
              <a:t>a lokalne zajednice; </a:t>
            </a:r>
            <a:r>
              <a:rPr lang="en-US" dirty="0"/>
              <a:t> </a:t>
            </a:r>
            <a:endParaRPr lang="sr-Latn-RS" dirty="0"/>
          </a:p>
          <a:p>
            <a:r>
              <a:rPr lang="sr-Latn-RS" dirty="0"/>
              <a:t>TRH je 10 koraka, strukturiran, savetodavni kurikulum sa utvrđenim ciljevima, zadacima i aktivnostima</a:t>
            </a:r>
          </a:p>
          <a:p>
            <a:r>
              <a:rPr lang="en-US" dirty="0"/>
              <a:t>TRN </a:t>
            </a:r>
            <a:r>
              <a:rPr lang="en-US" dirty="0" err="1"/>
              <a:t>uživa</a:t>
            </a:r>
            <a:r>
              <a:rPr lang="en-US" dirty="0"/>
              <a:t> </a:t>
            </a:r>
            <a:r>
              <a:rPr lang="en-US" dirty="0" err="1"/>
              <a:t>visok</a:t>
            </a:r>
            <a:r>
              <a:rPr lang="en-US" dirty="0"/>
              <a:t> </a:t>
            </a:r>
            <a:r>
              <a:rPr lang="sr-Latn-RS" dirty="0"/>
              <a:t>rejting, š</a:t>
            </a:r>
            <a:r>
              <a:rPr lang="en-US" dirty="0"/>
              <a:t>iroko </a:t>
            </a:r>
            <a:r>
              <a:rPr lang="sr-Latn-RS" dirty="0"/>
              <a:t>se </a:t>
            </a:r>
            <a:r>
              <a:rPr lang="en-US" dirty="0" err="1"/>
              <a:t>primenjuje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sr-Latn-RS" dirty="0"/>
              <a:t>DA sa PP širom US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96AB4-142F-4320-A679-7584BF675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37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E1A94-D681-4524-A02A-7E157659A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650080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171E4-1B96-4807-B003-6B77B53B0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895" y="198784"/>
            <a:ext cx="11052313" cy="146105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sr-Latn-RS" sz="4400" b="1" dirty="0"/>
            </a:br>
            <a:r>
              <a:rPr lang="sr-Latn-RS" sz="4400" b="1" dirty="0"/>
              <a:t>                                                                                                            </a:t>
            </a:r>
            <a:br>
              <a:rPr lang="sr-Latn-RS" sz="4400" b="1" dirty="0"/>
            </a:br>
            <a:br>
              <a:rPr lang="sr-Latn-RS" sz="4400" b="1" dirty="0"/>
            </a:br>
            <a:br>
              <a:rPr lang="sr-Latn-RS" sz="4400" b="1" dirty="0"/>
            </a:br>
            <a:br>
              <a:rPr lang="sr-Latn-RS" sz="4400" b="1" dirty="0"/>
            </a:br>
            <a:br>
              <a:rPr lang="sr-Latn-RS" sz="4400" b="1" dirty="0"/>
            </a:br>
            <a:r>
              <a:rPr lang="sr-Latn-RS" sz="4400" b="1" dirty="0">
                <a:latin typeface="+mn-lt"/>
              </a:rPr>
              <a:t>III DVOMODALNI PROGRAMI ZA RODITELJE I DECU</a:t>
            </a:r>
            <a:br>
              <a:rPr lang="sr-Latn-RS" sz="4400" b="1" dirty="0"/>
            </a:br>
            <a:endParaRPr lang="en-US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7A3A69-0AD0-4C33-8B89-6E67F5FD1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471" y="1719470"/>
            <a:ext cx="10982738" cy="4572000"/>
          </a:xfrm>
        </p:spPr>
        <p:txBody>
          <a:bodyPr>
            <a:normAutofit/>
          </a:bodyPr>
          <a:lstStyle/>
          <a:p>
            <a:pPr algn="l"/>
            <a:r>
              <a:rPr lang="sr-Latn-RS" sz="2800" b="1" dirty="0"/>
              <a:t>III 1. TERAPIJA INTERAKCIJA RODITELJ-DETE – </a:t>
            </a:r>
            <a:r>
              <a:rPr lang="sr-Latn-RS" sz="2800" i="1" dirty="0"/>
              <a:t>obećavajući, model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Autor: </a:t>
            </a:r>
            <a:r>
              <a:rPr lang="en-US" sz="2800" b="1" i="1" dirty="0"/>
              <a:t>Sheila </a:t>
            </a:r>
            <a:r>
              <a:rPr lang="en-US" sz="2800" b="1" i="1" dirty="0" err="1"/>
              <a:t>Eyberg</a:t>
            </a:r>
            <a:r>
              <a:rPr lang="en-US" sz="2800" b="1" i="1" dirty="0"/>
              <a:t>, Ph. D</a:t>
            </a:r>
            <a:r>
              <a:rPr lang="en-US" sz="2800" dirty="0"/>
              <a:t>., </a:t>
            </a:r>
            <a:r>
              <a:rPr lang="en-US" sz="2800" dirty="0" err="1"/>
              <a:t>Profesor</a:t>
            </a:r>
            <a:r>
              <a:rPr lang="en-US" sz="2800" dirty="0"/>
              <a:t> </a:t>
            </a:r>
            <a:r>
              <a:rPr lang="en-US" sz="2800" dirty="0" err="1"/>
              <a:t>kliničke</a:t>
            </a:r>
            <a:r>
              <a:rPr lang="en-US" sz="2800" dirty="0"/>
              <a:t> </a:t>
            </a:r>
            <a:r>
              <a:rPr lang="en-US" sz="2800" dirty="0" err="1"/>
              <a:t>psihologije</a:t>
            </a:r>
            <a:r>
              <a:rPr lang="en-US" sz="2800" dirty="0"/>
              <a:t>, </a:t>
            </a:r>
            <a:r>
              <a:rPr lang="en-US" sz="2800" dirty="0" err="1"/>
              <a:t>Univer</a:t>
            </a:r>
            <a:r>
              <a:rPr lang="sr-Latn-RS" sz="2800" dirty="0"/>
              <a:t>z</a:t>
            </a:r>
            <a:r>
              <a:rPr lang="en-US" sz="2800" dirty="0" err="1"/>
              <a:t>itet</a:t>
            </a:r>
            <a:r>
              <a:rPr lang="en-US" sz="2800" dirty="0"/>
              <a:t> </a:t>
            </a:r>
            <a:r>
              <a:rPr lang="en-US" sz="2800" dirty="0" err="1"/>
              <a:t>Floride</a:t>
            </a:r>
            <a:r>
              <a:rPr lang="sr-Latn-RS" sz="2800" dirty="0"/>
              <a:t>;</a:t>
            </a:r>
            <a:r>
              <a:rPr lang="en-US" sz="2800" dirty="0"/>
              <a:t> Website: </a:t>
            </a:r>
            <a:r>
              <a:rPr lang="en-US" sz="2800" u="sng" dirty="0">
                <a:hlinkClick r:id="rId2"/>
              </a:rPr>
              <a:t>http://www.pcit.org</a:t>
            </a:r>
            <a:r>
              <a:rPr lang="sr-Latn-RS" sz="2800" u="sng" dirty="0"/>
              <a:t> </a:t>
            </a:r>
            <a:endParaRPr lang="en-US" sz="2800" dirty="0"/>
          </a:p>
          <a:p>
            <a:pPr algn="l"/>
            <a:r>
              <a:rPr lang="sr-Latn-RS" sz="2800" b="1" dirty="0"/>
              <a:t>III 2. TRENING RODITELJSKIH I VEŠTINA REŠAVANJA PROBLEMA - </a:t>
            </a:r>
            <a:r>
              <a:rPr lang="sr-Latn-RS" sz="2800" i="1" dirty="0"/>
              <a:t>model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Autor: </a:t>
            </a:r>
            <a:r>
              <a:rPr lang="en-US" sz="2800" b="1" i="1" dirty="0"/>
              <a:t>Alan E. </a:t>
            </a:r>
            <a:r>
              <a:rPr lang="en-US" sz="2800" b="1" i="1" dirty="0" err="1"/>
              <a:t>Kazdin</a:t>
            </a:r>
            <a:r>
              <a:rPr lang="en-US" sz="2800" b="1" i="1" dirty="0"/>
              <a:t>, Ph.D., </a:t>
            </a:r>
            <a:r>
              <a:rPr lang="en-US" sz="2800" dirty="0"/>
              <a:t>professor </a:t>
            </a:r>
            <a:r>
              <a:rPr lang="en-US" sz="2800" dirty="0" err="1"/>
              <a:t>kliničke</a:t>
            </a:r>
            <a:r>
              <a:rPr lang="en-US" sz="2800" dirty="0"/>
              <a:t> </a:t>
            </a:r>
            <a:r>
              <a:rPr lang="en-US" sz="2800" dirty="0" err="1"/>
              <a:t>psihologije</a:t>
            </a:r>
            <a:r>
              <a:rPr lang="en-US" sz="2800" dirty="0"/>
              <a:t> i </a:t>
            </a:r>
            <a:r>
              <a:rPr lang="en-US" sz="2800" dirty="0" err="1"/>
              <a:t>psihijatrije</a:t>
            </a:r>
            <a:r>
              <a:rPr lang="en-US" sz="2800" dirty="0"/>
              <a:t>, </a:t>
            </a:r>
            <a:r>
              <a:rPr lang="sr-Latn-RS" sz="2800" dirty="0"/>
              <a:t>Jel </a:t>
            </a:r>
            <a:r>
              <a:rPr lang="en-US" sz="2800" dirty="0" err="1"/>
              <a:t>Univerzitet</a:t>
            </a:r>
            <a:r>
              <a:rPr lang="sr-Latn-RS" sz="2800" dirty="0"/>
              <a:t>; Web: </a:t>
            </a:r>
            <a:r>
              <a:rPr lang="en-US" sz="2800" u="sng" dirty="0">
                <a:hlinkClick r:id="rId3"/>
              </a:rPr>
              <a:t>http://yaleparentingcenter.yale.edu/</a:t>
            </a:r>
            <a:r>
              <a:rPr lang="en-US" sz="2800" dirty="0"/>
              <a:t> </a:t>
            </a:r>
            <a:endParaRPr lang="sr-Latn-RS" sz="2800" dirty="0"/>
          </a:p>
          <a:p>
            <a:pPr algn="l"/>
            <a:r>
              <a:rPr lang="sr-Latn-RS" sz="2800" b="1" dirty="0"/>
              <a:t>III 3. COPING POWER PROGRAM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Autor: </a:t>
            </a:r>
            <a:r>
              <a:rPr lang="en-US" sz="2800" b="1" i="1" dirty="0"/>
              <a:t>John E. </a:t>
            </a:r>
            <a:r>
              <a:rPr lang="en-US" sz="2800" b="1" i="1" dirty="0" err="1"/>
              <a:t>Lochman</a:t>
            </a:r>
            <a:r>
              <a:rPr lang="en-US" sz="2800" b="1" i="1" dirty="0"/>
              <a:t>, Ph.D., </a:t>
            </a:r>
            <a:r>
              <a:rPr lang="en-US" sz="2800" dirty="0" err="1"/>
              <a:t>Profesor</a:t>
            </a:r>
            <a:r>
              <a:rPr lang="en-US" sz="2800" dirty="0"/>
              <a:t> </a:t>
            </a:r>
            <a:r>
              <a:rPr lang="en-US" sz="2800" dirty="0" err="1"/>
              <a:t>kliničke</a:t>
            </a:r>
            <a:r>
              <a:rPr lang="sr-Latn-RS" sz="2800" dirty="0"/>
              <a:t>,</a:t>
            </a:r>
            <a:r>
              <a:rPr lang="en-US" sz="2800" dirty="0"/>
              <a:t> </a:t>
            </a:r>
            <a:r>
              <a:rPr lang="sr-Latn-RS" sz="2800" dirty="0"/>
              <a:t>U</a:t>
            </a:r>
            <a:r>
              <a:rPr lang="en-US" sz="2800" dirty="0" err="1"/>
              <a:t>niverizitet</a:t>
            </a:r>
            <a:r>
              <a:rPr lang="en-US" sz="2800" dirty="0"/>
              <a:t> Alabama, </a:t>
            </a:r>
            <a:endParaRPr lang="sr-Latn-RS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800" dirty="0"/>
              <a:t>Web: </a:t>
            </a:r>
            <a:r>
              <a:rPr lang="en-US" sz="2800" u="sng" dirty="0">
                <a:hlinkClick r:id="rId4"/>
              </a:rPr>
              <a:t>www.copingpower.com</a:t>
            </a:r>
            <a:r>
              <a:rPr lang="en-US" sz="2800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27912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75ED3-F103-4460-AFB3-648217E01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7" y="365125"/>
            <a:ext cx="109728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r-Latn-RS" b="1" dirty="0">
                <a:latin typeface="+mn-lt"/>
              </a:rPr>
              <a:t>III 1. TERAPIJA INTERAKCIJA RODITELJ DETE – TIRD</a:t>
            </a:r>
            <a:br>
              <a:rPr lang="sr-Latn-RS" b="1" dirty="0">
                <a:latin typeface="+mn-lt"/>
              </a:rPr>
            </a:br>
            <a:r>
              <a:rPr lang="sr-Latn-RS" sz="3600" b="1" i="1" dirty="0">
                <a:latin typeface="+mn-lt"/>
              </a:rPr>
              <a:t>PARENT-CHILD INTERACTION THERAPY (PCIT)</a:t>
            </a:r>
            <a:endParaRPr lang="en-US" sz="3600" b="1" i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ED82C-B0B2-42C3-8FA0-E0FC6C29A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1640540"/>
            <a:ext cx="11013141" cy="47900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TIRD je </a:t>
            </a:r>
            <a:r>
              <a:rPr lang="sr-Latn-RS" dirty="0"/>
              <a:t>d</a:t>
            </a:r>
            <a:r>
              <a:rPr lang="en-US" dirty="0" err="1"/>
              <a:t>vomodaln</a:t>
            </a:r>
            <a:r>
              <a:rPr lang="sr-Latn-RS" dirty="0"/>
              <a:t>i trening za </a:t>
            </a:r>
            <a:r>
              <a:rPr lang="en-US" dirty="0" err="1"/>
              <a:t>porodic</a:t>
            </a:r>
            <a:r>
              <a:rPr lang="sr-Latn-RS" dirty="0"/>
              <a:t>e</a:t>
            </a:r>
            <a:r>
              <a:rPr lang="en-US" dirty="0"/>
              <a:t> sa decom (2-7) </a:t>
            </a:r>
            <a:r>
              <a:rPr lang="sr-Latn-RS" dirty="0"/>
              <a:t>sa PP namenjen usklađivanu potreba dece </a:t>
            </a:r>
            <a:r>
              <a:rPr lang="en-US" dirty="0"/>
              <a:t>za</a:t>
            </a:r>
            <a:r>
              <a:rPr lang="sr-Latn-RS" dirty="0"/>
              <a:t> (a) </a:t>
            </a:r>
            <a:r>
              <a:rPr lang="en-US" dirty="0" err="1"/>
              <a:t>prisnošću</a:t>
            </a:r>
            <a:r>
              <a:rPr lang="en-US" dirty="0"/>
              <a:t> i </a:t>
            </a:r>
            <a:r>
              <a:rPr lang="en-US" dirty="0" err="1"/>
              <a:t>negom</a:t>
            </a:r>
            <a:r>
              <a:rPr lang="en-US" dirty="0"/>
              <a:t> i </a:t>
            </a:r>
            <a:r>
              <a:rPr lang="sr-Latn-RS" dirty="0"/>
              <a:t>(b) </a:t>
            </a:r>
            <a:r>
              <a:rPr lang="en-US" dirty="0" err="1"/>
              <a:t>strukturom</a:t>
            </a:r>
            <a:r>
              <a:rPr lang="en-US" dirty="0"/>
              <a:t> i</a:t>
            </a:r>
            <a:r>
              <a:rPr lang="sr-Latn-RS" dirty="0"/>
              <a:t> ograničenjima; 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/>
              <a:t>Tretman</a:t>
            </a:r>
            <a:r>
              <a:rPr lang="en-US" dirty="0"/>
              <a:t> se </a:t>
            </a:r>
            <a:r>
              <a:rPr lang="en-US" dirty="0" err="1"/>
              <a:t>odvija</a:t>
            </a:r>
            <a:r>
              <a:rPr lang="en-US" dirty="0"/>
              <a:t> u </a:t>
            </a:r>
            <a:r>
              <a:rPr lang="en-US" dirty="0" err="1"/>
              <a:t>dve</a:t>
            </a:r>
            <a:r>
              <a:rPr lang="en-US" dirty="0"/>
              <a:t> faze: (a) </a:t>
            </a:r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unapređenja</a:t>
            </a:r>
            <a:r>
              <a:rPr lang="en-US" dirty="0"/>
              <a:t> </a:t>
            </a:r>
            <a:r>
              <a:rPr lang="en-US" dirty="0" err="1"/>
              <a:t>interakcija</a:t>
            </a:r>
            <a:r>
              <a:rPr lang="en-US" dirty="0"/>
              <a:t> </a:t>
            </a:r>
            <a:r>
              <a:rPr lang="en-US" dirty="0" err="1"/>
              <a:t>usmerenih</a:t>
            </a:r>
            <a:r>
              <a:rPr lang="en-US" dirty="0"/>
              <a:t> na </a:t>
            </a:r>
            <a:r>
              <a:rPr lang="en-US" dirty="0" err="1"/>
              <a:t>dete</a:t>
            </a:r>
            <a:r>
              <a:rPr lang="en-US" dirty="0"/>
              <a:t> (ID), i (b) </a:t>
            </a:r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unapređenja</a:t>
            </a:r>
            <a:r>
              <a:rPr lang="en-US" dirty="0"/>
              <a:t> </a:t>
            </a:r>
            <a:r>
              <a:rPr lang="en-US" dirty="0" err="1"/>
              <a:t>interakcija</a:t>
            </a:r>
            <a:r>
              <a:rPr lang="en-US" dirty="0"/>
              <a:t> </a:t>
            </a:r>
            <a:r>
              <a:rPr lang="en-US" dirty="0" err="1"/>
              <a:t>usmerenih</a:t>
            </a:r>
            <a:r>
              <a:rPr lang="en-US" dirty="0"/>
              <a:t> </a:t>
            </a:r>
            <a:r>
              <a:rPr lang="en-US" dirty="0" err="1"/>
              <a:t>roditelje</a:t>
            </a:r>
            <a:r>
              <a:rPr lang="en-US" dirty="0"/>
              <a:t> (IR). </a:t>
            </a:r>
            <a:endParaRPr lang="sr-Latn-RS" dirty="0"/>
          </a:p>
          <a:p>
            <a:r>
              <a:rPr lang="sr-Latn-RS" dirty="0"/>
              <a:t>Zadaci </a:t>
            </a:r>
            <a:r>
              <a:rPr lang="en-US" b="1" dirty="0"/>
              <a:t>ID</a:t>
            </a:r>
            <a:r>
              <a:rPr lang="en-US" dirty="0"/>
              <a:t> faze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unapređenje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dete-roditelj</a:t>
            </a:r>
            <a:r>
              <a:rPr lang="sr-Latn-RS" dirty="0"/>
              <a:t>;</a:t>
            </a:r>
            <a:r>
              <a:rPr lang="en-US" dirty="0"/>
              <a:t> </a:t>
            </a:r>
            <a:r>
              <a:rPr lang="en-US" dirty="0" err="1"/>
              <a:t>samo-uvažavanja</a:t>
            </a:r>
            <a:r>
              <a:rPr lang="en-US" dirty="0"/>
              <a:t> i </a:t>
            </a:r>
            <a:r>
              <a:rPr lang="en-US" dirty="0" err="1"/>
              <a:t>prosocijalnog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</a:t>
            </a:r>
            <a:r>
              <a:rPr lang="en-US" dirty="0" err="1"/>
              <a:t>deteta</a:t>
            </a:r>
            <a:r>
              <a:rPr lang="en-US" dirty="0"/>
              <a:t>, </a:t>
            </a:r>
            <a:r>
              <a:rPr lang="sr-Latn-RS" dirty="0"/>
              <a:t>a zadatak </a:t>
            </a:r>
            <a:r>
              <a:rPr lang="en-US" b="1" dirty="0"/>
              <a:t>I</a:t>
            </a:r>
            <a:r>
              <a:rPr lang="sr-Latn-RS" b="1" dirty="0"/>
              <a:t>R</a:t>
            </a:r>
            <a:r>
              <a:rPr lang="en-US" b="1" dirty="0"/>
              <a:t> </a:t>
            </a:r>
            <a:r>
              <a:rPr lang="en-US" dirty="0"/>
              <a:t>faze </a:t>
            </a:r>
            <a:r>
              <a:rPr lang="sr-Latn-RS" dirty="0"/>
              <a:t>je </a:t>
            </a:r>
            <a:r>
              <a:rPr lang="en-US" dirty="0" err="1"/>
              <a:t>unapređenje</a:t>
            </a:r>
            <a:r>
              <a:rPr lang="en-US" dirty="0"/>
              <a:t> </a:t>
            </a:r>
            <a:r>
              <a:rPr lang="en-US" dirty="0" err="1"/>
              <a:t>roditeljskih</a:t>
            </a:r>
            <a:r>
              <a:rPr lang="en-US" dirty="0"/>
              <a:t> </a:t>
            </a:r>
            <a:r>
              <a:rPr lang="en-US" dirty="0" err="1"/>
              <a:t>veština</a:t>
            </a:r>
            <a:r>
              <a:rPr lang="en-US" dirty="0"/>
              <a:t>, </a:t>
            </a:r>
            <a:r>
              <a:rPr lang="en-US" dirty="0" err="1"/>
              <a:t>primene</a:t>
            </a:r>
            <a:r>
              <a:rPr lang="en-US" dirty="0"/>
              <a:t> </a:t>
            </a:r>
            <a:r>
              <a:rPr lang="en-US" dirty="0" err="1"/>
              <a:t>strategija</a:t>
            </a:r>
            <a:r>
              <a:rPr lang="en-US" dirty="0"/>
              <a:t> </a:t>
            </a:r>
            <a:r>
              <a:rPr lang="sr-Latn-RS" dirty="0"/>
              <a:t>BHV </a:t>
            </a:r>
            <a:r>
              <a:rPr lang="en-US" dirty="0" err="1"/>
              <a:t>modifikacije</a:t>
            </a:r>
            <a:r>
              <a:rPr lang="en-US" dirty="0"/>
              <a:t> </a:t>
            </a:r>
            <a:r>
              <a:rPr lang="sr-Latn-RS" dirty="0"/>
              <a:t>u svrhu </a:t>
            </a:r>
            <a:r>
              <a:rPr lang="en-US" dirty="0" err="1"/>
              <a:t>kontrole</a:t>
            </a:r>
            <a:r>
              <a:rPr lang="en-US" dirty="0"/>
              <a:t> i </a:t>
            </a:r>
            <a:r>
              <a:rPr lang="en-US" dirty="0" err="1"/>
              <a:t>unapređenja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</a:t>
            </a:r>
            <a:r>
              <a:rPr lang="en-US" dirty="0" err="1"/>
              <a:t>dece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Tretman</a:t>
            </a:r>
            <a:r>
              <a:rPr lang="en-US" dirty="0"/>
              <a:t> se </a:t>
            </a:r>
            <a:r>
              <a:rPr lang="en-US" dirty="0" err="1"/>
              <a:t>odvija</a:t>
            </a:r>
            <a:r>
              <a:rPr lang="en-US" dirty="0"/>
              <a:t> </a:t>
            </a:r>
            <a:r>
              <a:rPr lang="sr-Latn-RS" dirty="0"/>
              <a:t>putem 1 X 1 X 7 </a:t>
            </a:r>
            <a:r>
              <a:rPr lang="en-US" dirty="0" err="1"/>
              <a:t>seansi</a:t>
            </a:r>
            <a:r>
              <a:rPr lang="sr-Latn-RS" dirty="0"/>
              <a:t> (10 – 14, ponekad 5 – 25)</a:t>
            </a:r>
            <a:r>
              <a:rPr lang="en-US" dirty="0"/>
              <a:t> sa </a:t>
            </a:r>
            <a:r>
              <a:rPr lang="en-US" dirty="0" err="1"/>
              <a:t>roditeljem</a:t>
            </a:r>
            <a:r>
              <a:rPr lang="en-US" dirty="0"/>
              <a:t> i </a:t>
            </a:r>
            <a:r>
              <a:rPr lang="en-US" dirty="0" err="1"/>
              <a:t>detetom</a:t>
            </a:r>
            <a:r>
              <a:rPr lang="en-US" dirty="0"/>
              <a:t> u </a:t>
            </a:r>
            <a:r>
              <a:rPr lang="en-US" dirty="0" err="1"/>
              <a:t>sobi</a:t>
            </a:r>
            <a:r>
              <a:rPr lang="en-US" dirty="0"/>
              <a:t> sa </a:t>
            </a:r>
            <a:r>
              <a:rPr lang="en-US" dirty="0" err="1"/>
              <a:t>jednosmerno</a:t>
            </a:r>
            <a:r>
              <a:rPr lang="en-US" dirty="0"/>
              <a:t> </a:t>
            </a:r>
            <a:r>
              <a:rPr lang="en-US" dirty="0" err="1"/>
              <a:t>prozirnim</a:t>
            </a:r>
            <a:r>
              <a:rPr lang="en-US" dirty="0"/>
              <a:t> </a:t>
            </a:r>
            <a:r>
              <a:rPr lang="en-US" dirty="0" err="1"/>
              <a:t>ogledalom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instruktažu</a:t>
            </a:r>
            <a:r>
              <a:rPr lang="en-US" dirty="0"/>
              <a:t>, </a:t>
            </a:r>
            <a:r>
              <a:rPr lang="en-US" dirty="0" err="1"/>
              <a:t>superviziju</a:t>
            </a:r>
            <a:r>
              <a:rPr lang="sr-Latn-RS" dirty="0"/>
              <a:t>, </a:t>
            </a:r>
            <a:r>
              <a:rPr lang="en-US" dirty="0" err="1"/>
              <a:t>uputstva</a:t>
            </a:r>
            <a:r>
              <a:rPr lang="sr-Latn-RS" dirty="0"/>
              <a:t> i feedback</a:t>
            </a:r>
            <a:r>
              <a:rPr lang="en-US" dirty="0"/>
              <a:t> </a:t>
            </a:r>
            <a:r>
              <a:rPr lang="sr-Latn-RS" dirty="0"/>
              <a:t>(buba u uhu) ro</a:t>
            </a:r>
            <a:r>
              <a:rPr lang="en-US" dirty="0" err="1"/>
              <a:t>diteljima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0443A-0D76-43A9-A4BF-95A4B336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39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287D5-A0B8-4680-8D5E-D3B7268E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32429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3A7F-4E80-4A3B-8FAE-7FD86C76D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4051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sr-Latn-RS" b="1" dirty="0">
                <a:latin typeface="+mn-lt"/>
              </a:rPr>
              <a:t>AGENDA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ED441-2B17-4F9B-9B91-51D0DE1AF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06"/>
            <a:ext cx="10515600" cy="467985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r-Latn-RS" dirty="0"/>
              <a:t>Deca i adolescenti sa </a:t>
            </a:r>
            <a:r>
              <a:rPr lang="sr-Latn-RS" dirty="0" err="1"/>
              <a:t>eksternalizovanim</a:t>
            </a:r>
            <a:r>
              <a:rPr lang="sr-Latn-RS" dirty="0"/>
              <a:t> problemima i poremećajima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err="1"/>
              <a:t>Intervenicije</a:t>
            </a:r>
            <a:r>
              <a:rPr lang="sr-Latn-RS" dirty="0"/>
              <a:t> – preventivni spektar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err="1"/>
              <a:t>Evidence-based</a:t>
            </a:r>
            <a:r>
              <a:rPr lang="sr-Latn-RS" dirty="0"/>
              <a:t> pristupi i programi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/>
              <a:t>Procena – RNR model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/>
              <a:t>Planiranje tretmana – 21 korak ka izbavljenju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/>
              <a:t>Programi usmereni na osnaživanje DA PP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err="1"/>
              <a:t>Progami</a:t>
            </a:r>
            <a:r>
              <a:rPr lang="sr-Latn-RS" dirty="0"/>
              <a:t> usmereni na osnaživanje roditelja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err="1"/>
              <a:t>Dvomodalni</a:t>
            </a:r>
            <a:r>
              <a:rPr lang="sr-Latn-RS" dirty="0"/>
              <a:t> programi – trening dece i roditelja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/>
              <a:t>Porodični pristupi tretmanu DA PP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err="1"/>
              <a:t>Multimodalni</a:t>
            </a:r>
            <a:r>
              <a:rPr lang="sr-Latn-RS" dirty="0"/>
              <a:t> pristupi i programi</a:t>
            </a:r>
          </a:p>
          <a:p>
            <a:pPr marL="0" indent="0">
              <a:buNone/>
            </a:pPr>
            <a:r>
              <a:rPr lang="sr-Latn-RS" dirty="0"/>
              <a:t>11. </a:t>
            </a:r>
            <a:r>
              <a:rPr lang="sr-Latn-RS" dirty="0" err="1"/>
              <a:t>Zaklučak</a:t>
            </a:r>
            <a:r>
              <a:rPr lang="sr-Latn-RS" dirty="0"/>
              <a:t>, pitanja, diskusija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84678-32E0-402D-9376-E910A689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29083-8F79-4E65-9263-CA2620CB4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971248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A5E83-FC28-438A-85BE-43C2BB4C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79" y="365125"/>
            <a:ext cx="11718234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r-Latn-RS" sz="3600" b="1" dirty="0">
                <a:latin typeface="+mn-lt"/>
              </a:rPr>
              <a:t>III 2. TRENING REŠAVANJA PROBLEMA I RODITELJSKIH VEŠTINA</a:t>
            </a:r>
            <a:br>
              <a:rPr lang="sr-Latn-RS" sz="3600" b="1" dirty="0">
                <a:latin typeface="+mn-lt"/>
              </a:rPr>
            </a:br>
            <a:r>
              <a:rPr lang="sr-Latn-RS" sz="3100" b="1" i="1" dirty="0">
                <a:latin typeface="+mn-lt"/>
              </a:rPr>
              <a:t>PROBLEM –SOLVING SKILLS TRAINING AND </a:t>
            </a:r>
            <a:br>
              <a:rPr lang="sr-Latn-RS" sz="3100" b="1" i="1" dirty="0">
                <a:latin typeface="+mn-lt"/>
              </a:rPr>
            </a:br>
            <a:r>
              <a:rPr lang="sr-Latn-RS" sz="3100" b="1" i="1" dirty="0">
                <a:latin typeface="+mn-lt"/>
              </a:rPr>
              <a:t>PARENT MANAGEMENT TRAINING, YALE UNIVERSITY (JTRD)</a:t>
            </a:r>
            <a:endParaRPr lang="en-US" sz="3100" b="1" i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57995-B74F-451E-BE3C-854095C66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1825625"/>
            <a:ext cx="11107271" cy="44956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JTRD</a:t>
            </a:r>
            <a:r>
              <a:rPr lang="sr-Latn-RS" dirty="0"/>
              <a:t> </a:t>
            </a:r>
            <a:r>
              <a:rPr lang="en-US" dirty="0"/>
              <a:t>je </a:t>
            </a:r>
            <a:r>
              <a:rPr lang="en-US" dirty="0" err="1"/>
              <a:t>dvomodalni</a:t>
            </a:r>
            <a:r>
              <a:rPr lang="en-US" dirty="0"/>
              <a:t> </a:t>
            </a:r>
            <a:r>
              <a:rPr lang="en-US" dirty="0" err="1"/>
              <a:t>trening</a:t>
            </a:r>
            <a:r>
              <a:rPr lang="en-US" dirty="0"/>
              <a:t> </a:t>
            </a:r>
            <a:r>
              <a:rPr lang="en-US" dirty="0" err="1"/>
              <a:t>veština</a:t>
            </a:r>
            <a:r>
              <a:rPr lang="en-US" dirty="0"/>
              <a:t> </a:t>
            </a:r>
            <a:r>
              <a:rPr lang="en-US" dirty="0" err="1"/>
              <a:t>rešavanja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za </a:t>
            </a:r>
            <a:r>
              <a:rPr lang="en-US" dirty="0" err="1"/>
              <a:t>decu</a:t>
            </a:r>
            <a:r>
              <a:rPr lang="en-US" dirty="0"/>
              <a:t> i </a:t>
            </a:r>
            <a:r>
              <a:rPr lang="en-US" dirty="0" err="1"/>
              <a:t>roditeljskih</a:t>
            </a:r>
            <a:r>
              <a:rPr lang="en-US" dirty="0"/>
              <a:t> </a:t>
            </a:r>
            <a:r>
              <a:rPr lang="en-US" dirty="0" err="1"/>
              <a:t>veština</a:t>
            </a:r>
            <a:r>
              <a:rPr lang="en-US" dirty="0"/>
              <a:t> </a:t>
            </a:r>
            <a:r>
              <a:rPr lang="sr-Latn-RS" dirty="0"/>
              <a:t>za</a:t>
            </a:r>
            <a:r>
              <a:rPr lang="en-US" dirty="0"/>
              <a:t> </a:t>
            </a:r>
            <a:r>
              <a:rPr lang="en-US" dirty="0" err="1"/>
              <a:t>roditelj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sr-Latn-RS" dirty="0"/>
              <a:t>sa </a:t>
            </a:r>
            <a:r>
              <a:rPr lang="en-US" dirty="0" err="1"/>
              <a:t>dec</a:t>
            </a:r>
            <a:r>
              <a:rPr lang="sr-Latn-RS" dirty="0"/>
              <a:t>om</a:t>
            </a:r>
            <a:r>
              <a:rPr lang="en-US" dirty="0"/>
              <a:t>, </a:t>
            </a:r>
            <a:r>
              <a:rPr lang="sr-Latn-RS" dirty="0"/>
              <a:t>(</a:t>
            </a:r>
            <a:r>
              <a:rPr lang="en-US" dirty="0"/>
              <a:t>3 do 12 g</a:t>
            </a:r>
            <a:r>
              <a:rPr lang="sr-Latn-RS" dirty="0"/>
              <a:t>.)</a:t>
            </a:r>
            <a:r>
              <a:rPr lang="en-US" dirty="0"/>
              <a:t>, sa </a:t>
            </a:r>
            <a:r>
              <a:rPr lang="sr-Latn-RS" dirty="0"/>
              <a:t>ODD, PP, ADHD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JTRD</a:t>
            </a:r>
            <a:r>
              <a:rPr lang="sr-Latn-RS" dirty="0"/>
              <a:t> unapređuje </a:t>
            </a:r>
            <a:r>
              <a:rPr lang="en-US" dirty="0" err="1"/>
              <a:t>kongnitivne</a:t>
            </a:r>
            <a:r>
              <a:rPr lang="en-US" dirty="0"/>
              <a:t> </a:t>
            </a:r>
            <a:r>
              <a:rPr lang="en-US" dirty="0" err="1"/>
              <a:t>veštine</a:t>
            </a:r>
            <a:r>
              <a:rPr lang="en-US" dirty="0"/>
              <a:t> </a:t>
            </a:r>
            <a:r>
              <a:rPr lang="en-US" dirty="0" err="1"/>
              <a:t>razumevanja</a:t>
            </a:r>
            <a:r>
              <a:rPr lang="en-US" dirty="0"/>
              <a:t> i </a:t>
            </a:r>
            <a:r>
              <a:rPr lang="en-US" dirty="0" err="1"/>
              <a:t>nenasilnog</a:t>
            </a:r>
            <a:r>
              <a:rPr lang="en-US" dirty="0"/>
              <a:t> </a:t>
            </a:r>
            <a:r>
              <a:rPr lang="en-US" dirty="0" err="1"/>
              <a:t>rešavanja</a:t>
            </a:r>
            <a:r>
              <a:rPr lang="sr-Latn-RS" dirty="0"/>
              <a:t> problema dece kao i ro</a:t>
            </a:r>
            <a:r>
              <a:rPr lang="en-US" dirty="0" err="1"/>
              <a:t>diteljsk</a:t>
            </a:r>
            <a:r>
              <a:rPr lang="sr-Latn-RS" dirty="0"/>
              <a:t>ih </a:t>
            </a:r>
            <a:r>
              <a:rPr lang="en-US" dirty="0" err="1"/>
              <a:t>veštin</a:t>
            </a:r>
            <a:r>
              <a:rPr lang="sr-Latn-RS" dirty="0"/>
              <a:t>a </a:t>
            </a:r>
            <a:r>
              <a:rPr lang="en-US" dirty="0" err="1"/>
              <a:t>podsticanja</a:t>
            </a:r>
            <a:r>
              <a:rPr lang="en-US" dirty="0"/>
              <a:t> </a:t>
            </a:r>
            <a:r>
              <a:rPr lang="en-US" dirty="0" err="1"/>
              <a:t>prosocijalnih</a:t>
            </a:r>
            <a:r>
              <a:rPr lang="en-US" dirty="0"/>
              <a:t> i </a:t>
            </a:r>
            <a:r>
              <a:rPr lang="en-US" dirty="0" err="1"/>
              <a:t>minimizanja</a:t>
            </a:r>
            <a:r>
              <a:rPr lang="en-US" dirty="0"/>
              <a:t> </a:t>
            </a:r>
            <a:r>
              <a:rPr lang="en-US" dirty="0" err="1"/>
              <a:t>disruptivnih</a:t>
            </a:r>
            <a:r>
              <a:rPr lang="en-US" dirty="0"/>
              <a:t> </a:t>
            </a:r>
            <a:r>
              <a:rPr lang="en-US" dirty="0" err="1"/>
              <a:t>formi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</a:t>
            </a:r>
            <a:r>
              <a:rPr lang="en-US" dirty="0" err="1"/>
              <a:t>dece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JTRD P</a:t>
            </a:r>
            <a:r>
              <a:rPr lang="en-US" dirty="0" err="1"/>
              <a:t>olazi</a:t>
            </a:r>
            <a:r>
              <a:rPr lang="en-US" dirty="0"/>
              <a:t> od </a:t>
            </a:r>
            <a:r>
              <a:rPr lang="sr-Latn-RS" dirty="0"/>
              <a:t>BHV </a:t>
            </a:r>
            <a:r>
              <a:rPr lang="en-US" dirty="0" err="1"/>
              <a:t>poimanja</a:t>
            </a:r>
            <a:r>
              <a:rPr lang="en-US" dirty="0"/>
              <a:t> </a:t>
            </a:r>
            <a:r>
              <a:rPr lang="sr-Latn-RS" dirty="0"/>
              <a:t>PP (</a:t>
            </a:r>
            <a:r>
              <a:rPr lang="en-US" dirty="0" err="1"/>
              <a:t>naučeno</a:t>
            </a:r>
            <a:r>
              <a:rPr lang="en-US" dirty="0"/>
              <a:t> </a:t>
            </a:r>
            <a:r>
              <a:rPr lang="en-US" dirty="0" err="1"/>
              <a:t>ponašanj</a:t>
            </a:r>
            <a:r>
              <a:rPr lang="sr-Latn-RS" dirty="0"/>
              <a:t>e)</a:t>
            </a:r>
            <a:r>
              <a:rPr lang="en-US" dirty="0"/>
              <a:t>, </a:t>
            </a:r>
            <a:r>
              <a:rPr lang="en-US" dirty="0" err="1"/>
              <a:t>oslanja</a:t>
            </a:r>
            <a:r>
              <a:rPr lang="en-US" dirty="0"/>
              <a:t> se na </a:t>
            </a:r>
            <a:r>
              <a:rPr lang="en-US" dirty="0" err="1"/>
              <a:t>teoriju</a:t>
            </a:r>
            <a:r>
              <a:rPr lang="en-US" dirty="0"/>
              <a:t> </a:t>
            </a:r>
            <a:r>
              <a:rPr lang="en-US" dirty="0" err="1"/>
              <a:t>učenja</a:t>
            </a:r>
            <a:r>
              <a:rPr lang="en-US" dirty="0"/>
              <a:t>, a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primenjene</a:t>
            </a:r>
            <a:r>
              <a:rPr lang="en-US" dirty="0"/>
              <a:t> </a:t>
            </a:r>
            <a:r>
              <a:rPr lang="sr-Latn-RS" dirty="0"/>
              <a:t>BHV </a:t>
            </a:r>
            <a:r>
              <a:rPr lang="en-US" dirty="0" err="1"/>
              <a:t>modifikacije</a:t>
            </a:r>
            <a:r>
              <a:rPr lang="sr-Latn-RS" dirty="0"/>
              <a:t>, BHT</a:t>
            </a:r>
            <a:r>
              <a:rPr lang="en-US" dirty="0"/>
              <a:t> </a:t>
            </a:r>
            <a:r>
              <a:rPr lang="sr-Latn-RS" dirty="0"/>
              <a:t>i KBT. </a:t>
            </a:r>
          </a:p>
          <a:p>
            <a:r>
              <a:rPr lang="en-US" dirty="0"/>
              <a:t>JTRD se </a:t>
            </a:r>
            <a:r>
              <a:rPr lang="en-US" dirty="0" err="1"/>
              <a:t>izvodi</a:t>
            </a:r>
            <a:r>
              <a:rPr lang="en-US" dirty="0"/>
              <a:t> u tri </a:t>
            </a:r>
            <a:r>
              <a:rPr lang="en-US" dirty="0" err="1"/>
              <a:t>forme</a:t>
            </a:r>
            <a:r>
              <a:rPr lang="en-US" dirty="0"/>
              <a:t>: (a) </a:t>
            </a:r>
            <a:r>
              <a:rPr lang="en-US" dirty="0" err="1"/>
              <a:t>trening</a:t>
            </a:r>
            <a:r>
              <a:rPr lang="en-US" dirty="0"/>
              <a:t> </a:t>
            </a:r>
            <a:r>
              <a:rPr lang="en-US" dirty="0" err="1"/>
              <a:t>roditeljskih</a:t>
            </a:r>
            <a:r>
              <a:rPr lang="en-US" dirty="0"/>
              <a:t> </a:t>
            </a:r>
            <a:r>
              <a:rPr lang="en-US" dirty="0" err="1"/>
              <a:t>veština</a:t>
            </a:r>
            <a:r>
              <a:rPr lang="en-US" dirty="0"/>
              <a:t> (TRV) – za </a:t>
            </a:r>
            <a:r>
              <a:rPr lang="en-US" dirty="0" err="1"/>
              <a:t>roditelje</a:t>
            </a:r>
            <a:r>
              <a:rPr lang="en-US" dirty="0"/>
              <a:t> </a:t>
            </a:r>
            <a:r>
              <a:rPr lang="en-US" dirty="0" err="1"/>
              <a:t>mlađe</a:t>
            </a:r>
            <a:r>
              <a:rPr lang="en-US" dirty="0"/>
              <a:t> </a:t>
            </a:r>
            <a:r>
              <a:rPr lang="en-US" dirty="0" err="1"/>
              <a:t>dece</a:t>
            </a:r>
            <a:r>
              <a:rPr lang="en-US" dirty="0"/>
              <a:t>; (b) </a:t>
            </a:r>
            <a:r>
              <a:rPr lang="en-US" dirty="0" err="1"/>
              <a:t>trening</a:t>
            </a:r>
            <a:r>
              <a:rPr lang="en-US" dirty="0"/>
              <a:t> </a:t>
            </a:r>
            <a:r>
              <a:rPr lang="en-US" dirty="0" err="1"/>
              <a:t>razrešavanja</a:t>
            </a:r>
            <a:r>
              <a:rPr lang="en-US" dirty="0"/>
              <a:t> </a:t>
            </a:r>
            <a:r>
              <a:rPr lang="en-US" dirty="0" err="1"/>
              <a:t>interpersonalnih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(TRIP) – za </a:t>
            </a:r>
            <a:r>
              <a:rPr lang="en-US" dirty="0" err="1"/>
              <a:t>stariju</a:t>
            </a:r>
            <a:r>
              <a:rPr lang="en-US" dirty="0"/>
              <a:t> </a:t>
            </a:r>
            <a:r>
              <a:rPr lang="en-US" dirty="0" err="1"/>
              <a:t>decu</a:t>
            </a:r>
            <a:r>
              <a:rPr lang="en-US" dirty="0"/>
              <a:t> i (c) </a:t>
            </a:r>
            <a:r>
              <a:rPr lang="en-US" dirty="0" err="1"/>
              <a:t>integralni</a:t>
            </a:r>
            <a:r>
              <a:rPr lang="en-US" dirty="0"/>
              <a:t> </a:t>
            </a:r>
            <a:r>
              <a:rPr lang="en-US" dirty="0" err="1"/>
              <a:t>trening</a:t>
            </a:r>
            <a:r>
              <a:rPr lang="en-US" dirty="0"/>
              <a:t> </a:t>
            </a:r>
            <a:r>
              <a:rPr lang="en-US" dirty="0" err="1"/>
              <a:t>rešavanja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i </a:t>
            </a:r>
            <a:r>
              <a:rPr lang="en-US" dirty="0" err="1"/>
              <a:t>trening</a:t>
            </a:r>
            <a:r>
              <a:rPr lang="en-US" dirty="0"/>
              <a:t> </a:t>
            </a:r>
            <a:r>
              <a:rPr lang="en-US" dirty="0" err="1"/>
              <a:t>roditeljskih</a:t>
            </a:r>
            <a:r>
              <a:rPr lang="en-US" dirty="0"/>
              <a:t> </a:t>
            </a:r>
            <a:r>
              <a:rPr lang="en-US" dirty="0" err="1"/>
              <a:t>veština</a:t>
            </a:r>
            <a:r>
              <a:rPr lang="en-US" dirty="0"/>
              <a:t> (JTRD)- </a:t>
            </a:r>
            <a:r>
              <a:rPr lang="sr-Latn-RS" dirty="0"/>
              <a:t>integralni </a:t>
            </a:r>
            <a:r>
              <a:rPr lang="en-US" dirty="0" err="1"/>
              <a:t>trening</a:t>
            </a:r>
            <a:r>
              <a:rPr lang="en-US" dirty="0"/>
              <a:t> za </a:t>
            </a:r>
            <a:r>
              <a:rPr lang="en-US" dirty="0" err="1"/>
              <a:t>decu</a:t>
            </a:r>
            <a:r>
              <a:rPr lang="en-US" dirty="0"/>
              <a:t> i </a:t>
            </a:r>
            <a:r>
              <a:rPr lang="en-US" dirty="0" err="1"/>
              <a:t>roditelje</a:t>
            </a:r>
            <a:r>
              <a:rPr lang="en-US" dirty="0"/>
              <a:t>,</a:t>
            </a:r>
            <a:r>
              <a:rPr lang="sr-Latn-RS" dirty="0"/>
              <a:t>,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FCA11-49DC-4F12-A2C4-B8ACF2C6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40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43A31-C359-4FB0-9405-C2B3E326F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89448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04441-B229-41B7-A6B8-847CDFBB0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" y="79513"/>
            <a:ext cx="11277600" cy="161117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sr-Latn-RS" sz="3600" b="1" dirty="0">
                <a:latin typeface="+mn-lt"/>
              </a:rPr>
              <a:t>III 3. COPING POWER (CP) – </a:t>
            </a:r>
            <a:br>
              <a:rPr lang="sr-Latn-RS" sz="3600" b="1" dirty="0">
                <a:latin typeface="+mn-lt"/>
              </a:rPr>
            </a:br>
            <a:r>
              <a:rPr lang="sr-Latn-RS" sz="3600" b="1" dirty="0">
                <a:latin typeface="+mn-lt"/>
              </a:rPr>
              <a:t>UNAPREĐENJE SOCIJALNE KOMPETENCIJE DECE I VASPITNE KOMPETENCIJE RODITELJA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F5162-EFEA-40E7-BC2C-0B0BB0B02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5479"/>
          </a:xfrm>
        </p:spPr>
        <p:txBody>
          <a:bodyPr>
            <a:normAutofit fontScale="92500"/>
          </a:bodyPr>
          <a:lstStyle/>
          <a:p>
            <a:r>
              <a:rPr lang="en-US" dirty="0"/>
              <a:t>CP </a:t>
            </a:r>
            <a:r>
              <a:rPr lang="sr-Latn-RS" dirty="0"/>
              <a:t>je</a:t>
            </a:r>
            <a:r>
              <a:rPr lang="en-US" dirty="0"/>
              <a:t> </a:t>
            </a:r>
            <a:r>
              <a:rPr lang="en-US" dirty="0" err="1"/>
              <a:t>indikovani</a:t>
            </a:r>
            <a:r>
              <a:rPr lang="en-US" dirty="0"/>
              <a:t>, </a:t>
            </a:r>
            <a:r>
              <a:rPr lang="en-US" dirty="0" err="1"/>
              <a:t>preventivno-terapeutski</a:t>
            </a:r>
            <a:r>
              <a:rPr lang="en-US" dirty="0"/>
              <a:t> program </a:t>
            </a:r>
            <a:r>
              <a:rPr lang="sr-Latn-RS" dirty="0"/>
              <a:t>za roditelje i </a:t>
            </a:r>
            <a:r>
              <a:rPr lang="en-US" dirty="0" err="1"/>
              <a:t>dec</a:t>
            </a:r>
            <a:r>
              <a:rPr lang="sr-Latn-RS" dirty="0"/>
              <a:t>u</a:t>
            </a:r>
            <a:r>
              <a:rPr lang="en-US" dirty="0"/>
              <a:t> </a:t>
            </a:r>
            <a:r>
              <a:rPr lang="en-US" dirty="0" err="1"/>
              <a:t>osnovno</a:t>
            </a:r>
            <a:r>
              <a:rPr lang="sr-Latn-RS" dirty="0"/>
              <a:t> </a:t>
            </a:r>
            <a:r>
              <a:rPr lang="en-US" dirty="0" err="1"/>
              <a:t>školskog</a:t>
            </a:r>
            <a:r>
              <a:rPr lang="en-US" dirty="0"/>
              <a:t> </a:t>
            </a:r>
            <a:r>
              <a:rPr lang="en-US" dirty="0" err="1"/>
              <a:t>uzrasta</a:t>
            </a:r>
            <a:r>
              <a:rPr lang="sr-Latn-RS" dirty="0"/>
              <a:t> sa identifikovanim ODD, PP</a:t>
            </a:r>
            <a:r>
              <a:rPr lang="en-US" dirty="0"/>
              <a:t>… </a:t>
            </a:r>
            <a:endParaRPr lang="sr-Latn-RS" dirty="0"/>
          </a:p>
          <a:p>
            <a:r>
              <a:rPr lang="en-US" dirty="0"/>
              <a:t>CP </a:t>
            </a:r>
            <a:r>
              <a:rPr lang="sr-Latn-RS" dirty="0"/>
              <a:t>unapređuje </a:t>
            </a:r>
            <a:r>
              <a:rPr lang="en-US" i="1" dirty="0" err="1"/>
              <a:t>socijaln</a:t>
            </a:r>
            <a:r>
              <a:rPr lang="sr-Latn-RS" i="1" dirty="0"/>
              <a:t>u</a:t>
            </a:r>
            <a:r>
              <a:rPr lang="en-US" i="1" dirty="0"/>
              <a:t> </a:t>
            </a:r>
            <a:r>
              <a:rPr lang="en-US" i="1" dirty="0" err="1"/>
              <a:t>kompetencj</a:t>
            </a:r>
            <a:r>
              <a:rPr lang="sr-Latn-RS" i="1" dirty="0"/>
              <a:t>u dece </a:t>
            </a:r>
            <a:r>
              <a:rPr lang="sr-Latn-RS" dirty="0"/>
              <a:t>preko</a:t>
            </a:r>
            <a:r>
              <a:rPr lang="en-US" dirty="0"/>
              <a:t> </a:t>
            </a:r>
            <a:r>
              <a:rPr lang="en-US" dirty="0" err="1"/>
              <a:t>socijaln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kognicij</a:t>
            </a:r>
            <a:r>
              <a:rPr lang="sr-Latn-RS" dirty="0"/>
              <a:t>e</a:t>
            </a:r>
            <a:r>
              <a:rPr lang="en-US" dirty="0"/>
              <a:t>, </a:t>
            </a:r>
            <a:r>
              <a:rPr lang="en-US" dirty="0" err="1"/>
              <a:t>veštin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razrešavanja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i </a:t>
            </a:r>
            <a:r>
              <a:rPr lang="en-US" dirty="0" err="1"/>
              <a:t>donošenja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, </a:t>
            </a:r>
            <a:r>
              <a:rPr lang="en-US" dirty="0" err="1"/>
              <a:t>samokontrol</a:t>
            </a:r>
            <a:r>
              <a:rPr lang="sr-Latn-RS" dirty="0"/>
              <a:t>e</a:t>
            </a:r>
            <a:r>
              <a:rPr lang="en-US" dirty="0"/>
              <a:t> i </a:t>
            </a:r>
            <a:r>
              <a:rPr lang="en-US" dirty="0" err="1"/>
              <a:t>samoregulacij</a:t>
            </a:r>
            <a:r>
              <a:rPr lang="sr-Latn-RS" dirty="0"/>
              <a:t>e, </a:t>
            </a:r>
            <a:r>
              <a:rPr lang="en-US" dirty="0" err="1"/>
              <a:t>poboljš</a:t>
            </a:r>
            <a:r>
              <a:rPr lang="sr-Latn-RS" dirty="0" err="1"/>
              <a:t>anja</a:t>
            </a:r>
            <a:r>
              <a:rPr lang="en-US" dirty="0"/>
              <a:t> </a:t>
            </a:r>
            <a:r>
              <a:rPr lang="en-US" dirty="0" err="1"/>
              <a:t>socijaln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percepcij</a:t>
            </a:r>
            <a:r>
              <a:rPr lang="sr-Latn-RS" dirty="0"/>
              <a:t>e</a:t>
            </a:r>
            <a:r>
              <a:rPr lang="en-US" dirty="0"/>
              <a:t>, </a:t>
            </a:r>
            <a:r>
              <a:rPr lang="sr-Latn-RS" dirty="0"/>
              <a:t>odnosa sa vršnjacima, </a:t>
            </a:r>
            <a:r>
              <a:rPr lang="en-US" dirty="0" err="1"/>
              <a:t>odupiranj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pritisku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sr-Latn-RS" dirty="0"/>
              <a:t>,</a:t>
            </a:r>
            <a:r>
              <a:rPr lang="en-US" dirty="0"/>
              <a:t> kao i </a:t>
            </a:r>
            <a:r>
              <a:rPr lang="en-US" b="1" i="1" dirty="0" err="1"/>
              <a:t>vaspitnu</a:t>
            </a:r>
            <a:r>
              <a:rPr lang="en-US" b="1" i="1" dirty="0"/>
              <a:t> </a:t>
            </a:r>
            <a:r>
              <a:rPr lang="en-US" b="1" i="1" dirty="0" err="1"/>
              <a:t>kompetenciju</a:t>
            </a:r>
            <a:r>
              <a:rPr lang="en-US" b="1" i="1" dirty="0"/>
              <a:t> </a:t>
            </a:r>
            <a:r>
              <a:rPr lang="en-US" b="1" i="1" dirty="0" err="1"/>
              <a:t>roditelja</a:t>
            </a:r>
            <a:r>
              <a:rPr lang="en-US" dirty="0"/>
              <a:t>, </a:t>
            </a:r>
            <a:r>
              <a:rPr lang="en-US" dirty="0" err="1"/>
              <a:t>roditeljsku</a:t>
            </a:r>
            <a:r>
              <a:rPr lang="en-US" dirty="0"/>
              <a:t> </a:t>
            </a:r>
            <a:r>
              <a:rPr lang="en-US" dirty="0" err="1"/>
              <a:t>angažovanost</a:t>
            </a:r>
            <a:r>
              <a:rPr lang="en-US" dirty="0"/>
              <a:t> i </a:t>
            </a:r>
            <a:r>
              <a:rPr lang="en-US" dirty="0" err="1"/>
              <a:t>adekvatnost</a:t>
            </a:r>
            <a:r>
              <a:rPr lang="en-US" dirty="0"/>
              <a:t> </a:t>
            </a:r>
            <a:r>
              <a:rPr lang="en-US" dirty="0" err="1"/>
              <a:t>primene</a:t>
            </a:r>
            <a:r>
              <a:rPr lang="en-US" dirty="0"/>
              <a:t> </a:t>
            </a:r>
            <a:r>
              <a:rPr lang="en-US" dirty="0" err="1"/>
              <a:t>pozitivnog</a:t>
            </a:r>
            <a:r>
              <a:rPr lang="en-US" dirty="0"/>
              <a:t> </a:t>
            </a:r>
            <a:r>
              <a:rPr lang="sr-Latn-RS" dirty="0"/>
              <a:t>roditeljstva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CP </a:t>
            </a:r>
            <a:r>
              <a:rPr lang="sr-Latn-RS" dirty="0"/>
              <a:t>s</a:t>
            </a:r>
            <a:r>
              <a:rPr lang="en-US" dirty="0"/>
              <a:t>e </a:t>
            </a:r>
            <a:r>
              <a:rPr lang="sr-Latn-RS" dirty="0"/>
              <a:t>izvodi u </a:t>
            </a:r>
            <a:r>
              <a:rPr lang="en-US" dirty="0" err="1"/>
              <a:t>škol</a:t>
            </a:r>
            <a:r>
              <a:rPr lang="sr-Latn-RS" dirty="0"/>
              <a:t>i,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16 </a:t>
            </a:r>
            <a:r>
              <a:rPr lang="en-US" dirty="0" err="1"/>
              <a:t>meseci</a:t>
            </a:r>
            <a:r>
              <a:rPr lang="en-US" dirty="0"/>
              <a:t>, </a:t>
            </a:r>
            <a:r>
              <a:rPr lang="en-US" dirty="0" err="1"/>
              <a:t>sadrži</a:t>
            </a:r>
            <a:r>
              <a:rPr lang="en-US" dirty="0"/>
              <a:t> 34 </a:t>
            </a:r>
            <a:r>
              <a:rPr lang="sr-Latn-RS" dirty="0"/>
              <a:t>(deca) i 16 (roditelji) </a:t>
            </a:r>
            <a:r>
              <a:rPr lang="en-US" dirty="0" err="1"/>
              <a:t>seans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grupne</a:t>
            </a:r>
            <a:r>
              <a:rPr lang="en-US" dirty="0"/>
              <a:t> </a:t>
            </a:r>
            <a:r>
              <a:rPr lang="en-US" dirty="0" err="1"/>
              <a:t>terapije</a:t>
            </a:r>
            <a:r>
              <a:rPr lang="en-US" dirty="0"/>
              <a:t>, </a:t>
            </a:r>
            <a:r>
              <a:rPr lang="sr-Latn-RS" dirty="0"/>
              <a:t>a oba </a:t>
            </a:r>
            <a:r>
              <a:rPr lang="sr-Latn-RS" dirty="0" err="1"/>
              <a:t>modal</a:t>
            </a:r>
            <a:r>
              <a:rPr lang="en-US" dirty="0" err="1"/>
              <a:t>itet</a:t>
            </a:r>
            <a:r>
              <a:rPr lang="sr-Latn-RS" dirty="0"/>
              <a:t>a se izvode kao </a:t>
            </a:r>
            <a:r>
              <a:rPr lang="en-US" dirty="0" err="1"/>
              <a:t>jedinstven</a:t>
            </a:r>
            <a:r>
              <a:rPr lang="en-US" dirty="0"/>
              <a:t> program.</a:t>
            </a:r>
            <a:endParaRPr lang="sr-Latn-RS" dirty="0"/>
          </a:p>
          <a:p>
            <a:r>
              <a:rPr lang="en-US" dirty="0"/>
              <a:t>CP </a:t>
            </a:r>
            <a:r>
              <a:rPr lang="en-US" dirty="0" err="1"/>
              <a:t>cilja</a:t>
            </a:r>
            <a:r>
              <a:rPr lang="en-US" dirty="0"/>
              <a:t> </a:t>
            </a:r>
            <a:r>
              <a:rPr lang="en-US" dirty="0" err="1"/>
              <a:t>tranzici</a:t>
            </a:r>
            <a:r>
              <a:rPr lang="sr-Latn-RS" dirty="0"/>
              <a:t>ju</a:t>
            </a:r>
            <a:r>
              <a:rPr lang="en-US" dirty="0"/>
              <a:t> </a:t>
            </a:r>
            <a:r>
              <a:rPr lang="sr-Latn-RS" dirty="0"/>
              <a:t>iz</a:t>
            </a:r>
            <a:r>
              <a:rPr lang="en-US" dirty="0"/>
              <a:t> </a:t>
            </a:r>
            <a:r>
              <a:rPr lang="en-US" dirty="0" err="1"/>
              <a:t>nižih</a:t>
            </a:r>
            <a:r>
              <a:rPr lang="en-US" dirty="0"/>
              <a:t> u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razrede</a:t>
            </a:r>
            <a:r>
              <a:rPr lang="en-US" dirty="0"/>
              <a:t> </a:t>
            </a:r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, a </a:t>
            </a:r>
            <a:r>
              <a:rPr lang="en-US" dirty="0" err="1"/>
              <a:t>postoje</a:t>
            </a:r>
            <a:r>
              <a:rPr lang="en-US" dirty="0"/>
              <a:t> i </a:t>
            </a:r>
            <a:r>
              <a:rPr lang="en-US" dirty="0" err="1"/>
              <a:t>adaptacije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za </a:t>
            </a:r>
            <a:r>
              <a:rPr lang="en-US" dirty="0" err="1"/>
              <a:t>adolescente</a:t>
            </a:r>
            <a:r>
              <a:rPr lang="en-US" dirty="0"/>
              <a:t> </a:t>
            </a:r>
            <a:r>
              <a:rPr lang="sr-Latn-RS" dirty="0"/>
              <a:t>i </a:t>
            </a:r>
            <a:r>
              <a:rPr lang="en-US" dirty="0" err="1"/>
              <a:t>decu</a:t>
            </a:r>
            <a:r>
              <a:rPr lang="en-US" dirty="0"/>
              <a:t> </a:t>
            </a:r>
            <a:r>
              <a:rPr lang="sr-Latn-RS" dirty="0"/>
              <a:t>koje </a:t>
            </a:r>
            <a:r>
              <a:rPr lang="en-US" dirty="0" err="1"/>
              <a:t>zloupotreb</a:t>
            </a:r>
            <a:r>
              <a:rPr lang="sr-Latn-RS" dirty="0" err="1"/>
              <a:t>ljavju</a:t>
            </a:r>
            <a:r>
              <a:rPr lang="sr-Latn-RS" dirty="0"/>
              <a:t> </a:t>
            </a:r>
            <a:r>
              <a:rPr lang="en-US" dirty="0" err="1"/>
              <a:t>substanc</a:t>
            </a:r>
            <a:r>
              <a:rPr lang="sr-Latn-RS" dirty="0"/>
              <a:t>e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4C9D9-CA59-4F58-9632-41BB2F53E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41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17D8F-C1A1-41C1-9BB3-CB5337940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654678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99349-0421-468F-9282-A75EE052B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7079"/>
            <a:ext cx="9144000" cy="195800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sr-Latn-RS" sz="4400" b="1" dirty="0">
                <a:latin typeface="+mn-lt"/>
              </a:rPr>
            </a:br>
            <a:r>
              <a:rPr lang="sr-Latn-RS" sz="4900" b="1" dirty="0">
                <a:latin typeface="+mn-lt"/>
              </a:rPr>
              <a:t>IV </a:t>
            </a:r>
            <a:r>
              <a:rPr lang="en-US" sz="4900" b="1" dirty="0">
                <a:latin typeface="+mn-lt"/>
              </a:rPr>
              <a:t>PORODI</a:t>
            </a:r>
            <a:r>
              <a:rPr lang="sr-Latn-RS" sz="4900" b="1" dirty="0">
                <a:latin typeface="+mn-lt"/>
              </a:rPr>
              <a:t>ČNI PRISTUPI TRETMANU POREMEĆAJA U PONAŠANJU</a:t>
            </a:r>
            <a:br>
              <a:rPr lang="sr-Latn-RS" sz="4900" b="1" dirty="0">
                <a:latin typeface="+mn-lt"/>
              </a:rPr>
            </a:br>
            <a:endParaRPr lang="en-US" sz="49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3C5197-F918-46D0-B2B8-C84C01113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3078"/>
            <a:ext cx="9144000" cy="3647661"/>
          </a:xfrm>
        </p:spPr>
        <p:txBody>
          <a:bodyPr>
            <a:normAutofit fontScale="92500"/>
          </a:bodyPr>
          <a:lstStyle/>
          <a:p>
            <a:pPr algn="l"/>
            <a:r>
              <a:rPr lang="sr-Latn-RS" sz="3200" b="1" dirty="0"/>
              <a:t>IV  1. FUNKCIONALNA PORODIČNA TERAPIJA - </a:t>
            </a:r>
            <a:r>
              <a:rPr lang="sr-Latn-RS" sz="3200" i="1" dirty="0"/>
              <a:t>model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000" dirty="0" err="1"/>
              <a:t>Autori</a:t>
            </a:r>
            <a:r>
              <a:rPr lang="en-US" sz="3000" dirty="0"/>
              <a:t>: </a:t>
            </a:r>
            <a:r>
              <a:rPr lang="en-US" sz="3000" b="1" i="1" dirty="0"/>
              <a:t>James F. Alexander, Ph.D.</a:t>
            </a:r>
            <a:r>
              <a:rPr lang="sr-Latn-RS" sz="3000" dirty="0"/>
              <a:t>,</a:t>
            </a:r>
            <a:r>
              <a:rPr lang="en-US" sz="3000" dirty="0"/>
              <a:t> i </a:t>
            </a:r>
            <a:r>
              <a:rPr lang="en-US" sz="3000" b="1" i="1" dirty="0"/>
              <a:t>Bruce Parsons, Ph.D. </a:t>
            </a:r>
            <a:r>
              <a:rPr lang="en-US" sz="3000" dirty="0"/>
              <a:t>, </a:t>
            </a:r>
            <a:r>
              <a:rPr lang="en-US" sz="3000" dirty="0" err="1"/>
              <a:t>profesor</a:t>
            </a:r>
            <a:r>
              <a:rPr lang="sr-Latn-RS" sz="3000" dirty="0"/>
              <a:t>i</a:t>
            </a:r>
            <a:r>
              <a:rPr lang="en-US" sz="3000" dirty="0"/>
              <a:t> Uta </a:t>
            </a:r>
            <a:r>
              <a:rPr lang="en-US" sz="3000" dirty="0" err="1"/>
              <a:t>Univerziteta</a:t>
            </a:r>
            <a:r>
              <a:rPr lang="en-US" sz="3000" dirty="0"/>
              <a:t>, i </a:t>
            </a:r>
            <a:r>
              <a:rPr lang="en-US" sz="3000" b="1" i="1" dirty="0"/>
              <a:t>Thomas Sexton, Ph. D.</a:t>
            </a:r>
            <a:r>
              <a:rPr lang="en-US" sz="3000" dirty="0"/>
              <a:t>, </a:t>
            </a:r>
            <a:r>
              <a:rPr lang="en-US" sz="3000" dirty="0" err="1"/>
              <a:t>profesor</a:t>
            </a:r>
            <a:r>
              <a:rPr lang="en-US" sz="3000" dirty="0"/>
              <a:t> Indiana </a:t>
            </a:r>
            <a:r>
              <a:rPr lang="en-US" sz="3000" dirty="0" err="1"/>
              <a:t>Univerziteta</a:t>
            </a:r>
            <a:r>
              <a:rPr lang="en-US" sz="3000" dirty="0"/>
              <a:t>,  Website: </a:t>
            </a:r>
            <a:r>
              <a:rPr lang="en-US" sz="3000" dirty="0">
                <a:hlinkClick r:id="rId2"/>
              </a:rPr>
              <a:t>www.FPTinc.com</a:t>
            </a:r>
            <a:r>
              <a:rPr lang="sr-Latn-RS" sz="3000" dirty="0"/>
              <a:t> </a:t>
            </a:r>
            <a:endParaRPr lang="en-US" sz="3000" dirty="0"/>
          </a:p>
          <a:p>
            <a:pPr algn="l"/>
            <a:r>
              <a:rPr lang="sr-Latn-RS" sz="3200" b="1" dirty="0"/>
              <a:t>IV  2. KRATKA STRATEŠKA PORODIČNA TERAPIJA - </a:t>
            </a:r>
            <a:r>
              <a:rPr lang="sr-Latn-RS" sz="3200" i="1" dirty="0"/>
              <a:t>model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/>
              <a:t>Autor: </a:t>
            </a:r>
            <a:r>
              <a:rPr lang="en-US" sz="3000" b="1" i="1" dirty="0"/>
              <a:t>Jose </a:t>
            </a:r>
            <a:r>
              <a:rPr lang="en-US" sz="3000" b="1" i="1" dirty="0" err="1"/>
              <a:t>Szapocznik</a:t>
            </a:r>
            <a:r>
              <a:rPr lang="en-US" sz="3000" b="1" i="1" dirty="0"/>
              <a:t>, Ph.D., </a:t>
            </a:r>
            <a:r>
              <a:rPr lang="en-US" sz="3000" dirty="0" err="1"/>
              <a:t>Profesor</a:t>
            </a:r>
            <a:r>
              <a:rPr lang="en-US" sz="3000" dirty="0"/>
              <a:t> </a:t>
            </a:r>
            <a:r>
              <a:rPr lang="en-US" sz="3000" dirty="0" err="1"/>
              <a:t>psihiratrije</a:t>
            </a:r>
            <a:r>
              <a:rPr lang="en-US" sz="3000" dirty="0"/>
              <a:t> i </a:t>
            </a:r>
            <a:r>
              <a:rPr lang="en-US" sz="3000" b="1" i="1" dirty="0" err="1"/>
              <a:t>Olaga</a:t>
            </a:r>
            <a:r>
              <a:rPr lang="en-US" sz="3000" b="1" i="1" dirty="0"/>
              <a:t> </a:t>
            </a:r>
            <a:r>
              <a:rPr lang="en-US" sz="3000" b="1" i="1" dirty="0" err="1"/>
              <a:t>Hervis</a:t>
            </a:r>
            <a:r>
              <a:rPr lang="en-US" sz="3000" b="1" i="1" dirty="0"/>
              <a:t>, M.S.W.</a:t>
            </a:r>
            <a:r>
              <a:rPr lang="en-US" sz="3000" dirty="0"/>
              <a:t> </a:t>
            </a:r>
            <a:r>
              <a:rPr lang="en-US" sz="3000" dirty="0" err="1"/>
              <a:t>stručni</a:t>
            </a:r>
            <a:r>
              <a:rPr lang="en-US" sz="3000" dirty="0"/>
              <a:t> </a:t>
            </a:r>
            <a:r>
              <a:rPr lang="en-US" sz="3000" dirty="0" err="1"/>
              <a:t>saradnik</a:t>
            </a:r>
            <a:r>
              <a:rPr lang="en-US" sz="3000" dirty="0"/>
              <a:t> </a:t>
            </a:r>
            <a:r>
              <a:rPr lang="en-US" sz="3000" dirty="0" err="1"/>
              <a:t>Univerzitetu</a:t>
            </a:r>
            <a:r>
              <a:rPr lang="en-US" sz="3000" dirty="0"/>
              <a:t> </a:t>
            </a:r>
            <a:r>
              <a:rPr lang="en-US" sz="3000" dirty="0" err="1"/>
              <a:t>Majami</a:t>
            </a:r>
            <a:r>
              <a:rPr lang="en-US" sz="3000" dirty="0"/>
              <a:t>, SAD.</a:t>
            </a:r>
            <a:r>
              <a:rPr lang="sr-Latn-RS" sz="3000" dirty="0"/>
              <a:t> </a:t>
            </a:r>
            <a:r>
              <a:rPr lang="en-US" sz="3000" dirty="0">
                <a:hlinkClick r:id="rId3"/>
              </a:rPr>
              <a:t>www.bsf-av.com</a:t>
            </a:r>
            <a:r>
              <a:rPr lang="sr-Latn-RS" sz="3000" dirty="0"/>
              <a:t> </a:t>
            </a:r>
            <a:endParaRPr lang="en-US" sz="3000" dirty="0"/>
          </a:p>
          <a:p>
            <a:pPr algn="l"/>
            <a:endParaRPr lang="sr-Latn-RS" sz="3200" b="1" dirty="0"/>
          </a:p>
          <a:p>
            <a:pPr algn="l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07785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41399-1C16-4C2B-BBD3-644923C4B0B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r-Latn-RS" b="1" dirty="0">
                <a:latin typeface="+mn-lt"/>
              </a:rPr>
              <a:t>IV  1. FUNKCIONALNA PORODIČNA TERAPIJA-FPT</a:t>
            </a:r>
            <a:br>
              <a:rPr lang="sr-Latn-RS" b="1" dirty="0">
                <a:latin typeface="+mn-lt"/>
              </a:rPr>
            </a:br>
            <a:r>
              <a:rPr lang="sr-Latn-RS" sz="4000" b="1" dirty="0">
                <a:latin typeface="+mn-lt"/>
              </a:rPr>
              <a:t>FUNCTIONAL FAMILY THERAPY-FFT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92D77-CA2E-4B82-8428-4EA1F19A2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155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FPT je </a:t>
            </a:r>
            <a:r>
              <a:rPr lang="en-US" dirty="0" err="1"/>
              <a:t>kratk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sr-Latn-RS" dirty="0"/>
              <a:t>forma PT </a:t>
            </a:r>
            <a:r>
              <a:rPr lang="en-US" dirty="0"/>
              <a:t>za </a:t>
            </a:r>
            <a:r>
              <a:rPr lang="sr-Latn-RS" dirty="0" err="1"/>
              <a:t>nesaradljivu</a:t>
            </a:r>
            <a:r>
              <a:rPr lang="sr-Latn-RS" dirty="0"/>
              <a:t> DA  (10-18), prestupnike</a:t>
            </a:r>
          </a:p>
          <a:p>
            <a:r>
              <a:rPr lang="en-US" dirty="0"/>
              <a:t>FPT </a:t>
            </a:r>
            <a:r>
              <a:rPr lang="sr-Latn-RS" dirty="0" err="1"/>
              <a:t>cija</a:t>
            </a:r>
            <a:r>
              <a:rPr lang="sr-Latn-RS" dirty="0"/>
              <a:t> </a:t>
            </a:r>
            <a:r>
              <a:rPr lang="en-US" dirty="0" err="1"/>
              <a:t>porodičn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sr-Latn-RS" dirty="0"/>
              <a:t>e</a:t>
            </a:r>
            <a:r>
              <a:rPr lang="en-US" dirty="0"/>
              <a:t> i </a:t>
            </a:r>
            <a:r>
              <a:rPr lang="en-US" dirty="0" err="1"/>
              <a:t>komunikacij</a:t>
            </a:r>
            <a:r>
              <a:rPr lang="sr-Latn-RS" dirty="0"/>
              <a:t>e</a:t>
            </a:r>
            <a:r>
              <a:rPr lang="en-US" dirty="0"/>
              <a:t>, </a:t>
            </a:r>
            <a:r>
              <a:rPr lang="en-US" dirty="0" err="1"/>
              <a:t>roditeljsk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veštin</a:t>
            </a:r>
            <a:r>
              <a:rPr lang="sr-Latn-RS" dirty="0"/>
              <a:t>e</a:t>
            </a:r>
            <a:r>
              <a:rPr lang="en-US" dirty="0"/>
              <a:t>, </a:t>
            </a:r>
            <a:r>
              <a:rPr lang="en-US" dirty="0" err="1"/>
              <a:t>veštin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rešavanj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, </a:t>
            </a:r>
            <a:r>
              <a:rPr lang="en-US" dirty="0" err="1"/>
              <a:t>prosocijalno</a:t>
            </a:r>
            <a:r>
              <a:rPr lang="en-US" dirty="0"/>
              <a:t> </a:t>
            </a:r>
            <a:r>
              <a:rPr lang="en-US" dirty="0" err="1"/>
              <a:t>ponašanj</a:t>
            </a:r>
            <a:r>
              <a:rPr lang="sr-Latn-RS" dirty="0"/>
              <a:t>e</a:t>
            </a:r>
            <a:r>
              <a:rPr lang="en-US" dirty="0"/>
              <a:t> i </a:t>
            </a:r>
            <a:r>
              <a:rPr lang="en-US" dirty="0" err="1"/>
              <a:t>povezivanje</a:t>
            </a:r>
            <a:r>
              <a:rPr lang="en-US" dirty="0"/>
              <a:t> </a:t>
            </a:r>
            <a:r>
              <a:rPr lang="en-US" dirty="0" err="1"/>
              <a:t>porodice</a:t>
            </a:r>
            <a:r>
              <a:rPr lang="en-US" dirty="0"/>
              <a:t> sa </a:t>
            </a:r>
            <a:r>
              <a:rPr lang="en-US" dirty="0" err="1"/>
              <a:t>resursima</a:t>
            </a:r>
            <a:r>
              <a:rPr lang="en-US" dirty="0"/>
              <a:t> </a:t>
            </a:r>
            <a:r>
              <a:rPr lang="en-US" dirty="0" err="1"/>
              <a:t>zajednici</a:t>
            </a:r>
            <a:r>
              <a:rPr lang="en-US" dirty="0"/>
              <a:t>. </a:t>
            </a:r>
          </a:p>
          <a:p>
            <a:r>
              <a:rPr lang="en-US" dirty="0" err="1"/>
              <a:t>Tretman</a:t>
            </a:r>
            <a:r>
              <a:rPr lang="en-US" dirty="0"/>
              <a:t> se </a:t>
            </a:r>
            <a:r>
              <a:rPr lang="en-US" dirty="0" err="1"/>
              <a:t>odvija</a:t>
            </a:r>
            <a:r>
              <a:rPr lang="en-US" dirty="0"/>
              <a:t> u </a:t>
            </a:r>
            <a:r>
              <a:rPr lang="en-US" dirty="0" err="1"/>
              <a:t>zajedinici</a:t>
            </a:r>
            <a:r>
              <a:rPr lang="en-US" dirty="0"/>
              <a:t> i </a:t>
            </a:r>
            <a:r>
              <a:rPr lang="en-US" dirty="0" err="1"/>
              <a:t>traje</a:t>
            </a:r>
            <a:r>
              <a:rPr lang="en-US" dirty="0"/>
              <a:t> </a:t>
            </a:r>
            <a:r>
              <a:rPr lang="sr-Latn-RS" dirty="0"/>
              <a:t>2 – 3 meseca (</a:t>
            </a:r>
            <a:r>
              <a:rPr lang="en-US" dirty="0"/>
              <a:t>8</a:t>
            </a:r>
            <a:r>
              <a:rPr lang="sr-Latn-RS" dirty="0"/>
              <a:t> – 12, </a:t>
            </a:r>
            <a:r>
              <a:rPr lang="sr-Latn-RS" dirty="0" err="1"/>
              <a:t>maks</a:t>
            </a:r>
            <a:r>
              <a:rPr lang="sr-Latn-RS" dirty="0"/>
              <a:t> 30 seansi) sa fokusom na </a:t>
            </a:r>
            <a:r>
              <a:rPr lang="en-US" b="1" i="1" dirty="0" err="1"/>
              <a:t>funkciju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odnosi</a:t>
            </a:r>
            <a:r>
              <a:rPr lang="en-US" dirty="0"/>
              <a:t> u </a:t>
            </a:r>
            <a:r>
              <a:rPr lang="en-US" dirty="0" err="1"/>
              <a:t>porodic</a:t>
            </a:r>
            <a:r>
              <a:rPr lang="sr-Latn-RS" dirty="0"/>
              <a:t>i</a:t>
            </a:r>
            <a:r>
              <a:rPr lang="en-US" dirty="0"/>
              <a:t> i</a:t>
            </a:r>
            <a:r>
              <a:rPr lang="sr-Latn-RS" dirty="0"/>
              <a:t>graju </a:t>
            </a:r>
            <a:r>
              <a:rPr lang="en-US" dirty="0"/>
              <a:t>u </a:t>
            </a:r>
            <a:r>
              <a:rPr lang="en-US" dirty="0" err="1"/>
              <a:t>nastajanju</a:t>
            </a:r>
            <a:r>
              <a:rPr lang="en-US" dirty="0"/>
              <a:t>, </a:t>
            </a:r>
            <a:r>
              <a:rPr lang="en-US" dirty="0" err="1"/>
              <a:t>održavanju</a:t>
            </a:r>
            <a:r>
              <a:rPr lang="en-US" dirty="0"/>
              <a:t>  </a:t>
            </a:r>
            <a:r>
              <a:rPr lang="sr-Latn-RS" dirty="0"/>
              <a:t>PP. </a:t>
            </a:r>
          </a:p>
          <a:p>
            <a:r>
              <a:rPr lang="sr-Latn-RS" dirty="0"/>
              <a:t>FPT se odvija u </a:t>
            </a:r>
            <a:r>
              <a:rPr lang="en-US" dirty="0"/>
              <a:t>pet </a:t>
            </a:r>
            <a:r>
              <a:rPr lang="en-US" dirty="0" err="1"/>
              <a:t>sekvenci</a:t>
            </a:r>
            <a:r>
              <a:rPr lang="en-US" dirty="0"/>
              <a:t>: (1) </a:t>
            </a:r>
            <a:r>
              <a:rPr lang="en-US" dirty="0" err="1"/>
              <a:t>angažovanje</a:t>
            </a:r>
            <a:r>
              <a:rPr lang="en-US" dirty="0"/>
              <a:t>, (2) </a:t>
            </a:r>
            <a:r>
              <a:rPr lang="en-US" dirty="0" err="1"/>
              <a:t>motivisanje</a:t>
            </a:r>
            <a:r>
              <a:rPr lang="en-US" dirty="0"/>
              <a:t>, (3) </a:t>
            </a:r>
            <a:r>
              <a:rPr lang="en-US" dirty="0" err="1"/>
              <a:t>procena</a:t>
            </a:r>
            <a:r>
              <a:rPr lang="en-US" dirty="0"/>
              <a:t>, (4) </a:t>
            </a:r>
            <a:r>
              <a:rPr lang="en-US" dirty="0" err="1"/>
              <a:t>promena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i (5) </a:t>
            </a:r>
            <a:r>
              <a:rPr lang="en-US" dirty="0" err="1"/>
              <a:t>generalizacija</a:t>
            </a:r>
            <a:r>
              <a:rPr lang="en-US" dirty="0"/>
              <a:t>.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posebane</a:t>
            </a:r>
            <a:r>
              <a:rPr lang="en-US" dirty="0"/>
              <a:t> </a:t>
            </a:r>
            <a:r>
              <a:rPr lang="en-US" dirty="0" err="1"/>
              <a:t>ciljeve</a:t>
            </a:r>
            <a:r>
              <a:rPr lang="en-US" dirty="0"/>
              <a:t>, </a:t>
            </a:r>
            <a:r>
              <a:rPr lang="en-US" dirty="0" err="1"/>
              <a:t>zadatake</a:t>
            </a:r>
            <a:r>
              <a:rPr lang="en-US" dirty="0"/>
              <a:t>, strategije i </a:t>
            </a:r>
            <a:r>
              <a:rPr lang="en-US" dirty="0" err="1"/>
              <a:t>očekivane</a:t>
            </a:r>
            <a:r>
              <a:rPr lang="en-US" dirty="0"/>
              <a:t> </a:t>
            </a:r>
            <a:r>
              <a:rPr lang="en-US" dirty="0" err="1"/>
              <a:t>ishode</a:t>
            </a:r>
            <a:r>
              <a:rPr lang="sr-Latn-RS" dirty="0"/>
              <a:t>, a o</a:t>
            </a:r>
            <a:r>
              <a:rPr lang="en-US" dirty="0" err="1"/>
              <a:t>stvarivanje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 i </a:t>
            </a:r>
            <a:r>
              <a:rPr lang="en-US" dirty="0" err="1"/>
              <a:t>zadataka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faze </a:t>
            </a:r>
            <a:r>
              <a:rPr lang="en-US" dirty="0" err="1"/>
              <a:t>uslov</a:t>
            </a:r>
            <a:r>
              <a:rPr lang="en-US" dirty="0"/>
              <a:t> je za </a:t>
            </a:r>
            <a:r>
              <a:rPr lang="en-US" dirty="0" err="1"/>
              <a:t>ulazak</a:t>
            </a:r>
            <a:r>
              <a:rPr lang="en-US" dirty="0"/>
              <a:t> u </a:t>
            </a:r>
            <a:r>
              <a:rPr lang="en-US" dirty="0" err="1"/>
              <a:t>narednu</a:t>
            </a:r>
            <a:r>
              <a:rPr lang="en-US" dirty="0"/>
              <a:t> </a:t>
            </a:r>
            <a:r>
              <a:rPr lang="en-US" dirty="0" err="1"/>
              <a:t>fazu</a:t>
            </a:r>
            <a:r>
              <a:rPr lang="en-US" dirty="0"/>
              <a:t> </a:t>
            </a:r>
            <a:r>
              <a:rPr lang="en-US" dirty="0" err="1"/>
              <a:t>tretmana</a:t>
            </a:r>
            <a:r>
              <a:rPr lang="en-US" dirty="0"/>
              <a:t>. </a:t>
            </a:r>
          </a:p>
          <a:p>
            <a:r>
              <a:rPr lang="en-US" dirty="0"/>
              <a:t>FPT</a:t>
            </a:r>
            <a:r>
              <a:rPr lang="sr-Latn-RS" dirty="0"/>
              <a:t> </a:t>
            </a:r>
            <a:r>
              <a:rPr lang="en-US" dirty="0" err="1"/>
              <a:t>uspešno</a:t>
            </a:r>
            <a:r>
              <a:rPr lang="en-US" dirty="0"/>
              <a:t> </a:t>
            </a:r>
            <a:r>
              <a:rPr lang="en-US" dirty="0" err="1"/>
              <a:t>prevenira</a:t>
            </a:r>
            <a:r>
              <a:rPr lang="en-US" dirty="0"/>
              <a:t> </a:t>
            </a:r>
            <a:r>
              <a:rPr lang="en-US" dirty="0" err="1"/>
              <a:t>institucionalizaciju</a:t>
            </a:r>
            <a:r>
              <a:rPr lang="en-US" dirty="0"/>
              <a:t>,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rano</a:t>
            </a:r>
            <a:r>
              <a:rPr lang="en-US" dirty="0"/>
              <a:t> </a:t>
            </a:r>
            <a:r>
              <a:rPr lang="en-US" dirty="0" err="1"/>
              <a:t>otpuštanje</a:t>
            </a:r>
            <a:r>
              <a:rPr lang="en-US" dirty="0"/>
              <a:t> i </a:t>
            </a:r>
            <a:r>
              <a:rPr lang="en-US" dirty="0" err="1"/>
              <a:t>pomaže</a:t>
            </a:r>
            <a:r>
              <a:rPr lang="en-US" dirty="0"/>
              <a:t> socijalnu </a:t>
            </a:r>
            <a:r>
              <a:rPr lang="en-US" dirty="0" err="1"/>
              <a:t>reintegraciju</a:t>
            </a:r>
            <a:r>
              <a:rPr lang="en-US" dirty="0"/>
              <a:t> </a:t>
            </a:r>
            <a:r>
              <a:rPr lang="sr-Latn-RS" dirty="0"/>
              <a:t>DA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A5CC7-4280-4BD5-B843-D275A82F9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43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719F5-3079-4F34-B632-EA3C9F430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8837444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5B25F-7A2B-4F51-852D-C33BAD5B8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2" y="365125"/>
            <a:ext cx="11042374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r-Latn-RS" sz="4000" b="1" dirty="0">
                <a:latin typeface="+mn-lt"/>
              </a:rPr>
              <a:t>IV  2. KRATKA STRATEGIJSKA PORODIČNA TERAPIJA-KSPT</a:t>
            </a:r>
            <a:br>
              <a:rPr lang="sr-Latn-RS" sz="4000" b="1" dirty="0">
                <a:latin typeface="+mn-lt"/>
              </a:rPr>
            </a:br>
            <a:r>
              <a:rPr lang="sr-Latn-RS" sz="4000" b="1" dirty="0">
                <a:latin typeface="+mn-lt"/>
              </a:rPr>
              <a:t>BRIEF STATEGIC FAMILY THERAPY - BSFT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016A6-1D21-400A-833D-23C96E6F0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KSPT je </a:t>
            </a:r>
            <a:r>
              <a:rPr lang="en-US" dirty="0" err="1"/>
              <a:t>direktivna</a:t>
            </a:r>
            <a:r>
              <a:rPr lang="en-US" dirty="0"/>
              <a:t>, </a:t>
            </a:r>
            <a:r>
              <a:rPr lang="en-US" dirty="0" err="1"/>
              <a:t>praktična</a:t>
            </a:r>
            <a:r>
              <a:rPr lang="en-US" dirty="0"/>
              <a:t>, </a:t>
            </a:r>
            <a:r>
              <a:rPr lang="en-US" dirty="0" err="1"/>
              <a:t>sistemsk</a:t>
            </a:r>
            <a:r>
              <a:rPr lang="sr-Latn-RS" dirty="0"/>
              <a:t>a </a:t>
            </a:r>
            <a:r>
              <a:rPr lang="en-US" dirty="0"/>
              <a:t>forma </a:t>
            </a:r>
            <a:r>
              <a:rPr lang="sr-Latn-RS" dirty="0"/>
              <a:t>PT za porodice sa DA</a:t>
            </a:r>
            <a:r>
              <a:rPr lang="en-US" dirty="0"/>
              <a:t> (6 -17) sa </a:t>
            </a:r>
            <a:r>
              <a:rPr lang="sr-Latn-RS" dirty="0"/>
              <a:t>PP i z</a:t>
            </a:r>
            <a:r>
              <a:rPr lang="en-US" dirty="0" err="1"/>
              <a:t>oupotreb</a:t>
            </a:r>
            <a:r>
              <a:rPr lang="sr-Latn-RS" dirty="0"/>
              <a:t>om </a:t>
            </a:r>
            <a:r>
              <a:rPr lang="en-US" dirty="0" err="1"/>
              <a:t>substanci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KSPT radi sa </a:t>
            </a:r>
            <a:r>
              <a:rPr lang="en-US" dirty="0" err="1"/>
              <a:t>porodični</a:t>
            </a:r>
            <a:r>
              <a:rPr lang="sr-Latn-RS" dirty="0"/>
              <a:t>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sr-Latn-RS" dirty="0"/>
              <a:t>om i menja </a:t>
            </a:r>
            <a:r>
              <a:rPr lang="en-US" dirty="0" err="1"/>
              <a:t>ponašanje</a:t>
            </a:r>
            <a:r>
              <a:rPr lang="sr-Latn-RS" dirty="0"/>
              <a:t> DA</a:t>
            </a:r>
            <a:r>
              <a:rPr lang="en-US" dirty="0"/>
              <a:t> </a:t>
            </a:r>
            <a:r>
              <a:rPr lang="en-US" dirty="0" err="1"/>
              <a:t>promenom</a:t>
            </a:r>
            <a:r>
              <a:rPr lang="en-US" dirty="0"/>
              <a:t> </a:t>
            </a:r>
            <a:r>
              <a:rPr lang="en-US" dirty="0" err="1"/>
              <a:t>nefunkcionalnih</a:t>
            </a:r>
            <a:r>
              <a:rPr lang="en-US" dirty="0"/>
              <a:t> </a:t>
            </a:r>
            <a:r>
              <a:rPr lang="en-US" dirty="0" err="1"/>
              <a:t>obrazaca</a:t>
            </a:r>
            <a:r>
              <a:rPr lang="en-US" dirty="0"/>
              <a:t> </a:t>
            </a:r>
            <a:r>
              <a:rPr lang="en-US" dirty="0" err="1"/>
              <a:t>interakcija</a:t>
            </a:r>
            <a:r>
              <a:rPr lang="en-US" dirty="0"/>
              <a:t> </a:t>
            </a:r>
            <a:r>
              <a:rPr lang="en-US" dirty="0" err="1"/>
              <a:t>odgovorni</a:t>
            </a:r>
            <a:r>
              <a:rPr lang="sr-Latn-RS" dirty="0"/>
              <a:t>h</a:t>
            </a:r>
            <a:r>
              <a:rPr lang="en-US" dirty="0"/>
              <a:t> za </a:t>
            </a:r>
            <a:r>
              <a:rPr lang="en-US" dirty="0" err="1"/>
              <a:t>održavnje</a:t>
            </a:r>
            <a:r>
              <a:rPr lang="en-US" dirty="0"/>
              <a:t> </a:t>
            </a:r>
            <a:r>
              <a:rPr lang="sr-Latn-RS" dirty="0"/>
              <a:t>PP. </a:t>
            </a:r>
          </a:p>
          <a:p>
            <a:r>
              <a:rPr lang="en-US" dirty="0" err="1"/>
              <a:t>Te</a:t>
            </a:r>
            <a:r>
              <a:rPr lang="sr-Latn-RS" dirty="0" err="1"/>
              <a:t>hnike</a:t>
            </a:r>
            <a:r>
              <a:rPr lang="sr-Latn-RS" dirty="0"/>
              <a:t>: </a:t>
            </a:r>
            <a:r>
              <a:rPr lang="en-US" dirty="0"/>
              <a:t>(a) </a:t>
            </a:r>
            <a:r>
              <a:rPr lang="en-US" dirty="0" err="1"/>
              <a:t>pridruživanje</a:t>
            </a:r>
            <a:r>
              <a:rPr lang="en-US" dirty="0"/>
              <a:t>, (b) </a:t>
            </a:r>
            <a:r>
              <a:rPr lang="en-US" dirty="0" err="1"/>
              <a:t>dijagnostikovanje</a:t>
            </a:r>
            <a:r>
              <a:rPr lang="sr-Latn-RS" dirty="0"/>
              <a:t>,</a:t>
            </a:r>
            <a:r>
              <a:rPr lang="en-US" dirty="0"/>
              <a:t> (c) </a:t>
            </a:r>
            <a:r>
              <a:rPr lang="en-US" dirty="0" err="1"/>
              <a:t>preuokvirivanje</a:t>
            </a:r>
            <a:r>
              <a:rPr lang="en-US" dirty="0"/>
              <a:t> i (c) </a:t>
            </a:r>
            <a:r>
              <a:rPr lang="en-US" dirty="0" err="1"/>
              <a:t>restrukturiranje</a:t>
            </a:r>
            <a:r>
              <a:rPr lang="sr-Latn-RS" dirty="0"/>
              <a:t>,</a:t>
            </a:r>
            <a:r>
              <a:rPr lang="en-US" dirty="0"/>
              <a:t> </a:t>
            </a:r>
            <a:r>
              <a:rPr lang="sr-Latn-RS" dirty="0"/>
              <a:t>prekidanje nefunkcionalnih i </a:t>
            </a:r>
            <a:r>
              <a:rPr lang="en-US" dirty="0" err="1"/>
              <a:t>uspostavljanja</a:t>
            </a:r>
            <a:r>
              <a:rPr lang="en-US" dirty="0"/>
              <a:t>  </a:t>
            </a:r>
            <a:r>
              <a:rPr lang="en-US" dirty="0" err="1"/>
              <a:t>funkcionalnih</a:t>
            </a:r>
            <a:r>
              <a:rPr lang="en-US" dirty="0"/>
              <a:t> </a:t>
            </a:r>
            <a:r>
              <a:rPr lang="en-US" dirty="0" err="1"/>
              <a:t>intrakcija</a:t>
            </a:r>
            <a:r>
              <a:rPr lang="en-US" dirty="0"/>
              <a:t>, </a:t>
            </a:r>
            <a:r>
              <a:rPr lang="en-US" dirty="0" err="1"/>
              <a:t>veština</a:t>
            </a:r>
            <a:r>
              <a:rPr lang="en-US" dirty="0"/>
              <a:t> i </a:t>
            </a:r>
            <a:r>
              <a:rPr lang="en-US" dirty="0" err="1"/>
              <a:t>ponašanja</a:t>
            </a:r>
            <a:r>
              <a:rPr lang="en-US" dirty="0"/>
              <a:t>. </a:t>
            </a:r>
          </a:p>
          <a:p>
            <a:r>
              <a:rPr lang="en-US" dirty="0" err="1"/>
              <a:t>Traj</a:t>
            </a:r>
            <a:r>
              <a:rPr lang="sr-Latn-RS" dirty="0" err="1"/>
              <a:t>anje</a:t>
            </a:r>
            <a:r>
              <a:rPr lang="en-US" dirty="0"/>
              <a:t> </a:t>
            </a:r>
            <a:r>
              <a:rPr lang="sr-Latn-RS" dirty="0"/>
              <a:t>4 do 6 meseci (</a:t>
            </a:r>
            <a:r>
              <a:rPr lang="en-US" dirty="0"/>
              <a:t>12</a:t>
            </a:r>
            <a:r>
              <a:rPr lang="sr-Latn-RS" dirty="0"/>
              <a:t> – </a:t>
            </a:r>
            <a:r>
              <a:rPr lang="en-US" dirty="0"/>
              <a:t>16</a:t>
            </a:r>
            <a:r>
              <a:rPr lang="sr-Latn-RS" dirty="0"/>
              <a:t> seansi, 1 X nedeljno, 1 – 1.5 sati) u porodici ili savetovalištu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4479A-3683-452F-88D4-CBBD2223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44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292C4-B289-46D3-876C-48DC56767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3534925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D7702-7274-446B-AB67-F265EEC38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4" y="365125"/>
            <a:ext cx="11042374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r-Latn-RS" sz="4000" b="1" dirty="0">
                <a:latin typeface="+mn-lt"/>
              </a:rPr>
              <a:t>V  MULTIMODALNI PRISTUPI TRETMANU DA SA PP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65607-BC14-4B4B-B546-C35AEDED3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44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b="1" dirty="0"/>
              <a:t>V  1. MULTISISTEMSKA TERAPIJA - </a:t>
            </a:r>
            <a:r>
              <a:rPr lang="sr-Latn-RS" sz="3000" b="1" i="1" dirty="0"/>
              <a:t>model plus </a:t>
            </a:r>
          </a:p>
          <a:p>
            <a:r>
              <a:rPr lang="en-US" dirty="0"/>
              <a:t>Autor: </a:t>
            </a:r>
            <a:r>
              <a:rPr lang="en-US" b="1" i="1" dirty="0"/>
              <a:t>Scott W. </a:t>
            </a:r>
            <a:r>
              <a:rPr lang="en-US" b="1" i="1" dirty="0" err="1"/>
              <a:t>Henggeler</a:t>
            </a:r>
            <a:r>
              <a:rPr lang="en-US" b="1" i="1" dirty="0"/>
              <a:t>, Ph.D, </a:t>
            </a:r>
            <a:r>
              <a:rPr lang="en-US" dirty="0" err="1"/>
              <a:t>Profesor</a:t>
            </a:r>
            <a:r>
              <a:rPr lang="en-US" dirty="0"/>
              <a:t>, </a:t>
            </a:r>
            <a:r>
              <a:rPr lang="en-US" dirty="0" err="1"/>
              <a:t>Univerziteta</a:t>
            </a:r>
            <a:r>
              <a:rPr lang="en-US" dirty="0"/>
              <a:t> </a:t>
            </a:r>
            <a:r>
              <a:rPr lang="en-US" dirty="0" err="1"/>
              <a:t>Južna</a:t>
            </a:r>
            <a:r>
              <a:rPr lang="en-US" dirty="0"/>
              <a:t> </a:t>
            </a:r>
            <a:r>
              <a:rPr lang="en-US" dirty="0" err="1"/>
              <a:t>Karilina</a:t>
            </a:r>
            <a:r>
              <a:rPr lang="sr-Latn-RS" dirty="0"/>
              <a:t>, Email:</a:t>
            </a:r>
            <a:r>
              <a:rPr lang="en-US" dirty="0"/>
              <a:t> marshall.swenson@mstservices.com, </a:t>
            </a:r>
            <a:r>
              <a:rPr lang="sr-Latn-RS" dirty="0"/>
              <a:t>WEB:</a:t>
            </a:r>
            <a:r>
              <a:rPr lang="en-US" dirty="0"/>
              <a:t> </a:t>
            </a:r>
            <a:r>
              <a:rPr lang="en-US" u="sng" dirty="0">
                <a:hlinkClick r:id="rId2"/>
              </a:rPr>
              <a:t>www.mstservies.com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sr-Latn-RS" b="1" dirty="0"/>
              <a:t>V  2. PROGRAM POZITIVNOG RODITELJSTVA - </a:t>
            </a:r>
            <a:r>
              <a:rPr lang="sr-Latn-RS" i="1" dirty="0"/>
              <a:t>obećavajući</a:t>
            </a:r>
          </a:p>
          <a:p>
            <a:r>
              <a:rPr lang="sr-Latn-RS" dirty="0"/>
              <a:t>Autori: </a:t>
            </a:r>
            <a:r>
              <a:rPr lang="sr-Latn-RS" b="1" i="1" dirty="0"/>
              <a:t>Dr. </a:t>
            </a:r>
            <a:r>
              <a:rPr lang="sr-Latn-RS" b="1" i="1" dirty="0" err="1"/>
              <a:t>Patricia</a:t>
            </a:r>
            <a:r>
              <a:rPr lang="sr-Latn-RS" b="1" i="1" dirty="0"/>
              <a:t> </a:t>
            </a:r>
            <a:r>
              <a:rPr lang="sr-Latn-RS" b="1" i="1" dirty="0" err="1"/>
              <a:t>Chamberlain</a:t>
            </a:r>
            <a:r>
              <a:rPr lang="sr-Latn-RS" dirty="0"/>
              <a:t>, naučni direktor, za glavni THO i </a:t>
            </a:r>
            <a:r>
              <a:rPr lang="sr-Latn-RS" b="1" i="1" dirty="0" err="1"/>
              <a:t>Philop</a:t>
            </a:r>
            <a:r>
              <a:rPr lang="sr-Latn-RS" b="1" i="1" dirty="0"/>
              <a:t> </a:t>
            </a:r>
            <a:r>
              <a:rPr lang="sr-Latn-RS" b="1" i="1" dirty="0" err="1"/>
              <a:t>Fisher</a:t>
            </a:r>
            <a:r>
              <a:rPr lang="sr-Latn-RS" b="1" i="1" dirty="0"/>
              <a:t>, Ph.D</a:t>
            </a:r>
            <a:r>
              <a:rPr lang="sr-Latn-RS" dirty="0"/>
              <a:t>., viši naučni saradnik, za THO za predškolsku decu, Centra za socijalno učenje Oregon, Web: </a:t>
            </a:r>
            <a:r>
              <a:rPr lang="en-US" u="sng" dirty="0">
                <a:hlinkClick r:id="rId3"/>
              </a:rPr>
              <a:t>http://www.mtfc.com</a:t>
            </a:r>
            <a:r>
              <a:rPr lang="en-US" dirty="0"/>
              <a:t> </a:t>
            </a:r>
            <a:endParaRPr lang="sr-Latn-RS" dirty="0"/>
          </a:p>
          <a:p>
            <a:pPr marL="0" indent="0">
              <a:buNone/>
            </a:pPr>
            <a:r>
              <a:rPr lang="sr-Latn-RS" b="1" dirty="0"/>
              <a:t>V  3. TERAPEUTSKO HRANITELJSTVO OREGON MODEL - </a:t>
            </a:r>
            <a:r>
              <a:rPr lang="sr-Latn-RS" i="1" dirty="0"/>
              <a:t>obećavajući</a:t>
            </a:r>
          </a:p>
          <a:p>
            <a:r>
              <a:rPr lang="en-US" dirty="0"/>
              <a:t>Autor: Matthew Sanders, Ph.D., </a:t>
            </a:r>
            <a:r>
              <a:rPr lang="en-US" dirty="0" err="1"/>
              <a:t>Profesor</a:t>
            </a:r>
            <a:r>
              <a:rPr lang="sr-Latn-RS" dirty="0"/>
              <a:t>, </a:t>
            </a:r>
            <a:r>
              <a:rPr lang="en-US" dirty="0" err="1"/>
              <a:t>Kvinsland</a:t>
            </a:r>
            <a:r>
              <a:rPr lang="en-US" dirty="0"/>
              <a:t> </a:t>
            </a:r>
            <a:r>
              <a:rPr lang="en-US" dirty="0" err="1"/>
              <a:t>univerzitet</a:t>
            </a:r>
            <a:r>
              <a:rPr lang="en-US" dirty="0"/>
              <a:t>, A</a:t>
            </a:r>
            <a:r>
              <a:rPr lang="sr-Latn-RS" dirty="0"/>
              <a:t>U, </a:t>
            </a:r>
            <a:r>
              <a:rPr lang="en-US" dirty="0"/>
              <a:t>Web: </a:t>
            </a:r>
            <a:r>
              <a:rPr lang="en-US" u="sng" dirty="0">
                <a:hlinkClick r:id="rId4"/>
              </a:rPr>
              <a:t>http://www.triplep.net</a:t>
            </a:r>
            <a:r>
              <a:rPr lang="en-US" dirty="0"/>
              <a:t> </a:t>
            </a:r>
            <a:r>
              <a:rPr lang="sr-Latn-RS" dirty="0"/>
              <a:t>, </a:t>
            </a:r>
            <a:r>
              <a:rPr lang="en-US" dirty="0"/>
              <a:t>Web: </a:t>
            </a:r>
            <a:r>
              <a:rPr lang="en-US" u="sng" dirty="0">
                <a:hlinkClick r:id="rId5"/>
              </a:rPr>
              <a:t>http://www.triplep-america.com</a:t>
            </a:r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CC6D8-06E1-4982-9D93-F32D3B14C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45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E38438-970D-4866-8639-A681B0D5D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190730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22796-A75B-48B0-8A7C-4E715A1425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r-Latn-RS" b="1" dirty="0">
                <a:latin typeface="+mn-lt"/>
              </a:rPr>
              <a:t>V  1. MULTISISTEMSKA TERAPIJA DA SA PP - MST</a:t>
            </a:r>
            <a:br>
              <a:rPr lang="sr-Latn-RS" b="1" dirty="0">
                <a:latin typeface="+mn-lt"/>
              </a:rPr>
            </a:br>
            <a:r>
              <a:rPr lang="sr-Latn-RS" sz="4000" b="1" dirty="0">
                <a:latin typeface="+mn-lt"/>
              </a:rPr>
              <a:t>THE MULTISISTEMIC THERAPY - MST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45D3D-B567-4112-9FEB-F79D9F80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1" y="1825625"/>
            <a:ext cx="1110727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MST</a:t>
            </a:r>
            <a:r>
              <a:rPr lang="sr-Latn-RS" dirty="0"/>
              <a:t>, </a:t>
            </a:r>
            <a:r>
              <a:rPr lang="en-US" dirty="0" err="1"/>
              <a:t>sveobuhvat</a:t>
            </a:r>
            <a:r>
              <a:rPr lang="sr-Latn-RS" dirty="0" err="1"/>
              <a:t>an</a:t>
            </a:r>
            <a:r>
              <a:rPr lang="en-US" dirty="0"/>
              <a:t>, </a:t>
            </a:r>
            <a:r>
              <a:rPr lang="en-US" dirty="0" err="1"/>
              <a:t>intenziv</a:t>
            </a:r>
            <a:r>
              <a:rPr lang="sr-Latn-RS" dirty="0"/>
              <a:t>a</a:t>
            </a:r>
            <a:r>
              <a:rPr lang="en-US" dirty="0"/>
              <a:t>n, na porodicu i </a:t>
            </a:r>
            <a:r>
              <a:rPr lang="en-US" dirty="0" err="1"/>
              <a:t>zajednicu</a:t>
            </a:r>
            <a:r>
              <a:rPr lang="en-US" dirty="0"/>
              <a:t> </a:t>
            </a:r>
            <a:r>
              <a:rPr lang="en-US" dirty="0" err="1"/>
              <a:t>fokusiran</a:t>
            </a:r>
            <a:r>
              <a:rPr lang="en-US" dirty="0"/>
              <a:t> </a:t>
            </a:r>
            <a:r>
              <a:rPr lang="sr-Latn-RS" dirty="0"/>
              <a:t>program za</a:t>
            </a:r>
            <a:r>
              <a:rPr lang="en-US" dirty="0"/>
              <a:t> </a:t>
            </a:r>
            <a:r>
              <a:rPr lang="sr-Latn-RS" dirty="0"/>
              <a:t>DA </a:t>
            </a:r>
            <a:r>
              <a:rPr lang="en-US" dirty="0"/>
              <a:t>sa </a:t>
            </a:r>
            <a:r>
              <a:rPr lang="en-US" dirty="0" err="1"/>
              <a:t>ozbiljnim</a:t>
            </a:r>
            <a:r>
              <a:rPr lang="en-US" dirty="0"/>
              <a:t> </a:t>
            </a:r>
            <a:r>
              <a:rPr lang="sr-Latn-RS" dirty="0"/>
              <a:t>PP kandidatima za institucionalizaciju</a:t>
            </a:r>
          </a:p>
          <a:p>
            <a:r>
              <a:rPr lang="en-US" dirty="0"/>
              <a:t>MST se </a:t>
            </a:r>
            <a:r>
              <a:rPr lang="en-US" dirty="0" err="1"/>
              <a:t>izvodi</a:t>
            </a:r>
            <a:r>
              <a:rPr lang="en-US" dirty="0"/>
              <a:t> u </a:t>
            </a:r>
            <a:r>
              <a:rPr lang="en-US" dirty="0" err="1"/>
              <a:t>porodici</a:t>
            </a:r>
            <a:r>
              <a:rPr lang="en-US" dirty="0"/>
              <a:t> i </a:t>
            </a:r>
            <a:r>
              <a:rPr lang="en-US" dirty="0" err="1"/>
              <a:t>zajednici</a:t>
            </a:r>
            <a:r>
              <a:rPr lang="en-US" dirty="0"/>
              <a:t> </a:t>
            </a:r>
            <a:r>
              <a:rPr lang="sr-Latn-RS" dirty="0"/>
              <a:t>unapređuje </a:t>
            </a:r>
            <a:r>
              <a:rPr lang="en-US" dirty="0" err="1"/>
              <a:t>roditeljske</a:t>
            </a:r>
            <a:r>
              <a:rPr lang="en-US" dirty="0"/>
              <a:t> </a:t>
            </a:r>
            <a:r>
              <a:rPr lang="en-US" dirty="0" err="1"/>
              <a:t>veštine</a:t>
            </a:r>
            <a:r>
              <a:rPr lang="sr-Latn-RS" dirty="0"/>
              <a:t>,</a:t>
            </a:r>
            <a:r>
              <a:rPr lang="en-US" dirty="0"/>
              <a:t> </a:t>
            </a:r>
            <a:r>
              <a:rPr lang="en-US" dirty="0" err="1"/>
              <a:t>odnose</a:t>
            </a:r>
            <a:r>
              <a:rPr lang="en-US" dirty="0"/>
              <a:t> u </a:t>
            </a:r>
            <a:r>
              <a:rPr lang="en-US" dirty="0" err="1"/>
              <a:t>porodici</a:t>
            </a:r>
            <a:r>
              <a:rPr lang="en-US" dirty="0"/>
              <a:t>, </a:t>
            </a:r>
            <a:r>
              <a:rPr lang="en-US" dirty="0" err="1"/>
              <a:t>vršnjačke</a:t>
            </a:r>
            <a:r>
              <a:rPr lang="en-US" dirty="0"/>
              <a:t> </a:t>
            </a:r>
            <a:r>
              <a:rPr lang="en-US" dirty="0" err="1"/>
              <a:t>odnose</a:t>
            </a:r>
            <a:r>
              <a:rPr lang="en-US" dirty="0"/>
              <a:t>, </a:t>
            </a:r>
            <a:r>
              <a:rPr lang="en-US" dirty="0" err="1"/>
              <a:t>obrazovanje</a:t>
            </a:r>
            <a:r>
              <a:rPr lang="en-US" dirty="0"/>
              <a:t> i </a:t>
            </a:r>
            <a:r>
              <a:rPr lang="en-US" dirty="0" err="1"/>
              <a:t>profesionalno</a:t>
            </a:r>
            <a:r>
              <a:rPr lang="en-US" dirty="0"/>
              <a:t> </a:t>
            </a:r>
            <a:r>
              <a:rPr lang="en-US" dirty="0" err="1"/>
              <a:t>osposobljavanje</a:t>
            </a:r>
            <a:r>
              <a:rPr lang="en-US" dirty="0"/>
              <a:t> </a:t>
            </a:r>
            <a:r>
              <a:rPr lang="sr-Latn-RS" dirty="0"/>
              <a:t>DA i</a:t>
            </a:r>
            <a:r>
              <a:rPr lang="en-US" dirty="0"/>
              <a:t> </a:t>
            </a:r>
            <a:r>
              <a:rPr lang="en-US" dirty="0" err="1"/>
              <a:t>aktivira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socijalne</a:t>
            </a:r>
            <a:r>
              <a:rPr lang="en-US" dirty="0"/>
              <a:t> </a:t>
            </a:r>
            <a:r>
              <a:rPr lang="en-US" dirty="0" err="1"/>
              <a:t>podrške</a:t>
            </a:r>
            <a:r>
              <a:rPr lang="en-US" dirty="0"/>
              <a:t> u </a:t>
            </a:r>
            <a:r>
              <a:rPr lang="en-US" dirty="0" err="1"/>
              <a:t>lokalnoj</a:t>
            </a:r>
            <a:r>
              <a:rPr lang="en-US" dirty="0"/>
              <a:t> </a:t>
            </a:r>
            <a:r>
              <a:rPr lang="en-US" dirty="0" err="1"/>
              <a:t>zajednici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Tretman</a:t>
            </a:r>
            <a:r>
              <a:rPr lang="en-US" dirty="0"/>
              <a:t> </a:t>
            </a:r>
            <a:r>
              <a:rPr lang="sr-Latn-RS" dirty="0"/>
              <a:t>(4 – 6 meseci), </a:t>
            </a:r>
            <a:r>
              <a:rPr lang="en-US" dirty="0" err="1"/>
              <a:t>oko</a:t>
            </a:r>
            <a:r>
              <a:rPr lang="en-US" dirty="0"/>
              <a:t> 60 </a:t>
            </a:r>
            <a:r>
              <a:rPr lang="en-US" dirty="0" err="1"/>
              <a:t>seansi</a:t>
            </a:r>
            <a:r>
              <a:rPr lang="en-US" dirty="0"/>
              <a:t> </a:t>
            </a:r>
            <a:r>
              <a:rPr lang="en-US" dirty="0" err="1"/>
              <a:t>direktnog</a:t>
            </a:r>
            <a:r>
              <a:rPr lang="en-US" dirty="0"/>
              <a:t> </a:t>
            </a:r>
            <a:r>
              <a:rPr lang="en-US" dirty="0" err="1"/>
              <a:t>kontakta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 (24 </a:t>
            </a:r>
            <a:r>
              <a:rPr lang="sr-Latn-RS" dirty="0"/>
              <a:t>X 7) </a:t>
            </a:r>
            <a:r>
              <a:rPr lang="en-US" dirty="0" err="1"/>
              <a:t>dostupnost</a:t>
            </a:r>
            <a:r>
              <a:rPr lang="en-US" dirty="0"/>
              <a:t> </a:t>
            </a:r>
            <a:r>
              <a:rPr lang="en-US" dirty="0" err="1"/>
              <a:t>terapeuta</a:t>
            </a:r>
            <a:r>
              <a:rPr lang="en-US" dirty="0"/>
              <a:t>. </a:t>
            </a:r>
            <a:r>
              <a:rPr lang="sr-Latn-RS" dirty="0" err="1"/>
              <a:t>Seasnse</a:t>
            </a:r>
            <a:r>
              <a:rPr lang="sr-Latn-RS" dirty="0"/>
              <a:t> su češće na početku a ređe na kraju </a:t>
            </a:r>
          </a:p>
          <a:p>
            <a:r>
              <a:rPr lang="en-US" dirty="0"/>
              <a:t>MST </a:t>
            </a:r>
            <a:r>
              <a:rPr lang="sr-Latn-RS" dirty="0"/>
              <a:t>stavlja fokus na </a:t>
            </a:r>
            <a:r>
              <a:rPr lang="en-US" dirty="0"/>
              <a:t>: (1) risk i </a:t>
            </a:r>
            <a:r>
              <a:rPr lang="en-US" dirty="0" err="1"/>
              <a:t>protektivne</a:t>
            </a:r>
            <a:r>
              <a:rPr lang="sr-Latn-RS" dirty="0"/>
              <a:t> faktore;</a:t>
            </a:r>
            <a:r>
              <a:rPr lang="en-US" dirty="0"/>
              <a:t> (2) </a:t>
            </a:r>
            <a:r>
              <a:rPr lang="en-US" dirty="0" err="1"/>
              <a:t>otklanjanje</a:t>
            </a:r>
            <a:r>
              <a:rPr lang="en-US" dirty="0"/>
              <a:t> </a:t>
            </a:r>
            <a:r>
              <a:rPr lang="en-US" dirty="0" err="1"/>
              <a:t>smetnji</a:t>
            </a:r>
            <a:r>
              <a:rPr lang="en-US" dirty="0"/>
              <a:t> i </a:t>
            </a:r>
            <a:r>
              <a:rPr lang="en-US" dirty="0" err="1"/>
              <a:t>otvaranje</a:t>
            </a:r>
            <a:r>
              <a:rPr lang="en-US" dirty="0"/>
              <a:t> </a:t>
            </a:r>
            <a:r>
              <a:rPr lang="en-US" dirty="0" err="1"/>
              <a:t>mogućnosti</a:t>
            </a:r>
            <a:r>
              <a:rPr lang="sr-Latn-RS" dirty="0"/>
              <a:t>; </a:t>
            </a:r>
            <a:r>
              <a:rPr lang="en-US" dirty="0"/>
              <a:t>3) </a:t>
            </a:r>
            <a:r>
              <a:rPr lang="en-US" dirty="0" err="1"/>
              <a:t>individualiz</a:t>
            </a:r>
            <a:r>
              <a:rPr lang="sr-Latn-RS" dirty="0" err="1"/>
              <a:t>aciju</a:t>
            </a:r>
            <a:r>
              <a:rPr lang="en-US" dirty="0"/>
              <a:t>, </a:t>
            </a:r>
            <a:r>
              <a:rPr lang="en-US" dirty="0" err="1"/>
              <a:t>intenzivan</a:t>
            </a:r>
            <a:r>
              <a:rPr lang="en-US" dirty="0"/>
              <a:t> </a:t>
            </a:r>
            <a:r>
              <a:rPr lang="sr-Latn-RS" dirty="0"/>
              <a:t>(više nedeljnih seansi) </a:t>
            </a:r>
            <a:r>
              <a:rPr lang="en-US" dirty="0"/>
              <a:t>i (4) </a:t>
            </a:r>
            <a:r>
              <a:rPr lang="en-US" dirty="0" err="1"/>
              <a:t>empirijski</a:t>
            </a:r>
            <a:r>
              <a:rPr lang="en-US" dirty="0"/>
              <a:t> </a:t>
            </a:r>
            <a:r>
              <a:rPr lang="en-US" dirty="0" err="1"/>
              <a:t>utvrđen</a:t>
            </a:r>
            <a:r>
              <a:rPr lang="sr-Latn-RS" dirty="0"/>
              <a:t>u</a:t>
            </a:r>
            <a:r>
              <a:rPr lang="en-US" dirty="0"/>
              <a:t> </a:t>
            </a:r>
            <a:r>
              <a:rPr lang="en-US" dirty="0" err="1"/>
              <a:t>delotvornost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maldih</a:t>
            </a:r>
            <a:r>
              <a:rPr lang="en-US" dirty="0"/>
              <a:t> (12-18) sa </a:t>
            </a:r>
            <a:r>
              <a:rPr lang="en-US" dirty="0" err="1"/>
              <a:t>ozbiljnim</a:t>
            </a:r>
            <a:r>
              <a:rPr lang="en-US" dirty="0"/>
              <a:t> </a:t>
            </a:r>
            <a:r>
              <a:rPr lang="sr-Latn-RS" dirty="0"/>
              <a:t>i raznovrsnim PP DA.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10AC5-11A4-4C8D-9189-4F249161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46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59416-D35B-47D1-A08C-E240EE094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8477748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9263A-A74D-4F95-A9F0-91CE89935C3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r-Latn-RS" b="1" dirty="0">
                <a:latin typeface="+mn-lt"/>
              </a:rPr>
              <a:t>V  2. PROGRAM POZITIVNOG RODITELJSTVA-PPR</a:t>
            </a:r>
            <a:br>
              <a:rPr lang="sr-Latn-RS" b="1" dirty="0">
                <a:latin typeface="+mn-lt"/>
              </a:rPr>
            </a:br>
            <a:r>
              <a:rPr lang="sr-Latn-RS" sz="4000" b="1" i="1" dirty="0">
                <a:latin typeface="+mn-lt"/>
              </a:rPr>
              <a:t>TRIPLE P –POSITIVE PARENTING PROGRAM-PPP</a:t>
            </a:r>
            <a:endParaRPr lang="en-US" sz="4000" b="1" i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B3C98-0194-42C0-8726-76E173C77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PPR je </a:t>
            </a:r>
            <a:r>
              <a:rPr lang="en-US" dirty="0" err="1"/>
              <a:t>kompleksan</a:t>
            </a:r>
            <a:r>
              <a:rPr lang="sr-Latn-R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sr-Latn-RS" dirty="0"/>
              <a:t>pozitivnog roditeljstva </a:t>
            </a:r>
            <a:r>
              <a:rPr lang="en-US" dirty="0"/>
              <a:t>i </a:t>
            </a:r>
            <a:r>
              <a:rPr lang="en-US" dirty="0" err="1"/>
              <a:t>pružanj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podrške</a:t>
            </a:r>
            <a:r>
              <a:rPr lang="en-US" dirty="0"/>
              <a:t> </a:t>
            </a:r>
            <a:r>
              <a:rPr lang="en-US" dirty="0" err="1"/>
              <a:t>porodicama</a:t>
            </a:r>
            <a:r>
              <a:rPr lang="en-US" dirty="0"/>
              <a:t> i </a:t>
            </a:r>
            <a:r>
              <a:rPr lang="en-US" dirty="0" err="1"/>
              <a:t>lokalnim</a:t>
            </a:r>
            <a:r>
              <a:rPr lang="en-US" dirty="0"/>
              <a:t> </a:t>
            </a:r>
            <a:r>
              <a:rPr lang="en-US" dirty="0" err="1"/>
              <a:t>zajednicama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prevencije</a:t>
            </a:r>
            <a:r>
              <a:rPr lang="en-US" dirty="0"/>
              <a:t> </a:t>
            </a:r>
            <a:r>
              <a:rPr lang="sr-Latn-RS" dirty="0"/>
              <a:t>PP kod DA</a:t>
            </a:r>
          </a:p>
          <a:p>
            <a:r>
              <a:rPr lang="en-US" dirty="0"/>
              <a:t>PPR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sr-Latn-RS" dirty="0"/>
              <a:t>kontinuirani petostepeni sistem programa progresivno rastućeg intenziteta </a:t>
            </a:r>
            <a:r>
              <a:rPr lang="en-US" dirty="0"/>
              <a:t>od </a:t>
            </a:r>
            <a:r>
              <a:rPr lang="sr-Latn-RS" dirty="0"/>
              <a:t>(1) </a:t>
            </a:r>
            <a:r>
              <a:rPr lang="en-US" dirty="0" err="1"/>
              <a:t>univerzalnog</a:t>
            </a:r>
            <a:r>
              <a:rPr lang="en-US" dirty="0"/>
              <a:t>, </a:t>
            </a:r>
            <a:r>
              <a:rPr lang="sr-Latn-RS" dirty="0"/>
              <a:t>(2) </a:t>
            </a:r>
            <a:r>
              <a:rPr lang="en-US" dirty="0" err="1"/>
              <a:t>selektivnog</a:t>
            </a:r>
            <a:r>
              <a:rPr lang="sr-Latn-RS" dirty="0"/>
              <a:t>,</a:t>
            </a:r>
            <a:r>
              <a:rPr lang="en-US" dirty="0"/>
              <a:t> </a:t>
            </a:r>
            <a:r>
              <a:rPr lang="sr-Latn-RS" dirty="0"/>
              <a:t>(3) </a:t>
            </a:r>
            <a:r>
              <a:rPr lang="en-US" dirty="0" err="1"/>
              <a:t>indikovanog</a:t>
            </a:r>
            <a:r>
              <a:rPr lang="en-US" dirty="0"/>
              <a:t>, do </a:t>
            </a:r>
            <a:r>
              <a:rPr lang="sr-Latn-RS" dirty="0"/>
              <a:t>tzv. (4) </a:t>
            </a:r>
            <a:r>
              <a:rPr lang="en-US" dirty="0" err="1"/>
              <a:t>standardnog</a:t>
            </a:r>
            <a:r>
              <a:rPr lang="en-US" dirty="0"/>
              <a:t> i </a:t>
            </a:r>
            <a:r>
              <a:rPr lang="sr-Latn-RS" dirty="0"/>
              <a:t>(5) </a:t>
            </a:r>
            <a:r>
              <a:rPr lang="en-US" dirty="0" err="1"/>
              <a:t>višeg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intervencije</a:t>
            </a:r>
            <a:r>
              <a:rPr lang="en-US" dirty="0"/>
              <a:t>. </a:t>
            </a:r>
            <a:r>
              <a:rPr lang="sr-Latn-RS" dirty="0"/>
              <a:t>Roditelji se, shodno principu </a:t>
            </a:r>
            <a:r>
              <a:rPr lang="en-US" dirty="0" err="1"/>
              <a:t>roditeljske</a:t>
            </a:r>
            <a:r>
              <a:rPr lang="en-US" dirty="0"/>
              <a:t> </a:t>
            </a:r>
            <a:r>
              <a:rPr lang="en-US" dirty="0" err="1"/>
              <a:t>samo-regulacije</a:t>
            </a:r>
            <a:r>
              <a:rPr lang="en-US" dirty="0"/>
              <a:t> i </a:t>
            </a:r>
            <a:r>
              <a:rPr lang="en-US" dirty="0" err="1"/>
              <a:t>minimalne</a:t>
            </a:r>
            <a:r>
              <a:rPr lang="en-US" dirty="0"/>
              <a:t> </a:t>
            </a:r>
            <a:r>
              <a:rPr lang="en-US" dirty="0" err="1"/>
              <a:t>intervencije</a:t>
            </a:r>
            <a:r>
              <a:rPr lang="en-US" dirty="0"/>
              <a:t>, </a:t>
            </a:r>
            <a:r>
              <a:rPr lang="sr-Latn-RS" dirty="0"/>
              <a:t>uključuju i isključuju shodno potrebama i postignućima; </a:t>
            </a:r>
            <a:r>
              <a:rPr lang="en-US" dirty="0"/>
              <a:t> </a:t>
            </a:r>
          </a:p>
          <a:p>
            <a:r>
              <a:rPr lang="sr-Latn-RS" dirty="0"/>
              <a:t>PPR </a:t>
            </a:r>
            <a:r>
              <a:rPr lang="en-US" dirty="0"/>
              <a:t>se</a:t>
            </a:r>
            <a:r>
              <a:rPr lang="sr-Latn-RS" dirty="0"/>
              <a:t> prema potrebama i vrsti problema</a:t>
            </a:r>
            <a:r>
              <a:rPr lang="en-US" dirty="0"/>
              <a:t> </a:t>
            </a:r>
            <a:r>
              <a:rPr lang="en-US" dirty="0" err="1"/>
              <a:t>izvod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sr-Latn-RS" dirty="0"/>
              <a:t>face to face (individualno ili grupno) </a:t>
            </a:r>
            <a:r>
              <a:rPr lang="en-US" dirty="0" err="1"/>
              <a:t>seansi</a:t>
            </a:r>
            <a:r>
              <a:rPr lang="en-US" dirty="0"/>
              <a:t>, </a:t>
            </a:r>
            <a:r>
              <a:rPr lang="en-US" dirty="0" err="1"/>
              <a:t>telefonskih</a:t>
            </a:r>
            <a:r>
              <a:rPr lang="en-US" dirty="0"/>
              <a:t> </a:t>
            </a:r>
            <a:r>
              <a:rPr lang="en-US" dirty="0" err="1"/>
              <a:t>konsultacija</a:t>
            </a:r>
            <a:r>
              <a:rPr lang="en-US" dirty="0"/>
              <a:t>, </a:t>
            </a:r>
            <a:r>
              <a:rPr lang="sr-Latn-RS" dirty="0" err="1"/>
              <a:t>online</a:t>
            </a:r>
            <a:r>
              <a:rPr lang="sr-Latn-RS" dirty="0"/>
              <a:t>, </a:t>
            </a:r>
            <a:r>
              <a:rPr lang="en-US" dirty="0" err="1"/>
              <a:t>samo-instruktivnh</a:t>
            </a:r>
            <a:r>
              <a:rPr lang="en-US" dirty="0"/>
              <a:t> </a:t>
            </a:r>
            <a:r>
              <a:rPr lang="en-US" dirty="0" err="1"/>
              <a:t>priručnika</a:t>
            </a:r>
            <a:r>
              <a:rPr lang="en-US" dirty="0"/>
              <a:t> i video </a:t>
            </a:r>
            <a:r>
              <a:rPr lang="en-US" dirty="0" err="1"/>
              <a:t>programa</a:t>
            </a:r>
            <a:r>
              <a:rPr lang="sr-Latn-RS" dirty="0"/>
              <a:t>.</a:t>
            </a:r>
            <a:r>
              <a:rPr lang="en-US" dirty="0"/>
              <a:t> </a:t>
            </a:r>
            <a:endParaRPr lang="sr-Latn-R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24EA6-44F1-4FC5-95A5-AA6DE615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47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55163-2937-4E21-AD92-334EC87C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5226471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C9F9-3D3E-4BA1-87A0-D36D93658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4" y="365125"/>
            <a:ext cx="10952922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r-Latn-RS" b="1" dirty="0">
                <a:latin typeface="+mn-lt"/>
              </a:rPr>
              <a:t>V  3. TERAPEUTSKO HRANITELJSTVO OREGON -THO</a:t>
            </a:r>
            <a:br>
              <a:rPr lang="sr-Latn-RS" b="1" dirty="0">
                <a:latin typeface="+mn-lt"/>
              </a:rPr>
            </a:br>
            <a:r>
              <a:rPr lang="sr-Latn-RS" sz="3600" b="1" i="1" dirty="0">
                <a:latin typeface="+mn-lt"/>
              </a:rPr>
              <a:t>TREATMENT FOSTER CARE OREGON-TFCO</a:t>
            </a:r>
            <a:endParaRPr lang="en-US" sz="3600" b="1" i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58A8-BC11-467D-A4D8-2C1B4032E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5" y="1825625"/>
            <a:ext cx="11002617" cy="46745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THO</a:t>
            </a:r>
            <a:r>
              <a:rPr lang="sr-Latn-RS" dirty="0"/>
              <a:t> kao</a:t>
            </a:r>
            <a:r>
              <a:rPr lang="en-US" dirty="0"/>
              <a:t> program </a:t>
            </a:r>
            <a:r>
              <a:rPr lang="en-US" dirty="0" err="1"/>
              <a:t>specijalnog</a:t>
            </a:r>
            <a:r>
              <a:rPr lang="en-US" dirty="0"/>
              <a:t>, </a:t>
            </a:r>
            <a:r>
              <a:rPr lang="en-US" dirty="0" err="1"/>
              <a:t>terapeutskog</a:t>
            </a:r>
            <a:r>
              <a:rPr lang="en-US" dirty="0"/>
              <a:t> </a:t>
            </a:r>
            <a:r>
              <a:rPr lang="en-US" dirty="0" err="1"/>
              <a:t>hraniteljstva</a:t>
            </a:r>
            <a:r>
              <a:rPr lang="en-US" dirty="0"/>
              <a:t> </a:t>
            </a:r>
            <a:r>
              <a:rPr lang="en-US" dirty="0" err="1"/>
              <a:t>služi</a:t>
            </a:r>
            <a:r>
              <a:rPr lang="en-US" dirty="0"/>
              <a:t> kao</a:t>
            </a:r>
            <a:r>
              <a:rPr lang="sr-Latn-RS" dirty="0"/>
              <a:t> </a:t>
            </a:r>
            <a:r>
              <a:rPr lang="en-US" dirty="0" err="1"/>
              <a:t>alternativa</a:t>
            </a:r>
            <a:r>
              <a:rPr lang="en-US" dirty="0"/>
              <a:t> za </a:t>
            </a:r>
            <a:r>
              <a:rPr lang="en-US" dirty="0" err="1"/>
              <a:t>insitucionalizaciju</a:t>
            </a:r>
            <a:r>
              <a:rPr lang="en-US" dirty="0"/>
              <a:t> </a:t>
            </a:r>
            <a:r>
              <a:rPr lang="sr-Latn-RS" dirty="0"/>
              <a:t>DA </a:t>
            </a:r>
            <a:r>
              <a:rPr lang="en-US" dirty="0"/>
              <a:t>(12-18) sa</a:t>
            </a:r>
            <a:r>
              <a:rPr lang="sr-Latn-RS" dirty="0"/>
              <a:t> </a:t>
            </a:r>
            <a:r>
              <a:rPr lang="en-US" dirty="0" err="1"/>
              <a:t>hroničnim</a:t>
            </a:r>
            <a:r>
              <a:rPr lang="en-US" dirty="0"/>
              <a:t> </a:t>
            </a:r>
            <a:r>
              <a:rPr lang="sr-Latn-RS" dirty="0"/>
              <a:t>raznovrsnim PP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THO j</a:t>
            </a:r>
            <a:r>
              <a:rPr lang="en-US" dirty="0"/>
              <a:t>e </a:t>
            </a:r>
            <a:r>
              <a:rPr lang="sr-Latn-RS" dirty="0" err="1"/>
              <a:t>multidimenzionalni</a:t>
            </a:r>
            <a:r>
              <a:rPr lang="sr-Latn-RS" dirty="0"/>
              <a:t>, intenzivan (6 meseci) sistem </a:t>
            </a:r>
            <a:r>
              <a:rPr lang="en-US" dirty="0" err="1"/>
              <a:t>aktivnosti</a:t>
            </a:r>
            <a:r>
              <a:rPr lang="sr-Latn-RS" dirty="0"/>
              <a:t> stručnog </a:t>
            </a:r>
            <a:r>
              <a:rPr lang="en-US" dirty="0"/>
              <a:t>tima </a:t>
            </a:r>
            <a:r>
              <a:rPr lang="sr-Latn-RS" dirty="0"/>
              <a:t>koji sinhrono rade sa porodicom, decom i hraniteljskom </a:t>
            </a:r>
            <a:r>
              <a:rPr lang="en-US" dirty="0" err="1"/>
              <a:t>porodic</a:t>
            </a:r>
            <a:r>
              <a:rPr lang="sr-Latn-RS" dirty="0"/>
              <a:t>om;</a:t>
            </a:r>
          </a:p>
          <a:p>
            <a:r>
              <a:rPr lang="en-US" dirty="0"/>
              <a:t>THO </a:t>
            </a:r>
            <a:r>
              <a:rPr lang="sr-Latn-RS" dirty="0"/>
              <a:t> uključuje</a:t>
            </a:r>
            <a:r>
              <a:rPr lang="en-US" dirty="0"/>
              <a:t> (a) bypass </a:t>
            </a:r>
            <a:r>
              <a:rPr lang="en-US" dirty="0" err="1"/>
              <a:t>tretman</a:t>
            </a:r>
            <a:r>
              <a:rPr lang="en-US" dirty="0"/>
              <a:t> </a:t>
            </a:r>
            <a:r>
              <a:rPr lang="en-US" dirty="0" err="1"/>
              <a:t>deteta</a:t>
            </a:r>
            <a:r>
              <a:rPr lang="en-US" dirty="0"/>
              <a:t> u </a:t>
            </a:r>
            <a:r>
              <a:rPr lang="en-US" dirty="0" err="1"/>
              <a:t>treniranim</a:t>
            </a:r>
            <a:r>
              <a:rPr lang="en-US" dirty="0"/>
              <a:t>, </a:t>
            </a:r>
            <a:r>
              <a:rPr lang="en-US" dirty="0" err="1"/>
              <a:t>superviziranim</a:t>
            </a:r>
            <a:r>
              <a:rPr lang="en-US" dirty="0"/>
              <a:t> i </a:t>
            </a:r>
            <a:r>
              <a:rPr lang="en-US" dirty="0" err="1"/>
              <a:t>podržavanim</a:t>
            </a:r>
            <a:r>
              <a:rPr lang="en-US" dirty="0"/>
              <a:t> </a:t>
            </a:r>
            <a:r>
              <a:rPr lang="sr-Latn-RS" dirty="0"/>
              <a:t>THP,</a:t>
            </a:r>
            <a:r>
              <a:rPr lang="en-US" dirty="0"/>
              <a:t> (b) </a:t>
            </a:r>
            <a:r>
              <a:rPr lang="en-US" dirty="0" err="1"/>
              <a:t>sistematsku</a:t>
            </a:r>
            <a:r>
              <a:rPr lang="en-US" dirty="0"/>
              <a:t> </a:t>
            </a:r>
            <a:r>
              <a:rPr lang="en-US" dirty="0" err="1"/>
              <a:t>pripremu</a:t>
            </a:r>
            <a:r>
              <a:rPr lang="en-US" dirty="0"/>
              <a:t> – </a:t>
            </a:r>
            <a:r>
              <a:rPr lang="en-US" dirty="0" err="1"/>
              <a:t>trening</a:t>
            </a:r>
            <a:r>
              <a:rPr lang="en-US" dirty="0"/>
              <a:t> </a:t>
            </a:r>
            <a:r>
              <a:rPr lang="en-US" dirty="0" err="1"/>
              <a:t>roditelja</a:t>
            </a:r>
            <a:r>
              <a:rPr lang="en-US" dirty="0"/>
              <a:t> i (c)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/>
              <a:t>detetu</a:t>
            </a:r>
            <a:r>
              <a:rPr lang="en-US" dirty="0"/>
              <a:t> da </a:t>
            </a:r>
            <a:r>
              <a:rPr lang="en-US" dirty="0" err="1"/>
              <a:t>unap</a:t>
            </a:r>
            <a:r>
              <a:rPr lang="sr-Latn-RS" dirty="0"/>
              <a:t>redi kontrolu i razvije </a:t>
            </a:r>
            <a:r>
              <a:rPr lang="sr-Latn-RS" dirty="0" err="1"/>
              <a:t>prosocijalne</a:t>
            </a:r>
            <a:r>
              <a:rPr lang="sr-Latn-RS" dirty="0"/>
              <a:t> </a:t>
            </a:r>
            <a:r>
              <a:rPr lang="en-US" dirty="0" err="1"/>
              <a:t>veštine</a:t>
            </a:r>
            <a:r>
              <a:rPr lang="en-US" dirty="0"/>
              <a:t> i </a:t>
            </a:r>
            <a:r>
              <a:rPr lang="en-US" dirty="0" err="1"/>
              <a:t>kompetenc</a:t>
            </a:r>
            <a:r>
              <a:rPr lang="sr-Latn-RS" dirty="0"/>
              <a:t>iju.</a:t>
            </a:r>
          </a:p>
          <a:p>
            <a:r>
              <a:rPr lang="sr-Latn-RS" dirty="0"/>
              <a:t>THO nudi </a:t>
            </a:r>
            <a:r>
              <a:rPr lang="en-US" dirty="0"/>
              <a:t>razvojno </a:t>
            </a:r>
            <a:r>
              <a:rPr lang="en-US" dirty="0" err="1"/>
              <a:t>stimulativ</a:t>
            </a:r>
            <a:r>
              <a:rPr lang="sr-Latn-RS" dirty="0"/>
              <a:t>a</a:t>
            </a:r>
            <a:r>
              <a:rPr lang="en-US" dirty="0"/>
              <a:t>n, </a:t>
            </a:r>
            <a:r>
              <a:rPr lang="en-US" dirty="0" err="1"/>
              <a:t>strukturiran</a:t>
            </a:r>
            <a:r>
              <a:rPr lang="en-US" dirty="0"/>
              <a:t> </a:t>
            </a:r>
            <a:r>
              <a:rPr lang="sr-Latn-RS" dirty="0"/>
              <a:t>(sistem bodova i nivoa) </a:t>
            </a:r>
            <a:r>
              <a:rPr lang="en-US" dirty="0" err="1"/>
              <a:t>životno</a:t>
            </a:r>
            <a:r>
              <a:rPr lang="sr-Latn-RS" dirty="0"/>
              <a:t>-</a:t>
            </a:r>
            <a:r>
              <a:rPr lang="en-US" dirty="0" err="1"/>
              <a:t>vaspitn</a:t>
            </a:r>
            <a:r>
              <a:rPr lang="sr-Latn-RS" dirty="0"/>
              <a:t>i </a:t>
            </a:r>
            <a:r>
              <a:rPr lang="en-US" dirty="0" err="1"/>
              <a:t>ambijent</a:t>
            </a:r>
            <a:r>
              <a:rPr lang="sr-Latn-RS" dirty="0"/>
              <a:t>, individualnu terapiju sa DA, rad </a:t>
            </a:r>
            <a:r>
              <a:rPr lang="en-US" dirty="0" err="1"/>
              <a:t>specijalist</a:t>
            </a:r>
            <a:r>
              <a:rPr lang="sr-Latn-RS" dirty="0"/>
              <a:t>a</a:t>
            </a:r>
            <a:r>
              <a:rPr lang="en-US" dirty="0"/>
              <a:t> za </a:t>
            </a:r>
            <a:r>
              <a:rPr lang="en-US" dirty="0" err="1"/>
              <a:t>aktivnosti</a:t>
            </a:r>
            <a:r>
              <a:rPr lang="en-US" dirty="0"/>
              <a:t> u </a:t>
            </a:r>
            <a:r>
              <a:rPr lang="en-US" dirty="0" err="1"/>
              <a:t>socijalnoj</a:t>
            </a:r>
            <a:r>
              <a:rPr lang="en-US" dirty="0"/>
              <a:t> </a:t>
            </a:r>
            <a:r>
              <a:rPr lang="en-US" dirty="0" err="1"/>
              <a:t>sredini</a:t>
            </a:r>
            <a:r>
              <a:rPr lang="sr-Latn-RS" dirty="0"/>
              <a:t> i </a:t>
            </a:r>
            <a:r>
              <a:rPr lang="sr-Latn-RS" dirty="0" err="1"/>
              <a:t>intenzivanu</a:t>
            </a:r>
            <a:r>
              <a:rPr lang="sr-Latn-RS" dirty="0"/>
              <a:t> </a:t>
            </a:r>
            <a:r>
              <a:rPr lang="en-US" dirty="0" err="1"/>
              <a:t>porodičn</a:t>
            </a:r>
            <a:r>
              <a:rPr lang="sr-Latn-RS" dirty="0"/>
              <a:t>u</a:t>
            </a:r>
            <a:r>
              <a:rPr lang="en-US" dirty="0"/>
              <a:t> </a:t>
            </a:r>
            <a:r>
              <a:rPr lang="en-US" dirty="0" err="1"/>
              <a:t>terap</a:t>
            </a:r>
            <a:r>
              <a:rPr lang="sr-Latn-RS" dirty="0" err="1"/>
              <a:t>ihu</a:t>
            </a:r>
            <a:r>
              <a:rPr lang="sr-Latn-RS" dirty="0"/>
              <a:t> u cilju </a:t>
            </a:r>
            <a:r>
              <a:rPr lang="en-US" dirty="0" err="1"/>
              <a:t>podizanju</a:t>
            </a:r>
            <a:r>
              <a:rPr lang="en-US" dirty="0"/>
              <a:t> </a:t>
            </a:r>
            <a:r>
              <a:rPr lang="en-US" dirty="0" err="1"/>
              <a:t>vastpitne</a:t>
            </a:r>
            <a:r>
              <a:rPr lang="en-US" dirty="0"/>
              <a:t> </a:t>
            </a:r>
            <a:r>
              <a:rPr lang="en-US" dirty="0" err="1"/>
              <a:t>kompetencije</a:t>
            </a:r>
            <a:r>
              <a:rPr lang="en-US" dirty="0"/>
              <a:t> </a:t>
            </a:r>
            <a:r>
              <a:rPr lang="en-US" dirty="0" err="1"/>
              <a:t>roditelja</a:t>
            </a:r>
            <a:r>
              <a:rPr lang="en-US" dirty="0"/>
              <a:t>, </a:t>
            </a:r>
            <a:r>
              <a:rPr lang="en-US" dirty="0" err="1"/>
              <a:t>priprem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porodičn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reintegracij</a:t>
            </a:r>
            <a:r>
              <a:rPr lang="sr-Latn-RS" dirty="0"/>
              <a:t>e</a:t>
            </a:r>
            <a:r>
              <a:rPr lang="en-US" dirty="0"/>
              <a:t> i </a:t>
            </a:r>
            <a:r>
              <a:rPr lang="en-US" dirty="0" err="1"/>
              <a:t>podrš</a:t>
            </a:r>
            <a:r>
              <a:rPr lang="sr-Latn-RS" dirty="0"/>
              <a:t>c</a:t>
            </a:r>
            <a:r>
              <a:rPr lang="en-US" dirty="0"/>
              <a:t>i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jednogodišnjeg</a:t>
            </a:r>
            <a:r>
              <a:rPr lang="en-US" dirty="0"/>
              <a:t> </a:t>
            </a:r>
            <a:r>
              <a:rPr lang="en-US" dirty="0" err="1"/>
              <a:t>perioda</a:t>
            </a:r>
            <a:r>
              <a:rPr lang="en-US" dirty="0"/>
              <a:t> </a:t>
            </a:r>
            <a:r>
              <a:rPr lang="en-US" dirty="0" err="1"/>
              <a:t>tranzicije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36C39-E84B-488A-9EF2-FD9A27E0D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48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E23A5-0B9C-46F9-840E-422C559E0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958516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32FF-7450-44D5-AAD7-75DB9901E84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sr-Latn-RS" b="1" dirty="0">
                <a:latin typeface="+mn-lt"/>
              </a:rPr>
              <a:t>Literatura i resursi: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AB3E8-31AD-4A86-90A8-5796B9783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9348"/>
            <a:ext cx="10515600" cy="443761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sr-Latn-RS" dirty="0"/>
              <a:t>Đurađ Stakić, Ph.D., Delotvorni programi tretmana za decu i adolescente sa problemima i poremećajima ponašanja,  </a:t>
            </a:r>
            <a:br>
              <a:rPr lang="sr-Latn-RS" dirty="0"/>
            </a:br>
            <a:r>
              <a:rPr lang="sr-Latn-RS" dirty="0"/>
              <a:t>Centar za primenjenu psihologiju, 2016</a:t>
            </a:r>
          </a:p>
          <a:p>
            <a:r>
              <a:rPr lang="sr-Latn-RS" dirty="0"/>
              <a:t>Đurađ Stakić, Ph.D., Pažnja govori dete: Proces, strategije i metodologija forenzičkog intervjua sa decom, Centar za primenjenu psihologiju, 2019</a:t>
            </a:r>
          </a:p>
          <a:p>
            <a:r>
              <a:rPr lang="en-US" dirty="0"/>
              <a:t>California Evidence-Based Clearinghouse for Child Welfare</a:t>
            </a:r>
            <a:r>
              <a:rPr lang="sr-Latn-RS" dirty="0"/>
              <a:t>, web: </a:t>
            </a:r>
            <a:r>
              <a:rPr lang="sr-Latn-RS" dirty="0">
                <a:hlinkClick r:id="rId2"/>
              </a:rPr>
              <a:t>https://www.cebc4cw.org/</a:t>
            </a:r>
            <a:r>
              <a:rPr lang="sr-Latn-RS" dirty="0"/>
              <a:t> </a:t>
            </a:r>
            <a:endParaRPr lang="en-US" dirty="0"/>
          </a:p>
          <a:p>
            <a:r>
              <a:rPr lang="en-US" dirty="0"/>
              <a:t>The Blueprints for Healthy Youth </a:t>
            </a:r>
            <a:r>
              <a:rPr lang="en-US" dirty="0" err="1"/>
              <a:t>Developmen</a:t>
            </a:r>
            <a:r>
              <a:rPr lang="sr-Latn-RS" dirty="0"/>
              <a:t>t web: </a:t>
            </a:r>
            <a:r>
              <a:rPr lang="sr-Latn-RS" dirty="0">
                <a:hlinkClick r:id="rId3"/>
              </a:rPr>
              <a:t>https://www.blueprintsprograms.org</a:t>
            </a:r>
            <a:r>
              <a:rPr lang="sr-Latn-RS" dirty="0"/>
              <a:t> </a:t>
            </a:r>
            <a:br>
              <a:rPr lang="sr-Latn-R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4158E8-AC58-48C8-9103-AFAE3A3FF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3C120-23D0-4990-8FE5-661F9E90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F0C9C-5E4C-4C33-BCDB-0273DB5BF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2" y="427383"/>
            <a:ext cx="4225373" cy="221642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Povratak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u 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budu</a:t>
            </a:r>
            <a:r>
              <a:rPr lang="sr-Latn-RS" b="1" dirty="0" err="1">
                <a:solidFill>
                  <a:srgbClr val="FF0000"/>
                </a:solidFill>
                <a:latin typeface="+mn-lt"/>
              </a:rPr>
              <a:t>ćnost</a:t>
            </a:r>
            <a:r>
              <a:rPr lang="sr-Latn-RS" b="1" dirty="0">
                <a:solidFill>
                  <a:srgbClr val="FF0000"/>
                </a:solidFill>
                <a:latin typeface="+mn-lt"/>
              </a:rPr>
              <a:t>:</a:t>
            </a:r>
            <a:br>
              <a:rPr lang="en-US" b="1" dirty="0">
                <a:latin typeface="+mn-lt"/>
              </a:rPr>
            </a:br>
            <a:r>
              <a:rPr lang="sr-Latn-RS" b="1" dirty="0">
                <a:latin typeface="+mn-lt"/>
              </a:rPr>
              <a:t>VIRTUAL „TANTRUM TOOL“ – </a:t>
            </a:r>
            <a:r>
              <a:rPr lang="sr-Latn-RS" b="1" dirty="0" err="1">
                <a:latin typeface="+mn-lt"/>
              </a:rPr>
              <a:t>Yale</a:t>
            </a:r>
            <a:r>
              <a:rPr lang="sr-Latn-RS" b="1" dirty="0">
                <a:latin typeface="+mn-lt"/>
              </a:rPr>
              <a:t> University </a:t>
            </a:r>
            <a:r>
              <a:rPr lang="sr-Latn-RS" b="1" dirty="0" err="1">
                <a:latin typeface="+mn-lt"/>
              </a:rPr>
              <a:t>Child</a:t>
            </a:r>
            <a:r>
              <a:rPr lang="sr-Latn-RS" b="1" dirty="0">
                <a:latin typeface="+mn-lt"/>
              </a:rPr>
              <a:t> </a:t>
            </a:r>
            <a:r>
              <a:rPr lang="sr-Latn-RS" b="1" dirty="0" err="1">
                <a:latin typeface="+mn-lt"/>
              </a:rPr>
              <a:t>Study</a:t>
            </a:r>
            <a:r>
              <a:rPr lang="sr-Latn-RS" b="1" dirty="0">
                <a:latin typeface="+mn-lt"/>
              </a:rPr>
              <a:t> Center </a:t>
            </a:r>
            <a:br>
              <a:rPr lang="sr-Latn-RS" b="1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CDA80-951B-49D8-ACD8-017A0AE97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39" y="397566"/>
            <a:ext cx="6758609" cy="5433669"/>
          </a:xfrm>
        </p:spPr>
        <p:txBody>
          <a:bodyPr>
            <a:normAutofit fontScale="85000" lnSpcReduction="10000"/>
          </a:bodyPr>
          <a:lstStyle/>
          <a:p>
            <a:r>
              <a:rPr lang="sr-Latn-RS" dirty="0" err="1"/>
              <a:t>Yale</a:t>
            </a:r>
            <a:r>
              <a:rPr lang="sr-Latn-RS" dirty="0"/>
              <a:t> CSC je upravo predstavio </a:t>
            </a:r>
            <a:r>
              <a:rPr lang="sr-Latn-RS" dirty="0" err="1"/>
              <a:t>programonlajn</a:t>
            </a:r>
            <a:r>
              <a:rPr lang="sr-Latn-RS" dirty="0"/>
              <a:t> treninga roditelja dece sa ozbiljnim </a:t>
            </a:r>
            <a:r>
              <a:rPr lang="sr-Latn-RS" dirty="0" err="1"/>
              <a:t>acting</a:t>
            </a:r>
            <a:r>
              <a:rPr lang="sr-Latn-RS" dirty="0"/>
              <a:t> </a:t>
            </a:r>
            <a:r>
              <a:rPr lang="sr-Latn-RS" dirty="0" err="1"/>
              <a:t>out</a:t>
            </a:r>
            <a:r>
              <a:rPr lang="sr-Latn-RS" dirty="0"/>
              <a:t>, ODD, PP ponašanjem </a:t>
            </a:r>
          </a:p>
          <a:p>
            <a:r>
              <a:rPr lang="sr-Latn-RS" dirty="0"/>
              <a:t>Program je obuhvatio 8 nedelja treninga za 15 porodica, sa decom (3 – 9) sa ozbiljnim poremećajima kontrole ljutnje i besa, sa fokusom na (a) edukaciju, (b) </a:t>
            </a:r>
            <a:r>
              <a:rPr lang="sr-Latn-RS" dirty="0" err="1"/>
              <a:t>demontraciju</a:t>
            </a:r>
            <a:r>
              <a:rPr lang="sr-Latn-RS" dirty="0"/>
              <a:t> (video), (c) </a:t>
            </a:r>
            <a:r>
              <a:rPr lang="sr-Latn-RS" dirty="0" err="1"/>
              <a:t>roleplay</a:t>
            </a:r>
            <a:r>
              <a:rPr lang="sr-Latn-RS" dirty="0"/>
              <a:t>, (d) feedback i (e) individualizovanu primenu, praćenje i podršku uz pridržavanje koncepata i metoda </a:t>
            </a:r>
            <a:r>
              <a:rPr lang="en-US" dirty="0"/>
              <a:t>BHV, CB i </a:t>
            </a:r>
            <a:r>
              <a:rPr lang="sr-Latn-RS" dirty="0"/>
              <a:t>RDB pristupa.</a:t>
            </a:r>
          </a:p>
          <a:p>
            <a:r>
              <a:rPr lang="sr-Latn-RS" dirty="0"/>
              <a:t>Autori:</a:t>
            </a:r>
            <a:r>
              <a:rPr lang="sr-Latn-RS" b="1" i="1" dirty="0"/>
              <a:t> Dr. Denis </a:t>
            </a:r>
            <a:r>
              <a:rPr lang="sr-Latn-RS" b="1" i="1" dirty="0" err="1"/>
              <a:t>Sukhodolsky</a:t>
            </a:r>
            <a:r>
              <a:rPr lang="sr-Latn-RS" b="1" i="1" dirty="0"/>
              <a:t>,</a:t>
            </a:r>
            <a:r>
              <a:rPr lang="sr-Latn-RS" dirty="0"/>
              <a:t> profesor, i </a:t>
            </a:r>
            <a:r>
              <a:rPr lang="sr-Latn-RS" b="1" i="1" dirty="0"/>
              <a:t>Dr. David </a:t>
            </a:r>
            <a:r>
              <a:rPr lang="sr-Latn-RS" b="1" i="1" dirty="0" err="1"/>
              <a:t>Grodberg</a:t>
            </a:r>
            <a:r>
              <a:rPr lang="sr-Latn-RS" b="1" i="1" dirty="0"/>
              <a:t>, </a:t>
            </a:r>
            <a:r>
              <a:rPr lang="sr-Latn-RS" dirty="0" err="1"/>
              <a:t>direkor</a:t>
            </a:r>
            <a:r>
              <a:rPr lang="sr-Latn-RS" dirty="0"/>
              <a:t> CSC</a:t>
            </a:r>
          </a:p>
          <a:p>
            <a:r>
              <a:rPr lang="sr-Latn-RS" dirty="0"/>
              <a:t> web: </a:t>
            </a:r>
            <a:r>
              <a:rPr lang="sr-Latn-RS" dirty="0">
                <a:hlinkClick r:id="rId2"/>
              </a:rPr>
              <a:t>https://medicine.Yale.edu./childstudy/</a:t>
            </a:r>
            <a:endParaRPr lang="sr-Latn-R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84B06-3959-41CC-979D-30CAE0DD7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63686"/>
            <a:ext cx="3932237" cy="2971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60E87E-871F-41CB-BC45-4D2A37E1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2" descr="Angry crying child. ">
            <a:extLst>
              <a:ext uri="{FF2B5EF4-FFF2-40B4-BE49-F238E27FC236}">
                <a16:creationId xmlns:a16="http://schemas.microsoft.com/office/drawing/2014/main" id="{C3C9D945-FE15-4376-9237-FAFAF75FC9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6" y="2693504"/>
            <a:ext cx="4197248" cy="295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4B6AA0-B5FE-42C3-84F6-CB36B686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6108231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0890B-5732-4C13-A8DB-A1BB5C45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439327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br>
              <a:rPr lang="sr-Latn-RS" b="1" dirty="0">
                <a:latin typeface="+mn-lt"/>
              </a:rPr>
            </a:br>
            <a:r>
              <a:rPr lang="sr-Latn-RS" sz="3600" b="1" i="1" dirty="0" err="1">
                <a:solidFill>
                  <a:srgbClr val="FFC000"/>
                </a:solidFill>
                <a:latin typeface="+mn-lt"/>
              </a:rPr>
              <a:t>Quo</a:t>
            </a:r>
            <a:r>
              <a:rPr lang="sr-Latn-RS" sz="3600" b="1" i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sr-Latn-RS" sz="3600" b="1" i="1" dirty="0" err="1">
                <a:solidFill>
                  <a:srgbClr val="FFC000"/>
                </a:solidFill>
                <a:latin typeface="+mn-lt"/>
              </a:rPr>
              <a:t>vadis</a:t>
            </a:r>
            <a:r>
              <a:rPr lang="sr-Latn-RS" sz="3600" b="1" i="1" dirty="0">
                <a:solidFill>
                  <a:srgbClr val="FFC000"/>
                </a:solidFill>
                <a:latin typeface="+mn-lt"/>
              </a:rPr>
              <a:t>: </a:t>
            </a:r>
            <a:r>
              <a:rPr lang="sr-Latn-RS" sz="3600" b="1" i="1" dirty="0" err="1">
                <a:solidFill>
                  <a:srgbClr val="FFC000"/>
                </a:solidFill>
                <a:latin typeface="+mn-lt"/>
              </a:rPr>
              <a:t>Child</a:t>
            </a:r>
            <a:r>
              <a:rPr lang="sr-Latn-RS" sz="3600" b="1" i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sr-Latn-RS" sz="3600" b="1" i="1" dirty="0" err="1">
                <a:solidFill>
                  <a:srgbClr val="FFC000"/>
                </a:solidFill>
                <a:latin typeface="+mn-lt"/>
              </a:rPr>
              <a:t>centered</a:t>
            </a:r>
            <a:r>
              <a:rPr lang="sr-Latn-RS" sz="3600" b="1" i="1" dirty="0">
                <a:solidFill>
                  <a:srgbClr val="FFC000"/>
                </a:solidFill>
                <a:latin typeface="+mn-lt"/>
              </a:rPr>
              <a:t>, </a:t>
            </a:r>
            <a:r>
              <a:rPr lang="sr-Latn-RS" sz="3600" b="1" i="1" dirty="0" err="1">
                <a:solidFill>
                  <a:srgbClr val="FFC000"/>
                </a:solidFill>
                <a:latin typeface="+mn-lt"/>
              </a:rPr>
              <a:t>family</a:t>
            </a:r>
            <a:r>
              <a:rPr lang="sr-Latn-RS" sz="3600" b="1" i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sr-Latn-RS" sz="3600" b="1" i="1" dirty="0" err="1">
                <a:solidFill>
                  <a:srgbClr val="FFC000"/>
                </a:solidFill>
                <a:latin typeface="+mn-lt"/>
              </a:rPr>
              <a:t>focused</a:t>
            </a:r>
            <a:r>
              <a:rPr lang="sr-Latn-RS" sz="3600" b="1" i="1" dirty="0">
                <a:solidFill>
                  <a:srgbClr val="FFC000"/>
                </a:solidFill>
                <a:latin typeface="+mn-lt"/>
              </a:rPr>
              <a:t> and </a:t>
            </a:r>
            <a:r>
              <a:rPr lang="sr-Latn-RS" sz="3600" b="1" i="1" dirty="0" err="1">
                <a:solidFill>
                  <a:srgbClr val="FFC000"/>
                </a:solidFill>
                <a:latin typeface="+mn-lt"/>
              </a:rPr>
              <a:t>community</a:t>
            </a:r>
            <a:r>
              <a:rPr lang="sr-Latn-RS" sz="3600" b="1" i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sr-Latn-RS" sz="3600" b="1" i="1" dirty="0" err="1">
                <a:solidFill>
                  <a:srgbClr val="FFC000"/>
                </a:solidFill>
                <a:latin typeface="+mn-lt"/>
              </a:rPr>
              <a:t>based</a:t>
            </a:r>
            <a:r>
              <a:rPr lang="sr-Latn-RS" sz="3600" b="1" i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sr-Latn-RS" sz="3600" b="1" i="1" dirty="0" err="1">
                <a:solidFill>
                  <a:srgbClr val="FFC000"/>
                </a:solidFill>
                <a:latin typeface="+mn-lt"/>
              </a:rPr>
              <a:t>child</a:t>
            </a:r>
            <a:r>
              <a:rPr lang="sr-Latn-RS" sz="3600" b="1" i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sr-Latn-RS" sz="3600" b="1" i="1" dirty="0" err="1">
                <a:solidFill>
                  <a:srgbClr val="FFC000"/>
                </a:solidFill>
                <a:latin typeface="+mn-lt"/>
              </a:rPr>
              <a:t>protection</a:t>
            </a:r>
            <a:r>
              <a:rPr lang="sr-Latn-RS" sz="3600" b="1" i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sr-Latn-RS" sz="3600" b="1" i="1" dirty="0" err="1">
                <a:solidFill>
                  <a:srgbClr val="FFC000"/>
                </a:solidFill>
                <a:latin typeface="+mn-lt"/>
              </a:rPr>
              <a:t>system</a:t>
            </a:r>
            <a:r>
              <a:rPr lang="sr-Latn-RS" sz="3600" b="1" i="1" dirty="0">
                <a:solidFill>
                  <a:srgbClr val="FFC000"/>
                </a:solidFill>
                <a:latin typeface="+mn-lt"/>
              </a:rPr>
              <a:t>! </a:t>
            </a:r>
            <a:br>
              <a:rPr lang="en-US" i="1" dirty="0">
                <a:solidFill>
                  <a:srgbClr val="FFC000"/>
                </a:solidFill>
              </a:rPr>
            </a:br>
            <a:br>
              <a:rPr lang="sr-Latn-RS" b="1" dirty="0">
                <a:solidFill>
                  <a:srgbClr val="FFC000"/>
                </a:solidFill>
                <a:latin typeface="+mn-lt"/>
              </a:rPr>
            </a:br>
            <a:r>
              <a:rPr lang="sr-Latn-RS" b="1" dirty="0">
                <a:solidFill>
                  <a:srgbClr val="FFC000"/>
                </a:solidFill>
                <a:latin typeface="+mn-lt"/>
              </a:rPr>
              <a:t>PITANJA</a:t>
            </a:r>
            <a:br>
              <a:rPr lang="sr-Latn-RS" b="1" dirty="0">
                <a:solidFill>
                  <a:srgbClr val="FFC000"/>
                </a:solidFill>
                <a:latin typeface="+mn-lt"/>
              </a:rPr>
            </a:br>
            <a:r>
              <a:rPr lang="sr-Latn-RS" b="1" dirty="0">
                <a:solidFill>
                  <a:srgbClr val="FFC000"/>
                </a:solidFill>
                <a:latin typeface="+mn-lt"/>
              </a:rPr>
              <a:t>DISKUSIJA</a:t>
            </a:r>
            <a:br>
              <a:rPr lang="sr-Latn-RS" b="1" dirty="0">
                <a:solidFill>
                  <a:srgbClr val="FFC000"/>
                </a:solidFill>
                <a:latin typeface="+mn-lt"/>
              </a:rPr>
            </a:br>
            <a:r>
              <a:rPr lang="sr-Latn-RS" sz="6000" b="1" dirty="0">
                <a:solidFill>
                  <a:srgbClr val="FFC000"/>
                </a:solidFill>
                <a:latin typeface="+mn-lt"/>
              </a:rPr>
              <a:t>THANK YOU!</a:t>
            </a:r>
            <a:br>
              <a:rPr lang="sr-Latn-RS" b="1" dirty="0">
                <a:latin typeface="+mn-lt"/>
              </a:rPr>
            </a:br>
            <a:br>
              <a:rPr lang="sr-Latn-R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137BA7-EC51-4C61-819D-9C0151E27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50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FF619-5458-40D7-9449-E3D5A6D42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043009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B348A-B673-41B6-97E4-5018C5BADD3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r-Latn-RS" b="1" dirty="0"/>
              <a:t>1. EKSTERNALIZOVANI –DISRUPTIVNI PROBLEMI I POREMEĆAJI KOD DECE I OMLADINE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EA78C-1DC6-4863-A7A0-0F094B658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  <a:p>
            <a:r>
              <a:rPr lang="sr-Latn-RS" dirty="0" err="1"/>
              <a:t>Eksternalizovana</a:t>
            </a:r>
            <a:r>
              <a:rPr lang="sr-Latn-RS" dirty="0"/>
              <a:t> i </a:t>
            </a:r>
            <a:r>
              <a:rPr lang="sr-Latn-RS" dirty="0" err="1"/>
              <a:t>internalizovana</a:t>
            </a:r>
            <a:r>
              <a:rPr lang="sr-Latn-RS" dirty="0"/>
              <a:t> ponašanja kao </a:t>
            </a:r>
            <a:r>
              <a:rPr lang="sr-Latn-RS" dirty="0" err="1"/>
              <a:t>coping</a:t>
            </a:r>
            <a:r>
              <a:rPr lang="sr-Latn-RS" dirty="0"/>
              <a:t> strategije</a:t>
            </a:r>
          </a:p>
          <a:p>
            <a:r>
              <a:rPr lang="sr-Latn-RS" dirty="0" err="1"/>
              <a:t>Eksternalizovani</a:t>
            </a:r>
            <a:r>
              <a:rPr lang="sr-Latn-RS" dirty="0"/>
              <a:t> ili </a:t>
            </a:r>
            <a:r>
              <a:rPr lang="sr-Latn-RS" dirty="0" err="1"/>
              <a:t>disruptivni</a:t>
            </a:r>
            <a:r>
              <a:rPr lang="sr-Latn-RS" dirty="0"/>
              <a:t> poremećaji </a:t>
            </a:r>
          </a:p>
          <a:p>
            <a:r>
              <a:rPr lang="sr-Latn-RS" dirty="0"/>
              <a:t>Model 4 faktora:</a:t>
            </a:r>
          </a:p>
          <a:p>
            <a:pPr marL="457200" lvl="1" indent="0">
              <a:buNone/>
            </a:pPr>
            <a:r>
              <a:rPr lang="sr-Latn-RS" dirty="0"/>
              <a:t>Dimenzija agresivnosti</a:t>
            </a:r>
          </a:p>
          <a:p>
            <a:pPr marL="457200" lvl="1" indent="0">
              <a:buNone/>
            </a:pPr>
            <a:r>
              <a:rPr lang="sr-Latn-RS" dirty="0"/>
              <a:t>Dimenzija neposlušnosti</a:t>
            </a:r>
          </a:p>
          <a:p>
            <a:pPr marL="457200" lvl="1" indent="0">
              <a:buNone/>
            </a:pPr>
            <a:r>
              <a:rPr lang="sr-Latn-RS" dirty="0"/>
              <a:t>Dimenzija gubitka kontrole</a:t>
            </a:r>
          </a:p>
          <a:p>
            <a:pPr marL="457200" lvl="1" indent="0">
              <a:buNone/>
            </a:pPr>
            <a:r>
              <a:rPr lang="sr-Latn-RS" dirty="0"/>
              <a:t>Dimenzija </a:t>
            </a:r>
            <a:r>
              <a:rPr lang="sr-Latn-RS" dirty="0" err="1"/>
              <a:t>nedosatka</a:t>
            </a:r>
            <a:r>
              <a:rPr lang="sr-Latn-RS" dirty="0"/>
              <a:t> </a:t>
            </a:r>
            <a:r>
              <a:rPr lang="sr-Latn-RS" dirty="0" err="1"/>
              <a:t>ineresovanja</a:t>
            </a:r>
            <a:r>
              <a:rPr lang="sr-Latn-RS" dirty="0"/>
              <a:t> i briga za druge</a:t>
            </a:r>
          </a:p>
          <a:p>
            <a:pPr marL="342900" lvl="1" indent="-342900"/>
            <a:r>
              <a:rPr lang="sr-Latn-RS" dirty="0"/>
              <a:t>Tipične forme </a:t>
            </a:r>
            <a:r>
              <a:rPr lang="sr-Latn-RS" dirty="0" err="1"/>
              <a:t>disruptivnih</a:t>
            </a:r>
            <a:r>
              <a:rPr lang="sr-Latn-RS" dirty="0"/>
              <a:t> poremećaja: ODD, PP, ADHD, </a:t>
            </a:r>
            <a:r>
              <a:rPr lang="sr-Latn-RS" dirty="0" err="1"/>
              <a:t>Intermitent</a:t>
            </a:r>
            <a:r>
              <a:rPr lang="sr-Latn-RS" dirty="0"/>
              <a:t> </a:t>
            </a:r>
            <a:r>
              <a:rPr lang="sr-Latn-RS" dirty="0" err="1"/>
              <a:t>explosive</a:t>
            </a:r>
            <a:r>
              <a:rPr lang="sr-Latn-RS" dirty="0"/>
              <a:t> </a:t>
            </a:r>
            <a:r>
              <a:rPr lang="sr-Latn-RS" dirty="0" err="1"/>
              <a:t>disorder</a:t>
            </a:r>
            <a:r>
              <a:rPr lang="sr-Latn-RS" dirty="0"/>
              <a:t>, </a:t>
            </a:r>
            <a:r>
              <a:rPr lang="sr-Latn-RS" dirty="0" err="1"/>
              <a:t>antisocial</a:t>
            </a:r>
            <a:r>
              <a:rPr lang="sr-Latn-RS" dirty="0"/>
              <a:t> </a:t>
            </a:r>
            <a:r>
              <a:rPr lang="sr-Latn-RS" dirty="0" err="1"/>
              <a:t>personality</a:t>
            </a:r>
            <a:r>
              <a:rPr lang="sr-Latn-RS" dirty="0"/>
              <a:t> </a:t>
            </a:r>
            <a:r>
              <a:rPr lang="sr-Latn-RS" dirty="0" err="1"/>
              <a:t>disorder</a:t>
            </a:r>
            <a:r>
              <a:rPr lang="sr-Latn-RS" dirty="0"/>
              <a:t>,* zloupotreba </a:t>
            </a:r>
            <a:r>
              <a:rPr lang="sr-Latn-RS" dirty="0" err="1"/>
              <a:t>substanci</a:t>
            </a:r>
            <a:r>
              <a:rPr lang="sr-Latn-RS" dirty="0"/>
              <a:t>…</a:t>
            </a:r>
          </a:p>
          <a:p>
            <a:pPr marL="457200" lvl="1" indent="0">
              <a:buNone/>
            </a:pPr>
            <a:endParaRPr lang="sr-Latn-R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08027-0C34-47CC-AABA-97C5EC4DD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03784-7D41-4FB4-AAE3-EF491262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051543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6855F-968C-45C7-8805-3915DDE62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5148" cy="95677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sr-Latn-RS" b="1" dirty="0">
                <a:latin typeface="+mn-lt"/>
              </a:rPr>
              <a:t>2. SPEKTAR –KONTINUUM INTERVENCIJA</a:t>
            </a:r>
            <a:endParaRPr lang="en-US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4C967-96D0-49BB-9838-A5F81FE6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1" descr="FIGURE 3-1. Mental health intervention spectrum.">
            <a:extLst>
              <a:ext uri="{FF2B5EF4-FFF2-40B4-BE49-F238E27FC236}">
                <a16:creationId xmlns:a16="http://schemas.microsoft.com/office/drawing/2014/main" id="{1AFA586C-C167-4CEC-A0A3-814F2724EF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98" y="1371601"/>
            <a:ext cx="8840449" cy="5473214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20C2D-593C-443D-BFD0-80E8EBB58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42401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336C5-4845-4AAA-8C14-8D2D57158E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sr-Latn-RS" b="1" dirty="0">
                <a:latin typeface="+mn-lt"/>
              </a:rPr>
              <a:t>3. EVIDENCE-BASED PROGRAMI </a:t>
            </a:r>
            <a:br>
              <a:rPr lang="sr-Latn-RS" b="1" dirty="0">
                <a:latin typeface="+mn-lt"/>
              </a:rPr>
            </a:br>
            <a:r>
              <a:rPr lang="sr-Latn-RS" b="1" dirty="0">
                <a:latin typeface="+mn-lt"/>
              </a:rPr>
              <a:t>VASPITANJE ILI/I TERAPIJA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6C418-DCA1-464C-BCA3-4FFE7338E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4505"/>
          </a:xfrm>
        </p:spPr>
        <p:txBody>
          <a:bodyPr>
            <a:normAutofit fontScale="92500" lnSpcReduction="10000"/>
          </a:bodyPr>
          <a:lstStyle/>
          <a:p>
            <a:r>
              <a:rPr lang="sr-Latn-RS" b="1" i="1" dirty="0" err="1"/>
              <a:t>Pijaže</a:t>
            </a:r>
            <a:r>
              <a:rPr lang="sr-Latn-RS" b="1" i="1" dirty="0"/>
              <a:t> </a:t>
            </a:r>
            <a:r>
              <a:rPr lang="sr-Latn-RS" dirty="0"/>
              <a:t>– egocentrični govor (EG) kao epifenomen razvoja mišljenja</a:t>
            </a:r>
          </a:p>
          <a:p>
            <a:r>
              <a:rPr lang="sr-Latn-RS" b="1" i="1" dirty="0" err="1"/>
              <a:t>Vigotski</a:t>
            </a:r>
            <a:endParaRPr lang="sr-Latn-RS" b="1" i="1" dirty="0"/>
          </a:p>
          <a:p>
            <a:pPr lvl="1"/>
            <a:r>
              <a:rPr lang="sr-Latn-RS" dirty="0"/>
              <a:t>EG kao sredstvo samo-regulacije kod rešavanja problema</a:t>
            </a:r>
          </a:p>
          <a:p>
            <a:pPr lvl="1"/>
            <a:r>
              <a:rPr lang="sr-Latn-RS" dirty="0"/>
              <a:t>Procesi automatizacije i </a:t>
            </a:r>
            <a:r>
              <a:rPr lang="sr-Latn-RS" dirty="0" err="1"/>
              <a:t>intriorizacije</a:t>
            </a:r>
            <a:r>
              <a:rPr lang="sr-Latn-RS" dirty="0"/>
              <a:t> – unutrašnji govor</a:t>
            </a:r>
          </a:p>
          <a:p>
            <a:pPr lvl="1"/>
            <a:r>
              <a:rPr lang="sr-Latn-RS" dirty="0"/>
              <a:t>Vraćanje na EG pod pritiskom frustracija</a:t>
            </a:r>
          </a:p>
          <a:p>
            <a:pPr marL="342900" lvl="1" indent="-342900"/>
            <a:r>
              <a:rPr lang="sr-Latn-RS" b="1" i="1" dirty="0" err="1"/>
              <a:t>Lurija</a:t>
            </a:r>
            <a:r>
              <a:rPr lang="sr-Latn-RS" b="1" i="1" dirty="0"/>
              <a:t> – trofazni model interiorizacije:</a:t>
            </a:r>
          </a:p>
          <a:p>
            <a:pPr marL="800100" lvl="2" indent="-342900"/>
            <a:r>
              <a:rPr lang="sr-Latn-RS" dirty="0"/>
              <a:t>Govor odraslog - model kao organizator</a:t>
            </a:r>
          </a:p>
          <a:p>
            <a:pPr marL="800100" lvl="2" indent="-342900"/>
            <a:r>
              <a:rPr lang="sr-Latn-RS" dirty="0"/>
              <a:t>Glasan govor deteta kao organizator</a:t>
            </a:r>
          </a:p>
          <a:p>
            <a:pPr marL="800100" lvl="2" indent="-342900"/>
            <a:r>
              <a:rPr lang="sr-Latn-RS" dirty="0" err="1"/>
              <a:t>Interiorizovan</a:t>
            </a:r>
            <a:r>
              <a:rPr lang="sr-Latn-RS" dirty="0"/>
              <a:t> govor –latentni govor deteta kao organizator</a:t>
            </a:r>
          </a:p>
          <a:p>
            <a:pPr marL="342900" lvl="1" indent="-342900"/>
            <a:r>
              <a:rPr lang="sr-Latn-RS" b="1" i="1" dirty="0" err="1"/>
              <a:t>Majhenboum</a:t>
            </a:r>
            <a:r>
              <a:rPr lang="sr-Latn-RS" b="1" i="1" dirty="0"/>
              <a:t> – reedukacija deca sa problemima impulsivnosti:</a:t>
            </a:r>
          </a:p>
          <a:p>
            <a:pPr marL="800100" lvl="2" indent="-342900"/>
            <a:r>
              <a:rPr lang="sr-Latn-RS" dirty="0"/>
              <a:t>Terapeut, model izvodi radnju uz glasan govor – modelovanje</a:t>
            </a:r>
          </a:p>
          <a:p>
            <a:pPr marL="800100" lvl="2" indent="-342900"/>
            <a:r>
              <a:rPr lang="sr-Latn-RS" dirty="0"/>
              <a:t>Dete izvodi radnju uz pomoć terapeuta koji daje glasna uputstva</a:t>
            </a:r>
          </a:p>
          <a:p>
            <a:pPr marL="800100" lvl="2" indent="-342900"/>
            <a:r>
              <a:rPr lang="sr-Latn-RS" dirty="0"/>
              <a:t>Dete samo izvodi radnju uz glasan govor – samo-instrukcija</a:t>
            </a:r>
          </a:p>
          <a:p>
            <a:pPr marL="800100" lvl="2" indent="-342900"/>
            <a:r>
              <a:rPr lang="sr-Latn-RS" dirty="0"/>
              <a:t>Dete samo izvodi radnju uz unutrašnji govor, šapat ili </a:t>
            </a:r>
            <a:r>
              <a:rPr lang="sr-Latn-RS" dirty="0" err="1"/>
              <a:t>internalizovan</a:t>
            </a:r>
            <a:r>
              <a:rPr lang="sr-Latn-RS" dirty="0"/>
              <a:t> govor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53485-8EA8-40D5-B953-911C5FAD8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1A56-FF74-48C4-B886-19765DA44646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0A47C-4B0A-4DF3-B06F-4472E041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427692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77079"/>
            <a:ext cx="9067800" cy="132190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sr-Latn-RS" sz="4000" b="1" dirty="0">
                <a:latin typeface="+mn-lt"/>
              </a:rPr>
            </a:br>
            <a:r>
              <a:rPr lang="sr-Latn-RS" sz="4000" b="1" i="1" dirty="0">
                <a:latin typeface="+mn-lt"/>
              </a:rPr>
              <a:t>O</a:t>
            </a:r>
            <a:r>
              <a:rPr lang="en-US" sz="4000" b="1" i="1" dirty="0">
                <a:latin typeface="+mn-lt"/>
              </a:rPr>
              <a:t>d</a:t>
            </a:r>
            <a:r>
              <a:rPr lang="sr-Latn-RS" sz="4000" b="1" i="1" dirty="0">
                <a:latin typeface="+mn-lt"/>
              </a:rPr>
              <a:t> „Ništa ne deluje“ do „Šta deluje, kod koga, pod kojim uslovima?“</a:t>
            </a:r>
            <a:br>
              <a:rPr lang="sr-Latn-RS" sz="4000" b="1" i="1" dirty="0">
                <a:latin typeface="+mn-lt"/>
              </a:rPr>
            </a:br>
            <a:endParaRPr lang="en-US" sz="4000" b="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05000"/>
            <a:ext cx="9004852" cy="4572000"/>
          </a:xfrm>
        </p:spPr>
        <p:txBody>
          <a:bodyPr>
            <a:normAutofit/>
          </a:bodyPr>
          <a:lstStyle/>
          <a:p>
            <a:r>
              <a:rPr lang="sr-Latn-RS" dirty="0"/>
              <a:t>Rezultati prvih studija: </a:t>
            </a:r>
            <a:r>
              <a:rPr lang="sr-Latn-RS" b="1" i="1" dirty="0"/>
              <a:t>„Ništa ne deluje“</a:t>
            </a:r>
          </a:p>
          <a:p>
            <a:r>
              <a:rPr lang="sr-Latn-RS" b="1" i="1" dirty="0"/>
              <a:t>Tri razvojne linije:</a:t>
            </a:r>
          </a:p>
          <a:p>
            <a:pPr lvl="1"/>
            <a:r>
              <a:rPr lang="sr-Latn-RS" dirty="0" err="1"/>
              <a:t>Scientist-practition</a:t>
            </a:r>
            <a:r>
              <a:rPr lang="en-US" dirty="0"/>
              <a:t>e</a:t>
            </a:r>
            <a:r>
              <a:rPr lang="sr-Latn-RS" dirty="0"/>
              <a:t>r model – UC </a:t>
            </a:r>
            <a:r>
              <a:rPr lang="sr-Latn-RS" dirty="0" err="1"/>
              <a:t>Boulder</a:t>
            </a:r>
            <a:r>
              <a:rPr lang="sr-Latn-RS" dirty="0"/>
              <a:t> - povezivanja praktičara i naučnika, teoretičara, istraživača i terapeuta </a:t>
            </a:r>
          </a:p>
          <a:p>
            <a:pPr lvl="1"/>
            <a:r>
              <a:rPr lang="sr-Latn-RS" dirty="0"/>
              <a:t>Unapređenje metodologije evaluacije programa</a:t>
            </a:r>
          </a:p>
          <a:p>
            <a:pPr lvl="1"/>
            <a:r>
              <a:rPr lang="sr-Latn-RS" dirty="0"/>
              <a:t>Utvrđivanje kriterijuma selekcije, kategorizacije i </a:t>
            </a:r>
            <a:r>
              <a:rPr lang="sr-Latn-RS" dirty="0" err="1"/>
              <a:t>aktreditacije</a:t>
            </a:r>
            <a:r>
              <a:rPr lang="sr-Latn-RS" dirty="0"/>
              <a:t> i promocije programa</a:t>
            </a:r>
          </a:p>
          <a:p>
            <a:r>
              <a:rPr lang="sr-Latn-RS" dirty="0"/>
              <a:t>Pojava velikog broja veoma različitih programa </a:t>
            </a:r>
          </a:p>
          <a:p>
            <a:r>
              <a:rPr lang="sr-Latn-RS" b="1" i="1" dirty="0"/>
              <a:t>Kako odabrati i pravilno primeniti EB programe?</a:t>
            </a:r>
          </a:p>
          <a:p>
            <a:pPr marL="457200" lvl="1" indent="0">
              <a:buNone/>
            </a:pPr>
            <a:endParaRPr lang="sr-Latn-R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55FB-40BC-4AB0-BEF0-0E4000688510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68FA0-ED18-40AE-8ACF-95001DDBB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Đurađ Stakić, Ph.D., Professor Emeritus,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115935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5189</Words>
  <Application>Microsoft Office PowerPoint</Application>
  <PresentationFormat>Widescreen</PresentationFormat>
  <Paragraphs>484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Arial Black</vt:lpstr>
      <vt:lpstr>Arial Narrow</vt:lpstr>
      <vt:lpstr>Calibri</vt:lpstr>
      <vt:lpstr>Calibri Light</vt:lpstr>
      <vt:lpstr>Haettenschweiler</vt:lpstr>
      <vt:lpstr>Tahoma</vt:lpstr>
      <vt:lpstr>Times New Roman</vt:lpstr>
      <vt:lpstr>Office Theme</vt:lpstr>
      <vt:lpstr>EVIDENCE-BASED PRISTUPI  ZA DECU I OMLADIONU SA POREMEĆAJIMA PONAŠANJA </vt:lpstr>
      <vt:lpstr>  “KASSERIAN INGERA?”</vt:lpstr>
      <vt:lpstr> “KASSERIAN INGERA?” Tradicionalni pozdrav Massai plemena KAKO SU DECA - SVA DECA SU DOBRO! </vt:lpstr>
      <vt:lpstr>AGENDA</vt:lpstr>
      <vt:lpstr>Povratak u budućnost: VIRTUAL „TANTRUM TOOL“ – Yale University Child Study Center  </vt:lpstr>
      <vt:lpstr>1. EKSTERNALIZOVANI –DISRUPTIVNI PROBLEMI I POREMEĆAJI KOD DECE I OMLADINE</vt:lpstr>
      <vt:lpstr>2. SPEKTAR –KONTINUUM INTERVENCIJA</vt:lpstr>
      <vt:lpstr>3. EVIDENCE-BASED PROGRAMI  VASPITANJE ILI/I TERAPIJA</vt:lpstr>
      <vt:lpstr> Od „Ništa ne deluje“ do „Šta deluje, kod koga, pod kojim uslovima?“ </vt:lpstr>
      <vt:lpstr>EBP - EMPIRIJSKI POTVRĐENO  DELOTVORNI PROGRAMI </vt:lpstr>
      <vt:lpstr>KATEGORIZACIJA PROGRAMA –  „Razdvajanje žita od kukolja“</vt:lpstr>
      <vt:lpstr>PowerPoint Presentation</vt:lpstr>
      <vt:lpstr>ČETIRI GENERACIJE PROCENE RIZIKA</vt:lpstr>
      <vt:lpstr>INSTRUMENTI PROCENE RIZIKA U OBLASTI MENTALNOG ZDRAVLJA</vt:lpstr>
      <vt:lpstr>”EVIDENCE BASED” RNR INSTRUMENTI, USA</vt:lpstr>
      <vt:lpstr>YOUTH ASSESSMENT AND SCREENING INTSTUMENT (YASI) &amp; WASHINGTON STATE JUVENILE COURT ASSESSMENT (WSJCA)</vt:lpstr>
      <vt:lpstr>YASI – OBLASTI PROCENE TRIJAŽA (32) I PUNA VERZIJA (85)</vt:lpstr>
      <vt:lpstr>YASI SOFTVER</vt:lpstr>
      <vt:lpstr>PowerPoint Presentation</vt:lpstr>
      <vt:lpstr>PowerPoint Presentation</vt:lpstr>
      <vt:lpstr>YASI PUNA PROCENA  I NEGATIVNI ISHODI </vt:lpstr>
      <vt:lpstr>5. PLANIRANJE TRETMANA –  “Bački ručak običan, ima red svoj logičan.” </vt:lpstr>
      <vt:lpstr>SVRHA PLANIRANJA</vt:lpstr>
      <vt:lpstr>KLJUČNE TAČKE PROCESA PLANIRANJA</vt:lpstr>
      <vt:lpstr>FAZE PROCESA TRETMANA</vt:lpstr>
      <vt:lpstr>PRIPREMNO-ORIJENTACIONO-MOTIVACIONA FAZA</vt:lpstr>
      <vt:lpstr>REŠAVANJE PROBLEMA I  UNAPREĐENJE KOMPETENCIJA</vt:lpstr>
      <vt:lpstr>KONSOLIDACIJA, GENERALIZACIJA, TRANZICIJA I SOCIJALNA INKLUZIJA</vt:lpstr>
      <vt:lpstr>6. „VAŠAR JE BIO A NA VAŠARU“ PREGLED EBP TRETMANA DA SA PP</vt:lpstr>
      <vt:lpstr>I PROGRMI USMERENI NA OSNAŽIVANJE  DECE I ADOLESCENATA</vt:lpstr>
      <vt:lpstr>I TRENING KONTROLE AGRESIVNOSTI – ART – AGRESSION REPLACEMENT TRAINING</vt:lpstr>
      <vt:lpstr>I 1. TRNING SOCIJALNIH VEŠTINA – TSV BIHEJVIORALNA KOMPONENTA ART</vt:lpstr>
      <vt:lpstr>I 2. TRENING KONTROLE LJUTNJE – TKL AFEKTIVNA KOMPOENTNTA ART</vt:lpstr>
      <vt:lpstr> I 3. TRENING MORALNOG REZONOVANJA - TMR KONGNITIVNA KOMPONENTA ART </vt:lpstr>
      <vt:lpstr>II PROGRAMI TRENINGA RODITELJA DA PP</vt:lpstr>
      <vt:lpstr>II 1. TRENING RODITELJA OREGON MODEL –TROM PARENT MANAGEMENT TRAINING OREGON MODEL-PMTO</vt:lpstr>
      <vt:lpstr>II 2. TRENING RODITELEJA ODD DECE – TRN DEFIANT CHILDREN: ASSESSEMENT AND PARENT TRAINING</vt:lpstr>
      <vt:lpstr>                                                                                                                  III DVOMODALNI PROGRAMI ZA RODITELJE I DECU </vt:lpstr>
      <vt:lpstr>III 1. TERAPIJA INTERAKCIJA RODITELJ DETE – TIRD PARENT-CHILD INTERACTION THERAPY (PCIT)</vt:lpstr>
      <vt:lpstr>III 2. TRENING REŠAVANJA PROBLEMA I RODITELJSKIH VEŠTINA PROBLEM –SOLVING SKILLS TRAINING AND  PARENT MANAGEMENT TRAINING, YALE UNIVERSITY (JTRD)</vt:lpstr>
      <vt:lpstr>III 3. COPING POWER (CP) –  UNAPREĐENJE SOCIJALNE KOMPETENCIJE DECE I VASPITNE KOMPETENCIJE RODITELJA</vt:lpstr>
      <vt:lpstr> IV PORODIČNI PRISTUPI TRETMANU POREMEĆAJA U PONAŠANJU </vt:lpstr>
      <vt:lpstr>IV  1. FUNKCIONALNA PORODIČNA TERAPIJA-FPT FUNCTIONAL FAMILY THERAPY-FFT</vt:lpstr>
      <vt:lpstr>IV  2. KRATKA STRATEGIJSKA PORODIČNA TERAPIJA-KSPT BRIEF STATEGIC FAMILY THERAPY - BSFT</vt:lpstr>
      <vt:lpstr>V  MULTIMODALNI PRISTUPI TRETMANU DA SA PP</vt:lpstr>
      <vt:lpstr>V  1. MULTISISTEMSKA TERAPIJA DA SA PP - MST THE MULTISISTEMIC THERAPY - MST</vt:lpstr>
      <vt:lpstr>V  2. PROGRAM POZITIVNOG RODITELJSTVA-PPR TRIPLE P –POSITIVE PARENTING PROGRAM-PPP</vt:lpstr>
      <vt:lpstr>V  3. TERAPEUTSKO HRANITELJSTVO OREGON -THO TREATMENT FOSTER CARE OREGON-TFCO</vt:lpstr>
      <vt:lpstr>Literatura i resursi:</vt:lpstr>
      <vt:lpstr> Quo vadis: Child centered, family focused and community based child protection system!   PITANJA DISKUSIJA 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dos4</dc:creator>
  <cp:lastModifiedBy>dos4</cp:lastModifiedBy>
  <cp:revision>119</cp:revision>
  <cp:lastPrinted>2020-11-25T11:10:35Z</cp:lastPrinted>
  <dcterms:created xsi:type="dcterms:W3CDTF">2020-11-22T07:37:11Z</dcterms:created>
  <dcterms:modified xsi:type="dcterms:W3CDTF">2020-11-25T11:25:09Z</dcterms:modified>
</cp:coreProperties>
</file>