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296" r:id="rId2"/>
    <p:sldId id="308" r:id="rId3"/>
    <p:sldId id="309" r:id="rId4"/>
    <p:sldId id="310" r:id="rId5"/>
    <p:sldId id="311" r:id="rId6"/>
    <p:sldId id="312" r:id="rId7"/>
    <p:sldId id="315" r:id="rId8"/>
    <p:sldId id="316" r:id="rId9"/>
    <p:sldId id="318" r:id="rId10"/>
    <p:sldId id="319" r:id="rId11"/>
    <p:sldId id="317" r:id="rId12"/>
    <p:sldId id="320" r:id="rId13"/>
    <p:sldId id="321" r:id="rId14"/>
    <p:sldId id="322" r:id="rId15"/>
    <p:sldId id="323" r:id="rId16"/>
    <p:sldId id="324" r:id="rId17"/>
    <p:sldId id="325" r:id="rId18"/>
    <p:sldId id="326" r:id="rId19"/>
    <p:sldId id="327" r:id="rId20"/>
    <p:sldId id="328" r:id="rId21"/>
    <p:sldId id="329" r:id="rId22"/>
    <p:sldId id="335" r:id="rId23"/>
    <p:sldId id="334" r:id="rId24"/>
    <p:sldId id="338" r:id="rId25"/>
    <p:sldId id="332" r:id="rId26"/>
    <p:sldId id="339" r:id="rId27"/>
    <p:sldId id="331" r:id="rId28"/>
    <p:sldId id="340" r:id="rId29"/>
    <p:sldId id="341" r:id="rId30"/>
    <p:sldId id="343" r:id="rId31"/>
    <p:sldId id="344" r:id="rId32"/>
    <p:sldId id="345" r:id="rId33"/>
    <p:sldId id="346" r:id="rId34"/>
    <p:sldId id="342" r:id="rId35"/>
    <p:sldId id="306"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480" autoAdjust="0"/>
    <p:restoredTop sz="94660"/>
  </p:normalViewPr>
  <p:slideViewPr>
    <p:cSldViewPr>
      <p:cViewPr>
        <p:scale>
          <a:sx n="100" d="100"/>
          <a:sy n="100" d="100"/>
        </p:scale>
        <p:origin x="-1046" y="619"/>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65F962D-24E9-446B-8356-B6E6E7D6AA02}" type="datetimeFigureOut">
              <a:rPr lang="en-US" smtClean="0"/>
              <a:pPr/>
              <a:t>3/27/2020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F4ACA7-CECE-4E45-A729-F39091810749}" type="slidenum">
              <a:rPr lang="en-US" smtClean="0"/>
              <a:pPr/>
              <a:t>‹#›</a:t>
            </a:fld>
            <a:endParaRPr lang="en-US"/>
          </a:p>
        </p:txBody>
      </p:sp>
    </p:spTree>
    <p:extLst>
      <p:ext uri="{BB962C8B-B14F-4D97-AF65-F5344CB8AC3E}">
        <p14:creationId xmlns:p14="http://schemas.microsoft.com/office/powerpoint/2010/main" xmlns="" val="35290348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3/27/2020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3/27/2020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3/27/2020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3/27/2020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3/27/2020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sr-Cyrl-RS" dirty="0" smtClean="0"/>
              <a:t>2. Религија природе</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5440363"/>
          </a:xfrm>
        </p:spPr>
        <p:txBody>
          <a:bodyPr>
            <a:normAutofit/>
          </a:bodyPr>
          <a:lstStyle/>
          <a:p>
            <a:r>
              <a:rPr lang="sr-Cyrl-RS" sz="1400" dirty="0" smtClean="0"/>
              <a:t>Оновремени реципијенти су уочили да на слици нема уобичајених елемената – без ветра, месеца, олује; свега неколико галебова</a:t>
            </a:r>
          </a:p>
          <a:p>
            <a:endParaRPr lang="sr-Cyrl-RS" sz="1400" dirty="0" smtClean="0"/>
          </a:p>
          <a:p>
            <a:r>
              <a:rPr lang="sr-Cyrl-RS" sz="1400" dirty="0" smtClean="0"/>
              <a:t>Суштина слике је у изолацији, наглашеном недостатку као једној од кључних структура романтизма</a:t>
            </a:r>
          </a:p>
          <a:p>
            <a:endParaRPr lang="sr-Cyrl-RS" sz="1400" dirty="0" smtClean="0"/>
          </a:p>
          <a:p>
            <a:r>
              <a:rPr lang="sr-Cyrl-RS" sz="1400" dirty="0" smtClean="0"/>
              <a:t>Посматрач се не идентификује са монахом, и стога је искључен из радње</a:t>
            </a:r>
          </a:p>
          <a:p>
            <a:endParaRPr lang="sr-Cyrl-RS" sz="1400" dirty="0" smtClean="0"/>
          </a:p>
          <a:p>
            <a:r>
              <a:rPr lang="sr-Cyrl-RS" sz="1400" dirty="0" smtClean="0"/>
              <a:t>Нема рама, нити оквира у слици, хоризонтална линија неба и мора; усамљени центар (појединац) у усамљеном кругу</a:t>
            </a:r>
          </a:p>
          <a:p>
            <a:endParaRPr lang="sr-Cyrl-RS" sz="1400" dirty="0" smtClean="0"/>
          </a:p>
          <a:p>
            <a:r>
              <a:rPr lang="sr-Cyrl-RS" sz="1400" dirty="0" smtClean="0"/>
              <a:t>Ништавност човека пред Богом и огромним универзумом</a:t>
            </a:r>
          </a:p>
          <a:p>
            <a:endParaRPr lang="sr-Cyrl-RS" sz="1400" dirty="0" smtClean="0"/>
          </a:p>
          <a:p>
            <a:r>
              <a:rPr lang="sr-Cyrl-RS" sz="1400" dirty="0" smtClean="0"/>
              <a:t>Слика </a:t>
            </a:r>
            <a:r>
              <a:rPr lang="sr-Cyrl-RS" sz="1400" i="1" dirty="0" smtClean="0"/>
              <a:t>Монах на мору </a:t>
            </a:r>
            <a:r>
              <a:rPr lang="sr-Cyrl-RS" sz="1400" dirty="0" smtClean="0"/>
              <a:t>сублимира све особености Фридриховог сликарства:</a:t>
            </a:r>
          </a:p>
          <a:p>
            <a:pPr>
              <a:buNone/>
            </a:pPr>
            <a:r>
              <a:rPr lang="sr-Cyrl-RS" sz="1400" dirty="0" smtClean="0"/>
              <a:t>	-утисак једног континуираног, у бескрај испруженог пространства, изведеног уз помоћ најфинијих прелива боја и нијанси</a:t>
            </a:r>
          </a:p>
          <a:p>
            <a:pPr>
              <a:buNone/>
            </a:pPr>
            <a:r>
              <a:rPr lang="sr-Cyrl-RS" sz="1400" dirty="0" smtClean="0"/>
              <a:t>	- Штедљиво представљање мотива, што имплицира да композиције делују испразно</a:t>
            </a:r>
          </a:p>
          <a:p>
            <a:pPr>
              <a:buNone/>
            </a:pPr>
            <a:r>
              <a:rPr lang="sr-Cyrl-RS" sz="1400" dirty="0" smtClean="0"/>
              <a:t>	- У центру је неретко представљен доминатан мотив</a:t>
            </a:r>
          </a:p>
          <a:p>
            <a:endParaRPr lang="sr-Cyrl-RS" sz="1400" dirty="0" smtClean="0"/>
          </a:p>
          <a:p>
            <a:endParaRPr lang="sr-Cyrl-RS" sz="1400" dirty="0" smtClean="0"/>
          </a:p>
          <a:p>
            <a:endParaRPr lang="sr-Cyrl-RS" sz="1400" dirty="0" smtClean="0"/>
          </a:p>
          <a:p>
            <a:endParaRPr lang="en-US" sz="1400" dirty="0"/>
          </a:p>
        </p:txBody>
      </p:sp>
      <p:sp>
        <p:nvSpPr>
          <p:cNvPr id="4" name="Up Arrow 3"/>
          <p:cNvSpPr/>
          <p:nvPr/>
        </p:nvSpPr>
        <p:spPr>
          <a:xfrm>
            <a:off x="3886200" y="304800"/>
            <a:ext cx="484632" cy="3810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983163"/>
          </a:xfrm>
        </p:spPr>
        <p:txBody>
          <a:bodyPr>
            <a:normAutofit/>
          </a:bodyPr>
          <a:lstStyle/>
          <a:p>
            <a:endParaRPr lang="sr-Cyrl-RS" sz="1400" dirty="0" smtClean="0"/>
          </a:p>
          <a:p>
            <a:r>
              <a:rPr lang="sr-Cyrl-RS" sz="1400" dirty="0" smtClean="0"/>
              <a:t>О слици је свој утисак оставио Клемент Брентано:</a:t>
            </a:r>
          </a:p>
          <a:p>
            <a:r>
              <a:rPr lang="sr-Cyrl-RS" sz="1400" dirty="0" smtClean="0"/>
              <a:t>Дивно је у бескрајној самоћи посматрати непрегледну водену пустињу, под мрачним небом на обали мора; осећам да сам се некада и ја упутио на то место, да желим пловити и препловити море, али у да то све није могуће; постајем свестан одсуства сваког живота, а опет се његов глас разабира у хучању таласа, струјању ваздуха, кретању облака, у самотним крицима птица; колико год да сам желео да пронађем све то у смаој слици, открио сам га у односу између мене и слике, пошто је захтев који је слика поставила сама изневерила.</a:t>
            </a:r>
          </a:p>
          <a:p>
            <a:r>
              <a:rPr lang="sr-Cyrl-RS" sz="1400" dirty="0" smtClean="0"/>
              <a:t>Клеменс Брентано, </a:t>
            </a:r>
            <a:r>
              <a:rPr lang="sr-Cyrl-RS" sz="1400" i="1" dirty="0" smtClean="0"/>
              <a:t>Утисци пред Фридриховим морским пејзажом</a:t>
            </a:r>
            <a:r>
              <a:rPr lang="sr-Cyrl-RS" sz="1400" dirty="0" smtClean="0"/>
              <a:t>, </a:t>
            </a:r>
            <a:r>
              <a:rPr lang="sr-Latn-CS" sz="1400" dirty="0" smtClean="0"/>
              <a:t>1811</a:t>
            </a:r>
            <a:endParaRPr lang="sr-Cyrl-RS" sz="1400" dirty="0" smtClean="0"/>
          </a:p>
          <a:p>
            <a:endParaRPr lang="sr-Cyrl-RS" sz="1400" dirty="0" smtClean="0"/>
          </a:p>
          <a:p>
            <a:endParaRPr lang="sr-Cyrl-RS" sz="1400" dirty="0" smtClean="0"/>
          </a:p>
          <a:p>
            <a:r>
              <a:rPr lang="sr-Latn-CS" sz="1400" dirty="0" smtClean="0"/>
              <a:t> „</a:t>
            </a:r>
            <a:r>
              <a:rPr lang="sr-Cyrl-RS" sz="1400" dirty="0" smtClean="0"/>
              <a:t>Због чињенице да је неко отиша тамо, да би неко радо прешао преко, да неко не може, да све што припада животу недостаје, и да неко може чути сопствени глас у рици таласа...Све ово је немогуће пред сликом, оно што требам пронаћи у слици проналазим између себе и слике, то јест, захтев који слика поставља али који не испуњава, и тако ја постајем монах, слика постаје дина, али оно за чим чезнем потпуно недостаје</a:t>
            </a:r>
            <a:r>
              <a:rPr lang="sr-Latn-CS" sz="1400" dirty="0" smtClean="0"/>
              <a:t>“</a:t>
            </a:r>
            <a:r>
              <a:rPr lang="sr-Cyrl-RS" sz="1400" dirty="0" smtClean="0"/>
              <a:t>. </a:t>
            </a:r>
          </a:p>
          <a:p>
            <a:r>
              <a:rPr lang="sr-Cyrl-RS" sz="1400" dirty="0" smtClean="0"/>
              <a:t>Клеменс Брентано, </a:t>
            </a:r>
            <a:r>
              <a:rPr lang="sr-Latn-CS" sz="1400" i="1" dirty="0" smtClean="0"/>
              <a:t>Berliner Abendblätter</a:t>
            </a:r>
            <a:endParaRPr lang="en-US" sz="1400" dirty="0" smtClean="0"/>
          </a:p>
          <a:p>
            <a:endParaRPr lang="en-US" sz="1400" dirty="0"/>
          </a:p>
        </p:txBody>
      </p:sp>
      <p:sp>
        <p:nvSpPr>
          <p:cNvPr id="4" name="Up Arrow 3"/>
          <p:cNvSpPr/>
          <p:nvPr/>
        </p:nvSpPr>
        <p:spPr>
          <a:xfrm>
            <a:off x="3886200" y="304800"/>
            <a:ext cx="484632" cy="3810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G:\Evropska 19. veka 2019\Religija prirode (nemački romantičarski pejzaž)\Caspar David Friedrich\Caspar David Friedrich, Lutalica u moru magle, 1818.jpg"/>
          <p:cNvPicPr>
            <a:picLocks noGrp="1" noChangeAspect="1" noChangeArrowheads="1"/>
          </p:cNvPicPr>
          <p:nvPr>
            <p:ph idx="1"/>
          </p:nvPr>
        </p:nvPicPr>
        <p:blipFill>
          <a:blip r:embed="rId2" cstate="print"/>
          <a:srcRect/>
          <a:stretch>
            <a:fillRect/>
          </a:stretch>
        </p:blipFill>
        <p:spPr bwMode="auto">
          <a:xfrm>
            <a:off x="4724400" y="609600"/>
            <a:ext cx="4267200" cy="5385657"/>
          </a:xfrm>
          <a:prstGeom prst="rect">
            <a:avLst/>
          </a:prstGeom>
          <a:noFill/>
        </p:spPr>
      </p:pic>
      <p:sp>
        <p:nvSpPr>
          <p:cNvPr id="5" name="Rectangle 4"/>
          <p:cNvSpPr/>
          <p:nvPr/>
        </p:nvSpPr>
        <p:spPr>
          <a:xfrm>
            <a:off x="457201" y="609600"/>
            <a:ext cx="3200400" cy="6247864"/>
          </a:xfrm>
          <a:prstGeom prst="rect">
            <a:avLst/>
          </a:prstGeom>
        </p:spPr>
        <p:txBody>
          <a:bodyPr wrap="square">
            <a:spAutoFit/>
          </a:bodyPr>
          <a:lstStyle/>
          <a:p>
            <a:r>
              <a:rPr lang="sr-Cyrl-RS" sz="1400" dirty="0" smtClean="0"/>
              <a:t>Врхунац естеике сублимног у немачком романтизму</a:t>
            </a:r>
          </a:p>
          <a:p>
            <a:endParaRPr lang="sr-Cyrl-RS" sz="1400" dirty="0" smtClean="0"/>
          </a:p>
          <a:p>
            <a:r>
              <a:rPr lang="sr-Cyrl-RS" sz="1400" dirty="0" smtClean="0"/>
              <a:t>Ствара се утисак посматрања слике без очних капака</a:t>
            </a:r>
            <a:endParaRPr lang="en-US" sz="1400" dirty="0" smtClean="0"/>
          </a:p>
          <a:p>
            <a:endParaRPr lang="sr-Cyrl-RS" sz="1400" dirty="0" smtClean="0"/>
          </a:p>
          <a:p>
            <a:r>
              <a:rPr lang="sr-Cyrl-RS" sz="1400" dirty="0" smtClean="0"/>
              <a:t>Окренута фигура се чини кључним за разумевање слике</a:t>
            </a:r>
          </a:p>
          <a:p>
            <a:endParaRPr lang="sr-Cyrl-RS" sz="1400" dirty="0" smtClean="0"/>
          </a:p>
          <a:p>
            <a:r>
              <a:rPr lang="sr-Cyrl-RS" sz="1400" dirty="0" smtClean="0"/>
              <a:t>Она представља типску обрнуту фигуру у Фридриховом сликарству</a:t>
            </a:r>
          </a:p>
          <a:p>
            <a:endParaRPr lang="sr-Cyrl-RS" sz="1400" dirty="0" smtClean="0"/>
          </a:p>
          <a:p>
            <a:r>
              <a:rPr lang="sr-Cyrl-RS" sz="1400" dirty="0" smtClean="0"/>
              <a:t>Такозвана обрнута фигура (</a:t>
            </a:r>
            <a:r>
              <a:rPr lang="sr-Latn-CS" sz="1400" b="1" i="1" dirty="0" smtClean="0"/>
              <a:t>r</a:t>
            </a:r>
            <a:r>
              <a:rPr lang="en-US" sz="1400" b="1" i="1" dirty="0" smtClean="0"/>
              <a:t>ü</a:t>
            </a:r>
            <a:r>
              <a:rPr lang="sr-Latn-CS" sz="1400" b="1" i="1" dirty="0" smtClean="0"/>
              <a:t>ckenfigur</a:t>
            </a:r>
            <a:r>
              <a:rPr lang="sr-Cyrl-RS" sz="1400" dirty="0" smtClean="0"/>
              <a:t>) је двосмислени симбол; кроз њу гледамо (продужујемо поглед), али истовремено нас раздваја од пејзажа; не нуди идентификацију – нсмо у могућности да јој видимо лице, што је предуслов идентификације </a:t>
            </a:r>
          </a:p>
          <a:p>
            <a:endParaRPr lang="sr-Cyrl-RS" sz="1400" dirty="0" smtClean="0"/>
          </a:p>
          <a:p>
            <a:r>
              <a:rPr lang="sr-Cyrl-RS" sz="1400" dirty="0" smtClean="0"/>
              <a:t>Слика је чисто естетско искуство посматрача; субјективни осећај изнад правила и класификације </a:t>
            </a:r>
          </a:p>
          <a:p>
            <a:endParaRPr lang="sr-Cyrl-RS" sz="1400" dirty="0" smtClean="0"/>
          </a:p>
          <a:p>
            <a:endParaRPr lang="sr-Cyrl-RS" sz="1600" dirty="0" smtClean="0"/>
          </a:p>
          <a:p>
            <a:endParaRPr lang="sr-Cyrl-RS" sz="1600" dirty="0" smtClean="0"/>
          </a:p>
          <a:p>
            <a:endParaRPr lang="sr-Cyrl-RS" sz="1600" dirty="0" smtClean="0"/>
          </a:p>
          <a:p>
            <a:endParaRPr lang="sr-Cyrl-RS" sz="1600" dirty="0" smtClean="0"/>
          </a:p>
        </p:txBody>
      </p:sp>
      <p:sp>
        <p:nvSpPr>
          <p:cNvPr id="6" name="Rectangle 5"/>
          <p:cNvSpPr/>
          <p:nvPr/>
        </p:nvSpPr>
        <p:spPr>
          <a:xfrm>
            <a:off x="4724400" y="6096000"/>
            <a:ext cx="6248400" cy="307777"/>
          </a:xfrm>
          <a:prstGeom prst="rect">
            <a:avLst/>
          </a:prstGeom>
        </p:spPr>
        <p:txBody>
          <a:bodyPr wrap="square">
            <a:spAutoFit/>
          </a:bodyPr>
          <a:lstStyle/>
          <a:p>
            <a:r>
              <a:rPr lang="sr-Cyrl-RS" sz="1400" dirty="0" smtClean="0">
                <a:latin typeface="+mj-lt"/>
              </a:rPr>
              <a:t>Каспар Давид Фридрих, Луталица у мору магле, 1818.</a:t>
            </a:r>
            <a:endParaRPr lang="en-US" sz="1400" dirty="0">
              <a:latin typeface="+mj-lt"/>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G:\Evropska 19. veka 2019\Religija prirode (nemački romantičarski pejzaž)\Caspar David Friedrich\Caspar David Friedrich, Litice Rugena, 1818..jpg"/>
          <p:cNvPicPr>
            <a:picLocks noGrp="1" noChangeAspect="1" noChangeArrowheads="1"/>
          </p:cNvPicPr>
          <p:nvPr>
            <p:ph idx="1"/>
          </p:nvPr>
        </p:nvPicPr>
        <p:blipFill>
          <a:blip r:embed="rId2" cstate="print"/>
          <a:srcRect/>
          <a:stretch>
            <a:fillRect/>
          </a:stretch>
        </p:blipFill>
        <p:spPr bwMode="auto">
          <a:xfrm>
            <a:off x="5105400" y="685800"/>
            <a:ext cx="3810000" cy="5410200"/>
          </a:xfrm>
          <a:prstGeom prst="rect">
            <a:avLst/>
          </a:prstGeom>
          <a:noFill/>
        </p:spPr>
      </p:pic>
      <p:sp>
        <p:nvSpPr>
          <p:cNvPr id="5" name="Rectangle 4"/>
          <p:cNvSpPr/>
          <p:nvPr/>
        </p:nvSpPr>
        <p:spPr>
          <a:xfrm>
            <a:off x="5257800" y="6172200"/>
            <a:ext cx="4648200" cy="307777"/>
          </a:xfrm>
          <a:prstGeom prst="rect">
            <a:avLst/>
          </a:prstGeom>
        </p:spPr>
        <p:txBody>
          <a:bodyPr wrap="square">
            <a:spAutoFit/>
          </a:bodyPr>
          <a:lstStyle/>
          <a:p>
            <a:r>
              <a:rPr lang="sr-Cyrl-RS" sz="1400" dirty="0" smtClean="0"/>
              <a:t>Каспар Давид Фридрих, Литице Ругена, 1818.</a:t>
            </a:r>
            <a:endParaRPr lang="en-US" sz="1400" dirty="0"/>
          </a:p>
        </p:txBody>
      </p:sp>
      <p:sp>
        <p:nvSpPr>
          <p:cNvPr id="6" name="Rectangle 5"/>
          <p:cNvSpPr/>
          <p:nvPr/>
        </p:nvSpPr>
        <p:spPr>
          <a:xfrm>
            <a:off x="685799" y="838200"/>
            <a:ext cx="2971801" cy="4955203"/>
          </a:xfrm>
          <a:prstGeom prst="rect">
            <a:avLst/>
          </a:prstGeom>
        </p:spPr>
        <p:txBody>
          <a:bodyPr wrap="square">
            <a:spAutoFit/>
          </a:bodyPr>
          <a:lstStyle/>
          <a:p>
            <a:r>
              <a:rPr lang="sr-Cyrl-RS" sz="1400" dirty="0" smtClean="0"/>
              <a:t>Слика предаставља сублимацију северњачког природног мистицизма</a:t>
            </a:r>
          </a:p>
          <a:p>
            <a:endParaRPr lang="sr-Cyrl-RS" sz="1400" dirty="0" smtClean="0"/>
          </a:p>
          <a:p>
            <a:r>
              <a:rPr lang="sr-Cyrl-RS" sz="1400" dirty="0" smtClean="0"/>
              <a:t>Острво Руген је прославио протестансти пастор Лудвиг Косегратен; оно је дефинисано као пупак света</a:t>
            </a:r>
          </a:p>
          <a:p>
            <a:endParaRPr lang="sr-Cyrl-RS" sz="1400" dirty="0" smtClean="0"/>
          </a:p>
          <a:p>
            <a:r>
              <a:rPr lang="sr-Cyrl-RS" sz="1400" dirty="0" smtClean="0"/>
              <a:t>Пастор је у сваком елементу приоде видео одраз божанског откровења, док је цела природа поимана као отеловљење божанског наума</a:t>
            </a:r>
            <a:endParaRPr lang="en-US" sz="1400" dirty="0" smtClean="0"/>
          </a:p>
          <a:p>
            <a:endParaRPr lang="sr-Cyrl-RS" sz="1400" dirty="0" smtClean="0"/>
          </a:p>
          <a:p>
            <a:r>
              <a:rPr lang="sr-Cyrl-RS" sz="1400" dirty="0" smtClean="0"/>
              <a:t>Његови ставови су посебно манифестовани у Фридриховим мистичним пејзажним представама острва Руген</a:t>
            </a:r>
          </a:p>
          <a:p>
            <a:endParaRPr lang="sr-Cyrl-RS" sz="1600" dirty="0" smtClean="0"/>
          </a:p>
          <a:p>
            <a:endParaRPr lang="sr-Cyrl-RS" sz="1600" dirty="0" smtClean="0"/>
          </a:p>
          <a:p>
            <a:endParaRPr lang="sr-Cyrl-RS" sz="1600" dirty="0" smtClean="0"/>
          </a:p>
          <a:p>
            <a:endParaRPr lang="sr-Cyrl-RS" sz="1600" dirty="0" smtClean="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4" name="Picture 4" descr="G:\Evropska 19. veka 2019\Religija prirode (nemački romantičarski pejzaž)\Caspar David Friedrich\Nacionalizacija pejzaža\Friedrich Caspar David-,Hrast u snegu, 1829..jpg"/>
          <p:cNvPicPr>
            <a:picLocks noGrp="1" noChangeAspect="1" noChangeArrowheads="1"/>
          </p:cNvPicPr>
          <p:nvPr>
            <p:ph idx="1"/>
          </p:nvPr>
        </p:nvPicPr>
        <p:blipFill>
          <a:blip r:embed="rId2" cstate="print"/>
          <a:srcRect/>
          <a:stretch>
            <a:fillRect/>
          </a:stretch>
        </p:blipFill>
        <p:spPr bwMode="auto">
          <a:xfrm>
            <a:off x="5715000" y="1295400"/>
            <a:ext cx="3352800" cy="4495800"/>
          </a:xfrm>
          <a:prstGeom prst="rect">
            <a:avLst/>
          </a:prstGeom>
          <a:noFill/>
        </p:spPr>
      </p:pic>
      <p:pic>
        <p:nvPicPr>
          <p:cNvPr id="10245" name="Picture 5" descr="G:\Evropska 19. veka 2019\Religija prirode (nemački romantičarski pejzaž)\Caspar David Friedrich\Nacionalizacija pejzaža\Caspar David Friedrich, Dva coveka posmatraju mesec, 1819..jpg"/>
          <p:cNvPicPr>
            <a:picLocks noChangeAspect="1" noChangeArrowheads="1"/>
          </p:cNvPicPr>
          <p:nvPr/>
        </p:nvPicPr>
        <p:blipFill>
          <a:blip r:embed="rId3" cstate="print"/>
          <a:srcRect/>
          <a:stretch>
            <a:fillRect/>
          </a:stretch>
        </p:blipFill>
        <p:spPr bwMode="auto">
          <a:xfrm>
            <a:off x="0" y="2133600"/>
            <a:ext cx="4114800" cy="3657600"/>
          </a:xfrm>
          <a:prstGeom prst="rect">
            <a:avLst/>
          </a:prstGeom>
          <a:noFill/>
        </p:spPr>
      </p:pic>
      <p:sp>
        <p:nvSpPr>
          <p:cNvPr id="9" name="Rectangle 8"/>
          <p:cNvSpPr/>
          <p:nvPr/>
        </p:nvSpPr>
        <p:spPr>
          <a:xfrm>
            <a:off x="0" y="5943600"/>
            <a:ext cx="4800600" cy="307777"/>
          </a:xfrm>
          <a:prstGeom prst="rect">
            <a:avLst/>
          </a:prstGeom>
        </p:spPr>
        <p:txBody>
          <a:bodyPr wrap="square">
            <a:spAutoFit/>
          </a:bodyPr>
          <a:lstStyle/>
          <a:p>
            <a:r>
              <a:rPr lang="sr-Cyrl-RS" sz="1400" dirty="0" smtClean="0"/>
              <a:t>Каспар Давид Фридрих, Два човека посматрају месец, 1819.</a:t>
            </a:r>
            <a:endParaRPr lang="en-US" sz="1400" dirty="0"/>
          </a:p>
        </p:txBody>
      </p:sp>
      <p:sp>
        <p:nvSpPr>
          <p:cNvPr id="10" name="Rectangle 9"/>
          <p:cNvSpPr/>
          <p:nvPr/>
        </p:nvSpPr>
        <p:spPr>
          <a:xfrm>
            <a:off x="5715000" y="5943600"/>
            <a:ext cx="3810000" cy="307777"/>
          </a:xfrm>
          <a:prstGeom prst="rect">
            <a:avLst/>
          </a:prstGeom>
        </p:spPr>
        <p:txBody>
          <a:bodyPr wrap="square">
            <a:spAutoFit/>
          </a:bodyPr>
          <a:lstStyle/>
          <a:p>
            <a:r>
              <a:rPr lang="sr-Cyrl-RS" sz="1400" dirty="0" smtClean="0"/>
              <a:t>Каспар Давид Фридрих, Храст у снегу, 1829.</a:t>
            </a:r>
            <a:endParaRPr lang="en-US" sz="1400" dirty="0"/>
          </a:p>
        </p:txBody>
      </p:sp>
      <p:sp>
        <p:nvSpPr>
          <p:cNvPr id="11" name="Rectangle 10"/>
          <p:cNvSpPr/>
          <p:nvPr/>
        </p:nvSpPr>
        <p:spPr>
          <a:xfrm>
            <a:off x="609600" y="304800"/>
            <a:ext cx="6248400" cy="954107"/>
          </a:xfrm>
          <a:prstGeom prst="rect">
            <a:avLst/>
          </a:prstGeom>
        </p:spPr>
        <p:txBody>
          <a:bodyPr wrap="square">
            <a:spAutoFit/>
          </a:bodyPr>
          <a:lstStyle/>
          <a:p>
            <a:r>
              <a:rPr lang="sr-Cyrl-RS" sz="1400" dirty="0" smtClean="0"/>
              <a:t>У Немачкој је током Наполеонових освајања дошло до реакције на наметање универзалног класицистичког канона који је повезан са француским империјализмом. У складу са самоуобличавањем немачке нације дошло је до манифестације патриотског сликарства.</a:t>
            </a:r>
            <a:endParaRPr lang="en-US" sz="1400" dirty="0"/>
          </a:p>
        </p:txBody>
      </p:sp>
      <p:sp>
        <p:nvSpPr>
          <p:cNvPr id="12" name="Rectangle 11"/>
          <p:cNvSpPr/>
          <p:nvPr/>
        </p:nvSpPr>
        <p:spPr>
          <a:xfrm>
            <a:off x="4267200" y="1371601"/>
            <a:ext cx="1371600" cy="4401205"/>
          </a:xfrm>
          <a:prstGeom prst="rect">
            <a:avLst/>
          </a:prstGeom>
        </p:spPr>
        <p:txBody>
          <a:bodyPr wrap="square">
            <a:spAutoFit/>
          </a:bodyPr>
          <a:lstStyle/>
          <a:p>
            <a:r>
              <a:rPr lang="sr-Cyrl-RS" sz="1400" dirty="0" smtClean="0"/>
              <a:t>Старонемачка ношња је манифестовала повратак древним немачким вредностима</a:t>
            </a:r>
          </a:p>
          <a:p>
            <a:endParaRPr lang="sr-Cyrl-RS" sz="1400" dirty="0" smtClean="0"/>
          </a:p>
          <a:p>
            <a:r>
              <a:rPr lang="sr-Cyrl-RS" sz="1400" dirty="0" smtClean="0"/>
              <a:t>Храст има статус националног дрвета (амблема) у Немачкој, испод старог храста ничу зелени листови као залог националног буђења</a:t>
            </a:r>
          </a:p>
        </p:txBody>
      </p:sp>
      <p:sp>
        <p:nvSpPr>
          <p:cNvPr id="13" name="Left Arrow 12"/>
          <p:cNvSpPr/>
          <p:nvPr/>
        </p:nvSpPr>
        <p:spPr>
          <a:xfrm>
            <a:off x="4114800" y="2286000"/>
            <a:ext cx="228600" cy="152400"/>
          </a:xfrm>
          <a:prstGeom prst="leftArrow">
            <a:avLst>
              <a:gd name="adj1" fmla="val 50000"/>
              <a:gd name="adj2" fmla="val 591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sp>
        <p:nvSpPr>
          <p:cNvPr id="15" name="Right Arrow 14"/>
          <p:cNvSpPr/>
          <p:nvPr/>
        </p:nvSpPr>
        <p:spPr>
          <a:xfrm>
            <a:off x="5334000" y="3352800"/>
            <a:ext cx="381000" cy="76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wipe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52400"/>
            <a:ext cx="9144000" cy="1371600"/>
          </a:xfrm>
        </p:spPr>
        <p:txBody>
          <a:bodyPr>
            <a:normAutofit/>
          </a:bodyPr>
          <a:lstStyle/>
          <a:p>
            <a:r>
              <a:rPr lang="sr-Cyrl-RS" sz="1800" b="1" dirty="0" smtClean="0"/>
              <a:t>Религија природе: Филип Ото Рунге (1777-1810)</a:t>
            </a:r>
            <a:endParaRPr lang="en-US" sz="1800" b="1" dirty="0"/>
          </a:p>
        </p:txBody>
      </p:sp>
      <p:pic>
        <p:nvPicPr>
          <p:cNvPr id="1026" name="Picture 2" descr="G:\Evropska 19. veka 2019\Religija prirode (nemački romantičarski pejzaž)\Filipp Otto Runge\Runge Philipp Otto, Umetnikovi  roditelji.jpg"/>
          <p:cNvPicPr>
            <a:picLocks noGrp="1" noChangeAspect="1" noChangeArrowheads="1"/>
          </p:cNvPicPr>
          <p:nvPr>
            <p:ph idx="1"/>
          </p:nvPr>
        </p:nvPicPr>
        <p:blipFill>
          <a:blip r:embed="rId2" cstate="print"/>
          <a:srcRect/>
          <a:stretch>
            <a:fillRect/>
          </a:stretch>
        </p:blipFill>
        <p:spPr bwMode="auto">
          <a:xfrm>
            <a:off x="4724400" y="990600"/>
            <a:ext cx="3200400" cy="4648200"/>
          </a:xfrm>
          <a:prstGeom prst="rect">
            <a:avLst/>
          </a:prstGeom>
          <a:noFill/>
        </p:spPr>
      </p:pic>
      <p:sp>
        <p:nvSpPr>
          <p:cNvPr id="6" name="Rectangle 5"/>
          <p:cNvSpPr/>
          <p:nvPr/>
        </p:nvSpPr>
        <p:spPr>
          <a:xfrm>
            <a:off x="1219200" y="1066800"/>
            <a:ext cx="3276600" cy="4955203"/>
          </a:xfrm>
          <a:prstGeom prst="rect">
            <a:avLst/>
          </a:prstGeom>
        </p:spPr>
        <p:txBody>
          <a:bodyPr wrap="square">
            <a:spAutoFit/>
          </a:bodyPr>
          <a:lstStyle/>
          <a:p>
            <a:r>
              <a:rPr lang="sr-Cyrl-RS" sz="1400" dirty="0" smtClean="0"/>
              <a:t>Попут Фридриха рођен је на северу Немачке</a:t>
            </a:r>
          </a:p>
          <a:p>
            <a:endParaRPr lang="sr-Cyrl-RS" sz="1400" dirty="0" smtClean="0"/>
          </a:p>
          <a:p>
            <a:r>
              <a:rPr lang="sr-Cyrl-RS" sz="1400" dirty="0" smtClean="0"/>
              <a:t>Потиче из нормиране протестанске чиновничке породице</a:t>
            </a:r>
          </a:p>
          <a:p>
            <a:endParaRPr lang="sr-Cyrl-RS" sz="1400" dirty="0" smtClean="0"/>
          </a:p>
          <a:p>
            <a:r>
              <a:rPr lang="sr-Cyrl-RS" sz="1400" dirty="0" smtClean="0"/>
              <a:t>На позив Фридриха уписује Академију у Дрездену (1801)</a:t>
            </a:r>
          </a:p>
          <a:p>
            <a:endParaRPr lang="sr-Cyrl-RS" sz="1400" dirty="0" smtClean="0"/>
          </a:p>
          <a:p>
            <a:r>
              <a:rPr lang="sr-Cyrl-RS" sz="1400" dirty="0" smtClean="0"/>
              <a:t>Потпада под утицај романтичарског круга (Косергартен, песник Лудвиг Тик, теолог Фридрих Шлајермахер, и корифеј немачког романтизма књижевник Фридрих Шлегел)</a:t>
            </a:r>
          </a:p>
          <a:p>
            <a:endParaRPr lang="sr-Cyrl-RS" sz="1400" dirty="0" smtClean="0"/>
          </a:p>
          <a:p>
            <a:r>
              <a:rPr lang="sr-Cyrl-RS" sz="1400" dirty="0" smtClean="0"/>
              <a:t>Лудвиг Тик га је упознао са списима мистичара Јакоба Бемеа</a:t>
            </a:r>
          </a:p>
          <a:p>
            <a:endParaRPr lang="sr-Cyrl-RS" sz="1400" dirty="0" smtClean="0"/>
          </a:p>
          <a:p>
            <a:endParaRPr lang="sr-Cyrl-RS" sz="1600" dirty="0" smtClean="0"/>
          </a:p>
          <a:p>
            <a:endParaRPr lang="sr-Cyrl-RS" sz="1600" dirty="0" smtClean="0"/>
          </a:p>
          <a:p>
            <a:endParaRPr lang="sr-Cyrl-RS" sz="1600" dirty="0" smtClean="0"/>
          </a:p>
          <a:p>
            <a:endParaRPr lang="sr-Cyrl-RS" sz="1600" dirty="0" smtClean="0"/>
          </a:p>
        </p:txBody>
      </p:sp>
      <p:sp>
        <p:nvSpPr>
          <p:cNvPr id="7" name="Rectangle 6"/>
          <p:cNvSpPr/>
          <p:nvPr/>
        </p:nvSpPr>
        <p:spPr>
          <a:xfrm rot="10800000" flipV="1">
            <a:off x="4343399" y="5860434"/>
            <a:ext cx="5333999" cy="307777"/>
          </a:xfrm>
          <a:prstGeom prst="rect">
            <a:avLst/>
          </a:prstGeom>
        </p:spPr>
        <p:txBody>
          <a:bodyPr wrap="square">
            <a:spAutoFit/>
          </a:bodyPr>
          <a:lstStyle/>
          <a:p>
            <a:r>
              <a:rPr lang="sr-Cyrl-RS" sz="1400" dirty="0" smtClean="0"/>
              <a:t>Филип Ото Рунге, Уметникови родитељи, 1806.</a:t>
            </a:r>
            <a:endParaRPr lang="en-US" sz="14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G:\Evropska 19. veka 2019\Religija prirode (nemački romantičarski pejzaž)\Filipp Otto Runge\Philipp Otto Runge ,Autoportret, 1803.jpg"/>
          <p:cNvPicPr>
            <a:picLocks noGrp="1" noChangeAspect="1" noChangeArrowheads="1"/>
          </p:cNvPicPr>
          <p:nvPr>
            <p:ph idx="1"/>
          </p:nvPr>
        </p:nvPicPr>
        <p:blipFill>
          <a:blip r:embed="rId2" cstate="print"/>
          <a:srcRect/>
          <a:stretch>
            <a:fillRect/>
          </a:stretch>
        </p:blipFill>
        <p:spPr bwMode="auto">
          <a:xfrm>
            <a:off x="228600" y="304800"/>
            <a:ext cx="3962401" cy="4525963"/>
          </a:xfrm>
          <a:prstGeom prst="rect">
            <a:avLst/>
          </a:prstGeom>
          <a:noFill/>
        </p:spPr>
      </p:pic>
      <p:sp>
        <p:nvSpPr>
          <p:cNvPr id="5" name="Rectangle 4"/>
          <p:cNvSpPr/>
          <p:nvPr/>
        </p:nvSpPr>
        <p:spPr>
          <a:xfrm>
            <a:off x="4572000" y="304801"/>
            <a:ext cx="3733800" cy="4708981"/>
          </a:xfrm>
          <a:prstGeom prst="rect">
            <a:avLst/>
          </a:prstGeom>
        </p:spPr>
        <p:txBody>
          <a:bodyPr wrap="square">
            <a:spAutoFit/>
          </a:bodyPr>
          <a:lstStyle/>
          <a:p>
            <a:r>
              <a:rPr lang="sr-Cyrl-RS" sz="1400" dirty="0" smtClean="0"/>
              <a:t>Типска фигура романтичарског генија; умро млад; склон визионарским сликама; напустио лагодни породични посао шпедитера</a:t>
            </a:r>
          </a:p>
          <a:p>
            <a:endParaRPr lang="sr-Cyrl-RS" sz="1400" dirty="0" smtClean="0"/>
          </a:p>
          <a:p>
            <a:r>
              <a:rPr lang="sr-Cyrl-RS" sz="1400" dirty="0" smtClean="0"/>
              <a:t>Бунт противу фамилије као побуна против система</a:t>
            </a:r>
          </a:p>
          <a:p>
            <a:endParaRPr lang="sr-Cyrl-RS" sz="1400" dirty="0" smtClean="0"/>
          </a:p>
          <a:p>
            <a:r>
              <a:rPr lang="sr-Cyrl-RS" sz="1400" dirty="0" smtClean="0"/>
              <a:t>Гете га хвали, али и описује као несталног ђавола, и тиме указује на његову дианмичну, ирегуларну, и фуроизну природу</a:t>
            </a:r>
          </a:p>
          <a:p>
            <a:endParaRPr lang="sr-Cyrl-RS" sz="1400" dirty="0" smtClean="0"/>
          </a:p>
          <a:p>
            <a:r>
              <a:rPr lang="sr-Cyrl-RS" sz="1400" dirty="0" smtClean="0"/>
              <a:t>Управо се таквим и чини Рунгеов визионарски аутпортрет. Бајроновски тип са откопчаним оковратником исказује бунт и слободу својествену романтичарима</a:t>
            </a:r>
          </a:p>
          <a:p>
            <a:endParaRPr lang="sr-Cyrl-RS" sz="1400" dirty="0" smtClean="0"/>
          </a:p>
          <a:p>
            <a:r>
              <a:rPr lang="sr-Cyrl-RS" sz="1400" dirty="0" smtClean="0"/>
              <a:t>Грозничави израз и самоуверени став говоре о манофестацији модерног сопства</a:t>
            </a:r>
            <a:endParaRPr lang="sr-Cyrl-RS" sz="1600" dirty="0" smtClean="0"/>
          </a:p>
          <a:p>
            <a:endParaRPr lang="sr-Cyrl-RS" sz="1600" dirty="0" smtClean="0"/>
          </a:p>
          <a:p>
            <a:endParaRPr lang="sr-Cyrl-RS" sz="1600" dirty="0" smtClean="0"/>
          </a:p>
          <a:p>
            <a:endParaRPr lang="sr-Cyrl-RS" sz="1600" dirty="0" smtClean="0"/>
          </a:p>
        </p:txBody>
      </p:sp>
      <p:sp>
        <p:nvSpPr>
          <p:cNvPr id="6" name="Rectangle 5"/>
          <p:cNvSpPr/>
          <p:nvPr/>
        </p:nvSpPr>
        <p:spPr>
          <a:xfrm>
            <a:off x="533400" y="4876800"/>
            <a:ext cx="6324600" cy="307777"/>
          </a:xfrm>
          <a:prstGeom prst="rect">
            <a:avLst/>
          </a:prstGeom>
        </p:spPr>
        <p:txBody>
          <a:bodyPr wrap="square">
            <a:spAutoFit/>
          </a:bodyPr>
          <a:lstStyle/>
          <a:p>
            <a:r>
              <a:rPr lang="sr-Cyrl-RS" sz="1400" dirty="0" smtClean="0"/>
              <a:t>Филип Ото Рунге, Аутопортрет, 1803.</a:t>
            </a:r>
            <a:endParaRPr lang="en-US" sz="14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G:\Evropska 19. veka 2019\Religija prirode (nemački romantičarski pejzaž)\Filipp Otto Runge\Runge, Frabenkugeln, 1810..jpg"/>
          <p:cNvPicPr>
            <a:picLocks noGrp="1" noChangeAspect="1" noChangeArrowheads="1"/>
          </p:cNvPicPr>
          <p:nvPr>
            <p:ph idx="1"/>
          </p:nvPr>
        </p:nvPicPr>
        <p:blipFill>
          <a:blip r:embed="rId2" cstate="print"/>
          <a:srcRect/>
          <a:stretch>
            <a:fillRect/>
          </a:stretch>
        </p:blipFill>
        <p:spPr bwMode="auto">
          <a:xfrm>
            <a:off x="4114800" y="152400"/>
            <a:ext cx="4267200" cy="5364163"/>
          </a:xfrm>
          <a:prstGeom prst="rect">
            <a:avLst/>
          </a:prstGeom>
          <a:noFill/>
        </p:spPr>
      </p:pic>
      <p:sp>
        <p:nvSpPr>
          <p:cNvPr id="6" name="Rectangle 5"/>
          <p:cNvSpPr/>
          <p:nvPr/>
        </p:nvSpPr>
        <p:spPr>
          <a:xfrm>
            <a:off x="4648200" y="5638801"/>
            <a:ext cx="3581400" cy="307777"/>
          </a:xfrm>
          <a:prstGeom prst="rect">
            <a:avLst/>
          </a:prstGeom>
        </p:spPr>
        <p:txBody>
          <a:bodyPr wrap="square">
            <a:spAutoFit/>
          </a:bodyPr>
          <a:lstStyle/>
          <a:p>
            <a:r>
              <a:rPr lang="sr-Cyrl-RS" sz="1400" dirty="0" smtClean="0"/>
              <a:t>Филип Ото Рунге, </a:t>
            </a:r>
            <a:r>
              <a:rPr lang="sr-Latn-CS" sz="1400" b="1" i="1" dirty="0" smtClean="0"/>
              <a:t>Die</a:t>
            </a:r>
            <a:r>
              <a:rPr lang="sr-Latn-CS" sz="1400" b="1" dirty="0" smtClean="0"/>
              <a:t> </a:t>
            </a:r>
            <a:r>
              <a:rPr lang="sr-Latn-CS" sz="1400" b="1" i="1" dirty="0" smtClean="0"/>
              <a:t>Farbenkugel</a:t>
            </a:r>
            <a:r>
              <a:rPr lang="sr-Cyrl-RS" sz="1400" dirty="0" smtClean="0"/>
              <a:t>, 1810.</a:t>
            </a:r>
            <a:endParaRPr lang="en-US" sz="1400" dirty="0"/>
          </a:p>
        </p:txBody>
      </p:sp>
      <p:sp>
        <p:nvSpPr>
          <p:cNvPr id="7" name="Rectangle 6"/>
          <p:cNvSpPr/>
          <p:nvPr/>
        </p:nvSpPr>
        <p:spPr>
          <a:xfrm flipH="1">
            <a:off x="533400" y="228600"/>
            <a:ext cx="3200400" cy="2031325"/>
          </a:xfrm>
          <a:prstGeom prst="rect">
            <a:avLst/>
          </a:prstGeom>
        </p:spPr>
        <p:txBody>
          <a:bodyPr wrap="square">
            <a:spAutoFit/>
          </a:bodyPr>
          <a:lstStyle/>
          <a:p>
            <a:r>
              <a:rPr lang="sr-Cyrl-RS" sz="1400" dirty="0" smtClean="0"/>
              <a:t>Попут других романтичара и Рунге се бавио бојама; он је у свакој од боја видео одређену симболику, што је и објаснио у свом теоријском трактату </a:t>
            </a:r>
            <a:r>
              <a:rPr lang="sr-Latn-CS" sz="1400" b="1" i="1" dirty="0" smtClean="0"/>
              <a:t>Die</a:t>
            </a:r>
            <a:r>
              <a:rPr lang="sr-Latn-CS" sz="1400" b="1" dirty="0" smtClean="0"/>
              <a:t> </a:t>
            </a:r>
            <a:r>
              <a:rPr lang="sr-Latn-CS" sz="1400" b="1" i="1" dirty="0" smtClean="0"/>
              <a:t>Farbenkugel</a:t>
            </a:r>
            <a:r>
              <a:rPr lang="sr-Latn-CS" sz="1400" dirty="0" smtClean="0"/>
              <a:t> 1810</a:t>
            </a:r>
            <a:endParaRPr lang="sr-Cyrl-RS" sz="1400" dirty="0" smtClean="0"/>
          </a:p>
          <a:p>
            <a:endParaRPr lang="sr-Cyrl-RS" sz="1400" dirty="0" smtClean="0"/>
          </a:p>
          <a:p>
            <a:endParaRPr lang="sr-Cyrl-RS" sz="1400" dirty="0" smtClean="0"/>
          </a:p>
          <a:p>
            <a:endParaRPr lang="sr-Cyrl-RS" sz="1400" dirty="0" smtClean="0"/>
          </a:p>
          <a:p>
            <a:endParaRPr lang="sr-Cyrl-RS" sz="1400" dirty="0" smtClean="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G:\Evropska 19. veka 2019\Religija prirode (nemački romantičarski pejzaž)\Filipp Otto Runge\Philipp Otto Runge, 1808.jpg"/>
          <p:cNvPicPr>
            <a:picLocks noGrp="1" noChangeAspect="1" noChangeArrowheads="1"/>
          </p:cNvPicPr>
          <p:nvPr>
            <p:ph idx="1"/>
          </p:nvPr>
        </p:nvPicPr>
        <p:blipFill>
          <a:blip r:embed="rId2" cstate="print"/>
          <a:srcRect/>
          <a:stretch>
            <a:fillRect/>
          </a:stretch>
        </p:blipFill>
        <p:spPr bwMode="auto">
          <a:xfrm>
            <a:off x="228600" y="304800"/>
            <a:ext cx="3886200" cy="5791200"/>
          </a:xfrm>
          <a:prstGeom prst="rect">
            <a:avLst/>
          </a:prstGeom>
          <a:noFill/>
        </p:spPr>
      </p:pic>
      <p:sp>
        <p:nvSpPr>
          <p:cNvPr id="6" name="Rectangle 5"/>
          <p:cNvSpPr/>
          <p:nvPr/>
        </p:nvSpPr>
        <p:spPr>
          <a:xfrm>
            <a:off x="4495800" y="304800"/>
            <a:ext cx="3810000" cy="6432530"/>
          </a:xfrm>
          <a:prstGeom prst="rect">
            <a:avLst/>
          </a:prstGeom>
        </p:spPr>
        <p:txBody>
          <a:bodyPr wrap="square">
            <a:spAutoFit/>
          </a:bodyPr>
          <a:lstStyle/>
          <a:p>
            <a:r>
              <a:rPr lang="sr-Cyrl-RS" sz="1400" dirty="0" smtClean="0"/>
              <a:t>Рунге је наумио да изведе циклус Делови дана, састојао би се од четири уљана платна; замиљшено је да буду откривена у готичкој капели, уз пратњу мизеике и хорова и читања поезије његовог пријатеља Лудвига Тика</a:t>
            </a:r>
          </a:p>
          <a:p>
            <a:endParaRPr lang="sr-Cyrl-RS" sz="1400" dirty="0" smtClean="0"/>
          </a:p>
          <a:p>
            <a:r>
              <a:rPr lang="sr-Cyrl-RS" sz="1400" dirty="0" smtClean="0"/>
              <a:t>У питању је визија тоталног </a:t>
            </a:r>
            <a:r>
              <a:rPr lang="sr-Latn-RS" sz="1400" dirty="0" smtClean="0"/>
              <a:t>Gezamstkunstwerk-a, </a:t>
            </a:r>
            <a:r>
              <a:rPr lang="sr-Cyrl-RS" sz="1400" dirty="0" smtClean="0"/>
              <a:t>дакле сједињење различити медијски израза у јединствено уметничко дело</a:t>
            </a:r>
          </a:p>
          <a:p>
            <a:endParaRPr lang="sr-Cyrl-RS" sz="1400" dirty="0" smtClean="0"/>
          </a:p>
          <a:p>
            <a:r>
              <a:rPr lang="sr-Cyrl-RS" sz="1400" dirty="0" smtClean="0"/>
              <a:t>Нажалост је реализована само Јутро (1808); у питању је екстатична визија универзума; природа је обједињена, интегрисана са пејзажом, при чему њено значење може бити изражено кроз преображај традицоналних алегорисјких фигура.</a:t>
            </a:r>
          </a:p>
          <a:p>
            <a:endParaRPr lang="sr-Cyrl-RS" sz="1400" dirty="0" smtClean="0"/>
          </a:p>
          <a:p>
            <a:r>
              <a:rPr lang="sr-Cyrl-RS" sz="1400" dirty="0" smtClean="0"/>
              <a:t>Управо се таквим и чини Рунгеов визионарски атупортрет. Бајроноцски тип са откопчаним оковратником исказује бунт и слободу својесвену романтичарима</a:t>
            </a:r>
          </a:p>
          <a:p>
            <a:endParaRPr lang="sr-Cyrl-RS" sz="1400" dirty="0" smtClean="0"/>
          </a:p>
          <a:p>
            <a:r>
              <a:rPr lang="sr-Cyrl-RS" sz="1400" dirty="0" smtClean="0"/>
              <a:t>Сликани оквир у функцији универзалног реда у космосу и приоди (спој симбила, фигура и биљака – које имају своју симболику)</a:t>
            </a:r>
          </a:p>
          <a:p>
            <a:endParaRPr lang="sr-Cyrl-RS" sz="1400" dirty="0" smtClean="0"/>
          </a:p>
          <a:p>
            <a:endParaRPr lang="sr-Cyrl-RS" sz="1600" dirty="0" smtClean="0"/>
          </a:p>
          <a:p>
            <a:endParaRPr lang="sr-Cyrl-RS" sz="1600" dirty="0" smtClean="0"/>
          </a:p>
          <a:p>
            <a:endParaRPr lang="sr-Cyrl-RS" sz="1600" dirty="0" smtClean="0"/>
          </a:p>
        </p:txBody>
      </p:sp>
      <p:sp>
        <p:nvSpPr>
          <p:cNvPr id="7" name="Rectangle 6"/>
          <p:cNvSpPr/>
          <p:nvPr/>
        </p:nvSpPr>
        <p:spPr>
          <a:xfrm>
            <a:off x="762000" y="6172200"/>
            <a:ext cx="5879509" cy="307777"/>
          </a:xfrm>
          <a:prstGeom prst="rect">
            <a:avLst/>
          </a:prstGeom>
        </p:spPr>
        <p:txBody>
          <a:bodyPr wrap="square">
            <a:spAutoFit/>
          </a:bodyPr>
          <a:lstStyle/>
          <a:p>
            <a:r>
              <a:rPr lang="sr-Cyrl-RS" sz="1400" dirty="0" smtClean="0"/>
              <a:t>Филип Ото Рунге, </a:t>
            </a:r>
            <a:r>
              <a:rPr lang="sr-Cyrl-RS" sz="1400" b="1" i="1" dirty="0" smtClean="0"/>
              <a:t>Јутро</a:t>
            </a:r>
            <a:r>
              <a:rPr lang="sr-Cyrl-RS" sz="1400" dirty="0" smtClean="0"/>
              <a:t>, 1808.</a:t>
            </a:r>
            <a:endParaRPr lang="en-US" sz="1400" dirty="0"/>
          </a:p>
        </p:txBody>
      </p:sp>
      <p:sp>
        <p:nvSpPr>
          <p:cNvPr id="8" name="Left Arrow 7"/>
          <p:cNvSpPr/>
          <p:nvPr/>
        </p:nvSpPr>
        <p:spPr>
          <a:xfrm>
            <a:off x="4191000" y="2590800"/>
            <a:ext cx="228600" cy="228600"/>
          </a:xfrm>
          <a:prstGeom prst="leftArrow">
            <a:avLst>
              <a:gd name="adj1" fmla="val 50000"/>
              <a:gd name="adj2" fmla="val 525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G:\Evropska 19. veka 2019\Religija prirode (nemački romantičarski pejzaž)\Filipp Otto Runge\Philipp Otto Runge, Slavujevi casovi muzike, 1804..jpg"/>
          <p:cNvPicPr>
            <a:picLocks noGrp="1" noChangeAspect="1" noChangeArrowheads="1"/>
          </p:cNvPicPr>
          <p:nvPr>
            <p:ph idx="1"/>
          </p:nvPr>
        </p:nvPicPr>
        <p:blipFill>
          <a:blip r:embed="rId2" cstate="print"/>
          <a:srcRect/>
          <a:stretch>
            <a:fillRect/>
          </a:stretch>
        </p:blipFill>
        <p:spPr bwMode="auto">
          <a:xfrm>
            <a:off x="4114800" y="381000"/>
            <a:ext cx="4572000" cy="5257800"/>
          </a:xfrm>
          <a:prstGeom prst="rect">
            <a:avLst/>
          </a:prstGeom>
          <a:noFill/>
        </p:spPr>
      </p:pic>
      <p:sp>
        <p:nvSpPr>
          <p:cNvPr id="5" name="Rectangle 4"/>
          <p:cNvSpPr/>
          <p:nvPr/>
        </p:nvSpPr>
        <p:spPr>
          <a:xfrm>
            <a:off x="4419600" y="5791200"/>
            <a:ext cx="4495800" cy="307777"/>
          </a:xfrm>
          <a:prstGeom prst="rect">
            <a:avLst/>
          </a:prstGeom>
        </p:spPr>
        <p:txBody>
          <a:bodyPr wrap="square">
            <a:spAutoFit/>
          </a:bodyPr>
          <a:lstStyle/>
          <a:p>
            <a:r>
              <a:rPr lang="sr-Cyrl-RS" sz="1400" dirty="0" smtClean="0"/>
              <a:t>Филип Ото Рунге, </a:t>
            </a:r>
            <a:r>
              <a:rPr lang="sr-Cyrl-RS" sz="1400" b="1" i="1" dirty="0" smtClean="0"/>
              <a:t>Славујев час музике</a:t>
            </a:r>
            <a:r>
              <a:rPr lang="sr-Cyrl-RS" sz="1400" dirty="0" smtClean="0"/>
              <a:t>, 1810.</a:t>
            </a:r>
            <a:endParaRPr lang="en-US" sz="1400" dirty="0"/>
          </a:p>
        </p:txBody>
      </p:sp>
      <p:sp>
        <p:nvSpPr>
          <p:cNvPr id="6" name="Rectangle 5"/>
          <p:cNvSpPr/>
          <p:nvPr/>
        </p:nvSpPr>
        <p:spPr>
          <a:xfrm>
            <a:off x="8305800" y="5791200"/>
            <a:ext cx="1634751" cy="369332"/>
          </a:xfrm>
          <a:prstGeom prst="rect">
            <a:avLst/>
          </a:prstGeom>
        </p:spPr>
        <p:txBody>
          <a:bodyPr wrap="square">
            <a:spAutoFit/>
          </a:bodyPr>
          <a:lstStyle/>
          <a:p>
            <a:r>
              <a:rPr lang="sr-Cyrl-RS" dirty="0" smtClean="0">
                <a:solidFill>
                  <a:prstClr val="black"/>
                </a:solidFill>
              </a:rPr>
              <a:t>.</a:t>
            </a:r>
            <a:endParaRPr lang="en-US" dirty="0"/>
          </a:p>
        </p:txBody>
      </p:sp>
      <p:sp>
        <p:nvSpPr>
          <p:cNvPr id="7" name="Rectangle 6"/>
          <p:cNvSpPr/>
          <p:nvPr/>
        </p:nvSpPr>
        <p:spPr>
          <a:xfrm>
            <a:off x="609600" y="381000"/>
            <a:ext cx="3276600" cy="5970865"/>
          </a:xfrm>
          <a:prstGeom prst="rect">
            <a:avLst/>
          </a:prstGeom>
        </p:spPr>
        <p:txBody>
          <a:bodyPr wrap="square">
            <a:spAutoFit/>
          </a:bodyPr>
          <a:lstStyle/>
          <a:p>
            <a:r>
              <a:rPr lang="sr-Cyrl-RS" sz="1400" dirty="0" smtClean="0"/>
              <a:t>Слика вербализује Клопстокову оду, у којој Психа, женска пероснификација душе показује своја крила Купидону, у моменту док славуј у предвечерје пева</a:t>
            </a:r>
          </a:p>
          <a:p>
            <a:endParaRPr lang="sr-Cyrl-RS" sz="1400" dirty="0" smtClean="0"/>
          </a:p>
          <a:p>
            <a:r>
              <a:rPr lang="sr-Cyrl-RS" sz="1400" dirty="0" smtClean="0"/>
              <a:t>У романтизму музика се уздиже ан пиједестал; слика представља покушај синтезе музије и ликовности; попут Бетовенове Пасторалне симфоније и Рунге тежи хармонији природе и јединству поезије и музике; </a:t>
            </a:r>
          </a:p>
          <a:p>
            <a:endParaRPr lang="sr-Cyrl-RS" sz="1400" dirty="0" smtClean="0"/>
          </a:p>
          <a:p>
            <a:r>
              <a:rPr lang="sr-Cyrl-RS" sz="1400" dirty="0" smtClean="0"/>
              <a:t>Слинаи рам функвиоише, као и код Фридриха, попут хијероглифа; мала деца и храстово лишће делује као хијероглиф</a:t>
            </a:r>
          </a:p>
          <a:p>
            <a:endParaRPr lang="sr-Cyrl-RS" sz="1400" dirty="0" smtClean="0"/>
          </a:p>
          <a:p>
            <a:r>
              <a:rPr lang="sr-Cyrl-RS" sz="1400" dirty="0" smtClean="0"/>
              <a:t>Гете и други Вајмарци су се дивили Рунгеовим рамовима (оквирима), који су својим акегоруијским цртежима појачавали значење главне слике. Тако је по узору на гротескно-арабескну уметност 16. века настала нова уметност орнаменталних хијероглифа</a:t>
            </a:r>
          </a:p>
          <a:p>
            <a:endParaRPr lang="sr-Cyrl-RS" sz="1400" dirty="0" smtClean="0"/>
          </a:p>
          <a:p>
            <a:endParaRPr lang="sr-Cyrl-RS" sz="1400" dirty="0" smtClean="0"/>
          </a:p>
          <a:p>
            <a:endParaRPr lang="sr-Cyrl-RS" dirty="0" smtClean="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G:\Evropska 19. veka 2019\Religija prirode (engleski romantičarski pejzaž)\Figura lutalice (Vilijam Vordsvort)\Benjamin_Robert_Haydon, Wordsworth_on_Helvelly Benjamin.jpg"/>
          <p:cNvPicPr>
            <a:picLocks noGrp="1" noChangeAspect="1" noChangeArrowheads="1"/>
          </p:cNvPicPr>
          <p:nvPr>
            <p:ph idx="1"/>
          </p:nvPr>
        </p:nvPicPr>
        <p:blipFill>
          <a:blip r:embed="rId2" cstate="print"/>
          <a:srcRect/>
          <a:stretch>
            <a:fillRect/>
          </a:stretch>
        </p:blipFill>
        <p:spPr bwMode="auto">
          <a:xfrm>
            <a:off x="6553200" y="2895600"/>
            <a:ext cx="2362200" cy="3276600"/>
          </a:xfrm>
          <a:prstGeom prst="rect">
            <a:avLst/>
          </a:prstGeom>
          <a:noFill/>
        </p:spPr>
      </p:pic>
      <p:sp>
        <p:nvSpPr>
          <p:cNvPr id="6" name="Rectangle 5"/>
          <p:cNvSpPr/>
          <p:nvPr/>
        </p:nvSpPr>
        <p:spPr>
          <a:xfrm>
            <a:off x="533400" y="304800"/>
            <a:ext cx="8610600" cy="6278642"/>
          </a:xfrm>
          <a:prstGeom prst="rect">
            <a:avLst/>
          </a:prstGeom>
        </p:spPr>
        <p:txBody>
          <a:bodyPr wrap="square">
            <a:spAutoFit/>
          </a:bodyPr>
          <a:lstStyle/>
          <a:p>
            <a:pPr algn="just">
              <a:spcBef>
                <a:spcPts val="0"/>
              </a:spcBef>
            </a:pPr>
            <a:r>
              <a:rPr lang="sr-Cyrl-RS" b="1" dirty="0" smtClean="0"/>
              <a:t>Сакрализација природе</a:t>
            </a:r>
          </a:p>
          <a:p>
            <a:pPr algn="just">
              <a:spcBef>
                <a:spcPts val="0"/>
              </a:spcBef>
            </a:pPr>
            <a:endParaRPr lang="sr-Cyrl-RS" sz="1200" b="1" dirty="0" smtClean="0"/>
          </a:p>
          <a:p>
            <a:pPr algn="just">
              <a:spcBef>
                <a:spcPts val="0"/>
              </a:spcBef>
            </a:pPr>
            <a:r>
              <a:rPr lang="sr-Cyrl-RS" sz="1200" dirty="0" smtClean="0"/>
              <a:t>Крајем 18. и поечтком 19. века дошло је до обожавања природе</a:t>
            </a:r>
          </a:p>
          <a:p>
            <a:pPr algn="just">
              <a:spcBef>
                <a:spcPts val="0"/>
              </a:spcBef>
            </a:pPr>
            <a:endParaRPr lang="sr-Cyrl-RS" sz="1200" dirty="0" smtClean="0"/>
          </a:p>
          <a:p>
            <a:pPr algn="just">
              <a:spcBef>
                <a:spcPts val="0"/>
              </a:spcBef>
            </a:pPr>
            <a:r>
              <a:rPr lang="sr-Cyrl-RS" sz="1200" dirty="0" smtClean="0"/>
              <a:t>Природа постаје супститут за религију; она стиче могућност изазивања емоције, и тако задобија мистични и духовни карактер</a:t>
            </a:r>
          </a:p>
          <a:p>
            <a:pPr algn="just">
              <a:spcBef>
                <a:spcPts val="0"/>
              </a:spcBef>
            </a:pPr>
            <a:endParaRPr lang="sr-Cyrl-RS" sz="1200" dirty="0" smtClean="0"/>
          </a:p>
          <a:p>
            <a:pPr algn="just">
              <a:spcBef>
                <a:spcPts val="0"/>
              </a:spcBef>
            </a:pPr>
            <a:r>
              <a:rPr lang="sr-Cyrl-RS" sz="1200" dirty="0" smtClean="0"/>
              <a:t>Природа више није само лепи призор и предмет контемплације, већ постаје активни субјекат и катализатор наглашених осећања</a:t>
            </a:r>
          </a:p>
          <a:p>
            <a:pPr algn="just">
              <a:spcBef>
                <a:spcPts val="0"/>
              </a:spcBef>
            </a:pPr>
            <a:endParaRPr lang="sr-Cyrl-RS" sz="1200" dirty="0" smtClean="0"/>
          </a:p>
          <a:p>
            <a:pPr algn="just">
              <a:spcBef>
                <a:spcPts val="0"/>
              </a:spcBef>
            </a:pPr>
            <a:r>
              <a:rPr lang="sr-Cyrl-RS" sz="1200" dirty="0" smtClean="0"/>
              <a:t>Особито је у Француској, Енглеској и Немачкој дошло до развоја култа природе; филозофи и песници су имали кључну улогу у надилажењу имитативности природе, и њеном изједначавању са религијом</a:t>
            </a:r>
          </a:p>
          <a:p>
            <a:pPr algn="just">
              <a:spcBef>
                <a:spcPts val="0"/>
              </a:spcBef>
            </a:pPr>
            <a:endParaRPr lang="sr-Cyrl-RS" sz="1200" dirty="0" smtClean="0"/>
          </a:p>
          <a:p>
            <a:pPr algn="just">
              <a:spcBef>
                <a:spcPts val="0"/>
              </a:spcBef>
            </a:pPr>
            <a:r>
              <a:rPr lang="sr-Cyrl-RS" sz="1200" dirty="0" smtClean="0"/>
              <a:t>Жан Жак Русо је природу видео као топос невиности и чистоте; у супростављању коруптивној стварности природа се истиче као узвишени морални путеводитељ</a:t>
            </a:r>
          </a:p>
          <a:p>
            <a:pPr algn="just">
              <a:spcBef>
                <a:spcPts val="0"/>
              </a:spcBef>
            </a:pPr>
            <a:endParaRPr lang="sr-Cyrl-RS" sz="1200" dirty="0" smtClean="0"/>
          </a:p>
          <a:p>
            <a:pPr algn="just">
              <a:spcBef>
                <a:spcPts val="0"/>
              </a:spcBef>
            </a:pPr>
            <a:r>
              <a:rPr lang="sr-Cyrl-RS" sz="1200" dirty="0" smtClean="0"/>
              <a:t>Филозоф Едмунд Берк говори о  природи која код човека изазива осећање сублимног </a:t>
            </a:r>
          </a:p>
          <a:p>
            <a:pPr algn="just">
              <a:spcBef>
                <a:spcPts val="0"/>
              </a:spcBef>
            </a:pPr>
            <a:r>
              <a:rPr lang="sr-Cyrl-RS" sz="1200" dirty="0" smtClean="0"/>
              <a:t>(страхопоштовање, дивљење...) и питорескног (ирегуларност, неочекиваност...) </a:t>
            </a:r>
          </a:p>
          <a:p>
            <a:pPr algn="just">
              <a:spcBef>
                <a:spcPts val="0"/>
              </a:spcBef>
            </a:pPr>
            <a:endParaRPr lang="sr-Cyrl-RS" sz="1200" dirty="0" smtClean="0">
              <a:solidFill>
                <a:prstClr val="black"/>
              </a:solidFill>
            </a:endParaRPr>
          </a:p>
          <a:p>
            <a:pPr algn="just">
              <a:spcBef>
                <a:spcPts val="0"/>
              </a:spcBef>
            </a:pPr>
            <a:r>
              <a:rPr lang="sr-Cyrl-RS" sz="1200" dirty="0" smtClean="0">
                <a:solidFill>
                  <a:prstClr val="black"/>
                </a:solidFill>
              </a:rPr>
              <a:t>Песник Вилијам Вордсворт као ходочасник путуеј на Алпе (1790); у аутобиографском делу</a:t>
            </a:r>
          </a:p>
          <a:p>
            <a:pPr algn="just">
              <a:spcBef>
                <a:spcPts val="0"/>
              </a:spcBef>
            </a:pPr>
            <a:r>
              <a:rPr lang="sr-Latn-RS" sz="1200" i="1" dirty="0" smtClean="0">
                <a:solidFill>
                  <a:prstClr val="black"/>
                </a:solidFill>
              </a:rPr>
              <a:t>Prelude</a:t>
            </a:r>
            <a:r>
              <a:rPr lang="sr-Latn-RS" sz="1200" dirty="0" smtClean="0">
                <a:solidFill>
                  <a:prstClr val="black"/>
                </a:solidFill>
              </a:rPr>
              <a:t> </a:t>
            </a:r>
            <a:r>
              <a:rPr lang="sr-Cyrl-RS" sz="1200" dirty="0" smtClean="0">
                <a:solidFill>
                  <a:prstClr val="black"/>
                </a:solidFill>
              </a:rPr>
              <a:t>ствара типску фигуру Луталице (</a:t>
            </a:r>
            <a:r>
              <a:rPr lang="sr-Latn-RS" sz="1200" dirty="0" smtClean="0">
                <a:solidFill>
                  <a:prstClr val="black"/>
                </a:solidFill>
              </a:rPr>
              <a:t>Wanderer</a:t>
            </a:r>
            <a:r>
              <a:rPr lang="sr-Cyrl-RS" sz="1200" dirty="0" smtClean="0">
                <a:solidFill>
                  <a:prstClr val="black"/>
                </a:solidFill>
              </a:rPr>
              <a:t>); у природи види откровење божанског</a:t>
            </a:r>
          </a:p>
          <a:p>
            <a:pPr algn="just">
              <a:spcBef>
                <a:spcPts val="0"/>
              </a:spcBef>
            </a:pPr>
            <a:endParaRPr lang="sr-Cyrl-RS" sz="1200" dirty="0" smtClean="0">
              <a:solidFill>
                <a:prstClr val="black"/>
              </a:solidFill>
            </a:endParaRPr>
          </a:p>
          <a:p>
            <a:pPr algn="just">
              <a:spcBef>
                <a:spcPts val="0"/>
              </a:spcBef>
            </a:pPr>
            <a:r>
              <a:rPr lang="sr-Cyrl-RS" sz="1200" dirty="0" smtClean="0">
                <a:solidFill>
                  <a:prstClr val="black"/>
                </a:solidFill>
              </a:rPr>
              <a:t>Ново осећање пијетета према природи је манифестовано тихим или експресивним</a:t>
            </a:r>
          </a:p>
          <a:p>
            <a:pPr algn="just">
              <a:spcBef>
                <a:spcPts val="0"/>
              </a:spcBef>
            </a:pPr>
            <a:r>
              <a:rPr lang="sr-Cyrl-RS" sz="1200" dirty="0" smtClean="0">
                <a:solidFill>
                  <a:prstClr val="black"/>
                </a:solidFill>
              </a:rPr>
              <a:t>стиховима Вордсворта и других енглеских песника; заједно са С. Т. Колриџом објављује </a:t>
            </a:r>
          </a:p>
          <a:p>
            <a:pPr algn="just">
              <a:spcBef>
                <a:spcPts val="0"/>
              </a:spcBef>
            </a:pPr>
            <a:r>
              <a:rPr lang="sr-Cyrl-RS" sz="1200" i="1" dirty="0" smtClean="0">
                <a:solidFill>
                  <a:prstClr val="black"/>
                </a:solidFill>
              </a:rPr>
              <a:t>Лирске баладе </a:t>
            </a:r>
            <a:r>
              <a:rPr lang="sr-Cyrl-RS" sz="1200" dirty="0" smtClean="0">
                <a:solidFill>
                  <a:prstClr val="black"/>
                </a:solidFill>
              </a:rPr>
              <a:t>(1798), што се сматра официјелним зачетком романтизма; припада </a:t>
            </a:r>
          </a:p>
          <a:p>
            <a:pPr algn="just">
              <a:spcBef>
                <a:spcPts val="0"/>
              </a:spcBef>
            </a:pPr>
            <a:r>
              <a:rPr lang="sr-Cyrl-RS" sz="1200" i="1" dirty="0" smtClean="0">
                <a:solidFill>
                  <a:prstClr val="black"/>
                </a:solidFill>
              </a:rPr>
              <a:t>Језерској групи </a:t>
            </a:r>
            <a:r>
              <a:rPr lang="sr-Cyrl-RS" sz="1200" dirty="0" smtClean="0">
                <a:solidFill>
                  <a:prstClr val="black"/>
                </a:solidFill>
              </a:rPr>
              <a:t>– неколицина лирских песника који су стварали на северу Енглеске</a:t>
            </a:r>
          </a:p>
          <a:p>
            <a:pPr algn="just">
              <a:spcBef>
                <a:spcPts val="0"/>
              </a:spcBef>
            </a:pPr>
            <a:endParaRPr lang="sr-Cyrl-RS" sz="1200" dirty="0" smtClean="0">
              <a:solidFill>
                <a:prstClr val="black"/>
              </a:solidFill>
            </a:endParaRPr>
          </a:p>
          <a:p>
            <a:pPr algn="just">
              <a:spcBef>
                <a:spcPts val="0"/>
              </a:spcBef>
            </a:pPr>
            <a:endParaRPr lang="sr-Cyrl-RS" sz="1200" dirty="0" smtClean="0"/>
          </a:p>
          <a:p>
            <a:pPr algn="just">
              <a:spcBef>
                <a:spcPts val="0"/>
              </a:spcBef>
            </a:pPr>
            <a:endParaRPr lang="sr-Cyrl-RS" sz="1200" dirty="0" smtClean="0"/>
          </a:p>
          <a:p>
            <a:pPr algn="just">
              <a:spcBef>
                <a:spcPts val="0"/>
              </a:spcBef>
            </a:pPr>
            <a:r>
              <a:rPr lang="sr-Cyrl-RS" sz="1200" dirty="0" smtClean="0"/>
              <a:t> </a:t>
            </a:r>
          </a:p>
          <a:p>
            <a:pPr algn="just">
              <a:spcBef>
                <a:spcPts val="0"/>
              </a:spcBef>
            </a:pPr>
            <a:endParaRPr lang="sr-Cyrl-RS" sz="1200" dirty="0" smtClean="0"/>
          </a:p>
          <a:p>
            <a:pPr algn="just">
              <a:spcBef>
                <a:spcPts val="0"/>
              </a:spcBef>
            </a:pPr>
            <a:endParaRPr lang="sr-Cyrl-RS" sz="1200" dirty="0" smtClean="0"/>
          </a:p>
          <a:p>
            <a:pPr algn="just">
              <a:spcBef>
                <a:spcPts val="0"/>
              </a:spcBef>
            </a:pPr>
            <a:endParaRPr lang="sr-Cyrl-RS" sz="1200" dirty="0" smtClean="0"/>
          </a:p>
          <a:p>
            <a:pPr algn="just">
              <a:spcBef>
                <a:spcPts val="0"/>
              </a:spcBef>
            </a:pPr>
            <a:endParaRPr lang="sr-Cyrl-RS" sz="1200" dirty="0" smtClean="0"/>
          </a:p>
        </p:txBody>
      </p:sp>
      <p:sp>
        <p:nvSpPr>
          <p:cNvPr id="11" name="Rectangle 10"/>
          <p:cNvSpPr/>
          <p:nvPr/>
        </p:nvSpPr>
        <p:spPr>
          <a:xfrm>
            <a:off x="6629400" y="6324600"/>
            <a:ext cx="2514600" cy="461665"/>
          </a:xfrm>
          <a:prstGeom prst="rect">
            <a:avLst/>
          </a:prstGeom>
        </p:spPr>
        <p:txBody>
          <a:bodyPr wrap="square">
            <a:spAutoFit/>
          </a:bodyPr>
          <a:lstStyle/>
          <a:p>
            <a:r>
              <a:rPr lang="sr-Latn-RS" sz="1200" dirty="0" smtClean="0"/>
              <a:t>Benjamin Robert Haydon</a:t>
            </a:r>
            <a:r>
              <a:rPr lang="sr-Cyrl-RS" sz="1200" dirty="0" smtClean="0"/>
              <a:t>, Портрет В. Вордсворта</a:t>
            </a:r>
            <a:endParaRPr lang="en-US" sz="12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533400"/>
            <a:ext cx="8229600" cy="4525963"/>
          </a:xfrm>
        </p:spPr>
        <p:txBody>
          <a:bodyPr/>
          <a:lstStyle/>
          <a:p>
            <a:r>
              <a:rPr lang="sr-Cyrl-RS" sz="1400" dirty="0" smtClean="0"/>
              <a:t>Рунгеови пејзажи је у пејзажу видео спознају божанског, а пејзажно сликарство опсиаивао као уметност будућности, уз помоћ које ће религиозност бити примерена нвом времену.</a:t>
            </a:r>
          </a:p>
          <a:p>
            <a:endParaRPr lang="sr-Cyrl-RS" sz="1400" dirty="0" smtClean="0"/>
          </a:p>
          <a:p>
            <a:r>
              <a:rPr lang="sr-Cyrl-RS" sz="1400" dirty="0" smtClean="0"/>
              <a:t>Године 1802. је у свом Дневнику записао: Грци су на највиши ступањ уздигли лепоту фпрме и облика у време пропасти својих Богова; новији Римљани су такође достигли најшире историјско представљање у доба пропасти католичке религије; код нас опет нешто креће у прошлосдт, ми стојимо на рубу свх религија, које одступају из католичанства, абстракције пропадају, све је вазушастије и лакше од досадашњег, све се обраћа пејзажу, тражећи у тој неодређености нешто одређено, а при томе не знајући заправо шта да се заоиочне--- Они ср поново хватају историје и губе се. Зар онда није могуиће, ако се тако хоже – у тој новој уметности сликања пејзажа – достићи највишу тачку!</a:t>
            </a:r>
          </a:p>
          <a:p>
            <a:endParaRPr lang="sr-Cyrl-RS" sz="1400" dirty="0" smtClean="0"/>
          </a:p>
          <a:p>
            <a:r>
              <a:rPr lang="sr-Cyrl-RS" sz="1400" dirty="0" smtClean="0"/>
              <a:t>Природа је медијум, посредник у којој можемо препознати Бога или слику начињену по његовом узору. Природа, пејзаж, предео – је самим тим могужност да створми у себи </a:t>
            </a:r>
            <a:r>
              <a:rPr lang="sr-Cyrl-RS" sz="1400" smtClean="0"/>
              <a:t>Божију слику.</a:t>
            </a:r>
            <a:endParaRPr lang="sr-Cyrl-RS" sz="1400" dirty="0" smtClean="0"/>
          </a:p>
          <a:p>
            <a:endParaRPr lang="sr-Cyrl-RS" sz="1400" dirty="0" smtClean="0"/>
          </a:p>
          <a:p>
            <a:endParaRPr lang="en-US" sz="14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47800" y="-1644620"/>
            <a:ext cx="5867400" cy="1569660"/>
          </a:xfrm>
          <a:prstGeom prst="rect">
            <a:avLst/>
          </a:prstGeom>
        </p:spPr>
        <p:txBody>
          <a:bodyPr wrap="square">
            <a:spAutoFit/>
          </a:bodyPr>
          <a:lstStyle/>
          <a:p>
            <a:pPr marL="342900" lvl="0" indent="-342900">
              <a:spcBef>
                <a:spcPct val="20000"/>
              </a:spcBef>
              <a:buFont typeface="Arial" pitchFamily="34" charset="0"/>
              <a:buChar char="•"/>
            </a:pPr>
            <a:r>
              <a:rPr lang="sr-Cyrl-RS" sz="3200" b="1" dirty="0" smtClean="0">
                <a:solidFill>
                  <a:prstClr val="black"/>
                </a:solidFill>
              </a:rPr>
              <a:t>Религија природе у Немачкој: Каспар Давид Фридрих (1774-1840)</a:t>
            </a:r>
            <a:endParaRPr lang="en-US" sz="3200" dirty="0">
              <a:solidFill>
                <a:prstClr val="black"/>
              </a:solidFill>
            </a:endParaRPr>
          </a:p>
        </p:txBody>
      </p:sp>
      <p:pic>
        <p:nvPicPr>
          <p:cNvPr id="1026" name="Picture 2" descr="C:\Users\Igor\Music\800px-Turner_selfportrait.jpg"/>
          <p:cNvPicPr>
            <a:picLocks noGrp="1" noChangeAspect="1" noChangeArrowheads="1"/>
          </p:cNvPicPr>
          <p:nvPr>
            <p:ph idx="1"/>
          </p:nvPr>
        </p:nvPicPr>
        <p:blipFill>
          <a:blip r:embed="rId2" cstate="print"/>
          <a:srcRect/>
          <a:stretch>
            <a:fillRect/>
          </a:stretch>
        </p:blipFill>
        <p:spPr bwMode="auto">
          <a:xfrm>
            <a:off x="5105400" y="838200"/>
            <a:ext cx="3429000" cy="3916363"/>
          </a:xfrm>
          <a:prstGeom prst="rect">
            <a:avLst/>
          </a:prstGeom>
          <a:noFill/>
        </p:spPr>
      </p:pic>
      <p:sp>
        <p:nvSpPr>
          <p:cNvPr id="6" name="Rectangle 5"/>
          <p:cNvSpPr/>
          <p:nvPr/>
        </p:nvSpPr>
        <p:spPr>
          <a:xfrm>
            <a:off x="228600" y="76200"/>
            <a:ext cx="7924800" cy="369332"/>
          </a:xfrm>
          <a:prstGeom prst="rect">
            <a:avLst/>
          </a:prstGeom>
        </p:spPr>
        <p:txBody>
          <a:bodyPr wrap="square">
            <a:spAutoFit/>
          </a:bodyPr>
          <a:lstStyle/>
          <a:p>
            <a:r>
              <a:rPr lang="sr-Cyrl-RS" b="1" dirty="0" smtClean="0"/>
              <a:t>Религија природе/визионарски пејзаж: Џозеф Вилијам Тарнер (1775-1851)</a:t>
            </a:r>
            <a:endParaRPr lang="en-US" dirty="0"/>
          </a:p>
        </p:txBody>
      </p:sp>
      <p:sp>
        <p:nvSpPr>
          <p:cNvPr id="7" name="Rectangle 6"/>
          <p:cNvSpPr/>
          <p:nvPr/>
        </p:nvSpPr>
        <p:spPr>
          <a:xfrm>
            <a:off x="5029200" y="4876800"/>
            <a:ext cx="4876800" cy="307777"/>
          </a:xfrm>
          <a:prstGeom prst="rect">
            <a:avLst/>
          </a:prstGeom>
        </p:spPr>
        <p:txBody>
          <a:bodyPr wrap="square">
            <a:spAutoFit/>
          </a:bodyPr>
          <a:lstStyle/>
          <a:p>
            <a:r>
              <a:rPr lang="sr-Cyrl-RS" sz="1400" dirty="0" smtClean="0"/>
              <a:t>Џозеф Вилијам Тарнер, </a:t>
            </a:r>
            <a:r>
              <a:rPr lang="sr-Cyrl-RS" sz="1400" b="1" i="1" dirty="0" smtClean="0"/>
              <a:t>Аутопортрет</a:t>
            </a:r>
            <a:r>
              <a:rPr lang="sr-Cyrl-RS" sz="1400" dirty="0" smtClean="0"/>
              <a:t>, 1809.</a:t>
            </a:r>
            <a:endParaRPr lang="en-US" sz="1400" dirty="0"/>
          </a:p>
        </p:txBody>
      </p:sp>
      <p:sp>
        <p:nvSpPr>
          <p:cNvPr id="8" name="Rectangle 7"/>
          <p:cNvSpPr/>
          <p:nvPr/>
        </p:nvSpPr>
        <p:spPr>
          <a:xfrm>
            <a:off x="609600" y="609601"/>
            <a:ext cx="3276600" cy="7263527"/>
          </a:xfrm>
          <a:prstGeom prst="rect">
            <a:avLst/>
          </a:prstGeom>
        </p:spPr>
        <p:txBody>
          <a:bodyPr wrap="square">
            <a:spAutoFit/>
          </a:bodyPr>
          <a:lstStyle/>
          <a:p>
            <a:r>
              <a:rPr lang="sr-Cyrl-RS" sz="1400" dirty="0" smtClean="0"/>
              <a:t>Студира на Краљевској академији; испрва се служио техником акаврела; путује по Европи (скицен блокови)</a:t>
            </a:r>
          </a:p>
          <a:p>
            <a:endParaRPr lang="sr-Cyrl-RS" sz="1400" dirty="0" smtClean="0"/>
          </a:p>
          <a:p>
            <a:r>
              <a:rPr lang="sr-Cyrl-RS" sz="1400" dirty="0" smtClean="0"/>
              <a:t>Учио се на топографским приказима природе Џона Роберта Козена, али се удаљио од њихове аутентичног и дескриптивног приказа атмосферских промена; суштински незаинтересован за аутентични приказ биљака и природних елемената; субјективна визија природе </a:t>
            </a:r>
          </a:p>
          <a:p>
            <a:endParaRPr lang="sr-Cyrl-RS" sz="1400" dirty="0" smtClean="0"/>
          </a:p>
          <a:p>
            <a:r>
              <a:rPr lang="sr-Cyrl-RS" sz="1400" dirty="0" smtClean="0"/>
              <a:t>Бавио се и теоријом уметности. Написао теоријски трактат о сликању пејзажа </a:t>
            </a:r>
            <a:r>
              <a:rPr lang="sr-Latn-RS" sz="1400" i="1" dirty="0" smtClean="0"/>
              <a:t>Liber Studiorum </a:t>
            </a:r>
            <a:r>
              <a:rPr lang="sr-Latn-RS" sz="1400" dirty="0" smtClean="0"/>
              <a:t>(1807. -)</a:t>
            </a:r>
            <a:endParaRPr lang="sr-Cyrl-RS" sz="1400" dirty="0" smtClean="0"/>
          </a:p>
          <a:p>
            <a:endParaRPr lang="sr-Cyrl-RS" sz="1400" dirty="0" smtClean="0"/>
          </a:p>
          <a:p>
            <a:r>
              <a:rPr lang="sr-Cyrl-RS" sz="1400" dirty="0" smtClean="0"/>
              <a:t>Теренске скице су допринеле дефинисању шест врста пејзажног жанра: епски, архитектонски, пасторални, историјски, морски, планински</a:t>
            </a:r>
          </a:p>
          <a:p>
            <a:endParaRPr lang="sr-Cyrl-RS" sz="1400" dirty="0" smtClean="0"/>
          </a:p>
          <a:p>
            <a:r>
              <a:rPr lang="sr-Cyrl-RS" sz="1400" dirty="0" smtClean="0"/>
              <a:t>Критикован да су му слике попут мрља, и да стварају утисак хаоса пред постањем, с друге стране, имао велику подршку Џона Ракина који је хвалио његове пејзаже као есенцију чисте осећјности</a:t>
            </a:r>
          </a:p>
          <a:p>
            <a:endParaRPr lang="sr-Cyrl-RS" sz="1400" dirty="0" smtClean="0"/>
          </a:p>
          <a:p>
            <a:endParaRPr lang="sr-Cyrl-RS" sz="1400" dirty="0" smtClean="0"/>
          </a:p>
          <a:p>
            <a:endParaRPr lang="sr-Cyrl-RS" sz="1400" dirty="0" smtClean="0"/>
          </a:p>
          <a:p>
            <a:endParaRPr lang="sr-Cyrl-RS" dirty="0" smtClean="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G:\Evropska 19. veka 2019\Religija prirode (engleski romantičarski pejzaž)\Turner-vizionarski pejzaž\Tuner, Lavina, 1810..jpg"/>
          <p:cNvPicPr>
            <a:picLocks noGrp="1" noChangeAspect="1" noChangeArrowheads="1"/>
          </p:cNvPicPr>
          <p:nvPr>
            <p:ph idx="1"/>
          </p:nvPr>
        </p:nvPicPr>
        <p:blipFill>
          <a:blip r:embed="rId2" cstate="print"/>
          <a:srcRect/>
          <a:stretch>
            <a:fillRect/>
          </a:stretch>
        </p:blipFill>
        <p:spPr bwMode="auto">
          <a:xfrm>
            <a:off x="2895600" y="457200"/>
            <a:ext cx="6019800" cy="4525963"/>
          </a:xfrm>
          <a:prstGeom prst="rect">
            <a:avLst/>
          </a:prstGeom>
          <a:noFill/>
        </p:spPr>
      </p:pic>
      <p:sp>
        <p:nvSpPr>
          <p:cNvPr id="6" name="Rectangle 5"/>
          <p:cNvSpPr/>
          <p:nvPr/>
        </p:nvSpPr>
        <p:spPr>
          <a:xfrm>
            <a:off x="609600" y="0"/>
            <a:ext cx="2209800" cy="10926068"/>
          </a:xfrm>
          <a:prstGeom prst="rect">
            <a:avLst/>
          </a:prstGeom>
        </p:spPr>
        <p:txBody>
          <a:bodyPr wrap="square">
            <a:spAutoFit/>
          </a:bodyPr>
          <a:lstStyle/>
          <a:p>
            <a:endParaRPr lang="sr-Cyrl-RS" sz="1400" dirty="0" smtClean="0"/>
          </a:p>
          <a:p>
            <a:endParaRPr lang="sr-Cyrl-RS" sz="1400" dirty="0" smtClean="0"/>
          </a:p>
          <a:p>
            <a:r>
              <a:rPr lang="sr-Cyrl-RS" sz="1400" dirty="0" smtClean="0"/>
              <a:t>У раној фази, почетком 19. века одлази на Алпе</a:t>
            </a:r>
          </a:p>
          <a:p>
            <a:endParaRPr lang="sr-Cyrl-RS" sz="1400" dirty="0" smtClean="0"/>
          </a:p>
          <a:p>
            <a:r>
              <a:rPr lang="sr-Cyrl-RS" sz="1400" dirty="0" smtClean="0"/>
              <a:t>Упркос томе што је није видео слика лавину</a:t>
            </a:r>
          </a:p>
          <a:p>
            <a:endParaRPr lang="sr-Cyrl-RS" sz="1400" dirty="0" smtClean="0"/>
          </a:p>
          <a:p>
            <a:r>
              <a:rPr lang="sr-Cyrl-RS" sz="1400" dirty="0" smtClean="0"/>
              <a:t>Иако поштује традицију, и уврежену иконографију креће пут формирања самосвојног пејзажног израза</a:t>
            </a:r>
          </a:p>
          <a:p>
            <a:endParaRPr lang="sr-Cyrl-RS" sz="1400" dirty="0" smtClean="0"/>
          </a:p>
          <a:p>
            <a:endParaRPr lang="sr-Cyrl-RS" sz="1400" dirty="0" smtClean="0"/>
          </a:p>
          <a:p>
            <a:r>
              <a:rPr lang="sr-Cyrl-RS" sz="1400" dirty="0" smtClean="0"/>
              <a:t>Пут за исакзвање потенцијал великог стила  </a:t>
            </a:r>
          </a:p>
          <a:p>
            <a:endParaRPr lang="sr-Cyrl-RS" sz="1400" dirty="0" smtClean="0"/>
          </a:p>
          <a:p>
            <a:r>
              <a:rPr lang="sr-Cyrl-RS" sz="1400" dirty="0" smtClean="0"/>
              <a:t>Без иједне људске фигуре; све се креће и судара, светлост, тесктура, боја, природно елементи</a:t>
            </a:r>
          </a:p>
          <a:p>
            <a:endParaRPr lang="sr-Cyrl-RS" sz="1400" dirty="0" smtClean="0"/>
          </a:p>
          <a:p>
            <a:r>
              <a:rPr lang="sr-Cyrl-RS" sz="1400" dirty="0" smtClean="0"/>
              <a:t>Бавио се и теоријом уметности. Написао теоријски трактат о сликању пејзажа </a:t>
            </a:r>
            <a:r>
              <a:rPr lang="sr-Latn-RS" sz="1400" dirty="0" smtClean="0"/>
              <a:t>Liber Studiorum (1807. -)</a:t>
            </a:r>
            <a:endParaRPr lang="sr-Cyrl-RS" sz="1400" dirty="0" smtClean="0"/>
          </a:p>
          <a:p>
            <a:endParaRPr lang="sr-Cyrl-RS" sz="1400" dirty="0" smtClean="0"/>
          </a:p>
          <a:p>
            <a:r>
              <a:rPr lang="sr-Cyrl-RS" sz="1400" dirty="0" smtClean="0"/>
              <a:t>Теренске скице су допринеле дефинисању шест врста пејзажног жанра: епски, архитектонски, пасторални, истоијски, морски, планински</a:t>
            </a:r>
          </a:p>
          <a:p>
            <a:endParaRPr lang="sr-Cyrl-RS" sz="1400" dirty="0" smtClean="0"/>
          </a:p>
          <a:p>
            <a:r>
              <a:rPr lang="sr-Cyrl-RS" sz="1400" dirty="0" smtClean="0"/>
              <a:t>Критикован да су му слике попут мрља, и да стварају утисак хаоса пред постањем, с друге стране, имао велику подршку Џона Ракина који је хвалио његове пејзаже као есенцију чисте осећјности</a:t>
            </a:r>
          </a:p>
          <a:p>
            <a:endParaRPr lang="sr-Cyrl-RS" sz="1400" dirty="0" smtClean="0"/>
          </a:p>
          <a:p>
            <a:endParaRPr lang="sr-Cyrl-RS" sz="1400" dirty="0" smtClean="0"/>
          </a:p>
          <a:p>
            <a:endParaRPr lang="sr-Cyrl-RS" sz="1400" dirty="0" smtClean="0"/>
          </a:p>
          <a:p>
            <a:endParaRPr lang="sr-Cyrl-RS" dirty="0" smtClean="0"/>
          </a:p>
        </p:txBody>
      </p:sp>
      <p:sp>
        <p:nvSpPr>
          <p:cNvPr id="7" name="Rectangle 6"/>
          <p:cNvSpPr/>
          <p:nvPr/>
        </p:nvSpPr>
        <p:spPr>
          <a:xfrm rot="10800000" flipV="1">
            <a:off x="3276600" y="5146074"/>
            <a:ext cx="6019800" cy="369332"/>
          </a:xfrm>
          <a:prstGeom prst="rect">
            <a:avLst/>
          </a:prstGeom>
        </p:spPr>
        <p:txBody>
          <a:bodyPr wrap="square">
            <a:spAutoFit/>
          </a:bodyPr>
          <a:lstStyle/>
          <a:p>
            <a:r>
              <a:rPr lang="sr-Cyrl-RS" dirty="0" smtClean="0"/>
              <a:t>Џозеф Вилијам Тарнер, </a:t>
            </a:r>
            <a:r>
              <a:rPr lang="sr-Cyrl-RS" b="1" i="1" dirty="0" smtClean="0"/>
              <a:t>Лавина</a:t>
            </a:r>
            <a:r>
              <a:rPr lang="sr-Cyrl-RS" dirty="0" smtClean="0"/>
              <a:t>, 1810.</a:t>
            </a: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05200" y="152400"/>
            <a:ext cx="5257800" cy="5973763"/>
          </a:xfrm>
        </p:spPr>
        <p:txBody>
          <a:bodyPr>
            <a:normAutofit/>
          </a:bodyPr>
          <a:lstStyle/>
          <a:p>
            <a:endParaRPr lang="sr-Cyrl-RS" sz="1400" dirty="0" smtClean="0"/>
          </a:p>
          <a:p>
            <a:endParaRPr lang="sr-Cyrl-RS" sz="1400" dirty="0" smtClean="0"/>
          </a:p>
          <a:p>
            <a:endParaRPr lang="sr-Cyrl-RS" sz="1400" dirty="0" smtClean="0"/>
          </a:p>
          <a:p>
            <a:endParaRPr lang="sr-Cyrl-RS" sz="1400" dirty="0" smtClean="0"/>
          </a:p>
          <a:p>
            <a:r>
              <a:rPr lang="sr-Cyrl-RS" sz="1400" dirty="0" smtClean="0"/>
              <a:t>Под утицајем Клода Лорена и Николе Пусена; угледање и на златног доба холнадског пејзажног сликарства</a:t>
            </a:r>
          </a:p>
          <a:p>
            <a:endParaRPr lang="sr-Cyrl-RS" sz="1400" dirty="0" smtClean="0"/>
          </a:p>
          <a:p>
            <a:r>
              <a:rPr lang="sr-Cyrl-RS" sz="1400" dirty="0" smtClean="0"/>
              <a:t>Велики утицај класично конципираног пејзажа</a:t>
            </a:r>
          </a:p>
          <a:p>
            <a:endParaRPr lang="sr-Cyrl-RS" sz="1400" dirty="0" smtClean="0"/>
          </a:p>
          <a:p>
            <a:pPr>
              <a:buNone/>
            </a:pPr>
            <a:r>
              <a:rPr lang="sr-Cyrl-RS" sz="1400" dirty="0" smtClean="0"/>
              <a:t>	Јасне су реминсценије на Лоренов класични пејзаж; </a:t>
            </a:r>
          </a:p>
          <a:p>
            <a:pPr>
              <a:buNone/>
            </a:pPr>
            <a:endParaRPr lang="sr-Cyrl-RS" sz="1400" dirty="0" smtClean="0"/>
          </a:p>
          <a:p>
            <a:pPr>
              <a:buNone/>
            </a:pPr>
            <a:r>
              <a:rPr lang="sr-Cyrl-RS" sz="1400" dirty="0" smtClean="0"/>
              <a:t>	На слици Регулус иде даље од класичног пејзажа; традицију трансформише на оригиналан начин; композиција се растаче и светлост постаје основна сила и стварачлки елеменат који гради слику, и провоцира реакцију посматрача</a:t>
            </a:r>
          </a:p>
          <a:p>
            <a:endParaRPr lang="sr-Cyrl-RS" sz="1400" dirty="0" smtClean="0"/>
          </a:p>
          <a:p>
            <a:r>
              <a:rPr lang="sr-Cyrl-RS" sz="1400" dirty="0" smtClean="0"/>
              <a:t>Тема слике Регулус је везана за римског генерала Регулуса коме су Картагињани посекли очне капке;</a:t>
            </a:r>
          </a:p>
          <a:p>
            <a:pPr>
              <a:buNone/>
            </a:pPr>
            <a:r>
              <a:rPr lang="sr-Cyrl-RS" sz="1400" dirty="0" smtClean="0"/>
              <a:t>	</a:t>
            </a:r>
          </a:p>
          <a:p>
            <a:pPr>
              <a:buNone/>
            </a:pPr>
            <a:r>
              <a:rPr lang="sr-Cyrl-RS" sz="1400" dirty="0" smtClean="0"/>
              <a:t>	Тарнер умеће посмтрача у Регулусову визуру, дакле, без очних капака пред жарким сунце Афике</a:t>
            </a:r>
          </a:p>
          <a:p>
            <a:pPr>
              <a:buNone/>
            </a:pPr>
            <a:r>
              <a:rPr lang="sr-Cyrl-RS" sz="1400" dirty="0" smtClean="0"/>
              <a:t>	</a:t>
            </a:r>
          </a:p>
          <a:p>
            <a:pPr>
              <a:buNone/>
            </a:pPr>
            <a:endParaRPr lang="sr-Cyrl-RS" sz="1400" dirty="0" smtClean="0"/>
          </a:p>
        </p:txBody>
      </p:sp>
      <p:pic>
        <p:nvPicPr>
          <p:cNvPr id="5122" name="Picture 2" descr="G:\Evropska 19. veka 2019\Religija prirode (engleski romantičarski pejzaž)\Turner-vizionarski pejzaž\Turner, Didona gradi Kartagu, 1815..jpg"/>
          <p:cNvPicPr>
            <a:picLocks noChangeAspect="1" noChangeArrowheads="1"/>
          </p:cNvPicPr>
          <p:nvPr/>
        </p:nvPicPr>
        <p:blipFill>
          <a:blip r:embed="rId2" cstate="print"/>
          <a:srcRect/>
          <a:stretch>
            <a:fillRect/>
          </a:stretch>
        </p:blipFill>
        <p:spPr bwMode="auto">
          <a:xfrm>
            <a:off x="76200" y="1295401"/>
            <a:ext cx="3352800" cy="2514599"/>
          </a:xfrm>
          <a:prstGeom prst="rect">
            <a:avLst/>
          </a:prstGeom>
          <a:noFill/>
        </p:spPr>
      </p:pic>
      <p:sp>
        <p:nvSpPr>
          <p:cNvPr id="6" name="Rectangle 5"/>
          <p:cNvSpPr/>
          <p:nvPr/>
        </p:nvSpPr>
        <p:spPr>
          <a:xfrm>
            <a:off x="0" y="3982998"/>
            <a:ext cx="3429000" cy="523220"/>
          </a:xfrm>
          <a:prstGeom prst="rect">
            <a:avLst/>
          </a:prstGeom>
        </p:spPr>
        <p:txBody>
          <a:bodyPr wrap="square">
            <a:spAutoFit/>
          </a:bodyPr>
          <a:lstStyle/>
          <a:p>
            <a:r>
              <a:rPr lang="sr-Cyrl-RS" sz="1400" dirty="0" smtClean="0"/>
              <a:t>Џозеф Вилијам Тарнер, </a:t>
            </a:r>
            <a:r>
              <a:rPr lang="sr-Cyrl-RS" sz="1400" b="1" i="1" dirty="0" smtClean="0"/>
              <a:t>Дидона гради Картагу</a:t>
            </a:r>
            <a:r>
              <a:rPr lang="sr-Cyrl-RS" sz="1400" dirty="0" smtClean="0"/>
              <a:t>, 1815.</a:t>
            </a:r>
            <a:endParaRPr lang="en-US" sz="1400" dirty="0"/>
          </a:p>
        </p:txBody>
      </p:sp>
      <p:sp>
        <p:nvSpPr>
          <p:cNvPr id="7" name="Left Arrow 6"/>
          <p:cNvSpPr/>
          <p:nvPr/>
        </p:nvSpPr>
        <p:spPr>
          <a:xfrm>
            <a:off x="3505200" y="1676400"/>
            <a:ext cx="228600" cy="76200"/>
          </a:xfrm>
          <a:prstGeom prst="leftArrow">
            <a:avLst>
              <a:gd name="adj1" fmla="val 50000"/>
              <a:gd name="adj2" fmla="val 525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sp>
        <p:nvSpPr>
          <p:cNvPr id="8" name="Down Arrow 7"/>
          <p:cNvSpPr/>
          <p:nvPr/>
        </p:nvSpPr>
        <p:spPr>
          <a:xfrm>
            <a:off x="8839200" y="3276600"/>
            <a:ext cx="152400" cy="609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wipe dir="d"/>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G:\Evropska 19. veka 2019\Religija prirode (engleski romantičarski pejzaž)\Turner-vizionarski pejzaž\joseph-mallord-william-turner-regulus, 1828..jpg"/>
          <p:cNvPicPr>
            <a:picLocks noGrp="1" noChangeAspect="1" noChangeArrowheads="1"/>
          </p:cNvPicPr>
          <p:nvPr>
            <p:ph idx="1"/>
          </p:nvPr>
        </p:nvPicPr>
        <p:blipFill>
          <a:blip r:embed="rId2" cstate="print"/>
          <a:srcRect/>
          <a:stretch>
            <a:fillRect/>
          </a:stretch>
        </p:blipFill>
        <p:spPr bwMode="auto">
          <a:xfrm>
            <a:off x="1143000" y="304800"/>
            <a:ext cx="6907985" cy="5562601"/>
          </a:xfrm>
          <a:prstGeom prst="rect">
            <a:avLst/>
          </a:prstGeom>
          <a:noFill/>
        </p:spPr>
      </p:pic>
      <p:sp>
        <p:nvSpPr>
          <p:cNvPr id="6" name="Rectangle 5"/>
          <p:cNvSpPr/>
          <p:nvPr/>
        </p:nvSpPr>
        <p:spPr>
          <a:xfrm>
            <a:off x="2133600" y="6172200"/>
            <a:ext cx="5715000" cy="369332"/>
          </a:xfrm>
          <a:prstGeom prst="rect">
            <a:avLst/>
          </a:prstGeom>
        </p:spPr>
        <p:txBody>
          <a:bodyPr wrap="square">
            <a:spAutoFit/>
          </a:bodyPr>
          <a:lstStyle/>
          <a:p>
            <a:r>
              <a:rPr lang="sr-Cyrl-RS" dirty="0" smtClean="0"/>
              <a:t>Џозеф Вилијам Тарнер, </a:t>
            </a:r>
            <a:r>
              <a:rPr lang="sr-Cyrl-RS" b="1" i="1" dirty="0" smtClean="0"/>
              <a:t>Регулус</a:t>
            </a:r>
            <a:r>
              <a:rPr lang="sr-Cyrl-RS" dirty="0" smtClean="0"/>
              <a:t>, 1828.</a:t>
            </a:r>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457200" y="4876800"/>
            <a:ext cx="8229600" cy="1249363"/>
          </a:xfrm>
        </p:spPr>
        <p:txBody>
          <a:bodyPr>
            <a:normAutofit/>
          </a:bodyPr>
          <a:lstStyle/>
          <a:p>
            <a:pPr>
              <a:buNone/>
            </a:pPr>
            <a:r>
              <a:rPr lang="sr-Cyrl-RS" sz="1400" dirty="0" smtClean="0"/>
              <a:t>	</a:t>
            </a:r>
            <a:r>
              <a:rPr lang="hr-HR" sz="1400" dirty="0" smtClean="0"/>
              <a:t> </a:t>
            </a:r>
            <a:r>
              <a:rPr lang="sr-Cyrl-RS" sz="1400" dirty="0" smtClean="0"/>
              <a:t>Осетио је жељу да слика гигантске и универзалне епове. Сместио је човека у маглу, усред олује, приказао сунце у његовим очима и плутајуће главе, и ако се могу приказати утисци и осећања на платну – онда су то тмурне и нејасне визије, делиријум маште својствен Тарнеру. </a:t>
            </a:r>
          </a:p>
          <a:p>
            <a:pPr>
              <a:buNone/>
            </a:pPr>
            <a:r>
              <a:rPr lang="sr-Cyrl-RS" sz="1400" dirty="0" smtClean="0"/>
              <a:t>							Иполит Тен (1862)</a:t>
            </a:r>
            <a:endParaRPr lang="hr-HR" sz="1400" dirty="0" smtClean="0"/>
          </a:p>
          <a:p>
            <a:endParaRPr lang="en-US" dirty="0"/>
          </a:p>
        </p:txBody>
      </p:sp>
      <p:sp>
        <p:nvSpPr>
          <p:cNvPr id="6" name="Rectangle 5"/>
          <p:cNvSpPr/>
          <p:nvPr/>
        </p:nvSpPr>
        <p:spPr>
          <a:xfrm flipH="1">
            <a:off x="152400" y="838200"/>
            <a:ext cx="990600" cy="1384995"/>
          </a:xfrm>
          <a:prstGeom prst="rect">
            <a:avLst/>
          </a:prstGeom>
        </p:spPr>
        <p:txBody>
          <a:bodyPr wrap="square">
            <a:spAutoFit/>
          </a:bodyPr>
          <a:lstStyle/>
          <a:p>
            <a:r>
              <a:rPr lang="sr-Cyrl-RS" sz="1400" dirty="0" smtClean="0"/>
              <a:t>Џозеф Вилијам Тарнер, </a:t>
            </a:r>
            <a:r>
              <a:rPr lang="sr-Cyrl-RS" sz="1400" b="1" i="1" dirty="0" smtClean="0"/>
              <a:t>Снежна олуја</a:t>
            </a:r>
            <a:r>
              <a:rPr lang="sr-Cyrl-RS" sz="1400" dirty="0" smtClean="0"/>
              <a:t>, 1842.</a:t>
            </a:r>
            <a:endParaRPr lang="en-US" sz="1400" dirty="0"/>
          </a:p>
        </p:txBody>
      </p:sp>
      <p:pic>
        <p:nvPicPr>
          <p:cNvPr id="3075" name="Picture 3" descr="C:\Users\Igor\Music\d7hftxdivxxvm.cloudfront.net.jpg"/>
          <p:cNvPicPr>
            <a:picLocks noChangeAspect="1" noChangeArrowheads="1"/>
          </p:cNvPicPr>
          <p:nvPr/>
        </p:nvPicPr>
        <p:blipFill>
          <a:blip r:embed="rId2" cstate="print"/>
          <a:srcRect/>
          <a:stretch>
            <a:fillRect/>
          </a:stretch>
        </p:blipFill>
        <p:spPr bwMode="auto">
          <a:xfrm>
            <a:off x="1447800" y="228600"/>
            <a:ext cx="6248400" cy="4367213"/>
          </a:xfrm>
          <a:prstGeom prst="rect">
            <a:avLst/>
          </a:prstGeom>
          <a:noFill/>
        </p:spPr>
      </p:pic>
      <p:sp>
        <p:nvSpPr>
          <p:cNvPr id="9" name="Rectangle 8"/>
          <p:cNvSpPr/>
          <p:nvPr/>
        </p:nvSpPr>
        <p:spPr>
          <a:xfrm flipH="1">
            <a:off x="7848600" y="685800"/>
            <a:ext cx="1219200" cy="3539430"/>
          </a:xfrm>
          <a:prstGeom prst="rect">
            <a:avLst/>
          </a:prstGeom>
        </p:spPr>
        <p:txBody>
          <a:bodyPr wrap="square">
            <a:spAutoFit/>
          </a:bodyPr>
          <a:lstStyle/>
          <a:p>
            <a:r>
              <a:rPr lang="sr-Cyrl-RS" sz="1400" dirty="0" smtClean="0"/>
              <a:t>У позној фази се окреће приказивању атмосферскх прилика неретко повезаних са катаклизмичним догађајима – пад, декаденција, пропадање – у складу са Бајроновом поезијом</a:t>
            </a:r>
            <a:endParaRPr lang="en-US" sz="14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Igor\Music\600px-Slave-ship.jpg"/>
          <p:cNvPicPr>
            <a:picLocks noGrp="1" noChangeAspect="1" noChangeArrowheads="1"/>
          </p:cNvPicPr>
          <p:nvPr>
            <p:ph idx="1"/>
          </p:nvPr>
        </p:nvPicPr>
        <p:blipFill>
          <a:blip r:embed="rId2" cstate="print"/>
          <a:srcRect/>
          <a:stretch>
            <a:fillRect/>
          </a:stretch>
        </p:blipFill>
        <p:spPr bwMode="auto">
          <a:xfrm>
            <a:off x="4038600" y="1295400"/>
            <a:ext cx="4876800" cy="3436620"/>
          </a:xfrm>
          <a:prstGeom prst="rect">
            <a:avLst/>
          </a:prstGeom>
          <a:noFill/>
        </p:spPr>
      </p:pic>
      <p:sp>
        <p:nvSpPr>
          <p:cNvPr id="7172" name="Rectangle 4"/>
          <p:cNvSpPr>
            <a:spLocks noChangeArrowheads="1"/>
          </p:cNvSpPr>
          <p:nvPr/>
        </p:nvSpPr>
        <p:spPr bwMode="auto">
          <a:xfrm>
            <a:off x="0" y="-461665"/>
            <a:ext cx="1107996" cy="92333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cs typeface="Arial" charset="0"/>
            </a:endParaRPr>
          </a:p>
          <a:p>
            <a:pPr marL="914400" marR="0" lvl="2"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cs typeface="Arial" charset="0"/>
            </a:endParaRPr>
          </a:p>
        </p:txBody>
      </p:sp>
      <p:sp>
        <p:nvSpPr>
          <p:cNvPr id="8" name="Rectangle 7"/>
          <p:cNvSpPr/>
          <p:nvPr/>
        </p:nvSpPr>
        <p:spPr>
          <a:xfrm>
            <a:off x="76200" y="1295400"/>
            <a:ext cx="3276600" cy="3323987"/>
          </a:xfrm>
          <a:prstGeom prst="rect">
            <a:avLst/>
          </a:prstGeom>
        </p:spPr>
        <p:txBody>
          <a:bodyPr wrap="square">
            <a:spAutoFit/>
          </a:bodyPr>
          <a:lstStyle/>
          <a:p>
            <a:pPr lvl="2" eaLnBrk="0" fontAlgn="base" hangingPunct="0">
              <a:spcBef>
                <a:spcPct val="0"/>
              </a:spcBef>
              <a:spcAft>
                <a:spcPct val="0"/>
              </a:spcAft>
            </a:pPr>
            <a:r>
              <a:rPr lang="en-US" sz="1400" dirty="0" smtClean="0">
                <a:solidFill>
                  <a:prstClr val="black"/>
                </a:solidFill>
                <a:latin typeface="Arial" charset="0"/>
                <a:cs typeface="Arial" charset="0"/>
              </a:rPr>
              <a:t>"Aloft all hands, strike the top-masts and belay;</a:t>
            </a:r>
          </a:p>
          <a:p>
            <a:pPr lvl="2" eaLnBrk="0" fontAlgn="base" hangingPunct="0">
              <a:spcBef>
                <a:spcPct val="0"/>
              </a:spcBef>
              <a:spcAft>
                <a:spcPct val="0"/>
              </a:spcAft>
            </a:pPr>
            <a:r>
              <a:rPr lang="en-US" sz="1400" dirty="0" smtClean="0">
                <a:solidFill>
                  <a:prstClr val="black"/>
                </a:solidFill>
                <a:latin typeface="Arial" charset="0"/>
                <a:cs typeface="Arial" charset="0"/>
              </a:rPr>
              <a:t>Yon angry setting sun and fierce-edged clouds</a:t>
            </a:r>
          </a:p>
          <a:p>
            <a:pPr lvl="2" eaLnBrk="0" fontAlgn="base" hangingPunct="0">
              <a:spcBef>
                <a:spcPct val="0"/>
              </a:spcBef>
              <a:spcAft>
                <a:spcPct val="0"/>
              </a:spcAft>
            </a:pPr>
            <a:r>
              <a:rPr lang="en-US" sz="1400" dirty="0" smtClean="0">
                <a:solidFill>
                  <a:prstClr val="black"/>
                </a:solidFill>
                <a:latin typeface="Arial" charset="0"/>
                <a:cs typeface="Arial" charset="0"/>
              </a:rPr>
              <a:t>Declare the </a:t>
            </a:r>
            <a:r>
              <a:rPr lang="en-US" sz="1400" dirty="0" err="1" smtClean="0">
                <a:solidFill>
                  <a:prstClr val="black"/>
                </a:solidFill>
                <a:latin typeface="Arial" charset="0"/>
                <a:cs typeface="Arial" charset="0"/>
              </a:rPr>
              <a:t>Typhon's</a:t>
            </a:r>
            <a:r>
              <a:rPr lang="en-US" sz="1400" dirty="0" smtClean="0">
                <a:solidFill>
                  <a:prstClr val="black"/>
                </a:solidFill>
                <a:latin typeface="Arial" charset="0"/>
                <a:cs typeface="Arial" charset="0"/>
              </a:rPr>
              <a:t> coming.</a:t>
            </a:r>
          </a:p>
          <a:p>
            <a:pPr lvl="2" eaLnBrk="0" fontAlgn="base" hangingPunct="0">
              <a:spcBef>
                <a:spcPct val="0"/>
              </a:spcBef>
              <a:spcAft>
                <a:spcPct val="0"/>
              </a:spcAft>
            </a:pPr>
            <a:r>
              <a:rPr lang="en-US" sz="1400" dirty="0" smtClean="0">
                <a:solidFill>
                  <a:prstClr val="black"/>
                </a:solidFill>
                <a:latin typeface="Arial" charset="0"/>
                <a:cs typeface="Arial" charset="0"/>
              </a:rPr>
              <a:t>Before it sweeps your decks, throw overboard</a:t>
            </a:r>
          </a:p>
          <a:p>
            <a:pPr lvl="2" eaLnBrk="0" fontAlgn="base" hangingPunct="0">
              <a:spcBef>
                <a:spcPct val="0"/>
              </a:spcBef>
              <a:spcAft>
                <a:spcPct val="0"/>
              </a:spcAft>
            </a:pPr>
            <a:r>
              <a:rPr lang="en-US" sz="1400" dirty="0" smtClean="0">
                <a:solidFill>
                  <a:prstClr val="black"/>
                </a:solidFill>
                <a:latin typeface="Arial" charset="0"/>
                <a:cs typeface="Arial" charset="0"/>
              </a:rPr>
              <a:t>The dead and dying – ne'er heed their chains</a:t>
            </a:r>
          </a:p>
          <a:p>
            <a:pPr lvl="2" eaLnBrk="0" fontAlgn="base" hangingPunct="0">
              <a:spcBef>
                <a:spcPct val="0"/>
              </a:spcBef>
              <a:spcAft>
                <a:spcPct val="0"/>
              </a:spcAft>
            </a:pPr>
            <a:r>
              <a:rPr lang="en-US" sz="1400" dirty="0" smtClean="0">
                <a:solidFill>
                  <a:prstClr val="black"/>
                </a:solidFill>
                <a:latin typeface="Arial" charset="0"/>
                <a:cs typeface="Arial" charset="0"/>
              </a:rPr>
              <a:t>Hope, Hope, fallacious Hope!</a:t>
            </a:r>
          </a:p>
          <a:p>
            <a:pPr lvl="2" eaLnBrk="0" fontAlgn="base" hangingPunct="0">
              <a:spcBef>
                <a:spcPct val="0"/>
              </a:spcBef>
              <a:spcAft>
                <a:spcPct val="0"/>
              </a:spcAft>
            </a:pPr>
            <a:r>
              <a:rPr lang="en-US" sz="1400" dirty="0" smtClean="0">
                <a:solidFill>
                  <a:prstClr val="black"/>
                </a:solidFill>
                <a:latin typeface="Arial" charset="0"/>
                <a:cs typeface="Arial" charset="0"/>
              </a:rPr>
              <a:t>Where is thy market now?“</a:t>
            </a:r>
            <a:endParaRPr lang="sr-Latn-RS" sz="1400" dirty="0" smtClean="0">
              <a:solidFill>
                <a:prstClr val="black"/>
              </a:solidFill>
              <a:latin typeface="Arial" charset="0"/>
              <a:cs typeface="Arial" charset="0"/>
            </a:endParaRPr>
          </a:p>
          <a:p>
            <a:pPr lvl="2" eaLnBrk="0" fontAlgn="base" hangingPunct="0">
              <a:spcBef>
                <a:spcPct val="0"/>
              </a:spcBef>
              <a:spcAft>
                <a:spcPct val="0"/>
              </a:spcAft>
            </a:pPr>
            <a:endParaRPr lang="sr-Latn-RS" sz="1400" dirty="0" smtClean="0">
              <a:solidFill>
                <a:prstClr val="black"/>
              </a:solidFill>
              <a:latin typeface="Arial" charset="0"/>
              <a:cs typeface="Arial" charset="0"/>
            </a:endParaRPr>
          </a:p>
          <a:p>
            <a:pPr lvl="2" eaLnBrk="0" fontAlgn="base" hangingPunct="0">
              <a:spcBef>
                <a:spcPct val="0"/>
              </a:spcBef>
              <a:spcAft>
                <a:spcPct val="0"/>
              </a:spcAft>
            </a:pPr>
            <a:r>
              <a:rPr lang="sr-Latn-RS" sz="1400" i="1" dirty="0" smtClean="0">
                <a:solidFill>
                  <a:prstClr val="black"/>
                </a:solidFill>
                <a:latin typeface="Arial" charset="0"/>
                <a:cs typeface="Arial" charset="0"/>
              </a:rPr>
              <a:t>F</a:t>
            </a:r>
            <a:r>
              <a:rPr lang="en-US" sz="1400" i="1" dirty="0" err="1" smtClean="0"/>
              <a:t>allacies</a:t>
            </a:r>
            <a:r>
              <a:rPr lang="en-US" sz="1400" i="1" dirty="0" smtClean="0"/>
              <a:t> of Hope</a:t>
            </a:r>
            <a:r>
              <a:rPr lang="en-US" sz="1400" dirty="0" smtClean="0"/>
              <a:t> (1812)</a:t>
            </a:r>
            <a:endParaRPr lang="en-US" sz="1400" dirty="0" smtClean="0">
              <a:solidFill>
                <a:prstClr val="black"/>
              </a:solidFill>
              <a:latin typeface="Arial" charset="0"/>
              <a:cs typeface="Arial" charset="0"/>
            </a:endParaRPr>
          </a:p>
        </p:txBody>
      </p:sp>
      <p:sp>
        <p:nvSpPr>
          <p:cNvPr id="9" name="Rectangle 8"/>
          <p:cNvSpPr/>
          <p:nvPr/>
        </p:nvSpPr>
        <p:spPr>
          <a:xfrm>
            <a:off x="4495800" y="4800600"/>
            <a:ext cx="5029200" cy="307777"/>
          </a:xfrm>
          <a:prstGeom prst="rect">
            <a:avLst/>
          </a:prstGeom>
        </p:spPr>
        <p:txBody>
          <a:bodyPr wrap="square">
            <a:spAutoFit/>
          </a:bodyPr>
          <a:lstStyle/>
          <a:p>
            <a:r>
              <a:rPr lang="sr-Cyrl-RS" sz="1400" dirty="0" smtClean="0"/>
              <a:t>Џозеф Вилијам Тарнер, </a:t>
            </a:r>
            <a:r>
              <a:rPr lang="sr-Cyrl-RS" sz="1400" b="1" i="1" dirty="0" smtClean="0"/>
              <a:t>Брод робова</a:t>
            </a:r>
            <a:r>
              <a:rPr lang="sr-Cyrl-RS" sz="1400" dirty="0" smtClean="0"/>
              <a:t>, 1840.</a:t>
            </a:r>
            <a:endParaRPr lang="en-US" sz="1400" dirty="0"/>
          </a:p>
        </p:txBody>
      </p:sp>
      <p:sp>
        <p:nvSpPr>
          <p:cNvPr id="10" name="Rectangle 9"/>
          <p:cNvSpPr/>
          <p:nvPr/>
        </p:nvSpPr>
        <p:spPr>
          <a:xfrm rot="10800000" flipV="1">
            <a:off x="228600" y="5105400"/>
            <a:ext cx="5334000" cy="1867168"/>
          </a:xfrm>
          <a:prstGeom prst="rect">
            <a:avLst/>
          </a:prstGeom>
        </p:spPr>
        <p:txBody>
          <a:bodyPr wrap="square">
            <a:spAutoFit/>
          </a:bodyPr>
          <a:lstStyle/>
          <a:p>
            <a:pPr algn="just">
              <a:buNone/>
            </a:pPr>
            <a:r>
              <a:rPr lang="sr-Cyrl-RS" sz="1400" dirty="0" smtClean="0"/>
              <a:t>Тарнер је сликом </a:t>
            </a:r>
            <a:r>
              <a:rPr lang="sr-Cyrl-RS" sz="1400" i="1" dirty="0" smtClean="0"/>
              <a:t>Брод робова </a:t>
            </a:r>
            <a:r>
              <a:rPr lang="sr-Cyrl-RS" sz="1400" dirty="0" smtClean="0"/>
              <a:t>употпунио своју недовршену поему из 1812. године (</a:t>
            </a:r>
            <a:r>
              <a:rPr lang="sr-Latn-RS" sz="1400" i="1" dirty="0" smtClean="0">
                <a:solidFill>
                  <a:prstClr val="black"/>
                </a:solidFill>
                <a:latin typeface="Arial" charset="0"/>
                <a:cs typeface="Arial" charset="0"/>
              </a:rPr>
              <a:t>F</a:t>
            </a:r>
            <a:r>
              <a:rPr lang="en-US" sz="1400" i="1" dirty="0" err="1" smtClean="0"/>
              <a:t>allacies</a:t>
            </a:r>
            <a:r>
              <a:rPr lang="en-US" sz="1400" i="1" dirty="0" smtClean="0"/>
              <a:t> of Hope</a:t>
            </a:r>
            <a:r>
              <a:rPr lang="en-US" sz="1400" dirty="0" smtClean="0"/>
              <a:t> </a:t>
            </a:r>
            <a:r>
              <a:rPr lang="sr-Cyrl-RS" sz="1400" dirty="0" smtClean="0"/>
              <a:t>– </a:t>
            </a:r>
            <a:r>
              <a:rPr lang="sr-Cyrl-RS" sz="1400" i="1" dirty="0" smtClean="0"/>
              <a:t>Изгубљена нада</a:t>
            </a:r>
            <a:r>
              <a:rPr lang="sr-Cyrl-RS" sz="1400" dirty="0" smtClean="0"/>
              <a:t>). Могући критички осврт на трговину робљем, и посредно индустријску револуцију, нестаје пред формалним устројством слике. Раскин је управо тако поставио своју екфразу слике (</a:t>
            </a:r>
            <a:r>
              <a:rPr lang="sr-Latn-RS" sz="1400" i="1" dirty="0" smtClean="0"/>
              <a:t>Modern Painters </a:t>
            </a:r>
            <a:r>
              <a:rPr lang="sr-Latn-RS" sz="1400" dirty="0" smtClean="0"/>
              <a:t>- 1843</a:t>
            </a:r>
            <a:r>
              <a:rPr lang="sr-Cyrl-RS" sz="1400" dirty="0" smtClean="0"/>
              <a:t>)</a:t>
            </a:r>
            <a:r>
              <a:rPr lang="sr-Latn-RS" sz="1400" dirty="0" smtClean="0"/>
              <a:t> – </a:t>
            </a:r>
            <a:r>
              <a:rPr lang="sr-Cyrl-RS" sz="1400" dirty="0" smtClean="0"/>
              <a:t>сукоб, прожимања плаве и љубичасте, хорор, уклети брод, и страшно небо – описују борбу елемента (светло) и осећања (боја) на овој узаврелој катаклизмичној представи.</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G:\Evropska 19. veka 2019\Religija prirode (engleski romantičarski pejzaž)\Turner-vizionarski pejzaž\Turner_-_Kiša, para i brzina,, 1844..jpg"/>
          <p:cNvPicPr>
            <a:picLocks noGrp="1" noChangeAspect="1" noChangeArrowheads="1"/>
          </p:cNvPicPr>
          <p:nvPr>
            <p:ph idx="1"/>
          </p:nvPr>
        </p:nvPicPr>
        <p:blipFill>
          <a:blip r:embed="rId2" cstate="print"/>
          <a:srcRect/>
          <a:stretch>
            <a:fillRect/>
          </a:stretch>
        </p:blipFill>
        <p:spPr bwMode="auto">
          <a:xfrm>
            <a:off x="2667000" y="533401"/>
            <a:ext cx="6248400" cy="4800600"/>
          </a:xfrm>
          <a:prstGeom prst="rect">
            <a:avLst/>
          </a:prstGeom>
          <a:noFill/>
        </p:spPr>
      </p:pic>
      <p:sp>
        <p:nvSpPr>
          <p:cNvPr id="5" name="Rectangle 4"/>
          <p:cNvSpPr/>
          <p:nvPr/>
        </p:nvSpPr>
        <p:spPr>
          <a:xfrm>
            <a:off x="3429000" y="5460326"/>
            <a:ext cx="5867400" cy="307777"/>
          </a:xfrm>
          <a:prstGeom prst="rect">
            <a:avLst/>
          </a:prstGeom>
        </p:spPr>
        <p:txBody>
          <a:bodyPr wrap="square">
            <a:spAutoFit/>
          </a:bodyPr>
          <a:lstStyle/>
          <a:p>
            <a:r>
              <a:rPr lang="sr-Cyrl-RS" sz="1400" dirty="0" smtClean="0"/>
              <a:t>Џозеф Вилијам Тарнер, </a:t>
            </a:r>
            <a:r>
              <a:rPr lang="sr-Cyrl-RS" sz="1400" b="1" i="1" dirty="0" smtClean="0"/>
              <a:t>Киша, пара, брзина</a:t>
            </a:r>
            <a:r>
              <a:rPr lang="sr-Cyrl-RS" sz="1400" dirty="0" smtClean="0"/>
              <a:t>, 1844.</a:t>
            </a:r>
            <a:endParaRPr lang="en-US" sz="1400" dirty="0"/>
          </a:p>
        </p:txBody>
      </p:sp>
      <p:sp>
        <p:nvSpPr>
          <p:cNvPr id="6" name="Rectangle 5"/>
          <p:cNvSpPr/>
          <p:nvPr/>
        </p:nvSpPr>
        <p:spPr>
          <a:xfrm>
            <a:off x="76200" y="533400"/>
            <a:ext cx="2514600" cy="4616648"/>
          </a:xfrm>
          <a:prstGeom prst="rect">
            <a:avLst/>
          </a:prstGeom>
        </p:spPr>
        <p:txBody>
          <a:bodyPr wrap="square">
            <a:spAutoFit/>
          </a:bodyPr>
          <a:lstStyle/>
          <a:p>
            <a:pPr lvl="2" eaLnBrk="0" fontAlgn="base" hangingPunct="0">
              <a:spcBef>
                <a:spcPct val="0"/>
              </a:spcBef>
              <a:spcAft>
                <a:spcPct val="0"/>
              </a:spcAft>
            </a:pPr>
            <a:r>
              <a:rPr lang="sr-Cyrl-RS" sz="1400" dirty="0" smtClean="0">
                <a:solidFill>
                  <a:prstClr val="black"/>
                </a:solidFill>
                <a:latin typeface="Arial" charset="0"/>
                <a:cs typeface="Arial" charset="0"/>
              </a:rPr>
              <a:t>Романтичарско претеривање</a:t>
            </a:r>
          </a:p>
          <a:p>
            <a:pPr lvl="2" eaLnBrk="0" fontAlgn="base" hangingPunct="0">
              <a:spcBef>
                <a:spcPct val="0"/>
              </a:spcBef>
              <a:spcAft>
                <a:spcPct val="0"/>
              </a:spcAft>
            </a:pPr>
            <a:endParaRPr lang="sr-Cyrl-RS" sz="1400" dirty="0" smtClean="0">
              <a:solidFill>
                <a:prstClr val="black"/>
              </a:solidFill>
              <a:latin typeface="Arial" charset="0"/>
              <a:cs typeface="Arial" charset="0"/>
            </a:endParaRPr>
          </a:p>
          <a:p>
            <a:pPr lvl="2" eaLnBrk="0" fontAlgn="base" hangingPunct="0">
              <a:spcBef>
                <a:spcPct val="0"/>
              </a:spcBef>
              <a:spcAft>
                <a:spcPct val="0"/>
              </a:spcAft>
            </a:pPr>
            <a:r>
              <a:rPr lang="sr-Cyrl-RS" sz="1400" dirty="0" smtClean="0">
                <a:solidFill>
                  <a:prstClr val="black"/>
                </a:solidFill>
                <a:latin typeface="Arial" charset="0"/>
                <a:cs typeface="Arial" charset="0"/>
              </a:rPr>
              <a:t>Увео је технолошка достигнућа у уметност – еквивалент природној енергији</a:t>
            </a:r>
          </a:p>
          <a:p>
            <a:pPr lvl="2" eaLnBrk="0" fontAlgn="base" hangingPunct="0">
              <a:spcBef>
                <a:spcPct val="0"/>
              </a:spcBef>
              <a:spcAft>
                <a:spcPct val="0"/>
              </a:spcAft>
            </a:pPr>
            <a:endParaRPr lang="sr-Cyrl-RS" sz="1400" dirty="0" smtClean="0">
              <a:solidFill>
                <a:prstClr val="black"/>
              </a:solidFill>
              <a:latin typeface="Arial" charset="0"/>
              <a:cs typeface="Arial" charset="0"/>
            </a:endParaRPr>
          </a:p>
          <a:p>
            <a:pPr lvl="2" eaLnBrk="0" fontAlgn="base" hangingPunct="0">
              <a:spcBef>
                <a:spcPct val="0"/>
              </a:spcBef>
              <a:spcAft>
                <a:spcPct val="0"/>
              </a:spcAft>
            </a:pPr>
            <a:r>
              <a:rPr lang="sr-Cyrl-RS" sz="1400" dirty="0" smtClean="0">
                <a:solidFill>
                  <a:prstClr val="black"/>
                </a:solidFill>
                <a:latin typeface="Arial" charset="0"/>
                <a:cs typeface="Arial" charset="0"/>
              </a:rPr>
              <a:t>Природна драма</a:t>
            </a:r>
          </a:p>
          <a:p>
            <a:pPr lvl="2" eaLnBrk="0" fontAlgn="base" hangingPunct="0">
              <a:spcBef>
                <a:spcPct val="0"/>
              </a:spcBef>
              <a:spcAft>
                <a:spcPct val="0"/>
              </a:spcAft>
            </a:pPr>
            <a:endParaRPr lang="sr-Cyrl-RS" sz="1400" dirty="0" smtClean="0">
              <a:solidFill>
                <a:prstClr val="black"/>
              </a:solidFill>
              <a:latin typeface="Arial" charset="0"/>
              <a:cs typeface="Arial" charset="0"/>
            </a:endParaRPr>
          </a:p>
          <a:p>
            <a:pPr lvl="2" eaLnBrk="0" fontAlgn="base" hangingPunct="0">
              <a:spcBef>
                <a:spcPct val="0"/>
              </a:spcBef>
              <a:spcAft>
                <a:spcPct val="0"/>
              </a:spcAft>
            </a:pPr>
            <a:r>
              <a:rPr lang="sr-Cyrl-RS" sz="1400" dirty="0" smtClean="0">
                <a:solidFill>
                  <a:prstClr val="black"/>
                </a:solidFill>
                <a:latin typeface="Arial" charset="0"/>
                <a:cs typeface="Arial" charset="0"/>
              </a:rPr>
              <a:t>Одговор на индустријску револуцију</a:t>
            </a:r>
          </a:p>
          <a:p>
            <a:pPr lvl="2" eaLnBrk="0" fontAlgn="base" hangingPunct="0">
              <a:spcBef>
                <a:spcPct val="0"/>
              </a:spcBef>
              <a:spcAft>
                <a:spcPct val="0"/>
              </a:spcAft>
            </a:pPr>
            <a:endParaRPr lang="sr-Cyrl-RS" sz="1400" dirty="0" smtClean="0">
              <a:solidFill>
                <a:prstClr val="black"/>
              </a:solidFill>
              <a:latin typeface="Arial" charset="0"/>
              <a:cs typeface="Arial" charset="0"/>
            </a:endParaRPr>
          </a:p>
          <a:p>
            <a:pPr lvl="2" eaLnBrk="0" fontAlgn="base" hangingPunct="0">
              <a:spcBef>
                <a:spcPct val="0"/>
              </a:spcBef>
              <a:spcAft>
                <a:spcPct val="0"/>
              </a:spcAft>
            </a:pPr>
            <a:r>
              <a:rPr lang="sr-Cyrl-RS" sz="1400" dirty="0" smtClean="0">
                <a:solidFill>
                  <a:prstClr val="black"/>
                </a:solidFill>
                <a:latin typeface="Arial" charset="0"/>
                <a:cs typeface="Arial" charset="0"/>
              </a:rPr>
              <a:t>Прожимање сунчевог сјаја и сабласне машине</a:t>
            </a:r>
            <a:endParaRPr lang="en-US" sz="1400" dirty="0" smtClean="0">
              <a:solidFill>
                <a:prstClr val="black"/>
              </a:solidFill>
              <a:latin typeface="Arial" charset="0"/>
              <a:cs typeface="Arial"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descr="C:\Users\Igor\Documents\William_Turner,_Light_and_Colour_(Goethe's_Theory).JPG"/>
          <p:cNvPicPr>
            <a:picLocks noGrp="1" noChangeAspect="1" noChangeArrowheads="1"/>
          </p:cNvPicPr>
          <p:nvPr>
            <p:ph idx="1"/>
          </p:nvPr>
        </p:nvPicPr>
        <p:blipFill>
          <a:blip r:embed="rId2" cstate="print"/>
          <a:srcRect/>
          <a:stretch>
            <a:fillRect/>
          </a:stretch>
        </p:blipFill>
        <p:spPr bwMode="auto">
          <a:xfrm>
            <a:off x="3276600" y="457200"/>
            <a:ext cx="5334000" cy="5715000"/>
          </a:xfrm>
          <a:prstGeom prst="rect">
            <a:avLst/>
          </a:prstGeom>
          <a:noFill/>
        </p:spPr>
      </p:pic>
      <p:sp>
        <p:nvSpPr>
          <p:cNvPr id="5" name="Rectangle 4"/>
          <p:cNvSpPr/>
          <p:nvPr/>
        </p:nvSpPr>
        <p:spPr>
          <a:xfrm>
            <a:off x="3352800" y="6324600"/>
            <a:ext cx="5791200" cy="523220"/>
          </a:xfrm>
          <a:prstGeom prst="rect">
            <a:avLst/>
          </a:prstGeom>
        </p:spPr>
        <p:txBody>
          <a:bodyPr wrap="square">
            <a:spAutoFit/>
          </a:bodyPr>
          <a:lstStyle/>
          <a:p>
            <a:r>
              <a:rPr lang="sr-Cyrl-RS" sz="1400" dirty="0" smtClean="0"/>
              <a:t>Џозеф Вилијам Тарнер, </a:t>
            </a:r>
            <a:r>
              <a:rPr lang="sr-Cyrl-RS" sz="1400" i="1" dirty="0" smtClean="0"/>
              <a:t>Светло и боја (Гетеова теорија)</a:t>
            </a:r>
            <a:r>
              <a:rPr lang="sr-Cyrl-RS" sz="1400" dirty="0" smtClean="0"/>
              <a:t> – </a:t>
            </a:r>
            <a:r>
              <a:rPr lang="sr-Cyrl-RS" sz="1400" i="1" dirty="0" smtClean="0"/>
              <a:t>Дан после потопа</a:t>
            </a:r>
            <a:r>
              <a:rPr lang="sr-Cyrl-RS" sz="1400" dirty="0" smtClean="0"/>
              <a:t>, 1844.</a:t>
            </a:r>
            <a:endParaRPr lang="en-US" sz="1400" dirty="0"/>
          </a:p>
        </p:txBody>
      </p:sp>
      <p:sp>
        <p:nvSpPr>
          <p:cNvPr id="6" name="Rectangle 5"/>
          <p:cNvSpPr/>
          <p:nvPr/>
        </p:nvSpPr>
        <p:spPr>
          <a:xfrm>
            <a:off x="-533400" y="381000"/>
            <a:ext cx="3352800" cy="7201972"/>
          </a:xfrm>
          <a:prstGeom prst="rect">
            <a:avLst/>
          </a:prstGeom>
        </p:spPr>
        <p:txBody>
          <a:bodyPr wrap="square">
            <a:spAutoFit/>
          </a:bodyPr>
          <a:lstStyle/>
          <a:p>
            <a:pPr lvl="2" eaLnBrk="0" fontAlgn="base" hangingPunct="0">
              <a:spcBef>
                <a:spcPct val="0"/>
              </a:spcBef>
              <a:spcAft>
                <a:spcPct val="0"/>
              </a:spcAft>
            </a:pPr>
            <a:r>
              <a:rPr lang="sr-Cyrl-RS" sz="1400" dirty="0" smtClean="0">
                <a:solidFill>
                  <a:prstClr val="black"/>
                </a:solidFill>
                <a:latin typeface="Arial" charset="0"/>
                <a:cs typeface="Arial" charset="0"/>
              </a:rPr>
              <a:t>У позној фази врхунац дематеријализације облика, и потпуна разградња форме и облика, као и традиционалних иконографских и формалних решења </a:t>
            </a:r>
          </a:p>
          <a:p>
            <a:pPr lvl="2" eaLnBrk="0" fontAlgn="base" hangingPunct="0">
              <a:spcBef>
                <a:spcPct val="0"/>
              </a:spcBef>
              <a:spcAft>
                <a:spcPct val="0"/>
              </a:spcAft>
            </a:pPr>
            <a:endParaRPr lang="sr-Cyrl-RS" sz="1400" dirty="0" smtClean="0">
              <a:solidFill>
                <a:prstClr val="black"/>
              </a:solidFill>
              <a:latin typeface="Arial" charset="0"/>
              <a:cs typeface="Arial" charset="0"/>
            </a:endParaRPr>
          </a:p>
          <a:p>
            <a:pPr lvl="2" eaLnBrk="0" fontAlgn="base" hangingPunct="0">
              <a:spcBef>
                <a:spcPct val="0"/>
              </a:spcBef>
              <a:spcAft>
                <a:spcPct val="0"/>
              </a:spcAft>
            </a:pPr>
            <a:r>
              <a:rPr lang="sr-Cyrl-RS" sz="1400" dirty="0" smtClean="0">
                <a:solidFill>
                  <a:prstClr val="black"/>
                </a:solidFill>
                <a:latin typeface="Arial" charset="0"/>
                <a:cs typeface="Arial" charset="0"/>
              </a:rPr>
              <a:t>Проучавао Гетеову Теорију боја; на маргинима оставио коментаре: посебно о односу светла и таме</a:t>
            </a:r>
          </a:p>
          <a:p>
            <a:pPr lvl="2" eaLnBrk="0" fontAlgn="base" hangingPunct="0">
              <a:spcBef>
                <a:spcPct val="0"/>
              </a:spcBef>
              <a:spcAft>
                <a:spcPct val="0"/>
              </a:spcAft>
            </a:pPr>
            <a:endParaRPr lang="sr-Cyrl-RS" sz="1400" dirty="0" smtClean="0">
              <a:solidFill>
                <a:prstClr val="black"/>
              </a:solidFill>
              <a:latin typeface="Arial" charset="0"/>
              <a:cs typeface="Arial" charset="0"/>
            </a:endParaRPr>
          </a:p>
          <a:p>
            <a:pPr lvl="2" eaLnBrk="0" fontAlgn="base" hangingPunct="0">
              <a:spcBef>
                <a:spcPct val="0"/>
              </a:spcBef>
              <a:spcAft>
                <a:spcPct val="0"/>
              </a:spcAft>
            </a:pPr>
            <a:r>
              <a:rPr lang="sr-Cyrl-RS" sz="1400" dirty="0" smtClean="0">
                <a:solidFill>
                  <a:prstClr val="black"/>
                </a:solidFill>
                <a:latin typeface="Arial" charset="0"/>
                <a:cs typeface="Arial" charset="0"/>
              </a:rPr>
              <a:t>У пракси је настојао да примени Гетеову теорију да свака боја има бескрај варијација, истраживао утицај светлости на манифестацију боје, као и физичку реакцију ока на боју</a:t>
            </a:r>
          </a:p>
          <a:p>
            <a:pPr lvl="2" eaLnBrk="0" fontAlgn="base" hangingPunct="0">
              <a:spcBef>
                <a:spcPct val="0"/>
              </a:spcBef>
              <a:spcAft>
                <a:spcPct val="0"/>
              </a:spcAft>
            </a:pPr>
            <a:endParaRPr lang="sr-Cyrl-RS" sz="1400" dirty="0" smtClean="0">
              <a:solidFill>
                <a:prstClr val="black"/>
              </a:solidFill>
              <a:latin typeface="Arial" charset="0"/>
              <a:cs typeface="Arial" charset="0"/>
            </a:endParaRPr>
          </a:p>
          <a:p>
            <a:pPr lvl="2" eaLnBrk="0" fontAlgn="base" hangingPunct="0">
              <a:spcBef>
                <a:spcPct val="0"/>
              </a:spcBef>
              <a:spcAft>
                <a:spcPct val="0"/>
              </a:spcAft>
            </a:pPr>
            <a:r>
              <a:rPr lang="sr-Cyrl-RS" sz="1400" dirty="0" smtClean="0">
                <a:solidFill>
                  <a:prstClr val="black"/>
                </a:solidFill>
                <a:latin typeface="Arial" charset="0"/>
                <a:cs typeface="Arial" charset="0"/>
              </a:rPr>
              <a:t>Следио Гетеове тезе о симболици боја: жута и црвена изазивају снажну реакцију, док плава узрокује меланхолију</a:t>
            </a:r>
          </a:p>
          <a:p>
            <a:pPr lvl="2" eaLnBrk="0" fontAlgn="base" hangingPunct="0">
              <a:spcBef>
                <a:spcPct val="0"/>
              </a:spcBef>
              <a:spcAft>
                <a:spcPct val="0"/>
              </a:spcAft>
            </a:pPr>
            <a:endParaRPr lang="sr-Cyrl-RS" sz="1400" dirty="0" smtClean="0">
              <a:solidFill>
                <a:prstClr val="black"/>
              </a:solidFill>
              <a:latin typeface="Arial" charset="0"/>
              <a:cs typeface="Arial" charset="0"/>
            </a:endParaRPr>
          </a:p>
          <a:p>
            <a:pPr lvl="2" eaLnBrk="0" fontAlgn="base" hangingPunct="0">
              <a:spcBef>
                <a:spcPct val="0"/>
              </a:spcBef>
              <a:spcAft>
                <a:spcPct val="0"/>
              </a:spcAft>
            </a:pPr>
            <a:endParaRPr lang="sr-Cyrl-RS" sz="1400" dirty="0" smtClean="0">
              <a:solidFill>
                <a:prstClr val="black"/>
              </a:solidFill>
              <a:latin typeface="Arial" charset="0"/>
              <a:cs typeface="Arial" charset="0"/>
            </a:endParaRPr>
          </a:p>
          <a:p>
            <a:pPr lvl="2" eaLnBrk="0" fontAlgn="base" hangingPunct="0">
              <a:spcBef>
                <a:spcPct val="0"/>
              </a:spcBef>
              <a:spcAft>
                <a:spcPct val="0"/>
              </a:spcAft>
            </a:pPr>
            <a:endParaRPr lang="sr-Cyrl-RS" sz="1400" dirty="0" smtClean="0">
              <a:solidFill>
                <a:prstClr val="black"/>
              </a:solidFill>
              <a:latin typeface="Arial" charset="0"/>
              <a:cs typeface="Arial" charset="0"/>
            </a:endParaRPr>
          </a:p>
          <a:p>
            <a:pPr lvl="2" eaLnBrk="0" fontAlgn="base" hangingPunct="0">
              <a:spcBef>
                <a:spcPct val="0"/>
              </a:spcBef>
              <a:spcAft>
                <a:spcPct val="0"/>
              </a:spcAft>
            </a:pPr>
            <a:endParaRPr lang="sr-Cyrl-RS" sz="1400" dirty="0" smtClean="0">
              <a:solidFill>
                <a:prstClr val="black"/>
              </a:solidFill>
              <a:latin typeface="Arial" charset="0"/>
              <a:cs typeface="Arial"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r-Cyrl-RS" sz="1800" b="1" dirty="0" smtClean="0"/>
              <a:t>Религија природе/натурални пејзаж: Џон Констејбл (1776-1837)</a:t>
            </a:r>
            <a:endParaRPr lang="en-US" sz="1800" dirty="0"/>
          </a:p>
        </p:txBody>
      </p:sp>
      <p:pic>
        <p:nvPicPr>
          <p:cNvPr id="55298" name="Picture 2" descr="C:\Users\Igor\Music\300px-ConstableSelfPortrait.png"/>
          <p:cNvPicPr>
            <a:picLocks noGrp="1" noChangeAspect="1" noChangeArrowheads="1"/>
          </p:cNvPicPr>
          <p:nvPr>
            <p:ph idx="1"/>
          </p:nvPr>
        </p:nvPicPr>
        <p:blipFill>
          <a:blip r:embed="rId2" cstate="print"/>
          <a:srcRect/>
          <a:stretch>
            <a:fillRect/>
          </a:stretch>
        </p:blipFill>
        <p:spPr bwMode="auto">
          <a:xfrm>
            <a:off x="6019800" y="1828800"/>
            <a:ext cx="2514600" cy="3810000"/>
          </a:xfrm>
          <a:prstGeom prst="rect">
            <a:avLst/>
          </a:prstGeom>
          <a:noFill/>
        </p:spPr>
      </p:pic>
      <p:sp>
        <p:nvSpPr>
          <p:cNvPr id="5" name="Rectangle 4"/>
          <p:cNvSpPr/>
          <p:nvPr/>
        </p:nvSpPr>
        <p:spPr>
          <a:xfrm>
            <a:off x="5867400" y="5715000"/>
            <a:ext cx="4876800" cy="307777"/>
          </a:xfrm>
          <a:prstGeom prst="rect">
            <a:avLst/>
          </a:prstGeom>
        </p:spPr>
        <p:txBody>
          <a:bodyPr wrap="square">
            <a:spAutoFit/>
          </a:bodyPr>
          <a:lstStyle/>
          <a:p>
            <a:r>
              <a:rPr lang="sr-Cyrl-RS" sz="1400" dirty="0" smtClean="0"/>
              <a:t>Џон Констејбл, </a:t>
            </a:r>
            <a:r>
              <a:rPr lang="sr-Cyrl-RS" sz="1400" b="1" i="1" dirty="0" smtClean="0"/>
              <a:t>Аутопортрет</a:t>
            </a:r>
            <a:r>
              <a:rPr lang="sr-Cyrl-RS" sz="1400" dirty="0" smtClean="0"/>
              <a:t>, 1806.</a:t>
            </a:r>
            <a:endParaRPr lang="en-US" sz="1400" dirty="0"/>
          </a:p>
        </p:txBody>
      </p:sp>
      <p:sp>
        <p:nvSpPr>
          <p:cNvPr id="6" name="Rectangle 5"/>
          <p:cNvSpPr/>
          <p:nvPr/>
        </p:nvSpPr>
        <p:spPr>
          <a:xfrm>
            <a:off x="838200" y="1371600"/>
            <a:ext cx="4038600" cy="8186857"/>
          </a:xfrm>
          <a:prstGeom prst="rect">
            <a:avLst/>
          </a:prstGeom>
        </p:spPr>
        <p:txBody>
          <a:bodyPr wrap="square">
            <a:spAutoFit/>
          </a:bodyPr>
          <a:lstStyle/>
          <a:p>
            <a:r>
              <a:rPr lang="sr-Cyrl-RS" sz="1400" dirty="0" smtClean="0"/>
              <a:t>У једном периоду похађао Краљевску академију; углавном обитавао у свом родном округу на југу Енглеске </a:t>
            </a:r>
            <a:r>
              <a:rPr lang="sr-Latn-RS" sz="1400" dirty="0" smtClean="0"/>
              <a:t>(Safolk)</a:t>
            </a:r>
            <a:endParaRPr lang="sr-Cyrl-RS" sz="1400" dirty="0" smtClean="0"/>
          </a:p>
          <a:p>
            <a:endParaRPr lang="sr-Cyrl-RS" sz="1400" dirty="0" smtClean="0"/>
          </a:p>
          <a:p>
            <a:r>
              <a:rPr lang="sr-Cyrl-RS" sz="1400" dirty="0" smtClean="0"/>
              <a:t>Године 1824. оставрио велики успех на Салону у Паризу. Том приликом је изложио слику</a:t>
            </a:r>
            <a:r>
              <a:rPr lang="sr-Cyrl-RS" sz="1400" i="1" dirty="0" smtClean="0"/>
              <a:t> </a:t>
            </a:r>
            <a:r>
              <a:rPr lang="sr-Latn-CS" sz="1400" i="1" dirty="0" smtClean="0"/>
              <a:t>Hay Wain </a:t>
            </a:r>
            <a:endParaRPr lang="sr-Cyrl-RS" sz="1400" i="1" dirty="0" smtClean="0"/>
          </a:p>
          <a:p>
            <a:endParaRPr lang="sr-Latn-RS" sz="1400" dirty="0" smtClean="0"/>
          </a:p>
          <a:p>
            <a:r>
              <a:rPr lang="sr-Cyrl-RS" sz="1400" dirty="0" smtClean="0"/>
              <a:t>Утицао на Барбизонце, и потом на импресионисте</a:t>
            </a:r>
            <a:endParaRPr lang="sr-Latn-RS" sz="1400" dirty="0" smtClean="0"/>
          </a:p>
          <a:p>
            <a:endParaRPr lang="sr-Latn-RS" sz="1400" dirty="0" smtClean="0"/>
          </a:p>
          <a:p>
            <a:r>
              <a:rPr lang="sr-Cyrl-RS" sz="1400" dirty="0" smtClean="0"/>
              <a:t>Познат по скицозном начину сликања (уљане скице на отвореном)</a:t>
            </a:r>
          </a:p>
          <a:p>
            <a:endParaRPr lang="sr-Cyrl-RS" sz="1400" dirty="0" smtClean="0"/>
          </a:p>
          <a:p>
            <a:r>
              <a:rPr lang="sr-Cyrl-RS" sz="1400" dirty="0" smtClean="0"/>
              <a:t>Негирајући академска правила – селекција и интерпретација – сматрао је да слика природе треба да буде директна опсервација </a:t>
            </a:r>
          </a:p>
          <a:p>
            <a:endParaRPr lang="sr-Cyrl-RS" sz="1400" dirty="0" smtClean="0"/>
          </a:p>
          <a:p>
            <a:r>
              <a:rPr lang="sr-Cyrl-RS" sz="1400" dirty="0" smtClean="0"/>
              <a:t>У свом трагању за </a:t>
            </a:r>
            <a:r>
              <a:rPr lang="sr-Latn-CS" sz="1400" b="1" i="1" dirty="0" smtClean="0"/>
              <a:t>natural painture</a:t>
            </a:r>
            <a:r>
              <a:rPr lang="sr-Cyrl-RS" sz="1400" b="1" i="1" dirty="0" smtClean="0"/>
              <a:t> </a:t>
            </a:r>
            <a:r>
              <a:rPr lang="sr-Cyrl-RS" sz="1400" dirty="0" smtClean="0"/>
              <a:t>истиче да:</a:t>
            </a:r>
            <a:r>
              <a:rPr lang="sr-Cyrl-RS" sz="1400" b="1" i="1" dirty="0" smtClean="0"/>
              <a:t>  </a:t>
            </a:r>
            <a:r>
              <a:rPr lang="sr-Cyrl-RS" sz="1400" i="1" dirty="0" smtClean="0"/>
              <a:t>је потребно мало простора за природно сликарство.</a:t>
            </a:r>
          </a:p>
          <a:p>
            <a:endParaRPr lang="sr-Cyrl-RS" sz="1400" i="1" dirty="0" smtClean="0"/>
          </a:p>
          <a:p>
            <a:r>
              <a:rPr lang="sr-Cyrl-RS" sz="1400" dirty="0" smtClean="0"/>
              <a:t>Неафектиран (</a:t>
            </a:r>
            <a:r>
              <a:rPr lang="sr-Latn-CS" sz="1400" b="1" i="1" dirty="0" smtClean="0"/>
              <a:t>unaffected</a:t>
            </a:r>
            <a:r>
              <a:rPr lang="sr-Cyrl-RS" sz="1400" dirty="0" smtClean="0"/>
              <a:t>)</a:t>
            </a:r>
            <a:endParaRPr lang="en-US" sz="1400" dirty="0" smtClean="0"/>
          </a:p>
          <a:p>
            <a:r>
              <a:rPr lang="sr-Cyrl-RS" sz="1400" dirty="0" smtClean="0"/>
              <a:t>и искрен (</a:t>
            </a:r>
            <a:r>
              <a:rPr lang="sr-Latn-CS" sz="1400" b="1" i="1" dirty="0" smtClean="0"/>
              <a:t>pure</a:t>
            </a:r>
            <a:r>
              <a:rPr lang="sr-Cyrl-RS" sz="1400" dirty="0" smtClean="0"/>
              <a:t>) приступ сликарству и природи требало је да изазове спонтану пејзажну представу</a:t>
            </a:r>
          </a:p>
          <a:p>
            <a:endParaRPr lang="sr-Cyrl-RS" sz="1400" i="1" dirty="0" smtClean="0"/>
          </a:p>
          <a:p>
            <a:endParaRPr lang="sr-Cyrl-RS" sz="1400" i="1" dirty="0" smtClean="0"/>
          </a:p>
          <a:p>
            <a:endParaRPr lang="sr-Cyrl-RS" sz="1400" i="1" dirty="0" smtClean="0"/>
          </a:p>
          <a:p>
            <a:endParaRPr lang="sr-Cyrl-RS" sz="1400" dirty="0" smtClean="0"/>
          </a:p>
          <a:p>
            <a:endParaRPr lang="sr-Cyrl-RS" sz="1400" dirty="0" smtClean="0"/>
          </a:p>
          <a:p>
            <a:endParaRPr lang="sr-Cyrl-RS" sz="1400" dirty="0" smtClean="0"/>
          </a:p>
          <a:p>
            <a:endParaRPr lang="sr-Cyrl-RS" sz="1400" dirty="0" smtClean="0"/>
          </a:p>
          <a:p>
            <a:endParaRPr lang="sr-Cyrl-RS" sz="1400" dirty="0" smtClean="0"/>
          </a:p>
          <a:p>
            <a:endParaRPr lang="sr-Cyrl-RS" sz="1400" dirty="0" smtClean="0"/>
          </a:p>
          <a:p>
            <a:endParaRPr lang="sr-Cyrl-RS" sz="1400" dirty="0" smtClean="0"/>
          </a:p>
          <a:p>
            <a:endParaRPr lang="sr-Cyrl-RS" sz="1400" dirty="0" smtClean="0"/>
          </a:p>
          <a:p>
            <a:endParaRPr lang="sr-Cyrl-RS" sz="1400" dirty="0" smtClean="0"/>
          </a:p>
          <a:p>
            <a:endParaRPr lang="sr-Cyrl-RS" dirty="0" smtClean="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62400" y="838200"/>
            <a:ext cx="4724400" cy="4830763"/>
          </a:xfrm>
        </p:spPr>
        <p:txBody>
          <a:bodyPr>
            <a:normAutofit/>
          </a:bodyPr>
          <a:lstStyle/>
          <a:p>
            <a:r>
              <a:rPr lang="sr-Cyrl-RS" sz="1400" dirty="0" smtClean="0"/>
              <a:t>Особито је у Немачкој био развијен култ  природе</a:t>
            </a:r>
          </a:p>
          <a:p>
            <a:r>
              <a:rPr lang="sr-Cyrl-RS" sz="1400" dirty="0" smtClean="0"/>
              <a:t>Кант у </a:t>
            </a:r>
            <a:r>
              <a:rPr lang="sr-Cyrl-RS" sz="1400" i="1" dirty="0" smtClean="0"/>
              <a:t>Критици расудне моћи </a:t>
            </a:r>
            <a:r>
              <a:rPr lang="sr-Cyrl-RS" sz="1400" dirty="0" smtClean="0"/>
              <a:t>(1788) указује на могућност контемплације природе и самоспознају под звезданим небом</a:t>
            </a:r>
          </a:p>
          <a:p>
            <a:r>
              <a:rPr lang="sr-Cyrl-RS" sz="1400" dirty="0" smtClean="0"/>
              <a:t>Извор култа природе у Немачкој је град Јена: културна клима града је изнедрила такозвани </a:t>
            </a:r>
            <a:r>
              <a:rPr lang="sr-Cyrl-RS" sz="1400" i="1" dirty="0" smtClean="0"/>
              <a:t>јенски мистицизам</a:t>
            </a:r>
            <a:r>
              <a:rPr lang="sr-Cyrl-RS" sz="1400" dirty="0" smtClean="0"/>
              <a:t>, и последично Фихтеове пантеистичке исказе, као и Шелингов дискурс </a:t>
            </a:r>
            <a:r>
              <a:rPr lang="sr-Cyrl-RS" sz="1400" u="sng" dirty="0" smtClean="0"/>
              <a:t>природне филозофије</a:t>
            </a:r>
          </a:p>
          <a:p>
            <a:r>
              <a:rPr lang="sr-Cyrl-RS" sz="1400" dirty="0" smtClean="0"/>
              <a:t>Шелинг природу поима као саморазвојни спецификум; разрађује монистичку теорију о јединству духа и природе; природа је сила, динамичнма енергија и еруптивна снага; у делању и борби са природом настаје живи дух; уметност треба да се изједначи са силом природе; противи се рацију и симетрији природе и уметност види као категорију изван свих правила</a:t>
            </a:r>
          </a:p>
          <a:p>
            <a:r>
              <a:rPr lang="sr-Cyrl-RS" sz="1400" dirty="0" smtClean="0"/>
              <a:t>Дакле, поред медитативне и лирске представе природе намеће се опозитни приказ дивље и силовите природе као рефлескија човекове унутрашње природе</a:t>
            </a:r>
          </a:p>
        </p:txBody>
      </p:sp>
      <p:pic>
        <p:nvPicPr>
          <p:cNvPr id="2050" name="Picture 2" descr="C:\Users\Igor\Music\330px-Critique_of_Practical_Reason_(German_edition).jpg"/>
          <p:cNvPicPr>
            <a:picLocks noChangeAspect="1" noChangeArrowheads="1"/>
          </p:cNvPicPr>
          <p:nvPr/>
        </p:nvPicPr>
        <p:blipFill>
          <a:blip r:embed="rId2" cstate="print"/>
          <a:srcRect/>
          <a:stretch>
            <a:fillRect/>
          </a:stretch>
        </p:blipFill>
        <p:spPr bwMode="auto">
          <a:xfrm>
            <a:off x="152400" y="838200"/>
            <a:ext cx="3276600" cy="5181600"/>
          </a:xfrm>
          <a:prstGeom prst="rect">
            <a:avLst/>
          </a:prstGeom>
          <a:noFill/>
        </p:spPr>
      </p:pic>
      <p:sp>
        <p:nvSpPr>
          <p:cNvPr id="5" name="Rectangle 4"/>
          <p:cNvSpPr/>
          <p:nvPr/>
        </p:nvSpPr>
        <p:spPr>
          <a:xfrm rot="10800000" flipV="1">
            <a:off x="152400" y="6019800"/>
            <a:ext cx="3810000" cy="646331"/>
          </a:xfrm>
          <a:prstGeom prst="rect">
            <a:avLst/>
          </a:prstGeom>
        </p:spPr>
        <p:txBody>
          <a:bodyPr wrap="square">
            <a:spAutoFit/>
          </a:bodyPr>
          <a:lstStyle/>
          <a:p>
            <a:r>
              <a:rPr lang="sr-Cyrl-RS" dirty="0" smtClean="0"/>
              <a:t>И. Кант, Критика расудне моћи, 1788.</a:t>
            </a:r>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descr="C:\Users\Igor\Music\Constable_DeadhamVale.jpg"/>
          <p:cNvPicPr>
            <a:picLocks noGrp="1" noChangeAspect="1" noChangeArrowheads="1"/>
          </p:cNvPicPr>
          <p:nvPr>
            <p:ph idx="1"/>
          </p:nvPr>
        </p:nvPicPr>
        <p:blipFill>
          <a:blip r:embed="rId2" cstate="print"/>
          <a:srcRect/>
          <a:stretch>
            <a:fillRect/>
          </a:stretch>
        </p:blipFill>
        <p:spPr bwMode="auto">
          <a:xfrm>
            <a:off x="4876800" y="533400"/>
            <a:ext cx="3657600" cy="5516563"/>
          </a:xfrm>
          <a:prstGeom prst="rect">
            <a:avLst/>
          </a:prstGeom>
          <a:noFill/>
        </p:spPr>
      </p:pic>
      <p:sp>
        <p:nvSpPr>
          <p:cNvPr id="5" name="Rectangle 4"/>
          <p:cNvSpPr/>
          <p:nvPr/>
        </p:nvSpPr>
        <p:spPr>
          <a:xfrm>
            <a:off x="5181600" y="6198990"/>
            <a:ext cx="4572000" cy="307777"/>
          </a:xfrm>
          <a:prstGeom prst="rect">
            <a:avLst/>
          </a:prstGeom>
        </p:spPr>
        <p:txBody>
          <a:bodyPr wrap="square">
            <a:spAutoFit/>
          </a:bodyPr>
          <a:lstStyle/>
          <a:p>
            <a:r>
              <a:rPr lang="sr-Cyrl-RS" sz="1400" dirty="0" smtClean="0"/>
              <a:t>Џон Констејбл, </a:t>
            </a:r>
            <a:r>
              <a:rPr lang="sr-Cyrl-RS" sz="1400" b="1" i="1" dirty="0" smtClean="0"/>
              <a:t>Долина Дедам</a:t>
            </a:r>
            <a:r>
              <a:rPr lang="sr-Cyrl-RS" sz="1400" dirty="0" smtClean="0"/>
              <a:t>, 1802.</a:t>
            </a:r>
            <a:endParaRPr lang="en-US" sz="1400" dirty="0"/>
          </a:p>
        </p:txBody>
      </p:sp>
      <p:sp>
        <p:nvSpPr>
          <p:cNvPr id="6" name="Rectangle 5"/>
          <p:cNvSpPr/>
          <p:nvPr/>
        </p:nvSpPr>
        <p:spPr>
          <a:xfrm>
            <a:off x="304800" y="609601"/>
            <a:ext cx="4572000" cy="8340745"/>
          </a:xfrm>
          <a:prstGeom prst="rect">
            <a:avLst/>
          </a:prstGeom>
        </p:spPr>
        <p:txBody>
          <a:bodyPr wrap="square">
            <a:spAutoFit/>
          </a:bodyPr>
          <a:lstStyle/>
          <a:p>
            <a:endParaRPr lang="sr-Cyrl-RS" sz="1400" dirty="0" smtClean="0"/>
          </a:p>
          <a:p>
            <a:r>
              <a:rPr lang="sr-Cyrl-RS" sz="1400" dirty="0" smtClean="0"/>
              <a:t>Континуирано је сликао идиличне пределе родног краја; створио је секвенце безбрижног и изолованог света:</a:t>
            </a:r>
          </a:p>
          <a:p>
            <a:r>
              <a:rPr lang="sr-Cyrl-RS" sz="1400" dirty="0" smtClean="0"/>
              <a:t> </a:t>
            </a:r>
            <a:r>
              <a:rPr lang="sr-Cyrl-RS" sz="1400" i="1" dirty="0" smtClean="0"/>
              <a:t>звук воде која пада са воденице, врбе, поломљена дебла, све што ме је подесћало на моје безбрижно дечаштво, те сцене су ме начиниле сликаром</a:t>
            </a:r>
            <a:r>
              <a:rPr lang="sr-Cyrl-RS" sz="1400" dirty="0" smtClean="0"/>
              <a:t>.</a:t>
            </a:r>
          </a:p>
          <a:p>
            <a:endParaRPr lang="sr-Cyrl-RS" sz="1400" dirty="0" smtClean="0"/>
          </a:p>
          <a:p>
            <a:r>
              <a:rPr lang="sr-Cyrl-RS" sz="1400" dirty="0" smtClean="0"/>
              <a:t>Ипак, мали прикази су говорили о макрокосмосу, и свељудској осећајности романтичара који су у малом видели велико</a:t>
            </a:r>
          </a:p>
          <a:p>
            <a:endParaRPr lang="sr-Cyrl-RS" sz="1400" dirty="0" smtClean="0"/>
          </a:p>
          <a:p>
            <a:r>
              <a:rPr lang="sr-Cyrl-RS" sz="1400" dirty="0" smtClean="0"/>
              <a:t>Тежећи да оствари утисак покрета и светлости, користио је разбијене потезе четкицом, неретко малим додирима,  са којима је чинио лагане прелазе, стварајући утисак искричаве светлости која обасјава читав крајолик</a:t>
            </a:r>
          </a:p>
          <a:p>
            <a:endParaRPr lang="sr-Cyrl-RS" sz="1400" dirty="0" smtClean="0"/>
          </a:p>
          <a:p>
            <a:r>
              <a:rPr lang="sr-Cyrl-RS" sz="1400" dirty="0" smtClean="0"/>
              <a:t>Сматрао је да је однос скице и довршене слике, попут догађаја из детињства и каснијег искуства: </a:t>
            </a:r>
            <a:r>
              <a:rPr lang="sr-Cyrl-RS" sz="1400" i="1" dirty="0" smtClean="0"/>
              <a:t>Кад седнем да направим скицу из природе, прво што покушавам учинити је заборавити да сам икада видео слику</a:t>
            </a:r>
            <a:r>
              <a:rPr lang="sr-Cyrl-RS" sz="1400" dirty="0" smtClean="0"/>
              <a:t>. Дакле, тежио је да потисне искуствено, и створи чист и ослобођен приказ природе и њених промена</a:t>
            </a:r>
          </a:p>
          <a:p>
            <a:endParaRPr lang="sr-Cyrl-RS" sz="1400" dirty="0" smtClean="0"/>
          </a:p>
          <a:p>
            <a:endParaRPr lang="sr-Cyrl-RS" sz="1400" dirty="0" smtClean="0"/>
          </a:p>
          <a:p>
            <a:endParaRPr lang="sr-Cyrl-RS" sz="1400" dirty="0" smtClean="0"/>
          </a:p>
          <a:p>
            <a:endParaRPr lang="sr-Cyrl-RS" sz="1400" i="1" dirty="0" smtClean="0"/>
          </a:p>
          <a:p>
            <a:endParaRPr lang="sr-Cyrl-RS" sz="1400" i="1" dirty="0" smtClean="0"/>
          </a:p>
          <a:p>
            <a:endParaRPr lang="sr-Cyrl-RS" sz="1400" i="1" dirty="0" smtClean="0"/>
          </a:p>
          <a:p>
            <a:endParaRPr lang="sr-Cyrl-RS" sz="1400" dirty="0" smtClean="0"/>
          </a:p>
          <a:p>
            <a:endParaRPr lang="sr-Cyrl-RS" sz="1400" dirty="0" smtClean="0"/>
          </a:p>
          <a:p>
            <a:endParaRPr lang="sr-Cyrl-RS" sz="1400" dirty="0" smtClean="0"/>
          </a:p>
          <a:p>
            <a:endParaRPr lang="sr-Cyrl-RS" sz="1400" dirty="0" smtClean="0"/>
          </a:p>
          <a:p>
            <a:endParaRPr lang="sr-Cyrl-RS" sz="1400" dirty="0" smtClean="0"/>
          </a:p>
          <a:p>
            <a:endParaRPr lang="sr-Cyrl-RS" sz="1400" dirty="0" smtClean="0"/>
          </a:p>
          <a:p>
            <a:endParaRPr lang="sr-Cyrl-RS" sz="1400" dirty="0" smtClean="0"/>
          </a:p>
          <a:p>
            <a:endParaRPr lang="sr-Cyrl-RS" sz="1400" dirty="0" smtClean="0"/>
          </a:p>
          <a:p>
            <a:endParaRPr lang="sr-Cyrl-RS" sz="1400" dirty="0" smtClean="0"/>
          </a:p>
          <a:p>
            <a:endParaRPr lang="sr-Cyrl-RS" dirty="0" smtClean="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descr="G:\Evropska 19. veka 2019\Religija prirode (engleski romantičarski pejzaž)\Constable-naturalistički pejzaž\John Constable -The Hay-Wain, 1824.jpg"/>
          <p:cNvPicPr>
            <a:picLocks noGrp="1" noChangeAspect="1" noChangeArrowheads="1"/>
          </p:cNvPicPr>
          <p:nvPr>
            <p:ph idx="1"/>
          </p:nvPr>
        </p:nvPicPr>
        <p:blipFill>
          <a:blip r:embed="rId2" cstate="print"/>
          <a:srcRect/>
          <a:stretch>
            <a:fillRect/>
          </a:stretch>
        </p:blipFill>
        <p:spPr bwMode="auto">
          <a:xfrm>
            <a:off x="533400" y="381000"/>
            <a:ext cx="7924800" cy="5105400"/>
          </a:xfrm>
          <a:prstGeom prst="rect">
            <a:avLst/>
          </a:prstGeom>
          <a:noFill/>
        </p:spPr>
      </p:pic>
      <p:sp>
        <p:nvSpPr>
          <p:cNvPr id="5" name="Rectangle 4"/>
          <p:cNvSpPr/>
          <p:nvPr/>
        </p:nvSpPr>
        <p:spPr>
          <a:xfrm>
            <a:off x="2286000" y="5638800"/>
            <a:ext cx="5181600" cy="307777"/>
          </a:xfrm>
          <a:prstGeom prst="rect">
            <a:avLst/>
          </a:prstGeom>
        </p:spPr>
        <p:txBody>
          <a:bodyPr wrap="square">
            <a:spAutoFit/>
          </a:bodyPr>
          <a:lstStyle/>
          <a:p>
            <a:r>
              <a:rPr lang="sr-Cyrl-RS" sz="1400" dirty="0" smtClean="0"/>
              <a:t>Џон Констејбл, </a:t>
            </a:r>
            <a:r>
              <a:rPr lang="sr-Latn-CS" sz="1400" i="1" dirty="0" smtClean="0"/>
              <a:t>Hay Wain </a:t>
            </a:r>
            <a:r>
              <a:rPr lang="sr-Cyrl-RS" sz="1400" i="1" dirty="0" smtClean="0"/>
              <a:t>(Кола са сеном)</a:t>
            </a:r>
            <a:r>
              <a:rPr lang="sr-Cyrl-RS" sz="1400" dirty="0" smtClean="0"/>
              <a:t>, 1821.</a:t>
            </a:r>
            <a:endParaRPr lang="en-US" sz="1400"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592763"/>
          </a:xfrm>
        </p:spPr>
        <p:txBody>
          <a:bodyPr>
            <a:normAutofit/>
          </a:bodyPr>
          <a:lstStyle/>
          <a:p>
            <a:endParaRPr lang="sr-Cyrl-RS" sz="1800" dirty="0" smtClean="0"/>
          </a:p>
          <a:p>
            <a:r>
              <a:rPr lang="sr-Cyrl-RS" sz="1800" dirty="0" smtClean="0"/>
              <a:t>Велики успех са сликом </a:t>
            </a:r>
            <a:r>
              <a:rPr lang="sr-Latn-RS" sz="1800" i="1" dirty="0" smtClean="0"/>
              <a:t>Hay Wain</a:t>
            </a:r>
            <a:r>
              <a:rPr lang="sr-Cyrl-RS" sz="1800" i="1" dirty="0" smtClean="0"/>
              <a:t> </a:t>
            </a:r>
            <a:r>
              <a:rPr lang="sr-Cyrl-RS" sz="1800" dirty="0" smtClean="0"/>
              <a:t>на париском Салону 1824. </a:t>
            </a:r>
          </a:p>
          <a:p>
            <a:r>
              <a:rPr lang="sr-Cyrl-RS" sz="1800" dirty="0" smtClean="0"/>
              <a:t>Слику је посебно похвало Ежен Делакроа</a:t>
            </a:r>
          </a:p>
          <a:p>
            <a:r>
              <a:rPr lang="sr-Cyrl-RS" sz="1800" dirty="0" smtClean="0"/>
              <a:t>Слика представља типичан енглески пејзаж; приказ нечег познатог, блиског, домаћег</a:t>
            </a:r>
          </a:p>
          <a:p>
            <a:r>
              <a:rPr lang="sr-Cyrl-RS" sz="1800" dirty="0" smtClean="0"/>
              <a:t>Ипак, обични крајолик је приказан са херојским патосом</a:t>
            </a:r>
          </a:p>
          <a:p>
            <a:r>
              <a:rPr lang="sr-Cyrl-RS" sz="1800" i="1" dirty="0" smtClean="0"/>
              <a:t>Природност</a:t>
            </a:r>
            <a:r>
              <a:rPr lang="sr-Cyrl-RS" sz="1800" dirty="0" smtClean="0"/>
              <a:t> се наслања на типично романтичарско осећање које говори о значају сваке твари у природи, о чему је и сам Констејбл оставио траг: </a:t>
            </a:r>
          </a:p>
          <a:p>
            <a:pPr>
              <a:buNone/>
            </a:pPr>
            <a:r>
              <a:rPr lang="sr-Cyrl-RS" sz="1800" dirty="0" smtClean="0"/>
              <a:t>	</a:t>
            </a:r>
            <a:r>
              <a:rPr lang="sr-Cyrl-RS" sz="1800" i="1" dirty="0" smtClean="0"/>
              <a:t>било где да се окренем налазим сублимни израз Светог писма и речи Ја сам спасење света</a:t>
            </a:r>
            <a:endParaRPr lang="en-US" sz="1800" i="1" dirty="0"/>
          </a:p>
        </p:txBody>
      </p:sp>
      <p:sp>
        <p:nvSpPr>
          <p:cNvPr id="5" name="Up Arrow 4"/>
          <p:cNvSpPr/>
          <p:nvPr/>
        </p:nvSpPr>
        <p:spPr>
          <a:xfrm>
            <a:off x="3886200" y="304800"/>
            <a:ext cx="484632" cy="3810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descr="C:\Users\Igor\Music\Cloud Study John Constable.jpg"/>
          <p:cNvPicPr>
            <a:picLocks noGrp="1" noChangeAspect="1" noChangeArrowheads="1"/>
          </p:cNvPicPr>
          <p:nvPr>
            <p:ph idx="1"/>
          </p:nvPr>
        </p:nvPicPr>
        <p:blipFill>
          <a:blip r:embed="rId2" cstate="print"/>
          <a:srcRect/>
          <a:stretch>
            <a:fillRect/>
          </a:stretch>
        </p:blipFill>
        <p:spPr bwMode="auto">
          <a:xfrm>
            <a:off x="3429000" y="533400"/>
            <a:ext cx="5562600" cy="4061301"/>
          </a:xfrm>
          <a:prstGeom prst="rect">
            <a:avLst/>
          </a:prstGeom>
          <a:noFill/>
        </p:spPr>
      </p:pic>
      <p:sp>
        <p:nvSpPr>
          <p:cNvPr id="5" name="Rectangle 4"/>
          <p:cNvSpPr/>
          <p:nvPr/>
        </p:nvSpPr>
        <p:spPr>
          <a:xfrm>
            <a:off x="4572000" y="4724400"/>
            <a:ext cx="5638800" cy="307777"/>
          </a:xfrm>
          <a:prstGeom prst="rect">
            <a:avLst/>
          </a:prstGeom>
        </p:spPr>
        <p:txBody>
          <a:bodyPr wrap="square">
            <a:spAutoFit/>
          </a:bodyPr>
          <a:lstStyle/>
          <a:p>
            <a:r>
              <a:rPr lang="sr-Cyrl-RS" sz="1400" dirty="0" smtClean="0"/>
              <a:t>Џон Констејбл, </a:t>
            </a:r>
            <a:r>
              <a:rPr lang="sr-Cyrl-RS" sz="1400" i="1" dirty="0" smtClean="0"/>
              <a:t>Студија облака</a:t>
            </a:r>
            <a:r>
              <a:rPr lang="sr-Cyrl-RS" sz="1400" dirty="0" smtClean="0"/>
              <a:t>, 1821.</a:t>
            </a:r>
            <a:endParaRPr lang="en-US" sz="1400" dirty="0"/>
          </a:p>
        </p:txBody>
      </p:sp>
      <p:sp>
        <p:nvSpPr>
          <p:cNvPr id="6" name="Rectangle 5"/>
          <p:cNvSpPr/>
          <p:nvPr/>
        </p:nvSpPr>
        <p:spPr>
          <a:xfrm>
            <a:off x="152400" y="228600"/>
            <a:ext cx="3200400" cy="9417963"/>
          </a:xfrm>
          <a:prstGeom prst="rect">
            <a:avLst/>
          </a:prstGeom>
        </p:spPr>
        <p:txBody>
          <a:bodyPr wrap="square">
            <a:spAutoFit/>
          </a:bodyPr>
          <a:lstStyle/>
          <a:p>
            <a:endParaRPr lang="sr-Cyrl-RS" sz="1400" dirty="0" smtClean="0"/>
          </a:p>
          <a:p>
            <a:r>
              <a:rPr lang="sr-Cyrl-RS" sz="1400" dirty="0" smtClean="0"/>
              <a:t>Од 1820. - тих континуирано ствара скице облака, ткз. </a:t>
            </a:r>
            <a:r>
              <a:rPr lang="sr-Latn-RS" sz="1400" dirty="0" smtClean="0"/>
              <a:t>Skying</a:t>
            </a:r>
            <a:endParaRPr lang="sr-Cyrl-RS" sz="1400" dirty="0" smtClean="0"/>
          </a:p>
          <a:p>
            <a:endParaRPr lang="sr-Cyrl-RS" sz="1400" dirty="0" smtClean="0"/>
          </a:p>
          <a:p>
            <a:r>
              <a:rPr lang="sr-Cyrl-RS" sz="1400" dirty="0" smtClean="0"/>
              <a:t>За студије облака му је као полазна тачка послужила књига </a:t>
            </a:r>
            <a:r>
              <a:rPr lang="sr-Latn-CS" sz="1400" i="1" dirty="0" smtClean="0"/>
              <a:t>Cloud Compositions</a:t>
            </a:r>
            <a:r>
              <a:rPr lang="sr-Cyrl-RS" sz="1400" i="1" dirty="0" smtClean="0"/>
              <a:t> </a:t>
            </a:r>
            <a:r>
              <a:rPr lang="sr-Cyrl-RS" sz="1400" dirty="0" smtClean="0"/>
              <a:t>(крај 7. и почетак 8. деценије 18. века)</a:t>
            </a:r>
            <a:r>
              <a:rPr lang="sr-Latn-CS" sz="1400" dirty="0" smtClean="0"/>
              <a:t> </a:t>
            </a:r>
            <a:r>
              <a:rPr lang="sr-Cyrl-RS" sz="1400" dirty="0" smtClean="0"/>
              <a:t>Александра Козенса</a:t>
            </a:r>
          </a:p>
          <a:p>
            <a:endParaRPr lang="sr-Cyrl-RS" sz="1400" dirty="0" smtClean="0"/>
          </a:p>
          <a:p>
            <a:r>
              <a:rPr lang="sr-Cyrl-RS" sz="1400" dirty="0" smtClean="0"/>
              <a:t>Ипак, Констејбл не прави поп</a:t>
            </a:r>
            <a:r>
              <a:rPr lang="sr-Latn-RS" sz="1400" dirty="0" smtClean="0"/>
              <a:t>u</a:t>
            </a:r>
            <a:r>
              <a:rPr lang="sr-Cyrl-RS" sz="1400" dirty="0" smtClean="0"/>
              <a:t>т Козенса, строгу и верну класификацију облака и атмосферских промена неба, већ ствара емоционалне приказе осећања</a:t>
            </a:r>
            <a:endParaRPr lang="sr-Latn-CS" sz="1400" dirty="0" smtClean="0"/>
          </a:p>
          <a:p>
            <a:endParaRPr lang="sr-Cyrl-RS" sz="1400" dirty="0" smtClean="0"/>
          </a:p>
          <a:p>
            <a:r>
              <a:rPr lang="sr-Cyrl-RS" sz="1400" dirty="0" smtClean="0"/>
              <a:t>Прикази силе ветра и облака је и сам уметник појаснио: </a:t>
            </a:r>
            <a:r>
              <a:rPr lang="sr-Cyrl-RS" sz="1400" i="1" dirty="0" smtClean="0"/>
              <a:t>ни два дана нису слична, па чак ни два сата; нити су постојала два лишћа стабла од настанка целог света; и истинске уметничке продукције, попут оних из природе, сви су међусобно различити</a:t>
            </a:r>
            <a:endParaRPr lang="sr-Cyrl-RS" sz="1400" dirty="0" smtClean="0"/>
          </a:p>
          <a:p>
            <a:endParaRPr lang="sr-Latn-CS" sz="1400" dirty="0" smtClean="0"/>
          </a:p>
          <a:p>
            <a:r>
              <a:rPr lang="sr-Cyrl-RS" sz="1400" dirty="0" smtClean="0"/>
              <a:t>Хипнотичко дејство неба са усамљеним галебовима евоцира осећање утапања у бескрај природе, и коначно утонуће у безвремену игру атмосферских промена</a:t>
            </a:r>
          </a:p>
          <a:p>
            <a:endParaRPr lang="sr-Cyrl-RS" sz="1400" dirty="0" smtClean="0"/>
          </a:p>
          <a:p>
            <a:endParaRPr lang="sr-Cyrl-RS" sz="1400" dirty="0" smtClean="0"/>
          </a:p>
          <a:p>
            <a:endParaRPr lang="sr-Cyrl-RS" sz="1400" i="1" dirty="0" smtClean="0"/>
          </a:p>
          <a:p>
            <a:endParaRPr lang="sr-Cyrl-RS" sz="1400" i="1" dirty="0" smtClean="0"/>
          </a:p>
          <a:p>
            <a:endParaRPr lang="sr-Cyrl-RS" sz="1400" i="1" dirty="0" smtClean="0"/>
          </a:p>
          <a:p>
            <a:endParaRPr lang="sr-Cyrl-RS" sz="1400" dirty="0" smtClean="0"/>
          </a:p>
          <a:p>
            <a:endParaRPr lang="sr-Cyrl-RS" sz="1400" dirty="0" smtClean="0"/>
          </a:p>
          <a:p>
            <a:endParaRPr lang="sr-Cyrl-RS" sz="1400" dirty="0" smtClean="0"/>
          </a:p>
          <a:p>
            <a:endParaRPr lang="sr-Cyrl-RS" sz="1400" dirty="0" smtClean="0"/>
          </a:p>
          <a:p>
            <a:endParaRPr lang="sr-Cyrl-RS" sz="1400" dirty="0" smtClean="0"/>
          </a:p>
          <a:p>
            <a:endParaRPr lang="sr-Cyrl-RS" sz="1400" dirty="0" smtClean="0"/>
          </a:p>
          <a:p>
            <a:endParaRPr lang="sr-Cyrl-RS" sz="1400" dirty="0" smtClean="0"/>
          </a:p>
          <a:p>
            <a:endParaRPr lang="sr-Cyrl-RS" sz="1400" dirty="0" smtClean="0"/>
          </a:p>
          <a:p>
            <a:endParaRPr lang="sr-Cyrl-RS" sz="1400" dirty="0" smtClean="0"/>
          </a:p>
          <a:p>
            <a:endParaRPr lang="sr-Cyrl-RS" dirty="0" smtClean="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descr="G:\Evropska 19. veka 2019\Religija prirode (engleski romantičarski pejzaž)\Constable-naturalistički pejzaž\John_Constable, Stounhendž, 1835..jpg"/>
          <p:cNvPicPr>
            <a:picLocks noGrp="1" noChangeAspect="1" noChangeArrowheads="1"/>
          </p:cNvPicPr>
          <p:nvPr>
            <p:ph idx="1"/>
          </p:nvPr>
        </p:nvPicPr>
        <p:blipFill>
          <a:blip r:embed="rId2" cstate="print"/>
          <a:srcRect/>
          <a:stretch>
            <a:fillRect/>
          </a:stretch>
        </p:blipFill>
        <p:spPr bwMode="auto">
          <a:xfrm>
            <a:off x="1023992" y="838200"/>
            <a:ext cx="7096016" cy="5029201"/>
          </a:xfrm>
          <a:prstGeom prst="rect">
            <a:avLst/>
          </a:prstGeom>
          <a:noFill/>
        </p:spPr>
      </p:pic>
      <p:sp>
        <p:nvSpPr>
          <p:cNvPr id="5" name="Rectangle 4"/>
          <p:cNvSpPr/>
          <p:nvPr/>
        </p:nvSpPr>
        <p:spPr>
          <a:xfrm flipH="1">
            <a:off x="152400" y="838200"/>
            <a:ext cx="838200" cy="1384995"/>
          </a:xfrm>
          <a:prstGeom prst="rect">
            <a:avLst/>
          </a:prstGeom>
        </p:spPr>
        <p:txBody>
          <a:bodyPr wrap="square">
            <a:spAutoFit/>
          </a:bodyPr>
          <a:lstStyle/>
          <a:p>
            <a:r>
              <a:rPr lang="sr-Cyrl-RS" sz="1400" dirty="0" smtClean="0"/>
              <a:t>Џозеф Вилијам Тарнер, </a:t>
            </a:r>
            <a:r>
              <a:rPr lang="sr-Cyrl-RS" sz="1400" b="1" i="1" dirty="0" smtClean="0"/>
              <a:t>Стоунхенџ</a:t>
            </a:r>
            <a:r>
              <a:rPr lang="sr-Cyrl-RS" sz="1400" dirty="0" smtClean="0"/>
              <a:t>, 1835.</a:t>
            </a:r>
            <a:endParaRPr lang="en-US" sz="1400" dirty="0"/>
          </a:p>
        </p:txBody>
      </p:sp>
      <p:sp>
        <p:nvSpPr>
          <p:cNvPr id="59395"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r-HR" sz="1000" b="0" i="0" u="none" strike="noStrike" cap="none" normalizeH="0" baseline="0" smtClean="0">
                <a:ln>
                  <a:noFill/>
                </a:ln>
                <a:solidFill>
                  <a:schemeClr val="tx1"/>
                </a:solidFill>
                <a:effectLst/>
                <a:latin typeface="Arial Unicode MS" pitchFamily="34" charset="-128"/>
                <a:cs typeface="Arial" pitchFamily="34" charset="0"/>
              </a:rPr>
              <a:t>Tajanstveni spomenik Stonehengea, stajao udaljen na golom i bezgraničnom visini, koliko toliko nepovezan s događajima prošlih stoljeća, koliko je s uporabom sadašnjosti, vodi vas izvan svih povijesnih zapisa u tminu potpuno nepoznatog razdoblja.</a:t>
            </a:r>
            <a:r>
              <a:rPr kumimoji="0" lang="hr-HR" sz="600" b="0" i="0" u="none" strike="noStrike" cap="none" normalizeH="0" baseline="0" smtClean="0">
                <a:ln>
                  <a:noFill/>
                </a:ln>
                <a:solidFill>
                  <a:schemeClr val="tx1"/>
                </a:solidFill>
                <a:effectLst/>
                <a:latin typeface="Arial" pitchFamily="34" charset="0"/>
                <a:cs typeface="Arial" pitchFamily="34" charset="0"/>
              </a:rPr>
              <a:t> </a:t>
            </a:r>
            <a:endParaRPr kumimoji="0" lang="hr-HR" sz="1800" b="0" i="0" u="none" strike="noStrike" cap="none" normalizeH="0" baseline="0" smtClean="0">
              <a:ln>
                <a:noFill/>
              </a:ln>
              <a:solidFill>
                <a:schemeClr val="tx1"/>
              </a:solidFill>
              <a:effectLst/>
              <a:latin typeface="Arial" pitchFamily="34" charset="0"/>
              <a:cs typeface="Arial" pitchFamily="34" charset="0"/>
            </a:endParaRPr>
          </a:p>
        </p:txBody>
      </p:sp>
      <p:sp>
        <p:nvSpPr>
          <p:cNvPr id="59396"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r-HR" sz="1000" b="0" i="0" u="none" strike="noStrike" cap="none" normalizeH="0" baseline="0" smtClean="0">
                <a:ln>
                  <a:noFill/>
                </a:ln>
                <a:solidFill>
                  <a:schemeClr val="tx1"/>
                </a:solidFill>
                <a:effectLst/>
                <a:latin typeface="Arial Unicode MS" pitchFamily="34" charset="-128"/>
                <a:cs typeface="Arial" pitchFamily="34" charset="0"/>
              </a:rPr>
              <a:t>Tajanstveni spomenik Stonehengea, stajao udaljen na golom i bezgraničnom visini, koliko toliko nepovezan s događajima prošlih stoljeća, koliko je s uporabom sadašnjosti, vodi vas izvan svih povijesnih zapisa u tminu potpuno nepoznatog razdoblja.</a:t>
            </a:r>
            <a:r>
              <a:rPr kumimoji="0" lang="hr-HR" sz="600" b="0" i="0" u="none" strike="noStrike" cap="none" normalizeH="0" baseline="0" smtClean="0">
                <a:ln>
                  <a:noFill/>
                </a:ln>
                <a:solidFill>
                  <a:schemeClr val="tx1"/>
                </a:solidFill>
                <a:effectLst/>
                <a:latin typeface="Arial" pitchFamily="34" charset="0"/>
                <a:cs typeface="Arial" pitchFamily="34" charset="0"/>
              </a:rPr>
              <a:t> </a:t>
            </a:r>
            <a:endParaRPr kumimoji="0" lang="hr-HR"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7"/>
          <p:cNvSpPr/>
          <p:nvPr/>
        </p:nvSpPr>
        <p:spPr>
          <a:xfrm>
            <a:off x="990600" y="5943600"/>
            <a:ext cx="7543800" cy="954107"/>
          </a:xfrm>
          <a:prstGeom prst="rect">
            <a:avLst/>
          </a:prstGeom>
        </p:spPr>
        <p:txBody>
          <a:bodyPr wrap="square">
            <a:spAutoFit/>
          </a:bodyPr>
          <a:lstStyle/>
          <a:p>
            <a:r>
              <a:rPr lang="sr-Cyrl-RS" sz="1400" dirty="0" smtClean="0"/>
              <a:t>Тарнер је истакао</a:t>
            </a:r>
            <a:r>
              <a:rPr lang="sr-Latn-RS" sz="1400" dirty="0" smtClean="0"/>
              <a:t> </a:t>
            </a:r>
            <a:r>
              <a:rPr lang="sr-Cyrl-RS" sz="1400" dirty="0" smtClean="0"/>
              <a:t>приликом излагања слике Стоунхенџ: </a:t>
            </a:r>
            <a:r>
              <a:rPr lang="sr-Cyrl-RS" sz="1400" i="1" dirty="0" smtClean="0"/>
              <a:t>Тајанствени споменик Стоунхенџа, стоји удаљен на голој и безграничној висини, умногоме неповезан с догађајима из прошлих столећа, колико са садашњошћу, води вас изван историјских записа у тмину потпуно непоузданог периода</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0"/>
            <a:ext cx="8229600" cy="5211763"/>
          </a:xfrm>
        </p:spPr>
        <p:txBody>
          <a:bodyPr/>
          <a:lstStyle/>
          <a:p>
            <a:r>
              <a:rPr lang="sr-Cyrl-RS" dirty="0" smtClean="0"/>
              <a:t>Литерартура:</a:t>
            </a:r>
            <a:endParaRPr lang="sr-Latn-RS" dirty="0" smtClean="0"/>
          </a:p>
          <a:p>
            <a:endParaRPr lang="sr-Latn-RS" sz="1800" dirty="0" smtClean="0"/>
          </a:p>
          <a:p>
            <a:r>
              <a:rPr lang="sr-Latn-RS" sz="1800" dirty="0" smtClean="0"/>
              <a:t>William Vaughan, Romantic Art, London 1978.</a:t>
            </a:r>
          </a:p>
          <a:p>
            <a:r>
              <a:rPr lang="sr-Latn-RS" sz="1800" dirty="0" smtClean="0"/>
              <a:t>Michelle Facos, An Introduction to the Nineteenth Century Art, New York 2011, 85-86, 118-123, 128-130.</a:t>
            </a:r>
          </a:p>
          <a:p>
            <a:r>
              <a:rPr lang="sr-Latn-RS" sz="1800" dirty="0" smtClean="0"/>
              <a:t>Nineteenth Century Art, a Critical History, ed. S. F. Eisenman, London, 2007, 119-121, 126-131, 133-141, 142-143, 150-151. </a:t>
            </a:r>
          </a:p>
          <a:p>
            <a:endParaRPr lang="sr-Latn-RS" sz="1800" dirty="0" smtClean="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
            <a:ext cx="8229600" cy="6049963"/>
          </a:xfrm>
        </p:spPr>
        <p:txBody>
          <a:bodyPr/>
          <a:lstStyle/>
          <a:p>
            <a:pPr lvl="3">
              <a:buNone/>
            </a:pPr>
            <a:r>
              <a:rPr lang="sr-Cyrl-RS" sz="1600" b="1" dirty="0" smtClean="0"/>
              <a:t>Пејзаж крајем 18. и почетком 19. века</a:t>
            </a:r>
          </a:p>
          <a:p>
            <a:endParaRPr lang="sr-Cyrl-RS" sz="1600" dirty="0" smtClean="0"/>
          </a:p>
          <a:p>
            <a:r>
              <a:rPr lang="sr-Cyrl-RS" sz="1600" dirty="0" smtClean="0"/>
              <a:t>Под утицајем природне филозофије и обоготворења природе дошло је до превредновања пејзажног сликарства</a:t>
            </a:r>
          </a:p>
          <a:p>
            <a:r>
              <a:rPr lang="sr-Cyrl-RS" sz="1600" dirty="0" smtClean="0"/>
              <a:t>Некада ниски жанр бива изједначен са високом историјским сликарством, неретко и супериорним у односу историјску слику</a:t>
            </a:r>
          </a:p>
          <a:p>
            <a:r>
              <a:rPr lang="sr-Cyrl-RS" sz="1600" dirty="0" smtClean="0"/>
              <a:t>Пејзажно сликарство се теоријски уздиже, и тако надилази пуку имитативност природе</a:t>
            </a:r>
          </a:p>
          <a:p>
            <a:r>
              <a:rPr lang="sr-Cyrl-RS" sz="1600" dirty="0" smtClean="0"/>
              <a:t>Пејзаж се у романтизму испољава на различите начине (лирски и медитативни, али и експресивни и динамични)</a:t>
            </a:r>
          </a:p>
          <a:p>
            <a:r>
              <a:rPr lang="sr-Cyrl-RS" sz="1600" dirty="0" smtClean="0"/>
              <a:t>Пејзажно сликарство претпоставља емоционални одговор посматрача, што га чини достојним теоријског промишљања</a:t>
            </a:r>
          </a:p>
          <a:p>
            <a:r>
              <a:rPr lang="sr-Cyrl-RS" sz="1600" dirty="0" smtClean="0"/>
              <a:t>Разноликост пејзажа у романтизму се испољава поштовањем традиције, или самосвојним изразом, али у сваком случају  пејзаж постаје парадигма сликарства у романтизму</a:t>
            </a:r>
          </a:p>
          <a:p>
            <a:r>
              <a:rPr lang="sr-Cyrl-RS" sz="1600" dirty="0" smtClean="0"/>
              <a:t>Пејзаж се дефинише као: натуралистички и визионарски</a:t>
            </a:r>
          </a:p>
          <a:p>
            <a:r>
              <a:rPr lang="sr-Cyrl-RS" sz="1600" i="1" dirty="0" smtClean="0"/>
              <a:t>Да сам сликар сликао бих застрашујуће пределе, ломне мостове, белину набујалих вода које се сливају са планина, ветар и лепршање траве, усамљено дрво или воденицу која се купа у месечевој светлости </a:t>
            </a:r>
            <a:r>
              <a:rPr lang="sr-Cyrl-RS" sz="1600" dirty="0" smtClean="0"/>
              <a:t>(Лудвиг Тик)</a:t>
            </a:r>
          </a:p>
          <a:p>
            <a:r>
              <a:rPr lang="sr-Cyrl-RS" sz="1600" dirty="0" smtClean="0"/>
              <a:t>Ове Тикове речи представљају иконографски модел за генерације сликара романтизма</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r-Cyrl-RS" sz="1800" b="1" dirty="0" smtClean="0"/>
              <a:t>Религија природе у Немачкој: Каспар Давид Фридрих (1774-1840)</a:t>
            </a:r>
            <a:endParaRPr lang="en-US" sz="1800" b="1" dirty="0"/>
          </a:p>
        </p:txBody>
      </p:sp>
      <p:sp>
        <p:nvSpPr>
          <p:cNvPr id="3" name="Content Placeholder 2"/>
          <p:cNvSpPr>
            <a:spLocks noGrp="1"/>
          </p:cNvSpPr>
          <p:nvPr>
            <p:ph idx="1"/>
          </p:nvPr>
        </p:nvSpPr>
        <p:spPr>
          <a:xfrm>
            <a:off x="4267200" y="1143000"/>
            <a:ext cx="4191000" cy="4983163"/>
          </a:xfrm>
        </p:spPr>
        <p:txBody>
          <a:bodyPr>
            <a:normAutofit/>
          </a:bodyPr>
          <a:lstStyle/>
          <a:p>
            <a:r>
              <a:rPr lang="sr-Cyrl-RS" sz="1600" dirty="0" smtClean="0"/>
              <a:t>Каспар Давид Фридрих је кључна фигура употребе концепта релгиије прриоде у сликарству немачког романтизма</a:t>
            </a:r>
          </a:p>
          <a:p>
            <a:r>
              <a:rPr lang="sr-Cyrl-RS" sz="1600" dirty="0" smtClean="0"/>
              <a:t>Рођен на северу Немачке (Померанија)</a:t>
            </a:r>
          </a:p>
          <a:p>
            <a:r>
              <a:rPr lang="sr-Cyrl-RS" sz="1600" dirty="0" smtClean="0"/>
              <a:t>Образовање стекао на Академији ликовних уметности у Копенхагену; велики утицај на њега је извршио протестанстки пастор Лудвиг Косегартен</a:t>
            </a:r>
          </a:p>
          <a:p>
            <a:r>
              <a:rPr lang="sr-Cyrl-RS" sz="1600" dirty="0" smtClean="0"/>
              <a:t>1798. прелази у Дрезден; обитава у кругу знамнетих романтичарских књижевника (Хајнрих фон Клајст, Новалиса...)</a:t>
            </a:r>
          </a:p>
          <a:p>
            <a:endParaRPr lang="sr-Cyrl-RS" sz="1600" dirty="0" smtClean="0"/>
          </a:p>
          <a:p>
            <a:endParaRPr lang="en-US" sz="1600" dirty="0"/>
          </a:p>
        </p:txBody>
      </p:sp>
      <p:pic>
        <p:nvPicPr>
          <p:cNvPr id="3074" name="Picture 2" descr="C:\Users\Igor\Music\Gerhard_von_Kügelgen_portrait_of_Friedrich.jpg"/>
          <p:cNvPicPr>
            <a:picLocks noChangeAspect="1" noChangeArrowheads="1"/>
          </p:cNvPicPr>
          <p:nvPr/>
        </p:nvPicPr>
        <p:blipFill>
          <a:blip r:embed="rId2" cstate="print"/>
          <a:srcRect/>
          <a:stretch>
            <a:fillRect/>
          </a:stretch>
        </p:blipFill>
        <p:spPr bwMode="auto">
          <a:xfrm>
            <a:off x="1600200" y="1295400"/>
            <a:ext cx="2057399" cy="2819400"/>
          </a:xfrm>
          <a:prstGeom prst="rect">
            <a:avLst/>
          </a:prstGeom>
          <a:noFill/>
        </p:spPr>
      </p:pic>
      <p:sp>
        <p:nvSpPr>
          <p:cNvPr id="5" name="Rectangle 4"/>
          <p:cNvSpPr/>
          <p:nvPr/>
        </p:nvSpPr>
        <p:spPr>
          <a:xfrm>
            <a:off x="304800" y="4267200"/>
            <a:ext cx="7391400" cy="307777"/>
          </a:xfrm>
          <a:prstGeom prst="rect">
            <a:avLst/>
          </a:prstGeom>
        </p:spPr>
        <p:txBody>
          <a:bodyPr wrap="square">
            <a:spAutoFit/>
          </a:bodyPr>
          <a:lstStyle/>
          <a:p>
            <a:r>
              <a:rPr lang="sr-Cyrl-RS" sz="1400" dirty="0" smtClean="0"/>
              <a:t>Герхард фон Кугелген, Портрет Каспара Давида Фридриха, 1810.</a:t>
            </a:r>
            <a:endParaRPr lang="en-US" sz="14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38600" y="228600"/>
            <a:ext cx="4648200" cy="4525963"/>
          </a:xfrm>
        </p:spPr>
        <p:txBody>
          <a:bodyPr>
            <a:normAutofit fontScale="77500" lnSpcReduction="20000"/>
          </a:bodyPr>
          <a:lstStyle/>
          <a:p>
            <a:r>
              <a:rPr lang="sr-Cyrl-RS" sz="1600" dirty="0" smtClean="0"/>
              <a:t>До појаве Каспара Давида Фридриха у Немачкој су пејзажи на формалном и тематском ступњи били устројени по класицистичком подобију</a:t>
            </a:r>
          </a:p>
          <a:p>
            <a:endParaRPr lang="sr-Cyrl-RS" sz="1600" dirty="0" smtClean="0"/>
          </a:p>
          <a:p>
            <a:r>
              <a:rPr lang="sr-Cyrl-RS" sz="1600" dirty="0" smtClean="0"/>
              <a:t>Класицистички патос је био потцртан приказом класичног аркадијског или херојског  пејзажа </a:t>
            </a:r>
          </a:p>
          <a:p>
            <a:endParaRPr lang="sr-Cyrl-RS" sz="1600" dirty="0" smtClean="0"/>
          </a:p>
          <a:p>
            <a:r>
              <a:rPr lang="sr-Cyrl-RS" sz="1600" dirty="0" smtClean="0"/>
              <a:t>Сликар Герхард Рихтер је под утицајем роматичарских тенеденција и рађања национане идеје (Хердер – једнако је важна готска катедрала као и антички храм) увео приказивање националног пејзажа</a:t>
            </a:r>
          </a:p>
          <a:p>
            <a:endParaRPr lang="sr-Cyrl-RS" sz="1600" dirty="0" smtClean="0"/>
          </a:p>
          <a:p>
            <a:r>
              <a:rPr lang="sr-Cyrl-RS" sz="1600" dirty="0" smtClean="0"/>
              <a:t>Сам Рихтер је врх Вајцмана (Баварски Алпи) упоредио са готском катедралом, означиви раскид са идиличним и идеалним италијанским пејзажима</a:t>
            </a:r>
          </a:p>
          <a:p>
            <a:pPr>
              <a:buNone/>
            </a:pPr>
            <a:r>
              <a:rPr lang="sr-Cyrl-RS" sz="1600" dirty="0" smtClean="0"/>
              <a:t>	</a:t>
            </a:r>
          </a:p>
          <a:p>
            <a:pPr>
              <a:buNone/>
            </a:pPr>
            <a:r>
              <a:rPr lang="sr-Cyrl-RS" sz="1600" dirty="0" smtClean="0"/>
              <a:t>	Истовремено, означио је тематски пренос из оквира класичног и универзалног принципа на ниво особеног (националног)</a:t>
            </a:r>
          </a:p>
          <a:p>
            <a:pPr>
              <a:buNone/>
            </a:pPr>
            <a:endParaRPr lang="sr-Cyrl-RS" sz="1600" dirty="0" smtClean="0"/>
          </a:p>
          <a:p>
            <a:pPr>
              <a:buNone/>
            </a:pPr>
            <a:r>
              <a:rPr lang="sr-Cyrl-RS" sz="1600" dirty="0" smtClean="0"/>
              <a:t>	Фридрих је критиковао Рихтерове пејзаже (лажни натурализам, пренатрпаност детаљима, и тежњу да се оно што сликар у природи види у кругу од 180 степени сабије у 45, као и тенденцију компресовања свих елемената у средиши део слике, док за предњи план не остане ништа</a:t>
            </a:r>
          </a:p>
        </p:txBody>
      </p:sp>
      <p:pic>
        <p:nvPicPr>
          <p:cNvPr id="4098" name="Picture 2" descr="G:\Evropska 19. veka 2019\Religija prirode (nemački romantičarski pejzaž)\Caspar David Friedrich\Nemački idealističko-romantičarski pejzaž\Ludwig Richter, der-watzmann, 1826..jpg"/>
          <p:cNvPicPr>
            <a:picLocks noChangeAspect="1" noChangeArrowheads="1"/>
          </p:cNvPicPr>
          <p:nvPr/>
        </p:nvPicPr>
        <p:blipFill>
          <a:blip r:embed="rId2" cstate="print"/>
          <a:srcRect/>
          <a:stretch>
            <a:fillRect/>
          </a:stretch>
        </p:blipFill>
        <p:spPr bwMode="auto">
          <a:xfrm>
            <a:off x="228600" y="228600"/>
            <a:ext cx="3886200" cy="4800600"/>
          </a:xfrm>
          <a:prstGeom prst="rect">
            <a:avLst/>
          </a:prstGeom>
          <a:noFill/>
        </p:spPr>
      </p:pic>
      <p:sp>
        <p:nvSpPr>
          <p:cNvPr id="5" name="Rectangle 4"/>
          <p:cNvSpPr/>
          <p:nvPr/>
        </p:nvSpPr>
        <p:spPr>
          <a:xfrm rot="10800000" flipV="1">
            <a:off x="533400" y="5120789"/>
            <a:ext cx="5257800" cy="338554"/>
          </a:xfrm>
          <a:prstGeom prst="rect">
            <a:avLst/>
          </a:prstGeom>
        </p:spPr>
        <p:txBody>
          <a:bodyPr wrap="square">
            <a:spAutoFit/>
          </a:bodyPr>
          <a:lstStyle/>
          <a:p>
            <a:r>
              <a:rPr lang="sr-Cyrl-RS" sz="1600" dirty="0" smtClean="0"/>
              <a:t>Лудвиг Рихтер, Вајцман, 1826.</a:t>
            </a:r>
            <a:endParaRPr lang="en-US" sz="1600" dirty="0"/>
          </a:p>
        </p:txBody>
      </p:sp>
      <p:sp>
        <p:nvSpPr>
          <p:cNvPr id="6" name="Left Arrow 5"/>
          <p:cNvSpPr/>
          <p:nvPr/>
        </p:nvSpPr>
        <p:spPr>
          <a:xfrm>
            <a:off x="4191000" y="2286000"/>
            <a:ext cx="228600" cy="228600"/>
          </a:xfrm>
          <a:prstGeom prst="leftArrow">
            <a:avLst>
              <a:gd name="adj1" fmla="val 50000"/>
              <a:gd name="adj2" fmla="val 525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G:\Evropska 19. veka 2019\Religija prirode (nemački romantičarski pejzaž)\Caspar David Friedrich\Caspar David Friedric, Krst u planini, Cecen oltar, 1807..jpg"/>
          <p:cNvPicPr>
            <a:picLocks noGrp="1" noChangeAspect="1" noChangeArrowheads="1"/>
          </p:cNvPicPr>
          <p:nvPr>
            <p:ph idx="1"/>
          </p:nvPr>
        </p:nvPicPr>
        <p:blipFill>
          <a:blip r:embed="rId2" cstate="print"/>
          <a:srcRect/>
          <a:stretch>
            <a:fillRect/>
          </a:stretch>
        </p:blipFill>
        <p:spPr bwMode="auto">
          <a:xfrm>
            <a:off x="3962400" y="381000"/>
            <a:ext cx="4876800" cy="6019800"/>
          </a:xfrm>
          <a:prstGeom prst="rect">
            <a:avLst/>
          </a:prstGeom>
          <a:noFill/>
        </p:spPr>
      </p:pic>
      <p:sp>
        <p:nvSpPr>
          <p:cNvPr id="6" name="Rectangle 5"/>
          <p:cNvSpPr/>
          <p:nvPr/>
        </p:nvSpPr>
        <p:spPr>
          <a:xfrm>
            <a:off x="457201" y="381000"/>
            <a:ext cx="3200400" cy="6463308"/>
          </a:xfrm>
          <a:prstGeom prst="rect">
            <a:avLst/>
          </a:prstGeom>
        </p:spPr>
        <p:txBody>
          <a:bodyPr wrap="square">
            <a:spAutoFit/>
          </a:bodyPr>
          <a:lstStyle/>
          <a:p>
            <a:r>
              <a:rPr lang="sr-Cyrl-RS" sz="1400" dirty="0" smtClean="0"/>
              <a:t>Програмска слика немачког романтизма </a:t>
            </a:r>
          </a:p>
          <a:p>
            <a:endParaRPr lang="sr-Cyrl-RS" sz="1400" dirty="0" smtClean="0"/>
          </a:p>
          <a:p>
            <a:r>
              <a:rPr lang="sr-Cyrl-RS" sz="1400" dirty="0" smtClean="0"/>
              <a:t>Слику је откупио гроф Хохенштај за свој дворац у Чешкој (отуда и други назив слике - Чечен олтар)</a:t>
            </a:r>
            <a:endParaRPr lang="en-US" sz="1400" dirty="0" smtClean="0"/>
          </a:p>
          <a:p>
            <a:endParaRPr lang="sr-Cyrl-RS" sz="1400" dirty="0" smtClean="0"/>
          </a:p>
          <a:p>
            <a:r>
              <a:rPr lang="sr-Cyrl-RS" sz="1400" dirty="0" smtClean="0"/>
              <a:t>Уметничко дело као хијероглиф</a:t>
            </a:r>
          </a:p>
          <a:p>
            <a:endParaRPr lang="sr-Cyrl-RS" sz="1400" dirty="0" smtClean="0"/>
          </a:p>
          <a:p>
            <a:r>
              <a:rPr lang="sr-Cyrl-RS" sz="1400" dirty="0" smtClean="0"/>
              <a:t>Карактерише се као религиозно (мистично)-природни пејзаж</a:t>
            </a:r>
          </a:p>
          <a:p>
            <a:endParaRPr lang="sr-Cyrl-RS" sz="1400" dirty="0" smtClean="0"/>
          </a:p>
          <a:p>
            <a:r>
              <a:rPr lang="sr-Cyrl-RS" sz="1400" dirty="0" smtClean="0"/>
              <a:t>Преформулисана земаљска реалност</a:t>
            </a:r>
          </a:p>
          <a:p>
            <a:endParaRPr lang="sr-Cyrl-RS" sz="1400" dirty="0" smtClean="0"/>
          </a:p>
          <a:p>
            <a:r>
              <a:rPr lang="sr-Cyrl-RS" sz="1400" dirty="0" smtClean="0"/>
              <a:t>Рам са евхаристијском симболиком (грожђе и пшеница) чита се као хијероглиф </a:t>
            </a:r>
          </a:p>
          <a:p>
            <a:endParaRPr lang="sr-Cyrl-RS" sz="1400" dirty="0" smtClean="0"/>
          </a:p>
          <a:p>
            <a:r>
              <a:rPr lang="sr-Cyrl-RS" sz="1400" dirty="0" smtClean="0"/>
              <a:t>Главни мотив је гурнут у страну; поглед лута; нема конвенционалне тачке недогледа</a:t>
            </a:r>
          </a:p>
          <a:p>
            <a:endParaRPr lang="sr-Cyrl-RS" sz="1400" dirty="0" smtClean="0"/>
          </a:p>
          <a:p>
            <a:r>
              <a:rPr lang="sr-Cyrl-RS" sz="1400" dirty="0" smtClean="0"/>
              <a:t>Упркос готском оквиру и религиозној тематици јасна је интенција превазилажења искључивости догме</a:t>
            </a:r>
          </a:p>
          <a:p>
            <a:endParaRPr lang="sr-Cyrl-RS" sz="1600" dirty="0" smtClean="0"/>
          </a:p>
          <a:p>
            <a:endParaRPr lang="sr-Cyrl-RS" sz="1600" dirty="0" smtClean="0"/>
          </a:p>
          <a:p>
            <a:endParaRPr lang="sr-Cyrl-RS" sz="1600" dirty="0" smtClean="0"/>
          </a:p>
          <a:p>
            <a:endParaRPr lang="sr-Cyrl-RS" sz="1600" dirty="0" smtClean="0"/>
          </a:p>
        </p:txBody>
      </p:sp>
      <p:sp>
        <p:nvSpPr>
          <p:cNvPr id="7" name="Rectangle 6"/>
          <p:cNvSpPr/>
          <p:nvPr/>
        </p:nvSpPr>
        <p:spPr>
          <a:xfrm>
            <a:off x="4114800" y="6400800"/>
            <a:ext cx="6096000" cy="369332"/>
          </a:xfrm>
          <a:prstGeom prst="rect">
            <a:avLst/>
          </a:prstGeom>
        </p:spPr>
        <p:txBody>
          <a:bodyPr wrap="square">
            <a:spAutoFit/>
          </a:bodyPr>
          <a:lstStyle/>
          <a:p>
            <a:r>
              <a:rPr lang="sr-Cyrl-RS" dirty="0" smtClean="0"/>
              <a:t>Каспар Давид Фридрих, Крст у планини, 1808.</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305800" cy="5745163"/>
          </a:xfrm>
        </p:spPr>
        <p:txBody>
          <a:bodyPr>
            <a:normAutofit/>
          </a:bodyPr>
          <a:lstStyle/>
          <a:p>
            <a:r>
              <a:rPr lang="sr-Cyrl-RS" sz="1400" dirty="0" smtClean="0"/>
              <a:t>Слика је жестока нападана у делу немачке јавности; апологета академског класицизма Румдор је у слици препознао болест приостеклу из јенског мистицизма, и чини се да је био у праву, с обзиром да је сликар указао на ново место човека у универзуму</a:t>
            </a:r>
          </a:p>
          <a:p>
            <a:r>
              <a:rPr lang="sr-Cyrl-RS" sz="1400" i="1" dirty="0" smtClean="0"/>
              <a:t>То је сасвим јасно, иако се о томе екплицитно не изражава у тумачењу своје програмске слике:</a:t>
            </a:r>
          </a:p>
          <a:p>
            <a:pPr>
              <a:buNone/>
            </a:pPr>
            <a:r>
              <a:rPr lang="sr-Cyrl-RS" sz="1400" i="1" dirty="0" smtClean="0"/>
              <a:t>	Исус Христ , проибоден на крст, овде је окренут ка залазећем сунцу, као слика вечито, свеживотног оца. Са Исусвим учењем умро је један стати свет, време када је господ Бог ходао по земљи. Сунце је зашло а земља није могла схватити (прихватити) нестајећу Светлост. Тако је сада Спаситрељ са крста, исијавао у најчистијем злату вечерњег руменила ублаженим сјајњем. На стени уперен крст непомућено чврсто као и сама наша вера у Исуса Христа. А около крста никада свелим јелама, као нада и вера вечна у Њега разапетог.</a:t>
            </a:r>
          </a:p>
          <a:p>
            <a:pPr>
              <a:buNone/>
            </a:pPr>
            <a:r>
              <a:rPr lang="sr-Cyrl-RS" sz="1400" dirty="0" smtClean="0"/>
              <a:t>						Каспар Давид Фридрих</a:t>
            </a:r>
          </a:p>
          <a:p>
            <a:pPr>
              <a:buNone/>
            </a:pPr>
            <a:endParaRPr lang="sr-Cyrl-RS" sz="1400" dirty="0" smtClean="0"/>
          </a:p>
          <a:p>
            <a:pPr>
              <a:buNone/>
            </a:pPr>
            <a:r>
              <a:rPr lang="sr-Cyrl-RS" sz="1400" dirty="0" smtClean="0"/>
              <a:t>	С друге стране, Рихтер је жестоко искритковао слику, и Каспарово дело у целини. Парадоксално,  јетким речима сублимирао је кредо Каспаравог сликарства:</a:t>
            </a:r>
          </a:p>
          <a:p>
            <a:pPr>
              <a:buNone/>
            </a:pPr>
            <a:r>
              <a:rPr lang="sr-Cyrl-RS" sz="1400" dirty="0" smtClean="0"/>
              <a:t>	Чини ми се као да Фридрихово схватање води ка странпутици, које у наше време може довести до праве епидемије; већина његових слика зрачи меланхолију, грозничавост која тако снажно обухвата сваког емотивног посматрача, и увек притом ствара осећај неутехе... То није озбиљност, није карактер, нити дух ни значење природе, то је све утерано, јер Фридрих нас везује за апстрактне мисли, а природне форме користи само алегоријски, као знаке и хијероглифе.</a:t>
            </a:r>
          </a:p>
          <a:p>
            <a:pPr>
              <a:buNone/>
            </a:pPr>
            <a:r>
              <a:rPr lang="sr-Cyrl-RS" sz="1400" dirty="0" smtClean="0"/>
              <a:t>							Герхард Рихтер</a:t>
            </a:r>
          </a:p>
          <a:p>
            <a:pPr>
              <a:buNone/>
            </a:pPr>
            <a:endParaRPr lang="sr-Cyrl-RS" sz="1400" dirty="0" smtClean="0"/>
          </a:p>
          <a:p>
            <a:pPr>
              <a:buNone/>
            </a:pPr>
            <a:endParaRPr lang="sr-Cyrl-RS" sz="1400" dirty="0" smtClean="0"/>
          </a:p>
          <a:p>
            <a:pPr>
              <a:buNone/>
            </a:pPr>
            <a:endParaRPr lang="sr-Cyrl-RS" sz="1400" dirty="0" smtClean="0"/>
          </a:p>
          <a:p>
            <a:endParaRPr lang="sr-Cyrl-RS" sz="1400" dirty="0" smtClean="0"/>
          </a:p>
          <a:p>
            <a:endParaRPr lang="en-US" sz="14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G:\Evropska 19. veka 2019\Religija prirode (nemački romantičarski pejzaž)\Caspar David Friedrich\Caspar David Friedrich, Monah na obali, 1809..jpg"/>
          <p:cNvPicPr>
            <a:picLocks noGrp="1" noChangeAspect="1" noChangeArrowheads="1"/>
          </p:cNvPicPr>
          <p:nvPr>
            <p:ph idx="1"/>
          </p:nvPr>
        </p:nvPicPr>
        <p:blipFill>
          <a:blip r:embed="rId2" cstate="print"/>
          <a:srcRect/>
          <a:stretch>
            <a:fillRect/>
          </a:stretch>
        </p:blipFill>
        <p:spPr bwMode="auto">
          <a:xfrm>
            <a:off x="1143000" y="685800"/>
            <a:ext cx="6477000" cy="4419600"/>
          </a:xfrm>
          <a:prstGeom prst="rect">
            <a:avLst/>
          </a:prstGeom>
          <a:noFill/>
        </p:spPr>
      </p:pic>
      <p:sp>
        <p:nvSpPr>
          <p:cNvPr id="5" name="Rectangle 4"/>
          <p:cNvSpPr/>
          <p:nvPr/>
        </p:nvSpPr>
        <p:spPr>
          <a:xfrm rot="10800000" flipV="1">
            <a:off x="1752600" y="5350875"/>
            <a:ext cx="5105400" cy="307777"/>
          </a:xfrm>
          <a:prstGeom prst="rect">
            <a:avLst/>
          </a:prstGeom>
        </p:spPr>
        <p:txBody>
          <a:bodyPr wrap="square">
            <a:spAutoFit/>
          </a:bodyPr>
          <a:lstStyle/>
          <a:p>
            <a:r>
              <a:rPr lang="sr-Cyrl-RS" sz="1400" dirty="0" smtClean="0"/>
              <a:t>Каспар Давид Фридрих, Монах на обали, 1809.</a:t>
            </a:r>
            <a:endParaRPr lang="en-US" sz="14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4255</TotalTime>
  <Words>3409</Words>
  <Application>Microsoft Office PowerPoint</Application>
  <PresentationFormat>On-screen Show (4:3)</PresentationFormat>
  <Paragraphs>387</Paragraphs>
  <Slides>35</Slides>
  <Notes>0</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Office Theme</vt:lpstr>
      <vt:lpstr>2. Религија природе</vt:lpstr>
      <vt:lpstr>Slide 2</vt:lpstr>
      <vt:lpstr>Slide 3</vt:lpstr>
      <vt:lpstr>Slide 4</vt:lpstr>
      <vt:lpstr>Религија природе у Немачкој: Каспар Давид Фридрих (1774-1840)</vt:lpstr>
      <vt:lpstr>Slide 6</vt:lpstr>
      <vt:lpstr>Slide 7</vt:lpstr>
      <vt:lpstr>Slide 8</vt:lpstr>
      <vt:lpstr>Slide 9</vt:lpstr>
      <vt:lpstr>Slide 10</vt:lpstr>
      <vt:lpstr>Slide 11</vt:lpstr>
      <vt:lpstr>Slide 12</vt:lpstr>
      <vt:lpstr>Slide 13</vt:lpstr>
      <vt:lpstr>Slide 14</vt:lpstr>
      <vt:lpstr>Религија природе: Филип Ото Рунге (1777-1810)</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Религија природе/натурални пејзаж: Џон Констејбл (1776-1837)</vt:lpstr>
      <vt:lpstr>Slide 30</vt:lpstr>
      <vt:lpstr>Slide 31</vt:lpstr>
      <vt:lpstr>Slide 32</vt:lpstr>
      <vt:lpstr>Slide 33</vt:lpstr>
      <vt:lpstr>Slide 34</vt:lpstr>
      <vt:lpstr>Slide 35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Sistematizacija emocija u baroknoj umetnosti</dc:title>
  <dc:creator>Administrator</dc:creator>
  <cp:lastModifiedBy>Igor</cp:lastModifiedBy>
  <cp:revision>375</cp:revision>
  <dcterms:created xsi:type="dcterms:W3CDTF">2006-08-16T00:00:00Z</dcterms:created>
  <dcterms:modified xsi:type="dcterms:W3CDTF">2020-03-27T19:00:43Z</dcterms:modified>
</cp:coreProperties>
</file>