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</p:sldMasterIdLst>
  <p:notesMasterIdLst>
    <p:notesMasterId r:id="rId10"/>
  </p:notesMasterIdLst>
  <p:sldIdLst>
    <p:sldId id="307" r:id="rId2"/>
    <p:sldId id="340" r:id="rId3"/>
    <p:sldId id="422" r:id="rId4"/>
    <p:sldId id="424" r:id="rId5"/>
    <p:sldId id="425" r:id="rId6"/>
    <p:sldId id="433" r:id="rId7"/>
    <p:sldId id="383" r:id="rId8"/>
    <p:sldId id="38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8"/>
  </p:normalViewPr>
  <p:slideViewPr>
    <p:cSldViewPr>
      <p:cViewPr varScale="1">
        <p:scale>
          <a:sx n="60" d="100"/>
          <a:sy n="60" d="100"/>
        </p:scale>
        <p:origin x="816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4A74391-D9B4-44CB-59E5-70F2B59042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A38246-2336-0CAE-9712-1D2831DFBFD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024996-7E0B-5C4D-8F76-431BCB687F57}" type="datetime1">
              <a:rPr lang="en-US" altLang="en-US"/>
              <a:pPr/>
              <a:t>12/9/2025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5F61905-F04F-6049-8CDC-B69FAC6838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AB01B9A-5BE8-3A09-5F79-4D86551FE8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8E6588-662D-07DD-545F-746A6A86050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5BFDE2-96C6-BA6E-8DAB-2FA51676AD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32C01F6-74AD-044D-A67D-3136BAF1F82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4965-AEB4-5A49-B5B9-F616CBBDC9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71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EB7A8-A471-DB4C-9E96-C8FCB1BBDDE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75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594D4-CDF0-0247-9E89-B42BDE046DB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91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F31D-91BC-1540-8E94-B4A9BE2949A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7346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13D-DDDA-1242-A82E-5511E64091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962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F69C-072F-214B-91A1-50ADF9CB5E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84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2B3C-5F74-EB48-83F6-5011DD84FF0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8386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C2374-F748-624B-BBE7-6DF7E5B059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2384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D477D-739E-6641-A890-9F851E98099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3829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E12F-4C9E-7943-90AE-A096F21A3DC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576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80ED-06FA-8F4B-9367-870BB7C6E78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405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1B1A8-0787-2642-AEF4-A64B82D14A4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7077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dragica.pavlovic.babic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29" y="41744"/>
            <a:ext cx="12144672" cy="6801016"/>
          </a:xfrm>
          <a:prstGeom prst="rect">
            <a:avLst/>
          </a:prstGeom>
        </p:spPr>
      </p:pic>
      <p:sp>
        <p:nvSpPr>
          <p:cNvPr id="6146" name="Rectangle 2">
            <a:extLst>
              <a:ext uri="{FF2B5EF4-FFF2-40B4-BE49-F238E27FC236}">
                <a16:creationId xmlns:a16="http://schemas.microsoft.com/office/drawing/2014/main" id="{8F2FDD2F-981C-80E7-DF2D-181040284E2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81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58752" y="5949280"/>
            <a:ext cx="11233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Psiholo</a:t>
            </a:r>
            <a:r>
              <a:rPr lang="sr-Latn-RS" sz="3600" b="1" dirty="0">
                <a:solidFill>
                  <a:srgbClr val="FF0000"/>
                </a:solidFill>
              </a:rPr>
              <a:t>š</a:t>
            </a:r>
            <a:r>
              <a:rPr lang="en-US" sz="3600" b="1" dirty="0" err="1">
                <a:solidFill>
                  <a:srgbClr val="FF0000"/>
                </a:solidFill>
              </a:rPr>
              <a:t>ke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osnove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obra</a:t>
            </a:r>
            <a:r>
              <a:rPr lang="sr-Latn-RS" sz="3600" b="1" dirty="0">
                <a:solidFill>
                  <a:srgbClr val="FF0000"/>
                </a:solidFill>
              </a:rPr>
              <a:t>z</a:t>
            </a:r>
            <a:r>
              <a:rPr lang="en-US" sz="3600" b="1" dirty="0" err="1">
                <a:solidFill>
                  <a:srgbClr val="FF0000"/>
                </a:solidFill>
              </a:rPr>
              <a:t>ovne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politike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F856FAE2-B669-31EF-51F0-FBEBC0AB5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altLang="en-US"/>
              <a:t>Kontekst predmeta</a:t>
            </a:r>
            <a:endParaRPr lang="en-US" altLang="en-US"/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701DE87E-7A27-9745-FA39-F458A2DFD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a-IN" altLang="en-US" dirty="0"/>
              <a:t>O</a:t>
            </a:r>
            <a:r>
              <a:rPr lang="sr-Latn-RS" altLang="en-US" dirty="0"/>
              <a:t>brazovne politike</a:t>
            </a:r>
            <a:r>
              <a:rPr lang="ta-IN" altLang="en-US" dirty="0"/>
              <a:t> priređen</a:t>
            </a:r>
            <a:r>
              <a:rPr lang="sr-Latn-RS" altLang="en-US" dirty="0"/>
              <a:t>e</a:t>
            </a:r>
            <a:r>
              <a:rPr lang="ta-IN" altLang="en-US" dirty="0"/>
              <a:t> za psihologe</a:t>
            </a:r>
            <a:endParaRPr lang="ta-IN" altLang="en-US" sz="2800" dirty="0"/>
          </a:p>
          <a:p>
            <a:r>
              <a:rPr lang="ta-IN" altLang="en-US" dirty="0"/>
              <a:t>Tematski </a:t>
            </a:r>
            <a:r>
              <a:rPr lang="sr-Latn-RS" altLang="en-US" dirty="0"/>
              <a:t>i</a:t>
            </a:r>
            <a:r>
              <a:rPr lang="ta-IN" altLang="en-US" dirty="0"/>
              <a:t> </a:t>
            </a:r>
            <a:r>
              <a:rPr lang="sr-Latn-RS" altLang="en-US" dirty="0"/>
              <a:t>m</a:t>
            </a:r>
            <a:r>
              <a:rPr lang="ta-IN" altLang="en-US" dirty="0"/>
              <a:t>etodološki pregledi</a:t>
            </a:r>
            <a:endParaRPr lang="sr-Latn-RS" altLang="en-US" dirty="0"/>
          </a:p>
          <a:p>
            <a:pPr lvl="1"/>
            <a:r>
              <a:rPr lang="sr-Latn-RS" altLang="en-US" dirty="0"/>
              <a:t>Identifikovanje tema od najvišeg obrazovnog značaja u Srbiji i globalno,</a:t>
            </a:r>
          </a:p>
          <a:p>
            <a:pPr lvl="1"/>
            <a:r>
              <a:rPr lang="ta-IN" altLang="en-US" dirty="0"/>
              <a:t>u funkciji izrade ispitnog rada i početne orijentacije</a:t>
            </a:r>
            <a:endParaRPr lang="en-US" altLang="en-US" dirty="0"/>
          </a:p>
          <a:p>
            <a:r>
              <a:rPr lang="en-US" altLang="en-US" dirty="0"/>
              <a:t>P</a:t>
            </a:r>
            <a:r>
              <a:rPr lang="ta-IN" altLang="en-US" dirty="0"/>
              <a:t>raktikum</a:t>
            </a:r>
          </a:p>
          <a:p>
            <a:pPr lvl="1"/>
            <a:r>
              <a:rPr lang="sr-Latn-RS" altLang="en-US" dirty="0"/>
              <a:t>P</a:t>
            </a:r>
            <a:r>
              <a:rPr lang="ta-IN" altLang="en-US" dirty="0"/>
              <a:t>osete</a:t>
            </a:r>
          </a:p>
          <a:p>
            <a:pPr lvl="1"/>
            <a:r>
              <a:rPr lang="sr-Latn-RS" altLang="en-US" dirty="0"/>
              <a:t>G</a:t>
            </a:r>
            <a:r>
              <a:rPr lang="ta-IN" altLang="en-US" dirty="0"/>
              <a:t>osti 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2204" y="144761"/>
            <a:ext cx="5593145" cy="6336704"/>
          </a:xfrm>
          <a:prstGeom prst="rect">
            <a:avLst/>
          </a:prstGeom>
        </p:spPr>
      </p:pic>
      <p:sp>
        <p:nvSpPr>
          <p:cNvPr id="56321" name="Title 1">
            <a:extLst>
              <a:ext uri="{FF2B5EF4-FFF2-40B4-BE49-F238E27FC236}">
                <a16:creationId xmlns:a16="http://schemas.microsoft.com/office/drawing/2014/main" id="{9CA24E83-1762-6C47-8AC9-737ECD00D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152400"/>
            <a:ext cx="11233248" cy="1189038"/>
          </a:xfrm>
        </p:spPr>
        <p:txBody>
          <a:bodyPr/>
          <a:lstStyle/>
          <a:p>
            <a:r>
              <a:rPr lang="sr-Latn-RS" altLang="en-US" dirty="0"/>
              <a:t>Rečnik: </a:t>
            </a:r>
            <a:r>
              <a:rPr lang="en-US" altLang="en-US" dirty="0"/>
              <a:t>Policy vs. politics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4B368-6D2A-F9EE-B8C1-171CA4B7F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1484313"/>
            <a:ext cx="10945216" cy="3657600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sz="2800" dirty="0"/>
              <a:t>Education policy = </a:t>
            </a:r>
            <a:r>
              <a:rPr lang="ta-IN" altLang="en-US" sz="2800" dirty="0"/>
              <a:t> javna politika u obrazovanju</a:t>
            </a:r>
          </a:p>
          <a:p>
            <a:pPr>
              <a:buFontTx/>
              <a:buNone/>
            </a:pPr>
            <a:r>
              <a:rPr lang="ta-IN" altLang="en-US" sz="2800" dirty="0"/>
              <a:t>strateško promišljanje opcija o dugoročnim ili neposrednim </a:t>
            </a:r>
            <a:r>
              <a:rPr lang="ta-IN" altLang="en-US" sz="2800" dirty="0">
                <a:solidFill>
                  <a:schemeClr val="bg1"/>
                </a:solidFill>
              </a:rPr>
              <a:t>promenama u sistemu </a:t>
            </a:r>
            <a:r>
              <a:rPr lang="ta-IN" altLang="en-US" sz="2800" dirty="0"/>
              <a:t>obrazovanja, u cilju njegovog unapre</a:t>
            </a:r>
            <a:r>
              <a:rPr lang="sr-Latn-RS" altLang="en-US" sz="2800" dirty="0"/>
              <a:t>đ</a:t>
            </a:r>
            <a:r>
              <a:rPr lang="ta-IN" altLang="en-US" sz="2800" dirty="0"/>
              <a:t>enja</a:t>
            </a:r>
            <a:endParaRPr lang="sr-Latn-RS" altLang="en-US" sz="2800" dirty="0"/>
          </a:p>
          <a:p>
            <a:pPr>
              <a:buFontTx/>
              <a:buNone/>
            </a:pPr>
            <a:endParaRPr lang="ta-IN" altLang="en-US" sz="2800" dirty="0"/>
          </a:p>
          <a:p>
            <a:r>
              <a:rPr lang="en-US" altLang="en-US" sz="2800" dirty="0"/>
              <a:t>Education </a:t>
            </a:r>
            <a:r>
              <a:rPr lang="en-US" altLang="en-US" sz="2800" dirty="0" err="1"/>
              <a:t>poli</a:t>
            </a:r>
            <a:r>
              <a:rPr lang="ta-IN" altLang="en-US" sz="2800" dirty="0"/>
              <a:t>tics</a:t>
            </a:r>
            <a:r>
              <a:rPr lang="en-US" altLang="en-US" sz="2800" dirty="0"/>
              <a:t> = </a:t>
            </a:r>
            <a:r>
              <a:rPr lang="ta-IN" altLang="en-US" sz="2800" dirty="0"/>
              <a:t>političko delovanje kroz obra</a:t>
            </a:r>
            <a:r>
              <a:rPr lang="sr-Latn-RS" altLang="en-US" sz="2800" dirty="0"/>
              <a:t>z</a:t>
            </a:r>
            <a:r>
              <a:rPr lang="ta-IN" altLang="en-US" sz="2800" dirty="0"/>
              <a:t>ovanje</a:t>
            </a:r>
          </a:p>
          <a:p>
            <a:pPr>
              <a:buFontTx/>
              <a:buNone/>
            </a:pPr>
            <a:r>
              <a:rPr lang="ta-IN" altLang="en-US" sz="2800" dirty="0"/>
              <a:t>postizanje neposrednih političkih ciljeva političkih subjekata </a:t>
            </a:r>
            <a:r>
              <a:rPr lang="ta-IN" altLang="en-US" sz="2800" dirty="0">
                <a:solidFill>
                  <a:schemeClr val="bg1"/>
                </a:solidFill>
              </a:rPr>
              <a:t>u oblasti obrazovanja</a:t>
            </a:r>
            <a:endParaRPr lang="sr-Latn-RS" altLang="en-US" sz="2800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ta-IN" altLang="en-US" sz="2800" dirty="0"/>
          </a:p>
          <a:p>
            <a:pPr>
              <a:buFontTx/>
              <a:buNone/>
            </a:pPr>
            <a:r>
              <a:rPr lang="ta-IN" altLang="en-US" sz="2800" dirty="0"/>
              <a:t>	  		često se prepliću, često se suprotstavljaju</a:t>
            </a:r>
            <a:endParaRPr lang="sr-Latn-RS" altLang="en-US" sz="2800" dirty="0"/>
          </a:p>
          <a:p>
            <a:pPr>
              <a:buFontTx/>
              <a:buNone/>
            </a:pPr>
            <a:endParaRPr lang="sr-Latn-RS" altLang="en-US" dirty="0"/>
          </a:p>
          <a:p>
            <a:pPr>
              <a:buFontTx/>
              <a:buNone/>
            </a:pPr>
            <a:r>
              <a:rPr lang="sr-Latn-RS" altLang="en-US" sz="2800" dirty="0"/>
              <a:t>Hoćemo li se mi baviti education politics?</a:t>
            </a:r>
            <a:r>
              <a:rPr lang="ta-IN" altLang="en-US" sz="2800" dirty="0"/>
              <a:t> </a:t>
            </a:r>
            <a:endParaRPr lang="ta-IN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9B42F4A8-98DE-74F6-46F7-AAD48353E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altLang="en-US"/>
              <a:t>Interdisciplinarni karakter OP</a:t>
            </a:r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0F7A2-D521-9079-21B5-F50546252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a-IN" altLang="en-US" dirty="0"/>
              <a:t>Tradicionalno:</a:t>
            </a:r>
          </a:p>
          <a:p>
            <a:pPr marL="457200" lvl="1" indent="0"/>
            <a:r>
              <a:rPr lang="sr-Latn-RS" altLang="en-US" dirty="0"/>
              <a:t> Psihologija</a:t>
            </a:r>
          </a:p>
          <a:p>
            <a:pPr marL="457200" lvl="1" indent="0"/>
            <a:r>
              <a:rPr lang="sr-Latn-RS" altLang="en-US" dirty="0"/>
              <a:t> </a:t>
            </a:r>
            <a:r>
              <a:rPr lang="en-US" altLang="en-US" dirty="0"/>
              <a:t>S</a:t>
            </a:r>
            <a:r>
              <a:rPr lang="ta-IN" altLang="en-US" dirty="0"/>
              <a:t>ociologija</a:t>
            </a:r>
          </a:p>
          <a:p>
            <a:pPr marL="457200" lvl="1" indent="0"/>
            <a:r>
              <a:rPr lang="sr-Latn-RS" altLang="en-US" dirty="0"/>
              <a:t> </a:t>
            </a:r>
            <a:r>
              <a:rPr lang="ta-IN" altLang="en-US" dirty="0"/>
              <a:t>Filozofija</a:t>
            </a:r>
          </a:p>
          <a:p>
            <a:pPr marL="457200" lvl="1" indent="0"/>
            <a:r>
              <a:rPr lang="sr-Latn-RS" altLang="en-US" dirty="0"/>
              <a:t> </a:t>
            </a:r>
            <a:r>
              <a:rPr lang="ta-IN" altLang="en-US" dirty="0"/>
              <a:t>Pedagogija</a:t>
            </a:r>
          </a:p>
          <a:p>
            <a:pPr marL="457200" lvl="1" indent="0"/>
            <a:r>
              <a:rPr lang="sr-Latn-RS" altLang="en-US" dirty="0"/>
              <a:t> </a:t>
            </a:r>
            <a:r>
              <a:rPr lang="ta-IN" altLang="en-US" dirty="0"/>
              <a:t>Ekonomija</a:t>
            </a:r>
          </a:p>
          <a:p>
            <a:pPr marL="0" indent="0">
              <a:buNone/>
            </a:pPr>
            <a:r>
              <a:rPr lang="en-US" altLang="en-US" dirty="0"/>
              <a:t>A</a:t>
            </a:r>
            <a:r>
              <a:rPr lang="ta-IN" altLang="en-US" dirty="0"/>
              <a:t>li</a:t>
            </a:r>
            <a:r>
              <a:rPr lang="sr-Latn-RS" altLang="en-US" dirty="0"/>
              <a:t>, to nisu svi uticaji, a nisu ni najznačajniji</a:t>
            </a:r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56121DCF-1186-2A12-6E51-A653B1287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</a:t>
            </a:r>
            <a:r>
              <a:rPr lang="ta-IN" altLang="en-US"/>
              <a:t>anas najvažnije teme u obrazovanju</a:t>
            </a:r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D9B65-3617-2C85-8EBA-A996E802F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0768"/>
            <a:ext cx="10515600" cy="4836195"/>
          </a:xfrm>
        </p:spPr>
        <p:txBody>
          <a:bodyPr>
            <a:normAutofit fontScale="92500" lnSpcReduction="20000"/>
          </a:bodyPr>
          <a:lstStyle/>
          <a:p>
            <a:r>
              <a:rPr lang="sr-Latn-RS" altLang="en-US" dirty="0"/>
              <a:t>Obrazovni indikatori: Kvalitet, Pravednost, Jednakost, </a:t>
            </a:r>
            <a:r>
              <a:rPr lang="ta-IN" altLang="en-US" dirty="0"/>
              <a:t>Ef</a:t>
            </a:r>
            <a:r>
              <a:rPr lang="sr-Latn-RS" altLang="en-US" dirty="0"/>
              <a:t>ektivnost, Efikasnost</a:t>
            </a:r>
            <a:endParaRPr lang="ta-IN" altLang="en-US" dirty="0"/>
          </a:p>
          <a:p>
            <a:r>
              <a:rPr lang="en-US" altLang="en-US" dirty="0"/>
              <a:t>P</a:t>
            </a:r>
            <a:r>
              <a:rPr lang="ta-IN" altLang="en-US" dirty="0"/>
              <a:t>owerful learning environment</a:t>
            </a:r>
          </a:p>
          <a:p>
            <a:r>
              <a:rPr lang="en-US" altLang="en-US" dirty="0"/>
              <a:t>I</a:t>
            </a:r>
            <a:r>
              <a:rPr lang="ta-IN" altLang="en-US" dirty="0"/>
              <a:t>nstitucionalni razvoj škole kao organizacije koja uči</a:t>
            </a:r>
          </a:p>
          <a:p>
            <a:r>
              <a:rPr lang="en-US" altLang="en-US" dirty="0"/>
              <a:t>L</a:t>
            </a:r>
            <a:r>
              <a:rPr lang="ta-IN" altLang="en-US" dirty="0"/>
              <a:t>judska strana obrazovnih promena</a:t>
            </a:r>
          </a:p>
          <a:p>
            <a:r>
              <a:rPr lang="ta-IN" altLang="en-US" dirty="0"/>
              <a:t>LLL</a:t>
            </a:r>
            <a:r>
              <a:rPr lang="sr-Latn-RS" altLang="en-US" dirty="0"/>
              <a:t> i obrazovanje odraslih</a:t>
            </a:r>
          </a:p>
          <a:p>
            <a:r>
              <a:rPr lang="sr-Latn-RS" altLang="en-US" dirty="0"/>
              <a:t>Socijalne i emocionalne kompetencije, socijalni i emocionani razvoj u obrazovnom okruženju, građanske kompetencije</a:t>
            </a:r>
          </a:p>
          <a:p>
            <a:r>
              <a:rPr lang="sr-Latn-RS" altLang="en-US" dirty="0"/>
              <a:t>Tehnologije, AI</a:t>
            </a:r>
            <a:endParaRPr lang="ta-IN" altLang="en-US" dirty="0"/>
          </a:p>
          <a:p>
            <a:endParaRPr lang="ta-IN" altLang="en-US" dirty="0"/>
          </a:p>
          <a:p>
            <a:pPr>
              <a:buFontTx/>
              <a:buNone/>
            </a:pPr>
            <a:r>
              <a:rPr lang="ta-IN" altLang="en-US" dirty="0"/>
              <a:t>Ure</a:t>
            </a:r>
            <a:r>
              <a:rPr lang="sr-Latn-RS" altLang="en-US" dirty="0"/>
              <a:t>đ</a:t>
            </a:r>
            <a:r>
              <a:rPr lang="ta-IN" altLang="en-US" dirty="0"/>
              <a:t>ivanje sistema obrazovanja u skladu sa ovim principima (sve više psihologije)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80D29C05-CB69-3CB9-4252-6000E8F5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8213" y="476250"/>
            <a:ext cx="6870700" cy="1600200"/>
          </a:xfrm>
        </p:spPr>
        <p:txBody>
          <a:bodyPr>
            <a:normAutofit fontScale="90000"/>
          </a:bodyPr>
          <a:lstStyle/>
          <a:p>
            <a:r>
              <a:rPr lang="ta-IN" altLang="en-US" dirty="0"/>
              <a:t>Psihologija i obrazovne politike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50E50000-71E7-9C6D-908B-98274E4DA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</a:t>
            </a:r>
            <a:r>
              <a:rPr lang="ta-IN" altLang="en-US" dirty="0"/>
              <a:t>rimer kada ste</a:t>
            </a:r>
            <a:r>
              <a:rPr lang="sr-Latn-RS" altLang="en-US" dirty="0"/>
              <a:t> čuli ili </a:t>
            </a:r>
            <a:r>
              <a:rPr lang="ta-IN" altLang="en-US" dirty="0"/>
              <a:t>iskusili da se nešto u obrazovanju dešava u skladu sa vašim znanjima iz psihologije</a:t>
            </a:r>
          </a:p>
          <a:p>
            <a:r>
              <a:rPr lang="ta-IN" altLang="en-US" dirty="0"/>
              <a:t>Primer kada ste iskusili suprotno </a:t>
            </a:r>
            <a:r>
              <a:rPr lang="en-US" altLang="en-US" dirty="0"/>
              <a:t>–</a:t>
            </a:r>
            <a:r>
              <a:rPr lang="ta-IN" altLang="en-US" dirty="0"/>
              <a:t> potpuno zanemarivanje neke psihološke pojave/činjenice/znanja u nekoj obrazovnoj situaciji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7729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80D29C05-CB69-3CB9-4252-6000E8F5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476250"/>
            <a:ext cx="10801200" cy="864518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altLang="en-US" dirty="0"/>
              <a:t>Lične teme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50E50000-71E7-9C6D-908B-98274E4DA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altLang="en-US" dirty="0"/>
              <a:t>A posebno me interesuje da čujem nešto više o...</a:t>
            </a:r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739469D7-F07A-0BAA-1D3A-9BDC7E067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 dirty="0"/>
              <a:t>Struktura o</a:t>
            </a:r>
            <a:r>
              <a:rPr lang="ta-IN" altLang="en-US" dirty="0"/>
              <a:t>bavez</a:t>
            </a:r>
            <a:r>
              <a:rPr lang="sr-Latn-RS" altLang="en-US" dirty="0"/>
              <a:t>a - dogovor</a:t>
            </a:r>
            <a:endParaRPr lang="en-US" altLang="en-US" dirty="0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4B0EF28F-987E-A585-ACE7-E8D9D45AD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2776"/>
            <a:ext cx="10515600" cy="4764187"/>
          </a:xfrm>
        </p:spPr>
        <p:txBody>
          <a:bodyPr>
            <a:normAutofit fontScale="85000" lnSpcReduction="20000"/>
          </a:bodyPr>
          <a:lstStyle/>
          <a:p>
            <a:pPr marL="342900" lvl="1" indent="-342900">
              <a:buFontTx/>
              <a:buChar char="•"/>
            </a:pPr>
            <a:endParaRPr lang="ta-IN" altLang="en-US" dirty="0"/>
          </a:p>
          <a:p>
            <a:pPr marL="342900" lvl="1" indent="-342900">
              <a:buFontTx/>
              <a:buChar char="•"/>
            </a:pPr>
            <a:r>
              <a:rPr lang="en-US" altLang="en-US" dirty="0" err="1"/>
              <a:t>Prikaz</a:t>
            </a:r>
            <a:r>
              <a:rPr lang="en-US" altLang="en-US" dirty="0"/>
              <a:t> me</a:t>
            </a:r>
            <a:r>
              <a:rPr lang="sr-Latn-RS" altLang="en-US" dirty="0"/>
              <a:t>đ</a:t>
            </a:r>
            <a:r>
              <a:rPr lang="en-US" altLang="en-US" dirty="0" err="1"/>
              <a:t>unarodne</a:t>
            </a:r>
            <a:r>
              <a:rPr lang="en-US" altLang="en-US" dirty="0"/>
              <a:t> </a:t>
            </a:r>
            <a:r>
              <a:rPr lang="en-US" altLang="en-US" dirty="0" err="1"/>
              <a:t>organizacije</a:t>
            </a:r>
            <a:r>
              <a:rPr lang="en-US" altLang="en-US" dirty="0"/>
              <a:t> – 5 </a:t>
            </a:r>
            <a:r>
              <a:rPr lang="en-US" altLang="en-US" dirty="0" err="1"/>
              <a:t>poena</a:t>
            </a:r>
            <a:endParaRPr lang="en-US" altLang="en-US" dirty="0"/>
          </a:p>
          <a:p>
            <a:pPr marL="342900" lvl="1" indent="-342900">
              <a:buFontTx/>
              <a:buChar char="•"/>
            </a:pPr>
            <a:r>
              <a:rPr lang="en-US" altLang="en-US" dirty="0" err="1"/>
              <a:t>Akcioni</a:t>
            </a:r>
            <a:r>
              <a:rPr lang="en-US" altLang="en-US" dirty="0"/>
              <a:t> plan SDG4 – 5 </a:t>
            </a:r>
            <a:r>
              <a:rPr lang="en-US" altLang="en-US" dirty="0" err="1"/>
              <a:t>poena</a:t>
            </a:r>
            <a:endParaRPr lang="sr-Latn-RS" altLang="en-US" dirty="0"/>
          </a:p>
          <a:p>
            <a:pPr marL="342900" lvl="1" indent="-342900">
              <a:buFontTx/>
              <a:buChar char="•"/>
            </a:pPr>
            <a:r>
              <a:rPr lang="sr-Latn-RS" altLang="en-US" dirty="0"/>
              <a:t>Policy brief, zajednička tema </a:t>
            </a:r>
            <a:r>
              <a:rPr lang="en-US" altLang="en-US" dirty="0"/>
              <a:t>–</a:t>
            </a:r>
            <a:r>
              <a:rPr lang="sr-Latn-RS" altLang="en-US" dirty="0"/>
              <a:t> 20 poena</a:t>
            </a:r>
          </a:p>
          <a:p>
            <a:pPr marL="342900" lvl="1" indent="-342900">
              <a:buFontTx/>
              <a:buChar char="•"/>
            </a:pPr>
            <a:r>
              <a:rPr lang="sr-Latn-RS" altLang="en-US" dirty="0"/>
              <a:t>Policy brief, sopstveni izbor – 20 poena</a:t>
            </a:r>
          </a:p>
          <a:p>
            <a:pPr marL="342900" lvl="1" indent="-342900">
              <a:buFontTx/>
              <a:buChar char="•"/>
            </a:pPr>
            <a:endParaRPr lang="sr-Latn-RS" altLang="en-US" dirty="0"/>
          </a:p>
          <a:p>
            <a:pPr marL="342900" lvl="1" indent="-342900">
              <a:buFontTx/>
              <a:buChar char="•"/>
            </a:pPr>
            <a:endParaRPr lang="en-US" altLang="en-US" dirty="0"/>
          </a:p>
          <a:p>
            <a:pPr marL="342900" lvl="1" indent="-342900">
              <a:buFontTx/>
              <a:buChar char="•"/>
            </a:pPr>
            <a:r>
              <a:rPr lang="sr-Latn-RS" altLang="en-US" dirty="0"/>
              <a:t>Ispitni</a:t>
            </a:r>
            <a:r>
              <a:rPr lang="en-US" altLang="en-US" dirty="0"/>
              <a:t> rad - </a:t>
            </a:r>
            <a:r>
              <a:rPr lang="sr-Latn-RS" altLang="en-US" dirty="0"/>
              <a:t>5</a:t>
            </a:r>
            <a:r>
              <a:rPr lang="en-US" altLang="en-US" dirty="0"/>
              <a:t>0 </a:t>
            </a:r>
            <a:r>
              <a:rPr lang="en-US" altLang="en-US" dirty="0" err="1"/>
              <a:t>poena</a:t>
            </a:r>
            <a:r>
              <a:rPr lang="en-US" altLang="en-US" dirty="0"/>
              <a:t> (od toga 5 </a:t>
            </a:r>
            <a:r>
              <a:rPr lang="en-US" altLang="en-US" dirty="0" err="1"/>
              <a:t>poena</a:t>
            </a:r>
            <a:r>
              <a:rPr lang="en-US" altLang="en-US" dirty="0"/>
              <a:t> </a:t>
            </a:r>
            <a:r>
              <a:rPr lang="en-US" altLang="en-US" dirty="0" err="1"/>
              <a:t>prezentacija</a:t>
            </a:r>
            <a:r>
              <a:rPr lang="en-US" altLang="en-US" dirty="0"/>
              <a:t> </a:t>
            </a:r>
            <a:r>
              <a:rPr lang="en-US" altLang="en-US" dirty="0" err="1"/>
              <a:t>nacrta</a:t>
            </a:r>
            <a:r>
              <a:rPr lang="en-US" altLang="en-US" dirty="0"/>
              <a:t>)</a:t>
            </a:r>
          </a:p>
          <a:p>
            <a:pPr marL="342900" lvl="1" indent="-342900">
              <a:buFontTx/>
              <a:buChar char="•"/>
            </a:pPr>
            <a:r>
              <a:rPr lang="en-US" altLang="en-US" dirty="0" err="1"/>
              <a:t>Pismeni</a:t>
            </a:r>
            <a:r>
              <a:rPr lang="en-US" altLang="en-US" dirty="0"/>
              <a:t> </a:t>
            </a:r>
            <a:r>
              <a:rPr lang="en-US" altLang="en-US" dirty="0" err="1"/>
              <a:t>ispit</a:t>
            </a:r>
            <a:r>
              <a:rPr lang="en-US" altLang="en-US" dirty="0"/>
              <a:t> - 50 </a:t>
            </a:r>
            <a:r>
              <a:rPr lang="en-US" altLang="en-US" dirty="0" err="1"/>
              <a:t>poena</a:t>
            </a:r>
            <a:endParaRPr lang="sr-Latn-RS" altLang="en-US" dirty="0"/>
          </a:p>
          <a:p>
            <a:pPr marL="342900" lvl="1" indent="-342900">
              <a:buFontTx/>
              <a:buChar char="•"/>
            </a:pPr>
            <a:r>
              <a:rPr lang="sr-Latn-RS" altLang="en-US" dirty="0"/>
              <a:t>Nešto treće</a:t>
            </a:r>
          </a:p>
          <a:p>
            <a:pPr marL="342900" lvl="1" indent="-342900">
              <a:buFontTx/>
              <a:buChar char="•"/>
            </a:pPr>
            <a:endParaRPr lang="sr-Latn-RS" altLang="en-US" dirty="0"/>
          </a:p>
          <a:p>
            <a:pPr marL="342900" lvl="1" indent="-342900">
              <a:buFontTx/>
              <a:buChar char="•"/>
            </a:pPr>
            <a:r>
              <a:rPr lang="sr-Latn-RS" altLang="en-US" dirty="0"/>
              <a:t>Gosti?</a:t>
            </a:r>
          </a:p>
          <a:p>
            <a:pPr marL="342900" lvl="1" indent="-342900">
              <a:buFontTx/>
              <a:buChar char="•"/>
            </a:pPr>
            <a:r>
              <a:rPr lang="sr-Latn-RS" altLang="en-US"/>
              <a:t>Posete?</a:t>
            </a:r>
            <a:endParaRPr lang="sr-Latn-RS" altLang="en-US" dirty="0"/>
          </a:p>
          <a:p>
            <a:pPr marL="342900" lvl="1" indent="-342900">
              <a:buFontTx/>
              <a:buChar char="•"/>
            </a:pPr>
            <a:endParaRPr lang="sr-Latn-RS" altLang="en-US" dirty="0"/>
          </a:p>
          <a:p>
            <a:pPr marL="342900" lvl="1" indent="-342900">
              <a:buFontTx/>
              <a:buChar char="•"/>
            </a:pPr>
            <a:endParaRPr lang="sr-Latn-RS" altLang="en-US" dirty="0"/>
          </a:p>
          <a:p>
            <a:pPr marL="0" lvl="1" indent="0">
              <a:buNone/>
            </a:pPr>
            <a:r>
              <a:rPr lang="sr-Latn-RS" altLang="en-US" dirty="0"/>
              <a:t>Moodle?</a:t>
            </a:r>
          </a:p>
          <a:p>
            <a:pPr marL="0" lvl="1" indent="0">
              <a:buNone/>
            </a:pPr>
            <a:r>
              <a:rPr lang="sr-Latn-RS" altLang="en-US" dirty="0">
                <a:hlinkClick r:id="rId2"/>
              </a:rPr>
              <a:t>dragica.pavlovic.babic</a:t>
            </a:r>
            <a:r>
              <a:rPr lang="en-GB" altLang="en-US" dirty="0">
                <a:hlinkClick r:id="rId2"/>
              </a:rPr>
              <a:t>@gmail.com</a:t>
            </a:r>
            <a:endParaRPr lang="en-GB" altLang="en-US" dirty="0"/>
          </a:p>
          <a:p>
            <a:pPr marL="0" lvl="1" indent="0">
              <a:buNone/>
            </a:pPr>
            <a:endParaRPr lang="en-GB" altLang="en-US" dirty="0"/>
          </a:p>
          <a:p>
            <a:pPr marL="0" lvl="1" indent="0">
              <a:buNone/>
            </a:pPr>
            <a:endParaRPr lang="en-US" altLang="en-US" dirty="0"/>
          </a:p>
          <a:p>
            <a:endParaRPr lang="ta-I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3721</TotalTime>
  <Words>347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MS PGothic</vt:lpstr>
      <vt:lpstr>MS PGothic</vt:lpstr>
      <vt:lpstr>Arial</vt:lpstr>
      <vt:lpstr>Calibri</vt:lpstr>
      <vt:lpstr>Calibri Light</vt:lpstr>
      <vt:lpstr>Comic Sans MS</vt:lpstr>
      <vt:lpstr>Latha</vt:lpstr>
      <vt:lpstr>Office Theme</vt:lpstr>
      <vt:lpstr> </vt:lpstr>
      <vt:lpstr>Kontekst predmeta</vt:lpstr>
      <vt:lpstr>Rečnik: Policy vs. politics</vt:lpstr>
      <vt:lpstr>Interdisciplinarni karakter OP</vt:lpstr>
      <vt:lpstr>Danas najvažnije teme u obrazovanju</vt:lpstr>
      <vt:lpstr>Psihologija i obrazovne politike </vt:lpstr>
      <vt:lpstr>Lične teme </vt:lpstr>
      <vt:lpstr>Struktura obaveza - dogovor</vt:lpstr>
    </vt:vector>
  </TitlesOfParts>
  <Company>Personal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Pedagoška psihologija</dc:title>
  <dc:creator>Most</dc:creator>
  <cp:lastModifiedBy>Korisnik</cp:lastModifiedBy>
  <cp:revision>83</cp:revision>
  <dcterms:created xsi:type="dcterms:W3CDTF">2012-03-17T05:44:06Z</dcterms:created>
  <dcterms:modified xsi:type="dcterms:W3CDTF">2025-12-09T15:02:00Z</dcterms:modified>
</cp:coreProperties>
</file>