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Garamon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Garamond-bold.fntdata"/><Relationship Id="rId10" Type="http://schemas.openxmlformats.org/officeDocument/2006/relationships/slide" Target="slides/slide5.xml"/><Relationship Id="rId21" Type="http://schemas.openxmlformats.org/officeDocument/2006/relationships/font" Target="fonts/Garamond-regular.fntdata"/><Relationship Id="rId13" Type="http://schemas.openxmlformats.org/officeDocument/2006/relationships/slide" Target="slides/slide8.xml"/><Relationship Id="rId24" Type="http://schemas.openxmlformats.org/officeDocument/2006/relationships/font" Target="fonts/Garamond-boldItalic.fntdata"/><Relationship Id="rId12" Type="http://schemas.openxmlformats.org/officeDocument/2006/relationships/slide" Target="slides/slide7.xml"/><Relationship Id="rId23" Type="http://schemas.openxmlformats.org/officeDocument/2006/relationships/font" Target="fonts/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7fe2c82c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57fe2c82c2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7fe2c82c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57fe2c82c2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7fe2c82c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57fe2c82c2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7fe2c82c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57fe2c82c2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fe2c8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57fe2c82c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7fe2c82c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57fe2c82c2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fe2c82c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57fe2c82c2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7fe2c82c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57fe2c82c2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fe2c82c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57fe2c82c2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Šta i zašto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28600" y="1981200"/>
            <a:ext cx="9144000" cy="556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varijante: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1. ispitanik </a:t>
            </a:r>
            <a:r>
              <a:rPr b="0" i="0" lang="en-US" sz="24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 zna</a:t>
            </a: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 je predmet ispitivanja (ponašanje indikator stava)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2. ispitanik </a:t>
            </a:r>
            <a:r>
              <a:rPr b="0" i="0" lang="en-US" sz="24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zna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da je subjekat u istraživanju ali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a. ne zna šta se ispituje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b. mere se reakcije koje ne može voljno kontrolisati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Zašto? </a:t>
            </a: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Problemi mera samoizveštaja: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1. Is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pitanik mora da ŽELI i da UME da izvesti o svojim unutrašnjim stanjima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2. Osetljive na FORMULACIJU PITANJA i KONTEKST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3. Osetljive na SOCIJALNU POŽELJNOST odgovora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AFEKTIVNE:</a:t>
            </a: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Fiziološke reakcije 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228600" y="1981200"/>
            <a:ext cx="9144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47500" y="827100"/>
            <a:ext cx="9125100" cy="5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Merenje električne provodljivosti kože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stimulus-afektivna reakcija-elektrodermalna reakcija (znojenje, provodljivost)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Elektromiografija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stimulus-afektivna reakcija-kontrakcija odgovarajućih mišića (nabirač obrve, corrugator supercili; jabučni mišić, zygomaticus major)-električna aktivnost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Elektroencefalografija (Tehnika izazvanih potencijala, ERP)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fotografije crnačkih/belačkih lica - oružje/alatka - nekongruentni redosled aktivira anteriorni kortekst 100ms po izlaganju (prethodno utvrđena reakcija na različite neusklađenosti)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Fukcionalno mapiranje (CT skener i fMRI)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stimulus-afektivna reakcija-aktivacija regiona (npr amigdale pri pretnji)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Kritike - odnos procesa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178075" y="14478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350" y="1603600"/>
            <a:ext cx="2320800" cy="489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BIHEJVIORALNE: RT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228600" y="1981200"/>
            <a:ext cx="9144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228600" y="1654200"/>
            <a:ext cx="8159700" cy="5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TEST IMPLICITNIH ASOCIJACIJA</a:t>
            </a:r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299" y="2727524"/>
            <a:ext cx="6838000" cy="30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BIHEJVIORALNE: RT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228600" y="19812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0" y="1654200"/>
            <a:ext cx="8159700" cy="5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TEST IMPLICITNIH ASOCIJACIJA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350" y="3088525"/>
            <a:ext cx="7419651" cy="20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BIHEJVIORALNE: PONAŠANJE</a:t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228600" y="19812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0" y="1654200"/>
            <a:ext cx="8159700" cy="5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TEHNIKA IZGUBLJENIH PISAMA</a:t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476" y="2545400"/>
            <a:ext cx="6341150" cy="35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KRITIKA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114300" y="1371600"/>
            <a:ext cx="9144000" cy="55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ramond"/>
              <a:buAutoNum type="arabicPeriod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Konstrukt validnost </a:t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Šta zapravo mere? Šta govore korelacije sa eksplicitnim merama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2. Sužavanje predmeta merenja</a:t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3. Psihometrijski inferiorne u odnosu na eksplicitne mere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objektivnost, unutrašnja pouzdanost, test-retest pouzdanost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4. Inkrementalni doprinos predviđanju ponašanja</a:t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Povrh eksplicitnih mera? 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Vrste 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228600" y="1981200"/>
            <a:ext cx="9144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12275" y="1624575"/>
            <a:ext cx="7722000" cy="4084800"/>
          </a:xfrm>
          <a:prstGeom prst="rect">
            <a:avLst/>
          </a:prstGeom>
          <a:noFill/>
          <a:ln cap="flat" cmpd="sng" w="76200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KOGNITIVNI INDIKATORI STAVA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PROJEKTIVNE TEHNIKE </a:t>
            </a: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(KOGNITIVNI I AFEKTIVNI)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AFEKTIVNI INDIKATORI STAVA (FIZIOLOŠKE REAKCIJE)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BIHEJVIORALNI INDIKATORI STAVA (VREME REAKCIJE, POSMATRANJE PONAŠANJA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3048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KOGNITIVNI: </a:t>
            </a: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Prividni testovi znanja 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228600" y="1981200"/>
            <a:ext cx="9144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68275" y="1524000"/>
            <a:ext cx="8467725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Ideja:  </a:t>
            </a: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Nema tačnog odgovora (obično na sredini između ekstremnih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		 ponuđenih kategorija)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Ispitanik ne može znati tačan odgovor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669550" y="2787650"/>
            <a:ext cx="78246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Pretpostavka: </a:t>
            </a: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Ispitanik zaokružuje </a:t>
            </a:r>
            <a:r>
              <a:rPr b="0" i="1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najverovatniju alternativu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1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</a:t>
            </a: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(najbliža njegovom stavu)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Koliko je bilo Srba na Kosovu do 1999. godine?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a. 50 000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b. 500 000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zmeđu 1980. i 1995., potrošnja električne energije u zemljama Evropske unije je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porasla za 25%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porasla za 75%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3048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KOGNITIVNI: Greške u rezonovanju</a:t>
            </a: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228600" y="19812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68275" y="1524000"/>
            <a:ext cx="84678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Ideja: 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Ako je zaključak u skladu sa ispitanikovim stavovima, veća je verovatnoća da neće primetiti grešku u rezonovanju i obrnuto.</a:t>
            </a: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669550" y="2787650"/>
            <a:ext cx="78246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Bog voli sve ljude.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Gejevi su ljudi.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Bog voli gejeve.</a:t>
            </a:r>
            <a:endParaRPr i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Ako je Kosovo Srbija, svi građani Kosova imaju pravo da se leče u bolnicama u centralnoj Srbiji pod istim uslovima kao i građani centralne Srbije.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Albanci su građani Kosova.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Albanci imaju pravo da se leče </a:t>
            </a: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 bolnicama u centralnoj Srbiji pod istim uslovima kao i građani centralne Srbije.</a:t>
            </a:r>
            <a:endParaRPr i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114300" y="-696225"/>
            <a:ext cx="8915400" cy="22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3000">
                <a:latin typeface="Garamond"/>
                <a:ea typeface="Garamond"/>
                <a:cs typeface="Garamond"/>
                <a:sym typeface="Garamond"/>
              </a:rPr>
              <a:t>KOGNITIVNI: Greške u pamćenju/interpretaciji</a:t>
            </a:r>
            <a:endParaRPr sz="3000"/>
          </a:p>
        </p:txBody>
      </p:sp>
      <p:sp>
        <p:nvSpPr>
          <p:cNvPr id="114" name="Google Shape;114;p17"/>
          <p:cNvSpPr txBox="1"/>
          <p:nvPr/>
        </p:nvSpPr>
        <p:spPr>
          <a:xfrm>
            <a:off x="1249750" y="16795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500" y="2207000"/>
            <a:ext cx="501015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114300" y="-696225"/>
            <a:ext cx="8915400" cy="22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3000">
                <a:latin typeface="Garamond"/>
                <a:ea typeface="Garamond"/>
                <a:cs typeface="Garamond"/>
                <a:sym typeface="Garamond"/>
              </a:rPr>
              <a:t>KOGNITIVNI: Greške u pamćenju/interpretaciji</a:t>
            </a:r>
            <a:endParaRPr sz="3000"/>
          </a:p>
        </p:txBody>
      </p:sp>
      <p:sp>
        <p:nvSpPr>
          <p:cNvPr id="121" name="Google Shape;121;p18"/>
          <p:cNvSpPr txBox="1"/>
          <p:nvPr/>
        </p:nvSpPr>
        <p:spPr>
          <a:xfrm>
            <a:off x="228600" y="19812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080725" y="4515525"/>
            <a:ext cx="8063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Foto priča sa istim scenariom i romskim/neromskim akterom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962" y="1606850"/>
            <a:ext cx="4410075" cy="220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6950" y="3905788"/>
            <a:ext cx="441007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3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KOG</a:t>
            </a:r>
            <a:r>
              <a:rPr b="1" lang="en-US" sz="3000">
                <a:latin typeface="Garamond"/>
                <a:ea typeface="Garamond"/>
                <a:cs typeface="Garamond"/>
                <a:sym typeface="Garamond"/>
              </a:rPr>
              <a:t>/AF: </a:t>
            </a:r>
            <a:r>
              <a:rPr b="1" i="0" lang="en-US" sz="3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Modifikovane projektivne tehnike </a:t>
            </a:r>
            <a:endParaRPr sz="3000"/>
          </a:p>
        </p:txBody>
      </p:sp>
      <p:sp>
        <p:nvSpPr>
          <p:cNvPr id="130" name="Google Shape;130;p19"/>
          <p:cNvSpPr txBox="1"/>
          <p:nvPr/>
        </p:nvSpPr>
        <p:spPr>
          <a:xfrm>
            <a:off x="228600" y="1981200"/>
            <a:ext cx="9144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457200" y="1616075"/>
            <a:ext cx="4340100" cy="15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Rozencvajgov test frustracije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165" y="2472400"/>
            <a:ext cx="4848860" cy="36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3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KOG</a:t>
            </a:r>
            <a:r>
              <a:rPr b="1" lang="en-US" sz="3000">
                <a:latin typeface="Garamond"/>
                <a:ea typeface="Garamond"/>
                <a:cs typeface="Garamond"/>
                <a:sym typeface="Garamond"/>
              </a:rPr>
              <a:t>/AF: </a:t>
            </a:r>
            <a:r>
              <a:rPr b="1" i="0" lang="en-US" sz="3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Modifikovane projektivne tehnike </a:t>
            </a:r>
            <a:endParaRPr sz="3000"/>
          </a:p>
        </p:txBody>
      </p:sp>
      <p:sp>
        <p:nvSpPr>
          <p:cNvPr id="138" name="Google Shape;138;p20"/>
          <p:cNvSpPr txBox="1"/>
          <p:nvPr/>
        </p:nvSpPr>
        <p:spPr>
          <a:xfrm>
            <a:off x="228600" y="19812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57200" y="1616075"/>
            <a:ext cx="7596000" cy="15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Dopunjavanje fragmenata reči/rečenica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457200" y="2571300"/>
            <a:ext cx="73524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DR_ _ _ (DROGA, ali i DRAMA/DREKA), 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PI_ _ _ _ (PIŠTOLj, ali i PIKSLA/PIPETA)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422" y="2080997"/>
            <a:ext cx="1313078" cy="13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050"/>
            <a:ext cx="9144000" cy="1647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57200" y="5861750"/>
            <a:ext cx="8458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OBJAŠNJAVA SITUACIJU ILI NASTAVLJA REČENICU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4572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Indirektne tehnike za merenje stavova </a:t>
            </a:r>
            <a:b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AFEKTIVNE:</a:t>
            </a: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Fiziološke reakcije </a:t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228600" y="1981200"/>
            <a:ext cx="91440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0" y="1600200"/>
            <a:ext cx="9125100" cy="5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Pretpostavka: </a:t>
            </a: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afektivna komponenta stava korelira sa reakcijama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autonomnog nervnog sistema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050" y="2649550"/>
            <a:ext cx="7422625" cy="36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