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6858000" cx="9144000"/>
  <p:notesSz cx="6858000" cy="9144000"/>
  <p:embeddedFontLst>
    <p:embeddedFont>
      <p:font typeface="Garamond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font" Target="fonts/Garamond-bold.fntdata"/><Relationship Id="rId10" Type="http://schemas.openxmlformats.org/officeDocument/2006/relationships/slide" Target="slides/slide5.xml"/><Relationship Id="rId21" Type="http://schemas.openxmlformats.org/officeDocument/2006/relationships/font" Target="fonts/Garamond-regular.fntdata"/><Relationship Id="rId13" Type="http://schemas.openxmlformats.org/officeDocument/2006/relationships/slide" Target="slides/slide8.xml"/><Relationship Id="rId24" Type="http://schemas.openxmlformats.org/officeDocument/2006/relationships/font" Target="fonts/Garamond-boldItalic.fntdata"/><Relationship Id="rId12" Type="http://schemas.openxmlformats.org/officeDocument/2006/relationships/slide" Target="slides/slide7.xml"/><Relationship Id="rId23" Type="http://schemas.openxmlformats.org/officeDocument/2006/relationships/font" Target="fonts/Garamond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57fe2c82c2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g57fe2c82c2_0_6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57fe2c82c2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g57fe2c82c2_0_7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57fe2c82c2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g57fe2c82c2_0_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57fe2c82c2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g57fe2c82c2_0_9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57fe2c82c2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g57fe2c82c2_0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57fe2c82c2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g57fe2c82c2_0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57fe2c82c2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g57fe2c82c2_0_3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57fe2c82c2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g57fe2c82c2_0_4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57fe2c82c2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g57fe2c82c2_0_5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" type="body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 b="0" i="0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 b="0" i="0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/>
        </p:txBody>
      </p:sp>
      <p:sp>
        <p:nvSpPr>
          <p:cNvPr id="32" name="Google Shape;32;p5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/>
        </p:txBody>
      </p:sp>
      <p:sp>
        <p:nvSpPr>
          <p:cNvPr id="38" name="Google Shape;38;p6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/>
        </p:txBody>
      </p:sp>
      <p:sp>
        <p:nvSpPr>
          <p:cNvPr id="39" name="Google Shape;39;p6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9pPr>
          </a:lstStyle>
          <a:p/>
        </p:txBody>
      </p:sp>
      <p:sp>
        <p:nvSpPr>
          <p:cNvPr id="49" name="Google Shape;49;p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/>
        </p:txBody>
      </p:sp>
      <p:sp>
        <p:nvSpPr>
          <p:cNvPr id="50" name="Google Shape;50;p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9pPr>
          </a:lstStyle>
          <a:p/>
        </p:txBody>
      </p:sp>
      <p:sp>
        <p:nvSpPr>
          <p:cNvPr id="51" name="Google Shape;51;p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/>
        </p:txBody>
      </p:sp>
      <p:sp>
        <p:nvSpPr>
          <p:cNvPr id="52" name="Google Shape;52;p8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8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" type="body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/>
        </p:txBody>
      </p:sp>
      <p:sp>
        <p:nvSpPr>
          <p:cNvPr id="58" name="Google Shape;58;p9"/>
          <p:cNvSpPr txBox="1"/>
          <p:nvPr>
            <p:ph idx="2" type="body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/>
        </p:txBody>
      </p:sp>
      <p:sp>
        <p:nvSpPr>
          <p:cNvPr id="59" name="Google Shape;59;p9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b="0" i="0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b="0" i="0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slow"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304800"/>
            <a:ext cx="8458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4450" lIns="90475" spcFirstLastPara="1" rIns="90475" wrap="square" tIns="4445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Garamond"/>
              <a:buNone/>
            </a:pPr>
            <a: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Indirektne tehnike za merenje stavova </a:t>
            </a:r>
            <a:b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Šta i zašto</a:t>
            </a:r>
            <a:endParaRPr/>
          </a:p>
        </p:txBody>
      </p:sp>
      <p:sp>
        <p:nvSpPr>
          <p:cNvPr id="85" name="Google Shape;85;p13"/>
          <p:cNvSpPr txBox="1"/>
          <p:nvPr/>
        </p:nvSpPr>
        <p:spPr>
          <a:xfrm>
            <a:off x="228600" y="1981200"/>
            <a:ext cx="9144000" cy="5568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2 varijante: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1. ispitanik </a:t>
            </a:r>
            <a:r>
              <a:rPr b="0" i="0" lang="en-US" sz="2400" u="sng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ne zna</a:t>
            </a:r>
            <a:r>
              <a:rPr b="0" i="0" lang="en-US" sz="24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da je predmet ispitivanja (ponašanje indikator stava)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2. ispitanik </a:t>
            </a:r>
            <a:r>
              <a:rPr b="0" i="0" lang="en-US" sz="2400" u="sng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zna </a:t>
            </a:r>
            <a:r>
              <a:rPr b="0" i="0" lang="en-US" sz="24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da je subjekat u istraživanju ali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	a. ne zna šta se ispituje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	b. mere se reakcije koje ne može voljno kontrolisati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Zašto? </a:t>
            </a:r>
            <a:r>
              <a:rPr b="1"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Problemi mera samoizveštaja: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1. Is</a:t>
            </a: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pitanik mora da ŽELI i da UME da izvesti o svojim unutrašnjim stanjima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2. Osetljive na FORMULACIJU PITANJA i KONTEKST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3. Osetljive na SOCIJALNU POŽELJNOST odgovora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t/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2"/>
          <p:cNvSpPr txBox="1"/>
          <p:nvPr>
            <p:ph type="title"/>
          </p:nvPr>
        </p:nvSpPr>
        <p:spPr>
          <a:xfrm>
            <a:off x="457200" y="304800"/>
            <a:ext cx="8458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4450" lIns="90475" spcFirstLastPara="1" rIns="90475" wrap="square" tIns="4445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Garamond"/>
              <a:buNone/>
            </a:pPr>
            <a: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Indirektne tehnike za merenje stavova </a:t>
            </a:r>
            <a:b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AFEKTIVNE:</a:t>
            </a:r>
            <a: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 Fiziološke reakcije </a:t>
            </a:r>
            <a:endParaRPr/>
          </a:p>
        </p:txBody>
      </p:sp>
      <p:sp>
        <p:nvSpPr>
          <p:cNvPr id="157" name="Google Shape;157;p22"/>
          <p:cNvSpPr txBox="1"/>
          <p:nvPr/>
        </p:nvSpPr>
        <p:spPr>
          <a:xfrm>
            <a:off x="228600" y="1981200"/>
            <a:ext cx="9144000" cy="1187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0" i="0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8" name="Google Shape;158;p22"/>
          <p:cNvSpPr txBox="1"/>
          <p:nvPr/>
        </p:nvSpPr>
        <p:spPr>
          <a:xfrm>
            <a:off x="247500" y="827100"/>
            <a:ext cx="9125100" cy="52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1"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Merenje električne provodljivosti kože</a:t>
            </a:r>
            <a:endParaRPr b="1"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1" lang="en-US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stimulus-afektivna reakcija-elektrodermalna reakcija (znojenje, provodljivost)</a:t>
            </a:r>
            <a:endParaRPr b="1"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1"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Elektromiografija</a:t>
            </a:r>
            <a:endParaRPr b="1"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1" lang="en-US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stimulus-afektivna reakcija-kontrakcija odgovarajućih mišića (nabirač obrve, corrugator supercili; jabučni mišić, zygomaticus major)-električna aktivnost</a:t>
            </a:r>
            <a:endParaRPr b="1"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1"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Elektroencefalografija (Tehnika izazvanih potencijala, ERP)</a:t>
            </a:r>
            <a:endParaRPr b="1"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1" lang="en-US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fotografije crnačkih/belačkih lica - oružje/alatka - nekongruentni redosled aktivira anteriorni kortekst 100ms po izlaganju (prethodno utvrđena reakcija na različite neusklađenosti)</a:t>
            </a:r>
            <a:endParaRPr b="1"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1"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Fukcionalno mapiranje (CT skener i fMRI)</a:t>
            </a:r>
            <a:endParaRPr b="1"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1" lang="en-US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stimulus-afektivna reakcija-aktivacija regiona (npr amigdale pri pretnji)</a:t>
            </a:r>
            <a:endParaRPr b="1"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8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8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8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8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8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13" st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8">
                                            <p:txEl>
                                              <p:pRg end="13" st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14" st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8">
                                            <p:txEl>
                                              <p:pRg end="14" st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3"/>
          <p:cNvSpPr txBox="1"/>
          <p:nvPr>
            <p:ph type="title"/>
          </p:nvPr>
        </p:nvSpPr>
        <p:spPr>
          <a:xfrm>
            <a:off x="457200" y="304800"/>
            <a:ext cx="8458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4450" lIns="90475" spcFirstLastPara="1" rIns="90475" wrap="square" tIns="4445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Garamond"/>
              <a:buNone/>
            </a:pPr>
            <a: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Indirektne tehnike za merenje stavova </a:t>
            </a:r>
            <a:b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Kritike - odnos procesa</a:t>
            </a:r>
            <a:endParaRPr/>
          </a:p>
        </p:txBody>
      </p:sp>
      <p:sp>
        <p:nvSpPr>
          <p:cNvPr id="164" name="Google Shape;164;p23"/>
          <p:cNvSpPr txBox="1"/>
          <p:nvPr/>
        </p:nvSpPr>
        <p:spPr>
          <a:xfrm>
            <a:off x="2178075" y="1447800"/>
            <a:ext cx="9144000" cy="11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0" i="0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65" name="Google Shape;16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29350" y="1603600"/>
            <a:ext cx="2320800" cy="4896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4"/>
          <p:cNvSpPr txBox="1"/>
          <p:nvPr>
            <p:ph type="title"/>
          </p:nvPr>
        </p:nvSpPr>
        <p:spPr>
          <a:xfrm>
            <a:off x="457200" y="304800"/>
            <a:ext cx="8458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4450" lIns="90475" spcFirstLastPara="1" rIns="90475" wrap="square" tIns="4445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Garamond"/>
              <a:buNone/>
            </a:pPr>
            <a: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Indirektne tehnike za merenje stavova </a:t>
            </a:r>
            <a:b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BIHEJVIORALNE: RT</a:t>
            </a:r>
            <a:endParaRPr/>
          </a:p>
        </p:txBody>
      </p:sp>
      <p:sp>
        <p:nvSpPr>
          <p:cNvPr id="171" name="Google Shape;171;p24"/>
          <p:cNvSpPr txBox="1"/>
          <p:nvPr/>
        </p:nvSpPr>
        <p:spPr>
          <a:xfrm>
            <a:off x="228600" y="1981200"/>
            <a:ext cx="9144000" cy="1187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0" i="0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2" name="Google Shape;172;p24"/>
          <p:cNvSpPr txBox="1"/>
          <p:nvPr/>
        </p:nvSpPr>
        <p:spPr>
          <a:xfrm>
            <a:off x="228600" y="1654200"/>
            <a:ext cx="8159700" cy="52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1"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TEST IMPLICITNIH ASOCIJACIJA</a:t>
            </a:r>
            <a:endParaRPr/>
          </a:p>
        </p:txBody>
      </p:sp>
      <p:pic>
        <p:nvPicPr>
          <p:cNvPr id="173" name="Google Shape;17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7299" y="2727524"/>
            <a:ext cx="6838000" cy="305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5"/>
          <p:cNvSpPr txBox="1"/>
          <p:nvPr>
            <p:ph type="title"/>
          </p:nvPr>
        </p:nvSpPr>
        <p:spPr>
          <a:xfrm>
            <a:off x="457200" y="304800"/>
            <a:ext cx="8458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4450" lIns="90475" spcFirstLastPara="1" rIns="90475" wrap="square" tIns="4445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Garamond"/>
              <a:buNone/>
            </a:pPr>
            <a: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Indirektne tehnike za merenje stavova </a:t>
            </a:r>
            <a:b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BIHEJVIORALNE: RT</a:t>
            </a:r>
            <a:endParaRPr/>
          </a:p>
        </p:txBody>
      </p:sp>
      <p:sp>
        <p:nvSpPr>
          <p:cNvPr id="179" name="Google Shape;179;p25"/>
          <p:cNvSpPr txBox="1"/>
          <p:nvPr/>
        </p:nvSpPr>
        <p:spPr>
          <a:xfrm>
            <a:off x="228600" y="1981200"/>
            <a:ext cx="9144000" cy="11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0" i="0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0" name="Google Shape;180;p25"/>
          <p:cNvSpPr txBox="1"/>
          <p:nvPr/>
        </p:nvSpPr>
        <p:spPr>
          <a:xfrm>
            <a:off x="0" y="1654200"/>
            <a:ext cx="8159700" cy="52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1"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TEST IMPLICITNIH ASOCIJACIJA</a:t>
            </a:r>
            <a:endParaRPr/>
          </a:p>
        </p:txBody>
      </p:sp>
      <p:pic>
        <p:nvPicPr>
          <p:cNvPr id="181" name="Google Shape;18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2350" y="3088525"/>
            <a:ext cx="7419651" cy="202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6"/>
          <p:cNvSpPr txBox="1"/>
          <p:nvPr>
            <p:ph type="title"/>
          </p:nvPr>
        </p:nvSpPr>
        <p:spPr>
          <a:xfrm>
            <a:off x="457200" y="304800"/>
            <a:ext cx="8458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4450" lIns="90475" spcFirstLastPara="1" rIns="90475" wrap="square" tIns="4445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Garamond"/>
              <a:buNone/>
            </a:pPr>
            <a: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Indirektne tehnike za merenje stavova </a:t>
            </a:r>
            <a:b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BIHEJVIORALNE: PONAŠANJE</a:t>
            </a:r>
            <a:endParaRPr/>
          </a:p>
        </p:txBody>
      </p:sp>
      <p:sp>
        <p:nvSpPr>
          <p:cNvPr id="187" name="Google Shape;187;p26"/>
          <p:cNvSpPr txBox="1"/>
          <p:nvPr/>
        </p:nvSpPr>
        <p:spPr>
          <a:xfrm>
            <a:off x="228600" y="1981200"/>
            <a:ext cx="9144000" cy="11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0" i="0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8" name="Google Shape;188;p26"/>
          <p:cNvSpPr txBox="1"/>
          <p:nvPr/>
        </p:nvSpPr>
        <p:spPr>
          <a:xfrm>
            <a:off x="0" y="1654200"/>
            <a:ext cx="8159700" cy="52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1"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TEHNIKA IZGUBLJENIH PISAMA</a:t>
            </a:r>
            <a:endParaRPr/>
          </a:p>
        </p:txBody>
      </p:sp>
      <p:pic>
        <p:nvPicPr>
          <p:cNvPr id="189" name="Google Shape;18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1476" y="2545400"/>
            <a:ext cx="6341150" cy="359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/>
          <p:nvPr>
            <p:ph type="title"/>
          </p:nvPr>
        </p:nvSpPr>
        <p:spPr>
          <a:xfrm>
            <a:off x="457200" y="304800"/>
            <a:ext cx="8458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4450" lIns="90475" spcFirstLastPara="1" rIns="90475" wrap="square" tIns="4445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Garamond"/>
              <a:buNone/>
            </a:pPr>
            <a: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Indirektne tehnike za merenje stavova </a:t>
            </a:r>
            <a:b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KRITIKA</a:t>
            </a:r>
            <a:endParaRPr/>
          </a:p>
        </p:txBody>
      </p:sp>
      <p:sp>
        <p:nvSpPr>
          <p:cNvPr id="195" name="Google Shape;195;p27"/>
          <p:cNvSpPr txBox="1"/>
          <p:nvPr/>
        </p:nvSpPr>
        <p:spPr>
          <a:xfrm>
            <a:off x="114300" y="1371600"/>
            <a:ext cx="9144000" cy="55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aramond"/>
              <a:buAutoNum type="arabicPeriod"/>
            </a:pPr>
            <a:r>
              <a:rPr lang="en-US" sz="3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Konstrukt validnost </a:t>
            </a:r>
            <a:endParaRPr sz="3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Šta zapravo mere? Šta govore korelacije sa eksplicitnim merama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2. Sužavanje predmeta merenja</a:t>
            </a:r>
            <a:endParaRPr sz="3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3. Psihometrijski inferiorne u odnosu na eksplicitne mere </a:t>
            </a: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objektivnost, unutrašnja pouzdanost, test-retest pouzdanost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4. Inkrementalni doprinos predviđanju ponašanja</a:t>
            </a:r>
            <a:endParaRPr sz="3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Povrh eksplicitnih mera? 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t/>
            </a:r>
            <a:endParaRPr sz="3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/>
          <p:nvPr>
            <p:ph type="title"/>
          </p:nvPr>
        </p:nvSpPr>
        <p:spPr>
          <a:xfrm>
            <a:off x="457200" y="304800"/>
            <a:ext cx="8458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4450" lIns="90475" spcFirstLastPara="1" rIns="90475" wrap="square" tIns="4445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Garamond"/>
              <a:buNone/>
            </a:pPr>
            <a: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Indirektne tehnike za merenje stavova </a:t>
            </a:r>
            <a:b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Vrste </a:t>
            </a:r>
            <a:endParaRPr/>
          </a:p>
        </p:txBody>
      </p:sp>
      <p:sp>
        <p:nvSpPr>
          <p:cNvPr id="91" name="Google Shape;91;p14"/>
          <p:cNvSpPr txBox="1"/>
          <p:nvPr/>
        </p:nvSpPr>
        <p:spPr>
          <a:xfrm>
            <a:off x="228600" y="1981200"/>
            <a:ext cx="9144000" cy="1187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0" i="0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2" name="Google Shape;92;p14"/>
          <p:cNvSpPr txBox="1"/>
          <p:nvPr/>
        </p:nvSpPr>
        <p:spPr>
          <a:xfrm>
            <a:off x="812275" y="1624575"/>
            <a:ext cx="7722000" cy="4084800"/>
          </a:xfrm>
          <a:prstGeom prst="rect">
            <a:avLst/>
          </a:prstGeom>
          <a:noFill/>
          <a:ln cap="flat" cmpd="sng" w="76200">
            <a:solidFill>
              <a:srgbClr val="99003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AutoNum type="arabicPeriod"/>
            </a:pPr>
            <a:r>
              <a:rPr b="1"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KOGNITIVNI INDIKATORI STAVA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AutoNum type="arabicPeriod"/>
            </a:pPr>
            <a:r>
              <a:rPr b="1" i="0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PROJEKTIVNE TEHNIKE </a:t>
            </a:r>
            <a:r>
              <a:rPr b="1"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(KOGNITIVNI I AFEKTIVNI)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AutoNum type="arabicPeriod"/>
            </a:pPr>
            <a:r>
              <a:rPr b="1"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AFEKTIVNI INDIKATORI STAVA (FIZIOLOŠKE REAKCIJE)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AutoNum type="arabicPeriod"/>
            </a:pPr>
            <a:r>
              <a:rPr b="1"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BIHEJVIORALNI INDIKATORI STAVA (VREME REAKCIJE, POSMATRANJE PONAŠANJA</a:t>
            </a:r>
            <a:endParaRPr/>
          </a:p>
          <a:p>
            <a:pPr indent="0" lvl="0" marL="457200" marR="0" rtl="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/>
          <p:nvPr>
            <p:ph type="title"/>
          </p:nvPr>
        </p:nvSpPr>
        <p:spPr>
          <a:xfrm>
            <a:off x="457200" y="304800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4450" lIns="90475" spcFirstLastPara="1" rIns="90475" wrap="square" tIns="4445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Garamond"/>
              <a:buNone/>
            </a:pPr>
            <a: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Indirektne tehnike za merenje stavova </a:t>
            </a:r>
            <a:b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KOGNITIVNI: </a:t>
            </a:r>
            <a: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Prividni testovi znanja </a:t>
            </a:r>
            <a:endParaRPr/>
          </a:p>
        </p:txBody>
      </p:sp>
      <p:sp>
        <p:nvSpPr>
          <p:cNvPr id="98" name="Google Shape;98;p15"/>
          <p:cNvSpPr txBox="1"/>
          <p:nvPr/>
        </p:nvSpPr>
        <p:spPr>
          <a:xfrm>
            <a:off x="228600" y="1981200"/>
            <a:ext cx="9144000" cy="1187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0" i="0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99" name="Google Shape;99;p15"/>
          <p:cNvSpPr txBox="1"/>
          <p:nvPr/>
        </p:nvSpPr>
        <p:spPr>
          <a:xfrm>
            <a:off x="168275" y="1524000"/>
            <a:ext cx="8467725" cy="1187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1" i="0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Ideja:  </a:t>
            </a:r>
            <a:r>
              <a:rPr b="0" i="0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Nema tačnog odgovora (obično na sredini između ekstremnih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0" i="0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			 ponuđenih kategorija)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0" i="0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Ispitanik ne može znati tačan odgovor</a:t>
            </a:r>
            <a:endParaRPr/>
          </a:p>
        </p:txBody>
      </p:sp>
      <p:sp>
        <p:nvSpPr>
          <p:cNvPr id="100" name="Google Shape;100;p15"/>
          <p:cNvSpPr txBox="1"/>
          <p:nvPr/>
        </p:nvSpPr>
        <p:spPr>
          <a:xfrm>
            <a:off x="669550" y="2787650"/>
            <a:ext cx="7824600" cy="33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1" i="0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Pretpostavka: </a:t>
            </a:r>
            <a:r>
              <a:rPr b="0" i="0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Ispitanik zaokružuje </a:t>
            </a:r>
            <a:r>
              <a:rPr b="0" i="1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najverovatniju alternativu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0" i="1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	</a:t>
            </a:r>
            <a:r>
              <a:rPr b="0" i="0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(najbliža njegovom stavu)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0" i="0" lang="en-US" sz="18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Koliko je bilo Srba na Kosovu do 1999. godine?</a:t>
            </a:r>
            <a:endParaRPr sz="18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0" i="0" lang="en-US" sz="18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a. 50 000</a:t>
            </a:r>
            <a:endParaRPr sz="18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0" i="0" lang="en-US" sz="18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b. 500 000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t/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zmeđu 1980. i 1995., potrošnja električne energije u zemljama Evropske unije je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45720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a. porasla za 25%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45720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b. porasla za 75%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t/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0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0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/>
          <p:nvPr>
            <p:ph type="title"/>
          </p:nvPr>
        </p:nvSpPr>
        <p:spPr>
          <a:xfrm>
            <a:off x="457200" y="304800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4450" lIns="90475" spcFirstLastPara="1" rIns="90475" wrap="square" tIns="4445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Garamond"/>
              <a:buNone/>
            </a:pPr>
            <a: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Indirektne tehnike za merenje stavova </a:t>
            </a:r>
            <a:b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KOGNITIVNI: Greške u rezonovanju</a:t>
            </a:r>
            <a: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endParaRPr/>
          </a:p>
        </p:txBody>
      </p:sp>
      <p:sp>
        <p:nvSpPr>
          <p:cNvPr id="106" name="Google Shape;106;p16"/>
          <p:cNvSpPr txBox="1"/>
          <p:nvPr/>
        </p:nvSpPr>
        <p:spPr>
          <a:xfrm>
            <a:off x="228600" y="1981200"/>
            <a:ext cx="9144000" cy="11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0" i="0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7" name="Google Shape;107;p16"/>
          <p:cNvSpPr txBox="1"/>
          <p:nvPr/>
        </p:nvSpPr>
        <p:spPr>
          <a:xfrm>
            <a:off x="168275" y="1524000"/>
            <a:ext cx="8467800" cy="11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1" i="0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Ideja:  </a:t>
            </a: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Ako je zaključak u skladu sa ispitanikovim stavovima, veća je verovatnoća da neće primetiti grešku u rezonovanju i obrnuto.</a:t>
            </a:r>
            <a:r>
              <a:rPr b="0" i="0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</a:t>
            </a:r>
            <a:endParaRPr/>
          </a:p>
        </p:txBody>
      </p:sp>
      <p:sp>
        <p:nvSpPr>
          <p:cNvPr id="108" name="Google Shape;108;p16"/>
          <p:cNvSpPr txBox="1"/>
          <p:nvPr/>
        </p:nvSpPr>
        <p:spPr>
          <a:xfrm>
            <a:off x="669550" y="2787650"/>
            <a:ext cx="7824600" cy="33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Bog voli sve ljude.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Gejevi su ljudi.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i="1"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Bog voli gejeve.</a:t>
            </a:r>
            <a:endParaRPr i="1"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t/>
            </a:r>
            <a:endParaRPr i="1"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Ako je Kosovo Srbija, svi građani Kosova imaju pravo da se leče u bolnicama u centralnoj Srbiji pod istim uslovima kao i građani centralne Srbije.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Albanci su građani Kosova.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i="1"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Albanci imaju pravo da se leče </a:t>
            </a:r>
            <a:r>
              <a:rPr i="1"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u bolnicama u centralnoj Srbiji pod istim uslovima kao i građani centralne Srbije.</a:t>
            </a:r>
            <a:endParaRPr i="1"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t/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 txBox="1"/>
          <p:nvPr>
            <p:ph type="title"/>
          </p:nvPr>
        </p:nvSpPr>
        <p:spPr>
          <a:xfrm>
            <a:off x="114300" y="-696225"/>
            <a:ext cx="8915400" cy="2213700"/>
          </a:xfrm>
          <a:prstGeom prst="rect">
            <a:avLst/>
          </a:prstGeom>
          <a:noFill/>
          <a:ln>
            <a:noFill/>
          </a:ln>
        </p:spPr>
        <p:txBody>
          <a:bodyPr anchorCtr="0" anchor="b" bIns="44450" lIns="90475" spcFirstLastPara="1" rIns="90475" wrap="square" tIns="4445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Garamond"/>
              <a:buNone/>
            </a:pPr>
            <a: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Indirektne tehnike za merenje stavova </a:t>
            </a:r>
            <a:b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b="1" lang="en-US" sz="3000">
                <a:latin typeface="Garamond"/>
                <a:ea typeface="Garamond"/>
                <a:cs typeface="Garamond"/>
                <a:sym typeface="Garamond"/>
              </a:rPr>
              <a:t>KOGNITIVNI: Greške u pamćenju/interpretaciji</a:t>
            </a:r>
            <a:endParaRPr sz="3000"/>
          </a:p>
        </p:txBody>
      </p:sp>
      <p:sp>
        <p:nvSpPr>
          <p:cNvPr id="114" name="Google Shape;114;p17"/>
          <p:cNvSpPr txBox="1"/>
          <p:nvPr/>
        </p:nvSpPr>
        <p:spPr>
          <a:xfrm>
            <a:off x="1249750" y="1679500"/>
            <a:ext cx="9144000" cy="11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0" i="0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15" name="Google Shape;11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71500" y="2207000"/>
            <a:ext cx="5010150" cy="317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/>
          <p:nvPr>
            <p:ph type="title"/>
          </p:nvPr>
        </p:nvSpPr>
        <p:spPr>
          <a:xfrm>
            <a:off x="114300" y="-696225"/>
            <a:ext cx="8915400" cy="2213700"/>
          </a:xfrm>
          <a:prstGeom prst="rect">
            <a:avLst/>
          </a:prstGeom>
          <a:noFill/>
          <a:ln>
            <a:noFill/>
          </a:ln>
        </p:spPr>
        <p:txBody>
          <a:bodyPr anchorCtr="0" anchor="b" bIns="44450" lIns="90475" spcFirstLastPara="1" rIns="90475" wrap="square" tIns="4445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Garamond"/>
              <a:buNone/>
            </a:pPr>
            <a: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Indirektne tehnike za merenje stavova </a:t>
            </a:r>
            <a:b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b="1" lang="en-US" sz="3000">
                <a:latin typeface="Garamond"/>
                <a:ea typeface="Garamond"/>
                <a:cs typeface="Garamond"/>
                <a:sym typeface="Garamond"/>
              </a:rPr>
              <a:t>KOGNITIVNI: Greške u pamćenju/interpretaciji</a:t>
            </a:r>
            <a:endParaRPr sz="3000"/>
          </a:p>
        </p:txBody>
      </p:sp>
      <p:sp>
        <p:nvSpPr>
          <p:cNvPr id="121" name="Google Shape;121;p18"/>
          <p:cNvSpPr txBox="1"/>
          <p:nvPr/>
        </p:nvSpPr>
        <p:spPr>
          <a:xfrm>
            <a:off x="228600" y="1981200"/>
            <a:ext cx="9144000" cy="11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0" i="0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2" name="Google Shape;122;p18"/>
          <p:cNvSpPr txBox="1"/>
          <p:nvPr/>
        </p:nvSpPr>
        <p:spPr>
          <a:xfrm>
            <a:off x="1080725" y="4515525"/>
            <a:ext cx="80634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45720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Foto priča sa istim scenariom i romskim/neromskim akterom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45720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3" name="Google Shape;12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6962" y="1606850"/>
            <a:ext cx="4410075" cy="22095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66950" y="3905788"/>
            <a:ext cx="4410075" cy="229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9"/>
          <p:cNvSpPr txBox="1"/>
          <p:nvPr>
            <p:ph type="title"/>
          </p:nvPr>
        </p:nvSpPr>
        <p:spPr>
          <a:xfrm>
            <a:off x="457200" y="304800"/>
            <a:ext cx="8458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4450" lIns="90475" spcFirstLastPara="1" rIns="90475" wrap="square" tIns="4445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Garamond"/>
              <a:buNone/>
            </a:pPr>
            <a: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Indirektne tehnike za merenje stavova </a:t>
            </a:r>
            <a:b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b="1" i="0" lang="en-US" sz="3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KOG</a:t>
            </a:r>
            <a:r>
              <a:rPr b="1" lang="en-US" sz="3000">
                <a:latin typeface="Garamond"/>
                <a:ea typeface="Garamond"/>
                <a:cs typeface="Garamond"/>
                <a:sym typeface="Garamond"/>
              </a:rPr>
              <a:t>/AF: </a:t>
            </a:r>
            <a:r>
              <a:rPr b="1" i="0" lang="en-US" sz="3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Modifikovane projektivne tehnike </a:t>
            </a:r>
            <a:endParaRPr sz="3000"/>
          </a:p>
        </p:txBody>
      </p:sp>
      <p:sp>
        <p:nvSpPr>
          <p:cNvPr id="130" name="Google Shape;130;p19"/>
          <p:cNvSpPr txBox="1"/>
          <p:nvPr/>
        </p:nvSpPr>
        <p:spPr>
          <a:xfrm>
            <a:off x="228600" y="1981200"/>
            <a:ext cx="9144000" cy="1187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0" i="0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1" name="Google Shape;131;p19"/>
          <p:cNvSpPr txBox="1"/>
          <p:nvPr/>
        </p:nvSpPr>
        <p:spPr>
          <a:xfrm>
            <a:off x="457200" y="1616075"/>
            <a:ext cx="4340100" cy="15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Rozencvajgov test frustracije</a:t>
            </a:r>
            <a:endParaRPr/>
          </a:p>
        </p:txBody>
      </p:sp>
      <p:pic>
        <p:nvPicPr>
          <p:cNvPr id="132" name="Google Shape;13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6165" y="2472400"/>
            <a:ext cx="4848860" cy="368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"/>
          <p:cNvSpPr txBox="1"/>
          <p:nvPr>
            <p:ph type="title"/>
          </p:nvPr>
        </p:nvSpPr>
        <p:spPr>
          <a:xfrm>
            <a:off x="457200" y="304800"/>
            <a:ext cx="8458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4450" lIns="90475" spcFirstLastPara="1" rIns="90475" wrap="square" tIns="4445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Garamond"/>
              <a:buNone/>
            </a:pPr>
            <a: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Indirektne tehnike za merenje stavova </a:t>
            </a:r>
            <a:b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b="1" i="0" lang="en-US" sz="3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KOG</a:t>
            </a:r>
            <a:r>
              <a:rPr b="1" lang="en-US" sz="3000">
                <a:latin typeface="Garamond"/>
                <a:ea typeface="Garamond"/>
                <a:cs typeface="Garamond"/>
                <a:sym typeface="Garamond"/>
              </a:rPr>
              <a:t>/AF: </a:t>
            </a:r>
            <a:r>
              <a:rPr b="1" i="0" lang="en-US" sz="3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Modifikovane projektivne tehnike </a:t>
            </a:r>
            <a:endParaRPr sz="3000"/>
          </a:p>
        </p:txBody>
      </p:sp>
      <p:sp>
        <p:nvSpPr>
          <p:cNvPr id="138" name="Google Shape;138;p20"/>
          <p:cNvSpPr txBox="1"/>
          <p:nvPr/>
        </p:nvSpPr>
        <p:spPr>
          <a:xfrm>
            <a:off x="228600" y="1981200"/>
            <a:ext cx="9144000" cy="11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0" i="0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9" name="Google Shape;139;p20"/>
          <p:cNvSpPr txBox="1"/>
          <p:nvPr/>
        </p:nvSpPr>
        <p:spPr>
          <a:xfrm>
            <a:off x="457200" y="1616075"/>
            <a:ext cx="7596000" cy="15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Dopunjavanje fragmenata reči/rečenica</a:t>
            </a:r>
            <a:endParaRPr/>
          </a:p>
        </p:txBody>
      </p:sp>
      <p:sp>
        <p:nvSpPr>
          <p:cNvPr id="140" name="Google Shape;140;p20"/>
          <p:cNvSpPr txBox="1"/>
          <p:nvPr/>
        </p:nvSpPr>
        <p:spPr>
          <a:xfrm>
            <a:off x="457200" y="2571300"/>
            <a:ext cx="7352400" cy="8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DR_ _ _ (DROGA, ali i DRAMA/DREKA), 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PI_ _ _ _ (PIŠTOLj, ali i PIKSLA/PIPETA)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41" name="Google Shape;14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1422" y="2080997"/>
            <a:ext cx="1313078" cy="13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324050"/>
            <a:ext cx="9144000" cy="1647187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0"/>
          <p:cNvSpPr txBox="1"/>
          <p:nvPr/>
        </p:nvSpPr>
        <p:spPr>
          <a:xfrm>
            <a:off x="457200" y="5861750"/>
            <a:ext cx="84582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OBJAŠNJAVA SITUACIJU ILI NASTAVLJA REČENICU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1"/>
          <p:cNvSpPr txBox="1"/>
          <p:nvPr>
            <p:ph type="title"/>
          </p:nvPr>
        </p:nvSpPr>
        <p:spPr>
          <a:xfrm>
            <a:off x="457200" y="304800"/>
            <a:ext cx="8458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4450" lIns="90475" spcFirstLastPara="1" rIns="90475" wrap="square" tIns="4445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Garamond"/>
              <a:buNone/>
            </a:pPr>
            <a: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Indirektne tehnike za merenje stavova </a:t>
            </a:r>
            <a:b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AFEKTIVNE:</a:t>
            </a:r>
            <a:r>
              <a:rPr b="1" i="0" lang="en-US" sz="4000" u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 Fiziološke reakcije </a:t>
            </a:r>
            <a:endParaRPr/>
          </a:p>
        </p:txBody>
      </p:sp>
      <p:sp>
        <p:nvSpPr>
          <p:cNvPr id="149" name="Google Shape;149;p21"/>
          <p:cNvSpPr txBox="1"/>
          <p:nvPr/>
        </p:nvSpPr>
        <p:spPr>
          <a:xfrm>
            <a:off x="228600" y="1981200"/>
            <a:ext cx="9144000" cy="11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0" i="0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0" name="Google Shape;150;p21"/>
          <p:cNvSpPr txBox="1"/>
          <p:nvPr/>
        </p:nvSpPr>
        <p:spPr>
          <a:xfrm>
            <a:off x="0" y="1600200"/>
            <a:ext cx="9125100" cy="52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1" i="0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Pretpostavka: </a:t>
            </a:r>
            <a:r>
              <a:rPr b="0" i="0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afektivna komponenta stava korelira sa reakcijama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rPr b="0" i="0" lang="en-US" sz="2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		autonomnog nervnog sistema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</a:pPr>
            <a:r>
              <a:t/>
            </a:r>
            <a:endParaRPr/>
          </a:p>
        </p:txBody>
      </p:sp>
      <p:pic>
        <p:nvPicPr>
          <p:cNvPr id="151" name="Google Shape;15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7050" y="2649550"/>
            <a:ext cx="7422625" cy="3683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