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1"/>
  </p:notesMasterIdLst>
  <p:sldIdLst>
    <p:sldId id="257" r:id="rId2"/>
    <p:sldId id="517" r:id="rId3"/>
    <p:sldId id="272" r:id="rId4"/>
    <p:sldId id="274" r:id="rId5"/>
    <p:sldId id="518" r:id="rId6"/>
    <p:sldId id="276" r:id="rId7"/>
    <p:sldId id="277" r:id="rId8"/>
    <p:sldId id="519" r:id="rId9"/>
    <p:sldId id="278" r:id="rId10"/>
    <p:sldId id="520" r:id="rId11"/>
    <p:sldId id="279" r:id="rId12"/>
    <p:sldId id="280" r:id="rId13"/>
    <p:sldId id="281" r:id="rId14"/>
    <p:sldId id="522" r:id="rId15"/>
    <p:sldId id="521" r:id="rId16"/>
    <p:sldId id="282" r:id="rId17"/>
    <p:sldId id="523" r:id="rId18"/>
    <p:sldId id="283" r:id="rId19"/>
    <p:sldId id="524" r:id="rId20"/>
    <p:sldId id="284" r:id="rId21"/>
    <p:sldId id="525" r:id="rId22"/>
    <p:sldId id="526" r:id="rId23"/>
    <p:sldId id="285" r:id="rId24"/>
    <p:sldId id="286" r:id="rId25"/>
    <p:sldId id="287" r:id="rId26"/>
    <p:sldId id="305" r:id="rId27"/>
    <p:sldId id="302" r:id="rId28"/>
    <p:sldId id="528" r:id="rId29"/>
    <p:sldId id="52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435" autoAdjust="0"/>
  </p:normalViewPr>
  <p:slideViewPr>
    <p:cSldViewPr snapToGrid="0" snapToObjects="1">
      <p:cViewPr varScale="1">
        <p:scale>
          <a:sx n="57" d="100"/>
          <a:sy n="57" d="100"/>
        </p:scale>
        <p:origin x="92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Coverage of children by the preparatory preschool </a:t>
            </a:r>
            <a:r>
              <a:rPr lang="en-US" sz="1600" dirty="0" err="1"/>
              <a:t>programme</a:t>
            </a:r>
            <a:r>
              <a:rPr lang="en-US" sz="1600" dirty="0"/>
              <a:t> </a:t>
            </a:r>
            <a:r>
              <a:rPr lang="en-US" sz="1000" dirty="0"/>
              <a:t>- Percent</a:t>
            </a:r>
          </a:p>
        </c:rich>
      </c:tx>
      <c:layout>
        <c:manualLayout>
          <c:xMode val="edge"/>
          <c:yMode val="edge"/>
          <c:x val="0.258410839998861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Sheet6!$F$1</c:f>
              <c:strCache>
                <c:ptCount val="1"/>
                <c:pt idx="0">
                  <c:v>Coverage of children by the preparatory preschool programme - Percent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Sheet6!$E$2:$E$12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Sheet6!$F$2:$F$12</c:f>
              <c:numCache>
                <c:formatCode>General</c:formatCode>
                <c:ptCount val="11"/>
                <c:pt idx="0">
                  <c:v>87.5</c:v>
                </c:pt>
                <c:pt idx="1">
                  <c:v>93.2</c:v>
                </c:pt>
                <c:pt idx="2">
                  <c:v>92.7</c:v>
                </c:pt>
                <c:pt idx="3">
                  <c:v>94.5</c:v>
                </c:pt>
                <c:pt idx="4">
                  <c:v>95.3</c:v>
                </c:pt>
                <c:pt idx="5">
                  <c:v>95.1</c:v>
                </c:pt>
                <c:pt idx="6">
                  <c:v>96.6</c:v>
                </c:pt>
                <c:pt idx="7">
                  <c:v>98.2</c:v>
                </c:pt>
                <c:pt idx="8">
                  <c:v>97.1</c:v>
                </c:pt>
                <c:pt idx="9">
                  <c:v>97.4</c:v>
                </c:pt>
                <c:pt idx="10">
                  <c:v>96.4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37-4C16-B3BA-74EE9018F8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4196704"/>
        <c:axId val="354192128"/>
      </c:lineChart>
      <c:catAx>
        <c:axId val="35419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4192128"/>
        <c:crosses val="autoZero"/>
        <c:auto val="1"/>
        <c:lblAlgn val="ctr"/>
        <c:lblOffset val="100"/>
        <c:noMultiLvlLbl val="0"/>
      </c:catAx>
      <c:valAx>
        <c:axId val="35419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419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4561-4C07-AE4B-90BB-B0E23EF8293D}" type="doc">
      <dgm:prSet loTypeId="urn:microsoft.com/office/officeart/2005/8/layout/radial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057478-04D8-DF4B-86E5-DDB3D17AD55C}">
      <dgm:prSet phldrT="[Text]"/>
      <dgm:spPr/>
      <dgm:t>
        <a:bodyPr/>
        <a:lstStyle/>
        <a:p>
          <a:r>
            <a:rPr lang="ta-IN" dirty="0"/>
            <a:t> </a:t>
          </a:r>
          <a:r>
            <a:rPr lang="sr-Latn-RS" dirty="0"/>
            <a:t>I</a:t>
          </a:r>
          <a:r>
            <a:rPr lang="ta-IN" dirty="0"/>
            <a:t>mplikacije</a:t>
          </a:r>
          <a:endParaRPr lang="en-US" dirty="0"/>
        </a:p>
      </dgm:t>
    </dgm:pt>
    <dgm:pt modelId="{3D631555-E873-E745-AE26-26A6BB672B07}" type="parTrans" cxnId="{01F8E78F-227A-2E45-A8FE-1B4D2756B7EC}">
      <dgm:prSet/>
      <dgm:spPr/>
      <dgm:t>
        <a:bodyPr/>
        <a:lstStyle/>
        <a:p>
          <a:endParaRPr lang="en-US"/>
        </a:p>
      </dgm:t>
    </dgm:pt>
    <dgm:pt modelId="{5AAE11B3-CDBF-704A-BEA4-CED8D7AE9C36}" type="sibTrans" cxnId="{01F8E78F-227A-2E45-A8FE-1B4D2756B7EC}">
      <dgm:prSet/>
      <dgm:spPr/>
      <dgm:t>
        <a:bodyPr/>
        <a:lstStyle/>
        <a:p>
          <a:endParaRPr lang="en-US"/>
        </a:p>
      </dgm:t>
    </dgm:pt>
    <dgm:pt modelId="{406BC6A0-C88F-F24C-BBC9-888F63282620}">
      <dgm:prSet phldrT="[Text]" custT="1"/>
      <dgm:spPr>
        <a:solidFill>
          <a:srgbClr val="FF9933"/>
        </a:solidFill>
      </dgm:spPr>
      <dgm:t>
        <a:bodyPr/>
        <a:lstStyle/>
        <a:p>
          <a:r>
            <a:rPr lang="ta-IN" sz="2000" dirty="0"/>
            <a:t>Izmenjeni psihološki procesi</a:t>
          </a:r>
        </a:p>
        <a:p>
          <a:r>
            <a:rPr lang="sr-Latn-RS" sz="2000" dirty="0"/>
            <a:t>(</a:t>
          </a:r>
          <a:r>
            <a:rPr lang="en-US" sz="2000" dirty="0"/>
            <a:t>M</a:t>
          </a:r>
          <a:r>
            <a:rPr lang="ta-IN" sz="2000" dirty="0"/>
            <a:t>otivacija</a:t>
          </a:r>
          <a:r>
            <a:rPr lang="sr-Latn-RS" sz="2000" dirty="0"/>
            <a:t>, </a:t>
          </a:r>
          <a:r>
            <a:rPr lang="ta-IN" sz="2000" dirty="0"/>
            <a:t>pažnja?</a:t>
          </a:r>
          <a:r>
            <a:rPr lang="sr-Latn-RS" sz="2000" dirty="0"/>
            <a:t>)</a:t>
          </a:r>
          <a:endParaRPr lang="en-US" sz="2000" dirty="0"/>
        </a:p>
      </dgm:t>
    </dgm:pt>
    <dgm:pt modelId="{96D9F14E-7100-F748-923D-9D4A6AC91D47}" type="parTrans" cxnId="{16F5AF01-AD92-C948-92C4-7D3EAB4FF96F}">
      <dgm:prSet/>
      <dgm:spPr>
        <a:solidFill>
          <a:srgbClr val="FF9933"/>
        </a:solidFill>
      </dgm:spPr>
      <dgm:t>
        <a:bodyPr/>
        <a:lstStyle/>
        <a:p>
          <a:endParaRPr lang="en-US"/>
        </a:p>
      </dgm:t>
    </dgm:pt>
    <dgm:pt modelId="{1010E9EC-4503-9142-8589-16E097EEF8B4}" type="sibTrans" cxnId="{16F5AF01-AD92-C948-92C4-7D3EAB4FF96F}">
      <dgm:prSet/>
      <dgm:spPr/>
      <dgm:t>
        <a:bodyPr/>
        <a:lstStyle/>
        <a:p>
          <a:endParaRPr lang="en-US"/>
        </a:p>
      </dgm:t>
    </dgm:pt>
    <dgm:pt modelId="{F6EB15B1-F3A1-1540-B275-34F854A59211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P</a:t>
          </a:r>
          <a:r>
            <a:rPr lang="ta-IN" sz="2000" dirty="0">
              <a:solidFill>
                <a:schemeClr val="bg1"/>
              </a:solidFill>
            </a:rPr>
            <a:t>osebno obučeni </a:t>
          </a:r>
          <a:r>
            <a:rPr lang="sr-Latn-RS" sz="2000" dirty="0">
              <a:solidFill>
                <a:schemeClr val="bg1"/>
              </a:solidFill>
            </a:rPr>
            <a:t>nastavnici</a:t>
          </a:r>
          <a:endParaRPr lang="en-US" sz="2000" dirty="0">
            <a:solidFill>
              <a:schemeClr val="bg1"/>
            </a:solidFill>
          </a:endParaRPr>
        </a:p>
      </dgm:t>
    </dgm:pt>
    <dgm:pt modelId="{AB23B8BF-C59D-2448-9E0C-9D378EE6AA18}" type="parTrans" cxnId="{81CBEE8C-1111-CA4E-9822-EB0F00E936C0}">
      <dgm:prSet/>
      <dgm:spPr/>
      <dgm:t>
        <a:bodyPr/>
        <a:lstStyle/>
        <a:p>
          <a:endParaRPr lang="en-US"/>
        </a:p>
      </dgm:t>
    </dgm:pt>
    <dgm:pt modelId="{D4D36AAA-9E95-3641-890B-FF1F1789C545}" type="sibTrans" cxnId="{81CBEE8C-1111-CA4E-9822-EB0F00E936C0}">
      <dgm:prSet/>
      <dgm:spPr/>
      <dgm:t>
        <a:bodyPr/>
        <a:lstStyle/>
        <a:p>
          <a:endParaRPr lang="en-US"/>
        </a:p>
      </dgm:t>
    </dgm:pt>
    <dgm:pt modelId="{5179EF46-1B25-DB44-AD7A-45ABC3429DEF}">
      <dgm:prSet phldrT="[Text]" custT="1"/>
      <dgm:spPr/>
      <dgm:t>
        <a:bodyPr/>
        <a:lstStyle/>
        <a:p>
          <a:r>
            <a:rPr lang="en-US" sz="2000" dirty="0" err="1"/>
            <a:t>Š</a:t>
          </a:r>
          <a:r>
            <a:rPr lang="ta-IN" sz="2000" dirty="0"/>
            <a:t>kolski rituali</a:t>
          </a:r>
          <a:endParaRPr lang="en-US" sz="2000" dirty="0"/>
        </a:p>
      </dgm:t>
    </dgm:pt>
    <dgm:pt modelId="{F45E19D1-31CE-414C-B34F-780F03556AA2}" type="parTrans" cxnId="{2F39278E-5E3D-3945-914D-ECA2E852C419}">
      <dgm:prSet/>
      <dgm:spPr/>
      <dgm:t>
        <a:bodyPr/>
        <a:lstStyle/>
        <a:p>
          <a:endParaRPr lang="en-US"/>
        </a:p>
      </dgm:t>
    </dgm:pt>
    <dgm:pt modelId="{E0743C03-CD4F-5445-8C97-5E64E94A43E5}" type="sibTrans" cxnId="{2F39278E-5E3D-3945-914D-ECA2E852C419}">
      <dgm:prSet/>
      <dgm:spPr/>
      <dgm:t>
        <a:bodyPr/>
        <a:lstStyle/>
        <a:p>
          <a:endParaRPr lang="en-US"/>
        </a:p>
      </dgm:t>
    </dgm:pt>
    <dgm:pt modelId="{FC53D921-BEA0-594E-AA3F-576905740B68}">
      <dgm:prSet phldrT="[Text]" custT="1"/>
      <dgm:spPr/>
      <dgm:t>
        <a:bodyPr/>
        <a:lstStyle/>
        <a:p>
          <a:r>
            <a:rPr lang="en-US" sz="2000" dirty="0"/>
            <a:t>S</a:t>
          </a:r>
          <a:r>
            <a:rPr lang="ta-IN" sz="2000" dirty="0"/>
            <a:t>istem institucija </a:t>
          </a:r>
          <a:endParaRPr lang="en-US" sz="2000" dirty="0"/>
        </a:p>
      </dgm:t>
    </dgm:pt>
    <dgm:pt modelId="{415484ED-E187-7E4E-9753-0BEC24345933}" type="parTrans" cxnId="{66EA9CB1-BD41-FE46-8C56-C1080D18F756}">
      <dgm:prSet/>
      <dgm:spPr/>
      <dgm:t>
        <a:bodyPr/>
        <a:lstStyle/>
        <a:p>
          <a:endParaRPr lang="en-US"/>
        </a:p>
      </dgm:t>
    </dgm:pt>
    <dgm:pt modelId="{9B48D017-75CD-6C46-9512-87C9F97DADE3}" type="sibTrans" cxnId="{66EA9CB1-BD41-FE46-8C56-C1080D18F756}">
      <dgm:prSet/>
      <dgm:spPr/>
      <dgm:t>
        <a:bodyPr/>
        <a:lstStyle/>
        <a:p>
          <a:endParaRPr lang="en-US"/>
        </a:p>
      </dgm:t>
    </dgm:pt>
    <dgm:pt modelId="{D5561C3A-8C34-644E-B7D1-5F38C6D47E3E}">
      <dgm:prSet custT="1"/>
      <dgm:spPr>
        <a:solidFill>
          <a:srgbClr val="FF000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I </a:t>
          </a:r>
          <a:r>
            <a:rPr lang="en-US" sz="2000" dirty="0" err="1">
              <a:solidFill>
                <a:schemeClr val="tx1"/>
              </a:solidFill>
            </a:rPr>
            <a:t>niz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problema</a:t>
          </a:r>
          <a:endParaRPr lang="en-US" sz="2000" dirty="0">
            <a:solidFill>
              <a:schemeClr val="tx1"/>
            </a:solidFill>
          </a:endParaRPr>
        </a:p>
      </dgm:t>
    </dgm:pt>
    <dgm:pt modelId="{747D6D8C-7392-D74E-B2AF-EDCF616691CB}" type="parTrans" cxnId="{C506708F-8C19-2E4C-A8C2-C14A2CFBD68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752966D-D6D9-7D4A-90C4-077CBEAE11C0}" type="sibTrans" cxnId="{C506708F-8C19-2E4C-A8C2-C14A2CFBD68C}">
      <dgm:prSet/>
      <dgm:spPr/>
      <dgm:t>
        <a:bodyPr/>
        <a:lstStyle/>
        <a:p>
          <a:endParaRPr lang="en-US"/>
        </a:p>
      </dgm:t>
    </dgm:pt>
    <dgm:pt modelId="{8BFAD777-3756-3046-A416-BCB1FC588C3A}" type="pres">
      <dgm:prSet presAssocID="{78204561-4C07-AE4B-90BB-B0E23EF829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832AB3-0BD6-7A45-A0AD-0BC3AAE55C16}" type="pres">
      <dgm:prSet presAssocID="{60057478-04D8-DF4B-86E5-DDB3D17AD55C}" presName="centerShape" presStyleLbl="node0" presStyleIdx="0" presStyleCnt="1" custScaleX="169951" custScaleY="108993" custLinFactNeighborX="-520" custLinFactNeighborY="-520"/>
      <dgm:spPr/>
    </dgm:pt>
    <dgm:pt modelId="{E148B9E9-0D88-8F45-8501-6F8699FCEFE7}" type="pres">
      <dgm:prSet presAssocID="{96D9F14E-7100-F748-923D-9D4A6AC91D47}" presName="parTrans" presStyleLbl="sibTrans2D1" presStyleIdx="0" presStyleCnt="5"/>
      <dgm:spPr/>
    </dgm:pt>
    <dgm:pt modelId="{C2C48B61-0B41-CC43-ABCF-9C0810AB372D}" type="pres">
      <dgm:prSet presAssocID="{96D9F14E-7100-F748-923D-9D4A6AC91D47}" presName="connectorText" presStyleLbl="sibTrans2D1" presStyleIdx="0" presStyleCnt="5"/>
      <dgm:spPr/>
    </dgm:pt>
    <dgm:pt modelId="{0E889EDD-C11D-BD4C-B53E-73EB3CB1C940}" type="pres">
      <dgm:prSet presAssocID="{406BC6A0-C88F-F24C-BBC9-888F63282620}" presName="node" presStyleLbl="node1" presStyleIdx="0" presStyleCnt="5" custScaleX="219173" custScaleY="106649">
        <dgm:presLayoutVars>
          <dgm:bulletEnabled val="1"/>
        </dgm:presLayoutVars>
      </dgm:prSet>
      <dgm:spPr/>
    </dgm:pt>
    <dgm:pt modelId="{7A10625A-CED8-E64E-A66B-BB7E17E72F72}" type="pres">
      <dgm:prSet presAssocID="{AB23B8BF-C59D-2448-9E0C-9D378EE6AA18}" presName="parTrans" presStyleLbl="sibTrans2D1" presStyleIdx="1" presStyleCnt="5"/>
      <dgm:spPr/>
    </dgm:pt>
    <dgm:pt modelId="{54D9649C-D4F6-4E49-BE70-E42FCD8EF0B0}" type="pres">
      <dgm:prSet presAssocID="{AB23B8BF-C59D-2448-9E0C-9D378EE6AA18}" presName="connectorText" presStyleLbl="sibTrans2D1" presStyleIdx="1" presStyleCnt="5"/>
      <dgm:spPr/>
    </dgm:pt>
    <dgm:pt modelId="{DBA9647C-17F6-3946-8A31-AD872B76D38B}" type="pres">
      <dgm:prSet presAssocID="{F6EB15B1-F3A1-1540-B275-34F854A59211}" presName="node" presStyleLbl="node1" presStyleIdx="1" presStyleCnt="5" custScaleX="208902" custScaleY="129596" custRadScaleRad="129121" custRadScaleInc="10878">
        <dgm:presLayoutVars>
          <dgm:bulletEnabled val="1"/>
        </dgm:presLayoutVars>
      </dgm:prSet>
      <dgm:spPr/>
    </dgm:pt>
    <dgm:pt modelId="{0E735CEF-E891-5B44-ADF1-15EA9E78963A}" type="pres">
      <dgm:prSet presAssocID="{F45E19D1-31CE-414C-B34F-780F03556AA2}" presName="parTrans" presStyleLbl="sibTrans2D1" presStyleIdx="2" presStyleCnt="5"/>
      <dgm:spPr/>
    </dgm:pt>
    <dgm:pt modelId="{140CADE7-F114-6144-8D93-7A603D5672AA}" type="pres">
      <dgm:prSet presAssocID="{F45E19D1-31CE-414C-B34F-780F03556AA2}" presName="connectorText" presStyleLbl="sibTrans2D1" presStyleIdx="2" presStyleCnt="5"/>
      <dgm:spPr/>
    </dgm:pt>
    <dgm:pt modelId="{FC383878-B67D-764F-9C9B-9A513FD28398}" type="pres">
      <dgm:prSet presAssocID="{5179EF46-1B25-DB44-AD7A-45ABC3429DEF}" presName="node" presStyleLbl="node1" presStyleIdx="2" presStyleCnt="5" custScaleX="219804" custScaleY="126111" custRadScaleRad="148030" custRadScaleInc="-69712">
        <dgm:presLayoutVars>
          <dgm:bulletEnabled val="1"/>
        </dgm:presLayoutVars>
      </dgm:prSet>
      <dgm:spPr/>
    </dgm:pt>
    <dgm:pt modelId="{710518A4-FA3F-4D4E-8DAD-1A5546950868}" type="pres">
      <dgm:prSet presAssocID="{415484ED-E187-7E4E-9753-0BEC24345933}" presName="parTrans" presStyleLbl="sibTrans2D1" presStyleIdx="3" presStyleCnt="5"/>
      <dgm:spPr/>
    </dgm:pt>
    <dgm:pt modelId="{038830B1-AD54-9148-A383-1252680CB9F6}" type="pres">
      <dgm:prSet presAssocID="{415484ED-E187-7E4E-9753-0BEC24345933}" presName="connectorText" presStyleLbl="sibTrans2D1" presStyleIdx="3" presStyleCnt="5"/>
      <dgm:spPr/>
    </dgm:pt>
    <dgm:pt modelId="{CEAAD333-5C9B-FF4B-A4E5-D455E117FBE9}" type="pres">
      <dgm:prSet presAssocID="{FC53D921-BEA0-594E-AA3F-576905740B68}" presName="node" presStyleLbl="node1" presStyleIdx="3" presStyleCnt="5" custScaleX="253689" custScaleY="118870" custRadScaleRad="114468" custRadScaleInc="31091">
        <dgm:presLayoutVars>
          <dgm:bulletEnabled val="1"/>
        </dgm:presLayoutVars>
      </dgm:prSet>
      <dgm:spPr/>
    </dgm:pt>
    <dgm:pt modelId="{A30FEEDD-9E05-9642-AE6F-FACCEA1E21F3}" type="pres">
      <dgm:prSet presAssocID="{747D6D8C-7392-D74E-B2AF-EDCF616691CB}" presName="parTrans" presStyleLbl="sibTrans2D1" presStyleIdx="4" presStyleCnt="5"/>
      <dgm:spPr/>
    </dgm:pt>
    <dgm:pt modelId="{AF6ABF25-F105-014C-B065-5EA555587F9A}" type="pres">
      <dgm:prSet presAssocID="{747D6D8C-7392-D74E-B2AF-EDCF616691CB}" presName="connectorText" presStyleLbl="sibTrans2D1" presStyleIdx="4" presStyleCnt="5"/>
      <dgm:spPr/>
    </dgm:pt>
    <dgm:pt modelId="{CF98658A-08C3-3449-8508-E48F2C5179C7}" type="pres">
      <dgm:prSet presAssocID="{D5561C3A-8C34-644E-B7D1-5F38C6D47E3E}" presName="node" presStyleLbl="node1" presStyleIdx="4" presStyleCnt="5" custScaleX="132220" custScaleY="122208" custRadScaleRad="176981" custRadScaleInc="14081">
        <dgm:presLayoutVars>
          <dgm:bulletEnabled val="1"/>
        </dgm:presLayoutVars>
      </dgm:prSet>
      <dgm:spPr/>
    </dgm:pt>
  </dgm:ptLst>
  <dgm:cxnLst>
    <dgm:cxn modelId="{16F5AF01-AD92-C948-92C4-7D3EAB4FF96F}" srcId="{60057478-04D8-DF4B-86E5-DDB3D17AD55C}" destId="{406BC6A0-C88F-F24C-BBC9-888F63282620}" srcOrd="0" destOrd="0" parTransId="{96D9F14E-7100-F748-923D-9D4A6AC91D47}" sibTransId="{1010E9EC-4503-9142-8589-16E097EEF8B4}"/>
    <dgm:cxn modelId="{824F530C-B760-1447-AB11-8A5F7A68BF37}" type="presOf" srcId="{5179EF46-1B25-DB44-AD7A-45ABC3429DEF}" destId="{FC383878-B67D-764F-9C9B-9A513FD28398}" srcOrd="0" destOrd="0" presId="urn:microsoft.com/office/officeart/2005/8/layout/radial5"/>
    <dgm:cxn modelId="{AA39BB0C-E0AD-4A4C-81DF-1F385A6239E6}" type="presOf" srcId="{78204561-4C07-AE4B-90BB-B0E23EF8293D}" destId="{8BFAD777-3756-3046-A416-BCB1FC588C3A}" srcOrd="0" destOrd="0" presId="urn:microsoft.com/office/officeart/2005/8/layout/radial5"/>
    <dgm:cxn modelId="{2FCBD316-01F3-5B48-935C-09C28B6010D8}" type="presOf" srcId="{F45E19D1-31CE-414C-B34F-780F03556AA2}" destId="{0E735CEF-E891-5B44-ADF1-15EA9E78963A}" srcOrd="0" destOrd="0" presId="urn:microsoft.com/office/officeart/2005/8/layout/radial5"/>
    <dgm:cxn modelId="{08BEE32A-BE4E-0C4A-81F3-2E8FE9F66F03}" type="presOf" srcId="{FC53D921-BEA0-594E-AA3F-576905740B68}" destId="{CEAAD333-5C9B-FF4B-A4E5-D455E117FBE9}" srcOrd="0" destOrd="0" presId="urn:microsoft.com/office/officeart/2005/8/layout/radial5"/>
    <dgm:cxn modelId="{34818444-DD90-3A45-8484-7B909F4E8D31}" type="presOf" srcId="{AB23B8BF-C59D-2448-9E0C-9D378EE6AA18}" destId="{54D9649C-D4F6-4E49-BE70-E42FCD8EF0B0}" srcOrd="1" destOrd="0" presId="urn:microsoft.com/office/officeart/2005/8/layout/radial5"/>
    <dgm:cxn modelId="{95C7FC4A-871F-2144-9CDE-35F836AA8899}" type="presOf" srcId="{96D9F14E-7100-F748-923D-9D4A6AC91D47}" destId="{C2C48B61-0B41-CC43-ABCF-9C0810AB372D}" srcOrd="1" destOrd="0" presId="urn:microsoft.com/office/officeart/2005/8/layout/radial5"/>
    <dgm:cxn modelId="{B2D4084D-7F2C-844E-BF82-4F089CE16ABF}" type="presOf" srcId="{747D6D8C-7392-D74E-B2AF-EDCF616691CB}" destId="{A30FEEDD-9E05-9642-AE6F-FACCEA1E21F3}" srcOrd="0" destOrd="0" presId="urn:microsoft.com/office/officeart/2005/8/layout/radial5"/>
    <dgm:cxn modelId="{D6FF0D53-97EF-9944-821B-F6DFA6B68BD7}" type="presOf" srcId="{406BC6A0-C88F-F24C-BBC9-888F63282620}" destId="{0E889EDD-C11D-BD4C-B53E-73EB3CB1C940}" srcOrd="0" destOrd="0" presId="urn:microsoft.com/office/officeart/2005/8/layout/radial5"/>
    <dgm:cxn modelId="{22080454-273A-C04A-8ACC-18F87E77B564}" type="presOf" srcId="{415484ED-E187-7E4E-9753-0BEC24345933}" destId="{038830B1-AD54-9148-A383-1252680CB9F6}" srcOrd="1" destOrd="0" presId="urn:microsoft.com/office/officeart/2005/8/layout/radial5"/>
    <dgm:cxn modelId="{7B6A3A75-C9AE-864A-B526-E839E17B8FF5}" type="presOf" srcId="{AB23B8BF-C59D-2448-9E0C-9D378EE6AA18}" destId="{7A10625A-CED8-E64E-A66B-BB7E17E72F72}" srcOrd="0" destOrd="0" presId="urn:microsoft.com/office/officeart/2005/8/layout/radial5"/>
    <dgm:cxn modelId="{3EDB5478-4F3E-7F4E-BDB8-7FBAD6E17175}" type="presOf" srcId="{60057478-04D8-DF4B-86E5-DDB3D17AD55C}" destId="{92832AB3-0BD6-7A45-A0AD-0BC3AAE55C16}" srcOrd="0" destOrd="0" presId="urn:microsoft.com/office/officeart/2005/8/layout/radial5"/>
    <dgm:cxn modelId="{02D64687-BEEF-B140-8E15-9EB6964108FB}" type="presOf" srcId="{F45E19D1-31CE-414C-B34F-780F03556AA2}" destId="{140CADE7-F114-6144-8D93-7A603D5672AA}" srcOrd="1" destOrd="0" presId="urn:microsoft.com/office/officeart/2005/8/layout/radial5"/>
    <dgm:cxn modelId="{81CBEE8C-1111-CA4E-9822-EB0F00E936C0}" srcId="{60057478-04D8-DF4B-86E5-DDB3D17AD55C}" destId="{F6EB15B1-F3A1-1540-B275-34F854A59211}" srcOrd="1" destOrd="0" parTransId="{AB23B8BF-C59D-2448-9E0C-9D378EE6AA18}" sibTransId="{D4D36AAA-9E95-3641-890B-FF1F1789C545}"/>
    <dgm:cxn modelId="{2F39278E-5E3D-3945-914D-ECA2E852C419}" srcId="{60057478-04D8-DF4B-86E5-DDB3D17AD55C}" destId="{5179EF46-1B25-DB44-AD7A-45ABC3429DEF}" srcOrd="2" destOrd="0" parTransId="{F45E19D1-31CE-414C-B34F-780F03556AA2}" sibTransId="{E0743C03-CD4F-5445-8C97-5E64E94A43E5}"/>
    <dgm:cxn modelId="{C506708F-8C19-2E4C-A8C2-C14A2CFBD68C}" srcId="{60057478-04D8-DF4B-86E5-DDB3D17AD55C}" destId="{D5561C3A-8C34-644E-B7D1-5F38C6D47E3E}" srcOrd="4" destOrd="0" parTransId="{747D6D8C-7392-D74E-B2AF-EDCF616691CB}" sibTransId="{A752966D-D6D9-7D4A-90C4-077CBEAE11C0}"/>
    <dgm:cxn modelId="{01F8E78F-227A-2E45-A8FE-1B4D2756B7EC}" srcId="{78204561-4C07-AE4B-90BB-B0E23EF8293D}" destId="{60057478-04D8-DF4B-86E5-DDB3D17AD55C}" srcOrd="0" destOrd="0" parTransId="{3D631555-E873-E745-AE26-26A6BB672B07}" sibTransId="{5AAE11B3-CDBF-704A-BEA4-CED8D7AE9C36}"/>
    <dgm:cxn modelId="{66553F98-C7EF-BD47-9ED0-75D7DECB1D21}" type="presOf" srcId="{747D6D8C-7392-D74E-B2AF-EDCF616691CB}" destId="{AF6ABF25-F105-014C-B065-5EA555587F9A}" srcOrd="1" destOrd="0" presId="urn:microsoft.com/office/officeart/2005/8/layout/radial5"/>
    <dgm:cxn modelId="{66EA9CB1-BD41-FE46-8C56-C1080D18F756}" srcId="{60057478-04D8-DF4B-86E5-DDB3D17AD55C}" destId="{FC53D921-BEA0-594E-AA3F-576905740B68}" srcOrd="3" destOrd="0" parTransId="{415484ED-E187-7E4E-9753-0BEC24345933}" sibTransId="{9B48D017-75CD-6C46-9512-87C9F97DADE3}"/>
    <dgm:cxn modelId="{5BA279B7-3D20-C244-8AC5-94EC5C24D37B}" type="presOf" srcId="{F6EB15B1-F3A1-1540-B275-34F854A59211}" destId="{DBA9647C-17F6-3946-8A31-AD872B76D38B}" srcOrd="0" destOrd="0" presId="urn:microsoft.com/office/officeart/2005/8/layout/radial5"/>
    <dgm:cxn modelId="{C480F8C1-CB1C-B64D-BF10-B53BBE86122F}" type="presOf" srcId="{D5561C3A-8C34-644E-B7D1-5F38C6D47E3E}" destId="{CF98658A-08C3-3449-8508-E48F2C5179C7}" srcOrd="0" destOrd="0" presId="urn:microsoft.com/office/officeart/2005/8/layout/radial5"/>
    <dgm:cxn modelId="{591A02C5-2A22-A543-A9FD-B0A9ABC95858}" type="presOf" srcId="{96D9F14E-7100-F748-923D-9D4A6AC91D47}" destId="{E148B9E9-0D88-8F45-8501-6F8699FCEFE7}" srcOrd="0" destOrd="0" presId="urn:microsoft.com/office/officeart/2005/8/layout/radial5"/>
    <dgm:cxn modelId="{29D566E1-110A-2F4A-9ABF-5E861EE233E1}" type="presOf" srcId="{415484ED-E187-7E4E-9753-0BEC24345933}" destId="{710518A4-FA3F-4D4E-8DAD-1A5546950868}" srcOrd="0" destOrd="0" presId="urn:microsoft.com/office/officeart/2005/8/layout/radial5"/>
    <dgm:cxn modelId="{57F4087C-7C93-7E4C-827F-DB71C3C9C0C4}" type="presParOf" srcId="{8BFAD777-3756-3046-A416-BCB1FC588C3A}" destId="{92832AB3-0BD6-7A45-A0AD-0BC3AAE55C16}" srcOrd="0" destOrd="0" presId="urn:microsoft.com/office/officeart/2005/8/layout/radial5"/>
    <dgm:cxn modelId="{7670589F-44DC-2F49-A356-A0B7DB14CE28}" type="presParOf" srcId="{8BFAD777-3756-3046-A416-BCB1FC588C3A}" destId="{E148B9E9-0D88-8F45-8501-6F8699FCEFE7}" srcOrd="1" destOrd="0" presId="urn:microsoft.com/office/officeart/2005/8/layout/radial5"/>
    <dgm:cxn modelId="{58F56A07-4632-CD4A-B1D0-C3678F4FF88A}" type="presParOf" srcId="{E148B9E9-0D88-8F45-8501-6F8699FCEFE7}" destId="{C2C48B61-0B41-CC43-ABCF-9C0810AB372D}" srcOrd="0" destOrd="0" presId="urn:microsoft.com/office/officeart/2005/8/layout/radial5"/>
    <dgm:cxn modelId="{25029602-00C3-1D4B-BFBF-EA7CAD5CC4B2}" type="presParOf" srcId="{8BFAD777-3756-3046-A416-BCB1FC588C3A}" destId="{0E889EDD-C11D-BD4C-B53E-73EB3CB1C940}" srcOrd="2" destOrd="0" presId="urn:microsoft.com/office/officeart/2005/8/layout/radial5"/>
    <dgm:cxn modelId="{D2ADBC54-C7F6-3D4B-9A6E-143D31EFC00A}" type="presParOf" srcId="{8BFAD777-3756-3046-A416-BCB1FC588C3A}" destId="{7A10625A-CED8-E64E-A66B-BB7E17E72F72}" srcOrd="3" destOrd="0" presId="urn:microsoft.com/office/officeart/2005/8/layout/radial5"/>
    <dgm:cxn modelId="{BD7A947B-3672-AA43-9F9A-2ACCD762B0C4}" type="presParOf" srcId="{7A10625A-CED8-E64E-A66B-BB7E17E72F72}" destId="{54D9649C-D4F6-4E49-BE70-E42FCD8EF0B0}" srcOrd="0" destOrd="0" presId="urn:microsoft.com/office/officeart/2005/8/layout/radial5"/>
    <dgm:cxn modelId="{D2A28444-7CF6-5445-8FBE-BD43098F1F47}" type="presParOf" srcId="{8BFAD777-3756-3046-A416-BCB1FC588C3A}" destId="{DBA9647C-17F6-3946-8A31-AD872B76D38B}" srcOrd="4" destOrd="0" presId="urn:microsoft.com/office/officeart/2005/8/layout/radial5"/>
    <dgm:cxn modelId="{ED7C1328-5E51-DE46-8ED1-C5582D00A23E}" type="presParOf" srcId="{8BFAD777-3756-3046-A416-BCB1FC588C3A}" destId="{0E735CEF-E891-5B44-ADF1-15EA9E78963A}" srcOrd="5" destOrd="0" presId="urn:microsoft.com/office/officeart/2005/8/layout/radial5"/>
    <dgm:cxn modelId="{B954F07B-BC3A-F940-9B8C-224B4F27A4AC}" type="presParOf" srcId="{0E735CEF-E891-5B44-ADF1-15EA9E78963A}" destId="{140CADE7-F114-6144-8D93-7A603D5672AA}" srcOrd="0" destOrd="0" presId="urn:microsoft.com/office/officeart/2005/8/layout/radial5"/>
    <dgm:cxn modelId="{02F2811A-4771-A74D-BE7C-A0A555DA06DD}" type="presParOf" srcId="{8BFAD777-3756-3046-A416-BCB1FC588C3A}" destId="{FC383878-B67D-764F-9C9B-9A513FD28398}" srcOrd="6" destOrd="0" presId="urn:microsoft.com/office/officeart/2005/8/layout/radial5"/>
    <dgm:cxn modelId="{B2EAC517-890B-1F4A-A663-A31BB8F1B081}" type="presParOf" srcId="{8BFAD777-3756-3046-A416-BCB1FC588C3A}" destId="{710518A4-FA3F-4D4E-8DAD-1A5546950868}" srcOrd="7" destOrd="0" presId="urn:microsoft.com/office/officeart/2005/8/layout/radial5"/>
    <dgm:cxn modelId="{220D0FB9-2FE3-6744-A76D-3B953B5D1E36}" type="presParOf" srcId="{710518A4-FA3F-4D4E-8DAD-1A5546950868}" destId="{038830B1-AD54-9148-A383-1252680CB9F6}" srcOrd="0" destOrd="0" presId="urn:microsoft.com/office/officeart/2005/8/layout/radial5"/>
    <dgm:cxn modelId="{9C14EF53-EF56-1D4A-80F2-F95EC7989CD3}" type="presParOf" srcId="{8BFAD777-3756-3046-A416-BCB1FC588C3A}" destId="{CEAAD333-5C9B-FF4B-A4E5-D455E117FBE9}" srcOrd="8" destOrd="0" presId="urn:microsoft.com/office/officeart/2005/8/layout/radial5"/>
    <dgm:cxn modelId="{831CE398-9838-F248-BE79-55590DDBEDD5}" type="presParOf" srcId="{8BFAD777-3756-3046-A416-BCB1FC588C3A}" destId="{A30FEEDD-9E05-9642-AE6F-FACCEA1E21F3}" srcOrd="9" destOrd="0" presId="urn:microsoft.com/office/officeart/2005/8/layout/radial5"/>
    <dgm:cxn modelId="{2E59DD7B-68B3-1749-93B0-DFDE48FA18BD}" type="presParOf" srcId="{A30FEEDD-9E05-9642-AE6F-FACCEA1E21F3}" destId="{AF6ABF25-F105-014C-B065-5EA555587F9A}" srcOrd="0" destOrd="0" presId="urn:microsoft.com/office/officeart/2005/8/layout/radial5"/>
    <dgm:cxn modelId="{0D5F7FDF-6E33-4943-BEF8-8AD49620C35E}" type="presParOf" srcId="{8BFAD777-3756-3046-A416-BCB1FC588C3A}" destId="{CF98658A-08C3-3449-8508-E48F2C5179C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2AB3-0BD6-7A45-A0AD-0BC3AAE55C16}">
      <dsp:nvSpPr>
        <dsp:cNvPr id="0" name=""/>
        <dsp:cNvSpPr/>
      </dsp:nvSpPr>
      <dsp:spPr>
        <a:xfrm>
          <a:off x="3487560" y="2038701"/>
          <a:ext cx="2100419" cy="1347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-IN" sz="2500" kern="1200" dirty="0"/>
            <a:t> </a:t>
          </a:r>
          <a:r>
            <a:rPr lang="sr-Latn-RS" sz="2500" kern="1200" dirty="0"/>
            <a:t>I</a:t>
          </a:r>
          <a:r>
            <a:rPr lang="ta-IN" sz="2500" kern="1200" dirty="0"/>
            <a:t>mplikacije</a:t>
          </a:r>
          <a:endParaRPr lang="en-US" sz="2500" kern="1200" dirty="0"/>
        </a:p>
      </dsp:txBody>
      <dsp:txXfrm>
        <a:off x="3795159" y="2235971"/>
        <a:ext cx="1485221" cy="952501"/>
      </dsp:txXfrm>
    </dsp:sp>
    <dsp:sp modelId="{E148B9E9-0D88-8F45-8501-6F8699FCEFE7}">
      <dsp:nvSpPr>
        <dsp:cNvPr id="0" name=""/>
        <dsp:cNvSpPr/>
      </dsp:nvSpPr>
      <dsp:spPr>
        <a:xfrm rot="16236127">
          <a:off x="4393158" y="1505074"/>
          <a:ext cx="309329" cy="501185"/>
        </a:xfrm>
        <a:prstGeom prst="rightArrow">
          <a:avLst>
            <a:gd name="adj1" fmla="val 60000"/>
            <a:gd name="adj2" fmla="val 50000"/>
          </a:avLst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439070" y="1651708"/>
        <a:ext cx="216530" cy="300711"/>
      </dsp:txXfrm>
    </dsp:sp>
    <dsp:sp modelId="{0E889EDD-C11D-BD4C-B53E-73EB3CB1C940}">
      <dsp:nvSpPr>
        <dsp:cNvPr id="0" name=""/>
        <dsp:cNvSpPr/>
      </dsp:nvSpPr>
      <dsp:spPr>
        <a:xfrm>
          <a:off x="2943855" y="-116967"/>
          <a:ext cx="3230773" cy="1572086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-IN" sz="2000" kern="1200" dirty="0"/>
            <a:t>Izmenjeni psihološki procesi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(</a:t>
          </a:r>
          <a:r>
            <a:rPr lang="en-US" sz="2000" kern="1200" dirty="0"/>
            <a:t>M</a:t>
          </a:r>
          <a:r>
            <a:rPr lang="ta-IN" sz="2000" kern="1200" dirty="0"/>
            <a:t>otivacija</a:t>
          </a:r>
          <a:r>
            <a:rPr lang="sr-Latn-RS" sz="2000" kern="1200" dirty="0"/>
            <a:t>, </a:t>
          </a:r>
          <a:r>
            <a:rPr lang="ta-IN" sz="2000" kern="1200" dirty="0"/>
            <a:t>pažnja?</a:t>
          </a:r>
          <a:r>
            <a:rPr lang="sr-Latn-RS" sz="2000" kern="1200" dirty="0"/>
            <a:t>)</a:t>
          </a:r>
          <a:endParaRPr lang="en-US" sz="2000" kern="1200" dirty="0"/>
        </a:p>
      </dsp:txBody>
      <dsp:txXfrm>
        <a:off x="3416991" y="113260"/>
        <a:ext cx="2284501" cy="1111632"/>
      </dsp:txXfrm>
    </dsp:sp>
    <dsp:sp modelId="{7A10625A-CED8-E64E-A66B-BB7E17E72F72}">
      <dsp:nvSpPr>
        <dsp:cNvPr id="0" name=""/>
        <dsp:cNvSpPr/>
      </dsp:nvSpPr>
      <dsp:spPr>
        <a:xfrm rot="20788363">
          <a:off x="5561087" y="2203085"/>
          <a:ext cx="102688" cy="501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561514" y="2306925"/>
        <a:ext cx="71882" cy="300711"/>
      </dsp:txXfrm>
    </dsp:sp>
    <dsp:sp modelId="{DBA9647C-17F6-3946-8A31-AD872B76D38B}">
      <dsp:nvSpPr>
        <dsp:cNvPr id="0" name=""/>
        <dsp:cNvSpPr/>
      </dsp:nvSpPr>
      <dsp:spPr>
        <a:xfrm>
          <a:off x="5605278" y="1129806"/>
          <a:ext cx="3079371" cy="19103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</a:t>
          </a:r>
          <a:r>
            <a:rPr lang="ta-IN" sz="2000" kern="1200" dirty="0">
              <a:solidFill>
                <a:schemeClr val="bg1"/>
              </a:solidFill>
            </a:rPr>
            <a:t>osebno obučeni </a:t>
          </a:r>
          <a:r>
            <a:rPr lang="sr-Latn-RS" sz="2000" kern="1200" dirty="0">
              <a:solidFill>
                <a:schemeClr val="bg1"/>
              </a:solidFill>
            </a:rPr>
            <a:t>nastavnici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056241" y="1409569"/>
        <a:ext cx="2177445" cy="1350815"/>
      </dsp:txXfrm>
    </dsp:sp>
    <dsp:sp modelId="{0E735CEF-E891-5B44-ADF1-15EA9E78963A}">
      <dsp:nvSpPr>
        <dsp:cNvPr id="0" name=""/>
        <dsp:cNvSpPr/>
      </dsp:nvSpPr>
      <dsp:spPr>
        <a:xfrm rot="1743601">
          <a:off x="5465967" y="3102003"/>
          <a:ext cx="448438" cy="501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474435" y="3169567"/>
        <a:ext cx="313907" cy="300711"/>
      </dsp:txXfrm>
    </dsp:sp>
    <dsp:sp modelId="{FC383878-B67D-764F-9C9B-9A513FD28398}">
      <dsp:nvSpPr>
        <dsp:cNvPr id="0" name=""/>
        <dsp:cNvSpPr/>
      </dsp:nvSpPr>
      <dsp:spPr>
        <a:xfrm>
          <a:off x="5614752" y="3281415"/>
          <a:ext cx="3240075" cy="18589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Š</a:t>
          </a:r>
          <a:r>
            <a:rPr lang="ta-IN" sz="2000" kern="1200" dirty="0"/>
            <a:t>kolski rituali</a:t>
          </a:r>
          <a:endParaRPr lang="en-US" sz="2000" kern="1200" dirty="0"/>
        </a:p>
      </dsp:txBody>
      <dsp:txXfrm>
        <a:off x="6089250" y="3553655"/>
        <a:ext cx="2291079" cy="1314490"/>
      </dsp:txXfrm>
    </dsp:sp>
    <dsp:sp modelId="{710518A4-FA3F-4D4E-8DAD-1A5546950868}">
      <dsp:nvSpPr>
        <dsp:cNvPr id="0" name=""/>
        <dsp:cNvSpPr/>
      </dsp:nvSpPr>
      <dsp:spPr>
        <a:xfrm rot="8187408">
          <a:off x="3696757" y="3157344"/>
          <a:ext cx="217976" cy="501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753154" y="3235056"/>
        <a:ext cx="152583" cy="300711"/>
      </dsp:txXfrm>
    </dsp:sp>
    <dsp:sp modelId="{CEAAD333-5C9B-FF4B-A4E5-D455E117FBE9}">
      <dsp:nvSpPr>
        <dsp:cNvPr id="0" name=""/>
        <dsp:cNvSpPr/>
      </dsp:nvSpPr>
      <dsp:spPr>
        <a:xfrm>
          <a:off x="955618" y="3463539"/>
          <a:ext cx="3739565" cy="17522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</a:t>
          </a:r>
          <a:r>
            <a:rPr lang="ta-IN" sz="2000" kern="1200" dirty="0"/>
            <a:t>istem institucija </a:t>
          </a:r>
          <a:endParaRPr lang="en-US" sz="2000" kern="1200" dirty="0"/>
        </a:p>
      </dsp:txBody>
      <dsp:txXfrm>
        <a:off x="1503265" y="3720147"/>
        <a:ext cx="2644271" cy="1239016"/>
      </dsp:txXfrm>
    </dsp:sp>
    <dsp:sp modelId="{A30FEEDD-9E05-9642-AE6F-FACCEA1E21F3}">
      <dsp:nvSpPr>
        <dsp:cNvPr id="0" name=""/>
        <dsp:cNvSpPr/>
      </dsp:nvSpPr>
      <dsp:spPr>
        <a:xfrm rot="12173397">
          <a:off x="2442332" y="1768407"/>
          <a:ext cx="907092" cy="50118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586767" y="1897885"/>
        <a:ext cx="756737" cy="300711"/>
      </dsp:txXfrm>
    </dsp:sp>
    <dsp:sp modelId="{CF98658A-08C3-3449-8508-E48F2C5179C7}">
      <dsp:nvSpPr>
        <dsp:cNvPr id="0" name=""/>
        <dsp:cNvSpPr/>
      </dsp:nvSpPr>
      <dsp:spPr>
        <a:xfrm>
          <a:off x="222949" y="401192"/>
          <a:ext cx="1949021" cy="180143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 </a:t>
          </a:r>
          <a:r>
            <a:rPr lang="en-US" sz="2000" kern="1200" dirty="0" err="1">
              <a:solidFill>
                <a:schemeClr val="tx1"/>
              </a:solidFill>
            </a:rPr>
            <a:t>niz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problema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8377" y="665006"/>
        <a:ext cx="1378165" cy="127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26627-F531-4D42-8029-14D453B753B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3717D-09F4-664C-9965-AF00FE46D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717D-09F4-664C-9965-AF00FE46D3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929" y="3421627"/>
            <a:ext cx="10972800" cy="225158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259" y="2418732"/>
            <a:ext cx="10972800" cy="904568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6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2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0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9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0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9" y="338446"/>
            <a:ext cx="11012131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85" y="1641988"/>
            <a:ext cx="10994760" cy="4729315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475" y="542050"/>
            <a:ext cx="8378376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653" y="1691149"/>
            <a:ext cx="8406580" cy="4560181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7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24" y="421191"/>
            <a:ext cx="10791153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75" y="2000885"/>
            <a:ext cx="5386917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175" y="2630746"/>
            <a:ext cx="5386917" cy="3035059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6338" y="2000885"/>
            <a:ext cx="5389033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6338" y="2630746"/>
            <a:ext cx="5389033" cy="3035059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9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4BDF-8507-CA44-B7E0-EFFCFE69DF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ADB8-030E-AE4E-AF5F-1CE30D6537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65985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6844" y="3448547"/>
            <a:ext cx="10395156" cy="3215012"/>
          </a:xfrm>
        </p:spPr>
        <p:txBody>
          <a:bodyPr>
            <a:normAutofit fontScale="90000"/>
          </a:bodyPr>
          <a:lstStyle/>
          <a:p>
            <a:r>
              <a:rPr lang="ta-IN" b="1" dirty="0"/>
              <a:t> </a:t>
            </a:r>
            <a:r>
              <a:rPr lang="sr-Latn-RS" sz="4000" b="1" dirty="0">
                <a:solidFill>
                  <a:srgbClr val="FF0000"/>
                </a:solidFill>
              </a:rPr>
              <a:t>Ključne karakteristike </a:t>
            </a:r>
            <a:br>
              <a:rPr lang="sr-Latn-RS" sz="4000" b="1" dirty="0">
                <a:solidFill>
                  <a:srgbClr val="FF0000"/>
                </a:solidFill>
              </a:rPr>
            </a:br>
            <a:r>
              <a:rPr lang="sr-Latn-RS" sz="4000" b="1" dirty="0">
                <a:solidFill>
                  <a:srgbClr val="FF0000"/>
                </a:solidFill>
              </a:rPr>
              <a:t>obrazovnih sistema </a:t>
            </a:r>
            <a:br>
              <a:rPr lang="sr-Latn-RS" sz="4000" b="1" dirty="0">
                <a:solidFill>
                  <a:srgbClr val="FF0000"/>
                </a:solidFill>
              </a:rPr>
            </a:br>
            <a:r>
              <a:rPr lang="sr-Latn-RS" b="1" dirty="0">
                <a:solidFill>
                  <a:srgbClr val="FF0000"/>
                </a:solidFill>
              </a:rPr>
              <a:t>ILI </a:t>
            </a:r>
            <a:br>
              <a:rPr lang="sr-Latn-RS" b="1" dirty="0"/>
            </a:br>
            <a:r>
              <a:rPr lang="hr-HR" b="1" dirty="0">
                <a:solidFill>
                  <a:srgbClr val="FF0000"/>
                </a:solidFill>
              </a:rPr>
              <a:t>Škola kao (nesavršen) </a:t>
            </a:r>
            <a:r>
              <a:rPr lang="en-US" b="1" dirty="0" err="1">
                <a:solidFill>
                  <a:srgbClr val="FF0000"/>
                </a:solidFill>
              </a:rPr>
              <a:t>kontekst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sr-Latn-R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ta-IN" b="1" dirty="0">
                <a:solidFill>
                  <a:srgbClr val="FF0000"/>
                </a:solidFill>
              </a:rPr>
              <a:t>č</a:t>
            </a:r>
            <a:r>
              <a:rPr lang="en-US" b="1" dirty="0" err="1">
                <a:solidFill>
                  <a:srgbClr val="FF0000"/>
                </a:solidFill>
              </a:rPr>
              <a:t>enja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x-none" b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razvoja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5245" y="6211275"/>
            <a:ext cx="2720622" cy="904568"/>
          </a:xfrm>
        </p:spPr>
        <p:txBody>
          <a:bodyPr>
            <a:normAutofit/>
          </a:bodyPr>
          <a:lstStyle/>
          <a:p>
            <a:r>
              <a:rPr lang="sr-Latn-RS" sz="2400" dirty="0"/>
              <a:t>18. oktobar 2023</a:t>
            </a:r>
            <a:r>
              <a:rPr lang="sr-Latn-R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30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9835444" cy="973138"/>
          </a:xfrm>
        </p:spPr>
        <p:txBody>
          <a:bodyPr>
            <a:normAutofit fontScale="90000"/>
          </a:bodyPr>
          <a:lstStyle/>
          <a:p>
            <a:r>
              <a:rPr lang="sr-Latn-CS" dirty="0">
                <a:solidFill>
                  <a:srgbClr val="FF0000"/>
                </a:solidFill>
              </a:rPr>
              <a:t>2. </a:t>
            </a:r>
            <a:br>
              <a:rPr lang="sr-Latn-CS" dirty="0">
                <a:solidFill>
                  <a:srgbClr val="FF0000"/>
                </a:solidFill>
              </a:rPr>
            </a:br>
            <a:r>
              <a:rPr lang="sr-Latn-CS" dirty="0">
                <a:solidFill>
                  <a:srgbClr val="FF0000"/>
                </a:solidFill>
              </a:rPr>
              <a:t>Ljudski sistem</a:t>
            </a:r>
            <a:endParaRPr lang="en-US" dirty="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645654" y="2247090"/>
            <a:ext cx="8246070" cy="400748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r-Latn-CS" sz="2700" dirty="0">
                <a:solidFill>
                  <a:schemeClr val="dk1"/>
                </a:solidFill>
              </a:rPr>
              <a:t>Obrazovanje je par excellance sistem socijalnih uloga i interakcija: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sr-Latn-CS" sz="2700" dirty="0">
                <a:solidFill>
                  <a:schemeClr val="dk1"/>
                </a:solidFill>
              </a:rPr>
              <a:t>U obrazovanju je ljudska interakcija</a:t>
            </a:r>
          </a:p>
          <a:p>
            <a:pPr lvl="2">
              <a:lnSpc>
                <a:spcPct val="80000"/>
              </a:lnSpc>
            </a:pPr>
            <a:r>
              <a:rPr lang="sr-Latn-CS" sz="2700" dirty="0">
                <a:solidFill>
                  <a:schemeClr val="dk1"/>
                </a:solidFill>
              </a:rPr>
              <a:t>cilj</a:t>
            </a:r>
          </a:p>
          <a:p>
            <a:pPr lvl="2">
              <a:lnSpc>
                <a:spcPct val="80000"/>
              </a:lnSpc>
            </a:pPr>
            <a:r>
              <a:rPr lang="sr-Latn-CS" sz="2700" dirty="0">
                <a:solidFill>
                  <a:schemeClr val="dk1"/>
                </a:solidFill>
              </a:rPr>
              <a:t>metod rada</a:t>
            </a:r>
          </a:p>
          <a:p>
            <a:pPr lvl="2">
              <a:lnSpc>
                <a:spcPct val="80000"/>
              </a:lnSpc>
            </a:pPr>
            <a:r>
              <a:rPr lang="sr-Latn-CS" sz="2700" dirty="0">
                <a:solidFill>
                  <a:schemeClr val="dk1"/>
                </a:solidFill>
              </a:rPr>
              <a:t>organizacioni oblik </a:t>
            </a:r>
          </a:p>
        </p:txBody>
      </p:sp>
    </p:spTree>
    <p:extLst>
      <p:ext uri="{BB962C8B-B14F-4D97-AF65-F5344CB8AC3E}">
        <p14:creationId xmlns:p14="http://schemas.microsoft.com/office/powerpoint/2010/main" val="18205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7893" y="152400"/>
            <a:ext cx="9801218" cy="1384570"/>
          </a:xfrm>
        </p:spPr>
        <p:txBody>
          <a:bodyPr>
            <a:normAutofit fontScale="90000"/>
          </a:bodyPr>
          <a:lstStyle/>
          <a:p>
            <a:r>
              <a:rPr lang="sr-Latn-CS" dirty="0">
                <a:solidFill>
                  <a:srgbClr val="FF0000"/>
                </a:solidFill>
              </a:rPr>
              <a:t>2. </a:t>
            </a:r>
            <a:br>
              <a:rPr lang="sr-Latn-CS" dirty="0">
                <a:solidFill>
                  <a:srgbClr val="FF0000"/>
                </a:solidFill>
              </a:rPr>
            </a:br>
            <a:r>
              <a:rPr lang="sr-Latn-CS" dirty="0">
                <a:solidFill>
                  <a:srgbClr val="FF0000"/>
                </a:solidFill>
              </a:rPr>
              <a:t>Ljudski sistem</a:t>
            </a:r>
            <a:br>
              <a:rPr lang="sr-Latn-CS" dirty="0">
                <a:solidFill>
                  <a:srgbClr val="FF0000"/>
                </a:solidFill>
              </a:rPr>
            </a:br>
            <a:r>
              <a:rPr lang="sr-Latn-CS" dirty="0">
                <a:solidFill>
                  <a:schemeClr val="tx2">
                    <a:lumMod val="75000"/>
                  </a:schemeClr>
                </a:solidFill>
              </a:rPr>
              <a:t>Implikacije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970844" y="2013626"/>
            <a:ext cx="9358624" cy="484437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700" dirty="0">
                <a:solidFill>
                  <a:schemeClr val="dk1"/>
                </a:solidFill>
              </a:rPr>
              <a:t>Implikacije: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7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700" dirty="0">
                <a:solidFill>
                  <a:schemeClr val="dk1"/>
                </a:solidFill>
              </a:rPr>
              <a:t>Kognitivna ekonomija</a:t>
            </a:r>
          </a:p>
          <a:p>
            <a:pPr marL="895350" indent="-895350">
              <a:lnSpc>
                <a:spcPct val="80000"/>
              </a:lnSpc>
              <a:buNone/>
            </a:pPr>
            <a:r>
              <a:rPr lang="sr-Latn-CS" sz="2700" dirty="0">
                <a:solidFill>
                  <a:schemeClr val="dk1"/>
                </a:solidFill>
              </a:rPr>
              <a:t>	</a:t>
            </a:r>
            <a:r>
              <a:rPr lang="sr-Latn-CS" sz="2700" dirty="0">
                <a:solidFill>
                  <a:srgbClr val="FF0000"/>
                </a:solidFill>
              </a:rPr>
              <a:t>“Hot cognitive economy“: </a:t>
            </a:r>
            <a:r>
              <a:rPr lang="sr-Latn-CS" sz="2700" dirty="0">
                <a:solidFill>
                  <a:schemeClr val="dk1"/>
                </a:solidFill>
              </a:rPr>
              <a:t>Razvijajući i podržavajući sistem. Njegovi efekti podstiču i grade ljudske potencijale. 			</a:t>
            </a:r>
          </a:p>
          <a:p>
            <a:pPr marL="895350" indent="-895350">
              <a:lnSpc>
                <a:spcPct val="80000"/>
              </a:lnSpc>
              <a:buNone/>
            </a:pPr>
            <a:r>
              <a:rPr lang="sr-Latn-CS" sz="2700" dirty="0">
                <a:solidFill>
                  <a:schemeClr val="dk1"/>
                </a:solidFill>
              </a:rPr>
              <a:t>	</a:t>
            </a:r>
            <a:r>
              <a:rPr lang="sr-Latn-CS" sz="2700" dirty="0">
                <a:solidFill>
                  <a:srgbClr val="FF0000"/>
                </a:solidFill>
              </a:rPr>
              <a:t>”Cold cognitive economy“: </a:t>
            </a:r>
            <a:r>
              <a:rPr lang="sr-Latn-CS" sz="2700" dirty="0">
                <a:solidFill>
                  <a:schemeClr val="dk1"/>
                </a:solidFill>
              </a:rPr>
              <a:t>Isključuje ljudske potencijale, osiromašuje ih, efekti ostaju daleko ispod mogućih. </a:t>
            </a:r>
          </a:p>
          <a:p>
            <a:pPr marL="895350" indent="-895350">
              <a:lnSpc>
                <a:spcPct val="80000"/>
              </a:lnSpc>
              <a:buNone/>
            </a:pPr>
            <a:endParaRPr lang="sr-Latn-CS" sz="2700" dirty="0">
              <a:solidFill>
                <a:schemeClr val="dk1"/>
              </a:solidFill>
            </a:endParaRPr>
          </a:p>
          <a:p>
            <a:pPr marL="895350" indent="-895350">
              <a:lnSpc>
                <a:spcPct val="80000"/>
              </a:lnSpc>
              <a:buNone/>
            </a:pPr>
            <a:r>
              <a:rPr lang="sr-Latn-CS" sz="2700" dirty="0">
                <a:solidFill>
                  <a:schemeClr val="dk1"/>
                </a:solidFill>
              </a:rPr>
              <a:t>Efekti na individualni razvoj i na razvoj društva u celini</a:t>
            </a:r>
          </a:p>
          <a:p>
            <a:pPr marL="895350" indent="-895350">
              <a:lnSpc>
                <a:spcPct val="80000"/>
              </a:lnSpc>
              <a:buNone/>
            </a:pPr>
            <a:r>
              <a:rPr lang="sr-Latn-CS" sz="2700" dirty="0">
                <a:solidFill>
                  <a:schemeClr val="dk1"/>
                </a:solidFill>
              </a:rPr>
              <a:t>	</a:t>
            </a:r>
            <a:r>
              <a:rPr lang="sr-Latn-CS" sz="2700" dirty="0">
                <a:solidFill>
                  <a:srgbClr val="FF0000"/>
                </a:solidFill>
              </a:rPr>
              <a:t>Obrazovanje kao investicija – isprazna retorika ili programski cilj?</a:t>
            </a:r>
          </a:p>
          <a:p>
            <a:pPr marL="895350" indent="-895350">
              <a:lnSpc>
                <a:spcPct val="80000"/>
              </a:lnSpc>
              <a:buNone/>
            </a:pPr>
            <a:r>
              <a:rPr lang="sr-Latn-CS" sz="2000" dirty="0">
                <a:solidFill>
                  <a:srgbClr val="FF0000"/>
                </a:solidFill>
                <a:latin typeface="Comic Sans MS" charset="0"/>
              </a:rPr>
              <a:t>	</a:t>
            </a:r>
            <a:endParaRPr lang="en-US" sz="2000" dirty="0">
              <a:solidFill>
                <a:srgbClr val="FF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34"/>
          <p:cNvGrpSpPr>
            <a:grpSpLocks/>
          </p:cNvGrpSpPr>
          <p:nvPr/>
        </p:nvGrpSpPr>
        <p:grpSpPr bwMode="auto">
          <a:xfrm>
            <a:off x="6667501" y="3714750"/>
            <a:ext cx="1008063" cy="2090738"/>
            <a:chOff x="521" y="2115"/>
            <a:chExt cx="500" cy="908"/>
          </a:xfrm>
        </p:grpSpPr>
        <p:sp>
          <p:nvSpPr>
            <p:cNvPr id="31847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rgbClr val="FFE9D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48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54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55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395998" y="85283"/>
            <a:ext cx="8243888" cy="1118250"/>
          </a:xfrm>
        </p:spPr>
        <p:txBody>
          <a:bodyPr/>
          <a:lstStyle/>
          <a:p>
            <a:pPr eaLnBrk="1" hangingPunct="1"/>
            <a:r>
              <a:rPr lang="ta-IN" sz="3200" dirty="0">
                <a:solidFill>
                  <a:srgbClr val="FF0000"/>
                </a:solidFill>
                <a:latin typeface="Arial Black" charset="0"/>
              </a:rPr>
              <a:t> </a:t>
            </a:r>
            <a:endParaRPr lang="sr-Latn-CS" sz="32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40268" y="1553020"/>
            <a:ext cx="9590718" cy="50144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9600" dirty="0">
                <a:latin typeface="Arial" charset="0"/>
              </a:rPr>
              <a:t> </a:t>
            </a:r>
            <a:r>
              <a:rPr lang="sr-Latn-RS" sz="9600" dirty="0">
                <a:latin typeface="Arial" charset="0"/>
              </a:rPr>
              <a:t>(</a:t>
            </a:r>
            <a:r>
              <a:rPr lang="sr-Latn-CS" sz="9600" dirty="0">
                <a:solidFill>
                  <a:schemeClr val="dk1"/>
                </a:solidFill>
              </a:rPr>
              <a:t>Pre)velik sistem međusobnih ljudskih uticaja</a:t>
            </a:r>
            <a:r>
              <a:rPr lang="en-US" sz="9600" dirty="0">
                <a:solidFill>
                  <a:schemeClr val="dk1"/>
                </a:solidFill>
              </a:rPr>
              <a:t>: </a:t>
            </a:r>
            <a:endParaRPr lang="ta-IN" sz="9600" dirty="0">
              <a:solidFill>
                <a:schemeClr val="dk1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8000" dirty="0" err="1">
                <a:solidFill>
                  <a:schemeClr val="dk1"/>
                </a:solidFill>
              </a:rPr>
              <a:t>interes</a:t>
            </a:r>
            <a:r>
              <a:rPr lang="sr-Latn-CS" sz="8000" dirty="0">
                <a:solidFill>
                  <a:schemeClr val="dk1"/>
                </a:solidFill>
              </a:rPr>
              <a:t>i</a:t>
            </a:r>
            <a:r>
              <a:rPr lang="en-US" sz="8000" dirty="0">
                <a:solidFill>
                  <a:schemeClr val="dk1"/>
                </a:solidFill>
              </a:rPr>
              <a:t>,</a:t>
            </a:r>
            <a:endParaRPr lang="ta-IN" sz="8000" dirty="0">
              <a:solidFill>
                <a:schemeClr val="dk1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sr-Latn-CS" sz="8000" dirty="0">
                <a:solidFill>
                  <a:schemeClr val="dk1"/>
                </a:solidFill>
              </a:rPr>
              <a:t>pregovori</a:t>
            </a:r>
            <a:r>
              <a:rPr lang="en-US" sz="8000" dirty="0">
                <a:solidFill>
                  <a:schemeClr val="dk1"/>
                </a:solidFill>
              </a:rPr>
              <a:t>, </a:t>
            </a:r>
            <a:endParaRPr lang="ta-IN" sz="8000" dirty="0">
              <a:solidFill>
                <a:schemeClr val="dk1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sr-Latn-CS" sz="8000" dirty="0">
                <a:solidFill>
                  <a:schemeClr val="dk1"/>
                </a:solidFill>
              </a:rPr>
              <a:t>konflikti</a:t>
            </a:r>
            <a:r>
              <a:rPr lang="en-US" sz="8000" dirty="0">
                <a:solidFill>
                  <a:schemeClr val="dk1"/>
                </a:solidFill>
              </a:rPr>
              <a:t>,</a:t>
            </a:r>
            <a:endParaRPr lang="ta-IN" sz="8000" dirty="0">
              <a:solidFill>
                <a:schemeClr val="dk1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sr-Latn-CS" sz="8000" dirty="0">
                <a:solidFill>
                  <a:schemeClr val="dk1"/>
                </a:solidFill>
              </a:rPr>
              <a:t>klanovi</a:t>
            </a:r>
          </a:p>
          <a:p>
            <a:pPr eaLnBrk="1" hangingPunct="1">
              <a:defRPr/>
            </a:pPr>
            <a:r>
              <a:rPr lang="sr-Latn-CS" sz="8000" dirty="0">
                <a:solidFill>
                  <a:schemeClr val="dk1"/>
                </a:solidFill>
              </a:rPr>
              <a:t>Fundamentalna greška atribucije</a:t>
            </a:r>
            <a:r>
              <a:rPr lang="sr-Cyrl-CS" sz="8000" dirty="0">
                <a:solidFill>
                  <a:schemeClr val="dk1"/>
                </a:solidFill>
              </a:rPr>
              <a:t>:</a:t>
            </a:r>
          </a:p>
          <a:p>
            <a:pPr lvl="1">
              <a:defRPr/>
            </a:pPr>
            <a:r>
              <a:rPr lang="sr-Latn-CS" sz="8000" dirty="0">
                <a:solidFill>
                  <a:schemeClr val="dk1"/>
                </a:solidFill>
              </a:rPr>
              <a:t>Posledice sopstvenog ponašanja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endParaRPr lang="sr-Cyrl-CS" sz="8000" dirty="0">
              <a:solidFill>
                <a:schemeClr val="dk1"/>
              </a:solidFill>
            </a:endParaRPr>
          </a:p>
          <a:p>
            <a:pPr lvl="2">
              <a:defRPr/>
            </a:pPr>
            <a:r>
              <a:rPr lang="en-US" sz="8000" dirty="0" err="1">
                <a:solidFill>
                  <a:schemeClr val="dk1"/>
                </a:solidFill>
              </a:rPr>
              <a:t>po</a:t>
            </a:r>
            <a:r>
              <a:rPr lang="sr-Latn-CS" sz="8000" dirty="0">
                <a:solidFill>
                  <a:schemeClr val="dk1"/>
                </a:solidFill>
              </a:rPr>
              <a:t>zitivne</a:t>
            </a:r>
            <a:r>
              <a:rPr lang="sr-Cyrl-CS" sz="8000" dirty="0">
                <a:solidFill>
                  <a:schemeClr val="dk1"/>
                </a:solidFill>
              </a:rPr>
              <a:t>: </a:t>
            </a:r>
            <a:r>
              <a:rPr lang="en-US" sz="8000" dirty="0">
                <a:solidFill>
                  <a:schemeClr val="dk1"/>
                </a:solidFill>
              </a:rPr>
              <a:t>re</a:t>
            </a:r>
            <a:r>
              <a:rPr lang="sr-Latn-CS" sz="8000" dirty="0">
                <a:solidFill>
                  <a:schemeClr val="dk1"/>
                </a:solidFill>
              </a:rPr>
              <a:t>z</a:t>
            </a:r>
            <a:r>
              <a:rPr lang="en-US" sz="8000" dirty="0" err="1">
                <a:solidFill>
                  <a:schemeClr val="dk1"/>
                </a:solidFill>
              </a:rPr>
              <a:t>ult</a:t>
            </a:r>
            <a:r>
              <a:rPr lang="sr-Latn-CS" sz="8000" dirty="0">
                <a:solidFill>
                  <a:schemeClr val="dk1"/>
                </a:solidFill>
              </a:rPr>
              <a:t>at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sr-Latn-CS" sz="8000" dirty="0">
                <a:solidFill>
                  <a:schemeClr val="dk1"/>
                </a:solidFill>
              </a:rPr>
              <a:t>sposobnosti i namere</a:t>
            </a:r>
            <a:r>
              <a:rPr lang="en-US" sz="8000" dirty="0">
                <a:solidFill>
                  <a:schemeClr val="dk1"/>
                </a:solidFill>
              </a:rPr>
              <a:t>   </a:t>
            </a:r>
            <a:endParaRPr lang="sr-Cyrl-CS" sz="8000" dirty="0">
              <a:solidFill>
                <a:schemeClr val="dk1"/>
              </a:solidFill>
            </a:endParaRPr>
          </a:p>
          <a:p>
            <a:pPr lvl="2">
              <a:defRPr/>
            </a:pPr>
            <a:r>
              <a:rPr lang="en-US" sz="8000" dirty="0" err="1">
                <a:solidFill>
                  <a:schemeClr val="dk1"/>
                </a:solidFill>
              </a:rPr>
              <a:t>negativ</a:t>
            </a:r>
            <a:r>
              <a:rPr lang="sr-Latn-CS" sz="8000" dirty="0">
                <a:solidFill>
                  <a:schemeClr val="dk1"/>
                </a:solidFill>
              </a:rPr>
              <a:t>n</a:t>
            </a:r>
            <a:r>
              <a:rPr lang="en-US" sz="8000" dirty="0">
                <a:solidFill>
                  <a:schemeClr val="dk1"/>
                </a:solidFill>
              </a:rPr>
              <a:t>e</a:t>
            </a:r>
            <a:r>
              <a:rPr lang="sr-Cyrl-CS" sz="8000" dirty="0">
                <a:solidFill>
                  <a:schemeClr val="dk1"/>
                </a:solidFill>
              </a:rPr>
              <a:t>: </a:t>
            </a:r>
            <a:r>
              <a:rPr lang="en-US" sz="8000" dirty="0">
                <a:solidFill>
                  <a:schemeClr val="dk1"/>
                </a:solidFill>
              </a:rPr>
              <a:t>re</a:t>
            </a:r>
            <a:r>
              <a:rPr lang="sr-Latn-CS" sz="8000" dirty="0">
                <a:solidFill>
                  <a:schemeClr val="dk1"/>
                </a:solidFill>
              </a:rPr>
              <a:t>z</a:t>
            </a:r>
            <a:r>
              <a:rPr lang="en-US" sz="8000" dirty="0" err="1">
                <a:solidFill>
                  <a:schemeClr val="dk1"/>
                </a:solidFill>
              </a:rPr>
              <a:t>ult</a:t>
            </a:r>
            <a:r>
              <a:rPr lang="sr-Latn-CS" sz="8000" dirty="0">
                <a:solidFill>
                  <a:schemeClr val="dk1"/>
                </a:solidFill>
              </a:rPr>
              <a:t>at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slu</a:t>
            </a:r>
            <a:r>
              <a:rPr lang="sr-Latn-CS" sz="8000" dirty="0">
                <a:solidFill>
                  <a:schemeClr val="dk1"/>
                </a:solidFill>
              </a:rPr>
              <a:t>č</a:t>
            </a:r>
            <a:r>
              <a:rPr lang="en-US" sz="8000" dirty="0" err="1">
                <a:solidFill>
                  <a:schemeClr val="dk1"/>
                </a:solidFill>
              </a:rPr>
              <a:t>ajnosti</a:t>
            </a:r>
            <a:endParaRPr lang="sr-Cyrl-CS" sz="8000" dirty="0">
              <a:solidFill>
                <a:schemeClr val="dk1"/>
              </a:solidFill>
            </a:endParaRPr>
          </a:p>
          <a:p>
            <a:pPr lvl="1">
              <a:defRPr/>
            </a:pPr>
            <a:r>
              <a:rPr lang="sr-Latn-CS" sz="8000" dirty="0">
                <a:solidFill>
                  <a:schemeClr val="dk1"/>
                </a:solidFill>
              </a:rPr>
              <a:t>Posledice ponašanja drugih:</a:t>
            </a:r>
            <a:endParaRPr lang="sr-Cyrl-CS" sz="8000" dirty="0">
              <a:solidFill>
                <a:schemeClr val="dk1"/>
              </a:solidFill>
            </a:endParaRPr>
          </a:p>
          <a:p>
            <a:pPr lvl="2">
              <a:defRPr/>
            </a:pPr>
            <a:r>
              <a:rPr lang="en-US" sz="8000" dirty="0" err="1">
                <a:solidFill>
                  <a:schemeClr val="dk1"/>
                </a:solidFill>
              </a:rPr>
              <a:t>po</a:t>
            </a:r>
            <a:r>
              <a:rPr lang="sr-Latn-CS" sz="8000" dirty="0">
                <a:solidFill>
                  <a:schemeClr val="dk1"/>
                </a:solidFill>
              </a:rPr>
              <a:t>z</a:t>
            </a:r>
            <a:r>
              <a:rPr lang="en-US" sz="8000" dirty="0" err="1">
                <a:solidFill>
                  <a:schemeClr val="dk1"/>
                </a:solidFill>
              </a:rPr>
              <a:t>itiv</a:t>
            </a:r>
            <a:r>
              <a:rPr lang="sr-Latn-CS" sz="8000" dirty="0">
                <a:solidFill>
                  <a:schemeClr val="dk1"/>
                </a:solidFill>
              </a:rPr>
              <a:t>n</a:t>
            </a:r>
            <a:r>
              <a:rPr lang="en-US" sz="8000" dirty="0">
                <a:solidFill>
                  <a:schemeClr val="dk1"/>
                </a:solidFill>
              </a:rPr>
              <a:t>e</a:t>
            </a:r>
            <a:r>
              <a:rPr lang="sr-Cyrl-CS" sz="8000" dirty="0">
                <a:solidFill>
                  <a:schemeClr val="dk1"/>
                </a:solidFill>
              </a:rPr>
              <a:t>: </a:t>
            </a:r>
            <a:r>
              <a:rPr lang="en-US" sz="8000" dirty="0">
                <a:solidFill>
                  <a:schemeClr val="dk1"/>
                </a:solidFill>
              </a:rPr>
              <a:t>re</a:t>
            </a:r>
            <a:r>
              <a:rPr lang="sr-Latn-CS" sz="8000" dirty="0">
                <a:solidFill>
                  <a:schemeClr val="dk1"/>
                </a:solidFill>
              </a:rPr>
              <a:t>z</a:t>
            </a:r>
            <a:r>
              <a:rPr lang="en-US" sz="8000" dirty="0" err="1">
                <a:solidFill>
                  <a:schemeClr val="dk1"/>
                </a:solidFill>
              </a:rPr>
              <a:t>ult</a:t>
            </a:r>
            <a:r>
              <a:rPr lang="sr-Latn-CS" sz="8000" dirty="0">
                <a:solidFill>
                  <a:schemeClr val="dk1"/>
                </a:solidFill>
              </a:rPr>
              <a:t>at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slu</a:t>
            </a:r>
            <a:r>
              <a:rPr lang="sr-Latn-CS" sz="8000" dirty="0">
                <a:solidFill>
                  <a:schemeClr val="dk1"/>
                </a:solidFill>
              </a:rPr>
              <a:t>č</a:t>
            </a:r>
            <a:r>
              <a:rPr lang="en-US" sz="8000" dirty="0" err="1">
                <a:solidFill>
                  <a:schemeClr val="dk1"/>
                </a:solidFill>
              </a:rPr>
              <a:t>ajnosti</a:t>
            </a:r>
            <a:endParaRPr lang="en-US" sz="8000" dirty="0">
              <a:solidFill>
                <a:schemeClr val="dk1"/>
              </a:solidFill>
            </a:endParaRPr>
          </a:p>
          <a:p>
            <a:pPr lvl="2">
              <a:defRPr/>
            </a:pPr>
            <a:r>
              <a:rPr lang="sr-Latn-CS" sz="8000" dirty="0">
                <a:solidFill>
                  <a:schemeClr val="dk1"/>
                </a:solidFill>
              </a:rPr>
              <a:t>n</a:t>
            </a:r>
            <a:r>
              <a:rPr lang="en-US" sz="8000" dirty="0">
                <a:solidFill>
                  <a:schemeClr val="dk1"/>
                </a:solidFill>
              </a:rPr>
              <a:t>e</a:t>
            </a:r>
            <a:r>
              <a:rPr lang="sr-Latn-CS" sz="8000" dirty="0">
                <a:solidFill>
                  <a:schemeClr val="dk1"/>
                </a:solidFill>
              </a:rPr>
              <a:t>gativne: rezultat nesposobnosti i loše namere</a:t>
            </a:r>
            <a:r>
              <a:rPr lang="en-US" sz="8000" dirty="0">
                <a:solidFill>
                  <a:schemeClr val="dk1"/>
                </a:solidFill>
              </a:rPr>
              <a:t>  </a:t>
            </a:r>
            <a:endParaRPr lang="sr-Cyrl-CS" sz="80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sz="8000" dirty="0" err="1">
                <a:solidFill>
                  <a:schemeClr val="dk1"/>
                </a:solidFill>
              </a:rPr>
              <a:t>Grupna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dinamika</a:t>
            </a:r>
            <a:r>
              <a:rPr lang="en-US" sz="8000" dirty="0">
                <a:solidFill>
                  <a:schemeClr val="dk1"/>
                </a:solidFill>
              </a:rPr>
              <a:t> (</a:t>
            </a:r>
            <a:r>
              <a:rPr lang="en-US" sz="8000" dirty="0" err="1">
                <a:solidFill>
                  <a:schemeClr val="dk1"/>
                </a:solidFill>
              </a:rPr>
              <a:t>unutar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sr-Latn-RS" sz="8000" dirty="0">
                <a:solidFill>
                  <a:schemeClr val="dk1"/>
                </a:solidFill>
              </a:rPr>
              <a:t>i </a:t>
            </a:r>
            <a:r>
              <a:rPr lang="en-US" sz="8000" dirty="0" err="1">
                <a:solidFill>
                  <a:schemeClr val="dk1"/>
                </a:solidFill>
              </a:rPr>
              <a:t>izme</a:t>
            </a:r>
            <a:r>
              <a:rPr lang="sr-Latn-RS" sz="8000" dirty="0">
                <a:solidFill>
                  <a:schemeClr val="dk1"/>
                </a:solidFill>
              </a:rPr>
              <a:t>đu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grupa</a:t>
            </a:r>
            <a:r>
              <a:rPr lang="en-US" sz="8000" dirty="0">
                <a:solidFill>
                  <a:schemeClr val="dk1"/>
                </a:solidFill>
              </a:rPr>
              <a:t>)</a:t>
            </a:r>
          </a:p>
          <a:p>
            <a:pPr>
              <a:defRPr/>
            </a:pPr>
            <a:r>
              <a:rPr lang="en-US" sz="8000" dirty="0" err="1">
                <a:solidFill>
                  <a:schemeClr val="dk1"/>
                </a:solidFill>
              </a:rPr>
              <a:t>Ljudska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strana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obrazovnih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reformi</a:t>
            </a:r>
            <a:r>
              <a:rPr lang="en-US" sz="8000" dirty="0">
                <a:solidFill>
                  <a:schemeClr val="dk1"/>
                </a:solidFill>
              </a:rPr>
              <a:t>: </a:t>
            </a:r>
            <a:endParaRPr lang="sr-Latn-RS" sz="8000" dirty="0">
              <a:solidFill>
                <a:schemeClr val="dk1"/>
              </a:solidFill>
            </a:endParaRPr>
          </a:p>
          <a:p>
            <a:pPr lvl="1">
              <a:defRPr/>
            </a:pPr>
            <a:r>
              <a:rPr lang="en-US" sz="8000" dirty="0" err="1">
                <a:solidFill>
                  <a:schemeClr val="dk1"/>
                </a:solidFill>
              </a:rPr>
              <a:t>Preseljenje</a:t>
            </a:r>
            <a:endParaRPr lang="en-US" sz="8000" dirty="0">
              <a:solidFill>
                <a:schemeClr val="dk1"/>
              </a:solidFill>
            </a:endParaRPr>
          </a:p>
          <a:p>
            <a:pPr lvl="1">
              <a:defRPr/>
            </a:pPr>
            <a:r>
              <a:rPr lang="en-US" sz="8000" dirty="0" err="1">
                <a:solidFill>
                  <a:schemeClr val="dk1"/>
                </a:solidFill>
              </a:rPr>
              <a:t>Promena</a:t>
            </a:r>
            <a:r>
              <a:rPr lang="en-US" sz="8000" dirty="0">
                <a:solidFill>
                  <a:schemeClr val="dk1"/>
                </a:solidFill>
              </a:rPr>
              <a:t> </a:t>
            </a:r>
            <a:r>
              <a:rPr lang="en-US" sz="8000" dirty="0" err="1">
                <a:solidFill>
                  <a:schemeClr val="dk1"/>
                </a:solidFill>
              </a:rPr>
              <a:t>posla</a:t>
            </a:r>
            <a:endParaRPr lang="en-US" sz="8000" dirty="0">
              <a:solidFill>
                <a:schemeClr val="dk1"/>
              </a:solidFill>
            </a:endParaRPr>
          </a:p>
          <a:p>
            <a:pPr lvl="1">
              <a:defRPr/>
            </a:pPr>
            <a:r>
              <a:rPr lang="en-US" sz="8000" dirty="0" err="1">
                <a:solidFill>
                  <a:schemeClr val="dk1"/>
                </a:solidFill>
              </a:rPr>
              <a:t>Razvod</a:t>
            </a:r>
            <a:endParaRPr lang="en-US" sz="8000" dirty="0">
              <a:solidFill>
                <a:schemeClr val="dk1"/>
              </a:solidFill>
            </a:endParaRPr>
          </a:p>
          <a:p>
            <a:pPr lvl="1">
              <a:defRPr/>
            </a:pPr>
            <a:endParaRPr lang="en-US" sz="1400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sr-Latn-CS" dirty="0">
              <a:latin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250201" y="3960464"/>
            <a:ext cx="1008062" cy="2162175"/>
            <a:chOff x="521" y="2115"/>
            <a:chExt cx="500" cy="908"/>
          </a:xfrm>
          <a:solidFill>
            <a:srgbClr val="92D050"/>
          </a:solidFill>
        </p:grpSpPr>
        <p:sp>
          <p:nvSpPr>
            <p:cNvPr id="31860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61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67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68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9" name="Group 34"/>
          <p:cNvGrpSpPr>
            <a:grpSpLocks/>
          </p:cNvGrpSpPr>
          <p:nvPr/>
        </p:nvGrpSpPr>
        <p:grpSpPr bwMode="auto">
          <a:xfrm>
            <a:off x="9370660" y="3029705"/>
            <a:ext cx="1008062" cy="2162175"/>
            <a:chOff x="521" y="2115"/>
            <a:chExt cx="500" cy="908"/>
          </a:xfrm>
        </p:grpSpPr>
        <p:sp>
          <p:nvSpPr>
            <p:cNvPr id="31834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35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41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42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0" name="Group 34"/>
          <p:cNvGrpSpPr>
            <a:grpSpLocks/>
          </p:cNvGrpSpPr>
          <p:nvPr/>
        </p:nvGrpSpPr>
        <p:grpSpPr bwMode="auto">
          <a:xfrm>
            <a:off x="10141588" y="2358629"/>
            <a:ext cx="1008062" cy="2162175"/>
            <a:chOff x="521" y="2115"/>
            <a:chExt cx="500" cy="908"/>
          </a:xfrm>
        </p:grpSpPr>
        <p:sp>
          <p:nvSpPr>
            <p:cNvPr id="31821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22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28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29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1" name="Group 34"/>
          <p:cNvGrpSpPr>
            <a:grpSpLocks/>
          </p:cNvGrpSpPr>
          <p:nvPr/>
        </p:nvGrpSpPr>
        <p:grpSpPr bwMode="auto">
          <a:xfrm>
            <a:off x="7596188" y="3357564"/>
            <a:ext cx="1008062" cy="2162175"/>
            <a:chOff x="521" y="2115"/>
            <a:chExt cx="500" cy="908"/>
          </a:xfrm>
          <a:solidFill>
            <a:srgbClr val="FF33CC"/>
          </a:solidFill>
        </p:grpSpPr>
        <p:sp>
          <p:nvSpPr>
            <p:cNvPr id="62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1809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15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16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8656994" y="3782647"/>
            <a:ext cx="1008063" cy="2162175"/>
            <a:chOff x="521" y="2115"/>
            <a:chExt cx="500" cy="908"/>
          </a:xfrm>
          <a:solidFill>
            <a:srgbClr val="FFC000"/>
          </a:solidFill>
        </p:grpSpPr>
        <p:sp>
          <p:nvSpPr>
            <p:cNvPr id="31795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796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02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803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8339347" y="2092752"/>
            <a:ext cx="936625" cy="1655763"/>
            <a:chOff x="521" y="2115"/>
            <a:chExt cx="500" cy="908"/>
          </a:xfrm>
        </p:grpSpPr>
        <p:sp>
          <p:nvSpPr>
            <p:cNvPr id="90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4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1783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789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790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4" name="Group 34"/>
          <p:cNvGrpSpPr>
            <a:grpSpLocks/>
          </p:cNvGrpSpPr>
          <p:nvPr/>
        </p:nvGrpSpPr>
        <p:grpSpPr bwMode="auto">
          <a:xfrm>
            <a:off x="7177299" y="4467226"/>
            <a:ext cx="1008063" cy="2162175"/>
            <a:chOff x="521" y="2115"/>
            <a:chExt cx="500" cy="908"/>
          </a:xfrm>
        </p:grpSpPr>
        <p:sp>
          <p:nvSpPr>
            <p:cNvPr id="104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1770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776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777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9363855" y="4301492"/>
            <a:ext cx="1008062" cy="2162175"/>
            <a:chOff x="521" y="2115"/>
            <a:chExt cx="500" cy="908"/>
          </a:xfrm>
          <a:solidFill>
            <a:srgbClr val="00FF00"/>
          </a:solidFill>
        </p:grpSpPr>
        <p:sp>
          <p:nvSpPr>
            <p:cNvPr id="118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1757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763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1764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826748" y="-16641"/>
            <a:ext cx="8556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C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2. </a:t>
            </a:r>
            <a:br>
              <a:rPr lang="sr-Latn-C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r-Latn-C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Ljudski sistem</a:t>
            </a:r>
            <a:br>
              <a:rPr lang="sr-Latn-C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r-Latn-CS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Komplikacije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2" name="Group 34"/>
          <p:cNvGrpSpPr>
            <a:grpSpLocks/>
          </p:cNvGrpSpPr>
          <p:nvPr/>
        </p:nvGrpSpPr>
        <p:grpSpPr bwMode="auto">
          <a:xfrm>
            <a:off x="7149834" y="2485968"/>
            <a:ext cx="1008063" cy="2090738"/>
            <a:chOff x="521" y="2115"/>
            <a:chExt cx="500" cy="9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3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34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0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34"/>
          <p:cNvGrpSpPr>
            <a:grpSpLocks/>
          </p:cNvGrpSpPr>
          <p:nvPr/>
        </p:nvGrpSpPr>
        <p:grpSpPr bwMode="auto">
          <a:xfrm>
            <a:off x="8977559" y="1798289"/>
            <a:ext cx="1008063" cy="2162175"/>
            <a:chOff x="521" y="2115"/>
            <a:chExt cx="500" cy="908"/>
          </a:xfrm>
        </p:grpSpPr>
        <p:sp>
          <p:nvSpPr>
            <p:cNvPr id="147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rgbClr val="FFE9D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8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54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55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34"/>
          <p:cNvGrpSpPr>
            <a:grpSpLocks/>
          </p:cNvGrpSpPr>
          <p:nvPr/>
        </p:nvGrpSpPr>
        <p:grpSpPr bwMode="auto">
          <a:xfrm>
            <a:off x="10984678" y="3953450"/>
            <a:ext cx="936625" cy="1655763"/>
            <a:chOff x="521" y="2115"/>
            <a:chExt cx="500" cy="908"/>
          </a:xfrm>
        </p:grpSpPr>
        <p:sp>
          <p:nvSpPr>
            <p:cNvPr id="161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4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162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68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69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" name="Group 34"/>
          <p:cNvGrpSpPr>
            <a:grpSpLocks/>
          </p:cNvGrpSpPr>
          <p:nvPr/>
        </p:nvGrpSpPr>
        <p:grpSpPr bwMode="auto">
          <a:xfrm>
            <a:off x="8300200" y="4966866"/>
            <a:ext cx="936625" cy="1655763"/>
            <a:chOff x="521" y="2115"/>
            <a:chExt cx="500" cy="908"/>
          </a:xfrm>
        </p:grpSpPr>
        <p:sp>
          <p:nvSpPr>
            <p:cNvPr id="175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4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176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82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83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8" name="Group 34"/>
          <p:cNvGrpSpPr>
            <a:grpSpLocks/>
          </p:cNvGrpSpPr>
          <p:nvPr/>
        </p:nvGrpSpPr>
        <p:grpSpPr bwMode="auto">
          <a:xfrm>
            <a:off x="10986551" y="1848097"/>
            <a:ext cx="936625" cy="1655763"/>
            <a:chOff x="521" y="2115"/>
            <a:chExt cx="500" cy="908"/>
          </a:xfrm>
          <a:solidFill>
            <a:srgbClr val="FF0000"/>
          </a:solidFill>
        </p:grpSpPr>
        <p:sp>
          <p:nvSpPr>
            <p:cNvPr id="189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4" cy="36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96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97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9691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12 0.05436 L -0.56545 0.043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545 0.04334 L -0.2599 0.021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11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02104 L 1.94444E-6 -9.82659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56 0.02221 L 4.16667E-6 -4.5883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02105 L -0.24323 0.009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545 0.04334 L -0.2599 0.021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1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56 0.02221 L 4.16667E-6 -4.5883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02105 L -0.24323 0.009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02105 L -0.24323 0.009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02105 L -0.24323 0.009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967110" y="152400"/>
            <a:ext cx="7123289" cy="973138"/>
          </a:xfrm>
        </p:spPr>
        <p:txBody>
          <a:bodyPr>
            <a:noAutofit/>
          </a:bodyPr>
          <a:lstStyle/>
          <a:p>
            <a:pPr eaLnBrk="1" hangingPunct="1"/>
            <a:r>
              <a:rPr lang="sr-Latn-CS" sz="3200" dirty="0">
                <a:solidFill>
                  <a:srgbClr val="FF0000"/>
                </a:solidFill>
              </a:rPr>
              <a:t>3.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Svima poznat sistem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728282" y="2245281"/>
            <a:ext cx="5053518" cy="36414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500" dirty="0">
                <a:solidFill>
                  <a:schemeClr val="dk1"/>
                </a:solidFill>
              </a:rPr>
              <a:t>Neka slika o obrazovanju postoji u svesti svih odraslih koji su ikada išli u školu.  </a:t>
            </a:r>
          </a:p>
          <a:p>
            <a:pPr marL="0" indent="0">
              <a:lnSpc>
                <a:spcPct val="80000"/>
              </a:lnSpc>
              <a:buNone/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500" dirty="0">
                <a:solidFill>
                  <a:schemeClr val="dk1"/>
                </a:solidFill>
              </a:rPr>
              <a:t>Sećanja na školu su idiosinkratična, narativna, to je mnogo češće evociranje socijalnih odnosa nego kognitivnih sadržaja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500" dirty="0">
                <a:solidFill>
                  <a:schemeClr val="dk1"/>
                </a:solidFill>
              </a:rPr>
              <a:t>Sećanja su veoma često  emocionalno obojena.</a:t>
            </a:r>
            <a:r>
              <a:rPr lang="en-US" sz="2500" dirty="0">
                <a:solidFill>
                  <a:schemeClr val="dk1"/>
                </a:solidFill>
              </a:rPr>
              <a:t> </a:t>
            </a:r>
            <a:endParaRPr lang="sr-Latn-CS" sz="2500" dirty="0">
              <a:solidFill>
                <a:schemeClr val="dk1"/>
              </a:solidFill>
            </a:endParaRPr>
          </a:p>
        </p:txBody>
      </p:sp>
      <p:pic>
        <p:nvPicPr>
          <p:cNvPr id="9222" name="Picture 6" descr="Портфолио ученика | УЧИОНИЦА МАШТАО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59" y="2245281"/>
            <a:ext cx="3240193" cy="3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3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057422" y="152400"/>
            <a:ext cx="7134578" cy="973138"/>
          </a:xfrm>
        </p:spPr>
        <p:txBody>
          <a:bodyPr>
            <a:noAutofit/>
          </a:bodyPr>
          <a:lstStyle/>
          <a:p>
            <a:pPr eaLnBrk="1" hangingPunct="1"/>
            <a:r>
              <a:rPr lang="sr-Latn-CS" sz="3200" dirty="0">
                <a:solidFill>
                  <a:srgbClr val="FF0000"/>
                </a:solidFill>
              </a:rPr>
              <a:t>3.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Svima poznat sistem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728282" y="2245281"/>
            <a:ext cx="8754893" cy="4097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r-Latn-CS" sz="2500" dirty="0">
              <a:solidFill>
                <a:schemeClr val="dk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r-Latn-CS" sz="25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r-Latn-RS" sz="2500" dirty="0">
              <a:solidFill>
                <a:schemeClr val="dk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r-Latn-RS" sz="2500" dirty="0">
              <a:solidFill>
                <a:schemeClr val="dk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sr-Latn-RS" sz="2500" dirty="0">
                <a:solidFill>
                  <a:schemeClr val="dk1"/>
                </a:solidFill>
              </a:rPr>
              <a:t>Po čemu se vi sećate vaše škole? </a:t>
            </a:r>
            <a:endParaRPr lang="sr-Latn-CS" sz="2500" dirty="0">
              <a:solidFill>
                <a:schemeClr val="dk1"/>
              </a:solidFill>
            </a:endParaRPr>
          </a:p>
        </p:txBody>
      </p:sp>
      <p:pic>
        <p:nvPicPr>
          <p:cNvPr id="9220" name="Picture 4" descr="Stara subotička tradicija | GradSubo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3" y="1747672"/>
            <a:ext cx="4931229" cy="34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4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427936" y="4579795"/>
            <a:ext cx="990600" cy="2239486"/>
          </a:xfrm>
          <a:prstGeom prst="upArrow">
            <a:avLst>
              <a:gd name="adj1" fmla="val 69917"/>
              <a:gd name="adj2" fmla="val 42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 eaLnBrk="1" latinLnBrk="1" hangingPunct="1">
              <a:defRPr/>
            </a:pPr>
            <a:endParaRPr kumimoji="1" lang="sr-Latn-CS" sz="4400" b="1">
              <a:solidFill>
                <a:srgbClr val="FFFFFF"/>
              </a:solidFill>
              <a:latin typeface="Verdana"/>
              <a:ea typeface="굴림"/>
              <a:cs typeface="굴림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8724800" y="3946938"/>
            <a:ext cx="1910886" cy="2895600"/>
          </a:xfrm>
          <a:prstGeom prst="upArrow">
            <a:avLst>
              <a:gd name="adj1" fmla="val 69917"/>
              <a:gd name="adj2" fmla="val 42162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r" eaLnBrk="1" latinLnBrk="1" hangingPunct="1">
              <a:defRPr/>
            </a:pPr>
            <a:endParaRPr kumimoji="1" lang="sr-Latn-CS" sz="4400" b="1">
              <a:solidFill>
                <a:srgbClr val="FFFFFF"/>
              </a:solidFill>
              <a:latin typeface="Verdana"/>
              <a:ea typeface="굴림"/>
              <a:cs typeface="굴림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6128914" y="4231533"/>
            <a:ext cx="2232025" cy="2632083"/>
          </a:xfrm>
          <a:prstGeom prst="upArrow">
            <a:avLst>
              <a:gd name="adj1" fmla="val 69917"/>
              <a:gd name="adj2" fmla="val 421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latinLnBrk="1" hangingPunct="1">
              <a:defRPr/>
            </a:pPr>
            <a:endParaRPr kumimoji="1" lang="sr-Latn-CS" sz="4400" b="1">
              <a:solidFill>
                <a:srgbClr val="1D528D"/>
              </a:solidFill>
              <a:latin typeface="Verdana"/>
              <a:ea typeface="굴림"/>
              <a:cs typeface="굴림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2878463" y="4876800"/>
            <a:ext cx="2232025" cy="1981200"/>
          </a:xfrm>
          <a:prstGeom prst="upArrow">
            <a:avLst>
              <a:gd name="adj1" fmla="val 69917"/>
              <a:gd name="adj2" fmla="val 4216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r" eaLnBrk="1" latinLnBrk="1" hangingPunct="1">
              <a:defRPr/>
            </a:pPr>
            <a:endParaRPr kumimoji="1" lang="sr-Latn-CS" sz="4400" b="1">
              <a:solidFill>
                <a:srgbClr val="FFFFFF"/>
              </a:solidFill>
              <a:latin typeface="Verdana"/>
              <a:ea typeface="굴림"/>
              <a:cs typeface="굴림"/>
            </a:endParaRPr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978" y="152400"/>
            <a:ext cx="7586132" cy="1338943"/>
          </a:xfrm>
        </p:spPr>
        <p:txBody>
          <a:bodyPr>
            <a:noAutofit/>
          </a:bodyPr>
          <a:lstStyle/>
          <a:p>
            <a:pPr eaLnBrk="1" hangingPunct="1"/>
            <a:r>
              <a:rPr lang="sr-Latn-CS" sz="3200" dirty="0">
                <a:solidFill>
                  <a:srgbClr val="FF0000"/>
                </a:solidFill>
              </a:rPr>
              <a:t>3.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Svima poznat sistem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chemeClr val="tx2">
                    <a:lumMod val="75000"/>
                  </a:schemeClr>
                </a:solidFill>
              </a:rPr>
              <a:t>Implikacije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16089" y="1756788"/>
            <a:ext cx="11571111" cy="227334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sr-Latn-CS" sz="2500" dirty="0">
                <a:solidFill>
                  <a:schemeClr val="dk1"/>
                </a:solidFill>
              </a:rPr>
              <a:t>Plodno tlo za stvaranje laičkih teorija - teorije o tome šta čini dobru ili lošu školu su samo izuzetno i slučajno u korespondenciji sa empirijskim nalazima o delotvornom obrazovanju.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500" dirty="0">
                <a:solidFill>
                  <a:schemeClr val="dk1"/>
                </a:solidFill>
              </a:rPr>
              <a:t>Dodatna komplikacija: laičke teorije se doživljavaju kao verodostojne, istinite i stvaraju sklonost da ih se nipošto ne odričemo. </a:t>
            </a:r>
            <a:endParaRPr lang="en-US" sz="2500" dirty="0">
              <a:solidFill>
                <a:schemeClr val="dk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573400" y="5699538"/>
            <a:ext cx="2232025" cy="1143000"/>
          </a:xfrm>
          <a:prstGeom prst="upArrow">
            <a:avLst>
              <a:gd name="adj1" fmla="val 69917"/>
              <a:gd name="adj2" fmla="val 42162"/>
            </a:avLst>
          </a:prstGeom>
          <a:gradFill rotWithShape="1">
            <a:gsLst>
              <a:gs pos="0">
                <a:schemeClr val="accent2">
                  <a:alpha val="98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latinLnBrk="1" hangingPunct="1">
              <a:defRPr/>
            </a:pPr>
            <a:endParaRPr kumimoji="1" lang="sr-Latn-CS" sz="4400" b="1">
              <a:solidFill>
                <a:srgbClr val="1D528D"/>
              </a:solidFill>
              <a:latin typeface="Verdana" charset="0"/>
              <a:ea typeface="굴림"/>
              <a:cs typeface="굴림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010281" y="5437762"/>
            <a:ext cx="3146425" cy="1435572"/>
          </a:xfrm>
          <a:prstGeom prst="upArrow">
            <a:avLst>
              <a:gd name="adj1" fmla="val 69917"/>
              <a:gd name="adj2" fmla="val 4216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 eaLnBrk="1" latinLnBrk="1" hangingPunct="1">
              <a:defRPr/>
            </a:pPr>
            <a:endParaRPr kumimoji="1" lang="sr-Latn-CS" sz="4400" b="1">
              <a:solidFill>
                <a:srgbClr val="FFFFFF"/>
              </a:solidFill>
              <a:latin typeface="Verdana"/>
              <a:ea typeface="굴림"/>
              <a:cs typeface="굴림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7791336" y="5296660"/>
            <a:ext cx="1393825" cy="1545879"/>
          </a:xfrm>
          <a:prstGeom prst="upArrow">
            <a:avLst>
              <a:gd name="adj1" fmla="val 69917"/>
              <a:gd name="adj2" fmla="val 42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r" eaLnBrk="1" latinLnBrk="1" hangingPunct="1">
              <a:defRPr/>
            </a:pPr>
            <a:endParaRPr kumimoji="1" lang="sr-Latn-CS" sz="4400" b="1">
              <a:solidFill>
                <a:srgbClr val="FFFFFF"/>
              </a:solidFill>
              <a:latin typeface="Verdana"/>
              <a:ea typeface="굴림"/>
              <a:cs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4484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7" grpId="0" animBg="1"/>
      <p:bldP spid="5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6132" y="152400"/>
            <a:ext cx="7066845" cy="973138"/>
          </a:xfrm>
        </p:spPr>
        <p:txBody>
          <a:bodyPr>
            <a:noAutofit/>
          </a:bodyPr>
          <a:lstStyle/>
          <a:p>
            <a:pPr eaLnBrk="1" hangingPunct="1"/>
            <a:r>
              <a:rPr lang="sr-Latn-CS" sz="3200" dirty="0">
                <a:solidFill>
                  <a:srgbClr val="FF0000"/>
                </a:solidFill>
              </a:rPr>
              <a:t>4.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Sistem sa odloženim efektima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106311" y="2099733"/>
            <a:ext cx="9798756" cy="426215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r-Latn-CS" sz="2500" dirty="0">
                <a:solidFill>
                  <a:schemeClr val="dk1"/>
                </a:solidFill>
              </a:rPr>
              <a:t>Problem sa fizičkim vremenom: </a:t>
            </a:r>
          </a:p>
          <a:p>
            <a:pPr marL="0" indent="0">
              <a:lnSpc>
                <a:spcPct val="80000"/>
              </a:lnSpc>
              <a:buNone/>
            </a:pPr>
            <a:endParaRPr lang="sr-Latn-CS" sz="2500" dirty="0">
              <a:solidFill>
                <a:schemeClr val="dk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r-Latn-CS" sz="2500" dirty="0">
                <a:solidFill>
                  <a:schemeClr val="dk1"/>
                </a:solidFill>
              </a:rPr>
              <a:t>	</a:t>
            </a:r>
            <a:r>
              <a:rPr lang="sr-Latn-CS" sz="2500" b="1" dirty="0">
                <a:solidFill>
                  <a:schemeClr val="dk1"/>
                </a:solidFill>
              </a:rPr>
              <a:t>Proizvod</a:t>
            </a:r>
            <a:r>
              <a:rPr lang="sr-Latn-CS" sz="2500" dirty="0">
                <a:solidFill>
                  <a:schemeClr val="dk1"/>
                </a:solidFill>
              </a:rPr>
              <a:t> usmeren na budućnost: opskrbljuje mlade naraštaje onim što će im trebati u budućem životu. Ta budućnost je daleka barem 12-16 godina, i nije sasvim izvesna.  </a:t>
            </a:r>
          </a:p>
          <a:p>
            <a:pPr marL="0" indent="0">
              <a:lnSpc>
                <a:spcPct val="80000"/>
              </a:lnSpc>
              <a:buNone/>
            </a:pPr>
            <a:endParaRPr lang="sr-Latn-CS" sz="2500" dirty="0">
              <a:solidFill>
                <a:schemeClr val="dk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r-Latn-CS" sz="2500" dirty="0">
                <a:solidFill>
                  <a:schemeClr val="dk1"/>
                </a:solidFill>
              </a:rPr>
              <a:t>	</a:t>
            </a:r>
            <a:r>
              <a:rPr lang="sr-Latn-CS" sz="2500" b="1" dirty="0">
                <a:solidFill>
                  <a:schemeClr val="dk1"/>
                </a:solidFill>
              </a:rPr>
              <a:t>Proizvodni proces </a:t>
            </a:r>
            <a:r>
              <a:rPr lang="sr-Latn-CS" sz="2500" dirty="0">
                <a:solidFill>
                  <a:schemeClr val="dk1"/>
                </a:solidFill>
              </a:rPr>
              <a:t>usmeren na prošlost: reprodukovanje prethodnih praksi, inercija sistema, mora se uračunati vreme potrebno nastavniku da se obrazuje da postane nastavnik (sa prosečnih 10-15 godina radnog staža).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8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9982200" cy="1447800"/>
          </a:xfrm>
        </p:spPr>
        <p:txBody>
          <a:bodyPr>
            <a:noAutofit/>
          </a:bodyPr>
          <a:lstStyle/>
          <a:p>
            <a:pPr eaLnBrk="1" hangingPunct="1"/>
            <a:r>
              <a:rPr lang="sr-Latn-CS" sz="3200" dirty="0">
                <a:solidFill>
                  <a:srgbClr val="FF0000"/>
                </a:solidFill>
              </a:rPr>
              <a:t>4.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Sistem sa odloženim efektima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chemeClr val="tx2">
                    <a:lumMod val="75000"/>
                  </a:schemeClr>
                </a:solidFill>
              </a:rPr>
              <a:t>Implikacije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59643" y="1994169"/>
            <a:ext cx="11796889" cy="233889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sr-Latn-CS" sz="2500" dirty="0">
                <a:solidFill>
                  <a:schemeClr val="dk1"/>
                </a:solidFill>
              </a:rPr>
              <a:t>Konzervatizam. Reprodukcija prošlosti. Ono što učenik treba da upotrebi kroz 15-20 godina zapravo je fabrikovano pre 15-20 godina. 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500" dirty="0">
                <a:solidFill>
                  <a:schemeClr val="dk1"/>
                </a:solidFill>
              </a:rPr>
              <a:t>Odloženost efekata proizvodi i neposrednu opasnost. Greška u obrazovnom ili vaspitnom postupku ugrađuje se u dete, i postaće vidljiva tek mnogo kasnije, obično onda kada se ne može više lako otkloniti.  </a:t>
            </a:r>
            <a:endParaRPr lang="en-US" sz="2500" dirty="0">
              <a:solidFill>
                <a:schemeClr val="dk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333064"/>
            <a:ext cx="2318657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558" y="4333064"/>
            <a:ext cx="2021380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146" y="4333064"/>
            <a:ext cx="2071302" cy="2028825"/>
          </a:xfrm>
          <a:prstGeom prst="rect">
            <a:avLst/>
          </a:prstGeom>
        </p:spPr>
      </p:pic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2978891" y="6278813"/>
            <a:ext cx="1790700" cy="588963"/>
          </a:xfrm>
          <a:prstGeom prst="curvedUpArrow">
            <a:avLst>
              <a:gd name="adj1" fmla="val 60809"/>
              <a:gd name="adj2" fmla="val 1216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defTabSz="914305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5462587" y="6320348"/>
            <a:ext cx="1790700" cy="588963"/>
          </a:xfrm>
          <a:prstGeom prst="curvedUpArrow">
            <a:avLst>
              <a:gd name="adj1" fmla="val 60809"/>
              <a:gd name="adj2" fmla="val 1216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defTabSz="914305"/>
            <a:endParaRPr lang="sr-Latn-C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850" y="4005944"/>
            <a:ext cx="1749238" cy="23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799" y="152400"/>
            <a:ext cx="9812867" cy="9731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CS" sz="3200" dirty="0">
                <a:solidFill>
                  <a:srgbClr val="FF0000"/>
                </a:solidFill>
              </a:rPr>
              <a:t>5.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Obavezujući sistem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005519" y="1903751"/>
            <a:ext cx="7696200" cy="4360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Osnovna škola (Srbija i svet)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Predškolski program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Srednja škola 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omic Sans MS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36245053"/>
              </p:ext>
            </p:extLst>
          </p:nvPr>
        </p:nvGraphicFramePr>
        <p:xfrm>
          <a:off x="2209801" y="3548744"/>
          <a:ext cx="8074377" cy="30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576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04266" y="152400"/>
            <a:ext cx="7608711" cy="97313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sr-Latn-CS" sz="3200" dirty="0">
                <a:solidFill>
                  <a:srgbClr val="FF0000"/>
                </a:solidFill>
              </a:rPr>
              <a:t>5.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Obavezujući sistem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chemeClr val="tx2">
                    <a:lumMod val="75000"/>
                  </a:schemeClr>
                </a:solidFill>
              </a:rPr>
              <a:t>Implikacije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46756" y="2231571"/>
            <a:ext cx="11627555" cy="44062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Obavezujući karakter boji doživljaj susreta sa sistemom,  važna je perspektiva svih aktera</a:t>
            </a:r>
          </a:p>
          <a:p>
            <a:pPr lvl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Reakcije na prinudni sistem: pokoravanje, ignorisanje, pobuna, laganje, kažnjavanje „agresora“, identifikacija sa njim, testiranje granica, strategije snalaženja, devaluacija, falsifikovanje, nalaženje saveznika, stvaranje alternativnog sveta sa sopstvenim normama, itd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Rizik od postojanja jaza između detetovih raznovrsnih potreba i potreba sistema da osigura izvršavanje obaveze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Podrazumeva postojanje velike administrativne aparature, koja može da hipertrofira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300" dirty="0">
                <a:solidFill>
                  <a:schemeClr val="dk1"/>
                </a:solidFill>
              </a:rPr>
              <a:t>Promenjena priroda motivacije za učenje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endParaRPr lang="sr-Latn-RS" sz="23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RS" sz="2300" dirty="0">
                <a:solidFill>
                  <a:schemeClr val="dk1"/>
                </a:solidFill>
              </a:rPr>
              <a:t>...</a:t>
            </a: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Why homeschooling is better than public schooling? | by Syeda Momina | 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49" y="3887095"/>
            <a:ext cx="4490096" cy="29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329" y="1483453"/>
            <a:ext cx="2459416" cy="2475575"/>
          </a:xfrm>
          <a:prstGeom prst="rect">
            <a:avLst/>
          </a:prstGeom>
        </p:spPr>
      </p:pic>
      <p:pic>
        <p:nvPicPr>
          <p:cNvPr id="7176" name="Picture 8" descr="https://upload.wikimedia.org/wikipedia/commons/thumb/d/d0/Representation%2C_Punch_Denmark%2C_1889.jpg/250px-Representation%2C_Punch_Denmark%2C_18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35" y="1506134"/>
            <a:ext cx="2878983" cy="24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tudents need only 3-feet of space in the classroom with masks, CDC says -  ABC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3930"/>
            <a:ext cx="4763801" cy="28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Responsive Classroom for Middle School | Responsive Classroom"/>
          <p:cNvSpPr>
            <a:spLocks noChangeAspect="1" noChangeArrowheads="1"/>
          </p:cNvSpPr>
          <p:nvPr/>
        </p:nvSpPr>
        <p:spPr bwMode="auto">
          <a:xfrm flipH="1" flipV="1">
            <a:off x="1984375" y="1598651"/>
            <a:ext cx="4299624" cy="42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92" name="Picture 24" descr="Podeljeno 7.000 računara školama širom Srbije • 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12" y="1754446"/>
            <a:ext cx="3641430" cy="22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Teacher Children Face Mask School After Stock Photo 1746069476 |  Shutter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36" y="1539403"/>
            <a:ext cx="3346708" cy="23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018069" y="338446"/>
            <a:ext cx="8259098" cy="101803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US" sz="3600" b="1" dirty="0"/>
            </a:br>
            <a:r>
              <a:rPr lang="en-US" sz="5300" b="1" dirty="0"/>
              <a:t> </a:t>
            </a:r>
            <a:r>
              <a:rPr lang="sr-Latn-RS" sz="6100" b="1" dirty="0">
                <a:solidFill>
                  <a:srgbClr val="FF0000"/>
                </a:solidFill>
              </a:rPr>
              <a:t>Šta je ovim školama zajedničko?</a:t>
            </a:r>
            <a:br>
              <a:rPr lang="sr-Cyrl-CS" sz="6100" b="1" dirty="0">
                <a:solidFill>
                  <a:srgbClr val="FF0000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61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Building a Virtual Classroom with Zoom | by CS50 | Medi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67" y="4073551"/>
            <a:ext cx="3687923" cy="26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31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900614" y="152400"/>
            <a:ext cx="7291386" cy="1312861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FF0000"/>
                </a:solidFill>
              </a:rPr>
              <a:t>6. </a:t>
            </a:r>
            <a:br>
              <a:rPr lang="sr-Latn-RS" sz="2900" dirty="0">
                <a:solidFill>
                  <a:srgbClr val="FF0000"/>
                </a:solidFill>
              </a:rPr>
            </a:br>
            <a:r>
              <a:rPr lang="ta-IN" sz="2900" dirty="0">
                <a:solidFill>
                  <a:srgbClr val="FF0000"/>
                </a:solidFill>
              </a:rPr>
              <a:t>Atritivni sistem</a:t>
            </a:r>
            <a:br>
              <a:rPr lang="ta-IN" sz="3200" b="1" dirty="0">
                <a:solidFill>
                  <a:srgbClr val="FF0000"/>
                </a:solidFill>
                <a:latin typeface="Comic Sans MS"/>
                <a:cs typeface="Comic Sans MS"/>
              </a:rPr>
            </a:br>
            <a:endParaRPr lang="sr-Latn-CS" sz="32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59644" y="2057400"/>
            <a:ext cx="9951156" cy="4859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300" dirty="0">
                <a:solidFill>
                  <a:schemeClr val="dk1"/>
                </a:solidFill>
              </a:rPr>
              <a:t>Obrazovanje je shvaćeno kao osnovni mehanizam za društveno/ekonomsko unapređenje položaja pojedinca: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sz="2300" dirty="0">
                <a:solidFill>
                  <a:schemeClr val="dk1"/>
                </a:solidFill>
              </a:rPr>
              <a:t>visoka motivacija za stizanje na sledeći stupanj,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sz="2300" dirty="0">
                <a:solidFill>
                  <a:schemeClr val="dk1"/>
                </a:solidFill>
              </a:rPr>
              <a:t>jaki podsticaji,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sz="2300" dirty="0">
                <a:solidFill>
                  <a:schemeClr val="dk1"/>
                </a:solidFill>
              </a:rPr>
              <a:t>niska tolerancija</a:t>
            </a:r>
            <a:endParaRPr lang="en-U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r>
              <a:rPr lang="en-US" sz="2300" dirty="0">
                <a:solidFill>
                  <a:schemeClr val="dk1"/>
                </a:solidFill>
              </a:rPr>
              <a:t>   </a:t>
            </a:r>
            <a:r>
              <a:rPr lang="ta-IN" sz="2300" dirty="0">
                <a:solidFill>
                  <a:schemeClr val="dk1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ta-IN" sz="2300" dirty="0">
              <a:solidFill>
                <a:schemeClr val="dk1"/>
              </a:solidFill>
            </a:endParaRPr>
          </a:p>
        </p:txBody>
      </p:sp>
      <p:sp>
        <p:nvSpPr>
          <p:cNvPr id="4" name="Bent Arrow 3"/>
          <p:cNvSpPr/>
          <p:nvPr/>
        </p:nvSpPr>
        <p:spPr bwMode="auto">
          <a:xfrm>
            <a:off x="6310314" y="4286251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5" name="Bent Arrow 4"/>
          <p:cNvSpPr/>
          <p:nvPr/>
        </p:nvSpPr>
        <p:spPr bwMode="auto">
          <a:xfrm>
            <a:off x="8882064" y="2786063"/>
            <a:ext cx="814387" cy="86836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6" name="Bent Arrow 5"/>
          <p:cNvSpPr/>
          <p:nvPr/>
        </p:nvSpPr>
        <p:spPr bwMode="auto">
          <a:xfrm>
            <a:off x="8024814" y="3286126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>
            <a:off x="7096125" y="3714751"/>
            <a:ext cx="814388" cy="8683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4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>
            <a:off x="5453064" y="4786313"/>
            <a:ext cx="814387" cy="86836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>
            <a:off x="4595814" y="5286376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>
            <a:off x="8177214" y="3438526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>
            <a:off x="7239000" y="3857626"/>
            <a:ext cx="814388" cy="8683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4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>
            <a:off x="7381875" y="4000501"/>
            <a:ext cx="814388" cy="8683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4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>
            <a:off x="6462714" y="4438651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>
            <a:off x="6615114" y="4591051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6" name="Bent Arrow 15"/>
          <p:cNvSpPr/>
          <p:nvPr/>
        </p:nvSpPr>
        <p:spPr bwMode="auto">
          <a:xfrm>
            <a:off x="6767514" y="4743451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7" name="Bent Arrow 16"/>
          <p:cNvSpPr/>
          <p:nvPr/>
        </p:nvSpPr>
        <p:spPr bwMode="auto">
          <a:xfrm>
            <a:off x="6167439" y="5429251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8" name="Bent Arrow 17"/>
          <p:cNvSpPr/>
          <p:nvPr/>
        </p:nvSpPr>
        <p:spPr bwMode="auto">
          <a:xfrm>
            <a:off x="5953125" y="5286376"/>
            <a:ext cx="814388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19" name="Bent Arrow 18"/>
          <p:cNvSpPr/>
          <p:nvPr/>
        </p:nvSpPr>
        <p:spPr bwMode="auto">
          <a:xfrm>
            <a:off x="5738814" y="5072063"/>
            <a:ext cx="814387" cy="86836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>
            <a:off x="5595939" y="4929188"/>
            <a:ext cx="814387" cy="86836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1" name="Bent Arrow 20"/>
          <p:cNvSpPr/>
          <p:nvPr/>
        </p:nvSpPr>
        <p:spPr bwMode="auto">
          <a:xfrm>
            <a:off x="4748214" y="5438776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" name="Bent Arrow 21"/>
          <p:cNvSpPr/>
          <p:nvPr/>
        </p:nvSpPr>
        <p:spPr bwMode="auto">
          <a:xfrm>
            <a:off x="4900614" y="5591176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4" name="Bent Arrow 23"/>
          <p:cNvSpPr/>
          <p:nvPr/>
        </p:nvSpPr>
        <p:spPr bwMode="auto">
          <a:xfrm>
            <a:off x="5205414" y="5895976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5" name="Bent Arrow 24"/>
          <p:cNvSpPr/>
          <p:nvPr/>
        </p:nvSpPr>
        <p:spPr bwMode="auto">
          <a:xfrm>
            <a:off x="5357814" y="6048376"/>
            <a:ext cx="814387" cy="8683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6" name="Bent Arrow 25"/>
          <p:cNvSpPr/>
          <p:nvPr/>
        </p:nvSpPr>
        <p:spPr bwMode="auto">
          <a:xfrm>
            <a:off x="6096000" y="5715000"/>
            <a:ext cx="1219200" cy="457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7" name="Bent Arrow 26"/>
          <p:cNvSpPr/>
          <p:nvPr/>
        </p:nvSpPr>
        <p:spPr bwMode="auto">
          <a:xfrm>
            <a:off x="6172200" y="5867400"/>
            <a:ext cx="1219200" cy="457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36889" name="Freeform 27"/>
          <p:cNvSpPr>
            <a:spLocks noChangeArrowheads="1"/>
          </p:cNvSpPr>
          <p:nvPr/>
        </p:nvSpPr>
        <p:spPr bwMode="auto">
          <a:xfrm>
            <a:off x="8534400" y="5486400"/>
            <a:ext cx="1219200" cy="304800"/>
          </a:xfrm>
          <a:custGeom>
            <a:avLst/>
            <a:gdLst>
              <a:gd name="T0" fmla="*/ 0 w 1219200"/>
              <a:gd name="T1" fmla="*/ 2349 h 457200"/>
              <a:gd name="T2" fmla="*/ 0 w 1219200"/>
              <a:gd name="T3" fmla="*/ 1321 h 457200"/>
              <a:gd name="T4" fmla="*/ 200025 w 1219200"/>
              <a:gd name="T5" fmla="*/ 294 h 457200"/>
              <a:gd name="T6" fmla="*/ 1104900 w 1219200"/>
              <a:gd name="T7" fmla="*/ 294 h 457200"/>
              <a:gd name="T8" fmla="*/ 1104900 w 1219200"/>
              <a:gd name="T9" fmla="*/ 0 h 457200"/>
              <a:gd name="T10" fmla="*/ 1219200 w 1219200"/>
              <a:gd name="T11" fmla="*/ 587 h 457200"/>
              <a:gd name="T12" fmla="*/ 1104900 w 1219200"/>
              <a:gd name="T13" fmla="*/ 1175 h 457200"/>
              <a:gd name="T14" fmla="*/ 1104900 w 1219200"/>
              <a:gd name="T15" fmla="*/ 881 h 457200"/>
              <a:gd name="T16" fmla="*/ 200025 w 1219200"/>
              <a:gd name="T17" fmla="*/ 881 h 457200"/>
              <a:gd name="T18" fmla="*/ 114300 w 1219200"/>
              <a:gd name="T19" fmla="*/ 1321 h 457200"/>
              <a:gd name="T20" fmla="*/ 114300 w 1219200"/>
              <a:gd name="T21" fmla="*/ 2349 h 457200"/>
              <a:gd name="T22" fmla="*/ 0 w 1219200"/>
              <a:gd name="T23" fmla="*/ 2349 h 4572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19200"/>
              <a:gd name="T37" fmla="*/ 0 h 457200"/>
              <a:gd name="T38" fmla="*/ 1219200 w 1219200"/>
              <a:gd name="T39" fmla="*/ 457200 h 4572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19200" h="457200">
                <a:moveTo>
                  <a:pt x="0" y="457200"/>
                </a:moveTo>
                <a:lnTo>
                  <a:pt x="0" y="257175"/>
                </a:lnTo>
                <a:cubicBezTo>
                  <a:pt x="0" y="146704"/>
                  <a:pt x="89554" y="57150"/>
                  <a:pt x="200025" y="57150"/>
                </a:cubicBezTo>
                <a:lnTo>
                  <a:pt x="1104900" y="57150"/>
                </a:lnTo>
                <a:lnTo>
                  <a:pt x="1104900" y="0"/>
                </a:lnTo>
                <a:lnTo>
                  <a:pt x="1219200" y="114300"/>
                </a:lnTo>
                <a:lnTo>
                  <a:pt x="1104900" y="228600"/>
                </a:lnTo>
                <a:lnTo>
                  <a:pt x="1104900" y="171450"/>
                </a:lnTo>
                <a:lnTo>
                  <a:pt x="200025" y="171450"/>
                </a:lnTo>
                <a:cubicBezTo>
                  <a:pt x="152680" y="171450"/>
                  <a:pt x="114300" y="209830"/>
                  <a:pt x="114300" y="257175"/>
                </a:cubicBezTo>
                <a:lnTo>
                  <a:pt x="114300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Bent Arrow 28"/>
          <p:cNvSpPr/>
          <p:nvPr/>
        </p:nvSpPr>
        <p:spPr bwMode="auto">
          <a:xfrm>
            <a:off x="7391400" y="5486400"/>
            <a:ext cx="1219200" cy="457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30" name="Bent Arrow 29"/>
          <p:cNvSpPr/>
          <p:nvPr/>
        </p:nvSpPr>
        <p:spPr bwMode="auto">
          <a:xfrm>
            <a:off x="6934200" y="5181600"/>
            <a:ext cx="1066800" cy="381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31" name="Bent Arrow 30"/>
          <p:cNvSpPr/>
          <p:nvPr/>
        </p:nvSpPr>
        <p:spPr bwMode="auto">
          <a:xfrm>
            <a:off x="7422444" y="4495800"/>
            <a:ext cx="838200" cy="381000"/>
          </a:xfrm>
          <a:prstGeom prst="bentArrow">
            <a:avLst>
              <a:gd name="adj1" fmla="val 25000"/>
              <a:gd name="adj2" fmla="val 26481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763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703387" y="152400"/>
            <a:ext cx="10319279" cy="1236133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FF0000"/>
                </a:solidFill>
              </a:rPr>
              <a:t>6. </a:t>
            </a:r>
            <a:br>
              <a:rPr lang="sr-Latn-RS" sz="2900" dirty="0">
                <a:solidFill>
                  <a:srgbClr val="FF0000"/>
                </a:solidFill>
              </a:rPr>
            </a:br>
            <a:r>
              <a:rPr lang="ta-IN" sz="2900" dirty="0">
                <a:solidFill>
                  <a:srgbClr val="FF0000"/>
                </a:solidFill>
              </a:rPr>
              <a:t>Atritivni sistem</a:t>
            </a:r>
            <a:br>
              <a:rPr lang="sr-Latn-RS" sz="2900" dirty="0">
                <a:solidFill>
                  <a:srgbClr val="FF0000"/>
                </a:solidFill>
              </a:rPr>
            </a:br>
            <a:r>
              <a:rPr lang="sr-Latn-RS" sz="2900" dirty="0">
                <a:solidFill>
                  <a:schemeClr val="tx2">
                    <a:lumMod val="75000"/>
                  </a:schemeClr>
                </a:solidFill>
              </a:rPr>
              <a:t>Implikacije</a:t>
            </a:r>
            <a:br>
              <a:rPr lang="ta-IN" sz="3200" b="1" dirty="0">
                <a:solidFill>
                  <a:srgbClr val="FF0000"/>
                </a:solidFill>
                <a:latin typeface="Comic Sans MS"/>
                <a:cs typeface="Comic Sans MS"/>
              </a:rPr>
            </a:br>
            <a:endParaRPr lang="sr-Latn-CS" sz="32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671638" y="2699658"/>
            <a:ext cx="8539162" cy="4217081"/>
          </a:xfrm>
        </p:spPr>
        <p:txBody>
          <a:bodyPr>
            <a:normAutofit/>
          </a:bodyPr>
          <a:lstStyle/>
          <a:p>
            <a:r>
              <a:rPr lang="ta-IN" sz="2300" dirty="0">
                <a:solidFill>
                  <a:schemeClr val="dk1"/>
                </a:solidFill>
              </a:rPr>
              <a:t>Korupcija</a:t>
            </a:r>
          </a:p>
          <a:p>
            <a:r>
              <a:rPr lang="en-US" sz="2300" dirty="0">
                <a:solidFill>
                  <a:schemeClr val="dk1"/>
                </a:solidFill>
              </a:rPr>
              <a:t>O</a:t>
            </a:r>
            <a:r>
              <a:rPr lang="ta-IN" sz="2300" dirty="0">
                <a:solidFill>
                  <a:schemeClr val="dk1"/>
                </a:solidFill>
              </a:rPr>
              <a:t>sipanje</a:t>
            </a:r>
          </a:p>
          <a:p>
            <a:r>
              <a:rPr lang="en-US" sz="2300" dirty="0">
                <a:solidFill>
                  <a:schemeClr val="dk1"/>
                </a:solidFill>
              </a:rPr>
              <a:t>O</a:t>
            </a:r>
            <a:r>
              <a:rPr lang="ta-IN" sz="2300" dirty="0">
                <a:solidFill>
                  <a:schemeClr val="dk1"/>
                </a:solidFill>
              </a:rPr>
              <a:t>tpori IO</a:t>
            </a: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r>
              <a:rPr lang="en-US" sz="2300" dirty="0">
                <a:solidFill>
                  <a:schemeClr val="dk1"/>
                </a:solidFill>
              </a:rPr>
              <a:t>   </a:t>
            </a:r>
            <a:r>
              <a:rPr lang="ta-IN" sz="2300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26" y="1861457"/>
            <a:ext cx="6932327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2427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7625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200">
                <a:latin typeface="Arial Black" charset="0"/>
              </a:rPr>
              <a:t> </a:t>
            </a:r>
            <a:endParaRPr lang="en-US" sz="2800">
              <a:latin typeface="Arial Black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979919" y="1762126"/>
            <a:ext cx="8429625" cy="492089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a-IN" sz="2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>
              <a:buFontTx/>
              <a:buNone/>
            </a:pPr>
            <a:r>
              <a:rPr lang="sr-Latn-CS" sz="2300" dirty="0">
                <a:solidFill>
                  <a:schemeClr val="dk1"/>
                </a:solidFill>
              </a:rPr>
              <a:t>Inherentni a</a:t>
            </a:r>
            <a:r>
              <a:rPr lang="en-US" sz="2300" dirty="0">
                <a:solidFill>
                  <a:schemeClr val="dk1"/>
                </a:solidFill>
              </a:rPr>
              <a:t>s</a:t>
            </a:r>
            <a:r>
              <a:rPr lang="sr-Latn-CS" sz="2300" dirty="0">
                <a:solidFill>
                  <a:schemeClr val="dk1"/>
                </a:solidFill>
              </a:rPr>
              <a:t>i</a:t>
            </a:r>
            <a:r>
              <a:rPr lang="en-US" sz="2300" dirty="0" err="1">
                <a:solidFill>
                  <a:schemeClr val="dk1"/>
                </a:solidFill>
              </a:rPr>
              <a:t>metri</a:t>
            </a:r>
            <a:r>
              <a:rPr lang="sr-Latn-CS" sz="2300" dirty="0">
                <a:solidFill>
                  <a:schemeClr val="dk1"/>
                </a:solidFill>
              </a:rPr>
              <a:t>čni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sr-Latn-CS" sz="2300" dirty="0">
                <a:solidFill>
                  <a:schemeClr val="dk1"/>
                </a:solidFill>
              </a:rPr>
              <a:t>odnosi</a:t>
            </a:r>
            <a:r>
              <a:rPr lang="en-US" sz="2300" dirty="0">
                <a:solidFill>
                  <a:schemeClr val="dk1"/>
                </a:solidFill>
              </a:rPr>
              <a:t>: </a:t>
            </a:r>
            <a:r>
              <a:rPr lang="sr-Latn-CS" sz="2300" dirty="0">
                <a:solidFill>
                  <a:schemeClr val="dk1"/>
                </a:solidFill>
              </a:rPr>
              <a:t>učenik</a:t>
            </a:r>
            <a:r>
              <a:rPr lang="en-US" sz="2300" dirty="0">
                <a:solidFill>
                  <a:schemeClr val="dk1"/>
                </a:solidFill>
              </a:rPr>
              <a:t>-</a:t>
            </a:r>
            <a:r>
              <a:rPr lang="sr-Latn-CS" sz="2300" dirty="0">
                <a:solidFill>
                  <a:schemeClr val="dk1"/>
                </a:solidFill>
              </a:rPr>
              <a:t>nastavnik</a:t>
            </a:r>
            <a:r>
              <a:rPr lang="en-US" sz="2300" dirty="0">
                <a:solidFill>
                  <a:schemeClr val="dk1"/>
                </a:solidFill>
              </a:rPr>
              <a:t>, </a:t>
            </a:r>
            <a:r>
              <a:rPr lang="sr-Latn-CS" sz="2300" dirty="0">
                <a:solidFill>
                  <a:schemeClr val="dk1"/>
                </a:solidFill>
              </a:rPr>
              <a:t>dete</a:t>
            </a:r>
            <a:r>
              <a:rPr lang="en-US" sz="2300" dirty="0">
                <a:solidFill>
                  <a:schemeClr val="dk1"/>
                </a:solidFill>
              </a:rPr>
              <a:t>-r</a:t>
            </a:r>
            <a:r>
              <a:rPr lang="sr-Latn-CS" sz="2300" dirty="0">
                <a:solidFill>
                  <a:schemeClr val="dk1"/>
                </a:solidFill>
              </a:rPr>
              <a:t>oditelj</a:t>
            </a:r>
            <a:r>
              <a:rPr lang="en-US" sz="2300" dirty="0">
                <a:solidFill>
                  <a:schemeClr val="dk1"/>
                </a:solidFill>
              </a:rPr>
              <a:t>, </a:t>
            </a:r>
            <a:r>
              <a:rPr lang="sr-Latn-CS" sz="2300" dirty="0">
                <a:solidFill>
                  <a:schemeClr val="dk1"/>
                </a:solidFill>
              </a:rPr>
              <a:t>roditelj</a:t>
            </a:r>
            <a:r>
              <a:rPr lang="en-US" sz="2300" dirty="0">
                <a:solidFill>
                  <a:schemeClr val="dk1"/>
                </a:solidFill>
              </a:rPr>
              <a:t>-</a:t>
            </a:r>
            <a:r>
              <a:rPr lang="sr-Latn-CS" sz="2300" dirty="0">
                <a:solidFill>
                  <a:schemeClr val="dk1"/>
                </a:solidFill>
              </a:rPr>
              <a:t>nastavnik</a:t>
            </a:r>
            <a:endParaRPr lang="ta-IN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847850" y="4652964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sl-SI" sz="1200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81438" y="2930526"/>
            <a:ext cx="3981450" cy="3141663"/>
            <a:chOff x="748" y="2204"/>
            <a:chExt cx="862" cy="1453"/>
          </a:xfrm>
        </p:grpSpPr>
        <p:sp>
          <p:nvSpPr>
            <p:cNvPr id="37978" name="Rectangle 8"/>
            <p:cNvSpPr>
              <a:spLocks noChangeArrowheads="1"/>
            </p:cNvSpPr>
            <p:nvPr/>
          </p:nvSpPr>
          <p:spPr bwMode="auto">
            <a:xfrm>
              <a:off x="748" y="2600"/>
              <a:ext cx="862" cy="10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79" name="AutoShape 9"/>
            <p:cNvSpPr>
              <a:spLocks noChangeArrowheads="1"/>
            </p:cNvSpPr>
            <p:nvPr/>
          </p:nvSpPr>
          <p:spPr bwMode="auto">
            <a:xfrm>
              <a:off x="748" y="2204"/>
              <a:ext cx="862" cy="386"/>
            </a:xfrm>
            <a:prstGeom prst="triangle">
              <a:avLst>
                <a:gd name="adj" fmla="val 5085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37893" name="Line 15"/>
          <p:cNvSpPr>
            <a:spLocks noChangeShapeType="1"/>
          </p:cNvSpPr>
          <p:nvPr/>
        </p:nvSpPr>
        <p:spPr bwMode="auto">
          <a:xfrm>
            <a:off x="7824788" y="64531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4440239" y="52292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4872039" y="52292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4440239" y="56610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4872039" y="56610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4440239" y="47974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4872039" y="47974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6596064" y="5643564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7024689" y="5643564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6627511" y="5218716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7024689" y="5214939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6603064" y="47974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7024689" y="4786314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5016500" y="4143375"/>
            <a:ext cx="1562100" cy="509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7907" name="Text Box 34"/>
          <p:cNvSpPr txBox="1">
            <a:spLocks noChangeArrowheads="1"/>
          </p:cNvSpPr>
          <p:nvPr/>
        </p:nvSpPr>
        <p:spPr bwMode="auto">
          <a:xfrm>
            <a:off x="4779964" y="443093"/>
            <a:ext cx="74120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7. </a:t>
            </a:r>
            <a:endParaRPr lang="sr-Latn-RS" sz="29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ta-IN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Netransparent</a:t>
            </a:r>
            <a:r>
              <a:rPr lang="sr-Latn-R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</a:t>
            </a:r>
            <a:r>
              <a:rPr lang="ta-IN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sistem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381625" y="4214813"/>
            <a:ext cx="928688" cy="1428750"/>
            <a:chOff x="521" y="2115"/>
            <a:chExt cx="500" cy="908"/>
          </a:xfrm>
        </p:grpSpPr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66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72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73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381625" y="4214813"/>
            <a:ext cx="928688" cy="1428750"/>
            <a:chOff x="521" y="2115"/>
            <a:chExt cx="500" cy="908"/>
          </a:xfrm>
        </p:grpSpPr>
        <p:sp>
          <p:nvSpPr>
            <p:cNvPr id="58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53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59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60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10" name="Group 34"/>
          <p:cNvGrpSpPr>
            <a:grpSpLocks/>
          </p:cNvGrpSpPr>
          <p:nvPr/>
        </p:nvGrpSpPr>
        <p:grpSpPr bwMode="auto">
          <a:xfrm>
            <a:off x="8667750" y="3571875"/>
            <a:ext cx="1214438" cy="1714500"/>
            <a:chOff x="521" y="2115"/>
            <a:chExt cx="500" cy="908"/>
          </a:xfrm>
        </p:grpSpPr>
        <p:sp>
          <p:nvSpPr>
            <p:cNvPr id="72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40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46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47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11" name="Group 34"/>
          <p:cNvGrpSpPr>
            <a:grpSpLocks/>
          </p:cNvGrpSpPr>
          <p:nvPr/>
        </p:nvGrpSpPr>
        <p:grpSpPr bwMode="auto">
          <a:xfrm>
            <a:off x="8024813" y="4929188"/>
            <a:ext cx="500062" cy="857250"/>
            <a:chOff x="521" y="2115"/>
            <a:chExt cx="500" cy="908"/>
          </a:xfrm>
        </p:grpSpPr>
        <p:sp>
          <p:nvSpPr>
            <p:cNvPr id="89" name="Oval 35"/>
            <p:cNvSpPr>
              <a:spLocks noChangeArrowheads="1"/>
            </p:cNvSpPr>
            <p:nvPr/>
          </p:nvSpPr>
          <p:spPr bwMode="auto">
            <a:xfrm>
              <a:off x="611" y="2115"/>
              <a:ext cx="362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27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33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34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8167689" y="4214813"/>
            <a:ext cx="928687" cy="1428750"/>
            <a:chOff x="521" y="2115"/>
            <a:chExt cx="500" cy="908"/>
          </a:xfrm>
        </p:grpSpPr>
        <p:sp>
          <p:nvSpPr>
            <p:cNvPr id="103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14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20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21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272583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7625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200">
                <a:latin typeface="Arial Black" charset="0"/>
              </a:rPr>
              <a:t> </a:t>
            </a:r>
            <a:endParaRPr lang="en-US" sz="2800">
              <a:latin typeface="Arial Black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1726852"/>
            <a:ext cx="8429625" cy="513114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ta-IN" sz="2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>
              <a:buFontTx/>
              <a:buNone/>
            </a:pPr>
            <a:r>
              <a:rPr lang="sr-Latn-RS" sz="2300" dirty="0">
                <a:solidFill>
                  <a:schemeClr val="dk1"/>
                </a:solidFill>
              </a:rPr>
              <a:t>N</a:t>
            </a:r>
            <a:r>
              <a:rPr lang="sr-Latn-CS" sz="2300" dirty="0">
                <a:solidFill>
                  <a:schemeClr val="dk1"/>
                </a:solidFill>
              </a:rPr>
              <a:t>emogućnost iskazivanja mišljenja</a:t>
            </a:r>
            <a:r>
              <a:rPr lang="en-US" sz="2300" dirty="0">
                <a:solidFill>
                  <a:schemeClr val="dk1"/>
                </a:solidFill>
              </a:rPr>
              <a:t>, </a:t>
            </a:r>
            <a:r>
              <a:rPr lang="ta-IN" sz="2300" dirty="0">
                <a:solidFill>
                  <a:schemeClr val="dk1"/>
                </a:solidFill>
              </a:rPr>
              <a:t>zlou</a:t>
            </a:r>
            <a:r>
              <a:rPr lang="sr-Latn-RS" sz="2300" dirty="0">
                <a:solidFill>
                  <a:schemeClr val="dk1"/>
                </a:solidFill>
              </a:rPr>
              <a:t>po</a:t>
            </a:r>
            <a:r>
              <a:rPr lang="ta-IN" sz="2300" dirty="0">
                <a:solidFill>
                  <a:schemeClr val="dk1"/>
                </a:solidFill>
              </a:rPr>
              <a:t>trebe, </a:t>
            </a:r>
            <a:r>
              <a:rPr lang="en-US" sz="2300" dirty="0">
                <a:solidFill>
                  <a:schemeClr val="dk1"/>
                </a:solidFill>
              </a:rPr>
              <a:t>dis</a:t>
            </a:r>
            <a:r>
              <a:rPr lang="sr-Latn-CS" sz="2300" dirty="0">
                <a:solidFill>
                  <a:schemeClr val="dk1"/>
                </a:solidFill>
              </a:rPr>
              <a:t>k</a:t>
            </a:r>
            <a:r>
              <a:rPr lang="en-US" sz="2300" dirty="0" err="1">
                <a:solidFill>
                  <a:schemeClr val="dk1"/>
                </a:solidFill>
              </a:rPr>
              <a:t>rimina</a:t>
            </a:r>
            <a:r>
              <a:rPr lang="sr-Latn-CS" sz="2300" dirty="0">
                <a:solidFill>
                  <a:schemeClr val="dk1"/>
                </a:solidFill>
              </a:rPr>
              <a:t>cija i isključivanje</a:t>
            </a: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buFontTx/>
              <a:buNone/>
            </a:pPr>
            <a:r>
              <a:rPr lang="sr-Latn-CS" sz="2300" dirty="0">
                <a:solidFill>
                  <a:schemeClr val="dk1"/>
                </a:solidFill>
              </a:rPr>
              <a:t>						Ko su ovi nevidljivi i isključeni?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847850" y="4652964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sl-SI" sz="1200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73337" y="2986692"/>
            <a:ext cx="3981450" cy="3141663"/>
            <a:chOff x="748" y="2204"/>
            <a:chExt cx="862" cy="1453"/>
          </a:xfrm>
        </p:grpSpPr>
        <p:sp>
          <p:nvSpPr>
            <p:cNvPr id="37978" name="Rectangle 8"/>
            <p:cNvSpPr>
              <a:spLocks noChangeArrowheads="1"/>
            </p:cNvSpPr>
            <p:nvPr/>
          </p:nvSpPr>
          <p:spPr bwMode="auto">
            <a:xfrm>
              <a:off x="748" y="2600"/>
              <a:ext cx="862" cy="10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79" name="AutoShape 9"/>
            <p:cNvSpPr>
              <a:spLocks noChangeArrowheads="1"/>
            </p:cNvSpPr>
            <p:nvPr/>
          </p:nvSpPr>
          <p:spPr bwMode="auto">
            <a:xfrm>
              <a:off x="748" y="2204"/>
              <a:ext cx="862" cy="386"/>
            </a:xfrm>
            <a:prstGeom prst="triangle">
              <a:avLst>
                <a:gd name="adj" fmla="val 5085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37893" name="Line 15"/>
          <p:cNvSpPr>
            <a:spLocks noChangeShapeType="1"/>
          </p:cNvSpPr>
          <p:nvPr/>
        </p:nvSpPr>
        <p:spPr bwMode="auto">
          <a:xfrm>
            <a:off x="7824788" y="64531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3338864" y="5193782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3820125" y="5187800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3373376" y="5643973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3849118" y="5639211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3303619" y="4758531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3830668" y="477426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5742767" y="5650545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6334915" y="5693739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5749155" y="5218716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6370684" y="5214939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5749155" y="4752726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6383988" y="4752728"/>
            <a:ext cx="33972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4155139" y="4068454"/>
            <a:ext cx="1562100" cy="509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7907" name="Text Box 34"/>
          <p:cNvSpPr txBox="1">
            <a:spLocks noChangeArrowheads="1"/>
          </p:cNvSpPr>
          <p:nvPr/>
        </p:nvSpPr>
        <p:spPr bwMode="auto">
          <a:xfrm>
            <a:off x="4950857" y="144685"/>
            <a:ext cx="7144418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7. </a:t>
            </a:r>
            <a:endParaRPr lang="sr-Latn-RS" sz="29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ta-IN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Netransparent</a:t>
            </a:r>
            <a:r>
              <a:rPr lang="sr-Latn-R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</a:t>
            </a:r>
            <a:r>
              <a:rPr lang="ta-IN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sistem</a:t>
            </a:r>
            <a:endParaRPr lang="sr-Latn-RS" sz="29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sr-Latn-RS" sz="29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Implikacije</a:t>
            </a:r>
            <a:endParaRPr lang="ta-IN" sz="29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445651" y="4170440"/>
            <a:ext cx="928688" cy="1428750"/>
            <a:chOff x="521" y="2115"/>
            <a:chExt cx="500" cy="908"/>
          </a:xfrm>
        </p:grpSpPr>
        <p:sp>
          <p:nvSpPr>
            <p:cNvPr id="58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53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59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60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10" name="Group 34"/>
          <p:cNvGrpSpPr>
            <a:grpSpLocks/>
          </p:cNvGrpSpPr>
          <p:nvPr/>
        </p:nvGrpSpPr>
        <p:grpSpPr bwMode="auto">
          <a:xfrm>
            <a:off x="8941059" y="3528818"/>
            <a:ext cx="1214438" cy="1714500"/>
            <a:chOff x="521" y="2115"/>
            <a:chExt cx="500" cy="908"/>
          </a:xfrm>
          <a:solidFill>
            <a:schemeClr val="bg1"/>
          </a:solidFill>
        </p:grpSpPr>
        <p:sp>
          <p:nvSpPr>
            <p:cNvPr id="72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40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46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47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11" name="Group 34"/>
          <p:cNvGrpSpPr>
            <a:grpSpLocks/>
          </p:cNvGrpSpPr>
          <p:nvPr/>
        </p:nvGrpSpPr>
        <p:grpSpPr bwMode="auto">
          <a:xfrm>
            <a:off x="7584419" y="4967095"/>
            <a:ext cx="500062" cy="857250"/>
            <a:chOff x="521" y="2115"/>
            <a:chExt cx="500" cy="908"/>
          </a:xfrm>
          <a:solidFill>
            <a:schemeClr val="bg1"/>
          </a:solidFill>
        </p:grpSpPr>
        <p:sp>
          <p:nvSpPr>
            <p:cNvPr id="89" name="Oval 35"/>
            <p:cNvSpPr>
              <a:spLocks noChangeArrowheads="1"/>
            </p:cNvSpPr>
            <p:nvPr/>
          </p:nvSpPr>
          <p:spPr bwMode="auto">
            <a:xfrm>
              <a:off x="611" y="2115"/>
              <a:ext cx="362" cy="362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27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33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34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8202018" y="4216622"/>
            <a:ext cx="928687" cy="1428750"/>
            <a:chOff x="521" y="2115"/>
            <a:chExt cx="500" cy="908"/>
          </a:xfrm>
          <a:solidFill>
            <a:schemeClr val="bg1"/>
          </a:solidFill>
        </p:grpSpPr>
        <p:sp>
          <p:nvSpPr>
            <p:cNvPr id="103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sr-Latn-CS">
                <a:latin typeface="Comic Sans MS" pitchFamily="66" charset="0"/>
              </a:endParaRPr>
            </a:p>
          </p:txBody>
        </p:sp>
        <p:sp>
          <p:nvSpPr>
            <p:cNvPr id="37914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20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7921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939141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2400">
                <a:latin typeface="Arial Black" charset="0"/>
              </a:rPr>
              <a:t> </a:t>
            </a:r>
            <a:endParaRPr lang="en-US" sz="2000">
              <a:latin typeface="Arial Black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idx="1"/>
          </p:nvPr>
        </p:nvSpPr>
        <p:spPr>
          <a:xfrm>
            <a:off x="7980867" y="2514600"/>
            <a:ext cx="3276600" cy="27146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00CC99"/>
          </a:solidFill>
          <a:ln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dirty="0">
                <a:latin typeface="Arial" charset="0"/>
              </a:rPr>
              <a:t>Mesto ličnog iskustva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sr-Latn-CS" sz="1800" dirty="0">
                <a:latin typeface="Arial" charset="0"/>
                <a:ea typeface="ＭＳ Ｐゴシック" charset="0"/>
              </a:rPr>
              <a:t>Učenje, razumevanje, kompetencije</a:t>
            </a:r>
            <a:r>
              <a:rPr lang="en-US" sz="1800" dirty="0">
                <a:latin typeface="Arial" charset="0"/>
                <a:ea typeface="ＭＳ Ｐゴシック" charset="0"/>
              </a:rPr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sr-Latn-RS" sz="1800" dirty="0">
                <a:latin typeface="Arial" charset="0"/>
                <a:ea typeface="ＭＳ Ｐゴシック" charset="0"/>
              </a:rPr>
              <a:t>Kritičko mišljenje</a:t>
            </a:r>
            <a:endParaRPr lang="sr-Latn-C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Latn-CS" sz="1800" dirty="0">
                <a:latin typeface="Arial" charset="0"/>
                <a:ea typeface="ＭＳ Ｐゴシック" charset="0"/>
              </a:rPr>
              <a:t>Kreativnost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Latn-CS" sz="1800" dirty="0">
                <a:latin typeface="Arial" charset="0"/>
                <a:ea typeface="ＭＳ Ｐゴシック" charset="0"/>
              </a:rPr>
              <a:t>Poštovanje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V</a:t>
            </a:r>
            <a:r>
              <a:rPr lang="sr-Latn-CS" sz="1800" dirty="0">
                <a:latin typeface="Arial" charset="0"/>
                <a:ea typeface="ＭＳ Ｐゴシック" charset="0"/>
              </a:rPr>
              <a:t>rednosti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endParaRPr lang="sr-Latn-R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Latn-CS" sz="1800" dirty="0">
                <a:latin typeface="Arial" charset="0"/>
                <a:ea typeface="ＭＳ Ｐゴシック" charset="0"/>
              </a:rPr>
              <a:t>Stavovi</a:t>
            </a:r>
            <a:endParaRPr lang="sr-Latn-C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847850" y="4652964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sr-Latn-CS" sz="1200">
              <a:latin typeface="Arial" charset="0"/>
            </a:endParaRPr>
          </a:p>
        </p:txBody>
      </p:sp>
      <p:grpSp>
        <p:nvGrpSpPr>
          <p:cNvPr id="38915" name="Group 7"/>
          <p:cNvGrpSpPr>
            <a:grpSpLocks/>
          </p:cNvGrpSpPr>
          <p:nvPr/>
        </p:nvGrpSpPr>
        <p:grpSpPr bwMode="auto">
          <a:xfrm>
            <a:off x="4224338" y="2276475"/>
            <a:ext cx="3052762" cy="4038600"/>
            <a:chOff x="740" y="1827"/>
            <a:chExt cx="870" cy="1811"/>
          </a:xfrm>
        </p:grpSpPr>
        <p:sp>
          <p:nvSpPr>
            <p:cNvPr id="38940" name="Rectangle 8"/>
            <p:cNvSpPr>
              <a:spLocks noChangeArrowheads="1"/>
            </p:cNvSpPr>
            <p:nvPr/>
          </p:nvSpPr>
          <p:spPr bwMode="auto">
            <a:xfrm>
              <a:off x="748" y="2504"/>
              <a:ext cx="862" cy="113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8941" name="AutoShape 9"/>
            <p:cNvSpPr>
              <a:spLocks noChangeArrowheads="1"/>
            </p:cNvSpPr>
            <p:nvPr/>
          </p:nvSpPr>
          <p:spPr bwMode="auto">
            <a:xfrm>
              <a:off x="740" y="1827"/>
              <a:ext cx="862" cy="77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38916" name="Line 15"/>
          <p:cNvSpPr>
            <a:spLocks noChangeShapeType="1"/>
          </p:cNvSpPr>
          <p:nvPr/>
        </p:nvSpPr>
        <p:spPr bwMode="auto">
          <a:xfrm>
            <a:off x="7824788" y="64531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1" name="Oval 19"/>
          <p:cNvSpPr>
            <a:spLocks noChangeArrowheads="1"/>
          </p:cNvSpPr>
          <p:nvPr/>
        </p:nvSpPr>
        <p:spPr bwMode="auto">
          <a:xfrm>
            <a:off x="4440239" y="5229225"/>
            <a:ext cx="339725" cy="338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2" name="Oval 20"/>
          <p:cNvSpPr>
            <a:spLocks noChangeArrowheads="1"/>
          </p:cNvSpPr>
          <p:nvPr/>
        </p:nvSpPr>
        <p:spPr bwMode="auto">
          <a:xfrm>
            <a:off x="4872039" y="5229225"/>
            <a:ext cx="339725" cy="3381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3" name="Oval 21"/>
          <p:cNvSpPr>
            <a:spLocks noChangeArrowheads="1"/>
          </p:cNvSpPr>
          <p:nvPr/>
        </p:nvSpPr>
        <p:spPr bwMode="auto">
          <a:xfrm>
            <a:off x="4440239" y="5661025"/>
            <a:ext cx="339725" cy="3381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4" name="Oval 22"/>
          <p:cNvSpPr>
            <a:spLocks noChangeArrowheads="1"/>
          </p:cNvSpPr>
          <p:nvPr/>
        </p:nvSpPr>
        <p:spPr bwMode="auto">
          <a:xfrm>
            <a:off x="4872039" y="5661025"/>
            <a:ext cx="339725" cy="338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5" name="Oval 23"/>
          <p:cNvSpPr>
            <a:spLocks noChangeArrowheads="1"/>
          </p:cNvSpPr>
          <p:nvPr/>
        </p:nvSpPr>
        <p:spPr bwMode="auto">
          <a:xfrm>
            <a:off x="4440239" y="4797425"/>
            <a:ext cx="339725" cy="3381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6" name="Oval 24"/>
          <p:cNvSpPr>
            <a:spLocks noChangeArrowheads="1"/>
          </p:cNvSpPr>
          <p:nvPr/>
        </p:nvSpPr>
        <p:spPr bwMode="auto">
          <a:xfrm>
            <a:off x="4872039" y="4797425"/>
            <a:ext cx="339725" cy="3381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7" name="Oval 25"/>
          <p:cNvSpPr>
            <a:spLocks noChangeArrowheads="1"/>
          </p:cNvSpPr>
          <p:nvPr/>
        </p:nvSpPr>
        <p:spPr bwMode="auto">
          <a:xfrm>
            <a:off x="5951539" y="5661025"/>
            <a:ext cx="339725" cy="338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8" name="Oval 26"/>
          <p:cNvSpPr>
            <a:spLocks noChangeArrowheads="1"/>
          </p:cNvSpPr>
          <p:nvPr/>
        </p:nvSpPr>
        <p:spPr bwMode="auto">
          <a:xfrm>
            <a:off x="6456364" y="5661025"/>
            <a:ext cx="339725" cy="3381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79" name="Oval 27"/>
          <p:cNvSpPr>
            <a:spLocks noChangeArrowheads="1"/>
          </p:cNvSpPr>
          <p:nvPr/>
        </p:nvSpPr>
        <p:spPr bwMode="auto">
          <a:xfrm>
            <a:off x="5951539" y="5229225"/>
            <a:ext cx="339725" cy="3381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80" name="Oval 28"/>
          <p:cNvSpPr>
            <a:spLocks noChangeArrowheads="1"/>
          </p:cNvSpPr>
          <p:nvPr/>
        </p:nvSpPr>
        <p:spPr bwMode="auto">
          <a:xfrm>
            <a:off x="6456364" y="5229225"/>
            <a:ext cx="339725" cy="338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81" name="Oval 29"/>
          <p:cNvSpPr>
            <a:spLocks noChangeArrowheads="1"/>
          </p:cNvSpPr>
          <p:nvPr/>
        </p:nvSpPr>
        <p:spPr bwMode="auto">
          <a:xfrm>
            <a:off x="5951539" y="4797425"/>
            <a:ext cx="339725" cy="3381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82" name="Oval 30"/>
          <p:cNvSpPr>
            <a:spLocks noChangeArrowheads="1"/>
          </p:cNvSpPr>
          <p:nvPr/>
        </p:nvSpPr>
        <p:spPr bwMode="auto">
          <a:xfrm>
            <a:off x="6456364" y="4797425"/>
            <a:ext cx="339725" cy="3381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38929" name="Oval 31"/>
          <p:cNvSpPr>
            <a:spLocks noChangeArrowheads="1"/>
          </p:cNvSpPr>
          <p:nvPr/>
        </p:nvSpPr>
        <p:spPr bwMode="auto">
          <a:xfrm>
            <a:off x="5519739" y="3933825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28384" name="Rectangle 32"/>
          <p:cNvSpPr>
            <a:spLocks noChangeArrowheads="1"/>
          </p:cNvSpPr>
          <p:nvPr/>
        </p:nvSpPr>
        <p:spPr bwMode="auto">
          <a:xfrm>
            <a:off x="5016500" y="3789363"/>
            <a:ext cx="1562100" cy="8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228385" name="Oval 33"/>
          <p:cNvSpPr>
            <a:spLocks noChangeArrowheads="1"/>
          </p:cNvSpPr>
          <p:nvPr/>
        </p:nvSpPr>
        <p:spPr bwMode="auto">
          <a:xfrm>
            <a:off x="5375275" y="4652964"/>
            <a:ext cx="484188" cy="409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>
              <a:latin typeface="Comic Sans MS" pitchFamily="66" charset="0"/>
            </a:endParaRPr>
          </a:p>
        </p:txBody>
      </p:sp>
      <p:sp>
        <p:nvSpPr>
          <p:cNvPr id="38932" name="Text Box 34"/>
          <p:cNvSpPr txBox="1">
            <a:spLocks noChangeArrowheads="1"/>
          </p:cNvSpPr>
          <p:nvPr/>
        </p:nvSpPr>
        <p:spPr bwMode="auto">
          <a:xfrm>
            <a:off x="1524000" y="152401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473227" y="2219504"/>
            <a:ext cx="3900488" cy="214312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400" b="1" dirty="0"/>
              <a:t>Mesto ljudske intrakcije</a:t>
            </a:r>
            <a:r>
              <a:rPr lang="en-US" sz="2400" b="1" dirty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000" dirty="0"/>
              <a:t>Nastavnik</a:t>
            </a:r>
            <a:r>
              <a:rPr lang="sr-Latn-RS" sz="2000" dirty="0"/>
              <a:t>-</a:t>
            </a:r>
            <a:r>
              <a:rPr lang="sr-Latn-CS" sz="2000" dirty="0"/>
              <a:t>učenik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000" dirty="0"/>
              <a:t>Učenik</a:t>
            </a:r>
            <a:r>
              <a:rPr lang="sr-Latn-RS" sz="2000" dirty="0"/>
              <a:t>-</a:t>
            </a:r>
            <a:r>
              <a:rPr lang="sr-Latn-CS" sz="2000" dirty="0"/>
              <a:t>učenik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000" dirty="0"/>
              <a:t>Nastavnik</a:t>
            </a:r>
            <a:r>
              <a:rPr lang="sr-Latn-RS" sz="2000" dirty="0"/>
              <a:t>-</a:t>
            </a:r>
            <a:r>
              <a:rPr lang="sr-Latn-CS" sz="2000" dirty="0"/>
              <a:t>nastavnik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000" dirty="0"/>
              <a:t>Nastavnik</a:t>
            </a:r>
            <a:r>
              <a:rPr lang="sr-Latn-RS" sz="2000" dirty="0"/>
              <a:t>-</a:t>
            </a:r>
            <a:r>
              <a:rPr lang="sr-Latn-CS" sz="2000" dirty="0"/>
              <a:t>roditelj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000" dirty="0"/>
              <a:t>Roditelj</a:t>
            </a:r>
            <a:r>
              <a:rPr lang="sr-Latn-RS" sz="2000" dirty="0"/>
              <a:t>-</a:t>
            </a:r>
            <a:r>
              <a:rPr lang="sr-Latn-CS" sz="2000" dirty="0"/>
              <a:t>roditelj</a:t>
            </a:r>
            <a:endParaRPr lang="sr-Latn-CS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3206751" y="4830762"/>
            <a:ext cx="4010025" cy="2027238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400" b="1" dirty="0"/>
              <a:t>Mesto razvoja Ja-koncepta</a:t>
            </a:r>
            <a:r>
              <a:rPr lang="en-US" sz="2400" b="1" dirty="0"/>
              <a:t>: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000" dirty="0"/>
              <a:t>Samoregulacija 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000" dirty="0"/>
              <a:t>Samo</a:t>
            </a:r>
            <a:r>
              <a:rPr lang="en-US" sz="2000" dirty="0" err="1"/>
              <a:t>ef</a:t>
            </a:r>
            <a:r>
              <a:rPr lang="sr-Latn-CS" sz="2000" dirty="0"/>
              <a:t>ikasnost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000" dirty="0"/>
              <a:t>Samopouzdanje</a:t>
            </a:r>
            <a:r>
              <a:rPr lang="en-US" sz="2000" dirty="0"/>
              <a:t>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000" dirty="0"/>
              <a:t> 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 </a:t>
            </a:r>
            <a:endParaRPr lang="sr-Latn-CS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5211764" y="102699"/>
            <a:ext cx="682219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7. </a:t>
            </a:r>
            <a:endParaRPr lang="sr-Latn-RS" sz="29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ta-IN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Netransparent</a:t>
            </a:r>
            <a:r>
              <a:rPr lang="sr-Latn-R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</a:t>
            </a:r>
            <a:r>
              <a:rPr lang="ta-IN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sistem</a:t>
            </a:r>
            <a:endParaRPr lang="sr-Latn-RS" sz="29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sr-Latn-RS" sz="29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Implikacije</a:t>
            </a:r>
            <a:endParaRPr lang="ta-IN" sz="29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2290" y="1881352"/>
            <a:ext cx="69450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300" dirty="0">
                <a:solidFill>
                  <a:schemeClr val="dk1"/>
                </a:solidFill>
              </a:rPr>
              <a:t>Osnovna aktivnost je skrivena u „crnoj kutiji“</a:t>
            </a:r>
            <a:endParaRPr lang="en-US" sz="23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5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nimBg="1"/>
      <p:bldP spid="36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021" y="714704"/>
            <a:ext cx="7371645" cy="641777"/>
          </a:xfrm>
        </p:spPr>
        <p:txBody>
          <a:bodyPr>
            <a:normAutofit/>
          </a:bodyPr>
          <a:lstStyle/>
          <a:p>
            <a:pPr eaLnBrk="1" hangingPunct="1"/>
            <a:r>
              <a:rPr lang="sr-Latn-RS" sz="2900" dirty="0">
                <a:solidFill>
                  <a:srgbClr val="FF0000"/>
                </a:solidFill>
              </a:rPr>
              <a:t>Da rezimiramo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253067" y="1891861"/>
            <a:ext cx="8957733" cy="47798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300" dirty="0">
              <a:solidFill>
                <a:schemeClr val="dk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dirty="0">
                <a:solidFill>
                  <a:schemeClr val="dk1"/>
                </a:solidFill>
              </a:rPr>
              <a:t>Svih ovih </a:t>
            </a:r>
            <a:r>
              <a:rPr lang="ta-IN" sz="2400" dirty="0">
                <a:solidFill>
                  <a:schemeClr val="dk1"/>
                </a:solidFill>
              </a:rPr>
              <a:t>sedam</a:t>
            </a:r>
            <a:r>
              <a:rPr lang="sr-Latn-CS" sz="2400" dirty="0">
                <a:solidFill>
                  <a:schemeClr val="dk1"/>
                </a:solidFill>
              </a:rPr>
              <a:t> karakteristika sistema obrazovanja zajedno doprinose mnogostrukosti različitih pogleda na obrazovanje</a:t>
            </a:r>
            <a:r>
              <a:rPr lang="ta-IN" sz="2400" dirty="0">
                <a:solidFill>
                  <a:schemeClr val="dk1"/>
                </a:solidFill>
              </a:rPr>
              <a:t>:</a:t>
            </a:r>
            <a:r>
              <a:rPr lang="sr-Latn-CS" sz="2400" dirty="0">
                <a:solidFill>
                  <a:schemeClr val="dk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a-IN" sz="2400" dirty="0">
              <a:solidFill>
                <a:schemeClr val="dk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r-Latn-CS" sz="2400" b="1" dirty="0">
                <a:solidFill>
                  <a:schemeClr val="dk1"/>
                </a:solidFill>
              </a:rPr>
              <a:t>Veliki sistem </a:t>
            </a:r>
            <a:r>
              <a:rPr lang="sr-Latn-CS" sz="2400" dirty="0">
                <a:solidFill>
                  <a:schemeClr val="dk1"/>
                </a:solidFill>
              </a:rPr>
              <a:t>omogućuje različite vizure, </a:t>
            </a:r>
            <a:endParaRPr lang="ta-IN" sz="2400" dirty="0">
              <a:solidFill>
                <a:schemeClr val="dk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r-Latn-CS" sz="2400" b="1" dirty="0">
                <a:solidFill>
                  <a:schemeClr val="dk1"/>
                </a:solidFill>
              </a:rPr>
              <a:t>Ljudski sistem </a:t>
            </a:r>
            <a:r>
              <a:rPr lang="sr-Latn-CS" sz="2400" dirty="0">
                <a:solidFill>
                  <a:schemeClr val="dk1"/>
                </a:solidFill>
              </a:rPr>
              <a:t>im daje ličnu perspektivu,</a:t>
            </a:r>
            <a:endParaRPr lang="ta-IN" sz="2400" dirty="0">
              <a:solidFill>
                <a:schemeClr val="dk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r-Latn-CS" sz="2400" b="1" dirty="0">
                <a:solidFill>
                  <a:schemeClr val="dk1"/>
                </a:solidFill>
              </a:rPr>
              <a:t>Poznati sistem  </a:t>
            </a:r>
            <a:r>
              <a:rPr lang="sr-Latn-CS" sz="2400" dirty="0">
                <a:solidFill>
                  <a:schemeClr val="dk1"/>
                </a:solidFill>
              </a:rPr>
              <a:t>pruža snagu i percepciju koherentnosti argumenata na kojima pogled počiva, </a:t>
            </a:r>
            <a:endParaRPr lang="ta-IN" sz="2400" dirty="0">
              <a:solidFill>
                <a:schemeClr val="dk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r-Latn-CS" sz="2400" b="1" dirty="0">
                <a:solidFill>
                  <a:schemeClr val="dk1"/>
                </a:solidFill>
              </a:rPr>
              <a:t>Odloženost efekata </a:t>
            </a:r>
            <a:r>
              <a:rPr lang="sr-Latn-CS" sz="2400" dirty="0">
                <a:solidFill>
                  <a:schemeClr val="dk1"/>
                </a:solidFill>
              </a:rPr>
              <a:t>stvara mnogostruke neizvesnosti, </a:t>
            </a:r>
            <a:endParaRPr lang="ta-IN" sz="2400" dirty="0">
              <a:solidFill>
                <a:schemeClr val="dk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r-Latn-CS" sz="2400" b="1" dirty="0">
                <a:solidFill>
                  <a:schemeClr val="dk1"/>
                </a:solidFill>
              </a:rPr>
              <a:t>Obavezujući karakter </a:t>
            </a:r>
            <a:r>
              <a:rPr lang="sr-Latn-CS" sz="2400" dirty="0">
                <a:solidFill>
                  <a:schemeClr val="dk1"/>
                </a:solidFill>
              </a:rPr>
              <a:t>sistema dodaje namrgođenost i mrzovolju</a:t>
            </a:r>
            <a:r>
              <a:rPr lang="ta-IN" sz="2400" dirty="0">
                <a:solidFill>
                  <a:schemeClr val="dk1"/>
                </a:solidFill>
              </a:rPr>
              <a:t>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A</a:t>
            </a:r>
            <a:r>
              <a:rPr lang="ta-IN" sz="2400" dirty="0">
                <a:solidFill>
                  <a:schemeClr val="dk1"/>
                </a:solidFill>
              </a:rPr>
              <a:t> </a:t>
            </a:r>
            <a:r>
              <a:rPr lang="ta-IN" sz="2400" b="1" dirty="0">
                <a:solidFill>
                  <a:schemeClr val="dk1"/>
                </a:solidFill>
              </a:rPr>
              <a:t>atritivnost i netransparentnost </a:t>
            </a:r>
            <a:r>
              <a:rPr lang="ta-IN" sz="2400" dirty="0">
                <a:solidFill>
                  <a:schemeClr val="dk1"/>
                </a:solidFill>
              </a:rPr>
              <a:t>daje moć onima koji su “unutra” i stvara tenzije i konflikte.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81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2" y="1544639"/>
            <a:ext cx="10311508" cy="53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9732" y="825501"/>
            <a:ext cx="74280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ta-IN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ultiperspektivnost</a:t>
            </a:r>
            <a:endParaRPr lang="en-US" sz="29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559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Rectangle 20"/>
          <p:cNvSpPr>
            <a:spLocks noGrp="1" noChangeArrowheads="1"/>
          </p:cNvSpPr>
          <p:nvPr>
            <p:ph type="title"/>
          </p:nvPr>
        </p:nvSpPr>
        <p:spPr>
          <a:xfrm>
            <a:off x="4648200" y="304800"/>
            <a:ext cx="6019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a-I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</a:t>
            </a:r>
            <a:endParaRPr lang="el-GR" dirty="0">
              <a:cs typeface="+mj-cs"/>
            </a:endParaRPr>
          </a:p>
        </p:txBody>
      </p:sp>
      <p:grpSp>
        <p:nvGrpSpPr>
          <p:cNvPr id="118786" name="Group 5"/>
          <p:cNvGrpSpPr>
            <a:grpSpLocks noChangeAspect="1"/>
          </p:cNvGrpSpPr>
          <p:nvPr/>
        </p:nvGrpSpPr>
        <p:grpSpPr bwMode="auto">
          <a:xfrm>
            <a:off x="6240464" y="1600201"/>
            <a:ext cx="4540425" cy="5382434"/>
            <a:chOff x="1608" y="1080"/>
            <a:chExt cx="2544" cy="2161"/>
          </a:xfrm>
        </p:grpSpPr>
        <p:sp>
          <p:nvSpPr>
            <p:cNvPr id="11879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08" y="1080"/>
              <a:ext cx="2544" cy="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1" name="_s66571"/>
            <p:cNvSpPr>
              <a:spLocks noChangeArrowheads="1"/>
            </p:cNvSpPr>
            <p:nvPr/>
          </p:nvSpPr>
          <p:spPr bwMode="auto">
            <a:xfrm flipV="1">
              <a:off x="2610" y="1224"/>
              <a:ext cx="540" cy="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699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sz="2400"/>
                <a:t>U</a:t>
              </a:r>
              <a:r>
                <a:rPr lang="sr-Latn-CS" sz="2400"/>
                <a:t>Č</a:t>
              </a:r>
              <a:r>
                <a:rPr lang="en-US" sz="2400"/>
                <a:t>ENJE U</a:t>
              </a:r>
              <a:r>
                <a:rPr lang="sr-Latn-CS" sz="2400"/>
                <a:t>Č</a:t>
              </a:r>
              <a:r>
                <a:rPr lang="en-US" sz="2400"/>
                <a:t>ENIKA</a:t>
              </a:r>
              <a:endParaRPr lang="el-GR" sz="2400"/>
            </a:p>
          </p:txBody>
        </p:sp>
        <p:sp>
          <p:nvSpPr>
            <p:cNvPr id="118792" name="_s66567"/>
            <p:cNvSpPr>
              <a:spLocks noChangeArrowheads="1"/>
            </p:cNvSpPr>
            <p:nvPr/>
          </p:nvSpPr>
          <p:spPr bwMode="auto">
            <a:xfrm flipV="1">
              <a:off x="2340" y="1692"/>
              <a:ext cx="1080" cy="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23 h 21600"/>
                <a:gd name="T14" fmla="*/ 17100 w 21600"/>
                <a:gd name="T15" fmla="*/ 171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4699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sz="2400"/>
                <a:t>U</a:t>
              </a:r>
              <a:r>
                <a:rPr lang="sr-Latn-CS" sz="2400"/>
                <a:t>Č</a:t>
              </a:r>
              <a:r>
                <a:rPr lang="en-US" sz="2400"/>
                <a:t>ENJE NASTAVNIKA</a:t>
              </a:r>
              <a:endParaRPr lang="el-GR" sz="2400"/>
            </a:p>
          </p:txBody>
        </p:sp>
        <p:sp>
          <p:nvSpPr>
            <p:cNvPr id="118793" name="_s66568"/>
            <p:cNvSpPr>
              <a:spLocks noChangeArrowheads="1"/>
            </p:cNvSpPr>
            <p:nvPr/>
          </p:nvSpPr>
          <p:spPr bwMode="auto">
            <a:xfrm flipV="1">
              <a:off x="2069" y="2160"/>
              <a:ext cx="1622" cy="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96 w 21600"/>
                <a:gd name="T13" fmla="*/ 3600 h 21600"/>
                <a:gd name="T14" fmla="*/ 18004 w 21600"/>
                <a:gd name="T15" fmla="*/ 180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4699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sz="2400"/>
                <a:t>U</a:t>
              </a:r>
              <a:r>
                <a:rPr lang="sr-Latn-CS" sz="2400"/>
                <a:t>Č</a:t>
              </a:r>
              <a:r>
                <a:rPr lang="en-US" sz="2400"/>
                <a:t>ENJE </a:t>
              </a:r>
              <a:r>
                <a:rPr lang="sr-Latn-CS" sz="2400"/>
                <a:t>Š</a:t>
              </a:r>
              <a:r>
                <a:rPr lang="en-US" sz="2400"/>
                <a:t>KOLE</a:t>
              </a:r>
              <a:endParaRPr lang="el-GR" sz="2400"/>
            </a:p>
          </p:txBody>
        </p:sp>
        <p:sp>
          <p:nvSpPr>
            <p:cNvPr id="118794" name="_s66572"/>
            <p:cNvSpPr>
              <a:spLocks noChangeArrowheads="1"/>
            </p:cNvSpPr>
            <p:nvPr/>
          </p:nvSpPr>
          <p:spPr bwMode="auto">
            <a:xfrm flipV="1">
              <a:off x="1799" y="2628"/>
              <a:ext cx="2162" cy="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47 w 21600"/>
                <a:gd name="T13" fmla="*/ 3138 h 21600"/>
                <a:gd name="T14" fmla="*/ 18453 w 21600"/>
                <a:gd name="T15" fmla="*/ 184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699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sz="2400" dirty="0"/>
                <a:t>U</a:t>
              </a:r>
              <a:r>
                <a:rPr lang="sr-Latn-CS" sz="2400" dirty="0"/>
                <a:t>Č</a:t>
              </a:r>
              <a:r>
                <a:rPr lang="en-US" sz="2400" dirty="0"/>
                <a:t>ENJE SISTEMA</a:t>
              </a:r>
              <a:endParaRPr lang="el-GR" sz="2400" dirty="0"/>
            </a:p>
          </p:txBody>
        </p:sp>
      </p:grpSp>
      <p:sp>
        <p:nvSpPr>
          <p:cNvPr id="118787" name="Title 1"/>
          <p:cNvSpPr txBox="1">
            <a:spLocks/>
          </p:cNvSpPr>
          <p:nvPr/>
        </p:nvSpPr>
        <p:spPr bwMode="auto">
          <a:xfrm>
            <a:off x="1852614" y="119858"/>
            <a:ext cx="7773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sr-Latn-RS" sz="2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 što se nas tiče</a:t>
            </a:r>
            <a:endParaRPr lang="ta-IN" sz="29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8788" name="AutoShape 4"/>
          <p:cNvSpPr>
            <a:spLocks noChangeAspect="1" noChangeArrowheads="1" noTextEdit="1"/>
          </p:cNvSpPr>
          <p:nvPr/>
        </p:nvSpPr>
        <p:spPr bwMode="auto">
          <a:xfrm>
            <a:off x="6166015" y="1775367"/>
            <a:ext cx="34591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TextBox 1"/>
          <p:cNvSpPr txBox="1">
            <a:spLocks noChangeArrowheads="1"/>
          </p:cNvSpPr>
          <p:nvPr/>
        </p:nvSpPr>
        <p:spPr bwMode="auto">
          <a:xfrm>
            <a:off x="745068" y="2020711"/>
            <a:ext cx="31912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Višestruki</a:t>
            </a: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izazovi</a:t>
            </a:r>
            <a:endParaRPr lang="en-US" sz="2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Istraživački</a:t>
            </a: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raj</a:t>
            </a:r>
          </a:p>
          <a:p>
            <a:r>
              <a:rPr lang="hr-HR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Detektivska priča :)</a:t>
            </a:r>
            <a:endParaRPr lang="ta-IN" sz="2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ta-IN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35" y="4165600"/>
            <a:ext cx="3244719" cy="1656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4210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9887" y="2675107"/>
            <a:ext cx="7228113" cy="3492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4000" b="1" dirty="0">
                <a:solidFill>
                  <a:srgbClr val="FF0000"/>
                </a:solidFill>
              </a:rPr>
              <a:t>Da procenimo naš sistem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19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3474396" y="571502"/>
            <a:ext cx="7010400" cy="838197"/>
          </a:xfrm>
        </p:spPr>
        <p:txBody>
          <a:bodyPr>
            <a:normAutofit fontScale="90000"/>
          </a:bodyPr>
          <a:lstStyle/>
          <a:p>
            <a:pPr marL="342900" indent="-342900" algn="r"/>
            <a:r>
              <a:rPr lang="sr-Latn-CS" sz="3200" b="1" dirty="0">
                <a:solidFill>
                  <a:srgbClr val="FF0000"/>
                </a:solidFill>
              </a:rPr>
              <a:t>Ocena obrazovnog sistema u Srbiji po ključnim karakteristikama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9666642"/>
              </p:ext>
            </p:extLst>
          </p:nvPr>
        </p:nvGraphicFramePr>
        <p:xfrm>
          <a:off x="1749778" y="1580447"/>
          <a:ext cx="8590844" cy="527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077">
                  <a:extLst>
                    <a:ext uri="{9D8B030D-6E8A-4147-A177-3AD203B41FA5}">
                      <a16:colId xmlns:a16="http://schemas.microsoft.com/office/drawing/2014/main" val="980454105"/>
                    </a:ext>
                  </a:extLst>
                </a:gridCol>
                <a:gridCol w="1822767">
                  <a:extLst>
                    <a:ext uri="{9D8B030D-6E8A-4147-A177-3AD203B41FA5}">
                      <a16:colId xmlns:a16="http://schemas.microsoft.com/office/drawing/2014/main" val="3553941028"/>
                    </a:ext>
                  </a:extLst>
                </a:gridCol>
              </a:tblGrid>
              <a:tr h="818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APROPRIACIJA / URASTANJE U SISTEM </a:t>
                      </a:r>
                      <a:r>
                        <a:rPr lang="sr-Latn-RS" sz="1800" dirty="0"/>
                        <a:t>(</a:t>
                      </a:r>
                      <a:r>
                        <a:rPr lang="en-US" sz="1800" dirty="0"/>
                        <a:t>AKTIVNOSTI</a:t>
                      </a:r>
                      <a:r>
                        <a:rPr lang="sr-Latn-RS" sz="1800" dirty="0"/>
                        <a:t>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200" dirty="0"/>
                        <a:t>+   ?   -   /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914089"/>
                  </a:ext>
                </a:extLst>
              </a:tr>
              <a:tr h="627466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Intergeneracijski okvir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06130"/>
                  </a:ext>
                </a:extLst>
              </a:tr>
              <a:tr h="627466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Stvaranje produkta koji je vredan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830087"/>
                  </a:ext>
                </a:extLst>
              </a:tr>
              <a:tr h="627466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Strukturirana</a:t>
                      </a:r>
                      <a:r>
                        <a:rPr lang="sr-Latn-RS" sz="2400" baseline="0" dirty="0"/>
                        <a:t> složenost aktivnosti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71304"/>
                  </a:ext>
                </a:extLst>
              </a:tr>
              <a:tr h="694424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Uključivanje u kulturno oblikovanu delatnost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23608"/>
                  </a:ext>
                </a:extLst>
              </a:tr>
              <a:tr h="627466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Intrinzička i ekstrinzička motivacija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511926"/>
                  </a:ext>
                </a:extLst>
              </a:tr>
              <a:tr h="627466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Jasan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34073"/>
                  </a:ext>
                </a:extLst>
              </a:tr>
              <a:tr h="627466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Ugrađena promocija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3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992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5043551" y="571502"/>
            <a:ext cx="7010400" cy="838197"/>
          </a:xfrm>
        </p:spPr>
        <p:txBody>
          <a:bodyPr>
            <a:normAutofit/>
          </a:bodyPr>
          <a:lstStyle/>
          <a:p>
            <a:pPr marL="342900" indent="-342900" algn="r"/>
            <a:r>
              <a:rPr lang="sr-Latn-CS" sz="3200" b="1" dirty="0">
                <a:solidFill>
                  <a:srgbClr val="FF0000"/>
                </a:solidFill>
              </a:rPr>
              <a:t>Karakteristike škole: jedan model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664353"/>
              </p:ext>
            </p:extLst>
          </p:nvPr>
        </p:nvGraphicFramePr>
        <p:xfrm>
          <a:off x="1648178" y="1660639"/>
          <a:ext cx="8816622" cy="51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6622">
                  <a:extLst>
                    <a:ext uri="{9D8B030D-6E8A-4147-A177-3AD203B41FA5}">
                      <a16:colId xmlns:a16="http://schemas.microsoft.com/office/drawing/2014/main" val="980454105"/>
                    </a:ext>
                  </a:extLst>
                </a:gridCol>
              </a:tblGrid>
              <a:tr h="816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APROPRIACIJA / URASTANJE U SISTEM </a:t>
                      </a:r>
                      <a:r>
                        <a:rPr lang="sr-Latn-RS" sz="1800" dirty="0"/>
                        <a:t>(</a:t>
                      </a:r>
                      <a:r>
                        <a:rPr lang="en-US" sz="1800" dirty="0"/>
                        <a:t>AKTIVNOSTI</a:t>
                      </a:r>
                      <a:r>
                        <a:rPr lang="sr-Latn-RS" sz="1800" dirty="0"/>
                        <a:t>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914089"/>
                  </a:ext>
                </a:extLst>
              </a:tr>
              <a:tr h="625873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Intergeneracijski okvir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06130"/>
                  </a:ext>
                </a:extLst>
              </a:tr>
              <a:tr h="625873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Stvaranje produkta koji je vredan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830087"/>
                  </a:ext>
                </a:extLst>
              </a:tr>
              <a:tr h="625873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Strukturirana</a:t>
                      </a:r>
                      <a:r>
                        <a:rPr lang="sr-Latn-RS" sz="2400" baseline="0" dirty="0"/>
                        <a:t> složenost aktivnosti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71304"/>
                  </a:ext>
                </a:extLst>
              </a:tr>
              <a:tr h="625873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Uključivanje u kulturno oblikovanu delatnost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23608"/>
                  </a:ext>
                </a:extLst>
              </a:tr>
              <a:tr h="625873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Intrinzička i ekstrinzička motivacija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511926"/>
                  </a:ext>
                </a:extLst>
              </a:tr>
              <a:tr h="625873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Jasan model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34073"/>
                  </a:ext>
                </a:extLst>
              </a:tr>
              <a:tr h="625873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Ugrađena promocija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3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851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Obrazovanje kao formalni sistem: 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Implikacije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939613"/>
              </p:ext>
            </p:extLst>
          </p:nvPr>
        </p:nvGraphicFramePr>
        <p:xfrm>
          <a:off x="1490840" y="1641476"/>
          <a:ext cx="9538405" cy="521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9887" y="2675107"/>
            <a:ext cx="7228113" cy="3492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4000" b="1" dirty="0">
                <a:solidFill>
                  <a:srgbClr val="FF0000"/>
                </a:solidFill>
              </a:rPr>
              <a:t>Šta je sve neobično u vezi sa obrazovanjem? 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Institucionalni okvir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Institucionalna socijalizacija</a:t>
            </a:r>
          </a:p>
        </p:txBody>
      </p:sp>
      <p:pic>
        <p:nvPicPr>
          <p:cNvPr id="7178" name="Picture 10" descr="Leaky bucket with water on background royalty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33" y="0"/>
            <a:ext cx="2131167" cy="26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7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sz="3200" b="1" dirty="0">
                <a:solidFill>
                  <a:srgbClr val="FF0000"/>
                </a:solidFill>
              </a:rPr>
              <a:t>Npr. u Srbiji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603022" y="1749778"/>
            <a:ext cx="8630762" cy="46215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r-Latn-CS" sz="2700" dirty="0">
              <a:solidFill>
                <a:schemeClr val="dk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r-Latn-CS" sz="2700" dirty="0">
                <a:solidFill>
                  <a:schemeClr val="dk1"/>
                </a:solidFill>
              </a:rPr>
              <a:t>Specifičan fizički setting: oko 1700 škola različitih tipova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700" dirty="0">
                <a:solidFill>
                  <a:schemeClr val="dk1"/>
                </a:solidFill>
              </a:rPr>
              <a:t>Sistem socijalnih uloga i interakcija: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Oko 100.000 zaposlenih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Nešto manje (i sve manje) od 1 mil dece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Oko 2 mil roditelja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700" dirty="0">
                <a:solidFill>
                  <a:schemeClr val="dk1"/>
                </a:solidFill>
              </a:rPr>
              <a:t>Sistem pravnih normi 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700" dirty="0">
                <a:solidFill>
                  <a:schemeClr val="dk1"/>
                </a:solidFill>
              </a:rPr>
              <a:t>Sistem institucija u pozadini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Comic Sans MS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sr-Latn-CS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sr-Latn-CS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799" y="288587"/>
            <a:ext cx="9891889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3200" dirty="0">
                <a:solidFill>
                  <a:srgbClr val="FF0000"/>
                </a:solidFill>
              </a:rPr>
              <a:t>1.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Najveći institucionalni sistem u društvu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835378" y="1648178"/>
            <a:ext cx="10159999" cy="501226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sr-Latn-CS" sz="2000" b="1" i="1" dirty="0">
              <a:solidFill>
                <a:srgbClr val="FF0000"/>
              </a:solidFill>
              <a:latin typeface="Comic Sans MS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2900" dirty="0">
                <a:solidFill>
                  <a:schemeClr val="dk1"/>
                </a:solidFill>
              </a:rPr>
              <a:t>Obim:</a:t>
            </a:r>
          </a:p>
          <a:p>
            <a:pPr marL="381000" indent="-381000">
              <a:lnSpc>
                <a:spcPct val="80000"/>
              </a:lnSpc>
            </a:pPr>
            <a:r>
              <a:rPr lang="sr-Latn-CS" sz="2900" dirty="0">
                <a:solidFill>
                  <a:schemeClr val="dk1"/>
                </a:solidFill>
              </a:rPr>
              <a:t>Od 15% -20% stanovništva je svakodnevni direktni korisnik   </a:t>
            </a:r>
          </a:p>
          <a:p>
            <a:pPr marL="381000" indent="-381000">
              <a:lnSpc>
                <a:spcPct val="80000"/>
              </a:lnSpc>
            </a:pPr>
            <a:r>
              <a:rPr lang="sr-Latn-CS" sz="2900" dirty="0">
                <a:solidFill>
                  <a:schemeClr val="dk1"/>
                </a:solidFill>
              </a:rPr>
              <a:t>Kod nas je to oko 100.000 nastavnika i oko 1 milion dece i mladih, ukupno: </a:t>
            </a:r>
          </a:p>
          <a:p>
            <a:pPr marL="781050" lvl="1" indent="-381000">
              <a:lnSpc>
                <a:spcPct val="80000"/>
              </a:lnSpc>
            </a:pPr>
            <a:r>
              <a:rPr lang="sr-Latn-CS" sz="2900" dirty="0">
                <a:solidFill>
                  <a:schemeClr val="dk1"/>
                </a:solidFill>
              </a:rPr>
              <a:t>oko 180 miliona radnih sati nastavnika, i</a:t>
            </a:r>
          </a:p>
          <a:p>
            <a:pPr marL="781050" lvl="1" indent="-381000">
              <a:lnSpc>
                <a:spcPct val="80000"/>
              </a:lnSpc>
            </a:pPr>
            <a:r>
              <a:rPr lang="sr-Latn-CS" sz="2900" dirty="0">
                <a:solidFill>
                  <a:schemeClr val="dk1"/>
                </a:solidFill>
              </a:rPr>
              <a:t>oko jedne milijarde sati učenja učenika godišnje...</a:t>
            </a:r>
            <a:endParaRPr lang="ta-IN" sz="2900" dirty="0">
              <a:solidFill>
                <a:schemeClr val="dk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r-Latn-CS" sz="2900" dirty="0">
                <a:solidFill>
                  <a:schemeClr val="dk1"/>
                </a:solidFill>
              </a:rPr>
              <a:t>Finansiranje:</a:t>
            </a:r>
          </a:p>
          <a:p>
            <a:pPr marL="381000" indent="-381000">
              <a:lnSpc>
                <a:spcPct val="80000"/>
              </a:lnSpc>
            </a:pPr>
            <a:r>
              <a:rPr lang="sr-Latn-CS" sz="2900" dirty="0">
                <a:solidFill>
                  <a:schemeClr val="dk1"/>
                </a:solidFill>
              </a:rPr>
              <a:t>najčešće oko 4,5-7% BDP se izdvaja za obrazovanje, kod nas u 2023: oko 3,5%</a:t>
            </a:r>
            <a:r>
              <a:rPr lang="en-US" sz="2900" dirty="0">
                <a:solidFill>
                  <a:schemeClr val="dk1"/>
                </a:solidFill>
              </a:rPr>
              <a:t> </a:t>
            </a:r>
            <a:endParaRPr lang="sr-Latn-CS" sz="2900" dirty="0">
              <a:solidFill>
                <a:schemeClr val="dk1"/>
              </a:solidFill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2000" dirty="0">
                <a:latin typeface="Comic Sans MS" charset="0"/>
              </a:rPr>
              <a:t> </a:t>
            </a:r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5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844143" y="288587"/>
            <a:ext cx="7347857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3200" dirty="0">
                <a:solidFill>
                  <a:srgbClr val="FF0000"/>
                </a:solidFill>
              </a:rPr>
              <a:t>1.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Najveći institucionalni sistem u društvu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chemeClr val="tx2">
                    <a:lumMod val="75000"/>
                  </a:schemeClr>
                </a:solidFill>
              </a:rPr>
              <a:t>Implikacije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456267" y="1840089"/>
            <a:ext cx="9381066" cy="50179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sr-Latn-CS" sz="2000" b="1" i="1" dirty="0">
              <a:solidFill>
                <a:srgbClr val="FF0000"/>
              </a:solidFill>
              <a:latin typeface="Comic Sans MS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3200" dirty="0">
                <a:solidFill>
                  <a:schemeClr val="dk1"/>
                </a:solidFill>
              </a:rPr>
              <a:t>Upravljanje: 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3200" dirty="0">
                <a:solidFill>
                  <a:schemeClr val="dk1"/>
                </a:solidFill>
              </a:rPr>
              <a:t>	</a:t>
            </a:r>
            <a:r>
              <a:rPr lang="sr-Latn-CS" dirty="0">
                <a:solidFill>
                  <a:schemeClr val="dk1"/>
                </a:solidFill>
              </a:rPr>
              <a:t>- Teško rukovoditi, ogromna entropija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dirty="0">
                <a:solidFill>
                  <a:schemeClr val="dk1"/>
                </a:solidFill>
              </a:rPr>
              <a:t>	- </a:t>
            </a:r>
            <a:r>
              <a:rPr lang="sr-Latn-CS" dirty="0">
                <a:solidFill>
                  <a:srgbClr val="FF0000"/>
                </a:solidFill>
              </a:rPr>
              <a:t>Kako decentralizovati, treba li decentralizovati?  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3200" dirty="0">
                <a:solidFill>
                  <a:schemeClr val="dk1"/>
                </a:solidFill>
              </a:rPr>
              <a:t>	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3200" dirty="0">
                <a:solidFill>
                  <a:schemeClr val="dk1"/>
                </a:solidFill>
              </a:rPr>
              <a:t>Finansiranje: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3200" dirty="0">
                <a:solidFill>
                  <a:schemeClr val="dk1"/>
                </a:solidFill>
              </a:rPr>
              <a:t>	</a:t>
            </a:r>
            <a:r>
              <a:rPr lang="sr-Latn-CS" dirty="0">
                <a:solidFill>
                  <a:schemeClr val="dk1"/>
                </a:solidFill>
              </a:rPr>
              <a:t>- Izuzetno skup sistem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dirty="0">
                <a:solidFill>
                  <a:schemeClr val="dk1"/>
                </a:solidFill>
              </a:rPr>
              <a:t>	- </a:t>
            </a:r>
            <a:r>
              <a:rPr lang="sr-Latn-CS" dirty="0">
                <a:solidFill>
                  <a:srgbClr val="FF0000"/>
                </a:solidFill>
              </a:rPr>
              <a:t>Kako obezbediti najbolju upotrebu ulaganja (efikasnost sistema)? Finansiranje po učeniku?</a:t>
            </a:r>
          </a:p>
          <a:p>
            <a:pPr marL="381000" indent="-381000">
              <a:lnSpc>
                <a:spcPct val="80000"/>
              </a:lnSpc>
              <a:buNone/>
            </a:pPr>
            <a:endParaRPr lang="sr-Latn-CS" sz="3200" dirty="0">
              <a:solidFill>
                <a:schemeClr val="dk1"/>
              </a:solidFill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3200" dirty="0">
                <a:solidFill>
                  <a:schemeClr val="dk1"/>
                </a:solidFill>
              </a:rPr>
              <a:t>Inertnost: 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sz="3200" dirty="0">
                <a:solidFill>
                  <a:schemeClr val="dk1"/>
                </a:solidFill>
              </a:rPr>
              <a:t>	</a:t>
            </a:r>
            <a:r>
              <a:rPr lang="sr-Latn-CS" dirty="0">
                <a:solidFill>
                  <a:schemeClr val="dk1"/>
                </a:solidFill>
              </a:rPr>
              <a:t>- Inertnost je imanentna karakteristika sistema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sr-Latn-CS" dirty="0">
                <a:solidFill>
                  <a:schemeClr val="dk1"/>
                </a:solidFill>
              </a:rPr>
              <a:t>	</a:t>
            </a:r>
            <a:r>
              <a:rPr lang="sr-Latn-CS" dirty="0">
                <a:solidFill>
                  <a:srgbClr val="FF0000"/>
                </a:solidFill>
              </a:rPr>
              <a:t>- Kako pokrenuti promene? Kako obezbediti primenu politika kroz ceo sistem?</a:t>
            </a:r>
          </a:p>
          <a:p>
            <a:pPr marL="381000" indent="-381000">
              <a:lnSpc>
                <a:spcPct val="80000"/>
              </a:lnSpc>
              <a:buNone/>
            </a:pPr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209801" y="152400"/>
            <a:ext cx="8315325" cy="1600200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3200" dirty="0">
                <a:solidFill>
                  <a:srgbClr val="FF0000"/>
                </a:solidFill>
                <a:latin typeface="Arial Black" charset="0"/>
              </a:rPr>
            </a:br>
            <a:r>
              <a:rPr lang="ta-IN" sz="3200" dirty="0">
                <a:solidFill>
                  <a:srgbClr val="FF0000"/>
                </a:solidFill>
                <a:latin typeface="Arial Black" charset="0"/>
              </a:rPr>
              <a:t> </a:t>
            </a:r>
            <a:endParaRPr lang="sr-Latn-CS" sz="32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89370" y="1752600"/>
            <a:ext cx="8216630" cy="5029200"/>
          </a:xfrm>
        </p:spPr>
        <p:txBody>
          <a:bodyPr/>
          <a:lstStyle/>
          <a:p>
            <a:pPr marL="0" indent="0">
              <a:buNone/>
            </a:pPr>
            <a:r>
              <a:rPr lang="ta-IN" sz="2400" dirty="0">
                <a:latin typeface="Arial" charset="0"/>
              </a:rPr>
              <a:t>Pored </a:t>
            </a:r>
            <a:r>
              <a:rPr lang="sr-Latn-RS" sz="2400" dirty="0">
                <a:latin typeface="Arial" charset="0"/>
              </a:rPr>
              <a:t>svega</a:t>
            </a:r>
            <a:r>
              <a:rPr lang="ta-IN" sz="2400" dirty="0">
                <a:latin typeface="Arial" charset="0"/>
              </a:rPr>
              <a:t>, veliki sistem je </a:t>
            </a:r>
            <a:r>
              <a:rPr lang="sr-Latn-CS" sz="2400" dirty="0">
                <a:latin typeface="Arial" charset="0"/>
              </a:rPr>
              <a:t>podeljen u male, fragmentirane i razuđene delove</a:t>
            </a:r>
            <a:r>
              <a:rPr lang="ta-IN" sz="2400" dirty="0">
                <a:latin typeface="Arial" charset="0"/>
              </a:rPr>
              <a:t>, koji se me</a:t>
            </a:r>
            <a:r>
              <a:rPr lang="sr-Latn-RS" sz="2400" dirty="0">
                <a:latin typeface="Arial" charset="0"/>
              </a:rPr>
              <a:t>đ</a:t>
            </a:r>
            <a:r>
              <a:rPr lang="ta-IN" sz="2400" dirty="0">
                <a:latin typeface="Arial" charset="0"/>
              </a:rPr>
              <a:t>usobno mogu veoma razlikovati.</a:t>
            </a: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Arial" charset="0"/>
              </a:rPr>
              <a:t>	</a:t>
            </a:r>
            <a:r>
              <a:rPr lang="sr-Latn-CS" sz="2400" dirty="0">
                <a:latin typeface="Arial" charset="0"/>
              </a:rPr>
              <a:t>Razvojni procesi moraju teći od dna ka vrhu i obrnuto</a:t>
            </a:r>
            <a:r>
              <a:rPr lang="ta-IN" sz="2400" dirty="0">
                <a:latin typeface="Arial" charset="0"/>
              </a:rPr>
              <a:t> (Fullan)</a:t>
            </a:r>
            <a:r>
              <a:rPr lang="sr-Latn-CS" sz="2400" dirty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Arial" charset="0"/>
              </a:rPr>
              <a:t>	</a:t>
            </a:r>
            <a:endParaRPr lang="sr-Latn-RS" sz="2400" dirty="0">
              <a:latin typeface="Arial" charset="0"/>
            </a:endParaRPr>
          </a:p>
          <a:p>
            <a:pPr marL="457200" indent="-457200">
              <a:buNone/>
            </a:pPr>
            <a:r>
              <a:rPr lang="sr-Latn-CS" sz="2400" dirty="0">
                <a:latin typeface="Arial" charset="0"/>
              </a:rPr>
              <a:t>Primer </a:t>
            </a:r>
            <a:r>
              <a:rPr lang="en-US" sz="2400" dirty="0" err="1">
                <a:latin typeface="Arial" charset="0"/>
              </a:rPr>
              <a:t>Srbije</a:t>
            </a:r>
            <a:r>
              <a:rPr lang="en-US" sz="2400" dirty="0">
                <a:latin typeface="Arial" charset="0"/>
              </a:rPr>
              <a:t>:</a:t>
            </a: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sr-Latn-CS" dirty="0">
              <a:latin typeface="Arial" charset="0"/>
            </a:endParaRPr>
          </a:p>
        </p:txBody>
      </p:sp>
      <p:graphicFrame>
        <p:nvGraphicFramePr>
          <p:cNvPr id="1948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26650"/>
              </p:ext>
            </p:extLst>
          </p:nvPr>
        </p:nvGraphicFramePr>
        <p:xfrm>
          <a:off x="2684835" y="4744942"/>
          <a:ext cx="6633336" cy="1286110"/>
        </p:xfrm>
        <a:graphic>
          <a:graphicData uri="http://schemas.openxmlformats.org/drawingml/2006/table">
            <a:tbl>
              <a:tblPr/>
              <a:tblGrid>
                <a:gridCol w="132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9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roj</a:t>
                      </a:r>
                      <a:r>
                        <a:rPr lang="sr-Latn-C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C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škola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roj</a:t>
                      </a:r>
                      <a:r>
                        <a:rPr lang="sr-Latn-C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ustanova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roj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C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odeljenja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roj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C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nastavnika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Broj</a:t>
                      </a: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u</a:t>
                      </a: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č</a:t>
                      </a:r>
                      <a:r>
                        <a:rPr lang="en-US" sz="18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enika</a:t>
                      </a: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G1-G12 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1.</a:t>
                      </a: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00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4.500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40.000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0.000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1.</a:t>
                      </a:r>
                      <a:r>
                        <a:rPr lang="sr-Latn-R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00.000</a:t>
                      </a:r>
                      <a:endParaRPr lang="sr-Latn-C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9800" y="288587"/>
            <a:ext cx="9903178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>
                <a:solidFill>
                  <a:srgbClr val="FF0000"/>
                </a:solidFill>
              </a:rPr>
              <a:t>1. 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rgbClr val="FF0000"/>
                </a:solidFill>
              </a:rPr>
              <a:t>Najveći institucionalni sistem u društvu</a:t>
            </a:r>
            <a:br>
              <a:rPr lang="sr-Latn-CS" sz="3200" dirty="0">
                <a:solidFill>
                  <a:srgbClr val="FF0000"/>
                </a:solidFill>
              </a:rPr>
            </a:br>
            <a:r>
              <a:rPr lang="sr-Latn-CS" sz="3200" dirty="0">
                <a:solidFill>
                  <a:schemeClr val="tx2">
                    <a:lumMod val="75000"/>
                  </a:schemeClr>
                </a:solidFill>
              </a:rPr>
              <a:t>Komplikacije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7421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ko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1308</Words>
  <Application>Microsoft Office PowerPoint</Application>
  <PresentationFormat>Widescreen</PresentationFormat>
  <Paragraphs>261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굴림</vt:lpstr>
      <vt:lpstr>ＭＳ Ｐゴシック</vt:lpstr>
      <vt:lpstr>Arial</vt:lpstr>
      <vt:lpstr>Arial Black</vt:lpstr>
      <vt:lpstr>Calibri</vt:lpstr>
      <vt:lpstr>Comic Sans MS</vt:lpstr>
      <vt:lpstr>Georgia</vt:lpstr>
      <vt:lpstr>Latha</vt:lpstr>
      <vt:lpstr>Verdana</vt:lpstr>
      <vt:lpstr>Wingdings</vt:lpstr>
      <vt:lpstr>Skola</vt:lpstr>
      <vt:lpstr> Ključne karakteristike  obrazovnih sistema  ILI  Škola kao (nesavršen) kontekst  učenja i razvoja </vt:lpstr>
      <vt:lpstr>PowerPoint Presentation</vt:lpstr>
      <vt:lpstr>Karakteristike škole: jedan model</vt:lpstr>
      <vt:lpstr>Obrazovanje kao formalni sistem:  Implikacije</vt:lpstr>
      <vt:lpstr>PowerPoint Presentation</vt:lpstr>
      <vt:lpstr>Npr. u Srbiji</vt:lpstr>
      <vt:lpstr>1.  Najveći institucionalni sistem u društvu</vt:lpstr>
      <vt:lpstr>1.  Najveći institucionalni sistem u društvu Implikacije</vt:lpstr>
      <vt:lpstr>  </vt:lpstr>
      <vt:lpstr>2.  Ljudski sistem</vt:lpstr>
      <vt:lpstr>2.  Ljudski sistem Implikacije</vt:lpstr>
      <vt:lpstr> </vt:lpstr>
      <vt:lpstr>3.  Svima poznat sistem</vt:lpstr>
      <vt:lpstr>3.  Svima poznat sistem</vt:lpstr>
      <vt:lpstr>3.  Svima poznat sistem Implikacije</vt:lpstr>
      <vt:lpstr>4.  Sistem sa odloženim efektima</vt:lpstr>
      <vt:lpstr>4.  Sistem sa odloženim efektima Implikacije</vt:lpstr>
      <vt:lpstr>5.  Obavezujući sistem</vt:lpstr>
      <vt:lpstr>5.  Obavezujući sistem Implikacije</vt:lpstr>
      <vt:lpstr>6.  Atritivni sistem </vt:lpstr>
      <vt:lpstr>6.  Atritivni sistem Implikacije </vt:lpstr>
      <vt:lpstr> </vt:lpstr>
      <vt:lpstr> </vt:lpstr>
      <vt:lpstr> </vt:lpstr>
      <vt:lpstr>Da rezimiramo</vt:lpstr>
      <vt:lpstr>PowerPoint Presentation</vt:lpstr>
      <vt:lpstr> </vt:lpstr>
      <vt:lpstr>PowerPoint Presentation</vt:lpstr>
      <vt:lpstr>Ocena obrazovnog sistema u Srbiji po ključnim karakteristikama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Šta/ko sve oblikuje kontekst učenja i razvoja? </dc:title>
  <dc:creator>Tinde Kovac-Cerovic</dc:creator>
  <cp:lastModifiedBy>Korisnik</cp:lastModifiedBy>
  <cp:revision>55</cp:revision>
  <dcterms:created xsi:type="dcterms:W3CDTF">2020-10-21T11:53:03Z</dcterms:created>
  <dcterms:modified xsi:type="dcterms:W3CDTF">2025-12-09T15:00:11Z</dcterms:modified>
</cp:coreProperties>
</file>