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71" r:id="rId4"/>
    <p:sldId id="260" r:id="rId5"/>
    <p:sldId id="257" r:id="rId6"/>
    <p:sldId id="261" r:id="rId7"/>
    <p:sldId id="258" r:id="rId8"/>
    <p:sldId id="262" r:id="rId9"/>
    <p:sldId id="263" r:id="rId10"/>
    <p:sldId id="264" r:id="rId11"/>
    <p:sldId id="265" r:id="rId12"/>
    <p:sldId id="266" r:id="rId13"/>
    <p:sldId id="570" r:id="rId14"/>
    <p:sldId id="571" r:id="rId15"/>
    <p:sldId id="575" r:id="rId16"/>
    <p:sldId id="572" r:id="rId17"/>
    <p:sldId id="573" r:id="rId18"/>
    <p:sldId id="574" r:id="rId19"/>
    <p:sldId id="267" r:id="rId20"/>
    <p:sldId id="268" r:id="rId21"/>
    <p:sldId id="269" r:id="rId22"/>
    <p:sldId id="270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1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762C5-E201-4CD4-B030-03D783DA0BC7}" type="datetimeFigureOut">
              <a:rPr lang="en-GB" smtClean="0"/>
              <a:t>22/11/2019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3CEC2-B4D2-49C2-8044-34B8712133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9862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762C5-E201-4CD4-B030-03D783DA0BC7}" type="datetimeFigureOut">
              <a:rPr lang="en-GB" smtClean="0"/>
              <a:t>22/11/2019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3CEC2-B4D2-49C2-8044-34B8712133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89279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762C5-E201-4CD4-B030-03D783DA0BC7}" type="datetimeFigureOut">
              <a:rPr lang="en-GB" smtClean="0"/>
              <a:t>22/11/2019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3CEC2-B4D2-49C2-8044-34B8712133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48854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762C5-E201-4CD4-B030-03D783DA0BC7}" type="datetimeFigureOut">
              <a:rPr lang="en-GB" smtClean="0"/>
              <a:t>22/11/2019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3CEC2-B4D2-49C2-8044-34B8712133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3244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762C5-E201-4CD4-B030-03D783DA0BC7}" type="datetimeFigureOut">
              <a:rPr lang="en-GB" smtClean="0"/>
              <a:t>22/11/2019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3CEC2-B4D2-49C2-8044-34B8712133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8182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762C5-E201-4CD4-B030-03D783DA0BC7}" type="datetimeFigureOut">
              <a:rPr lang="en-GB" smtClean="0"/>
              <a:t>22/11/2019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3CEC2-B4D2-49C2-8044-34B8712133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0036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762C5-E201-4CD4-B030-03D783DA0BC7}" type="datetimeFigureOut">
              <a:rPr lang="en-GB" smtClean="0"/>
              <a:t>22/11/2019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3CEC2-B4D2-49C2-8044-34B8712133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7381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762C5-E201-4CD4-B030-03D783DA0BC7}" type="datetimeFigureOut">
              <a:rPr lang="en-GB" smtClean="0"/>
              <a:t>22/11/2019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3CEC2-B4D2-49C2-8044-34B8712133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0228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762C5-E201-4CD4-B030-03D783DA0BC7}" type="datetimeFigureOut">
              <a:rPr lang="en-GB" smtClean="0"/>
              <a:t>22/11/2019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3CEC2-B4D2-49C2-8044-34B8712133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20860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762C5-E201-4CD4-B030-03D783DA0BC7}" type="datetimeFigureOut">
              <a:rPr lang="en-GB" smtClean="0"/>
              <a:t>22/11/2019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3CEC2-B4D2-49C2-8044-34B8712133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19753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762C5-E201-4CD4-B030-03D783DA0BC7}" type="datetimeFigureOut">
              <a:rPr lang="en-GB" smtClean="0"/>
              <a:t>22/11/2019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3CEC2-B4D2-49C2-8044-34B8712133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4632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B762C5-E201-4CD4-B030-03D783DA0BC7}" type="datetimeFigureOut">
              <a:rPr lang="en-GB" smtClean="0"/>
              <a:t>22/11/2019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83CEC2-B4D2-49C2-8044-34B8712133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3897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EMO</a:t>
            </a:r>
            <a:r>
              <a:rPr lang="sr-Latn-RS" dirty="0"/>
              <a:t>C</a:t>
            </a:r>
            <a:r>
              <a:rPr lang="en-US" dirty="0"/>
              <a:t>IONAL</a:t>
            </a:r>
            <a:r>
              <a:rPr lang="sr-Latn-RS" dirty="0"/>
              <a:t>NI</a:t>
            </a:r>
            <a:r>
              <a:rPr lang="en-US" dirty="0"/>
              <a:t> S</a:t>
            </a:r>
            <a:r>
              <a:rPr lang="sr-Latn-RS" dirty="0"/>
              <a:t>I</a:t>
            </a:r>
            <a:r>
              <a:rPr lang="en-US" dirty="0"/>
              <a:t>STEM</a:t>
            </a:r>
            <a:r>
              <a:rPr lang="sr-Latn-RS" dirty="0"/>
              <a:t>I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328958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GB" dirty="0"/>
              <a:t>ANPS</a:t>
            </a:r>
            <a:r>
              <a:rPr lang="sr-Latn-RS" dirty="0"/>
              <a:t> I VELIKIH PET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90600"/>
            <a:ext cx="8839200" cy="5638800"/>
          </a:xfrm>
        </p:spPr>
        <p:txBody>
          <a:bodyPr>
            <a:normAutofit fontScale="85000" lnSpcReduction="20000"/>
          </a:bodyPr>
          <a:lstStyle/>
          <a:p>
            <a:pPr marL="0" indent="0">
              <a:spcAft>
                <a:spcPts val="1000"/>
              </a:spcAft>
              <a:buNone/>
            </a:pPr>
            <a:r>
              <a:rPr lang="sr-Latn-RS" sz="2400" dirty="0"/>
              <a:t>Ako su </a:t>
            </a:r>
            <a:r>
              <a:rPr lang="sr-Latn-RS" sz="2400" dirty="0" err="1"/>
              <a:t>supk</a:t>
            </a:r>
            <a:r>
              <a:rPr lang="en-GB" sz="2400" dirty="0" err="1"/>
              <a:t>orti</a:t>
            </a:r>
            <a:r>
              <a:rPr lang="sr-Latn-RS" sz="2400" dirty="0"/>
              <a:t>k</a:t>
            </a:r>
            <a:r>
              <a:rPr lang="en-GB" sz="2400" dirty="0"/>
              <a:t>al</a:t>
            </a:r>
            <a:r>
              <a:rPr lang="sr-Latn-RS" sz="2400" dirty="0"/>
              <a:t>ni primarni proces baza za </a:t>
            </a:r>
            <a:r>
              <a:rPr lang="en-GB" sz="2400" dirty="0"/>
              <a:t>FFM, </a:t>
            </a:r>
            <a:r>
              <a:rPr lang="sr-Latn-RS" sz="2400" dirty="0"/>
              <a:t>onda bi se morale identifikovati iste </a:t>
            </a:r>
            <a:r>
              <a:rPr lang="en-GB" sz="2400" dirty="0"/>
              <a:t>FFM </a:t>
            </a:r>
            <a:r>
              <a:rPr lang="sr-Latn-RS" sz="2400" dirty="0"/>
              <a:t>dimenzije kod svih sisara</a:t>
            </a:r>
            <a:r>
              <a:rPr lang="en-GB" sz="2400" dirty="0"/>
              <a:t>. </a:t>
            </a:r>
          </a:p>
          <a:p>
            <a:pPr>
              <a:spcAft>
                <a:spcPts val="1000"/>
              </a:spcAft>
            </a:pPr>
            <a:r>
              <a:rPr lang="sr-Latn-RS" sz="2400" dirty="0"/>
              <a:t>Pregled </a:t>
            </a:r>
            <a:r>
              <a:rPr lang="en-GB" sz="2400" dirty="0"/>
              <a:t>19 stud</a:t>
            </a:r>
            <a:r>
              <a:rPr lang="sr-Latn-RS" sz="2400" dirty="0" err="1"/>
              <a:t>ija</a:t>
            </a:r>
            <a:r>
              <a:rPr lang="sr-Latn-RS" sz="2400" dirty="0"/>
              <a:t> kod </a:t>
            </a:r>
            <a:r>
              <a:rPr lang="sr-Latn-RS" sz="2400" dirty="0" err="1"/>
              <a:t>suphumanih</a:t>
            </a:r>
            <a:r>
              <a:rPr lang="sr-Latn-RS" sz="2400" dirty="0"/>
              <a:t> vrsta pokazuje konzistentnu evidenciju o postojanju ovih FFM kod svih sisara od pacova do š</a:t>
            </a:r>
            <a:r>
              <a:rPr lang="en-GB" sz="2400" dirty="0" err="1"/>
              <a:t>impanz</a:t>
            </a:r>
            <a:r>
              <a:rPr lang="sr-Latn-RS" sz="2400" dirty="0"/>
              <a:t>i</a:t>
            </a:r>
            <a:r>
              <a:rPr lang="en-GB" sz="2400" dirty="0"/>
              <a:t> (Gosling &amp; John, 1999). </a:t>
            </a:r>
          </a:p>
          <a:p>
            <a:pPr marL="1319213" indent="-404813">
              <a:spcAft>
                <a:spcPts val="1000"/>
              </a:spcAft>
              <a:buFont typeface="Wingdings" panose="05000000000000000000" pitchFamily="2" charset="2"/>
              <a:buChar char="ü"/>
            </a:pPr>
            <a:r>
              <a:rPr lang="en-US" sz="2400" dirty="0"/>
              <a:t>Emo</a:t>
            </a:r>
            <a:r>
              <a:rPr lang="sr-Latn-RS" sz="2400" dirty="0"/>
              <a:t>c</a:t>
            </a:r>
            <a:r>
              <a:rPr lang="en-US" sz="2400" dirty="0" err="1"/>
              <a:t>ional</a:t>
            </a:r>
            <a:r>
              <a:rPr lang="sr-Latn-RS" sz="2400" dirty="0"/>
              <a:t>na</a:t>
            </a:r>
            <a:r>
              <a:rPr lang="en-US" sz="2400" dirty="0"/>
              <a:t> </a:t>
            </a:r>
            <a:r>
              <a:rPr lang="en-US" sz="2400" dirty="0" err="1"/>
              <a:t>stabil</a:t>
            </a:r>
            <a:r>
              <a:rPr lang="sr-Latn-RS" sz="2400" dirty="0" err="1"/>
              <a:t>nost</a:t>
            </a:r>
            <a:endParaRPr lang="sr-Latn-RS" sz="2400" dirty="0"/>
          </a:p>
          <a:p>
            <a:pPr marL="1319213" indent="-404813">
              <a:spcAft>
                <a:spcPts val="1000"/>
              </a:spcAft>
              <a:buFont typeface="Wingdings" panose="05000000000000000000" pitchFamily="2" charset="2"/>
              <a:buChar char="ü"/>
            </a:pPr>
            <a:r>
              <a:rPr lang="en-US" sz="2400" dirty="0"/>
              <a:t>E</a:t>
            </a:r>
            <a:r>
              <a:rPr lang="sr-Latn-RS" sz="2400" dirty="0" err="1"/>
              <a:t>ks</a:t>
            </a:r>
            <a:r>
              <a:rPr lang="en-US" sz="2400" dirty="0" err="1"/>
              <a:t>traver</a:t>
            </a:r>
            <a:r>
              <a:rPr lang="sr-Latn-RS" sz="2400" dirty="0"/>
              <a:t>zija</a:t>
            </a:r>
            <a:endParaRPr lang="en-US" sz="2400" dirty="0"/>
          </a:p>
          <a:p>
            <a:pPr marL="1319213" indent="-404813">
              <a:spcAft>
                <a:spcPts val="1000"/>
              </a:spcAft>
              <a:buFont typeface="Wingdings" panose="05000000000000000000" pitchFamily="2" charset="2"/>
              <a:buChar char="ü"/>
            </a:pPr>
            <a:r>
              <a:rPr lang="sr-Latn-RS" sz="2400" dirty="0" err="1"/>
              <a:t>Saradljivost</a:t>
            </a:r>
            <a:endParaRPr lang="en-US" sz="2400" dirty="0"/>
          </a:p>
          <a:p>
            <a:pPr marL="1319213" indent="-404813">
              <a:spcAft>
                <a:spcPts val="1000"/>
              </a:spcAft>
              <a:buFont typeface="Wingdings" panose="05000000000000000000" pitchFamily="2" charset="2"/>
              <a:buChar char="ü"/>
            </a:pPr>
            <a:r>
              <a:rPr lang="sr-Latn-RS" sz="2400" dirty="0"/>
              <a:t>Otvorenost</a:t>
            </a:r>
            <a:endParaRPr lang="en-US" sz="2400" dirty="0"/>
          </a:p>
          <a:p>
            <a:pPr marL="1319213" indent="-404813">
              <a:spcAft>
                <a:spcPts val="1000"/>
              </a:spcAft>
              <a:buFont typeface="Wingdings" panose="05000000000000000000" pitchFamily="2" charset="2"/>
              <a:buChar char="ü"/>
            </a:pPr>
            <a:r>
              <a:rPr lang="sr-Latn-RS" sz="2400" dirty="0"/>
              <a:t>Savesnost (samo kod šimpanzi i ljudi)</a:t>
            </a:r>
            <a:endParaRPr lang="en-GB" sz="2400" dirty="0"/>
          </a:p>
          <a:p>
            <a:r>
              <a:rPr lang="sr-Latn-RS" sz="2400" dirty="0"/>
              <a:t>Afektivna </a:t>
            </a:r>
            <a:r>
              <a:rPr lang="sr-Latn-RS" sz="2400" dirty="0" err="1"/>
              <a:t>neuronauka</a:t>
            </a:r>
            <a:r>
              <a:rPr lang="sr-Latn-RS" sz="2400" dirty="0"/>
              <a:t> pomaže </a:t>
            </a:r>
            <a:r>
              <a:rPr lang="sr-Latn-RS" sz="2400" dirty="0" err="1"/>
              <a:t>petofaktorskoj</a:t>
            </a:r>
            <a:r>
              <a:rPr lang="sr-Latn-RS" sz="2400" dirty="0"/>
              <a:t> teoriji da </a:t>
            </a:r>
            <a:r>
              <a:rPr lang="en-GB" sz="2400" dirty="0"/>
              <a:t>: a) </a:t>
            </a:r>
            <a:r>
              <a:rPr lang="sr-Latn-RS" sz="2400" dirty="0"/>
              <a:t>izbegne </a:t>
            </a:r>
            <a:r>
              <a:rPr lang="en-GB" sz="2400" dirty="0" err="1"/>
              <a:t>cir</a:t>
            </a:r>
            <a:r>
              <a:rPr lang="sr-Latn-RS" sz="2400" dirty="0"/>
              <a:t>k</a:t>
            </a:r>
            <a:r>
              <a:rPr lang="en-GB" sz="2400" dirty="0" err="1"/>
              <a:t>ular</a:t>
            </a:r>
            <a:r>
              <a:rPr lang="sr-Latn-RS" sz="2400" dirty="0" err="1"/>
              <a:t>nost</a:t>
            </a:r>
            <a:r>
              <a:rPr lang="en-GB" sz="2400" dirty="0"/>
              <a:t> </a:t>
            </a:r>
            <a:r>
              <a:rPr lang="sr-Latn-RS" sz="2400" dirty="0"/>
              <a:t>sugerišući </a:t>
            </a:r>
            <a:r>
              <a:rPr lang="en-GB" sz="2400" dirty="0" err="1"/>
              <a:t>mehani</a:t>
            </a:r>
            <a:r>
              <a:rPr lang="sr-Latn-RS" sz="2400" dirty="0" err="1"/>
              <a:t>zme</a:t>
            </a:r>
            <a:r>
              <a:rPr lang="sr-Latn-RS" sz="2400" dirty="0"/>
              <a:t> koji mogu biti </a:t>
            </a:r>
            <a:r>
              <a:rPr lang="en-GB" sz="2400" dirty="0" err="1"/>
              <a:t>manipul</a:t>
            </a:r>
            <a:r>
              <a:rPr lang="sr-Latn-RS" sz="2400" dirty="0" err="1"/>
              <a:t>isani</a:t>
            </a:r>
            <a:r>
              <a:rPr lang="sr-Latn-RS" sz="2400" dirty="0"/>
              <a:t> kako bi uticali na </a:t>
            </a:r>
            <a:r>
              <a:rPr lang="sr-Latn-RS" sz="2400" dirty="0" err="1"/>
              <a:t>ekpresiju</a:t>
            </a:r>
            <a:r>
              <a:rPr lang="sr-Latn-RS" sz="2400" dirty="0"/>
              <a:t> ličnosti</a:t>
            </a:r>
            <a:r>
              <a:rPr lang="en-GB" sz="2400" dirty="0"/>
              <a:t>, </a:t>
            </a:r>
            <a:r>
              <a:rPr lang="sr-Latn-RS" sz="2400" dirty="0"/>
              <a:t>i </a:t>
            </a:r>
            <a:r>
              <a:rPr lang="en-GB" sz="2400" dirty="0"/>
              <a:t>b) </a:t>
            </a:r>
            <a:r>
              <a:rPr lang="sr-Latn-RS" sz="2400" dirty="0"/>
              <a:t>unapredi teoriju od </a:t>
            </a:r>
            <a:r>
              <a:rPr lang="sr-Latn-RS" sz="2400" dirty="0" err="1"/>
              <a:t>crtističkog</a:t>
            </a:r>
            <a:r>
              <a:rPr lang="sr-Latn-RS" sz="2400" dirty="0"/>
              <a:t> i </a:t>
            </a:r>
            <a:r>
              <a:rPr lang="sr-Latn-RS" sz="2400" dirty="0" err="1"/>
              <a:t>situacionističkog</a:t>
            </a:r>
            <a:r>
              <a:rPr lang="sr-Latn-RS" sz="2400" dirty="0"/>
              <a:t> pristupa ka </a:t>
            </a:r>
            <a:r>
              <a:rPr lang="en-GB" sz="2400" dirty="0" err="1"/>
              <a:t>intera</a:t>
            </a:r>
            <a:r>
              <a:rPr lang="sr-Latn-RS" sz="2400" dirty="0"/>
              <a:t>k</a:t>
            </a:r>
            <a:r>
              <a:rPr lang="en-GB" sz="2400" dirty="0" err="1"/>
              <a:t>cionist</a:t>
            </a:r>
            <a:r>
              <a:rPr lang="sr-Latn-RS" sz="2400" dirty="0" err="1"/>
              <a:t>ičkim</a:t>
            </a:r>
            <a:r>
              <a:rPr lang="sr-Latn-RS" sz="2400" dirty="0"/>
              <a:t> i </a:t>
            </a:r>
            <a:r>
              <a:rPr lang="en-GB" sz="2400" dirty="0" err="1"/>
              <a:t>ontogenet</a:t>
            </a:r>
            <a:r>
              <a:rPr lang="sr-Latn-RS" sz="2400" dirty="0" err="1"/>
              <a:t>skim</a:t>
            </a:r>
            <a:r>
              <a:rPr lang="sr-Latn-RS" sz="2400" dirty="0"/>
              <a:t> modelima </a:t>
            </a:r>
            <a:r>
              <a:rPr lang="en-GB" sz="2400" dirty="0"/>
              <a:t>(</a:t>
            </a:r>
            <a:r>
              <a:rPr lang="en-GB" sz="2400" dirty="0" err="1"/>
              <a:t>epigeneti</a:t>
            </a:r>
            <a:r>
              <a:rPr lang="sr-Latn-RS" sz="2400" dirty="0" err="1"/>
              <a:t>čki</a:t>
            </a:r>
            <a:r>
              <a:rPr lang="en-GB" sz="2400" dirty="0"/>
              <a:t> model</a:t>
            </a:r>
            <a:r>
              <a:rPr lang="sr-Latn-RS" sz="2400" dirty="0"/>
              <a:t>i ranog iskustva</a:t>
            </a:r>
            <a:r>
              <a:rPr lang="en-GB" sz="2400" dirty="0"/>
              <a:t> </a:t>
            </a:r>
            <a:r>
              <a:rPr lang="sr-Latn-RS" sz="2400" dirty="0"/>
              <a:t>- dodatno nesputano igranje smanjuje </a:t>
            </a:r>
            <a:r>
              <a:rPr lang="en-GB" sz="2400" dirty="0"/>
              <a:t>ADHD</a:t>
            </a:r>
            <a:r>
              <a:rPr lang="sr-Latn-RS" sz="2400" dirty="0"/>
              <a:t> tip</a:t>
            </a:r>
            <a:r>
              <a:rPr lang="en-GB" sz="2400" dirty="0"/>
              <a:t> </a:t>
            </a:r>
            <a:r>
              <a:rPr lang="en-GB" sz="2400" dirty="0" err="1"/>
              <a:t>impulsiv</a:t>
            </a:r>
            <a:r>
              <a:rPr lang="sr-Latn-RS" sz="2400" dirty="0" err="1"/>
              <a:t>nosti</a:t>
            </a:r>
            <a:r>
              <a:rPr lang="en-GB" sz="2400" dirty="0"/>
              <a:t>; superior</a:t>
            </a:r>
            <a:r>
              <a:rPr lang="sr-Latn-RS" sz="2400" dirty="0"/>
              <a:t>na majčinska briga</a:t>
            </a:r>
            <a:r>
              <a:rPr lang="en-GB" sz="2400" dirty="0"/>
              <a:t> – </a:t>
            </a:r>
            <a:r>
              <a:rPr lang="sr-Latn-RS" sz="2400" dirty="0"/>
              <a:t>pozitivno doprinosi kasnijoj toleranciji na stres potomaka)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14077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sz="3200" dirty="0"/>
              <a:t>RAZLIKE IZMEĐU </a:t>
            </a:r>
            <a:r>
              <a:rPr lang="en-GB" sz="3200" dirty="0"/>
              <a:t>ANPS</a:t>
            </a:r>
            <a:r>
              <a:rPr lang="sr-Latn-RS" sz="3200" dirty="0"/>
              <a:t> I VELIKIH PET</a:t>
            </a:r>
            <a:endParaRPr lang="en-GB" sz="3200" dirty="0"/>
          </a:p>
        </p:txBody>
      </p:sp>
      <p:sp>
        <p:nvSpPr>
          <p:cNvPr id="4" name="Rectangle 3"/>
          <p:cNvSpPr/>
          <p:nvPr/>
        </p:nvSpPr>
        <p:spPr>
          <a:xfrm>
            <a:off x="134910" y="4495800"/>
            <a:ext cx="87630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RS" sz="2000" dirty="0"/>
              <a:t>Pošto sve mere </a:t>
            </a:r>
            <a:r>
              <a:rPr lang="sr-Latn-RS" sz="2000" dirty="0" err="1"/>
              <a:t>samoprocene</a:t>
            </a:r>
            <a:r>
              <a:rPr lang="sr-Latn-RS" sz="2000" dirty="0"/>
              <a:t> uključuju ko</a:t>
            </a:r>
            <a:r>
              <a:rPr lang="en-GB" sz="2000" dirty="0" err="1"/>
              <a:t>gnitiv</a:t>
            </a:r>
            <a:r>
              <a:rPr lang="sr-Latn-RS" sz="2000" dirty="0" err="1"/>
              <a:t>nu</a:t>
            </a:r>
            <a:r>
              <a:rPr lang="sr-Latn-RS" sz="2000" dirty="0"/>
              <a:t> </a:t>
            </a:r>
            <a:r>
              <a:rPr lang="en-GB" sz="2000" dirty="0" err="1"/>
              <a:t>refle</a:t>
            </a:r>
            <a:r>
              <a:rPr lang="sr-Latn-RS" sz="2000" dirty="0" err="1"/>
              <a:t>ksiju</a:t>
            </a:r>
            <a:r>
              <a:rPr lang="en-GB" sz="2000" dirty="0"/>
              <a:t>, ANPS s</a:t>
            </a:r>
            <a:r>
              <a:rPr lang="sr-Latn-RS" sz="2000" dirty="0"/>
              <a:t>k</a:t>
            </a:r>
            <a:r>
              <a:rPr lang="en-GB" sz="2000" dirty="0"/>
              <a:t>ale </a:t>
            </a:r>
            <a:r>
              <a:rPr lang="sr-Latn-RS" sz="2000" dirty="0"/>
              <a:t>su </a:t>
            </a:r>
            <a:r>
              <a:rPr lang="en-GB" sz="2000" dirty="0" err="1"/>
              <a:t>ter</a:t>
            </a:r>
            <a:r>
              <a:rPr lang="sr-Latn-RS" sz="2000" dirty="0" err="1"/>
              <a:t>cijarne</a:t>
            </a:r>
            <a:r>
              <a:rPr lang="en-GB" sz="2000" dirty="0"/>
              <a:t> (</a:t>
            </a:r>
            <a:r>
              <a:rPr lang="sr-Latn-RS" sz="2000" dirty="0"/>
              <a:t>posredovane procesima mišljenja</a:t>
            </a:r>
            <a:r>
              <a:rPr lang="en-GB" sz="2000" dirty="0"/>
              <a:t>) </a:t>
            </a:r>
            <a:r>
              <a:rPr lang="en-GB" sz="2000" dirty="0" err="1"/>
              <a:t>apro</a:t>
            </a:r>
            <a:r>
              <a:rPr lang="sr-Latn-RS" sz="2000" dirty="0" err="1"/>
              <a:t>ks</a:t>
            </a:r>
            <a:r>
              <a:rPr lang="en-GB" sz="2000" dirty="0" err="1"/>
              <a:t>ima</a:t>
            </a:r>
            <a:r>
              <a:rPr lang="sr-Latn-RS" sz="2000" dirty="0" err="1"/>
              <a:t>cije</a:t>
            </a:r>
            <a:r>
              <a:rPr lang="sr-Latn-RS" sz="2000" dirty="0"/>
              <a:t> uticaja različitih </a:t>
            </a:r>
            <a:r>
              <a:rPr lang="en-GB" sz="2000" dirty="0" err="1"/>
              <a:t>primar</a:t>
            </a:r>
            <a:r>
              <a:rPr lang="sr-Latn-RS" sz="2000" dirty="0" err="1"/>
              <a:t>nih</a:t>
            </a:r>
            <a:r>
              <a:rPr lang="en-GB" sz="2000" dirty="0"/>
              <a:t> emo</a:t>
            </a:r>
            <a:r>
              <a:rPr lang="sr-Latn-RS" sz="2000" dirty="0"/>
              <a:t>c</a:t>
            </a:r>
            <a:r>
              <a:rPr lang="en-GB" sz="2000" dirty="0" err="1"/>
              <a:t>ional</a:t>
            </a:r>
            <a:r>
              <a:rPr lang="sr-Latn-RS" sz="2000" dirty="0" err="1"/>
              <a:t>nih</a:t>
            </a:r>
            <a:r>
              <a:rPr lang="sr-Latn-RS" sz="2000" dirty="0"/>
              <a:t> sistema</a:t>
            </a:r>
            <a:r>
              <a:rPr lang="en-GB" sz="2000" dirty="0"/>
              <a:t> </a:t>
            </a:r>
            <a:r>
              <a:rPr lang="sr-Latn-RS" sz="2000" dirty="0"/>
              <a:t>na ljudske živote</a:t>
            </a:r>
            <a:r>
              <a:rPr lang="en-GB" sz="2000" dirty="0"/>
              <a:t> (</a:t>
            </a:r>
            <a:r>
              <a:rPr lang="sr-Latn-RS" sz="2000" dirty="0"/>
              <a:t>radi se o </a:t>
            </a:r>
            <a:r>
              <a:rPr lang="sr-Latn-RS" sz="2000" dirty="0" err="1"/>
              <a:t>tercijarnoj</a:t>
            </a:r>
            <a:r>
              <a:rPr lang="sr-Latn-RS" sz="2000" dirty="0"/>
              <a:t> kognitivnoj </a:t>
            </a:r>
            <a:r>
              <a:rPr lang="en-GB" sz="2000" dirty="0"/>
              <a:t>re</a:t>
            </a:r>
            <a:r>
              <a:rPr lang="sr-Latn-RS" sz="2000" dirty="0"/>
              <a:t>k</a:t>
            </a:r>
            <a:r>
              <a:rPr lang="en-GB" sz="2000" dirty="0" err="1"/>
              <a:t>onfigura</a:t>
            </a:r>
            <a:r>
              <a:rPr lang="sr-Latn-RS" sz="2000" dirty="0" err="1"/>
              <a:t>ciji</a:t>
            </a:r>
            <a:r>
              <a:rPr lang="sr-Latn-RS" sz="2000" dirty="0"/>
              <a:t> </a:t>
            </a:r>
            <a:r>
              <a:rPr lang="sr-Latn-RS" sz="2000" dirty="0" err="1"/>
              <a:t>podležnih</a:t>
            </a:r>
            <a:r>
              <a:rPr lang="sr-Latn-RS" sz="2000" dirty="0"/>
              <a:t> </a:t>
            </a:r>
            <a:r>
              <a:rPr lang="en-GB" sz="2000" dirty="0" err="1"/>
              <a:t>primar</a:t>
            </a:r>
            <a:r>
              <a:rPr lang="sr-Latn-RS" sz="2000" dirty="0" err="1"/>
              <a:t>nih</a:t>
            </a:r>
            <a:r>
              <a:rPr lang="en-GB" sz="2000" dirty="0"/>
              <a:t> </a:t>
            </a:r>
            <a:r>
              <a:rPr lang="sr-Latn-RS" sz="2000" dirty="0"/>
              <a:t>moždanih </a:t>
            </a:r>
            <a:r>
              <a:rPr lang="en-GB" sz="2000" dirty="0"/>
              <a:t>emo</a:t>
            </a:r>
            <a:r>
              <a:rPr lang="sr-Latn-RS" sz="2000" dirty="0" err="1"/>
              <a:t>cionalnih</a:t>
            </a:r>
            <a:r>
              <a:rPr lang="en-GB" sz="2000" dirty="0"/>
              <a:t> s</a:t>
            </a:r>
            <a:r>
              <a:rPr lang="sr-Latn-RS" sz="2000" dirty="0"/>
              <a:t>i</a:t>
            </a:r>
            <a:r>
              <a:rPr lang="en-GB" sz="2000" dirty="0"/>
              <a:t>stem</a:t>
            </a:r>
            <a:r>
              <a:rPr lang="sr-Latn-RS" sz="2000" dirty="0"/>
              <a:t>a</a:t>
            </a:r>
            <a:r>
              <a:rPr lang="en-GB" sz="2000" dirty="0"/>
              <a:t>)</a:t>
            </a:r>
          </a:p>
        </p:txBody>
      </p:sp>
      <p:sp>
        <p:nvSpPr>
          <p:cNvPr id="5" name="Rectangle 4"/>
          <p:cNvSpPr/>
          <p:nvPr/>
        </p:nvSpPr>
        <p:spPr>
          <a:xfrm>
            <a:off x="136159" y="1817132"/>
            <a:ext cx="876175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/>
              <a:t>N</a:t>
            </a:r>
            <a:r>
              <a:rPr lang="sr-Latn-RS" sz="2000" dirty="0"/>
              <a:t>ijedan of primarnih moždanih emocionalnih sistema nije osnova </a:t>
            </a:r>
            <a:r>
              <a:rPr lang="sr-Latn-RS" sz="2000" dirty="0" err="1"/>
              <a:t>Savesnosti</a:t>
            </a:r>
            <a:r>
              <a:rPr lang="en-GB" sz="2000"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6160" y="2514600"/>
            <a:ext cx="8761750" cy="1295400"/>
          </a:xfrm>
        </p:spPr>
        <p:txBody>
          <a:bodyPr>
            <a:noAutofit/>
          </a:bodyPr>
          <a:lstStyle/>
          <a:p>
            <a:pPr>
              <a:spcAft>
                <a:spcPts val="1000"/>
              </a:spcAft>
            </a:pPr>
            <a:r>
              <a:rPr lang="sr-Latn-RS" sz="2000" dirty="0"/>
              <a:t>Savesnost je više cerebralna dimenzija koja se javlja relativno kasno u evoluciji sisara</a:t>
            </a:r>
            <a:r>
              <a:rPr lang="en-GB" sz="2000" dirty="0"/>
              <a:t> (</a:t>
            </a:r>
            <a:r>
              <a:rPr lang="sr-Latn-RS" sz="2000" dirty="0"/>
              <a:t>javlja se samo kod šimpanzi</a:t>
            </a:r>
            <a:r>
              <a:rPr lang="en-GB" sz="2000" dirty="0"/>
              <a:t>, Gosling </a:t>
            </a:r>
            <a:r>
              <a:rPr lang="sr-Latn-RS" sz="2000" dirty="0"/>
              <a:t>&amp; </a:t>
            </a:r>
            <a:r>
              <a:rPr lang="en-GB" sz="2000" dirty="0"/>
              <a:t>John, 1999). </a:t>
            </a:r>
          </a:p>
          <a:p>
            <a:pPr>
              <a:spcAft>
                <a:spcPts val="1000"/>
              </a:spcAft>
            </a:pPr>
            <a:r>
              <a:rPr lang="en-GB" sz="2000" dirty="0" err="1"/>
              <a:t>Impulsiv</a:t>
            </a:r>
            <a:r>
              <a:rPr lang="sr-Latn-RS" sz="2000" dirty="0" err="1"/>
              <a:t>nost</a:t>
            </a:r>
            <a:r>
              <a:rPr lang="sr-Latn-RS" sz="2000" dirty="0"/>
              <a:t> kao </a:t>
            </a:r>
            <a:r>
              <a:rPr lang="en-GB" sz="2000" dirty="0"/>
              <a:t>“top down” </a:t>
            </a:r>
            <a:r>
              <a:rPr lang="sr-Latn-RS" sz="2000" dirty="0"/>
              <a:t>odsustvo </a:t>
            </a:r>
            <a:r>
              <a:rPr lang="sr-Latn-RS" sz="2000" dirty="0" err="1"/>
              <a:t>ponašajne</a:t>
            </a:r>
            <a:r>
              <a:rPr lang="sr-Latn-RS" sz="2000" dirty="0"/>
              <a:t> inhibicije koje uključuje </a:t>
            </a:r>
            <a:r>
              <a:rPr lang="en-GB" sz="2000" dirty="0"/>
              <a:t>inferior</a:t>
            </a:r>
            <a:r>
              <a:rPr lang="sr-Latn-RS" sz="2000" dirty="0"/>
              <a:t>ni</a:t>
            </a:r>
            <a:r>
              <a:rPr lang="en-GB" sz="2000" dirty="0"/>
              <a:t> frontal</a:t>
            </a:r>
            <a:r>
              <a:rPr lang="sr-Latn-RS" sz="2000" dirty="0"/>
              <a:t>ni</a:t>
            </a:r>
            <a:r>
              <a:rPr lang="en-GB" sz="2000" dirty="0"/>
              <a:t> </a:t>
            </a:r>
            <a:r>
              <a:rPr lang="sr-Latn-RS" sz="2000" dirty="0"/>
              <a:t>k</a:t>
            </a:r>
            <a:r>
              <a:rPr lang="en-GB" sz="2000" dirty="0" err="1"/>
              <a:t>orte</a:t>
            </a:r>
            <a:r>
              <a:rPr lang="sr-Latn-RS" sz="2000" dirty="0" err="1"/>
              <a:t>ks</a:t>
            </a:r>
            <a:r>
              <a:rPr lang="sr-Latn-RS" sz="2000" dirty="0"/>
              <a:t> i </a:t>
            </a:r>
            <a:r>
              <a:rPr lang="en-GB" sz="2000" dirty="0" err="1"/>
              <a:t>su</a:t>
            </a:r>
            <a:r>
              <a:rPr lang="sr-Latn-RS" sz="2000" dirty="0"/>
              <a:t>p</a:t>
            </a:r>
            <a:r>
              <a:rPr lang="en-GB" sz="2000" dirty="0" err="1"/>
              <a:t>talami</a:t>
            </a:r>
            <a:r>
              <a:rPr lang="sr-Latn-RS" sz="2000" dirty="0" err="1"/>
              <a:t>čke</a:t>
            </a:r>
            <a:r>
              <a:rPr lang="en-GB" sz="2000" dirty="0"/>
              <a:t> nu</a:t>
            </a:r>
            <a:r>
              <a:rPr lang="sr-Latn-RS" sz="2000" dirty="0"/>
              <a:t>k</a:t>
            </a:r>
            <a:r>
              <a:rPr lang="en-GB" sz="2000" dirty="0" err="1"/>
              <a:t>leus</a:t>
            </a:r>
            <a:r>
              <a:rPr lang="sr-Latn-RS" sz="2000" dirty="0"/>
              <a:t>e</a:t>
            </a:r>
            <a:r>
              <a:rPr lang="en-GB" sz="2000" dirty="0"/>
              <a:t> (Congdon and </a:t>
            </a:r>
            <a:r>
              <a:rPr lang="en-GB" sz="2000" dirty="0" err="1"/>
              <a:t>Canli’s</a:t>
            </a:r>
            <a:r>
              <a:rPr lang="en-GB" sz="2000" dirty="0"/>
              <a:t>, 2008)</a:t>
            </a:r>
          </a:p>
        </p:txBody>
      </p:sp>
    </p:spTree>
    <p:extLst>
      <p:ext uri="{BB962C8B-B14F-4D97-AF65-F5344CB8AC3E}">
        <p14:creationId xmlns:p14="http://schemas.microsoft.com/office/powerpoint/2010/main" val="37977267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sz="3200" dirty="0"/>
              <a:t>RAZLIKE IZMEĐU </a:t>
            </a:r>
            <a:r>
              <a:rPr lang="en-GB" sz="3200" dirty="0"/>
              <a:t>ANPS</a:t>
            </a:r>
            <a:r>
              <a:rPr lang="sr-Latn-RS" sz="3200" dirty="0"/>
              <a:t> I VELIKIH PET</a:t>
            </a:r>
            <a:endParaRPr lang="en-GB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136159" y="1817132"/>
            <a:ext cx="8761751" cy="20672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sr-Latn-RS" sz="2000" dirty="0"/>
              <a:t>Studije sa nurooslikavanjem pružaju jaku evidenciju u prilog tome da </a:t>
            </a:r>
            <a:r>
              <a:rPr lang="en-US" sz="2000" dirty="0" err="1"/>
              <a:t>su</a:t>
            </a:r>
            <a:r>
              <a:rPr lang="en-US" sz="2000" dirty="0"/>
              <a:t> </a:t>
            </a:r>
            <a:r>
              <a:rPr lang="en-GB" sz="2000" dirty="0" err="1"/>
              <a:t>distin</a:t>
            </a:r>
            <a:r>
              <a:rPr lang="sr-Latn-RS" sz="2000" dirty="0"/>
              <a:t>k</a:t>
            </a:r>
            <a:r>
              <a:rPr lang="en-GB" sz="2000" dirty="0"/>
              <a:t>t</a:t>
            </a:r>
            <a:r>
              <a:rPr lang="sr-Latn-RS" sz="2000" dirty="0"/>
              <a:t>ni</a:t>
            </a:r>
            <a:r>
              <a:rPr lang="en-GB" sz="2000" dirty="0"/>
              <a:t> </a:t>
            </a:r>
            <a:r>
              <a:rPr lang="en-GB" sz="2000" dirty="0" err="1"/>
              <a:t>anatom</a:t>
            </a:r>
            <a:r>
              <a:rPr lang="sr-Latn-RS" sz="2000" dirty="0" err="1"/>
              <a:t>ski</a:t>
            </a:r>
            <a:r>
              <a:rPr lang="en-GB" sz="2000" dirty="0"/>
              <a:t> s</a:t>
            </a:r>
            <a:r>
              <a:rPr lang="sr-Latn-RS" sz="2000" dirty="0"/>
              <a:t>i</a:t>
            </a:r>
            <a:r>
              <a:rPr lang="en-GB" sz="2000" dirty="0"/>
              <a:t>stem</a:t>
            </a:r>
            <a:r>
              <a:rPr lang="sr-Latn-RS" sz="2000" dirty="0"/>
              <a:t>i u ljudskom povezani sa bazičnim afektivnim procesima kao što su tuga, strah i gnev</a:t>
            </a:r>
            <a:r>
              <a:rPr lang="en-GB" sz="2000" dirty="0"/>
              <a:t> (meta-anal</a:t>
            </a:r>
            <a:r>
              <a:rPr lang="sr-Latn-RS" sz="2000" dirty="0"/>
              <a:t>iza</a:t>
            </a:r>
            <a:r>
              <a:rPr lang="en-GB" sz="2000" dirty="0"/>
              <a:t>,  </a:t>
            </a:r>
            <a:r>
              <a:rPr lang="en-GB" sz="2000" dirty="0" err="1"/>
              <a:t>Vytal</a:t>
            </a:r>
            <a:r>
              <a:rPr lang="en-GB" sz="2000" dirty="0"/>
              <a:t> &amp; </a:t>
            </a:r>
            <a:r>
              <a:rPr lang="en-GB" sz="2000" dirty="0" err="1"/>
              <a:t>Hamann</a:t>
            </a:r>
            <a:r>
              <a:rPr lang="en-GB" sz="2000" dirty="0"/>
              <a:t>, 2010). </a:t>
            </a:r>
          </a:p>
          <a:p>
            <a:pPr marL="342900" indent="-34290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sr-Latn-RS" sz="2000" dirty="0"/>
              <a:t>Ljudi nisu uvek u stanju da razlikuju uznemirujuće emocije STRAHA, TUGE i GNEVA</a:t>
            </a:r>
            <a:r>
              <a:rPr lang="en-GB" sz="2000" dirty="0"/>
              <a:t> (</a:t>
            </a:r>
            <a:r>
              <a:rPr lang="sr-Latn-RS" sz="2000" dirty="0"/>
              <a:t>na n</a:t>
            </a:r>
            <a:r>
              <a:rPr lang="en-US" sz="2000" dirty="0" err="1"/>
              <a:t>i</a:t>
            </a:r>
            <a:r>
              <a:rPr lang="sr-Latn-RS" sz="2000" dirty="0"/>
              <a:t>vou tercijarnih procesa</a:t>
            </a:r>
            <a:r>
              <a:rPr lang="en-GB" sz="2000" dirty="0"/>
              <a:t>), </a:t>
            </a:r>
            <a:r>
              <a:rPr lang="sr-Latn-RS" sz="2000" dirty="0"/>
              <a:t>što može voditi njihovom statističkom objedinjavanju</a:t>
            </a:r>
            <a:r>
              <a:rPr lang="en-GB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296501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664B53-FCCD-4322-AA66-ED08019C2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1960" y="188640"/>
            <a:ext cx="4690864" cy="360040"/>
          </a:xfrm>
        </p:spPr>
        <p:txBody>
          <a:bodyPr>
            <a:normAutofit fontScale="90000"/>
          </a:bodyPr>
          <a:lstStyle/>
          <a:p>
            <a:r>
              <a:rPr lang="en-US" sz="3200" dirty="0"/>
              <a:t>ANPS I HEXACO</a:t>
            </a:r>
            <a:r>
              <a:rPr lang="sr-Latn-RS" sz="3200" dirty="0"/>
              <a:t> 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2175BB-5953-404E-8B56-73E8E67E84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07905" y="702220"/>
            <a:ext cx="5436096" cy="5217443"/>
          </a:xfrm>
        </p:spPr>
        <p:txBody>
          <a:bodyPr/>
          <a:lstStyle/>
          <a:p>
            <a:pPr marL="0" indent="0">
              <a:buNone/>
            </a:pPr>
            <a:r>
              <a:rPr lang="sr-Latn-RS" sz="2000" dirty="0"/>
              <a:t>Srpski uzorak</a:t>
            </a:r>
          </a:p>
          <a:p>
            <a:pPr marL="228600" indent="-228600"/>
            <a:r>
              <a:rPr lang="en-US" sz="2000" dirty="0"/>
              <a:t>N = 229 </a:t>
            </a:r>
            <a:r>
              <a:rPr lang="en-US" sz="2000" dirty="0" err="1"/>
              <a:t>ispitanika</a:t>
            </a:r>
            <a:r>
              <a:rPr lang="en-US" sz="2000" dirty="0"/>
              <a:t>, </a:t>
            </a:r>
            <a:r>
              <a:rPr lang="en-US" sz="2000" dirty="0" err="1"/>
              <a:t>studenti</a:t>
            </a:r>
            <a:r>
              <a:rPr lang="en-US" sz="2000" dirty="0"/>
              <a:t> </a:t>
            </a:r>
            <a:r>
              <a:rPr lang="en-US" sz="2000" dirty="0" err="1"/>
              <a:t>psihologije</a:t>
            </a:r>
            <a:r>
              <a:rPr lang="en-US" sz="2000" dirty="0"/>
              <a:t>, </a:t>
            </a:r>
            <a:r>
              <a:rPr lang="en-US" sz="2000" dirty="0" err="1"/>
              <a:t>Univerziteta</a:t>
            </a:r>
            <a:r>
              <a:rPr lang="en-US" sz="2000" dirty="0"/>
              <a:t> u </a:t>
            </a:r>
            <a:r>
              <a:rPr lang="en-US" sz="2000" dirty="0" err="1"/>
              <a:t>Beogradu</a:t>
            </a:r>
            <a:r>
              <a:rPr lang="en-US" sz="2000" dirty="0"/>
              <a:t>, </a:t>
            </a:r>
            <a:r>
              <a:rPr lang="en-US" sz="2000" dirty="0" err="1"/>
              <a:t>Srbija</a:t>
            </a:r>
            <a:r>
              <a:rPr lang="en-US" sz="2000" dirty="0"/>
              <a:t> (tri </a:t>
            </a:r>
            <a:r>
              <a:rPr lang="en-US" sz="2000" dirty="0" err="1"/>
              <a:t>uzastopne</a:t>
            </a:r>
            <a:r>
              <a:rPr lang="en-US" sz="2000" dirty="0"/>
              <a:t> </a:t>
            </a:r>
            <a:r>
              <a:rPr lang="en-US" sz="2000" dirty="0" err="1"/>
              <a:t>generacije</a:t>
            </a:r>
            <a:r>
              <a:rPr lang="en-US" sz="2000" dirty="0"/>
              <a:t> </a:t>
            </a:r>
            <a:r>
              <a:rPr lang="en-US" sz="2000" dirty="0" err="1"/>
              <a:t>studenata</a:t>
            </a:r>
            <a:r>
              <a:rPr lang="en-US" sz="2000" dirty="0"/>
              <a:t> </a:t>
            </a:r>
            <a:r>
              <a:rPr lang="en-US" sz="2000" dirty="0" err="1"/>
              <a:t>druge</a:t>
            </a:r>
            <a:r>
              <a:rPr lang="en-US" sz="2000" dirty="0"/>
              <a:t> </a:t>
            </a:r>
            <a:r>
              <a:rPr lang="en-US" sz="2000" dirty="0" err="1"/>
              <a:t>godine</a:t>
            </a:r>
            <a:r>
              <a:rPr lang="en-US" sz="2000" dirty="0"/>
              <a:t>). </a:t>
            </a:r>
          </a:p>
          <a:p>
            <a:pPr marL="228600" indent="-228600"/>
            <a:r>
              <a:rPr lang="sr-Latn-RS" sz="2000" dirty="0"/>
              <a:t>Prosečan u</a:t>
            </a:r>
            <a:r>
              <a:rPr lang="en-US" sz="2000" dirty="0" err="1"/>
              <a:t>zrast</a:t>
            </a:r>
            <a:r>
              <a:rPr lang="en-US" sz="2000" dirty="0"/>
              <a:t> = 20.24 </a:t>
            </a:r>
            <a:r>
              <a:rPr lang="sr-Latn-RS" sz="2000" dirty="0"/>
              <a:t>godine </a:t>
            </a:r>
            <a:r>
              <a:rPr lang="en-US" sz="2000" dirty="0"/>
              <a:t>(SD</a:t>
            </a:r>
            <a:r>
              <a:rPr lang="sr-Latn-RS" sz="2000" dirty="0"/>
              <a:t> </a:t>
            </a:r>
            <a:r>
              <a:rPr lang="en-US" sz="2000" dirty="0"/>
              <a:t>±</a:t>
            </a:r>
            <a:r>
              <a:rPr lang="sr-Latn-RS" sz="2000" dirty="0"/>
              <a:t> </a:t>
            </a:r>
            <a:r>
              <a:rPr lang="en-US" sz="2000" dirty="0"/>
              <a:t>2.05)</a:t>
            </a:r>
          </a:p>
          <a:p>
            <a:pPr marL="228600" indent="-228600"/>
            <a:r>
              <a:rPr lang="en-US" sz="2000" dirty="0"/>
              <a:t>80.3% </a:t>
            </a:r>
            <a:r>
              <a:rPr lang="en-US" sz="2000" dirty="0" err="1"/>
              <a:t>subjekata</a:t>
            </a:r>
            <a:r>
              <a:rPr lang="en-US" sz="2000" dirty="0"/>
              <a:t> </a:t>
            </a:r>
            <a:r>
              <a:rPr lang="en-US" sz="2000" dirty="0" err="1"/>
              <a:t>su</a:t>
            </a:r>
            <a:r>
              <a:rPr lang="en-US" sz="2000" dirty="0"/>
              <a:t> </a:t>
            </a:r>
            <a:r>
              <a:rPr lang="sr-Latn-RS" sz="2000" dirty="0"/>
              <a:t>bili ž</a:t>
            </a:r>
            <a:r>
              <a:rPr lang="en-US" sz="2000" dirty="0" err="1"/>
              <a:t>enskog</a:t>
            </a:r>
            <a:r>
              <a:rPr lang="en-US" sz="2000" dirty="0"/>
              <a:t> </a:t>
            </a:r>
            <a:r>
              <a:rPr lang="en-US" sz="2000" dirty="0" err="1"/>
              <a:t>pola</a:t>
            </a:r>
            <a:endParaRPr lang="en-US" sz="20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9AF74FB-F280-433F-82C5-D7DFF99388B8}"/>
              </a:ext>
            </a:extLst>
          </p:cNvPr>
          <p:cNvSpPr/>
          <p:nvPr/>
        </p:nvSpPr>
        <p:spPr>
          <a:xfrm>
            <a:off x="0" y="6346074"/>
            <a:ext cx="890282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Knežević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G.,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Lazarević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L., Montag, C. &amp; Davis, K. (2019). Relations Between Lexical and Biological Perspectives on Personality: New Evidence Based on HEXACO and Affective Neuroscience Theory. </a:t>
            </a:r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Journal of Personality Assessment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DOI: 10.1080/00223891.2018.1553782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E37073E-D6F6-45FB-B7E5-13F473DAA4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5765" y="3717032"/>
            <a:ext cx="4669950" cy="229333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07C6E73E-7AEC-4643-8D88-1254370B70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1" y="50261"/>
            <a:ext cx="3747846" cy="6295813"/>
          </a:xfrm>
          <a:prstGeom prst="rect">
            <a:avLst/>
          </a:prstGeom>
        </p:spPr>
      </p:pic>
      <p:sp>
        <p:nvSpPr>
          <p:cNvPr id="9" name="Oval 8">
            <a:extLst>
              <a:ext uri="{FF2B5EF4-FFF2-40B4-BE49-F238E27FC236}">
                <a16:creationId xmlns:a16="http://schemas.microsoft.com/office/drawing/2014/main" id="{BCD3B979-C138-4EF8-AF38-43D30BF5CD31}"/>
              </a:ext>
            </a:extLst>
          </p:cNvPr>
          <p:cNvSpPr/>
          <p:nvPr/>
        </p:nvSpPr>
        <p:spPr>
          <a:xfrm>
            <a:off x="1187624" y="4705371"/>
            <a:ext cx="592078" cy="30772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63442F5-1DF4-41AA-ABE0-66228ACFE559}"/>
              </a:ext>
            </a:extLst>
          </p:cNvPr>
          <p:cNvSpPr/>
          <p:nvPr/>
        </p:nvSpPr>
        <p:spPr>
          <a:xfrm>
            <a:off x="2935259" y="4876139"/>
            <a:ext cx="493657" cy="23571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FF45F6B3-E86F-404C-9A4D-1F77DF5081EB}"/>
              </a:ext>
            </a:extLst>
          </p:cNvPr>
          <p:cNvSpPr/>
          <p:nvPr/>
        </p:nvSpPr>
        <p:spPr>
          <a:xfrm>
            <a:off x="1226357" y="5191000"/>
            <a:ext cx="493656" cy="29651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931EE427-6C66-40C4-B602-3F40F902BE80}"/>
              </a:ext>
            </a:extLst>
          </p:cNvPr>
          <p:cNvSpPr/>
          <p:nvPr/>
        </p:nvSpPr>
        <p:spPr>
          <a:xfrm>
            <a:off x="2935260" y="5311868"/>
            <a:ext cx="493656" cy="17565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D76AEF65-CA5C-42FD-AD02-82F10BD8968D}"/>
              </a:ext>
            </a:extLst>
          </p:cNvPr>
          <p:cNvSpPr/>
          <p:nvPr/>
        </p:nvSpPr>
        <p:spPr>
          <a:xfrm>
            <a:off x="2080808" y="5078598"/>
            <a:ext cx="493656" cy="17565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3485D8A6-AAC9-4004-93A7-3F37EB3439F0}"/>
              </a:ext>
            </a:extLst>
          </p:cNvPr>
          <p:cNvSpPr/>
          <p:nvPr/>
        </p:nvSpPr>
        <p:spPr>
          <a:xfrm>
            <a:off x="2551173" y="4705371"/>
            <a:ext cx="375326" cy="17565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4C332307-4AB4-496F-AF52-5B31EB8BACAD}"/>
              </a:ext>
            </a:extLst>
          </p:cNvPr>
          <p:cNvSpPr/>
          <p:nvPr/>
        </p:nvSpPr>
        <p:spPr>
          <a:xfrm>
            <a:off x="2551173" y="5431854"/>
            <a:ext cx="384086" cy="15810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E09E3858-FEFF-4B61-B48F-DF26915AA1BD}"/>
              </a:ext>
            </a:extLst>
          </p:cNvPr>
          <p:cNvSpPr/>
          <p:nvPr/>
        </p:nvSpPr>
        <p:spPr>
          <a:xfrm>
            <a:off x="3387320" y="5041349"/>
            <a:ext cx="401660" cy="22440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2627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664B53-FCCD-4322-AA66-ED08019C2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1960" y="188640"/>
            <a:ext cx="4690864" cy="360040"/>
          </a:xfrm>
        </p:spPr>
        <p:txBody>
          <a:bodyPr>
            <a:normAutofit fontScale="90000"/>
          </a:bodyPr>
          <a:lstStyle/>
          <a:p>
            <a:r>
              <a:rPr lang="en-US" sz="3200" dirty="0"/>
              <a:t>ANPS I HEXACO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2175BB-5953-404E-8B56-73E8E67E84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79912" y="838655"/>
            <a:ext cx="5364087" cy="5217443"/>
          </a:xfrm>
        </p:spPr>
        <p:txBody>
          <a:bodyPr/>
          <a:lstStyle/>
          <a:p>
            <a:pPr marL="0" indent="0">
              <a:buNone/>
            </a:pPr>
            <a:r>
              <a:rPr lang="sr-Latn-RS" sz="2000" dirty="0"/>
              <a:t>Nemački uzorak:</a:t>
            </a:r>
          </a:p>
          <a:p>
            <a:pPr marL="228600" indent="-228600"/>
            <a:r>
              <a:rPr lang="sr-Latn-RS" sz="2000" dirty="0"/>
              <a:t>N = </a:t>
            </a:r>
            <a:r>
              <a:rPr lang="en-US" sz="2000" dirty="0"/>
              <a:t>702 </a:t>
            </a:r>
            <a:r>
              <a:rPr lang="sr-Latn-RS" sz="2000" dirty="0"/>
              <a:t>ispitanika</a:t>
            </a:r>
            <a:r>
              <a:rPr lang="en-US" sz="2000" dirty="0"/>
              <a:t> (</a:t>
            </a:r>
            <a:r>
              <a:rPr lang="sr-Latn-RS" sz="2000" dirty="0"/>
              <a:t>učesnici </a:t>
            </a:r>
            <a:r>
              <a:rPr lang="en-US" sz="2000" dirty="0"/>
              <a:t>Ulm Gene Brain Behavior Project) </a:t>
            </a:r>
            <a:endParaRPr lang="sr-Latn-RS" sz="2000" dirty="0"/>
          </a:p>
          <a:p>
            <a:pPr marL="228600" indent="-228600"/>
            <a:r>
              <a:rPr lang="sr-Latn-RS" sz="2000" dirty="0"/>
              <a:t>Prosečan uzrast= </a:t>
            </a:r>
            <a:r>
              <a:rPr lang="en-US" sz="2000" dirty="0"/>
              <a:t>23.68 </a:t>
            </a:r>
            <a:r>
              <a:rPr lang="sr-Latn-RS" sz="2000" dirty="0"/>
              <a:t>godina </a:t>
            </a:r>
            <a:r>
              <a:rPr lang="en-US" sz="2000" dirty="0"/>
              <a:t>(SD± 6.06),</a:t>
            </a:r>
            <a:endParaRPr lang="sr-Latn-RS" sz="2000" dirty="0"/>
          </a:p>
          <a:p>
            <a:pPr marL="228600" indent="-228600"/>
            <a:r>
              <a:rPr lang="en-US" sz="2000" dirty="0"/>
              <a:t>69.8% </a:t>
            </a:r>
            <a:r>
              <a:rPr lang="sr-Latn-RS" sz="2000" dirty="0"/>
              <a:t>ispitanika su bili ženskog pola</a:t>
            </a:r>
            <a:r>
              <a:rPr lang="en-US" sz="2000" dirty="0"/>
              <a:t>.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9AF74FB-F280-433F-82C5-D7DFF99388B8}"/>
              </a:ext>
            </a:extLst>
          </p:cNvPr>
          <p:cNvSpPr/>
          <p:nvPr/>
        </p:nvSpPr>
        <p:spPr>
          <a:xfrm>
            <a:off x="0" y="6346074"/>
            <a:ext cx="890282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Knežević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G.,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Lazarević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L., Montag, C. &amp; Davis, K. (2019). Relations Between Lexical and Biological Perspectives on Personality: New Evidence Based on HEXACO and Affective Neuroscience Theory. </a:t>
            </a:r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Journal of Personality Assessment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DOI: 10.1080/00223891.2018.1553782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1E3B342-DC2B-409D-A59F-B6F2F6C5DA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481" y="23357"/>
            <a:ext cx="3641731" cy="633004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8DC0B92-71C8-4AF0-8B1A-88C57EA5FC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0727" y="3699066"/>
            <a:ext cx="4612650" cy="2365000"/>
          </a:xfrm>
          <a:prstGeom prst="rect">
            <a:avLst/>
          </a:prstGeom>
        </p:spPr>
      </p:pic>
      <p:sp>
        <p:nvSpPr>
          <p:cNvPr id="8" name="Oval 7">
            <a:extLst>
              <a:ext uri="{FF2B5EF4-FFF2-40B4-BE49-F238E27FC236}">
                <a16:creationId xmlns:a16="http://schemas.microsoft.com/office/drawing/2014/main" id="{5DE354FF-44B7-4189-A54A-C58BE4EAEE1E}"/>
              </a:ext>
            </a:extLst>
          </p:cNvPr>
          <p:cNvSpPr/>
          <p:nvPr/>
        </p:nvSpPr>
        <p:spPr>
          <a:xfrm>
            <a:off x="1649323" y="5084592"/>
            <a:ext cx="432048" cy="15386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DB43B2CC-AD69-4DD1-BCBB-F88D9C94043B}"/>
              </a:ext>
            </a:extLst>
          </p:cNvPr>
          <p:cNvSpPr/>
          <p:nvPr/>
        </p:nvSpPr>
        <p:spPr>
          <a:xfrm>
            <a:off x="1259632" y="5309952"/>
            <a:ext cx="432048" cy="15386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D09D60D6-BE50-4DB2-A616-15B28FF51EB8}"/>
              </a:ext>
            </a:extLst>
          </p:cNvPr>
          <p:cNvSpPr/>
          <p:nvPr/>
        </p:nvSpPr>
        <p:spPr>
          <a:xfrm>
            <a:off x="1187624" y="4705371"/>
            <a:ext cx="592078" cy="30772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CFB6F9E5-7F0B-44C1-A309-5AC47D516233}"/>
              </a:ext>
            </a:extLst>
          </p:cNvPr>
          <p:cNvSpPr/>
          <p:nvPr/>
        </p:nvSpPr>
        <p:spPr>
          <a:xfrm>
            <a:off x="2020517" y="4712057"/>
            <a:ext cx="535259" cy="29435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850B5BE2-1496-4975-AE69-A1438EC90B0B}"/>
              </a:ext>
            </a:extLst>
          </p:cNvPr>
          <p:cNvSpPr/>
          <p:nvPr/>
        </p:nvSpPr>
        <p:spPr>
          <a:xfrm>
            <a:off x="2054556" y="5160463"/>
            <a:ext cx="535259" cy="29434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613F3633-633A-4E5B-923F-CE420F6F1F87}"/>
              </a:ext>
            </a:extLst>
          </p:cNvPr>
          <p:cNvSpPr/>
          <p:nvPr/>
        </p:nvSpPr>
        <p:spPr>
          <a:xfrm>
            <a:off x="2871216" y="4718304"/>
            <a:ext cx="508988" cy="14092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CA97F827-48EF-402D-996F-3EA0710F1458}"/>
              </a:ext>
            </a:extLst>
          </p:cNvPr>
          <p:cNvSpPr/>
          <p:nvPr/>
        </p:nvSpPr>
        <p:spPr>
          <a:xfrm>
            <a:off x="2924330" y="5442428"/>
            <a:ext cx="384086" cy="15810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2CDFF1F6-5B0E-4C1A-B8B8-2C315B412285}"/>
              </a:ext>
            </a:extLst>
          </p:cNvPr>
          <p:cNvSpPr/>
          <p:nvPr/>
        </p:nvSpPr>
        <p:spPr>
          <a:xfrm>
            <a:off x="3338469" y="5074397"/>
            <a:ext cx="384086" cy="15810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640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8819F9-F298-4071-A742-B3C535FB9F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34D9990-A847-42BC-8C7C-736AEFEF326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51496" y="2895600"/>
            <a:ext cx="4698600" cy="39624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110FA980-5956-4C95-A15F-921151B9A0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4451496" cy="3886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71612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3CA852-C23E-4315-BAEC-7E5DDF5748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ANPS I HEXACO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F4C056-DCAB-462A-A6B7-266F0C57EB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417638"/>
            <a:ext cx="8382000" cy="52117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i="1" dirty="0" err="1"/>
              <a:t>Srpski</a:t>
            </a:r>
            <a:r>
              <a:rPr lang="en-US" i="1" dirty="0"/>
              <a:t> </a:t>
            </a:r>
            <a:r>
              <a:rPr lang="en-US" i="1" dirty="0" err="1"/>
              <a:t>uzorak</a:t>
            </a:r>
            <a:endParaRPr lang="en-US" i="1" dirty="0"/>
          </a:p>
          <a:p>
            <a:r>
              <a:rPr lang="sr-Latn-RS" dirty="0"/>
              <a:t>Svih s</a:t>
            </a:r>
            <a:r>
              <a:rPr lang="en-US" dirty="0"/>
              <a:t>edam </a:t>
            </a:r>
            <a:r>
              <a:rPr lang="en-US" dirty="0" err="1"/>
              <a:t>kanoni</a:t>
            </a:r>
            <a:r>
              <a:rPr lang="sr-Latn-RS" dirty="0"/>
              <a:t>čkih korelacija je bilo značajno: </a:t>
            </a:r>
            <a:r>
              <a:rPr lang="en-US" dirty="0"/>
              <a:t>.91, .83,</a:t>
            </a:r>
            <a:r>
              <a:rPr lang="sr-Latn-RS" dirty="0"/>
              <a:t> </a:t>
            </a:r>
            <a:r>
              <a:rPr lang="en-US" dirty="0"/>
              <a:t>.78,</a:t>
            </a:r>
            <a:r>
              <a:rPr lang="sr-Latn-RS" dirty="0"/>
              <a:t> </a:t>
            </a:r>
            <a:r>
              <a:rPr lang="en-US" dirty="0"/>
              <a:t>.63, .59, .52, </a:t>
            </a:r>
            <a:r>
              <a:rPr lang="sr-Latn-RS" dirty="0"/>
              <a:t>i </a:t>
            </a:r>
            <a:r>
              <a:rPr lang="en-US" dirty="0"/>
              <a:t>.39</a:t>
            </a:r>
            <a:r>
              <a:rPr lang="sr-Latn-RS" dirty="0"/>
              <a:t>.</a:t>
            </a:r>
            <a:r>
              <a:rPr lang="en-US" dirty="0"/>
              <a:t> </a:t>
            </a:r>
            <a:endParaRPr lang="sr-Latn-RS" dirty="0"/>
          </a:p>
          <a:p>
            <a:r>
              <a:rPr lang="sr-Latn-RS" dirty="0"/>
              <a:t>Analiza redundance je pokazala da se 58% varijanse u orginalnim skalama ANPS moglo objasniti kanoničkim varijablama ekstrahovanim na HEXACO facetima.</a:t>
            </a:r>
          </a:p>
          <a:p>
            <a:endParaRPr lang="sr-Latn-RS" dirty="0"/>
          </a:p>
          <a:p>
            <a:pPr marL="0" indent="0">
              <a:buNone/>
            </a:pPr>
            <a:r>
              <a:rPr lang="sr-Latn-RS" i="1" dirty="0"/>
              <a:t>Nemački uzorak:</a:t>
            </a:r>
          </a:p>
          <a:p>
            <a:r>
              <a:rPr lang="sr-Latn-RS" dirty="0"/>
              <a:t>I ovde je svih s</a:t>
            </a:r>
            <a:r>
              <a:rPr lang="en-US" dirty="0"/>
              <a:t>edam </a:t>
            </a:r>
            <a:r>
              <a:rPr lang="en-US" dirty="0" err="1"/>
              <a:t>kanoni</a:t>
            </a:r>
            <a:r>
              <a:rPr lang="sr-Latn-RS" dirty="0"/>
              <a:t>čkih korelacija je bilo značajno:  </a:t>
            </a:r>
            <a:r>
              <a:rPr lang="en-US" dirty="0"/>
              <a:t>.90, .81,.75, .60, .52, .34,</a:t>
            </a:r>
            <a:r>
              <a:rPr lang="sr-Latn-RS" dirty="0"/>
              <a:t> i </a:t>
            </a:r>
            <a:r>
              <a:rPr lang="en-US" dirty="0"/>
              <a:t>.29.</a:t>
            </a:r>
            <a:endParaRPr lang="sr-Latn-RS" dirty="0"/>
          </a:p>
          <a:p>
            <a:r>
              <a:rPr lang="sr-Latn-RS" dirty="0"/>
              <a:t>Analiza redundance je pokazala da se 54% varijanse u orginalnim skalama ANPS moglo objasniti kanoničkim varijablama ekstrahovanim na HEXACO facetima.</a:t>
            </a:r>
          </a:p>
        </p:txBody>
      </p:sp>
    </p:spTree>
    <p:extLst>
      <p:ext uri="{BB962C8B-B14F-4D97-AF65-F5344CB8AC3E}">
        <p14:creationId xmlns:p14="http://schemas.microsoft.com/office/powerpoint/2010/main" val="27295947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589C14-6EB5-409E-933A-BDFEC2E6BA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sr-Latn-RS" dirty="0"/>
              <a:t>RAZLIKE IZMEĐU ANPS I HEXACO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2E531C-948B-4DEE-8DE3-00365B8D1D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143000"/>
            <a:ext cx="8763000" cy="5440362"/>
          </a:xfrm>
        </p:spPr>
        <p:txBody>
          <a:bodyPr>
            <a:normAutofit fontScale="70000" lnSpcReduction="20000"/>
          </a:bodyPr>
          <a:lstStyle/>
          <a:p>
            <a:r>
              <a:rPr lang="sr-Latn-RS" dirty="0"/>
              <a:t>Najmanje korespondentnog sadržaja u ANPS prostoru imaju dimenzije C, H i Spiritualnost. </a:t>
            </a:r>
          </a:p>
          <a:p>
            <a:r>
              <a:rPr lang="en-US" dirty="0"/>
              <a:t>Kao </a:t>
            </a:r>
            <a:r>
              <a:rPr lang="en-US" dirty="0" err="1"/>
              <a:t>i</a:t>
            </a:r>
            <a:r>
              <a:rPr lang="en-US" dirty="0"/>
              <a:t> C, </a:t>
            </a:r>
            <a:r>
              <a:rPr lang="sr-Latn-RS" dirty="0"/>
              <a:t>H ne odražava neki primarni emocionalni sistem već je više </a:t>
            </a:r>
            <a:r>
              <a:rPr lang="en-US" dirty="0" err="1"/>
              <a:t>cerebraln</a:t>
            </a:r>
            <a:r>
              <a:rPr lang="sr-Latn-RS" dirty="0"/>
              <a:t>a</a:t>
            </a:r>
            <a:r>
              <a:rPr lang="en-US" dirty="0"/>
              <a:t> </a:t>
            </a:r>
            <a:r>
              <a:rPr lang="en-US" dirty="0" err="1"/>
              <a:t>dimenzija</a:t>
            </a:r>
            <a:r>
              <a:rPr lang="en-US" dirty="0"/>
              <a:t>. </a:t>
            </a:r>
            <a:r>
              <a:rPr lang="sr-Latn-RS" dirty="0"/>
              <a:t>Ipak, nju ne treba brkati sa </a:t>
            </a:r>
            <a:r>
              <a:rPr lang="en-US" dirty="0" err="1"/>
              <a:t>izuzetno</a:t>
            </a:r>
            <a:r>
              <a:rPr lang="en-US" dirty="0"/>
              <a:t> </a:t>
            </a:r>
            <a:r>
              <a:rPr lang="en-US" dirty="0" err="1"/>
              <a:t>složenim</a:t>
            </a:r>
            <a:r>
              <a:rPr lang="en-US" dirty="0"/>
              <a:t>, </a:t>
            </a:r>
            <a:r>
              <a:rPr lang="en-US" dirty="0" err="1"/>
              <a:t>jedinstveno</a:t>
            </a:r>
            <a:r>
              <a:rPr lang="en-US" dirty="0"/>
              <a:t> </a:t>
            </a:r>
            <a:r>
              <a:rPr lang="en-US" dirty="0" err="1"/>
              <a:t>ljudskim</a:t>
            </a:r>
            <a:r>
              <a:rPr lang="en-US" dirty="0"/>
              <a:t> </a:t>
            </a:r>
            <a:r>
              <a:rPr lang="sr-Latn-RS" dirty="0"/>
              <a:t>kognitivnim </a:t>
            </a:r>
            <a:r>
              <a:rPr lang="en-US" dirty="0" err="1"/>
              <a:t>procesi</a:t>
            </a:r>
            <a:r>
              <a:rPr lang="sr-Latn-RS" dirty="0"/>
              <a:t>ma </a:t>
            </a:r>
            <a:r>
              <a:rPr lang="en-US" dirty="0" err="1"/>
              <a:t>moralnog</a:t>
            </a:r>
            <a:r>
              <a:rPr lang="en-US" dirty="0"/>
              <a:t> </a:t>
            </a:r>
            <a:r>
              <a:rPr lang="en-US" dirty="0" err="1"/>
              <a:t>rasuđivanja</a:t>
            </a:r>
            <a:r>
              <a:rPr lang="en-US" dirty="0"/>
              <a:t>. H </a:t>
            </a:r>
            <a:r>
              <a:rPr lang="sr-Latn-RS" dirty="0"/>
              <a:t>je mnogo više u vezi sa rudimentarnim kognitivnim shemama tipa </a:t>
            </a:r>
            <a:r>
              <a:rPr lang="en-US" dirty="0" err="1"/>
              <a:t>imit</a:t>
            </a:r>
            <a:r>
              <a:rPr lang="sr-Latn-RS" dirty="0"/>
              <a:t>iraj-druge</a:t>
            </a:r>
            <a:r>
              <a:rPr lang="en-US" dirty="0"/>
              <a:t>, </a:t>
            </a:r>
            <a:r>
              <a:rPr lang="en-US" dirty="0" err="1"/>
              <a:t>jednakost</a:t>
            </a:r>
            <a:r>
              <a:rPr lang="en-US" dirty="0"/>
              <a:t>, tit-for</a:t>
            </a:r>
            <a:r>
              <a:rPr lang="sr-Latn-RS" dirty="0"/>
              <a:t>-</a:t>
            </a:r>
            <a:r>
              <a:rPr lang="en-US" dirty="0"/>
              <a:t>tat. </a:t>
            </a:r>
            <a:r>
              <a:rPr lang="sr-Latn-RS" dirty="0"/>
              <a:t> Ove sheme su deo jedne generalizovane ponašajne tendencije (H) koja može biti u vezi sa </a:t>
            </a:r>
            <a:r>
              <a:rPr lang="en-US" dirty="0" err="1"/>
              <a:t>emocionalni</a:t>
            </a:r>
            <a:r>
              <a:rPr lang="sr-Latn-RS" dirty="0"/>
              <a:t>m</a:t>
            </a:r>
            <a:r>
              <a:rPr lang="en-US" dirty="0"/>
              <a:t> </a:t>
            </a:r>
            <a:r>
              <a:rPr lang="en-US" dirty="0" err="1"/>
              <a:t>sistemi</a:t>
            </a:r>
            <a:r>
              <a:rPr lang="sr-Latn-RS" dirty="0"/>
              <a:t>ma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sr-Latn-RS" dirty="0"/>
              <a:t>BRIGA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sr-Latn-RS" dirty="0"/>
              <a:t>GNEV</a:t>
            </a:r>
            <a:r>
              <a:rPr lang="en-US" dirty="0"/>
              <a:t>. </a:t>
            </a:r>
            <a:endParaRPr lang="sr-Latn-RS" dirty="0"/>
          </a:p>
          <a:p>
            <a:r>
              <a:rPr lang="sr-Latn-RS" dirty="0"/>
              <a:t>Spiritualnost ne predstavlja ni primarni emocionalni sistem, niti je reprezentovana u HEXACO modelu. Naše stanovište je da uključenje spiritualnosti</a:t>
            </a:r>
            <a:r>
              <a:rPr lang="en-US" dirty="0"/>
              <a:t>, </a:t>
            </a:r>
            <a:r>
              <a:rPr lang="en-US" dirty="0" err="1"/>
              <a:t>samo-transcendencije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religioznosti</a:t>
            </a:r>
            <a:r>
              <a:rPr lang="en-US" dirty="0"/>
              <a:t> u </a:t>
            </a:r>
            <a:r>
              <a:rPr lang="en-US" dirty="0" err="1"/>
              <a:t>prostor</a:t>
            </a:r>
            <a:r>
              <a:rPr lang="en-US" dirty="0"/>
              <a:t> </a:t>
            </a:r>
            <a:r>
              <a:rPr lang="sr-Latn-RS" dirty="0"/>
              <a:t>ličnosti </a:t>
            </a:r>
            <a:r>
              <a:rPr lang="en-US" dirty="0" err="1"/>
              <a:t>odražava</a:t>
            </a:r>
            <a:r>
              <a:rPr lang="en-US" dirty="0"/>
              <a:t> </a:t>
            </a:r>
            <a:r>
              <a:rPr lang="en-US" dirty="0" err="1"/>
              <a:t>potrebu</a:t>
            </a:r>
            <a:r>
              <a:rPr lang="en-US" dirty="0"/>
              <a:t> da </a:t>
            </a:r>
            <a:r>
              <a:rPr lang="sr-Latn-RS" dirty="0"/>
              <a:t>u taj prostor uključe neki aspekti </a:t>
            </a:r>
            <a:r>
              <a:rPr lang="en-US" dirty="0" err="1"/>
              <a:t>psiho</a:t>
            </a:r>
            <a:r>
              <a:rPr lang="sr-Latn-RS" dirty="0"/>
              <a:t>zi sličnih</a:t>
            </a:r>
            <a:r>
              <a:rPr lang="en-US" dirty="0"/>
              <a:t>, </a:t>
            </a:r>
            <a:r>
              <a:rPr lang="en-US" dirty="0" err="1"/>
              <a:t>apofeničn</a:t>
            </a:r>
            <a:r>
              <a:rPr lang="sr-Latn-RS" dirty="0"/>
              <a:t>ih, </a:t>
            </a:r>
            <a:r>
              <a:rPr lang="en-US" dirty="0"/>
              <a:t> </a:t>
            </a:r>
            <a:r>
              <a:rPr lang="en-US" dirty="0" err="1"/>
              <a:t>dezintegrativn</a:t>
            </a:r>
            <a:r>
              <a:rPr lang="sr-Latn-RS" dirty="0"/>
              <a:t>ih fenomena </a:t>
            </a:r>
            <a:r>
              <a:rPr lang="en-US" dirty="0"/>
              <a:t>- </a:t>
            </a:r>
            <a:r>
              <a:rPr lang="en-US" dirty="0" err="1"/>
              <a:t>oni</a:t>
            </a:r>
            <a:r>
              <a:rPr lang="en-US" dirty="0"/>
              <a:t> </a:t>
            </a:r>
            <a:r>
              <a:rPr lang="en-US" dirty="0" err="1"/>
              <a:t>sadržaji</a:t>
            </a:r>
            <a:r>
              <a:rPr lang="en-US" dirty="0"/>
              <a:t> </a:t>
            </a:r>
            <a:r>
              <a:rPr lang="sr-Latn-RS" dirty="0"/>
              <a:t>koji </a:t>
            </a:r>
            <a:r>
              <a:rPr lang="en-US" dirty="0" err="1"/>
              <a:t>karakterišu</a:t>
            </a:r>
            <a:r>
              <a:rPr lang="en-US" dirty="0"/>
              <a:t> </a:t>
            </a:r>
            <a:r>
              <a:rPr lang="en-US" dirty="0" err="1"/>
              <a:t>opšt</a:t>
            </a:r>
            <a:r>
              <a:rPr lang="sr-Latn-RS" dirty="0"/>
              <a:t>u</a:t>
            </a:r>
            <a:r>
              <a:rPr lang="en-US" dirty="0"/>
              <a:t>, </a:t>
            </a:r>
            <a:r>
              <a:rPr lang="en-US" dirty="0" err="1"/>
              <a:t>nekliničk</a:t>
            </a:r>
            <a:r>
              <a:rPr lang="sr-Latn-RS" dirty="0"/>
              <a:t>u</a:t>
            </a:r>
            <a:r>
              <a:rPr lang="en-US" dirty="0"/>
              <a:t> </a:t>
            </a:r>
            <a:r>
              <a:rPr lang="sr-Latn-RS" dirty="0"/>
              <a:t>populaciju</a:t>
            </a:r>
            <a:r>
              <a:rPr lang="en-US" dirty="0"/>
              <a:t>. </a:t>
            </a:r>
            <a:r>
              <a:rPr lang="sr-Latn-RS" dirty="0"/>
              <a:t>Ako je ovo tačno, naše </a:t>
            </a:r>
            <a:r>
              <a:rPr lang="en-US" dirty="0" err="1"/>
              <a:t>očekivanje</a:t>
            </a:r>
            <a:r>
              <a:rPr lang="en-US" dirty="0"/>
              <a:t> je da </a:t>
            </a:r>
            <a:r>
              <a:rPr lang="sr-Latn-RS" dirty="0"/>
              <a:t>će </a:t>
            </a:r>
            <a:r>
              <a:rPr lang="en-US" dirty="0"/>
              <a:t>HE</a:t>
            </a:r>
            <a:r>
              <a:rPr lang="sr-Latn-RS" dirty="0"/>
              <a:t>X</a:t>
            </a:r>
            <a:r>
              <a:rPr lang="en-US" dirty="0"/>
              <a:t>ACO </a:t>
            </a:r>
            <a:r>
              <a:rPr lang="en-US" dirty="0" err="1"/>
              <a:t>upotpunjen</a:t>
            </a:r>
            <a:r>
              <a:rPr lang="en-US" dirty="0"/>
              <a:t> </a:t>
            </a:r>
            <a:r>
              <a:rPr lang="en-US" dirty="0" err="1"/>
              <a:t>dezintegracijom</a:t>
            </a:r>
            <a:r>
              <a:rPr lang="en-US" dirty="0"/>
              <a:t>, </a:t>
            </a:r>
            <a:r>
              <a:rPr lang="sr-Latn-RS" dirty="0"/>
              <a:t>objasniti znatan deo varijanse </a:t>
            </a:r>
            <a:r>
              <a:rPr lang="en-US" dirty="0" err="1"/>
              <a:t>duhovnosti</a:t>
            </a:r>
            <a:r>
              <a:rPr lang="en-US" dirty="0"/>
              <a:t> </a:t>
            </a:r>
            <a:r>
              <a:rPr lang="sr-Latn-RS" dirty="0"/>
              <a:t>(</a:t>
            </a:r>
            <a:r>
              <a:rPr lang="en-US" dirty="0" err="1"/>
              <a:t>kombinacija</a:t>
            </a:r>
            <a:r>
              <a:rPr lang="en-US" dirty="0"/>
              <a:t> O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dezintegracija</a:t>
            </a:r>
            <a:r>
              <a:rPr lang="sr-Latn-RS" dirty="0"/>
              <a:t>, </a:t>
            </a:r>
            <a:r>
              <a:rPr lang="en-US" dirty="0" err="1"/>
              <a:t>mada</a:t>
            </a:r>
            <a:r>
              <a:rPr lang="en-US" dirty="0"/>
              <a:t> E </a:t>
            </a:r>
            <a:r>
              <a:rPr lang="en-US" dirty="0" err="1"/>
              <a:t>i</a:t>
            </a:r>
            <a:r>
              <a:rPr lang="en-US" dirty="0"/>
              <a:t> A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sr-Latn-RS" dirty="0"/>
              <a:t>imati uticaja)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606766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070BDA-8B7F-4A4A-A496-6FBF43DF9A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RAZLIKE IZMEĐU ANPS I HEXACO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65D45B-E1C9-4690-9235-918B1FE3AA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Iako postoji visoko p</a:t>
            </a:r>
            <a:r>
              <a:rPr lang="en-US" dirty="0" err="1"/>
              <a:t>reklapanje</a:t>
            </a:r>
            <a:r>
              <a:rPr lang="sr-Latn-RS" dirty="0"/>
              <a:t> u predmetu meranja ANPS i HEXACO, </a:t>
            </a:r>
            <a:r>
              <a:rPr lang="en-US" dirty="0" err="1"/>
              <a:t>fenome</a:t>
            </a:r>
            <a:r>
              <a:rPr lang="sr-Latn-RS" dirty="0"/>
              <a:t>ni</a:t>
            </a:r>
            <a:r>
              <a:rPr lang="en-US" dirty="0"/>
              <a:t> </a:t>
            </a:r>
            <a:r>
              <a:rPr lang="en-US" dirty="0" err="1"/>
              <a:t>ličnosti</a:t>
            </a:r>
            <a:r>
              <a:rPr lang="en-US" dirty="0"/>
              <a:t> </a:t>
            </a:r>
            <a:r>
              <a:rPr lang="sr-Latn-RS" dirty="0"/>
              <a:t>su </a:t>
            </a:r>
            <a:r>
              <a:rPr lang="en-US" dirty="0" err="1"/>
              <a:t>različito</a:t>
            </a:r>
            <a:r>
              <a:rPr lang="en-US" dirty="0"/>
              <a:t> </a:t>
            </a:r>
            <a:r>
              <a:rPr lang="en-US" dirty="0" err="1"/>
              <a:t>strukturiran</a:t>
            </a:r>
            <a:r>
              <a:rPr lang="sr-Latn-RS" dirty="0"/>
              <a:t>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latentnom</a:t>
            </a:r>
            <a:r>
              <a:rPr lang="en-US" dirty="0"/>
              <a:t> </a:t>
            </a:r>
            <a:r>
              <a:rPr lang="en-US" dirty="0" err="1"/>
              <a:t>nivou</a:t>
            </a:r>
            <a:r>
              <a:rPr lang="sr-Latn-RS" dirty="0"/>
              <a:t> u ova dva pristupa. </a:t>
            </a:r>
          </a:p>
          <a:p>
            <a:r>
              <a:rPr lang="sr-Latn-RS" dirty="0"/>
              <a:t>Emocionalni sistemi se ne preslikavaju jedan-na-jedan u lek</a:t>
            </a:r>
            <a:r>
              <a:rPr lang="en-US" dirty="0"/>
              <a:t>s</a:t>
            </a:r>
            <a:r>
              <a:rPr lang="sr-Latn-RS" dirty="0"/>
              <a:t>ičke faktore HEXACO – 4 od 6 emocionalnih sistema se </a:t>
            </a:r>
            <a:r>
              <a:rPr lang="en-US" dirty="0" err="1"/>
              <a:t>preslikava</a:t>
            </a:r>
            <a:r>
              <a:rPr lang="en-US" dirty="0"/>
              <a:t> </a:t>
            </a:r>
            <a:r>
              <a:rPr lang="sr-Latn-RS" dirty="0"/>
              <a:t>u više od jednog leksičkog faktora.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43139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274638"/>
            <a:ext cx="8915400" cy="1143000"/>
          </a:xfrm>
        </p:spPr>
        <p:txBody>
          <a:bodyPr>
            <a:noAutofit/>
          </a:bodyPr>
          <a:lstStyle/>
          <a:p>
            <a:r>
              <a:rPr lang="sr-Latn-RS" sz="2800" dirty="0"/>
              <a:t>KAKO SU</a:t>
            </a:r>
            <a:r>
              <a:rPr lang="en-US" sz="2800" dirty="0"/>
              <a:t>P</a:t>
            </a:r>
            <a:r>
              <a:rPr lang="sr-Latn-RS" sz="2800" dirty="0"/>
              <a:t>HUMANE VRSTE KOJE IMAJU LIMITIRANE CEREBRALNE KAPACITETE MOGU IMATI DISTINKTNE LIČNOSTI </a:t>
            </a:r>
            <a:r>
              <a:rPr lang="en-GB" sz="2800" dirty="0"/>
              <a:t>(FFM DIMEN</a:t>
            </a:r>
            <a:r>
              <a:rPr lang="sr-Latn-RS" sz="2800" dirty="0"/>
              <a:t>ZIJE</a:t>
            </a:r>
            <a:r>
              <a:rPr lang="en-GB" sz="2800" dirty="0"/>
              <a:t>)?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981200"/>
            <a:ext cx="8610600" cy="4495800"/>
          </a:xfrm>
        </p:spPr>
        <p:txBody>
          <a:bodyPr>
            <a:normAutofit fontScale="62500" lnSpcReduction="20000"/>
          </a:bodyPr>
          <a:lstStyle/>
          <a:p>
            <a:pPr>
              <a:spcAft>
                <a:spcPts val="1000"/>
              </a:spcAft>
            </a:pPr>
            <a:r>
              <a:rPr lang="en-GB" dirty="0" err="1"/>
              <a:t>Afe</a:t>
            </a:r>
            <a:r>
              <a:rPr lang="sr-Latn-RS" dirty="0"/>
              <a:t>k</a:t>
            </a:r>
            <a:r>
              <a:rPr lang="en-GB" dirty="0" err="1"/>
              <a:t>tiv</a:t>
            </a:r>
            <a:r>
              <a:rPr lang="sr-Latn-RS" dirty="0"/>
              <a:t>n</a:t>
            </a:r>
            <a:r>
              <a:rPr lang="en-GB" dirty="0"/>
              <a:t>e</a:t>
            </a:r>
            <a:r>
              <a:rPr lang="sr-Latn-RS" dirty="0"/>
              <a:t> osnove ličnosti leže u </a:t>
            </a:r>
            <a:r>
              <a:rPr lang="en-GB" dirty="0"/>
              <a:t>MacLean</a:t>
            </a:r>
            <a:r>
              <a:rPr lang="sr-Latn-RS" dirty="0"/>
              <a:t>-ovim</a:t>
            </a:r>
            <a:r>
              <a:rPr lang="en-GB" dirty="0"/>
              <a:t> (1990) </a:t>
            </a:r>
            <a:r>
              <a:rPr lang="en-GB" dirty="0" err="1"/>
              <a:t>su</a:t>
            </a:r>
            <a:r>
              <a:rPr lang="sr-Latn-RS" dirty="0"/>
              <a:t>p</a:t>
            </a:r>
            <a:r>
              <a:rPr lang="en-GB" dirty="0"/>
              <a:t>-neo</a:t>
            </a:r>
            <a:r>
              <a:rPr lang="sr-Latn-RS" dirty="0"/>
              <a:t>k</a:t>
            </a:r>
            <a:r>
              <a:rPr lang="en-GB" dirty="0" err="1"/>
              <a:t>orti</a:t>
            </a:r>
            <a:r>
              <a:rPr lang="sr-Latn-RS" dirty="0"/>
              <a:t>k</a:t>
            </a:r>
            <a:r>
              <a:rPr lang="en-GB" dirty="0"/>
              <a:t>al</a:t>
            </a:r>
            <a:r>
              <a:rPr lang="sr-Latn-RS" dirty="0" err="1"/>
              <a:t>nim</a:t>
            </a:r>
            <a:r>
              <a:rPr lang="en-GB" dirty="0"/>
              <a:t> “limbi</a:t>
            </a:r>
            <a:r>
              <a:rPr lang="sr-Latn-RS" dirty="0" err="1"/>
              <a:t>čkim</a:t>
            </a:r>
            <a:r>
              <a:rPr lang="en-GB" dirty="0"/>
              <a:t>” </a:t>
            </a:r>
            <a:r>
              <a:rPr lang="sr-Latn-RS" dirty="0"/>
              <a:t>i </a:t>
            </a:r>
            <a:r>
              <a:rPr lang="en-GB" dirty="0"/>
              <a:t>“</a:t>
            </a:r>
            <a:r>
              <a:rPr lang="en-GB" dirty="0" err="1"/>
              <a:t>reptil</a:t>
            </a:r>
            <a:r>
              <a:rPr lang="sr-Latn-RS" dirty="0" err="1"/>
              <a:t>skim</a:t>
            </a:r>
            <a:r>
              <a:rPr lang="en-GB" dirty="0"/>
              <a:t>” </a:t>
            </a:r>
            <a:r>
              <a:rPr lang="sr-Latn-RS" dirty="0"/>
              <a:t>regionima </a:t>
            </a:r>
            <a:r>
              <a:rPr lang="en-GB" dirty="0"/>
              <a:t>central</a:t>
            </a:r>
            <a:r>
              <a:rPr lang="sr-Latn-RS" dirty="0" err="1"/>
              <a:t>nog</a:t>
            </a:r>
            <a:r>
              <a:rPr lang="en-GB" dirty="0"/>
              <a:t> </a:t>
            </a:r>
            <a:r>
              <a:rPr lang="en-GB" dirty="0" err="1"/>
              <a:t>nerv</a:t>
            </a:r>
            <a:r>
              <a:rPr lang="sr-Latn-RS" dirty="0" err="1"/>
              <a:t>nog</a:t>
            </a:r>
            <a:r>
              <a:rPr lang="en-GB" dirty="0"/>
              <a:t> s</a:t>
            </a:r>
            <a:r>
              <a:rPr lang="sr-Latn-RS" dirty="0"/>
              <a:t>i</a:t>
            </a:r>
            <a:r>
              <a:rPr lang="en-GB" dirty="0"/>
              <a:t>stem</a:t>
            </a:r>
            <a:r>
              <a:rPr lang="sr-Latn-RS" dirty="0"/>
              <a:t>a</a:t>
            </a:r>
            <a:r>
              <a:rPr lang="en-GB" dirty="0"/>
              <a:t>. </a:t>
            </a:r>
          </a:p>
          <a:p>
            <a:pPr>
              <a:spcAft>
                <a:spcPts val="1000"/>
              </a:spcAft>
            </a:pPr>
            <a:r>
              <a:rPr lang="sr-Latn-RS" dirty="0"/>
              <a:t>U ovim </a:t>
            </a:r>
            <a:r>
              <a:rPr lang="en-GB" dirty="0" err="1"/>
              <a:t>evolu</a:t>
            </a:r>
            <a:r>
              <a:rPr lang="sr-Latn-RS" dirty="0" err="1"/>
              <a:t>ciono</a:t>
            </a:r>
            <a:r>
              <a:rPr lang="en-GB" dirty="0"/>
              <a:t> </a:t>
            </a:r>
            <a:r>
              <a:rPr lang="sr-Latn-RS" dirty="0"/>
              <a:t>starijim delovima mozga</a:t>
            </a:r>
            <a:r>
              <a:rPr lang="en-GB" dirty="0"/>
              <a:t>, </a:t>
            </a:r>
            <a:r>
              <a:rPr lang="sr-Latn-RS" dirty="0"/>
              <a:t>mnogo starijim nego što je </a:t>
            </a:r>
            <a:r>
              <a:rPr lang="sr-Latn-RS" dirty="0" err="1"/>
              <a:t>korteks</a:t>
            </a:r>
            <a:r>
              <a:rPr lang="sr-Latn-RS" dirty="0"/>
              <a:t> sisara</a:t>
            </a:r>
            <a:r>
              <a:rPr lang="en-GB" dirty="0"/>
              <a:t>, </a:t>
            </a:r>
            <a:r>
              <a:rPr lang="sr-Latn-RS" dirty="0"/>
              <a:t>m</a:t>
            </a:r>
            <a:r>
              <a:rPr lang="en-US" dirty="0"/>
              <a:t>o</a:t>
            </a:r>
            <a:r>
              <a:rPr lang="sr-Latn-RS" dirty="0"/>
              <a:t>gu se naći</a:t>
            </a:r>
            <a:r>
              <a:rPr lang="en-GB" dirty="0"/>
              <a:t> “</a:t>
            </a:r>
            <a:r>
              <a:rPr lang="sr-Latn-RS" dirty="0"/>
              <a:t>koreni</a:t>
            </a:r>
            <a:r>
              <a:rPr lang="en-GB" dirty="0"/>
              <a:t>” </a:t>
            </a:r>
            <a:r>
              <a:rPr lang="sr-Latn-RS" dirty="0"/>
              <a:t>ličnosti</a:t>
            </a:r>
            <a:r>
              <a:rPr lang="en-GB" dirty="0"/>
              <a:t>. </a:t>
            </a:r>
          </a:p>
          <a:p>
            <a:pPr>
              <a:spcAft>
                <a:spcPts val="1000"/>
              </a:spcAft>
            </a:pPr>
            <a:r>
              <a:rPr lang="sr-Latn-RS" dirty="0"/>
              <a:t>Ove </a:t>
            </a:r>
            <a:r>
              <a:rPr lang="en-GB" dirty="0"/>
              <a:t>homolog</a:t>
            </a:r>
            <a:r>
              <a:rPr lang="sr-Latn-RS" dirty="0"/>
              <a:t>ne</a:t>
            </a:r>
            <a:r>
              <a:rPr lang="en-GB" dirty="0"/>
              <a:t> </a:t>
            </a:r>
            <a:r>
              <a:rPr lang="sr-Latn-RS" dirty="0"/>
              <a:t>strukture sastoje se od </a:t>
            </a:r>
            <a:r>
              <a:rPr lang="en-GB" u="sng" dirty="0" err="1"/>
              <a:t>instin</a:t>
            </a:r>
            <a:r>
              <a:rPr lang="sr-Latn-RS" u="sng" dirty="0"/>
              <a:t>k</a:t>
            </a:r>
            <a:r>
              <a:rPr lang="en-GB" u="sng" dirty="0"/>
              <a:t>t</a:t>
            </a:r>
            <a:r>
              <a:rPr lang="sr-Latn-RS" u="sng" dirty="0" err="1"/>
              <a:t>ivnih</a:t>
            </a:r>
            <a:r>
              <a:rPr lang="en-GB" u="sng" dirty="0"/>
              <a:t> emo</a:t>
            </a:r>
            <a:r>
              <a:rPr lang="sr-Latn-RS" u="sng" dirty="0"/>
              <a:t>c</a:t>
            </a:r>
            <a:r>
              <a:rPr lang="en-GB" u="sng" dirty="0"/>
              <a:t>ion</a:t>
            </a:r>
            <a:r>
              <a:rPr lang="sr-Latn-RS" u="sng" dirty="0" err="1"/>
              <a:t>alnih</a:t>
            </a:r>
            <a:r>
              <a:rPr lang="en-GB" u="sng" dirty="0"/>
              <a:t> a</a:t>
            </a:r>
            <a:r>
              <a:rPr lang="sr-Latn-RS" u="sng" dirty="0"/>
              <a:t>k</a:t>
            </a:r>
            <a:r>
              <a:rPr lang="en-GB" u="sng" dirty="0" err="1"/>
              <a:t>cion</a:t>
            </a:r>
            <a:r>
              <a:rPr lang="sr-Latn-RS" u="sng" dirty="0"/>
              <a:t>ih</a:t>
            </a:r>
            <a:r>
              <a:rPr lang="en-GB" u="sng" dirty="0"/>
              <a:t> s</a:t>
            </a:r>
            <a:r>
              <a:rPr lang="sr-Latn-RS" u="sng" dirty="0"/>
              <a:t>i</a:t>
            </a:r>
            <a:r>
              <a:rPr lang="en-GB" u="sng" dirty="0"/>
              <a:t>stem</a:t>
            </a:r>
            <a:r>
              <a:rPr lang="sr-Latn-RS" u="sng" dirty="0"/>
              <a:t>a,</a:t>
            </a:r>
            <a:r>
              <a:rPr lang="en-GB" dirty="0"/>
              <a:t> </a:t>
            </a:r>
            <a:r>
              <a:rPr lang="sr-Latn-RS" dirty="0"/>
              <a:t>zajedničkih za sve sisare</a:t>
            </a:r>
            <a:r>
              <a:rPr lang="en-GB" dirty="0"/>
              <a:t>. </a:t>
            </a:r>
          </a:p>
          <a:p>
            <a:pPr>
              <a:spcAft>
                <a:spcPts val="1000"/>
              </a:spcAft>
            </a:pPr>
            <a:r>
              <a:rPr lang="sr-Latn-RS" dirty="0"/>
              <a:t>Ova </a:t>
            </a:r>
            <a:r>
              <a:rPr lang="en-GB" dirty="0"/>
              <a:t>“</a:t>
            </a:r>
            <a:r>
              <a:rPr lang="sr-Latn-RS" dirty="0"/>
              <a:t>prastara oruđa za preživljavanje</a:t>
            </a:r>
            <a:r>
              <a:rPr lang="en-GB" dirty="0"/>
              <a:t>” </a:t>
            </a:r>
            <a:r>
              <a:rPr lang="sr-Latn-RS" dirty="0"/>
              <a:t>obuhvataju moždanu </a:t>
            </a:r>
            <a:r>
              <a:rPr lang="en-GB" dirty="0"/>
              <a:t>emo</a:t>
            </a:r>
            <a:r>
              <a:rPr lang="sr-Latn-RS" dirty="0"/>
              <a:t>c</a:t>
            </a:r>
            <a:r>
              <a:rPr lang="en-GB" dirty="0" err="1"/>
              <a:t>ional</a:t>
            </a:r>
            <a:r>
              <a:rPr lang="sr-Latn-RS" dirty="0" err="1"/>
              <a:t>nu</a:t>
            </a:r>
            <a:r>
              <a:rPr lang="en-GB" dirty="0"/>
              <a:t> </a:t>
            </a:r>
            <a:r>
              <a:rPr lang="en-GB" dirty="0" err="1"/>
              <a:t>afe</a:t>
            </a:r>
            <a:r>
              <a:rPr lang="sr-Latn-RS" dirty="0"/>
              <a:t>k</a:t>
            </a:r>
            <a:r>
              <a:rPr lang="en-GB" dirty="0" err="1"/>
              <a:t>tiv</a:t>
            </a:r>
            <a:r>
              <a:rPr lang="sr-Latn-RS" dirty="0" err="1"/>
              <a:t>nu</a:t>
            </a:r>
            <a:r>
              <a:rPr lang="en-GB" dirty="0"/>
              <a:t> </a:t>
            </a:r>
            <a:r>
              <a:rPr lang="en-GB" dirty="0" err="1"/>
              <a:t>valenc</a:t>
            </a:r>
            <a:r>
              <a:rPr lang="sr-Latn-RS" dirty="0"/>
              <a:t>u</a:t>
            </a:r>
            <a:r>
              <a:rPr lang="en-GB" dirty="0"/>
              <a:t>, </a:t>
            </a:r>
            <a:r>
              <a:rPr lang="sr-Latn-RS" dirty="0"/>
              <a:t>vodiče za </a:t>
            </a:r>
            <a:r>
              <a:rPr lang="sr-Latn-RS" dirty="0" err="1"/>
              <a:t>ponašajne</a:t>
            </a:r>
            <a:r>
              <a:rPr lang="sr-Latn-RS" dirty="0"/>
              <a:t> reakcije</a:t>
            </a:r>
            <a:r>
              <a:rPr lang="en-GB" dirty="0"/>
              <a:t>, </a:t>
            </a:r>
            <a:r>
              <a:rPr lang="sr-Latn-RS" dirty="0"/>
              <a:t>kao i opštu fizičku adaptaciju na izazove preživljavanja sa kojima su se milionima godina suočavali naši preci</a:t>
            </a:r>
            <a:r>
              <a:rPr lang="en-GB" dirty="0"/>
              <a:t>. </a:t>
            </a:r>
          </a:p>
          <a:p>
            <a:pPr>
              <a:spcAft>
                <a:spcPts val="1000"/>
              </a:spcAft>
            </a:pPr>
            <a:r>
              <a:rPr lang="sr-Latn-RS" dirty="0"/>
              <a:t>Ovi </a:t>
            </a:r>
            <a:r>
              <a:rPr lang="en-GB" dirty="0"/>
              <a:t>“</a:t>
            </a:r>
            <a:r>
              <a:rPr lang="en-GB" dirty="0" err="1"/>
              <a:t>primar</a:t>
            </a:r>
            <a:r>
              <a:rPr lang="sr-Latn-RS" dirty="0"/>
              <a:t>ni</a:t>
            </a:r>
            <a:r>
              <a:rPr lang="en-GB" dirty="0"/>
              <a:t>” s</a:t>
            </a:r>
            <a:r>
              <a:rPr lang="sr-Latn-RS" dirty="0"/>
              <a:t>i</a:t>
            </a:r>
            <a:r>
              <a:rPr lang="en-GB" dirty="0"/>
              <a:t>stem</a:t>
            </a:r>
            <a:r>
              <a:rPr lang="sr-Latn-RS" dirty="0"/>
              <a:t>i  se tokom ljudskog razvoja podešavaju delovanjem </a:t>
            </a:r>
            <a:r>
              <a:rPr lang="en-GB" dirty="0"/>
              <a:t>“se</a:t>
            </a:r>
            <a:r>
              <a:rPr lang="sr-Latn-RS" dirty="0" err="1"/>
              <a:t>ku</a:t>
            </a:r>
            <a:r>
              <a:rPr lang="en-GB" dirty="0" err="1"/>
              <a:t>ndar</a:t>
            </a:r>
            <a:r>
              <a:rPr lang="sr-Latn-RS" dirty="0" err="1"/>
              <a:t>nog</a:t>
            </a:r>
            <a:r>
              <a:rPr lang="en-GB" dirty="0"/>
              <a:t>” </a:t>
            </a:r>
            <a:r>
              <a:rPr lang="sr-Latn-RS" dirty="0"/>
              <a:t>uslovljavanja i </a:t>
            </a:r>
            <a:r>
              <a:rPr lang="en-GB" dirty="0"/>
              <a:t>“</a:t>
            </a:r>
            <a:r>
              <a:rPr lang="en-GB" dirty="0" err="1"/>
              <a:t>ter</a:t>
            </a:r>
            <a:r>
              <a:rPr lang="sr-Latn-RS" dirty="0" err="1"/>
              <a:t>cijarnih</a:t>
            </a:r>
            <a:r>
              <a:rPr lang="en-GB" dirty="0"/>
              <a:t>” </a:t>
            </a:r>
            <a:r>
              <a:rPr lang="sr-Latn-RS" dirty="0"/>
              <a:t>misaonih procesa i samorefleksija</a:t>
            </a:r>
            <a:r>
              <a:rPr lang="en-GB" dirty="0"/>
              <a:t>, </a:t>
            </a:r>
            <a:r>
              <a:rPr lang="sr-Latn-RS" dirty="0"/>
              <a:t>ali je evoluciono poreklo ovih sistema pred-humano</a:t>
            </a:r>
            <a:r>
              <a:rPr lang="en-GB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998761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274638"/>
            <a:ext cx="8915400" cy="1143000"/>
          </a:xfrm>
        </p:spPr>
        <p:txBody>
          <a:bodyPr>
            <a:noAutofit/>
          </a:bodyPr>
          <a:lstStyle/>
          <a:p>
            <a:r>
              <a:rPr lang="sr-Latn-RS" sz="3200" dirty="0"/>
              <a:t>SLIČNOST PRIMARNIH EMOCIJA IZMEĐU VRSTA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981200"/>
            <a:ext cx="8610600" cy="4267200"/>
          </a:xfrm>
        </p:spPr>
        <p:txBody>
          <a:bodyPr>
            <a:normAutofit/>
          </a:bodyPr>
          <a:lstStyle/>
          <a:p>
            <a:pPr>
              <a:spcAft>
                <a:spcPts val="1000"/>
              </a:spcAft>
            </a:pPr>
            <a:r>
              <a:rPr lang="en-GB" sz="2400" dirty="0"/>
              <a:t>“The Expression of the Emotions in Man and Animals” (Darwin, 1872/1967). </a:t>
            </a:r>
          </a:p>
          <a:p>
            <a:pPr>
              <a:spcAft>
                <a:spcPts val="1000"/>
              </a:spcAft>
            </a:pPr>
            <a:r>
              <a:rPr lang="sr-Latn-RS" sz="2400" dirty="0"/>
              <a:t>Sličnost primarnih emocionalnih sistem</a:t>
            </a:r>
            <a:r>
              <a:rPr lang="en-US" sz="2400" dirty="0"/>
              <a:t>a</a:t>
            </a:r>
            <a:r>
              <a:rPr lang="sr-Latn-RS" sz="2400" dirty="0"/>
              <a:t> u supkortikalno-limbičkim mrežama mozgova sisara</a:t>
            </a:r>
            <a:endParaRPr lang="en-GB" sz="2400" dirty="0"/>
          </a:p>
          <a:p>
            <a:pPr>
              <a:spcAft>
                <a:spcPts val="1000"/>
              </a:spcAft>
            </a:pPr>
            <a:r>
              <a:rPr lang="en-GB" sz="2400" dirty="0"/>
              <a:t>“</a:t>
            </a:r>
            <a:r>
              <a:rPr lang="sr-Latn-RS" sz="2400" dirty="0"/>
              <a:t>A</a:t>
            </a:r>
            <a:r>
              <a:rPr lang="en-GB" sz="2400" dirty="0" err="1"/>
              <a:t>natom</a:t>
            </a:r>
            <a:r>
              <a:rPr lang="sr-Latn-RS" sz="2400" dirty="0" err="1"/>
              <a:t>ske</a:t>
            </a:r>
            <a:r>
              <a:rPr lang="en-GB" sz="2400" dirty="0"/>
              <a:t>, </a:t>
            </a:r>
            <a:r>
              <a:rPr lang="en-GB" sz="2400" dirty="0" err="1"/>
              <a:t>neurohemi</a:t>
            </a:r>
            <a:r>
              <a:rPr lang="sr-Latn-RS" sz="2400" dirty="0" err="1"/>
              <a:t>jske</a:t>
            </a:r>
            <a:r>
              <a:rPr lang="en-GB" sz="2400" dirty="0"/>
              <a:t>, </a:t>
            </a:r>
            <a:r>
              <a:rPr lang="sr-Latn-RS" sz="2400" dirty="0"/>
              <a:t>i </a:t>
            </a:r>
            <a:r>
              <a:rPr lang="en-GB" sz="2400" dirty="0"/>
              <a:t>fun</a:t>
            </a:r>
            <a:r>
              <a:rPr lang="sr-Latn-RS" sz="2400" dirty="0" err="1"/>
              <a:t>kc</a:t>
            </a:r>
            <a:r>
              <a:rPr lang="en-GB" sz="2400" dirty="0" err="1"/>
              <a:t>ional</a:t>
            </a:r>
            <a:r>
              <a:rPr lang="sr-Latn-RS" sz="2400" dirty="0"/>
              <a:t>ne</a:t>
            </a:r>
            <a:r>
              <a:rPr lang="en-GB" sz="2400" dirty="0"/>
              <a:t> </a:t>
            </a:r>
            <a:r>
              <a:rPr lang="en-GB" sz="2400" dirty="0" err="1"/>
              <a:t>homologi</a:t>
            </a:r>
            <a:r>
              <a:rPr lang="sr-Latn-RS" sz="2400" dirty="0"/>
              <a:t>je</a:t>
            </a:r>
            <a:r>
              <a:rPr lang="en-GB" sz="2400" dirty="0"/>
              <a:t> </a:t>
            </a:r>
            <a:r>
              <a:rPr lang="sr-Latn-RS" sz="2400" dirty="0" err="1"/>
              <a:t>supkortikalnih</a:t>
            </a:r>
            <a:r>
              <a:rPr lang="sr-Latn-RS" sz="2400" dirty="0"/>
              <a:t> emocionalnih mreža snažno </a:t>
            </a:r>
            <a:r>
              <a:rPr lang="sr-Latn-RS" sz="2400" dirty="0" err="1"/>
              <a:t>indikuju</a:t>
            </a:r>
            <a:r>
              <a:rPr lang="sr-Latn-RS" sz="2400" dirty="0"/>
              <a:t> </a:t>
            </a:r>
            <a:r>
              <a:rPr lang="sr-Latn-RS" sz="2400" dirty="0" err="1"/>
              <a:t>podležni</a:t>
            </a:r>
            <a:r>
              <a:rPr lang="sr-Latn-RS" sz="2400" dirty="0"/>
              <a:t> evolucioni kontinuitet afektivnih principa mozgova svih sisara</a:t>
            </a:r>
            <a:r>
              <a:rPr lang="en-GB" sz="2400" dirty="0"/>
              <a:t>” (Davis &amp; </a:t>
            </a:r>
            <a:r>
              <a:rPr lang="en-GB" sz="2400" dirty="0" err="1"/>
              <a:t>Panksepp</a:t>
            </a:r>
            <a:r>
              <a:rPr lang="en-GB" sz="2400" dirty="0"/>
              <a:t>, 2011)</a:t>
            </a:r>
          </a:p>
        </p:txBody>
      </p:sp>
    </p:spTree>
    <p:extLst>
      <p:ext uri="{BB962C8B-B14F-4D97-AF65-F5344CB8AC3E}">
        <p14:creationId xmlns:p14="http://schemas.microsoft.com/office/powerpoint/2010/main" val="186478736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274638"/>
            <a:ext cx="8915400" cy="1143000"/>
          </a:xfrm>
        </p:spPr>
        <p:txBody>
          <a:bodyPr>
            <a:noAutofit/>
          </a:bodyPr>
          <a:lstStyle/>
          <a:p>
            <a:r>
              <a:rPr lang="sr-Latn-RS" sz="2800" dirty="0"/>
              <a:t>KAKO SU</a:t>
            </a:r>
            <a:r>
              <a:rPr lang="en-US" sz="2800" dirty="0"/>
              <a:t>P</a:t>
            </a:r>
            <a:r>
              <a:rPr lang="sr-Latn-RS" sz="2800" dirty="0"/>
              <a:t>HUMANE VRSTE KOJE IMAJU LIMITIRANE CEREBRALNE KAPACITETE MOGU IMATI DISTINKTNE LIČNOSTI </a:t>
            </a:r>
            <a:r>
              <a:rPr lang="en-GB" sz="2800" dirty="0"/>
              <a:t>(FFM DIMEN</a:t>
            </a:r>
            <a:r>
              <a:rPr lang="sr-Latn-RS" sz="2800" dirty="0"/>
              <a:t>ZIJE</a:t>
            </a:r>
            <a:r>
              <a:rPr lang="en-GB" sz="2800" dirty="0"/>
              <a:t>)?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752600"/>
            <a:ext cx="8915400" cy="4800600"/>
          </a:xfrm>
        </p:spPr>
        <p:txBody>
          <a:bodyPr>
            <a:noAutofit/>
          </a:bodyPr>
          <a:lstStyle/>
          <a:p>
            <a:pPr>
              <a:spcAft>
                <a:spcPts val="1000"/>
              </a:spcAft>
            </a:pPr>
            <a:r>
              <a:rPr lang="sr-Latn-RS" sz="2000" dirty="0"/>
              <a:t>Uticaj bazičnih </a:t>
            </a:r>
            <a:r>
              <a:rPr lang="en-GB" sz="2000" dirty="0"/>
              <a:t>emo</a:t>
            </a:r>
            <a:r>
              <a:rPr lang="sr-Latn-RS" sz="2000" dirty="0" err="1"/>
              <a:t>cionalnih</a:t>
            </a:r>
            <a:r>
              <a:rPr lang="sr-Latn-RS" sz="2000" dirty="0"/>
              <a:t> si</a:t>
            </a:r>
            <a:r>
              <a:rPr lang="en-GB" sz="2000" dirty="0"/>
              <a:t>stem</a:t>
            </a:r>
            <a:r>
              <a:rPr lang="sr-Latn-RS" sz="2000" dirty="0"/>
              <a:t>a</a:t>
            </a:r>
            <a:r>
              <a:rPr lang="en-GB" sz="2000" dirty="0"/>
              <a:t> </a:t>
            </a:r>
            <a:r>
              <a:rPr lang="sr-Latn-RS" sz="2000" dirty="0"/>
              <a:t>je </a:t>
            </a:r>
            <a:r>
              <a:rPr lang="sr-Latn-RS" sz="2000" dirty="0" err="1"/>
              <a:t>pervazivan</a:t>
            </a:r>
            <a:r>
              <a:rPr lang="sr-Latn-RS" sz="2000" dirty="0"/>
              <a:t>, on utiče ne samo na naše akcije i reakcije, već i </a:t>
            </a:r>
            <a:r>
              <a:rPr lang="sr-Latn-RS" sz="2000" dirty="0" err="1"/>
              <a:t>neše</a:t>
            </a:r>
            <a:r>
              <a:rPr lang="sr-Latn-RS" sz="2000" dirty="0"/>
              <a:t> </a:t>
            </a:r>
            <a:r>
              <a:rPr lang="en-GB" sz="2000" dirty="0" err="1"/>
              <a:t>percep</a:t>
            </a:r>
            <a:r>
              <a:rPr lang="sr-Latn-RS" sz="2000" dirty="0" err="1"/>
              <a:t>cije</a:t>
            </a:r>
            <a:r>
              <a:rPr lang="en-GB" sz="2000" dirty="0"/>
              <a:t>, </a:t>
            </a:r>
            <a:r>
              <a:rPr lang="sr-Latn-RS" sz="2000" dirty="0"/>
              <a:t>misli</a:t>
            </a:r>
            <a:r>
              <a:rPr lang="en-GB" sz="2000" dirty="0"/>
              <a:t> </a:t>
            </a:r>
            <a:r>
              <a:rPr lang="sr-Latn-RS" sz="2000" dirty="0"/>
              <a:t>i sećanja</a:t>
            </a:r>
            <a:r>
              <a:rPr lang="en-GB" sz="2000" dirty="0"/>
              <a:t>. </a:t>
            </a:r>
          </a:p>
          <a:p>
            <a:pPr>
              <a:spcAft>
                <a:spcPts val="1000"/>
              </a:spcAft>
            </a:pPr>
            <a:r>
              <a:rPr lang="en-GB" sz="2000" dirty="0"/>
              <a:t>“</a:t>
            </a:r>
            <a:r>
              <a:rPr lang="sr-Latn-RS" sz="2000" dirty="0"/>
              <a:t>Kanali</a:t>
            </a:r>
            <a:r>
              <a:rPr lang="en-GB" sz="2000" dirty="0"/>
              <a:t>” </a:t>
            </a:r>
            <a:r>
              <a:rPr lang="sr-Latn-RS" sz="2000" dirty="0"/>
              <a:t>i </a:t>
            </a:r>
            <a:r>
              <a:rPr lang="en-GB" sz="2000" dirty="0"/>
              <a:t>“</a:t>
            </a:r>
            <a:r>
              <a:rPr lang="en-GB" sz="2000" dirty="0" err="1"/>
              <a:t>sta</a:t>
            </a:r>
            <a:r>
              <a:rPr lang="sr-Latn-RS" sz="2000" dirty="0" err="1"/>
              <a:t>nja</a:t>
            </a:r>
            <a:r>
              <a:rPr lang="en-GB" sz="2000" dirty="0"/>
              <a:t>” </a:t>
            </a:r>
            <a:r>
              <a:rPr lang="sr-Latn-RS" sz="2000" dirty="0"/>
              <a:t>- moždane </a:t>
            </a:r>
            <a:r>
              <a:rPr lang="en-GB" sz="2000" dirty="0"/>
              <a:t>fun</a:t>
            </a:r>
            <a:r>
              <a:rPr lang="sr-Latn-RS" sz="2000" dirty="0" err="1"/>
              <a:t>kcije</a:t>
            </a:r>
            <a:r>
              <a:rPr lang="en-GB" sz="2000" dirty="0"/>
              <a:t> (</a:t>
            </a:r>
            <a:r>
              <a:rPr lang="en-GB" sz="2000" dirty="0" err="1"/>
              <a:t>Mesulam</a:t>
            </a:r>
            <a:r>
              <a:rPr lang="en-GB" sz="2000" dirty="0"/>
              <a:t>, 2000). </a:t>
            </a:r>
            <a:r>
              <a:rPr lang="sr-Latn-RS" sz="2000" dirty="0"/>
              <a:t>Za modulaciju stanja potrebni su </a:t>
            </a:r>
            <a:r>
              <a:rPr lang="sr-Latn-RS" sz="2000" dirty="0" err="1"/>
              <a:t>imputi</a:t>
            </a:r>
            <a:r>
              <a:rPr lang="sr-Latn-RS" sz="2000" dirty="0"/>
              <a:t> koje </a:t>
            </a:r>
            <a:r>
              <a:rPr lang="sr-Latn-RS" sz="2000" dirty="0" err="1"/>
              <a:t>kortikalni</a:t>
            </a:r>
            <a:r>
              <a:rPr lang="sr-Latn-RS" sz="2000" dirty="0"/>
              <a:t> regioni dobijaju od </a:t>
            </a:r>
            <a:r>
              <a:rPr lang="sr-Latn-RS" sz="2000" dirty="0" err="1"/>
              <a:t>limbičkih</a:t>
            </a:r>
            <a:r>
              <a:rPr lang="sr-Latn-RS" sz="2000" dirty="0"/>
              <a:t> </a:t>
            </a:r>
            <a:r>
              <a:rPr lang="sr-Latn-RS" sz="2000" dirty="0" err="1"/>
              <a:t>neurona</a:t>
            </a:r>
            <a:r>
              <a:rPr lang="sr-Latn-RS" sz="2000" dirty="0"/>
              <a:t>, a koji mogu da moduliraju aktivnost čitavog cerebralnog </a:t>
            </a:r>
            <a:r>
              <a:rPr lang="sr-Latn-RS" sz="2000" dirty="0" err="1"/>
              <a:t>korteksa</a:t>
            </a:r>
            <a:r>
              <a:rPr lang="sr-Latn-RS" sz="2000" dirty="0"/>
              <a:t>. Ovi uticaji oblikuju stanja procesiranja </a:t>
            </a:r>
            <a:r>
              <a:rPr lang="en-GB" sz="2000" dirty="0" err="1"/>
              <a:t>informa</a:t>
            </a:r>
            <a:r>
              <a:rPr lang="sr-Latn-RS" sz="2000" dirty="0" err="1"/>
              <a:t>cija</a:t>
            </a:r>
            <a:r>
              <a:rPr lang="sr-Latn-RS" sz="2000" dirty="0"/>
              <a:t>, a ne utiču na sadržaj koji se prenosi kanalima.</a:t>
            </a:r>
            <a:endParaRPr lang="en-GB" sz="2000" dirty="0"/>
          </a:p>
          <a:p>
            <a:pPr>
              <a:spcAft>
                <a:spcPts val="1000"/>
              </a:spcAft>
            </a:pPr>
            <a:r>
              <a:rPr lang="sr-Latn-RS" sz="2000" dirty="0"/>
              <a:t>Ove </a:t>
            </a:r>
            <a:r>
              <a:rPr lang="en-GB" sz="2000" dirty="0" err="1"/>
              <a:t>modula</a:t>
            </a:r>
            <a:r>
              <a:rPr lang="sr-Latn-RS" sz="2000" dirty="0" err="1"/>
              <a:t>cione</a:t>
            </a:r>
            <a:r>
              <a:rPr lang="en-GB" sz="2000" dirty="0"/>
              <a:t> “</a:t>
            </a:r>
            <a:r>
              <a:rPr lang="sr-Latn-RS" sz="2000" dirty="0"/>
              <a:t>k</a:t>
            </a:r>
            <a:r>
              <a:rPr lang="en-GB" sz="2000" dirty="0" err="1"/>
              <a:t>orti</a:t>
            </a:r>
            <a:r>
              <a:rPr lang="sr-Latn-RS" sz="2000" dirty="0"/>
              <a:t>k</a:t>
            </a:r>
            <a:r>
              <a:rPr lang="en-GB" sz="2000" dirty="0" err="1"/>
              <a:t>opetal</a:t>
            </a:r>
            <a:r>
              <a:rPr lang="sr-Latn-RS" sz="2000" dirty="0"/>
              <a:t>ne</a:t>
            </a:r>
            <a:r>
              <a:rPr lang="en-GB" sz="2000" dirty="0"/>
              <a:t>” </a:t>
            </a:r>
            <a:r>
              <a:rPr lang="en-GB" sz="2000" dirty="0" err="1"/>
              <a:t>proje</a:t>
            </a:r>
            <a:r>
              <a:rPr lang="sr-Latn-RS" sz="2000" dirty="0"/>
              <a:t>k</a:t>
            </a:r>
            <a:r>
              <a:rPr lang="en-GB" sz="2000" dirty="0"/>
              <a:t>ci</a:t>
            </a:r>
            <a:r>
              <a:rPr lang="sr-Latn-RS" sz="2000" dirty="0"/>
              <a:t>je</a:t>
            </a:r>
            <a:r>
              <a:rPr lang="en-GB" sz="2000" dirty="0"/>
              <a:t> </a:t>
            </a:r>
            <a:r>
              <a:rPr lang="sr-Latn-RS" sz="2000" dirty="0"/>
              <a:t>na k</a:t>
            </a:r>
            <a:r>
              <a:rPr lang="en-GB" sz="2000" dirty="0" err="1"/>
              <a:t>orte</a:t>
            </a:r>
            <a:r>
              <a:rPr lang="sr-Latn-RS" sz="2000" dirty="0" err="1"/>
              <a:t>ks</a:t>
            </a:r>
            <a:r>
              <a:rPr lang="en-GB" sz="2000" dirty="0"/>
              <a:t> </a:t>
            </a:r>
            <a:r>
              <a:rPr lang="sr-Latn-RS" sz="2000" dirty="0"/>
              <a:t>nisu balansirane odgovarajućim </a:t>
            </a:r>
            <a:r>
              <a:rPr lang="en-GB" sz="2000" dirty="0"/>
              <a:t>“</a:t>
            </a:r>
            <a:r>
              <a:rPr lang="sr-Latn-RS" sz="2000" dirty="0"/>
              <a:t>k</a:t>
            </a:r>
            <a:r>
              <a:rPr lang="en-GB" sz="2000" dirty="0" err="1"/>
              <a:t>orti</a:t>
            </a:r>
            <a:r>
              <a:rPr lang="sr-Latn-RS" sz="2000" dirty="0"/>
              <a:t>k</a:t>
            </a:r>
            <a:r>
              <a:rPr lang="en-GB" sz="2000" dirty="0" err="1"/>
              <a:t>ofugal</a:t>
            </a:r>
            <a:r>
              <a:rPr lang="sr-Latn-RS" sz="2000" dirty="0" err="1"/>
              <a:t>nim</a:t>
            </a:r>
            <a:r>
              <a:rPr lang="en-GB" sz="2000" dirty="0"/>
              <a:t>” </a:t>
            </a:r>
            <a:r>
              <a:rPr lang="sr-Latn-RS" sz="2000" dirty="0"/>
              <a:t>projekcijama od </a:t>
            </a:r>
            <a:r>
              <a:rPr lang="en-GB" sz="2000" dirty="0"/>
              <a:t>cerebral</a:t>
            </a:r>
            <a:r>
              <a:rPr lang="sr-Latn-RS" sz="2000" dirty="0" err="1"/>
              <a:t>nog</a:t>
            </a:r>
            <a:r>
              <a:rPr lang="en-GB" sz="2000" dirty="0"/>
              <a:t> </a:t>
            </a:r>
            <a:r>
              <a:rPr lang="sr-Latn-RS" sz="2000" dirty="0"/>
              <a:t>ko</a:t>
            </a:r>
            <a:r>
              <a:rPr lang="en-GB" sz="2000" dirty="0" err="1"/>
              <a:t>rte</a:t>
            </a:r>
            <a:r>
              <a:rPr lang="sr-Latn-RS" sz="2000" dirty="0" err="1"/>
              <a:t>ksa</a:t>
            </a:r>
            <a:r>
              <a:rPr lang="sr-Latn-RS" sz="2000" dirty="0"/>
              <a:t> na </a:t>
            </a:r>
            <a:r>
              <a:rPr lang="en-GB" sz="2000" dirty="0" err="1"/>
              <a:t>su</a:t>
            </a:r>
            <a:r>
              <a:rPr lang="sr-Latn-RS" sz="2000" dirty="0" err="1"/>
              <a:t>pk</a:t>
            </a:r>
            <a:r>
              <a:rPr lang="en-GB" sz="2000" dirty="0" err="1"/>
              <a:t>orte</a:t>
            </a:r>
            <a:r>
              <a:rPr lang="sr-Latn-RS" sz="2000" dirty="0" err="1"/>
              <a:t>ks</a:t>
            </a:r>
            <a:r>
              <a:rPr lang="en-GB" sz="2000" dirty="0"/>
              <a:t>. </a:t>
            </a:r>
          </a:p>
          <a:p>
            <a:pPr>
              <a:spcAft>
                <a:spcPts val="1000"/>
              </a:spcAft>
            </a:pPr>
            <a:r>
              <a:rPr lang="sr-Latn-RS" sz="2000" dirty="0"/>
              <a:t>Ova asimetrija omogućuje </a:t>
            </a:r>
            <a:r>
              <a:rPr lang="en-GB" sz="2000" dirty="0"/>
              <a:t>limbi</a:t>
            </a:r>
            <a:r>
              <a:rPr lang="sr-Latn-RS" sz="2000" dirty="0" err="1"/>
              <a:t>čkom</a:t>
            </a:r>
            <a:r>
              <a:rPr lang="sr-Latn-RS" sz="2000" dirty="0"/>
              <a:t> </a:t>
            </a:r>
            <a:r>
              <a:rPr lang="en-GB" sz="2000" dirty="0"/>
              <a:t>s</a:t>
            </a:r>
            <a:r>
              <a:rPr lang="sr-Latn-RS" sz="2000" dirty="0"/>
              <a:t>i</a:t>
            </a:r>
            <a:r>
              <a:rPr lang="en-GB" sz="2000" dirty="0"/>
              <a:t>stem</a:t>
            </a:r>
            <a:r>
              <a:rPr lang="sr-Latn-RS" sz="2000" dirty="0"/>
              <a:t>u da</a:t>
            </a:r>
            <a:r>
              <a:rPr lang="en-GB" sz="2000" dirty="0"/>
              <a:t> “</a:t>
            </a:r>
            <a:r>
              <a:rPr lang="sr-Latn-RS" sz="2000" dirty="0"/>
              <a:t>brzo menja stanja procesiranja informacija duž čitavog </a:t>
            </a:r>
            <a:r>
              <a:rPr lang="en-GB" sz="2000" dirty="0"/>
              <a:t>cerebral</a:t>
            </a:r>
            <a:r>
              <a:rPr lang="sr-Latn-RS" sz="2000" dirty="0" err="1"/>
              <a:t>nog</a:t>
            </a:r>
            <a:r>
              <a:rPr lang="en-GB" sz="2000" dirty="0"/>
              <a:t> </a:t>
            </a:r>
            <a:r>
              <a:rPr lang="sr-Latn-RS" sz="2000" dirty="0"/>
              <a:t>k</a:t>
            </a:r>
            <a:r>
              <a:rPr lang="en-GB" sz="2000" dirty="0" err="1"/>
              <a:t>orte</a:t>
            </a:r>
            <a:r>
              <a:rPr lang="sr-Latn-RS" sz="2000" dirty="0" err="1"/>
              <a:t>ksa</a:t>
            </a:r>
            <a:r>
              <a:rPr lang="sr-Latn-RS" sz="2000" dirty="0"/>
              <a:t>, da menja ton, bojenje i interpretaciju iskustva, pre nego njegov sadržaj</a:t>
            </a:r>
            <a:r>
              <a:rPr lang="en-GB" sz="2000" dirty="0"/>
              <a:t>” (</a:t>
            </a:r>
            <a:r>
              <a:rPr lang="en-GB" sz="2000" dirty="0" err="1"/>
              <a:t>Mesulam</a:t>
            </a:r>
            <a:r>
              <a:rPr lang="en-GB" sz="2000" dirty="0"/>
              <a:t>, 2000, pp. 78–79).</a:t>
            </a:r>
          </a:p>
        </p:txBody>
      </p:sp>
    </p:spTree>
    <p:extLst>
      <p:ext uri="{BB962C8B-B14F-4D97-AF65-F5344CB8AC3E}">
        <p14:creationId xmlns:p14="http://schemas.microsoft.com/office/powerpoint/2010/main" val="279977965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/>
              <a:t>EMPIRI</a:t>
            </a:r>
            <a:r>
              <a:rPr lang="sr-Latn-RS" dirty="0"/>
              <a:t>JSKA PODRŠKA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6" y="1295400"/>
            <a:ext cx="8986603" cy="4754563"/>
          </a:xfrm>
        </p:spPr>
        <p:txBody>
          <a:bodyPr>
            <a:noAutofit/>
          </a:bodyPr>
          <a:lstStyle/>
          <a:p>
            <a:pPr>
              <a:spcAft>
                <a:spcPts val="1000"/>
              </a:spcAft>
            </a:pPr>
            <a:r>
              <a:rPr lang="en-GB" sz="2000" dirty="0"/>
              <a:t>Pa</a:t>
            </a:r>
            <a:r>
              <a:rPr lang="sr-Latn-RS" sz="2000" dirty="0" err="1"/>
              <a:t>cijenti</a:t>
            </a:r>
            <a:r>
              <a:rPr lang="sr-Latn-RS" sz="2000" dirty="0"/>
              <a:t> sa </a:t>
            </a:r>
            <a:r>
              <a:rPr lang="en-GB" sz="2000" dirty="0"/>
              <a:t>general</a:t>
            </a:r>
            <a:r>
              <a:rPr lang="sr-Latn-RS" sz="2000" dirty="0" err="1"/>
              <a:t>izovanim</a:t>
            </a:r>
            <a:r>
              <a:rPr lang="sr-Latn-RS" sz="2000" dirty="0"/>
              <a:t> anksioznim poremećajem</a:t>
            </a:r>
            <a:r>
              <a:rPr lang="en-GB" sz="2000" dirty="0"/>
              <a:t> → </a:t>
            </a:r>
            <a:r>
              <a:rPr lang="sr-Latn-RS" sz="2000" dirty="0"/>
              <a:t>jače </a:t>
            </a:r>
            <a:r>
              <a:rPr lang="en-GB" sz="2000" dirty="0"/>
              <a:t>temporal</a:t>
            </a:r>
            <a:r>
              <a:rPr lang="sr-Latn-RS" sz="2000" dirty="0"/>
              <a:t>ne i</a:t>
            </a:r>
            <a:r>
              <a:rPr lang="en-GB" sz="2000" dirty="0"/>
              <a:t> frontal</a:t>
            </a:r>
            <a:r>
              <a:rPr lang="sr-Latn-RS" sz="2000" dirty="0"/>
              <a:t>ne</a:t>
            </a:r>
            <a:r>
              <a:rPr lang="en-GB" sz="2000" dirty="0"/>
              <a:t> </a:t>
            </a:r>
            <a:r>
              <a:rPr lang="sr-Latn-RS" sz="2000" dirty="0"/>
              <a:t>k</a:t>
            </a:r>
            <a:r>
              <a:rPr lang="en-GB" sz="2000" dirty="0"/>
              <a:t>ort</a:t>
            </a:r>
            <a:r>
              <a:rPr lang="sr-Latn-RS" sz="2000" dirty="0" err="1"/>
              <a:t>ikalne</a:t>
            </a:r>
            <a:r>
              <a:rPr lang="sr-Latn-RS" sz="2000" dirty="0"/>
              <a:t> </a:t>
            </a:r>
            <a:r>
              <a:rPr lang="en-GB" sz="2000" dirty="0"/>
              <a:t>PET re</a:t>
            </a:r>
            <a:r>
              <a:rPr lang="sr-Latn-RS" sz="2000" dirty="0"/>
              <a:t>akcije u zadatku pasivnog posmatranja u odnosu na </a:t>
            </a:r>
            <a:r>
              <a:rPr lang="en-GB" sz="2000" dirty="0"/>
              <a:t>normal</a:t>
            </a:r>
            <a:r>
              <a:rPr lang="sr-Latn-RS" sz="2000" dirty="0" err="1"/>
              <a:t>nu</a:t>
            </a:r>
            <a:r>
              <a:rPr lang="en-GB" sz="2000" dirty="0"/>
              <a:t> </a:t>
            </a:r>
            <a:r>
              <a:rPr lang="sr-Latn-RS" sz="2000" dirty="0"/>
              <a:t>k</a:t>
            </a:r>
            <a:r>
              <a:rPr lang="en-GB" sz="2000" dirty="0" err="1"/>
              <a:t>ontrol</a:t>
            </a:r>
            <a:r>
              <a:rPr lang="sr-Latn-RS" sz="2000" dirty="0"/>
              <a:t>u</a:t>
            </a:r>
            <a:r>
              <a:rPr lang="en-GB" sz="2000" dirty="0"/>
              <a:t> (Wu et al., 1991). </a:t>
            </a:r>
          </a:p>
          <a:p>
            <a:pPr>
              <a:spcAft>
                <a:spcPts val="1000"/>
              </a:spcAft>
            </a:pPr>
            <a:r>
              <a:rPr lang="en-GB" sz="2000" dirty="0" err="1"/>
              <a:t>Individu</a:t>
            </a:r>
            <a:r>
              <a:rPr lang="sr-Latn-RS" sz="2000" dirty="0"/>
              <a:t>e</a:t>
            </a:r>
            <a:r>
              <a:rPr lang="en-GB" sz="2000" dirty="0"/>
              <a:t> </a:t>
            </a:r>
            <a:r>
              <a:rPr lang="sr-Latn-RS" sz="2000" dirty="0"/>
              <a:t>sa višim </a:t>
            </a:r>
            <a:r>
              <a:rPr lang="sr-Latn-RS" sz="2000" dirty="0" err="1"/>
              <a:t>skorovima</a:t>
            </a:r>
            <a:r>
              <a:rPr lang="sr-Latn-RS" sz="2000" dirty="0"/>
              <a:t> na </a:t>
            </a:r>
            <a:r>
              <a:rPr lang="en-GB" sz="2000" dirty="0"/>
              <a:t>Beck Depression Inventory (BDI) (</a:t>
            </a:r>
            <a:r>
              <a:rPr lang="sr-Latn-RS" sz="2000" dirty="0"/>
              <a:t>koji nisu bili u evidenciji lečenih zbog mentalnih poremećaja</a:t>
            </a:r>
            <a:r>
              <a:rPr lang="en-GB" sz="2000" dirty="0"/>
              <a:t>) → </a:t>
            </a:r>
            <a:r>
              <a:rPr lang="sr-Latn-RS" sz="2000" dirty="0"/>
              <a:t>povećana </a:t>
            </a:r>
            <a:r>
              <a:rPr lang="sr-Latn-RS" sz="2000" dirty="0" err="1"/>
              <a:t>bazalna</a:t>
            </a:r>
            <a:r>
              <a:rPr lang="sr-Latn-RS" sz="2000" dirty="0"/>
              <a:t> </a:t>
            </a:r>
            <a:r>
              <a:rPr lang="en-GB" sz="2000" dirty="0"/>
              <a:t>fMRI </a:t>
            </a:r>
            <a:r>
              <a:rPr lang="sr-Latn-RS" sz="2000" dirty="0"/>
              <a:t>aktivnost </a:t>
            </a:r>
            <a:r>
              <a:rPr lang="en-GB" sz="2000" dirty="0"/>
              <a:t>am</a:t>
            </a:r>
            <a:r>
              <a:rPr lang="sr-Latn-RS" sz="2000" dirty="0"/>
              <a:t>i</a:t>
            </a:r>
            <a:r>
              <a:rPr lang="en-GB" sz="2000" dirty="0" err="1"/>
              <a:t>gdala</a:t>
            </a:r>
            <a:r>
              <a:rPr lang="en-GB" sz="2000" u="sng" dirty="0"/>
              <a:t> </a:t>
            </a:r>
            <a:r>
              <a:rPr lang="sr-Latn-RS" sz="2000" u="sng" dirty="0"/>
              <a:t>na </a:t>
            </a:r>
            <a:r>
              <a:rPr lang="en-GB" sz="2000" u="sng" dirty="0"/>
              <a:t>neutral</a:t>
            </a:r>
            <a:r>
              <a:rPr lang="sr-Latn-RS" sz="2000" u="sng" dirty="0"/>
              <a:t>ne</a:t>
            </a:r>
            <a:r>
              <a:rPr lang="en-GB" sz="2000" u="sng" dirty="0"/>
              <a:t> vi</a:t>
            </a:r>
            <a:r>
              <a:rPr lang="sr-Latn-RS" sz="2000" u="sng" dirty="0"/>
              <a:t>z</a:t>
            </a:r>
            <a:r>
              <a:rPr lang="en-GB" sz="2000" u="sng" dirty="0"/>
              <a:t>u</a:t>
            </a:r>
            <a:r>
              <a:rPr lang="sr-Latn-RS" sz="2000" u="sng" dirty="0"/>
              <a:t>e</a:t>
            </a:r>
            <a:r>
              <a:rPr lang="en-GB" sz="2000" u="sng" dirty="0"/>
              <a:t>l</a:t>
            </a:r>
            <a:r>
              <a:rPr lang="sr-Latn-RS" sz="2000" u="sng" dirty="0"/>
              <a:t>ne</a:t>
            </a:r>
            <a:r>
              <a:rPr lang="en-GB" sz="2000" u="sng" dirty="0"/>
              <a:t> stimuli</a:t>
            </a:r>
            <a:r>
              <a:rPr lang="sr-Latn-RS" sz="2000" u="sng" dirty="0"/>
              <a:t>se</a:t>
            </a:r>
            <a:r>
              <a:rPr lang="en-GB" sz="2000" u="sng" dirty="0"/>
              <a:t> </a:t>
            </a:r>
            <a:r>
              <a:rPr lang="en-GB" sz="2000" dirty="0"/>
              <a:t>(Way et al., 2010). </a:t>
            </a:r>
            <a:r>
              <a:rPr lang="sr-Latn-RS" sz="2000" dirty="0"/>
              <a:t>Povećana rea</a:t>
            </a:r>
            <a:r>
              <a:rPr lang="en-US" sz="2000" dirty="0"/>
              <a:t>k</a:t>
            </a:r>
            <a:r>
              <a:rPr lang="sr-Latn-RS" sz="2000" dirty="0"/>
              <a:t>tivnost amigdala prilikom posmatranja </a:t>
            </a:r>
            <a:r>
              <a:rPr lang="sr-Latn-RS" sz="2000" u="sng" dirty="0"/>
              <a:t>ljutitih i uplašenih lica</a:t>
            </a:r>
            <a:r>
              <a:rPr lang="en-GB" sz="2000" dirty="0"/>
              <a:t>.</a:t>
            </a:r>
          </a:p>
          <a:p>
            <a:pPr>
              <a:spcAft>
                <a:spcPts val="1000"/>
              </a:spcAft>
            </a:pPr>
            <a:r>
              <a:rPr lang="en-GB" sz="2000" dirty="0"/>
              <a:t>Serotonin  transporter gen (5-HTT) </a:t>
            </a:r>
            <a:r>
              <a:rPr lang="sr-Latn-RS" sz="2000" dirty="0"/>
              <a:t>kratka </a:t>
            </a:r>
            <a:r>
              <a:rPr lang="en-GB" sz="2000" dirty="0" err="1"/>
              <a:t>vari</a:t>
            </a:r>
            <a:r>
              <a:rPr lang="sr-Latn-RS" sz="2000" dirty="0"/>
              <a:t>j</a:t>
            </a:r>
            <a:r>
              <a:rPr lang="en-GB" sz="2000" dirty="0"/>
              <a:t>ant</a:t>
            </a:r>
            <a:r>
              <a:rPr lang="sr-Latn-RS" sz="2000" dirty="0"/>
              <a:t>a</a:t>
            </a:r>
            <a:r>
              <a:rPr lang="en-GB" sz="2000" dirty="0"/>
              <a:t> → fMRI </a:t>
            </a:r>
            <a:r>
              <a:rPr lang="sr-Latn-RS" sz="2000" dirty="0"/>
              <a:t>aktivnost </a:t>
            </a:r>
            <a:r>
              <a:rPr lang="en-GB" sz="2000" dirty="0"/>
              <a:t>am</a:t>
            </a:r>
            <a:r>
              <a:rPr lang="sr-Latn-RS" sz="2000" dirty="0"/>
              <a:t>i</a:t>
            </a:r>
            <a:r>
              <a:rPr lang="en-GB" sz="2000" dirty="0" err="1"/>
              <a:t>gdala</a:t>
            </a:r>
            <a:r>
              <a:rPr lang="en-GB" sz="2000" dirty="0"/>
              <a:t> </a:t>
            </a:r>
            <a:r>
              <a:rPr lang="sr-Latn-RS" sz="2000" dirty="0"/>
              <a:t>i sa njima povezanih moždanih regiona</a:t>
            </a:r>
            <a:r>
              <a:rPr lang="en-GB" sz="2000" dirty="0"/>
              <a:t> (</a:t>
            </a:r>
            <a:r>
              <a:rPr lang="en-GB" sz="2000" dirty="0" err="1"/>
              <a:t>Canli</a:t>
            </a:r>
            <a:r>
              <a:rPr lang="en-GB" sz="2000" dirty="0"/>
              <a:t> &amp; </a:t>
            </a:r>
            <a:r>
              <a:rPr lang="en-GB" sz="2000" dirty="0" err="1"/>
              <a:t>Lesch</a:t>
            </a:r>
            <a:r>
              <a:rPr lang="en-GB" sz="2000" dirty="0"/>
              <a:t>, 2007). </a:t>
            </a:r>
            <a:r>
              <a:rPr lang="sr-Latn-RS" sz="2000" dirty="0"/>
              <a:t>Dobro adaptirane individue i one sklone fobijama, nosioci kratke varijante </a:t>
            </a:r>
            <a:r>
              <a:rPr lang="sr-Latn-RS" sz="2000" u="sng" dirty="0" err="1"/>
              <a:t>pokazaju</a:t>
            </a:r>
            <a:r>
              <a:rPr lang="sr-Latn-RS" sz="2000" u="sng" dirty="0"/>
              <a:t> veću aktivnost </a:t>
            </a:r>
            <a:r>
              <a:rPr lang="en-GB" sz="2000" u="sng" dirty="0"/>
              <a:t>am</a:t>
            </a:r>
            <a:r>
              <a:rPr lang="sr-Latn-RS" sz="2000" u="sng" dirty="0"/>
              <a:t>i</a:t>
            </a:r>
            <a:r>
              <a:rPr lang="en-GB" sz="2000" u="sng" dirty="0" err="1"/>
              <a:t>gdala</a:t>
            </a:r>
            <a:r>
              <a:rPr lang="en-GB" sz="2000" u="sng" dirty="0"/>
              <a:t> </a:t>
            </a:r>
            <a:r>
              <a:rPr lang="sr-Latn-RS" sz="2000" u="sng" dirty="0"/>
              <a:t>tokom pasivnog posmatranja </a:t>
            </a:r>
            <a:r>
              <a:rPr lang="en-GB" sz="2000" u="sng" dirty="0" err="1"/>
              <a:t>negativ</a:t>
            </a:r>
            <a:r>
              <a:rPr lang="sr-Latn-RS" sz="2000" u="sng" dirty="0" err="1"/>
              <a:t>nih</a:t>
            </a:r>
            <a:r>
              <a:rPr lang="en-GB" sz="2000" u="sng" dirty="0"/>
              <a:t> </a:t>
            </a:r>
            <a:r>
              <a:rPr lang="sr-Latn-RS" sz="2000" u="sng" dirty="0"/>
              <a:t>u odnosu na</a:t>
            </a:r>
            <a:r>
              <a:rPr lang="en-GB" sz="2000" u="sng" dirty="0"/>
              <a:t> neutral</a:t>
            </a:r>
            <a:r>
              <a:rPr lang="sr-Latn-RS" sz="2000" u="sng" dirty="0"/>
              <a:t>ne slike </a:t>
            </a:r>
            <a:r>
              <a:rPr lang="en-GB" sz="2000" u="sng" dirty="0"/>
              <a:t> </a:t>
            </a:r>
            <a:r>
              <a:rPr lang="sr-Latn-RS" sz="2000" u="sng" dirty="0"/>
              <a:t>ili </a:t>
            </a:r>
            <a:r>
              <a:rPr lang="en-US" sz="2000" u="sng" dirty="0" err="1"/>
              <a:t>uparivanja</a:t>
            </a:r>
            <a:r>
              <a:rPr lang="sr-Latn-RS" sz="2000" u="sng" dirty="0"/>
              <a:t> uplašenih i ljutitih lica u odnosu na </a:t>
            </a:r>
            <a:r>
              <a:rPr lang="en-US" sz="2000" u="sng" dirty="0" err="1"/>
              <a:t>uparivanje</a:t>
            </a:r>
            <a:r>
              <a:rPr lang="sr-Latn-RS" sz="2000" u="sng" dirty="0"/>
              <a:t> geometrijskih oblika</a:t>
            </a:r>
            <a:r>
              <a:rPr lang="en-GB" sz="2000" dirty="0"/>
              <a:t>. Anal</a:t>
            </a:r>
            <a:r>
              <a:rPr lang="sr-Latn-RS" sz="2000" dirty="0"/>
              <a:t>iza</a:t>
            </a:r>
            <a:r>
              <a:rPr lang="en-GB" sz="2000" dirty="0"/>
              <a:t> emo</a:t>
            </a:r>
            <a:r>
              <a:rPr lang="sr-Latn-RS" sz="2000" dirty="0"/>
              <a:t>c</a:t>
            </a:r>
            <a:r>
              <a:rPr lang="en-GB" sz="2000" dirty="0" err="1"/>
              <a:t>ional</a:t>
            </a:r>
            <a:r>
              <a:rPr lang="sr-Latn-RS" sz="2000" dirty="0"/>
              <a:t>no</a:t>
            </a:r>
            <a:r>
              <a:rPr lang="en-GB" sz="2000" dirty="0"/>
              <a:t> </a:t>
            </a:r>
            <a:r>
              <a:rPr lang="en-GB" sz="2000" dirty="0" err="1"/>
              <a:t>negativ</a:t>
            </a:r>
            <a:r>
              <a:rPr lang="sr-Latn-RS" sz="2000" dirty="0" err="1"/>
              <a:t>nih</a:t>
            </a:r>
            <a:r>
              <a:rPr lang="en-GB" sz="2000" dirty="0"/>
              <a:t> </a:t>
            </a:r>
            <a:r>
              <a:rPr lang="sr-Latn-RS" sz="2000" dirty="0"/>
              <a:t>ili </a:t>
            </a:r>
            <a:r>
              <a:rPr lang="en-GB" sz="2000" dirty="0"/>
              <a:t>neutral</a:t>
            </a:r>
            <a:r>
              <a:rPr lang="sr-Latn-RS" sz="2000" dirty="0" err="1"/>
              <a:t>nih</a:t>
            </a:r>
            <a:r>
              <a:rPr lang="en-GB" sz="2000" dirty="0"/>
              <a:t> </a:t>
            </a:r>
            <a:r>
              <a:rPr lang="en-GB" sz="2000" dirty="0" err="1"/>
              <a:t>stimul</a:t>
            </a:r>
            <a:r>
              <a:rPr lang="sr-Latn-RS" sz="2000" dirty="0" err="1"/>
              <a:t>usa</a:t>
            </a:r>
            <a:r>
              <a:rPr lang="en-GB" sz="2000" dirty="0"/>
              <a:t> </a:t>
            </a:r>
            <a:r>
              <a:rPr lang="sr-Latn-RS" sz="2000" dirty="0"/>
              <a:t>nasuprot</a:t>
            </a:r>
            <a:r>
              <a:rPr lang="en-GB" sz="2000" dirty="0"/>
              <a:t> fi</a:t>
            </a:r>
            <a:r>
              <a:rPr lang="sr-Latn-RS" sz="2000" dirty="0" err="1"/>
              <a:t>ks</a:t>
            </a:r>
            <a:r>
              <a:rPr lang="en-GB" sz="2000" dirty="0"/>
              <a:t>a</a:t>
            </a:r>
            <a:r>
              <a:rPr lang="sr-Latn-RS" sz="2000" dirty="0" err="1"/>
              <a:t>cionog</a:t>
            </a:r>
            <a:r>
              <a:rPr lang="en-GB" sz="2000" dirty="0"/>
              <a:t> </a:t>
            </a:r>
            <a:r>
              <a:rPr lang="sr-Latn-RS" sz="2000" dirty="0"/>
              <a:t>perioda – </a:t>
            </a:r>
            <a:r>
              <a:rPr lang="sr-Latn-RS" sz="2000" u="sng" dirty="0"/>
              <a:t>smanjena aktivnost </a:t>
            </a:r>
            <a:r>
              <a:rPr lang="en-GB" sz="2000" u="sng" dirty="0"/>
              <a:t>am</a:t>
            </a:r>
            <a:r>
              <a:rPr lang="sr-Latn-RS" sz="2000" u="sng" dirty="0"/>
              <a:t>i</a:t>
            </a:r>
            <a:r>
              <a:rPr lang="en-GB" sz="2000" u="sng" dirty="0" err="1"/>
              <a:t>gdala</a:t>
            </a:r>
            <a:r>
              <a:rPr lang="en-GB" sz="2000" u="sng" dirty="0"/>
              <a:t> </a:t>
            </a:r>
            <a:r>
              <a:rPr lang="sr-Latn-RS" sz="2000" u="sng" dirty="0"/>
              <a:t>na </a:t>
            </a:r>
            <a:r>
              <a:rPr lang="en-GB" sz="2000" u="sng" dirty="0"/>
              <a:t>neutral</a:t>
            </a:r>
            <a:r>
              <a:rPr lang="sr-Latn-RS" sz="2000" u="sng" dirty="0"/>
              <a:t>ne </a:t>
            </a:r>
            <a:r>
              <a:rPr lang="sr-Latn-RS" sz="2000" u="sng" dirty="0" err="1"/>
              <a:t>stimuluse</a:t>
            </a:r>
            <a:r>
              <a:rPr lang="sr-Latn-RS" sz="2000" u="sng" dirty="0"/>
              <a:t> u odnosu na </a:t>
            </a:r>
            <a:r>
              <a:rPr lang="en-GB" sz="2000" u="sng" dirty="0"/>
              <a:t>fi</a:t>
            </a:r>
            <a:r>
              <a:rPr lang="sr-Latn-RS" sz="2000" u="sng" dirty="0" err="1"/>
              <a:t>ks</a:t>
            </a:r>
            <a:r>
              <a:rPr lang="en-GB" sz="2000" u="sng" dirty="0"/>
              <a:t>a</a:t>
            </a:r>
            <a:r>
              <a:rPr lang="sr-Latn-RS" sz="2000" u="sng" dirty="0" err="1"/>
              <a:t>cioni</a:t>
            </a:r>
            <a:r>
              <a:rPr lang="en-GB" sz="2000" u="sng" dirty="0"/>
              <a:t> </a:t>
            </a:r>
            <a:r>
              <a:rPr lang="en-GB" sz="2000" u="sng" dirty="0" err="1"/>
              <a:t>stimul</a:t>
            </a:r>
            <a:r>
              <a:rPr lang="sr-Latn-RS" sz="2000" u="sng" dirty="0"/>
              <a:t>us</a:t>
            </a:r>
            <a:r>
              <a:rPr lang="en-GB" sz="2000" dirty="0"/>
              <a:t> (</a:t>
            </a:r>
            <a:r>
              <a:rPr lang="sr-Latn-RS" sz="2000" dirty="0"/>
              <a:t>pojačana </a:t>
            </a:r>
            <a:r>
              <a:rPr lang="en-GB" sz="2000" dirty="0"/>
              <a:t>a</a:t>
            </a:r>
            <a:r>
              <a:rPr lang="sr-Latn-RS" sz="2000" dirty="0"/>
              <a:t>k</a:t>
            </a:r>
            <a:r>
              <a:rPr lang="en-GB" sz="2000" dirty="0" err="1"/>
              <a:t>tivation</a:t>
            </a:r>
            <a:r>
              <a:rPr lang="en-GB" sz="2000" dirty="0"/>
              <a:t> </a:t>
            </a:r>
            <a:r>
              <a:rPr lang="sr-Latn-RS" sz="2000" dirty="0" err="1"/>
              <a:t>amigdala</a:t>
            </a:r>
            <a:r>
              <a:rPr lang="sr-Latn-RS" sz="2000" dirty="0"/>
              <a:t> u toku procesiranja </a:t>
            </a:r>
            <a:r>
              <a:rPr lang="en-GB" sz="2000" dirty="0"/>
              <a:t>emo</a:t>
            </a:r>
            <a:r>
              <a:rPr lang="sr-Latn-RS" sz="2000" dirty="0"/>
              <a:t>c</a:t>
            </a:r>
            <a:r>
              <a:rPr lang="en-GB" sz="2000" dirty="0" err="1"/>
              <a:t>ional</a:t>
            </a:r>
            <a:r>
              <a:rPr lang="sr-Latn-RS" sz="2000" dirty="0"/>
              <a:t>no</a:t>
            </a:r>
            <a:r>
              <a:rPr lang="en-GB" sz="2000" dirty="0"/>
              <a:t> </a:t>
            </a:r>
            <a:r>
              <a:rPr lang="sr-Latn-RS" sz="2000" dirty="0"/>
              <a:t>nedefinisanih </a:t>
            </a:r>
            <a:r>
              <a:rPr lang="en-GB" sz="2000" dirty="0" err="1"/>
              <a:t>stimul</a:t>
            </a:r>
            <a:r>
              <a:rPr lang="sr-Latn-RS" sz="2000" dirty="0"/>
              <a:t>usa kod kratkih </a:t>
            </a:r>
            <a:r>
              <a:rPr lang="en-GB" sz="2000" dirty="0" err="1"/>
              <a:t>vari</a:t>
            </a:r>
            <a:r>
              <a:rPr lang="sr-Latn-RS" sz="2000" dirty="0"/>
              <a:t>j</a:t>
            </a:r>
            <a:r>
              <a:rPr lang="en-GB" sz="2000" dirty="0"/>
              <a:t>ant</a:t>
            </a:r>
            <a:r>
              <a:rPr lang="sr-Latn-RS" sz="2000" dirty="0"/>
              <a:t>i</a:t>
            </a:r>
            <a:r>
              <a:rPr lang="en-GB" sz="2000" dirty="0"/>
              <a:t>)</a:t>
            </a:r>
          </a:p>
          <a:p>
            <a:pPr>
              <a:spcAft>
                <a:spcPts val="1000"/>
              </a:spcAft>
            </a:pP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371331678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3734"/>
            <a:ext cx="8229600" cy="738266"/>
          </a:xfrm>
        </p:spPr>
        <p:txBody>
          <a:bodyPr>
            <a:normAutofit fontScale="90000"/>
          </a:bodyPr>
          <a:lstStyle/>
          <a:p>
            <a:r>
              <a:rPr lang="en-US" dirty="0"/>
              <a:t>EMPIRI</a:t>
            </a:r>
            <a:r>
              <a:rPr lang="sr-Latn-RS" dirty="0"/>
              <a:t>JSKA PODRŠKA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14400"/>
            <a:ext cx="9067800" cy="5791200"/>
          </a:xfrm>
        </p:spPr>
        <p:txBody>
          <a:bodyPr>
            <a:noAutofit/>
          </a:bodyPr>
          <a:lstStyle/>
          <a:p>
            <a:pPr marL="0" indent="0">
              <a:spcAft>
                <a:spcPts val="1000"/>
              </a:spcAft>
              <a:buNone/>
            </a:pPr>
            <a:r>
              <a:rPr lang="sr-Latn-RS" sz="2000" dirty="0"/>
              <a:t>Sistem TUGA u detinjstvu karakterišu panični pozivi kao odgovor na odvajanje od roditelja. Kod starijih </a:t>
            </a:r>
            <a:r>
              <a:rPr lang="en-GB" sz="2000" dirty="0" err="1"/>
              <a:t>individua</a:t>
            </a:r>
            <a:r>
              <a:rPr lang="en-GB" sz="2000" dirty="0"/>
              <a:t> </a:t>
            </a:r>
            <a:r>
              <a:rPr lang="sr-Latn-RS" sz="2000" dirty="0"/>
              <a:t>njih izaziva </a:t>
            </a:r>
            <a:r>
              <a:rPr lang="en-GB" sz="2000" dirty="0"/>
              <a:t>social</a:t>
            </a:r>
            <a:r>
              <a:rPr lang="sr-Latn-RS" sz="2000" dirty="0"/>
              <a:t>no odbacivanje od strane vršnjaka i opšta društvena izolacija</a:t>
            </a:r>
            <a:r>
              <a:rPr lang="en-GB" sz="2000" dirty="0"/>
              <a:t>.</a:t>
            </a:r>
          </a:p>
          <a:p>
            <a:pPr marL="0" indent="0">
              <a:spcAft>
                <a:spcPts val="1000"/>
              </a:spcAft>
              <a:buNone/>
            </a:pPr>
            <a:r>
              <a:rPr lang="en-GB" sz="2000" dirty="0"/>
              <a:t>fMRI </a:t>
            </a:r>
            <a:r>
              <a:rPr lang="sr-Latn-RS" sz="2000" dirty="0"/>
              <a:t>istraživanja TUGA </a:t>
            </a:r>
            <a:r>
              <a:rPr lang="en-GB" sz="2000" dirty="0"/>
              <a:t>s</a:t>
            </a:r>
            <a:r>
              <a:rPr lang="sr-Latn-RS" sz="2000" dirty="0"/>
              <a:t>i</a:t>
            </a:r>
            <a:r>
              <a:rPr lang="en-GB" sz="2000" dirty="0"/>
              <a:t>stem</a:t>
            </a:r>
            <a:r>
              <a:rPr lang="sr-Latn-RS" sz="2000" dirty="0"/>
              <a:t>a su </a:t>
            </a:r>
            <a:r>
              <a:rPr lang="en-GB" sz="2000" dirty="0" err="1"/>
              <a:t>fo</a:t>
            </a:r>
            <a:r>
              <a:rPr lang="sr-Latn-RS" sz="2000" dirty="0"/>
              <a:t>k</a:t>
            </a:r>
            <a:r>
              <a:rPr lang="en-GB" sz="2000" dirty="0"/>
              <a:t>us</a:t>
            </a:r>
            <a:r>
              <a:rPr lang="sr-Latn-RS" sz="2000" dirty="0"/>
              <a:t>irana na aktivnost </a:t>
            </a:r>
            <a:r>
              <a:rPr lang="en-GB" sz="2000" dirty="0" err="1"/>
              <a:t>dorzal</a:t>
            </a:r>
            <a:r>
              <a:rPr lang="sr-Latn-RS" sz="2000" dirty="0" err="1"/>
              <a:t>nog</a:t>
            </a:r>
            <a:r>
              <a:rPr lang="en-GB" sz="2000" dirty="0"/>
              <a:t> anterior</a:t>
            </a:r>
            <a:r>
              <a:rPr lang="sr-Latn-RS" sz="2000" dirty="0" err="1"/>
              <a:t>nog</a:t>
            </a:r>
            <a:r>
              <a:rPr lang="en-GB" sz="2000" dirty="0"/>
              <a:t> </a:t>
            </a:r>
            <a:r>
              <a:rPr lang="en-GB" sz="2000" dirty="0" err="1"/>
              <a:t>cingulat</a:t>
            </a:r>
            <a:r>
              <a:rPr lang="sr-Latn-RS" sz="2000" dirty="0" err="1"/>
              <a:t>nog</a:t>
            </a:r>
            <a:r>
              <a:rPr lang="en-GB" sz="2000" dirty="0"/>
              <a:t> </a:t>
            </a:r>
            <a:r>
              <a:rPr lang="sr-Latn-RS" sz="2000" dirty="0"/>
              <a:t>k</a:t>
            </a:r>
            <a:r>
              <a:rPr lang="en-GB" sz="2000" dirty="0" err="1"/>
              <a:t>orte</a:t>
            </a:r>
            <a:r>
              <a:rPr lang="sr-Latn-RS" sz="2000" dirty="0" err="1"/>
              <a:t>ksa</a:t>
            </a:r>
            <a:r>
              <a:rPr lang="en-GB" sz="2000" dirty="0"/>
              <a:t> (</a:t>
            </a:r>
            <a:r>
              <a:rPr lang="en-GB" sz="2000" dirty="0" err="1"/>
              <a:t>dACC</a:t>
            </a:r>
            <a:r>
              <a:rPr lang="en-GB" sz="2000" dirty="0"/>
              <a:t>) </a:t>
            </a:r>
            <a:r>
              <a:rPr lang="sr-Latn-RS" sz="2000" dirty="0"/>
              <a:t>kao odgovora na bol povezanu sa odbacivanjem</a:t>
            </a:r>
            <a:r>
              <a:rPr lang="en-GB" sz="2000" dirty="0"/>
              <a:t>. </a:t>
            </a:r>
          </a:p>
          <a:p>
            <a:pPr>
              <a:spcAft>
                <a:spcPts val="1000"/>
              </a:spcAft>
            </a:pPr>
            <a:r>
              <a:rPr lang="sr-Latn-RS" sz="2000" dirty="0"/>
              <a:t>Veća </a:t>
            </a:r>
            <a:r>
              <a:rPr lang="en-GB" sz="2000" dirty="0" err="1"/>
              <a:t>dACC</a:t>
            </a:r>
            <a:r>
              <a:rPr lang="en-GB" sz="2000" dirty="0"/>
              <a:t> a</a:t>
            </a:r>
            <a:r>
              <a:rPr lang="sr-Latn-RS" sz="2000" dirty="0"/>
              <a:t>k</a:t>
            </a:r>
            <a:r>
              <a:rPr lang="en-GB" sz="2000" dirty="0" err="1"/>
              <a:t>tiva</a:t>
            </a:r>
            <a:r>
              <a:rPr lang="sr-Latn-RS" sz="2000" dirty="0"/>
              <a:t>c</a:t>
            </a:r>
            <a:r>
              <a:rPr lang="en-GB" sz="2000" dirty="0" err="1"/>
              <a:t>i</a:t>
            </a:r>
            <a:r>
              <a:rPr lang="sr-Latn-RS" sz="2000" dirty="0"/>
              <a:t>ja u situaciji socijalnog odbacivanja u odnosu na prihvatanje u virtuelnog igri bacanja lopte u kojoj je ispitanik naveden da misli da ima saigrače </a:t>
            </a:r>
            <a:r>
              <a:rPr lang="en-GB" sz="2000" dirty="0"/>
              <a:t>(</a:t>
            </a:r>
            <a:r>
              <a:rPr lang="sr-Latn-RS" sz="2000" dirty="0"/>
              <a:t>zapravo igra sa k</a:t>
            </a:r>
            <a:r>
              <a:rPr lang="en-GB" sz="2000" dirty="0" err="1"/>
              <a:t>omp</a:t>
            </a:r>
            <a:r>
              <a:rPr lang="sr-Latn-RS" sz="2000" dirty="0"/>
              <a:t>j</a:t>
            </a:r>
            <a:r>
              <a:rPr lang="en-GB" sz="2000" dirty="0" err="1"/>
              <a:t>uter</a:t>
            </a:r>
            <a:r>
              <a:rPr lang="sr-Latn-RS" sz="2000" dirty="0"/>
              <a:t>om</a:t>
            </a:r>
            <a:r>
              <a:rPr lang="en-GB" sz="2000" dirty="0"/>
              <a:t>, </a:t>
            </a:r>
            <a:r>
              <a:rPr lang="en-GB" sz="2000" dirty="0" err="1"/>
              <a:t>Eisenberger</a:t>
            </a:r>
            <a:r>
              <a:rPr lang="en-GB" sz="2000" dirty="0"/>
              <a:t> et al. 2003). M</a:t>
            </a:r>
            <a:r>
              <a:rPr lang="sr-Latn-RS" sz="2000" dirty="0"/>
              <a:t>ere</a:t>
            </a:r>
            <a:r>
              <a:rPr lang="en-GB" sz="2000" dirty="0"/>
              <a:t> </a:t>
            </a:r>
            <a:r>
              <a:rPr lang="sr-Latn-RS" sz="2000" dirty="0" err="1"/>
              <a:t>samoprocenjenog</a:t>
            </a:r>
            <a:r>
              <a:rPr lang="sr-Latn-RS" sz="2000" dirty="0"/>
              <a:t> </a:t>
            </a:r>
            <a:r>
              <a:rPr lang="sr-Latn-RS" sz="2000" dirty="0" err="1"/>
              <a:t>distresa</a:t>
            </a:r>
            <a:r>
              <a:rPr lang="sr-Latn-RS" sz="2000" dirty="0"/>
              <a:t> k</a:t>
            </a:r>
            <a:r>
              <a:rPr lang="en-GB" sz="2000" dirty="0" err="1"/>
              <a:t>orel</a:t>
            </a:r>
            <a:r>
              <a:rPr lang="sr-Latn-RS" sz="2000" dirty="0" err="1"/>
              <a:t>iraju</a:t>
            </a:r>
            <a:r>
              <a:rPr lang="sr-Latn-RS" sz="2000" dirty="0"/>
              <a:t> </a:t>
            </a:r>
            <a:r>
              <a:rPr lang="en-GB" sz="2000" dirty="0" err="1"/>
              <a:t>po</a:t>
            </a:r>
            <a:r>
              <a:rPr lang="sr-Latn-RS" sz="2000" dirty="0"/>
              <a:t>z</a:t>
            </a:r>
            <a:r>
              <a:rPr lang="en-GB" sz="2000" dirty="0" err="1"/>
              <a:t>itiv</a:t>
            </a:r>
            <a:r>
              <a:rPr lang="sr-Latn-RS" sz="2000" dirty="0"/>
              <a:t>no sa aktivnošću </a:t>
            </a:r>
            <a:r>
              <a:rPr lang="en-GB" sz="2000" dirty="0" err="1"/>
              <a:t>dACC</a:t>
            </a:r>
            <a:r>
              <a:rPr lang="en-GB" sz="2000" dirty="0"/>
              <a:t> (</a:t>
            </a:r>
            <a:r>
              <a:rPr lang="sr-Latn-RS" sz="2000" dirty="0"/>
              <a:t>što potvrđuje vezu između aktivnosti </a:t>
            </a:r>
            <a:r>
              <a:rPr lang="en-GB" sz="2000" dirty="0" err="1"/>
              <a:t>dACC</a:t>
            </a:r>
            <a:r>
              <a:rPr lang="en-GB" sz="2000" dirty="0"/>
              <a:t> </a:t>
            </a:r>
            <a:r>
              <a:rPr lang="sr-Latn-RS" sz="2000" dirty="0"/>
              <a:t>i </a:t>
            </a:r>
            <a:r>
              <a:rPr lang="en-GB" sz="2000" dirty="0"/>
              <a:t>emo</a:t>
            </a:r>
            <a:r>
              <a:rPr lang="sr-Latn-RS" sz="2000" dirty="0"/>
              <a:t>c</a:t>
            </a:r>
            <a:r>
              <a:rPr lang="en-GB" sz="2000" dirty="0" err="1"/>
              <a:t>ional</a:t>
            </a:r>
            <a:r>
              <a:rPr lang="sr-Latn-RS" sz="2000" dirty="0" err="1"/>
              <a:t>nog</a:t>
            </a:r>
            <a:r>
              <a:rPr lang="en-GB" sz="2000" dirty="0"/>
              <a:t> </a:t>
            </a:r>
            <a:r>
              <a:rPr lang="en-GB" sz="2000" dirty="0" err="1"/>
              <a:t>distres</a:t>
            </a:r>
            <a:r>
              <a:rPr lang="sr-Latn-RS" sz="2000" dirty="0"/>
              <a:t>a u uslovima socijalnog odbacivanja</a:t>
            </a:r>
            <a:r>
              <a:rPr lang="en-GB" sz="2000" dirty="0"/>
              <a:t>). </a:t>
            </a:r>
          </a:p>
          <a:p>
            <a:pPr>
              <a:spcAft>
                <a:spcPts val="1000"/>
              </a:spcAft>
            </a:pPr>
            <a:r>
              <a:rPr lang="en-GB" sz="2000" dirty="0" err="1"/>
              <a:t>Soci</a:t>
            </a:r>
            <a:r>
              <a:rPr lang="sr-Latn-RS" sz="2000" dirty="0"/>
              <a:t>j</a:t>
            </a:r>
            <a:r>
              <a:rPr lang="en-GB" sz="2000" dirty="0"/>
              <a:t>al</a:t>
            </a:r>
            <a:r>
              <a:rPr lang="sr-Latn-RS" sz="2000" dirty="0"/>
              <a:t>na</a:t>
            </a:r>
            <a:r>
              <a:rPr lang="en-GB" sz="2000" dirty="0"/>
              <a:t> </a:t>
            </a:r>
            <a:r>
              <a:rPr lang="sr-Latn-RS" sz="2000" dirty="0"/>
              <a:t>i fizička bol</a:t>
            </a:r>
            <a:r>
              <a:rPr lang="en-GB" sz="2000" dirty="0"/>
              <a:t> → </a:t>
            </a:r>
            <a:r>
              <a:rPr lang="sr-Latn-RS" sz="2000" dirty="0"/>
              <a:t>pojačana ili smanjena osetljivost na fizičku bol </a:t>
            </a:r>
            <a:r>
              <a:rPr lang="en-GB" sz="2000" dirty="0"/>
              <a:t>(</a:t>
            </a:r>
            <a:r>
              <a:rPr lang="en-GB" sz="2000" dirty="0" err="1"/>
              <a:t>Eisenberger</a:t>
            </a:r>
            <a:r>
              <a:rPr lang="en-GB" sz="2000" dirty="0"/>
              <a:t> &amp; Lieberman, 2005). </a:t>
            </a:r>
            <a:r>
              <a:rPr lang="sr-Latn-RS" sz="2000" dirty="0"/>
              <a:t>Studenti kojima je rečeno da su loše prošli na važnim ispitima – saopštavaju da osećaju intenzivniju bol u testu izlaganja pritisku hladnog tela </a:t>
            </a:r>
            <a:r>
              <a:rPr lang="en-GB" sz="2000" dirty="0"/>
              <a:t>(Levine et al., 1993; van den </a:t>
            </a:r>
            <a:r>
              <a:rPr lang="en-GB" sz="2000" dirty="0" err="1"/>
              <a:t>Hout</a:t>
            </a:r>
            <a:r>
              <a:rPr lang="en-GB" sz="2000" dirty="0"/>
              <a:t> et al., 2000)</a:t>
            </a:r>
          </a:p>
        </p:txBody>
      </p:sp>
    </p:spTree>
    <p:extLst>
      <p:ext uri="{BB962C8B-B14F-4D97-AF65-F5344CB8AC3E}">
        <p14:creationId xmlns:p14="http://schemas.microsoft.com/office/powerpoint/2010/main" val="22900768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TROJNI MOZAK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269" y="1447800"/>
            <a:ext cx="8534400" cy="52577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850032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839200" cy="1143000"/>
          </a:xfrm>
        </p:spPr>
        <p:txBody>
          <a:bodyPr>
            <a:normAutofit fontScale="90000"/>
          </a:bodyPr>
          <a:lstStyle/>
          <a:p>
            <a:r>
              <a:rPr lang="en-GB" sz="3600" dirty="0"/>
              <a:t>SE</a:t>
            </a:r>
            <a:r>
              <a:rPr lang="sr-Latn-RS" sz="3600" dirty="0"/>
              <a:t>DAM</a:t>
            </a:r>
            <a:r>
              <a:rPr lang="en-GB" sz="3600" dirty="0"/>
              <a:t> SU</a:t>
            </a:r>
            <a:r>
              <a:rPr lang="sr-Latn-RS" sz="3600" dirty="0"/>
              <a:t>PK</a:t>
            </a:r>
            <a:r>
              <a:rPr lang="en-GB" sz="3600" dirty="0"/>
              <a:t>ORTI</a:t>
            </a:r>
            <a:r>
              <a:rPr lang="sr-Latn-RS" sz="3600" dirty="0"/>
              <a:t>K</a:t>
            </a:r>
            <a:r>
              <a:rPr lang="en-GB" sz="3600" dirty="0"/>
              <a:t>AL</a:t>
            </a:r>
            <a:r>
              <a:rPr lang="sr-Latn-RS" sz="3600" dirty="0"/>
              <a:t>NIH</a:t>
            </a:r>
            <a:r>
              <a:rPr lang="en-GB" sz="3600" dirty="0"/>
              <a:t> EMO</a:t>
            </a:r>
            <a:r>
              <a:rPr lang="sr-Latn-RS" sz="3600" dirty="0"/>
              <a:t>C</a:t>
            </a:r>
            <a:r>
              <a:rPr lang="en-GB" sz="3600" dirty="0"/>
              <a:t>ION</a:t>
            </a:r>
            <a:r>
              <a:rPr lang="sr-Latn-RS" sz="3600" dirty="0"/>
              <a:t>ALNIH </a:t>
            </a:r>
            <a:r>
              <a:rPr lang="en-GB" sz="3600" dirty="0"/>
              <a:t> S</a:t>
            </a:r>
            <a:r>
              <a:rPr lang="sr-Latn-RS" sz="3600" dirty="0"/>
              <a:t>I</a:t>
            </a:r>
            <a:r>
              <a:rPr lang="en-GB" sz="3600" dirty="0"/>
              <a:t>STEM</a:t>
            </a:r>
            <a:r>
              <a:rPr lang="sr-Latn-RS" sz="3600" dirty="0"/>
              <a:t>A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24000"/>
            <a:ext cx="8382000" cy="4602163"/>
          </a:xfrm>
        </p:spPr>
        <p:txBody>
          <a:bodyPr>
            <a:normAutofit fontScale="85000" lnSpcReduction="10000"/>
          </a:bodyPr>
          <a:lstStyle/>
          <a:p>
            <a:pPr>
              <a:spcAft>
                <a:spcPts val="1000"/>
              </a:spcAft>
            </a:pPr>
            <a:r>
              <a:rPr lang="sr-Latn-RS" sz="2400" dirty="0"/>
              <a:t>Važnost </a:t>
            </a:r>
            <a:r>
              <a:rPr lang="en-GB" sz="2400" dirty="0"/>
              <a:t>dis</a:t>
            </a:r>
            <a:r>
              <a:rPr lang="sr-Latn-RS" sz="2400" dirty="0"/>
              <a:t>k</a:t>
            </a:r>
            <a:r>
              <a:rPr lang="en-GB" sz="2400" dirty="0"/>
              <a:t>ret</a:t>
            </a:r>
            <a:r>
              <a:rPr lang="sr-Latn-RS" sz="2400" dirty="0" err="1"/>
              <a:t>nih</a:t>
            </a:r>
            <a:r>
              <a:rPr lang="en-GB" sz="2400" dirty="0"/>
              <a:t> </a:t>
            </a:r>
            <a:r>
              <a:rPr lang="en-GB" sz="2400" dirty="0" err="1"/>
              <a:t>su</a:t>
            </a:r>
            <a:r>
              <a:rPr lang="sr-Latn-RS" sz="2400" dirty="0" err="1"/>
              <a:t>pk</a:t>
            </a:r>
            <a:r>
              <a:rPr lang="en-GB" sz="2400" dirty="0" err="1"/>
              <a:t>orti</a:t>
            </a:r>
            <a:r>
              <a:rPr lang="sr-Latn-RS" sz="2400" dirty="0"/>
              <a:t>k</a:t>
            </a:r>
            <a:r>
              <a:rPr lang="en-GB" sz="2400" dirty="0"/>
              <a:t>al</a:t>
            </a:r>
            <a:r>
              <a:rPr lang="sr-Latn-RS" sz="2400" dirty="0" err="1"/>
              <a:t>nih</a:t>
            </a:r>
            <a:r>
              <a:rPr lang="sr-Latn-RS" sz="2400" dirty="0"/>
              <a:t> regiona mozga za kreiranje specifičnih emocionalno-</a:t>
            </a:r>
            <a:r>
              <a:rPr lang="sr-Latn-RS" sz="2400" dirty="0" err="1"/>
              <a:t>ponašajnih</a:t>
            </a:r>
            <a:r>
              <a:rPr lang="sr-Latn-RS" sz="2400" dirty="0"/>
              <a:t> epizoda</a:t>
            </a:r>
            <a:r>
              <a:rPr lang="en-GB" sz="2400" dirty="0"/>
              <a:t>, </a:t>
            </a:r>
            <a:r>
              <a:rPr lang="sr-Latn-RS" sz="2400" dirty="0"/>
              <a:t>zajedno sa k</a:t>
            </a:r>
            <a:r>
              <a:rPr lang="en-GB" sz="2400" dirty="0" err="1"/>
              <a:t>ara</a:t>
            </a:r>
            <a:r>
              <a:rPr lang="sr-Latn-RS" sz="2400" dirty="0"/>
              <a:t>k</a:t>
            </a:r>
            <a:r>
              <a:rPr lang="en-GB" sz="2400" dirty="0" err="1"/>
              <a:t>teristi</a:t>
            </a:r>
            <a:r>
              <a:rPr lang="sr-Latn-RS" sz="2400" dirty="0" err="1"/>
              <a:t>čnim</a:t>
            </a:r>
            <a:r>
              <a:rPr lang="sr-Latn-RS" sz="2400" dirty="0"/>
              <a:t>, pratećim autonomnim </a:t>
            </a:r>
            <a:r>
              <a:rPr lang="sr-Latn-RS" sz="2400" dirty="0" err="1"/>
              <a:t>pobuđenjem</a:t>
            </a:r>
            <a:r>
              <a:rPr lang="en-GB" sz="2400" dirty="0"/>
              <a:t> (</a:t>
            </a:r>
            <a:r>
              <a:rPr lang="sr-Latn-RS" sz="2400" dirty="0"/>
              <a:t>evocirani emocionalni odgovori izazvani lokalnom električnom stimulacijom</a:t>
            </a:r>
            <a:r>
              <a:rPr lang="en-GB" sz="2400" dirty="0"/>
              <a:t>, Hess, 1957)</a:t>
            </a:r>
          </a:p>
          <a:p>
            <a:pPr>
              <a:spcAft>
                <a:spcPts val="1000"/>
              </a:spcAft>
            </a:pPr>
            <a:r>
              <a:rPr lang="sr-Latn-RS" sz="2400" dirty="0"/>
              <a:t>Dalju evidenciju o postojanju sedam supkortikalnih emocionalnih si</a:t>
            </a:r>
            <a:r>
              <a:rPr lang="en-US" sz="2400" dirty="0"/>
              <a:t>s</a:t>
            </a:r>
            <a:r>
              <a:rPr lang="sr-Latn-RS" sz="2400" dirty="0"/>
              <a:t>tema daje </a:t>
            </a:r>
            <a:r>
              <a:rPr lang="en-GB" sz="2400" dirty="0" err="1"/>
              <a:t>Panksepp</a:t>
            </a:r>
            <a:r>
              <a:rPr lang="en-GB" sz="2400" dirty="0"/>
              <a:t> (1982, 1998, 2005)</a:t>
            </a:r>
          </a:p>
          <a:p>
            <a:r>
              <a:rPr lang="sr-Latn-RS" sz="2400" dirty="0"/>
              <a:t>Verovatno je da su mozgovi svih sisara bazično subjektivni organi </a:t>
            </a:r>
            <a:r>
              <a:rPr lang="en-GB" sz="2400" dirty="0"/>
              <a:t>– </a:t>
            </a:r>
            <a:r>
              <a:rPr lang="sr-Latn-RS" sz="2400" dirty="0"/>
              <a:t>oni ne samo da kreiraju ponašanje već i </a:t>
            </a:r>
            <a:r>
              <a:rPr lang="en-GB" sz="2400" dirty="0"/>
              <a:t>“mental</a:t>
            </a:r>
            <a:r>
              <a:rPr lang="sr-Latn-RS" sz="2400" dirty="0"/>
              <a:t>ne</a:t>
            </a:r>
            <a:r>
              <a:rPr lang="en-GB" sz="2400" dirty="0"/>
              <a:t>” </a:t>
            </a:r>
            <a:r>
              <a:rPr lang="en-GB" sz="2400" dirty="0" err="1"/>
              <a:t>procese</a:t>
            </a:r>
            <a:r>
              <a:rPr lang="en-GB" sz="2400" dirty="0"/>
              <a:t> </a:t>
            </a:r>
            <a:r>
              <a:rPr lang="sr-Latn-RS" sz="2400" dirty="0"/>
              <a:t>kao što su:</a:t>
            </a:r>
            <a:endParaRPr lang="en-GB" sz="2400" dirty="0"/>
          </a:p>
          <a:p>
            <a:pPr marL="914400" indent="-284163">
              <a:buFont typeface="Wingdings" panose="05000000000000000000" pitchFamily="2" charset="2"/>
              <a:buChar char="ü"/>
            </a:pPr>
            <a:r>
              <a:rPr lang="en-GB" sz="2400" dirty="0" err="1"/>
              <a:t>ba</a:t>
            </a:r>
            <a:r>
              <a:rPr lang="sr-Latn-RS" sz="2400" dirty="0" err="1"/>
              <a:t>zična</a:t>
            </a:r>
            <a:r>
              <a:rPr lang="en-GB" sz="2400" dirty="0"/>
              <a:t> </a:t>
            </a:r>
            <a:r>
              <a:rPr lang="sr-Latn-RS" sz="2400" dirty="0"/>
              <a:t>osećanja i </a:t>
            </a:r>
            <a:r>
              <a:rPr lang="en-GB" sz="2400" dirty="0" err="1"/>
              <a:t>percep</a:t>
            </a:r>
            <a:r>
              <a:rPr lang="sr-Latn-RS" sz="2400" dirty="0" err="1"/>
              <a:t>cije</a:t>
            </a:r>
            <a:r>
              <a:rPr lang="en-GB" sz="2400" dirty="0"/>
              <a:t> (</a:t>
            </a:r>
            <a:r>
              <a:rPr lang="sr-Latn-RS" sz="2400" dirty="0" err="1"/>
              <a:t>anoetičke</a:t>
            </a:r>
            <a:r>
              <a:rPr lang="sr-Latn-RS" sz="2400" dirty="0"/>
              <a:t> </a:t>
            </a:r>
            <a:r>
              <a:rPr lang="sr-Latn-RS" sz="2400" dirty="0" err="1"/>
              <a:t>kvalije</a:t>
            </a:r>
            <a:r>
              <a:rPr lang="en-GB" sz="2400" dirty="0"/>
              <a:t>, </a:t>
            </a:r>
            <a:r>
              <a:rPr lang="sr-Latn-RS" sz="2400" dirty="0"/>
              <a:t>tj. kva</a:t>
            </a:r>
            <a:r>
              <a:rPr lang="en-US" sz="2400" dirty="0"/>
              <a:t>l</a:t>
            </a:r>
            <a:r>
              <a:rPr lang="sr-Latn-RS" sz="2400" dirty="0"/>
              <a:t>ije bez znanja</a:t>
            </a:r>
            <a:r>
              <a:rPr lang="en-GB" sz="2400" dirty="0"/>
              <a:t>), </a:t>
            </a:r>
            <a:r>
              <a:rPr lang="sr-Latn-RS" sz="2400" dirty="0"/>
              <a:t>koje k</a:t>
            </a:r>
            <a:r>
              <a:rPr lang="en-GB" sz="2400" dirty="0" err="1"/>
              <a:t>ontrol</a:t>
            </a:r>
            <a:r>
              <a:rPr lang="sr-Latn-RS" sz="2400" dirty="0" err="1"/>
              <a:t>išu</a:t>
            </a:r>
            <a:r>
              <a:rPr lang="en-GB" sz="2400" dirty="0"/>
              <a:t>: </a:t>
            </a:r>
          </a:p>
          <a:p>
            <a:pPr marL="1257300">
              <a:buFont typeface="Wingdings" panose="05000000000000000000" pitchFamily="2" charset="2"/>
              <a:buChar char="ü"/>
            </a:pPr>
            <a:r>
              <a:rPr lang="sr-Latn-RS" sz="2400" dirty="0"/>
              <a:t>učenje i </a:t>
            </a:r>
            <a:r>
              <a:rPr lang="en-GB" sz="2400" dirty="0" err="1"/>
              <a:t>memor</a:t>
            </a:r>
            <a:r>
              <a:rPr lang="sr-Latn-RS" sz="2400" dirty="0"/>
              <a:t>iju</a:t>
            </a:r>
            <a:r>
              <a:rPr lang="en-GB" sz="2400" dirty="0"/>
              <a:t> (</a:t>
            </a:r>
            <a:r>
              <a:rPr lang="en-GB" sz="2400" dirty="0" err="1"/>
              <a:t>noeti</a:t>
            </a:r>
            <a:r>
              <a:rPr lang="sr-Latn-RS" sz="2400" dirty="0" err="1"/>
              <a:t>čke</a:t>
            </a:r>
            <a:r>
              <a:rPr lang="en-GB" sz="2400" dirty="0"/>
              <a:t> se</a:t>
            </a:r>
            <a:r>
              <a:rPr lang="sr-Latn-RS" sz="2400" dirty="0" err="1"/>
              <a:t>ku</a:t>
            </a:r>
            <a:r>
              <a:rPr lang="en-GB" sz="2400" dirty="0" err="1"/>
              <a:t>ndar</a:t>
            </a:r>
            <a:r>
              <a:rPr lang="sr-Latn-RS" sz="2400" dirty="0"/>
              <a:t>ne </a:t>
            </a:r>
            <a:r>
              <a:rPr lang="en-GB" sz="2400" dirty="0" err="1"/>
              <a:t>procese</a:t>
            </a:r>
            <a:r>
              <a:rPr lang="en-GB" sz="2400" dirty="0"/>
              <a:t>. </a:t>
            </a:r>
            <a:r>
              <a:rPr lang="sr-Latn-RS" sz="2400" dirty="0"/>
              <a:t>tj</a:t>
            </a:r>
            <a:r>
              <a:rPr lang="en-GB" sz="2400" dirty="0"/>
              <a:t>. </a:t>
            </a:r>
            <a:r>
              <a:rPr lang="sr-Latn-RS" sz="2400" dirty="0"/>
              <a:t>znanje</a:t>
            </a:r>
            <a:r>
              <a:rPr lang="en-GB" sz="2400" dirty="0"/>
              <a:t>), </a:t>
            </a:r>
            <a:r>
              <a:rPr lang="sr-Latn-RS" sz="2400" dirty="0"/>
              <a:t>i</a:t>
            </a:r>
            <a:endParaRPr lang="en-GB" sz="2400" dirty="0"/>
          </a:p>
          <a:p>
            <a:pPr marL="1257300">
              <a:buFont typeface="Wingdings" panose="05000000000000000000" pitchFamily="2" charset="2"/>
              <a:buChar char="ü"/>
            </a:pPr>
            <a:r>
              <a:rPr lang="sr-Latn-RS" sz="2400" dirty="0"/>
              <a:t>više mentalne sposobnosti</a:t>
            </a:r>
            <a:r>
              <a:rPr lang="en-GB" sz="2400" dirty="0"/>
              <a:t> (</a:t>
            </a:r>
            <a:r>
              <a:rPr lang="en-GB" sz="2400" dirty="0" err="1"/>
              <a:t>autonoeti</a:t>
            </a:r>
            <a:r>
              <a:rPr lang="sr-Latn-RS" sz="2400" dirty="0" err="1"/>
              <a:t>čke</a:t>
            </a:r>
            <a:r>
              <a:rPr lang="en-GB" sz="2400" dirty="0"/>
              <a:t> </a:t>
            </a:r>
            <a:r>
              <a:rPr lang="en-GB" sz="2400" dirty="0" err="1"/>
              <a:t>ter</a:t>
            </a:r>
            <a:r>
              <a:rPr lang="sr-Latn-RS" sz="2400" dirty="0"/>
              <a:t>c</a:t>
            </a:r>
            <a:r>
              <a:rPr lang="en-GB" sz="2400" dirty="0" err="1"/>
              <a:t>i</a:t>
            </a:r>
            <a:r>
              <a:rPr lang="sr-Latn-RS" sz="2400" dirty="0"/>
              <a:t>j</a:t>
            </a:r>
            <a:r>
              <a:rPr lang="en-GB" sz="2400" dirty="0" err="1"/>
              <a:t>ar</a:t>
            </a:r>
            <a:r>
              <a:rPr lang="sr-Latn-RS" sz="2400" dirty="0"/>
              <a:t>ne</a:t>
            </a:r>
            <a:r>
              <a:rPr lang="en-GB" sz="2400" dirty="0"/>
              <a:t> </a:t>
            </a:r>
            <a:r>
              <a:rPr lang="en-GB" sz="2400" dirty="0" err="1"/>
              <a:t>procese</a:t>
            </a:r>
            <a:r>
              <a:rPr lang="en-GB" sz="2400" dirty="0"/>
              <a:t>, </a:t>
            </a:r>
            <a:r>
              <a:rPr lang="sr-Latn-RS" sz="2400" dirty="0"/>
              <a:t>tj. one koje su povezane sa mišlje</a:t>
            </a:r>
            <a:r>
              <a:rPr lang="en-US" sz="2400" dirty="0"/>
              <a:t>n</a:t>
            </a:r>
            <a:r>
              <a:rPr lang="sr-Latn-RS" sz="2400" dirty="0"/>
              <a:t>jem</a:t>
            </a:r>
            <a:r>
              <a:rPr lang="en-GB" sz="2400" dirty="0"/>
              <a:t>) </a:t>
            </a:r>
            <a:r>
              <a:rPr lang="sr-Latn-RS" sz="2400" dirty="0"/>
              <a:t>ko što su misli</a:t>
            </a:r>
            <a:r>
              <a:rPr lang="en-GB" sz="2400" dirty="0"/>
              <a:t>, </a:t>
            </a:r>
            <a:r>
              <a:rPr lang="sr-Latn-RS" sz="2400" dirty="0"/>
              <a:t>planovi i uvidi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0076216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8839200" cy="1189038"/>
          </a:xfrm>
        </p:spPr>
        <p:txBody>
          <a:bodyPr>
            <a:normAutofit/>
          </a:bodyPr>
          <a:lstStyle/>
          <a:p>
            <a:r>
              <a:rPr lang="en-GB" sz="3200" dirty="0"/>
              <a:t>SE</a:t>
            </a:r>
            <a:r>
              <a:rPr lang="sr-Latn-RS" sz="3200" dirty="0"/>
              <a:t>DAM</a:t>
            </a:r>
            <a:r>
              <a:rPr lang="en-GB" sz="3200" dirty="0"/>
              <a:t> SU</a:t>
            </a:r>
            <a:r>
              <a:rPr lang="sr-Latn-RS" sz="3200" dirty="0"/>
              <a:t>PK</a:t>
            </a:r>
            <a:r>
              <a:rPr lang="en-GB" sz="3200" dirty="0"/>
              <a:t>ORTI</a:t>
            </a:r>
            <a:r>
              <a:rPr lang="sr-Latn-RS" sz="3200" dirty="0"/>
              <a:t>K</a:t>
            </a:r>
            <a:r>
              <a:rPr lang="en-GB" sz="3200" dirty="0"/>
              <a:t>AL</a:t>
            </a:r>
            <a:r>
              <a:rPr lang="sr-Latn-RS" sz="3200" dirty="0"/>
              <a:t>NIH</a:t>
            </a:r>
            <a:r>
              <a:rPr lang="en-GB" sz="3200" dirty="0"/>
              <a:t> EMO</a:t>
            </a:r>
            <a:r>
              <a:rPr lang="sr-Latn-RS" sz="3200" dirty="0"/>
              <a:t>C</a:t>
            </a:r>
            <a:r>
              <a:rPr lang="en-GB" sz="3200" dirty="0"/>
              <a:t>ION</a:t>
            </a:r>
            <a:r>
              <a:rPr lang="sr-Latn-RS" sz="3200" dirty="0"/>
              <a:t>ALNIH </a:t>
            </a:r>
            <a:r>
              <a:rPr lang="en-GB" sz="3200" dirty="0"/>
              <a:t> S</a:t>
            </a:r>
            <a:r>
              <a:rPr lang="sr-Latn-RS" sz="3200" dirty="0"/>
              <a:t>I</a:t>
            </a:r>
            <a:r>
              <a:rPr lang="en-GB" sz="3200" dirty="0"/>
              <a:t>STEM</a:t>
            </a:r>
            <a:r>
              <a:rPr lang="sr-Latn-RS" sz="3200" dirty="0"/>
              <a:t>A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4525963"/>
          </a:xfrm>
        </p:spPr>
        <p:txBody>
          <a:bodyPr>
            <a:normAutofit/>
          </a:bodyPr>
          <a:lstStyle/>
          <a:p>
            <a:r>
              <a:rPr lang="sr-Latn-RS" dirty="0"/>
              <a:t>POTRAGA</a:t>
            </a:r>
            <a:r>
              <a:rPr lang="en-GB" dirty="0"/>
              <a:t>   </a:t>
            </a:r>
          </a:p>
          <a:p>
            <a:r>
              <a:rPr lang="sr-Latn-RS" dirty="0"/>
              <a:t>GNEV</a:t>
            </a:r>
            <a:r>
              <a:rPr lang="en-GB" dirty="0"/>
              <a:t> (</a:t>
            </a:r>
            <a:r>
              <a:rPr lang="sr-Latn-RS" dirty="0"/>
              <a:t>LJUTNJA</a:t>
            </a:r>
            <a:r>
              <a:rPr lang="en-GB" dirty="0"/>
              <a:t>)</a:t>
            </a:r>
          </a:p>
          <a:p>
            <a:r>
              <a:rPr lang="sr-Latn-RS" dirty="0"/>
              <a:t>STRAH</a:t>
            </a:r>
            <a:endParaRPr lang="en-GB" dirty="0"/>
          </a:p>
          <a:p>
            <a:r>
              <a:rPr lang="sr-Latn-RS" dirty="0"/>
              <a:t>POHOTA</a:t>
            </a:r>
            <a:endParaRPr lang="en-GB" dirty="0"/>
          </a:p>
          <a:p>
            <a:r>
              <a:rPr lang="sr-Latn-RS" dirty="0"/>
              <a:t>BRIGA</a:t>
            </a:r>
            <a:r>
              <a:rPr lang="en-GB" dirty="0"/>
              <a:t> </a:t>
            </a:r>
          </a:p>
          <a:p>
            <a:r>
              <a:rPr lang="sr-Latn-RS" dirty="0"/>
              <a:t>TUGA</a:t>
            </a:r>
            <a:r>
              <a:rPr lang="en-GB" dirty="0"/>
              <a:t> (SEPARA</a:t>
            </a:r>
            <a:r>
              <a:rPr lang="sr-Latn-RS" dirty="0"/>
              <a:t>C</a:t>
            </a:r>
            <a:r>
              <a:rPr lang="en-GB" dirty="0"/>
              <a:t>ION</a:t>
            </a:r>
            <a:r>
              <a:rPr lang="sr-Latn-RS" dirty="0"/>
              <a:t>I </a:t>
            </a:r>
            <a:r>
              <a:rPr lang="en-GB" dirty="0"/>
              <a:t>STRES PANI</a:t>
            </a:r>
            <a:r>
              <a:rPr lang="sr-Latn-RS" dirty="0"/>
              <a:t>KA</a:t>
            </a:r>
            <a:r>
              <a:rPr lang="en-GB" dirty="0"/>
              <a:t>/</a:t>
            </a:r>
            <a:r>
              <a:rPr lang="sr-Latn-RS" dirty="0"/>
              <a:t>ŽALOVANJE</a:t>
            </a:r>
            <a:r>
              <a:rPr lang="en-GB" dirty="0"/>
              <a:t>)</a:t>
            </a:r>
          </a:p>
          <a:p>
            <a:r>
              <a:rPr lang="sr-Latn-RS" dirty="0"/>
              <a:t>IGRA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228813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>
            <a:normAutofit/>
          </a:bodyPr>
          <a:lstStyle/>
          <a:p>
            <a:r>
              <a:rPr lang="sr-Latn-RS" dirty="0"/>
              <a:t>O </a:t>
            </a:r>
            <a:r>
              <a:rPr lang="en-GB" dirty="0"/>
              <a:t>EMO</a:t>
            </a:r>
            <a:r>
              <a:rPr lang="sr-Latn-RS" dirty="0"/>
              <a:t>C</a:t>
            </a:r>
            <a:r>
              <a:rPr lang="en-GB" dirty="0"/>
              <a:t>IONAL</a:t>
            </a:r>
            <a:r>
              <a:rPr lang="sr-Latn-RS" dirty="0"/>
              <a:t>NIM</a:t>
            </a:r>
            <a:r>
              <a:rPr lang="en-GB" dirty="0"/>
              <a:t> S</a:t>
            </a:r>
            <a:r>
              <a:rPr lang="sr-Latn-RS" dirty="0"/>
              <a:t>I</a:t>
            </a:r>
            <a:r>
              <a:rPr lang="en-GB" dirty="0"/>
              <a:t>STEM</a:t>
            </a:r>
            <a:r>
              <a:rPr lang="sr-Latn-RS" dirty="0"/>
              <a:t>IMA</a:t>
            </a:r>
            <a:r>
              <a:rPr lang="en-GB" dirty="0"/>
              <a:t>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371600"/>
            <a:ext cx="8839200" cy="5334000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spcAft>
                <a:spcPts val="1000"/>
              </a:spcAft>
              <a:buAutoNum type="arabicPeriod"/>
            </a:pPr>
            <a:r>
              <a:rPr lang="en-GB" dirty="0"/>
              <a:t>Su</a:t>
            </a:r>
            <a:r>
              <a:rPr lang="sr-Latn-RS" dirty="0" err="1"/>
              <a:t>pk</a:t>
            </a:r>
            <a:r>
              <a:rPr lang="en-GB" dirty="0" err="1"/>
              <a:t>orti</a:t>
            </a:r>
            <a:r>
              <a:rPr lang="sr-Latn-RS" dirty="0"/>
              <a:t>k</a:t>
            </a:r>
            <a:r>
              <a:rPr lang="en-GB" dirty="0"/>
              <a:t>al</a:t>
            </a:r>
            <a:r>
              <a:rPr lang="sr-Latn-RS" dirty="0"/>
              <a:t>ne mreže</a:t>
            </a:r>
            <a:r>
              <a:rPr lang="en-GB" dirty="0"/>
              <a:t> </a:t>
            </a:r>
            <a:r>
              <a:rPr lang="sr-Latn-RS" dirty="0"/>
              <a:t>i niži moždani regioni imaju </a:t>
            </a:r>
            <a:r>
              <a:rPr lang="en-GB" dirty="0" err="1"/>
              <a:t>evolu</a:t>
            </a:r>
            <a:r>
              <a:rPr lang="sr-Latn-RS" dirty="0"/>
              <a:t>c</a:t>
            </a:r>
            <a:r>
              <a:rPr lang="en-GB" dirty="0"/>
              <a:t>ion</a:t>
            </a:r>
            <a:r>
              <a:rPr lang="sr-Latn-RS" dirty="0"/>
              <a:t>u prednost u kreiranju bazičnih emocija</a:t>
            </a:r>
            <a:r>
              <a:rPr lang="en-GB" dirty="0"/>
              <a:t>. </a:t>
            </a:r>
            <a:r>
              <a:rPr lang="sr-Latn-RS" dirty="0"/>
              <a:t>Učenje i više moždane funkcije spadaju u </a:t>
            </a:r>
            <a:r>
              <a:rPr lang="en-GB" dirty="0"/>
              <a:t>se</a:t>
            </a:r>
            <a:r>
              <a:rPr lang="sr-Latn-RS" dirty="0" err="1"/>
              <a:t>ku</a:t>
            </a:r>
            <a:r>
              <a:rPr lang="en-GB" dirty="0" err="1"/>
              <a:t>ndar</a:t>
            </a:r>
            <a:r>
              <a:rPr lang="sr-Latn-RS" dirty="0"/>
              <a:t>ne</a:t>
            </a:r>
            <a:r>
              <a:rPr lang="en-GB" dirty="0"/>
              <a:t> </a:t>
            </a:r>
            <a:r>
              <a:rPr lang="sr-Latn-RS" dirty="0"/>
              <a:t>i </a:t>
            </a:r>
            <a:r>
              <a:rPr lang="sr-Latn-RS" dirty="0" err="1"/>
              <a:t>tercijarne</a:t>
            </a:r>
            <a:r>
              <a:rPr lang="sr-Latn-RS" dirty="0"/>
              <a:t> </a:t>
            </a:r>
            <a:r>
              <a:rPr lang="en-GB" dirty="0" err="1"/>
              <a:t>procese</a:t>
            </a:r>
            <a:r>
              <a:rPr lang="en-GB" dirty="0"/>
              <a:t>.</a:t>
            </a:r>
          </a:p>
          <a:p>
            <a:pPr marL="514350" indent="-514350">
              <a:spcAft>
                <a:spcPts val="1000"/>
              </a:spcAft>
              <a:buAutoNum type="arabicPeriod"/>
            </a:pPr>
            <a:r>
              <a:rPr lang="sr-Latn-RS" dirty="0"/>
              <a:t>Oni su uglavnom </a:t>
            </a:r>
            <a:r>
              <a:rPr lang="en-GB" dirty="0"/>
              <a:t>homolog</a:t>
            </a:r>
            <a:r>
              <a:rPr lang="sr-Latn-RS" dirty="0"/>
              <a:t>ni i hemija im je slična kod svih sisara</a:t>
            </a:r>
            <a:r>
              <a:rPr lang="en-GB" dirty="0"/>
              <a:t>. </a:t>
            </a:r>
          </a:p>
          <a:p>
            <a:pPr marL="514350" indent="-514350">
              <a:spcAft>
                <a:spcPts val="1000"/>
              </a:spcAft>
              <a:buAutoNum type="arabicPeriod"/>
            </a:pPr>
            <a:r>
              <a:rPr lang="sr-Latn-RS" dirty="0"/>
              <a:t>Ovi moždani sistemi generišu </a:t>
            </a:r>
            <a:r>
              <a:rPr lang="en-GB" dirty="0" err="1"/>
              <a:t>instin</a:t>
            </a:r>
            <a:r>
              <a:rPr lang="sr-Latn-RS" dirty="0"/>
              <a:t>k</a:t>
            </a:r>
            <a:r>
              <a:rPr lang="en-GB" dirty="0"/>
              <a:t>t</a:t>
            </a:r>
            <a:r>
              <a:rPr lang="sr-Latn-RS" dirty="0" err="1"/>
              <a:t>ivna</a:t>
            </a:r>
            <a:r>
              <a:rPr lang="sr-Latn-RS" dirty="0"/>
              <a:t> ponašanja koja su tesno povezana sa tim sirovim, </a:t>
            </a:r>
            <a:r>
              <a:rPr lang="sr-Latn-RS" dirty="0" err="1"/>
              <a:t>primalnim</a:t>
            </a:r>
            <a:r>
              <a:rPr lang="sr-Latn-RS" dirty="0"/>
              <a:t> afektima koja ih  prate</a:t>
            </a:r>
            <a:r>
              <a:rPr lang="en-GB" dirty="0"/>
              <a:t>.</a:t>
            </a:r>
          </a:p>
          <a:p>
            <a:pPr marL="514350" indent="-514350">
              <a:spcAft>
                <a:spcPts val="1000"/>
              </a:spcAft>
              <a:buAutoNum type="arabicPeriod"/>
            </a:pPr>
            <a:r>
              <a:rPr lang="sr-Latn-RS" dirty="0"/>
              <a:t>Njihova </a:t>
            </a:r>
            <a:r>
              <a:rPr lang="en-GB" dirty="0" err="1"/>
              <a:t>integri</a:t>
            </a:r>
            <a:r>
              <a:rPr lang="sr-Latn-RS" dirty="0" err="1"/>
              <a:t>sanost</a:t>
            </a:r>
            <a:r>
              <a:rPr lang="sr-Latn-RS" dirty="0"/>
              <a:t> se vidi u činjenici da je uz pomoć lokalne moždane stimulacije moguće izazvati koherentne, specifične emocionalne reakcije</a:t>
            </a:r>
            <a:r>
              <a:rPr lang="en-GB" dirty="0"/>
              <a:t>. </a:t>
            </a:r>
          </a:p>
          <a:p>
            <a:pPr marL="514350" indent="-514350">
              <a:spcAft>
                <a:spcPts val="1000"/>
              </a:spcAft>
              <a:buAutoNum type="arabicPeriod"/>
            </a:pPr>
            <a:r>
              <a:rPr lang="sr-Latn-RS" dirty="0"/>
              <a:t>One ostaju </a:t>
            </a:r>
            <a:r>
              <a:rPr lang="en-GB" dirty="0" err="1"/>
              <a:t>relativ</a:t>
            </a:r>
            <a:r>
              <a:rPr lang="sr-Latn-RS" dirty="0"/>
              <a:t>no </a:t>
            </a:r>
            <a:r>
              <a:rPr lang="en-GB" dirty="0" err="1"/>
              <a:t>inta</a:t>
            </a:r>
            <a:r>
              <a:rPr lang="sr-Latn-RS" dirty="0"/>
              <a:t>k</a:t>
            </a:r>
            <a:r>
              <a:rPr lang="en-GB" dirty="0"/>
              <a:t>t</a:t>
            </a:r>
            <a:r>
              <a:rPr lang="sr-Latn-RS" dirty="0"/>
              <a:t>ne</a:t>
            </a:r>
            <a:r>
              <a:rPr lang="en-GB" dirty="0"/>
              <a:t> </a:t>
            </a:r>
            <a:r>
              <a:rPr lang="sr-Latn-RS" dirty="0"/>
              <a:t>kod životinja čiji je </a:t>
            </a:r>
            <a:r>
              <a:rPr lang="sr-Latn-RS" dirty="0" err="1"/>
              <a:t>neokorteks</a:t>
            </a:r>
            <a:r>
              <a:rPr lang="sr-Latn-RS" dirty="0"/>
              <a:t> hirurški uklonjen tokom ranog razvoja</a:t>
            </a:r>
            <a:r>
              <a:rPr lang="en-GB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131828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/>
              <a:t>SKALE LIČNOSTI ZASNOVANE NA AFEKTIVENOJ NEURONAUCI</a:t>
            </a:r>
            <a:r>
              <a:rPr lang="en-GB" dirty="0"/>
              <a:t> (ANPS)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686800" cy="4525963"/>
          </a:xfrm>
        </p:spPr>
        <p:txBody>
          <a:bodyPr>
            <a:normAutofit fontScale="85000" lnSpcReduction="20000"/>
          </a:bodyPr>
          <a:lstStyle/>
          <a:p>
            <a:pPr marL="0" indent="0">
              <a:spcAft>
                <a:spcPts val="1000"/>
              </a:spcAft>
              <a:buNone/>
            </a:pPr>
            <a:r>
              <a:rPr lang="sr-Latn-RS" dirty="0"/>
              <a:t>Svaka </a:t>
            </a:r>
            <a:r>
              <a:rPr lang="en-GB" dirty="0"/>
              <a:t>ANPS </a:t>
            </a:r>
            <a:r>
              <a:rPr lang="sr-Latn-RS" dirty="0"/>
              <a:t>dimenzija odgovara jednoj od primalnih emocija identifikovanoj u istraživanjima elek</a:t>
            </a:r>
            <a:r>
              <a:rPr lang="en-US" dirty="0"/>
              <a:t>t</a:t>
            </a:r>
            <a:r>
              <a:rPr lang="sr-Latn-RS" dirty="0"/>
              <a:t>ričnom stimulacijom na različitim životinjskim vrstama</a:t>
            </a:r>
            <a:endParaRPr lang="en-GB" dirty="0"/>
          </a:p>
          <a:p>
            <a:pPr>
              <a:spcAft>
                <a:spcPts val="1000"/>
              </a:spcAft>
            </a:pPr>
            <a:r>
              <a:rPr lang="sr-Latn-RS" dirty="0"/>
              <a:t>POHOTA </a:t>
            </a:r>
            <a:r>
              <a:rPr lang="sr-Latn-RS" u="sng" dirty="0"/>
              <a:t>je isključena </a:t>
            </a:r>
            <a:r>
              <a:rPr lang="en-GB" dirty="0"/>
              <a:t>(</a:t>
            </a:r>
            <a:r>
              <a:rPr lang="sr-Latn-RS" dirty="0"/>
              <a:t>Panksepp smatra da </a:t>
            </a:r>
            <a:r>
              <a:rPr lang="en-US" dirty="0"/>
              <a:t>je </a:t>
            </a:r>
            <a:r>
              <a:rPr lang="en-US" dirty="0" err="1"/>
              <a:t>ovaj</a:t>
            </a:r>
            <a:r>
              <a:rPr lang="en-US" dirty="0"/>
              <a:t> s</a:t>
            </a:r>
            <a:r>
              <a:rPr lang="sr-Latn-RS" dirty="0"/>
              <a:t>i</a:t>
            </a:r>
            <a:r>
              <a:rPr lang="en-US" dirty="0"/>
              <a:t>stem </a:t>
            </a:r>
            <a:r>
              <a:rPr lang="en-US" dirty="0" err="1"/>
              <a:t>manje</a:t>
            </a:r>
            <a:r>
              <a:rPr lang="en-US" dirty="0"/>
              <a:t> </a:t>
            </a:r>
            <a:r>
              <a:rPr lang="en-US" dirty="0" err="1"/>
              <a:t>relevantan</a:t>
            </a:r>
            <a:r>
              <a:rPr lang="en-US" dirty="0"/>
              <a:t> za </a:t>
            </a:r>
            <a:r>
              <a:rPr lang="sr-Latn-RS" dirty="0"/>
              <a:t>teoriju ličnosti koja objašnjava ponašanje ljudi, ali i da ispitanici najverovatnije ne bi iskreno odgovarali na stavke</a:t>
            </a:r>
            <a:r>
              <a:rPr lang="en-GB" dirty="0"/>
              <a:t>)</a:t>
            </a:r>
          </a:p>
          <a:p>
            <a:pPr>
              <a:spcAft>
                <a:spcPts val="1000"/>
              </a:spcAft>
            </a:pPr>
            <a:r>
              <a:rPr lang="en-GB" dirty="0"/>
              <a:t>SPIRITUAL</a:t>
            </a:r>
            <a:r>
              <a:rPr lang="sr-Latn-RS" dirty="0"/>
              <a:t>NOST</a:t>
            </a:r>
            <a:r>
              <a:rPr lang="en-GB" dirty="0"/>
              <a:t> </a:t>
            </a:r>
            <a:r>
              <a:rPr lang="sr-Latn-RS" dirty="0"/>
              <a:t>– </a:t>
            </a:r>
            <a:r>
              <a:rPr lang="en-GB" dirty="0"/>
              <a:t>s</a:t>
            </a:r>
            <a:r>
              <a:rPr lang="sr-Latn-RS" dirty="0"/>
              <a:t>k</a:t>
            </a:r>
            <a:r>
              <a:rPr lang="en-GB" dirty="0"/>
              <a:t>al</a:t>
            </a:r>
            <a:r>
              <a:rPr lang="sr-Latn-RS" dirty="0"/>
              <a:t>a </a:t>
            </a:r>
            <a:r>
              <a:rPr lang="sr-Latn-RS" u="sng" dirty="0"/>
              <a:t>je uključena</a:t>
            </a:r>
            <a:r>
              <a:rPr lang="sr-Latn-RS" dirty="0"/>
              <a:t> zbog važnosti koju ovaj predmet merenja ima kod narkomanske zavisnosti</a:t>
            </a:r>
            <a:r>
              <a:rPr lang="en-GB" dirty="0"/>
              <a:t> (</a:t>
            </a:r>
            <a:r>
              <a:rPr lang="en-GB" dirty="0" err="1"/>
              <a:t>Panksepp</a:t>
            </a:r>
            <a:r>
              <a:rPr lang="en-GB" dirty="0"/>
              <a:t> et al., 2004)</a:t>
            </a:r>
            <a:r>
              <a:rPr lang="sr-Latn-RS" dirty="0"/>
              <a:t>. Može se smatrati najvišom ljudskom emocijom</a:t>
            </a:r>
            <a:r>
              <a:rPr lang="en-GB" dirty="0"/>
              <a:t> (</a:t>
            </a:r>
            <a:r>
              <a:rPr lang="sr-Latn-RS" dirty="0"/>
              <a:t>takođe i da bi se napravila </a:t>
            </a:r>
            <a:r>
              <a:rPr lang="en-GB" dirty="0" err="1"/>
              <a:t>paralel</a:t>
            </a:r>
            <a:r>
              <a:rPr lang="sr-Latn-RS" dirty="0"/>
              <a:t>a</a:t>
            </a:r>
            <a:r>
              <a:rPr lang="en-GB" dirty="0"/>
              <a:t> </a:t>
            </a:r>
            <a:r>
              <a:rPr lang="sr-Latn-RS" dirty="0"/>
              <a:t>sa </a:t>
            </a:r>
            <a:r>
              <a:rPr lang="en-GB" dirty="0" err="1"/>
              <a:t>Cloninger</a:t>
            </a:r>
            <a:r>
              <a:rPr lang="sr-Latn-RS" dirty="0"/>
              <a:t>ovom</a:t>
            </a:r>
            <a:r>
              <a:rPr lang="en-GB" dirty="0"/>
              <a:t> </a:t>
            </a:r>
            <a:r>
              <a:rPr lang="sr-Latn-RS" dirty="0"/>
              <a:t>skalom </a:t>
            </a:r>
            <a:r>
              <a:rPr lang="sr-Latn-RS" dirty="0" err="1"/>
              <a:t>samotranscedencije</a:t>
            </a:r>
            <a:r>
              <a:rPr lang="en-GB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1990374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226"/>
            <a:ext cx="8229600" cy="1143000"/>
          </a:xfrm>
        </p:spPr>
        <p:txBody>
          <a:bodyPr>
            <a:noAutofit/>
          </a:bodyPr>
          <a:lstStyle/>
          <a:p>
            <a:r>
              <a:rPr lang="sr-Latn-RS" sz="3600" dirty="0"/>
              <a:t>SKALE LIČNOSTI ZASNOVANE NA AFEKTIVENOJ NEURONAUCI</a:t>
            </a:r>
            <a:r>
              <a:rPr lang="en-GB" sz="3600" dirty="0"/>
              <a:t> (ANPS)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71600"/>
            <a:ext cx="9067800" cy="5486400"/>
          </a:xfrm>
        </p:spPr>
        <p:txBody>
          <a:bodyPr>
            <a:normAutofit fontScale="70000" lnSpcReduction="20000"/>
          </a:bodyPr>
          <a:lstStyle/>
          <a:p>
            <a:pPr>
              <a:spcAft>
                <a:spcPts val="1000"/>
              </a:spcAft>
            </a:pPr>
            <a:r>
              <a:rPr lang="sr-Latn-RS" dirty="0"/>
              <a:t>Skala IGRA </a:t>
            </a:r>
            <a:r>
              <a:rPr lang="en-GB" dirty="0"/>
              <a:t>– </a:t>
            </a:r>
            <a:r>
              <a:rPr lang="sr-Latn-RS" dirty="0"/>
              <a:t>sklonost društvenim igrama uz fizički kontakt, koje uključuju smeh i humor, kao i sklonost zabavi.</a:t>
            </a:r>
            <a:endParaRPr lang="en-GB" dirty="0"/>
          </a:p>
          <a:p>
            <a:pPr>
              <a:spcAft>
                <a:spcPts val="1000"/>
              </a:spcAft>
            </a:pPr>
            <a:r>
              <a:rPr lang="sr-Latn-RS" dirty="0"/>
              <a:t>Skala POTRAGA </a:t>
            </a:r>
            <a:r>
              <a:rPr lang="en-GB" dirty="0"/>
              <a:t>– </a:t>
            </a:r>
            <a:r>
              <a:rPr lang="en-GB" dirty="0" err="1"/>
              <a:t>anticipa</a:t>
            </a:r>
            <a:r>
              <a:rPr lang="sr-Latn-RS" dirty="0" err="1"/>
              <a:t>cija</a:t>
            </a:r>
            <a:r>
              <a:rPr lang="sr-Latn-RS" dirty="0"/>
              <a:t> novih pozitivnih iskustava uključujući radoznalost</a:t>
            </a:r>
            <a:r>
              <a:rPr lang="en-GB" dirty="0"/>
              <a:t>, </a:t>
            </a:r>
            <a:r>
              <a:rPr lang="sr-Latn-RS" dirty="0"/>
              <a:t>sklonost rešavanju problema i opšta sklonost da se istražuje</a:t>
            </a:r>
            <a:r>
              <a:rPr lang="en-GB" dirty="0"/>
              <a:t>. </a:t>
            </a:r>
          </a:p>
          <a:p>
            <a:pPr>
              <a:spcAft>
                <a:spcPts val="1000"/>
              </a:spcAft>
            </a:pPr>
            <a:r>
              <a:rPr lang="sr-Latn-RS" dirty="0"/>
              <a:t>Skala BRIGA </a:t>
            </a:r>
            <a:r>
              <a:rPr lang="en-GB" dirty="0"/>
              <a:t>– </a:t>
            </a:r>
            <a:r>
              <a:rPr lang="sr-Latn-RS" dirty="0"/>
              <a:t>sklonost da se brine o drugima, sklonost da se bude sa malom decom i životinjama</a:t>
            </a:r>
            <a:r>
              <a:rPr lang="en-GB" dirty="0"/>
              <a:t>, </a:t>
            </a:r>
            <a:r>
              <a:rPr lang="sr-Latn-RS" dirty="0"/>
              <a:t>kao i osetljivost prema životinjama i ljudima koji su u nevolji.</a:t>
            </a:r>
          </a:p>
          <a:p>
            <a:pPr>
              <a:spcAft>
                <a:spcPts val="1000"/>
              </a:spcAft>
            </a:pPr>
            <a:r>
              <a:rPr lang="sr-Latn-RS" dirty="0"/>
              <a:t>Skala STRAH </a:t>
            </a:r>
            <a:r>
              <a:rPr lang="en-GB" dirty="0"/>
              <a:t>–</a:t>
            </a:r>
            <a:r>
              <a:rPr lang="sr-Latn-RS" dirty="0"/>
              <a:t> </a:t>
            </a:r>
            <a:r>
              <a:rPr lang="sr-Latn-RS" dirty="0" err="1"/>
              <a:t>anksioznost</a:t>
            </a:r>
            <a:r>
              <a:rPr lang="en-GB" dirty="0"/>
              <a:t>, </a:t>
            </a:r>
            <a:r>
              <a:rPr lang="sr-Latn-RS" dirty="0"/>
              <a:t>briga</a:t>
            </a:r>
            <a:r>
              <a:rPr lang="en-GB" dirty="0"/>
              <a:t>, </a:t>
            </a:r>
            <a:r>
              <a:rPr lang="sr-Latn-RS" dirty="0"/>
              <a:t>problemi sa donošenjem odluka</a:t>
            </a:r>
            <a:r>
              <a:rPr lang="en-GB" dirty="0"/>
              <a:t>, </a:t>
            </a:r>
            <a:r>
              <a:rPr lang="en-GB" dirty="0" err="1"/>
              <a:t>rumin</a:t>
            </a:r>
            <a:r>
              <a:rPr lang="sr-Latn-RS" dirty="0" err="1"/>
              <a:t>iranje</a:t>
            </a:r>
            <a:r>
              <a:rPr lang="en-GB" dirty="0"/>
              <a:t>, </a:t>
            </a:r>
            <a:r>
              <a:rPr lang="sr-Latn-RS" dirty="0"/>
              <a:t>osećanje napetosti</a:t>
            </a:r>
            <a:r>
              <a:rPr lang="en-GB" dirty="0"/>
              <a:t> </a:t>
            </a:r>
            <a:r>
              <a:rPr lang="sr-Latn-RS" dirty="0"/>
              <a:t>i gubitak sna</a:t>
            </a:r>
            <a:r>
              <a:rPr lang="en-GB" dirty="0"/>
              <a:t>. </a:t>
            </a:r>
          </a:p>
          <a:p>
            <a:pPr>
              <a:spcAft>
                <a:spcPts val="1000"/>
              </a:spcAft>
            </a:pPr>
            <a:r>
              <a:rPr lang="sr-Latn-RS" dirty="0"/>
              <a:t>Skala GNEV </a:t>
            </a:r>
            <a:r>
              <a:rPr lang="en-GB" dirty="0"/>
              <a:t>– </a:t>
            </a:r>
            <a:r>
              <a:rPr lang="sr-Latn-RS" dirty="0"/>
              <a:t>„kratak fitilj“</a:t>
            </a:r>
            <a:r>
              <a:rPr lang="en-GB" dirty="0"/>
              <a:t>, </a:t>
            </a:r>
            <a:r>
              <a:rPr lang="sr-Latn-RS" dirty="0"/>
              <a:t>sklonost da se bude lako </a:t>
            </a:r>
            <a:r>
              <a:rPr lang="sr-Latn-RS" dirty="0" err="1"/>
              <a:t>iziritiran</a:t>
            </a:r>
            <a:r>
              <a:rPr lang="sr-Latn-RS" dirty="0"/>
              <a:t> i </a:t>
            </a:r>
            <a:r>
              <a:rPr lang="en-GB" dirty="0" err="1"/>
              <a:t>frustr</a:t>
            </a:r>
            <a:r>
              <a:rPr lang="sr-Latn-RS" dirty="0" err="1"/>
              <a:t>iran</a:t>
            </a:r>
            <a:r>
              <a:rPr lang="en-GB" dirty="0"/>
              <a:t>, </a:t>
            </a:r>
            <a:r>
              <a:rPr lang="sr-Latn-RS" dirty="0"/>
              <a:t>verbalna i fizička ekspresija besa</a:t>
            </a:r>
            <a:r>
              <a:rPr lang="en-GB" dirty="0"/>
              <a:t>.</a:t>
            </a:r>
          </a:p>
          <a:p>
            <a:pPr>
              <a:spcAft>
                <a:spcPts val="1000"/>
              </a:spcAft>
            </a:pPr>
            <a:r>
              <a:rPr lang="sr-Latn-RS" dirty="0"/>
              <a:t>Skala TUGA </a:t>
            </a:r>
            <a:r>
              <a:rPr lang="en-GB" dirty="0"/>
              <a:t>–</a:t>
            </a:r>
            <a:r>
              <a:rPr lang="sr-Latn-RS" dirty="0"/>
              <a:t>stres prilikom razdvajanja od bliskih osoba</a:t>
            </a:r>
            <a:r>
              <a:rPr lang="en-GB" dirty="0"/>
              <a:t>, </a:t>
            </a:r>
            <a:r>
              <a:rPr lang="sr-Latn-RS" dirty="0"/>
              <a:t>osećanje usamljenosti</a:t>
            </a:r>
            <a:r>
              <a:rPr lang="en-GB" dirty="0"/>
              <a:t>, </a:t>
            </a:r>
            <a:r>
              <a:rPr lang="sr-Latn-RS" dirty="0"/>
              <a:t>razmišljanje o voljenim osobama kojih više nema, plakanje</a:t>
            </a:r>
            <a:r>
              <a:rPr lang="en-GB" dirty="0"/>
              <a:t>. </a:t>
            </a:r>
          </a:p>
          <a:p>
            <a:pPr>
              <a:spcAft>
                <a:spcPts val="1000"/>
              </a:spcAft>
            </a:pPr>
            <a:r>
              <a:rPr lang="sr-Latn-RS" dirty="0"/>
              <a:t>Skala </a:t>
            </a:r>
            <a:r>
              <a:rPr lang="en-GB" dirty="0"/>
              <a:t>SPIRITUAL</a:t>
            </a:r>
            <a:r>
              <a:rPr lang="sr-Latn-RS" dirty="0"/>
              <a:t>NOST</a:t>
            </a:r>
            <a:r>
              <a:rPr lang="en-GB" dirty="0"/>
              <a:t> – </a:t>
            </a:r>
            <a:r>
              <a:rPr lang="sr-Latn-RS" dirty="0"/>
              <a:t>osećanje povezanosti sa svim bićima i osećanje jedinstva sa svim što postoji</a:t>
            </a:r>
            <a:r>
              <a:rPr lang="en-GB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781983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ANPS</a:t>
            </a:r>
            <a:r>
              <a:rPr lang="sr-Latn-RS" dirty="0"/>
              <a:t> I VELIKIH PET</a:t>
            </a:r>
            <a:endParaRPr lang="en-GB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362200"/>
            <a:ext cx="8948432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134911" y="5262982"/>
            <a:ext cx="8763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RS" sz="2000" dirty="0"/>
              <a:t>Zajednička </a:t>
            </a:r>
            <a:r>
              <a:rPr lang="en-US" sz="2000" dirty="0"/>
              <a:t>fa</a:t>
            </a:r>
            <a:r>
              <a:rPr lang="sr-Latn-RS" sz="2000" dirty="0"/>
              <a:t>k</a:t>
            </a:r>
            <a:r>
              <a:rPr lang="en-US" sz="2000" dirty="0"/>
              <a:t>tor</a:t>
            </a:r>
            <a:r>
              <a:rPr lang="sr-Latn-RS" sz="2000" dirty="0" err="1"/>
              <a:t>ska</a:t>
            </a:r>
            <a:r>
              <a:rPr lang="en-US" sz="2000" dirty="0"/>
              <a:t> anal</a:t>
            </a:r>
            <a:r>
              <a:rPr lang="sr-Latn-RS" sz="2000" dirty="0"/>
              <a:t>za</a:t>
            </a:r>
            <a:r>
              <a:rPr lang="en-US" sz="2000" dirty="0"/>
              <a:t>: 4 fa</a:t>
            </a:r>
            <a:r>
              <a:rPr lang="sr-Latn-RS" sz="2000" dirty="0"/>
              <a:t>k</a:t>
            </a:r>
            <a:r>
              <a:rPr lang="en-US" sz="2000" dirty="0"/>
              <a:t>tor</a:t>
            </a:r>
            <a:r>
              <a:rPr lang="sr-Latn-RS" sz="2000" dirty="0"/>
              <a:t>a</a:t>
            </a:r>
            <a:endParaRPr lang="en-GB" sz="2000" dirty="0"/>
          </a:p>
          <a:p>
            <a:r>
              <a:rPr lang="en-GB" sz="2000" dirty="0"/>
              <a:t>(1) </a:t>
            </a:r>
            <a:r>
              <a:rPr lang="sr-Latn-RS" sz="2000" dirty="0"/>
              <a:t>STRAH, TUGA, GNEV</a:t>
            </a:r>
            <a:r>
              <a:rPr lang="en-GB" sz="2000" dirty="0"/>
              <a:t>, </a:t>
            </a:r>
            <a:r>
              <a:rPr lang="sr-Latn-RS" sz="2000" dirty="0"/>
              <a:t>i </a:t>
            </a:r>
            <a:r>
              <a:rPr lang="sr-Latn-RS" sz="2000" dirty="0" err="1"/>
              <a:t>Neuroticizam</a:t>
            </a:r>
            <a:r>
              <a:rPr lang="en-GB" sz="2000" dirty="0"/>
              <a:t>, (2) </a:t>
            </a:r>
            <a:r>
              <a:rPr lang="sr-Latn-RS" sz="2000" dirty="0"/>
              <a:t>BRIGA i </a:t>
            </a:r>
            <a:r>
              <a:rPr lang="sr-Latn-RS" sz="2000" dirty="0" err="1"/>
              <a:t>Saradljivost</a:t>
            </a:r>
            <a:r>
              <a:rPr lang="en-GB" sz="2000" dirty="0"/>
              <a:t>, (3) </a:t>
            </a:r>
            <a:r>
              <a:rPr lang="sr-Latn-RS" sz="2000" dirty="0"/>
              <a:t>IGRA i </a:t>
            </a:r>
            <a:r>
              <a:rPr lang="en-GB" sz="2000" dirty="0"/>
              <a:t>E</a:t>
            </a:r>
            <a:r>
              <a:rPr lang="sr-Latn-RS" sz="2000" dirty="0" err="1"/>
              <a:t>ks</a:t>
            </a:r>
            <a:r>
              <a:rPr lang="en-GB" sz="2000" dirty="0" err="1"/>
              <a:t>traver</a:t>
            </a:r>
            <a:r>
              <a:rPr lang="sr-Latn-RS" sz="2000" dirty="0"/>
              <a:t>zija</a:t>
            </a:r>
            <a:r>
              <a:rPr lang="en-GB" sz="2000" dirty="0"/>
              <a:t>, </a:t>
            </a:r>
            <a:r>
              <a:rPr lang="sr-Latn-RS" sz="2000" dirty="0"/>
              <a:t>i </a:t>
            </a:r>
            <a:r>
              <a:rPr lang="en-GB" sz="2000" dirty="0"/>
              <a:t>(4) </a:t>
            </a:r>
            <a:r>
              <a:rPr lang="sr-Latn-RS" sz="2000" dirty="0"/>
              <a:t>POTRAGA i </a:t>
            </a:r>
            <a:r>
              <a:rPr lang="en-GB" sz="2000" dirty="0"/>
              <a:t>O</a:t>
            </a:r>
            <a:r>
              <a:rPr lang="sr-Latn-RS" sz="2000" dirty="0" err="1"/>
              <a:t>tvorenost</a:t>
            </a:r>
            <a:endParaRPr lang="en-GB" sz="2000" dirty="0"/>
          </a:p>
        </p:txBody>
      </p:sp>
      <p:sp>
        <p:nvSpPr>
          <p:cNvPr id="5" name="Rectangle 4"/>
          <p:cNvSpPr/>
          <p:nvPr/>
        </p:nvSpPr>
        <p:spPr>
          <a:xfrm>
            <a:off x="136160" y="1447800"/>
            <a:ext cx="852315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RS" sz="2000" dirty="0"/>
              <a:t>Inventar ima </a:t>
            </a:r>
            <a:r>
              <a:rPr lang="en-GB" sz="2000" dirty="0"/>
              <a:t>112</a:t>
            </a:r>
            <a:r>
              <a:rPr lang="sr-Latn-RS" sz="2000" dirty="0"/>
              <a:t> aj</a:t>
            </a:r>
            <a:r>
              <a:rPr lang="en-GB" sz="2000" dirty="0"/>
              <a:t>tem</a:t>
            </a:r>
            <a:r>
              <a:rPr lang="sr-Latn-RS" sz="2000" dirty="0"/>
              <a:t>a</a:t>
            </a:r>
            <a:r>
              <a:rPr lang="en-GB" sz="2000" dirty="0"/>
              <a:t> </a:t>
            </a:r>
            <a:r>
              <a:rPr lang="sr-Latn-RS" sz="2000" dirty="0"/>
              <a:t>čije su </a:t>
            </a:r>
            <a:r>
              <a:rPr lang="sr-Latn-RS" sz="2000"/>
              <a:t>pouzdanosti preko </a:t>
            </a:r>
            <a:r>
              <a:rPr lang="en-GB" sz="2000"/>
              <a:t>.</a:t>
            </a:r>
            <a:r>
              <a:rPr lang="en-GB" sz="2000" dirty="0"/>
              <a:t>70 </a:t>
            </a:r>
          </a:p>
        </p:txBody>
      </p:sp>
    </p:spTree>
    <p:extLst>
      <p:ext uri="{BB962C8B-B14F-4D97-AF65-F5344CB8AC3E}">
        <p14:creationId xmlns:p14="http://schemas.microsoft.com/office/powerpoint/2010/main" val="18142642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4781</TotalTime>
  <Words>2523</Words>
  <Application>Microsoft Office PowerPoint</Application>
  <PresentationFormat>On-screen Show (4:3)</PresentationFormat>
  <Paragraphs>107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Calibri</vt:lpstr>
      <vt:lpstr>Times New Roman</vt:lpstr>
      <vt:lpstr>Wingdings</vt:lpstr>
      <vt:lpstr>Office Theme</vt:lpstr>
      <vt:lpstr>EMOCIONALNI SISTEMI</vt:lpstr>
      <vt:lpstr>SLIČNOST PRIMARNIH EMOCIJA IZMEĐU VRSTA</vt:lpstr>
      <vt:lpstr>TROJNI MOZAK</vt:lpstr>
      <vt:lpstr>SEDAM SUPKORTIKALNIH EMOCIONALNIH  SISTEMA</vt:lpstr>
      <vt:lpstr>SEDAM SUPKORTIKALNIH EMOCIONALNIH  SISTEMA</vt:lpstr>
      <vt:lpstr>O EMOCIONALNIM SISTEMIMA:</vt:lpstr>
      <vt:lpstr>SKALE LIČNOSTI ZASNOVANE NA AFEKTIVENOJ NEURONAUCI (ANPS)</vt:lpstr>
      <vt:lpstr>SKALE LIČNOSTI ZASNOVANE NA AFEKTIVENOJ NEURONAUCI (ANPS)</vt:lpstr>
      <vt:lpstr>ANPS I VELIKIH PET</vt:lpstr>
      <vt:lpstr>ANPS I VELIKIH PET</vt:lpstr>
      <vt:lpstr>RAZLIKE IZMEĐU ANPS I VELIKIH PET</vt:lpstr>
      <vt:lpstr>RAZLIKE IZMEĐU ANPS I VELIKIH PET</vt:lpstr>
      <vt:lpstr>ANPS I HEXACO </vt:lpstr>
      <vt:lpstr>ANPS I HEXACO</vt:lpstr>
      <vt:lpstr>PowerPoint Presentation</vt:lpstr>
      <vt:lpstr>ANPS I HEXACO</vt:lpstr>
      <vt:lpstr>RAZLIKE IZMEĐU ANPS I HEXACO</vt:lpstr>
      <vt:lpstr>RAZLIKE IZMEĐU ANPS I HEXACO</vt:lpstr>
      <vt:lpstr>KAKO SUPHUMANE VRSTE KOJE IMAJU LIMITIRANE CEREBRALNE KAPACITETE MOGU IMATI DISTINKTNE LIČNOSTI (FFM DIMENZIJE)?</vt:lpstr>
      <vt:lpstr>KAKO SUPHUMANE VRSTE KOJE IMAJU LIMITIRANE CEREBRALNE KAPACITETE MOGU IMATI DISTINKTNE LIČNOSTI (FFM DIMENZIJE)?</vt:lpstr>
      <vt:lpstr>EMPIRIJSKA PODRŠKA</vt:lpstr>
      <vt:lpstr>EMPIRIJSKA PODRŠKA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EMOTIONAL SYSTEMS</dc:title>
  <dc:creator>goxy</dc:creator>
  <cp:lastModifiedBy>Goran Knezevic</cp:lastModifiedBy>
  <cp:revision>95</cp:revision>
  <dcterms:created xsi:type="dcterms:W3CDTF">2015-04-13T08:12:39Z</dcterms:created>
  <dcterms:modified xsi:type="dcterms:W3CDTF">2019-11-22T10:01:43Z</dcterms:modified>
</cp:coreProperties>
</file>