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a belanov" userId="40c1e8880fb7fbd5" providerId="LiveId" clId="{1B3D8458-B390-4536-9D82-13B3F0278272}"/>
    <pc:docChg chg="delSld">
      <pc:chgData name="maja belanov" userId="40c1e8880fb7fbd5" providerId="LiveId" clId="{1B3D8458-B390-4536-9D82-13B3F0278272}" dt="2024-05-13T19:59:06.672" v="0" actId="2696"/>
      <pc:docMkLst>
        <pc:docMk/>
      </pc:docMkLst>
      <pc:sldChg chg="del">
        <pc:chgData name="maja belanov" userId="40c1e8880fb7fbd5" providerId="LiveId" clId="{1B3D8458-B390-4536-9D82-13B3F0278272}" dt="2024-05-13T19:59:06.672" v="0" actId="2696"/>
        <pc:sldMkLst>
          <pc:docMk/>
          <pc:sldMk cId="4291675583" sldId="263"/>
        </pc:sldMkLst>
      </pc:sldChg>
      <pc:sldChg chg="del">
        <pc:chgData name="maja belanov" userId="40c1e8880fb7fbd5" providerId="LiveId" clId="{1B3D8458-B390-4536-9D82-13B3F0278272}" dt="2024-05-13T19:59:06.672" v="0" actId="2696"/>
        <pc:sldMkLst>
          <pc:docMk/>
          <pc:sldMk cId="2501163499" sldId="265"/>
        </pc:sldMkLst>
      </pc:sldChg>
      <pc:sldChg chg="del">
        <pc:chgData name="maja belanov" userId="40c1e8880fb7fbd5" providerId="LiveId" clId="{1B3D8458-B390-4536-9D82-13B3F0278272}" dt="2024-05-13T19:59:06.672" v="0" actId="2696"/>
        <pc:sldMkLst>
          <pc:docMk/>
          <pc:sldMk cId="116628590" sldId="266"/>
        </pc:sldMkLst>
      </pc:sldChg>
      <pc:sldChg chg="del">
        <pc:chgData name="maja belanov" userId="40c1e8880fb7fbd5" providerId="LiveId" clId="{1B3D8458-B390-4536-9D82-13B3F0278272}" dt="2024-05-13T19:59:06.672" v="0" actId="2696"/>
        <pc:sldMkLst>
          <pc:docMk/>
          <pc:sldMk cId="460394999" sldId="267"/>
        </pc:sldMkLst>
      </pc:sldChg>
      <pc:sldChg chg="del">
        <pc:chgData name="maja belanov" userId="40c1e8880fb7fbd5" providerId="LiveId" clId="{1B3D8458-B390-4536-9D82-13B3F0278272}" dt="2024-05-13T19:59:06.672" v="0" actId="2696"/>
        <pc:sldMkLst>
          <pc:docMk/>
          <pc:sldMk cId="3491452854" sldId="268"/>
        </pc:sldMkLst>
      </pc:sldChg>
      <pc:sldChg chg="del">
        <pc:chgData name="maja belanov" userId="40c1e8880fb7fbd5" providerId="LiveId" clId="{1B3D8458-B390-4536-9D82-13B3F0278272}" dt="2024-05-13T19:59:06.672" v="0" actId="2696"/>
        <pc:sldMkLst>
          <pc:docMk/>
          <pc:sldMk cId="3007189057" sldId="269"/>
        </pc:sldMkLst>
      </pc:sldChg>
      <pc:sldChg chg="del">
        <pc:chgData name="maja belanov" userId="40c1e8880fb7fbd5" providerId="LiveId" clId="{1B3D8458-B390-4536-9D82-13B3F0278272}" dt="2024-05-13T19:59:06.672" v="0" actId="2696"/>
        <pc:sldMkLst>
          <pc:docMk/>
          <pc:sldMk cId="21865522" sldId="270"/>
        </pc:sldMkLst>
      </pc:sldChg>
      <pc:sldChg chg="del">
        <pc:chgData name="maja belanov" userId="40c1e8880fb7fbd5" providerId="LiveId" clId="{1B3D8458-B390-4536-9D82-13B3F0278272}" dt="2024-05-13T19:59:06.672" v="0" actId="2696"/>
        <pc:sldMkLst>
          <pc:docMk/>
          <pc:sldMk cId="3236399430" sldId="271"/>
        </pc:sldMkLst>
      </pc:sldChg>
      <pc:sldChg chg="del">
        <pc:chgData name="maja belanov" userId="40c1e8880fb7fbd5" providerId="LiveId" clId="{1B3D8458-B390-4536-9D82-13B3F0278272}" dt="2024-05-13T19:59:06.672" v="0" actId="2696"/>
        <pc:sldMkLst>
          <pc:docMk/>
          <pc:sldMk cId="4184606487" sldId="272"/>
        </pc:sldMkLst>
      </pc:sldChg>
      <pc:sldChg chg="del">
        <pc:chgData name="maja belanov" userId="40c1e8880fb7fbd5" providerId="LiveId" clId="{1B3D8458-B390-4536-9D82-13B3F0278272}" dt="2024-05-13T19:59:06.672" v="0" actId="2696"/>
        <pc:sldMkLst>
          <pc:docMk/>
          <pc:sldMk cId="585312849" sldId="273"/>
        </pc:sldMkLst>
      </pc:sldChg>
      <pc:sldChg chg="del">
        <pc:chgData name="maja belanov" userId="40c1e8880fb7fbd5" providerId="LiveId" clId="{1B3D8458-B390-4536-9D82-13B3F0278272}" dt="2024-05-13T19:59:06.672" v="0" actId="2696"/>
        <pc:sldMkLst>
          <pc:docMk/>
          <pc:sldMk cId="3352962080" sldId="274"/>
        </pc:sldMkLst>
      </pc:sldChg>
      <pc:sldChg chg="del">
        <pc:chgData name="maja belanov" userId="40c1e8880fb7fbd5" providerId="LiveId" clId="{1B3D8458-B390-4536-9D82-13B3F0278272}" dt="2024-05-13T19:59:06.672" v="0" actId="2696"/>
        <pc:sldMkLst>
          <pc:docMk/>
          <pc:sldMk cId="1588121700" sldId="275"/>
        </pc:sldMkLst>
      </pc:sldChg>
      <pc:sldChg chg="del">
        <pc:chgData name="maja belanov" userId="40c1e8880fb7fbd5" providerId="LiveId" clId="{1B3D8458-B390-4536-9D82-13B3F0278272}" dt="2024-05-13T19:59:06.672" v="0" actId="2696"/>
        <pc:sldMkLst>
          <pc:docMk/>
          <pc:sldMk cId="414627086" sldId="276"/>
        </pc:sldMkLst>
      </pc:sldChg>
      <pc:sldChg chg="del">
        <pc:chgData name="maja belanov" userId="40c1e8880fb7fbd5" providerId="LiveId" clId="{1B3D8458-B390-4536-9D82-13B3F0278272}" dt="2024-05-13T19:59:06.672" v="0" actId="2696"/>
        <pc:sldMkLst>
          <pc:docMk/>
          <pc:sldMk cId="3139149084" sldId="277"/>
        </pc:sldMkLst>
      </pc:sldChg>
      <pc:sldChg chg="del">
        <pc:chgData name="maja belanov" userId="40c1e8880fb7fbd5" providerId="LiveId" clId="{1B3D8458-B390-4536-9D82-13B3F0278272}" dt="2024-05-13T19:59:06.672" v="0" actId="2696"/>
        <pc:sldMkLst>
          <pc:docMk/>
          <pc:sldMk cId="3153393154" sldId="278"/>
        </pc:sldMkLst>
      </pc:sldChg>
      <pc:sldChg chg="del">
        <pc:chgData name="maja belanov" userId="40c1e8880fb7fbd5" providerId="LiveId" clId="{1B3D8458-B390-4536-9D82-13B3F0278272}" dt="2024-05-13T19:59:06.672" v="0" actId="2696"/>
        <pc:sldMkLst>
          <pc:docMk/>
          <pc:sldMk cId="3459809075" sldId="27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41B71C-2190-4B23-A4A3-EC5BA59F4285}"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7E0EA-52FC-4D4B-A68F-24BCD0C67CC7}" type="slidenum">
              <a:rPr lang="en-US" smtClean="0"/>
              <a:t>‹#›</a:t>
            </a:fld>
            <a:endParaRPr lang="en-US"/>
          </a:p>
        </p:txBody>
      </p:sp>
    </p:spTree>
    <p:extLst>
      <p:ext uri="{BB962C8B-B14F-4D97-AF65-F5344CB8AC3E}">
        <p14:creationId xmlns:p14="http://schemas.microsoft.com/office/powerpoint/2010/main" val="135578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1B71C-2190-4B23-A4A3-EC5BA59F4285}"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7E0EA-52FC-4D4B-A68F-24BCD0C67CC7}" type="slidenum">
              <a:rPr lang="en-US" smtClean="0"/>
              <a:t>‹#›</a:t>
            </a:fld>
            <a:endParaRPr lang="en-US"/>
          </a:p>
        </p:txBody>
      </p:sp>
    </p:spTree>
    <p:extLst>
      <p:ext uri="{BB962C8B-B14F-4D97-AF65-F5344CB8AC3E}">
        <p14:creationId xmlns:p14="http://schemas.microsoft.com/office/powerpoint/2010/main" val="3619310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1B71C-2190-4B23-A4A3-EC5BA59F4285}"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7E0EA-52FC-4D4B-A68F-24BCD0C67CC7}" type="slidenum">
              <a:rPr lang="en-US" smtClean="0"/>
              <a:t>‹#›</a:t>
            </a:fld>
            <a:endParaRPr lang="en-US"/>
          </a:p>
        </p:txBody>
      </p:sp>
    </p:spTree>
    <p:extLst>
      <p:ext uri="{BB962C8B-B14F-4D97-AF65-F5344CB8AC3E}">
        <p14:creationId xmlns:p14="http://schemas.microsoft.com/office/powerpoint/2010/main" val="384894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1B71C-2190-4B23-A4A3-EC5BA59F4285}"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7E0EA-52FC-4D4B-A68F-24BCD0C67CC7}" type="slidenum">
              <a:rPr lang="en-US" smtClean="0"/>
              <a:t>‹#›</a:t>
            </a:fld>
            <a:endParaRPr lang="en-US"/>
          </a:p>
        </p:txBody>
      </p:sp>
    </p:spTree>
    <p:extLst>
      <p:ext uri="{BB962C8B-B14F-4D97-AF65-F5344CB8AC3E}">
        <p14:creationId xmlns:p14="http://schemas.microsoft.com/office/powerpoint/2010/main" val="387518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41B71C-2190-4B23-A4A3-EC5BA59F4285}"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7E0EA-52FC-4D4B-A68F-24BCD0C67CC7}" type="slidenum">
              <a:rPr lang="en-US" smtClean="0"/>
              <a:t>‹#›</a:t>
            </a:fld>
            <a:endParaRPr lang="en-US"/>
          </a:p>
        </p:txBody>
      </p:sp>
    </p:spTree>
    <p:extLst>
      <p:ext uri="{BB962C8B-B14F-4D97-AF65-F5344CB8AC3E}">
        <p14:creationId xmlns:p14="http://schemas.microsoft.com/office/powerpoint/2010/main" val="324875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41B71C-2190-4B23-A4A3-EC5BA59F4285}"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7E0EA-52FC-4D4B-A68F-24BCD0C67CC7}" type="slidenum">
              <a:rPr lang="en-US" smtClean="0"/>
              <a:t>‹#›</a:t>
            </a:fld>
            <a:endParaRPr lang="en-US"/>
          </a:p>
        </p:txBody>
      </p:sp>
    </p:spTree>
    <p:extLst>
      <p:ext uri="{BB962C8B-B14F-4D97-AF65-F5344CB8AC3E}">
        <p14:creationId xmlns:p14="http://schemas.microsoft.com/office/powerpoint/2010/main" val="3193820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41B71C-2190-4B23-A4A3-EC5BA59F4285}" type="datetimeFigureOut">
              <a:rPr lang="en-US" smtClean="0"/>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7E0EA-52FC-4D4B-A68F-24BCD0C67CC7}" type="slidenum">
              <a:rPr lang="en-US" smtClean="0"/>
              <a:t>‹#›</a:t>
            </a:fld>
            <a:endParaRPr lang="en-US"/>
          </a:p>
        </p:txBody>
      </p:sp>
    </p:spTree>
    <p:extLst>
      <p:ext uri="{BB962C8B-B14F-4D97-AF65-F5344CB8AC3E}">
        <p14:creationId xmlns:p14="http://schemas.microsoft.com/office/powerpoint/2010/main" val="4070710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41B71C-2190-4B23-A4A3-EC5BA59F4285}" type="datetimeFigureOut">
              <a:rPr lang="en-US" smtClean="0"/>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7E0EA-52FC-4D4B-A68F-24BCD0C67CC7}" type="slidenum">
              <a:rPr lang="en-US" smtClean="0"/>
              <a:t>‹#›</a:t>
            </a:fld>
            <a:endParaRPr lang="en-US"/>
          </a:p>
        </p:txBody>
      </p:sp>
    </p:spTree>
    <p:extLst>
      <p:ext uri="{BB962C8B-B14F-4D97-AF65-F5344CB8AC3E}">
        <p14:creationId xmlns:p14="http://schemas.microsoft.com/office/powerpoint/2010/main" val="359064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1B71C-2190-4B23-A4A3-EC5BA59F4285}" type="datetimeFigureOut">
              <a:rPr lang="en-US" smtClean="0"/>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7E0EA-52FC-4D4B-A68F-24BCD0C67CC7}" type="slidenum">
              <a:rPr lang="en-US" smtClean="0"/>
              <a:t>‹#›</a:t>
            </a:fld>
            <a:endParaRPr lang="en-US"/>
          </a:p>
        </p:txBody>
      </p:sp>
    </p:spTree>
    <p:extLst>
      <p:ext uri="{BB962C8B-B14F-4D97-AF65-F5344CB8AC3E}">
        <p14:creationId xmlns:p14="http://schemas.microsoft.com/office/powerpoint/2010/main" val="349894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41B71C-2190-4B23-A4A3-EC5BA59F4285}"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7E0EA-52FC-4D4B-A68F-24BCD0C67CC7}" type="slidenum">
              <a:rPr lang="en-US" smtClean="0"/>
              <a:t>‹#›</a:t>
            </a:fld>
            <a:endParaRPr lang="en-US"/>
          </a:p>
        </p:txBody>
      </p:sp>
    </p:spTree>
    <p:extLst>
      <p:ext uri="{BB962C8B-B14F-4D97-AF65-F5344CB8AC3E}">
        <p14:creationId xmlns:p14="http://schemas.microsoft.com/office/powerpoint/2010/main" val="208100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41B71C-2190-4B23-A4A3-EC5BA59F4285}"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7E0EA-52FC-4D4B-A68F-24BCD0C67CC7}" type="slidenum">
              <a:rPr lang="en-US" smtClean="0"/>
              <a:t>‹#›</a:t>
            </a:fld>
            <a:endParaRPr lang="en-US"/>
          </a:p>
        </p:txBody>
      </p:sp>
    </p:spTree>
    <p:extLst>
      <p:ext uri="{BB962C8B-B14F-4D97-AF65-F5344CB8AC3E}">
        <p14:creationId xmlns:p14="http://schemas.microsoft.com/office/powerpoint/2010/main" val="2146753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1B71C-2190-4B23-A4A3-EC5BA59F4285}" type="datetimeFigureOut">
              <a:rPr lang="en-US" smtClean="0"/>
              <a:t>5/13/2024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7E0EA-52FC-4D4B-A68F-24BCD0C67CC7}" type="slidenum">
              <a:rPr lang="en-US" smtClean="0"/>
              <a:t>‹#›</a:t>
            </a:fld>
            <a:endParaRPr lang="en-US"/>
          </a:p>
        </p:txBody>
      </p:sp>
    </p:spTree>
    <p:extLst>
      <p:ext uri="{BB962C8B-B14F-4D97-AF65-F5344CB8AC3E}">
        <p14:creationId xmlns:p14="http://schemas.microsoft.com/office/powerpoint/2010/main" val="3701478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5935" y="2161454"/>
            <a:ext cx="9144000" cy="2387600"/>
          </a:xfrm>
        </p:spPr>
        <p:txBody>
          <a:bodyPr>
            <a:normAutofit/>
          </a:bodyPr>
          <a:lstStyle/>
          <a:p>
            <a:r>
              <a:rPr lang="en-US" b="1" dirty="0"/>
              <a:t>Unit 7</a:t>
            </a:r>
            <a:br>
              <a:rPr lang="en-US" b="1" dirty="0"/>
            </a:br>
            <a:r>
              <a:rPr lang="en-US" b="1" dirty="0">
                <a:solidFill>
                  <a:srgbClr val="FF0000"/>
                </a:solidFill>
              </a:rPr>
              <a:t>Ancient Greece – an overview </a:t>
            </a:r>
          </a:p>
        </p:txBody>
      </p:sp>
    </p:spTree>
    <p:extLst>
      <p:ext uri="{BB962C8B-B14F-4D97-AF65-F5344CB8AC3E}">
        <p14:creationId xmlns:p14="http://schemas.microsoft.com/office/powerpoint/2010/main" val="1240890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23061-31C0-350E-1FB1-88C2E06381C8}"/>
              </a:ext>
            </a:extLst>
          </p:cNvPr>
          <p:cNvSpPr>
            <a:spLocks noGrp="1"/>
          </p:cNvSpPr>
          <p:nvPr>
            <p:ph type="title"/>
          </p:nvPr>
        </p:nvSpPr>
        <p:spPr>
          <a:xfrm>
            <a:off x="838200" y="365126"/>
            <a:ext cx="10515600" cy="609660"/>
          </a:xfrm>
        </p:spPr>
        <p:txBody>
          <a:bodyPr>
            <a:normAutofit fontScale="90000"/>
          </a:bodyPr>
          <a:lstStyle/>
          <a:p>
            <a:r>
              <a:rPr lang="en-US" dirty="0">
                <a:solidFill>
                  <a:srgbClr val="000000"/>
                </a:solidFill>
                <a:latin typeface="arial" panose="020B0604020202020204" pitchFamily="34" charset="0"/>
              </a:rPr>
              <a:t>Ancient Greece</a:t>
            </a:r>
            <a:endParaRPr lang="en-US" dirty="0"/>
          </a:p>
        </p:txBody>
      </p:sp>
      <p:sp>
        <p:nvSpPr>
          <p:cNvPr id="9" name="TextBox 8">
            <a:extLst>
              <a:ext uri="{FF2B5EF4-FFF2-40B4-BE49-F238E27FC236}">
                <a16:creationId xmlns:a16="http://schemas.microsoft.com/office/drawing/2014/main" id="{CEC954E1-0E21-BDA6-39F2-74B1435FFE07}"/>
              </a:ext>
            </a:extLst>
          </p:cNvPr>
          <p:cNvSpPr txBox="1"/>
          <p:nvPr/>
        </p:nvSpPr>
        <p:spPr>
          <a:xfrm>
            <a:off x="838200" y="1112713"/>
            <a:ext cx="10366794" cy="646331"/>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Ancient Greece included what we know today as Greece as well as the parts of modern Turkey that lie around the Aegean Sea. </a:t>
            </a:r>
            <a:endParaRPr lang="en-US" dirty="0"/>
          </a:p>
        </p:txBody>
      </p:sp>
      <p:sp>
        <p:nvSpPr>
          <p:cNvPr id="11" name="TextBox 10">
            <a:extLst>
              <a:ext uri="{FF2B5EF4-FFF2-40B4-BE49-F238E27FC236}">
                <a16:creationId xmlns:a16="http://schemas.microsoft.com/office/drawing/2014/main" id="{15EB637B-E683-F76A-8946-1E9175B7301A}"/>
              </a:ext>
            </a:extLst>
          </p:cNvPr>
          <p:cNvSpPr txBox="1"/>
          <p:nvPr/>
        </p:nvSpPr>
        <p:spPr>
          <a:xfrm>
            <a:off x="838200" y="1798323"/>
            <a:ext cx="9884434" cy="923330"/>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The period of ancient Greece’s history with which people generally are probably most familiar lasted only about 400 years. It began with the first Olympic Games (776 BCE) and ended in 323 BCE when Alexander the Great died. </a:t>
            </a:r>
            <a:endParaRPr lang="en-US" dirty="0"/>
          </a:p>
        </p:txBody>
      </p:sp>
      <p:sp>
        <p:nvSpPr>
          <p:cNvPr id="13" name="TextBox 12">
            <a:extLst>
              <a:ext uri="{FF2B5EF4-FFF2-40B4-BE49-F238E27FC236}">
                <a16:creationId xmlns:a16="http://schemas.microsoft.com/office/drawing/2014/main" id="{C357AE37-9189-7A8C-29FB-4BFEF266B4FA}"/>
              </a:ext>
            </a:extLst>
          </p:cNvPr>
          <p:cNvSpPr txBox="1"/>
          <p:nvPr/>
        </p:nvSpPr>
        <p:spPr>
          <a:xfrm>
            <a:off x="790845" y="3092667"/>
            <a:ext cx="6684034" cy="1477328"/>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The first known fixed settlements on Greece’s mainland were in the Peloponnesian Peninsula. Greece’s steep mountains cut off contact between many settlements. This feature in ancient Greece prevented people from growing as one nation so many settlements developed as </a:t>
            </a:r>
            <a:r>
              <a:rPr lang="en-US" sz="1800" b="1" dirty="0">
                <a:effectLst/>
                <a:latin typeface="Times New Roman" panose="02020603050405020304" pitchFamily="18" charset="0"/>
                <a:ea typeface="Calibri" panose="020F0502020204030204" pitchFamily="34" charset="0"/>
              </a:rPr>
              <a:t>city-states (poleis)</a:t>
            </a:r>
            <a:r>
              <a:rPr lang="en-US" sz="1800" dirty="0">
                <a:effectLst/>
                <a:latin typeface="Times New Roman" panose="02020603050405020304" pitchFamily="18" charset="0"/>
                <a:ea typeface="Calibri" panose="020F0502020204030204" pitchFamily="34" charset="0"/>
              </a:rPr>
              <a:t>. </a:t>
            </a:r>
            <a:endParaRPr lang="en-US" dirty="0"/>
          </a:p>
        </p:txBody>
      </p:sp>
      <p:sp>
        <p:nvSpPr>
          <p:cNvPr id="15" name="TextBox 14">
            <a:extLst>
              <a:ext uri="{FF2B5EF4-FFF2-40B4-BE49-F238E27FC236}">
                <a16:creationId xmlns:a16="http://schemas.microsoft.com/office/drawing/2014/main" id="{83C0B097-1389-827D-8605-B60085B32F98}"/>
              </a:ext>
            </a:extLst>
          </p:cNvPr>
          <p:cNvSpPr txBox="1"/>
          <p:nvPr/>
        </p:nvSpPr>
        <p:spPr>
          <a:xfrm>
            <a:off x="746230" y="4940828"/>
            <a:ext cx="10699540" cy="1200329"/>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City-states were independent urban centers that generally shared a common language and religious beliefs. At its center were public buildings, built around a </a:t>
            </a:r>
            <a:r>
              <a:rPr lang="en-US" sz="1800" u="sng" dirty="0">
                <a:effectLst/>
                <a:latin typeface="Times New Roman" panose="02020603050405020304" pitchFamily="18" charset="0"/>
                <a:ea typeface="Calibri" panose="020F0502020204030204" pitchFamily="34" charset="0"/>
              </a:rPr>
              <a:t>large open space </a:t>
            </a:r>
            <a:r>
              <a:rPr lang="en-US" sz="1800" dirty="0">
                <a:effectLst/>
                <a:latin typeface="Times New Roman" panose="02020603050405020304" pitchFamily="18" charset="0"/>
                <a:ea typeface="Calibri" panose="020F0502020204030204" pitchFamily="34" charset="0"/>
              </a:rPr>
              <a:t>called the </a:t>
            </a:r>
            <a:r>
              <a:rPr lang="en-US" sz="1800" b="1" dirty="0">
                <a:effectLst/>
                <a:latin typeface="Times New Roman" panose="02020603050405020304" pitchFamily="18" charset="0"/>
                <a:ea typeface="Calibri" panose="020F0502020204030204" pitchFamily="34" charset="0"/>
              </a:rPr>
              <a:t>agora</a:t>
            </a:r>
            <a:r>
              <a:rPr lang="en-US" sz="1800" dirty="0">
                <a:effectLst/>
                <a:latin typeface="Times New Roman" panose="02020603050405020304" pitchFamily="18" charset="0"/>
                <a:ea typeface="Calibri" panose="020F0502020204030204" pitchFamily="34" charset="0"/>
              </a:rPr>
              <a:t>. The markets were there; it was also where people did business and were entertained. A hill was usually found nearby, on which temples, palaces and other key buildings were built (this was called an </a:t>
            </a:r>
            <a:r>
              <a:rPr lang="en-US" sz="1800" b="1" dirty="0">
                <a:effectLst/>
                <a:latin typeface="Times New Roman" panose="02020603050405020304" pitchFamily="18" charset="0"/>
                <a:ea typeface="Calibri" panose="020F0502020204030204" pitchFamily="34" charset="0"/>
              </a:rPr>
              <a:t>acropolis</a:t>
            </a:r>
            <a:r>
              <a:rPr lang="en-US" sz="1800" dirty="0">
                <a:effectLst/>
                <a:latin typeface="Times New Roman" panose="02020603050405020304" pitchFamily="18" charset="0"/>
                <a:ea typeface="Calibri" panose="020F0502020204030204" pitchFamily="34" charset="0"/>
              </a:rPr>
              <a:t>, which means ‘summit city’).</a:t>
            </a:r>
          </a:p>
        </p:txBody>
      </p:sp>
      <p:pic>
        <p:nvPicPr>
          <p:cNvPr id="19" name="Picture 18">
            <a:extLst>
              <a:ext uri="{FF2B5EF4-FFF2-40B4-BE49-F238E27FC236}">
                <a16:creationId xmlns:a16="http://schemas.microsoft.com/office/drawing/2014/main" id="{0FE99344-45D1-A949-DBAE-2D3CCF01F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4879" y="2430772"/>
            <a:ext cx="4292738" cy="2324639"/>
          </a:xfrm>
          <a:prstGeom prst="rect">
            <a:avLst/>
          </a:prstGeom>
        </p:spPr>
      </p:pic>
      <p:sp>
        <p:nvSpPr>
          <p:cNvPr id="20" name="TextBox 19">
            <a:extLst>
              <a:ext uri="{FF2B5EF4-FFF2-40B4-BE49-F238E27FC236}">
                <a16:creationId xmlns:a16="http://schemas.microsoft.com/office/drawing/2014/main" id="{F5ECF0CE-1C75-3A65-8FEF-AEFC6CB9A81F}"/>
              </a:ext>
            </a:extLst>
          </p:cNvPr>
          <p:cNvSpPr txBox="1"/>
          <p:nvPr/>
        </p:nvSpPr>
        <p:spPr>
          <a:xfrm>
            <a:off x="3398807" y="2729532"/>
            <a:ext cx="3605841" cy="338554"/>
          </a:xfrm>
          <a:prstGeom prst="rect">
            <a:avLst/>
          </a:prstGeom>
          <a:solidFill>
            <a:srgbClr val="FFC000"/>
          </a:solidFill>
        </p:spPr>
        <p:txBody>
          <a:bodyPr wrap="square" rtlCol="0">
            <a:spAutoFit/>
          </a:bodyPr>
          <a:lstStyle/>
          <a:p>
            <a:r>
              <a:rPr lang="en-US" sz="1600" b="1" dirty="0">
                <a:solidFill>
                  <a:srgbClr val="FF0000"/>
                </a:solidFill>
              </a:rPr>
              <a:t>polis</a:t>
            </a:r>
            <a:r>
              <a:rPr lang="en-US" sz="1600" dirty="0"/>
              <a:t> (sing.) – </a:t>
            </a:r>
            <a:r>
              <a:rPr lang="en-US" sz="1600" b="1" dirty="0">
                <a:solidFill>
                  <a:srgbClr val="FF0000"/>
                </a:solidFill>
              </a:rPr>
              <a:t>poleis</a:t>
            </a:r>
            <a:r>
              <a:rPr lang="en-US" sz="1600" dirty="0"/>
              <a:t> </a:t>
            </a:r>
            <a:r>
              <a:rPr lang="en-US" sz="1400" b="0" i="0" dirty="0">
                <a:solidFill>
                  <a:srgbClr val="1D2A57"/>
                </a:solidFill>
                <a:effectLst/>
                <a:latin typeface="Arial" panose="020B0604020202020204" pitchFamily="34" charset="0"/>
              </a:rPr>
              <a:t>/ˈ</a:t>
            </a:r>
            <a:r>
              <a:rPr lang="en-US" sz="1400" b="0" i="0" dirty="0" err="1">
                <a:solidFill>
                  <a:srgbClr val="1D2A57"/>
                </a:solidFill>
                <a:effectLst/>
                <a:latin typeface="Arial" panose="020B0604020202020204" pitchFamily="34" charset="0"/>
              </a:rPr>
              <a:t>poʊ.lɑɪs</a:t>
            </a:r>
            <a:r>
              <a:rPr lang="en-US" sz="1400" b="0" i="0" dirty="0">
                <a:solidFill>
                  <a:srgbClr val="1D2A57"/>
                </a:solidFill>
                <a:effectLst/>
                <a:latin typeface="Arial" panose="020B0604020202020204" pitchFamily="34" charset="0"/>
              </a:rPr>
              <a:t>/</a:t>
            </a:r>
            <a:r>
              <a:rPr lang="en-US" sz="1400" dirty="0"/>
              <a:t> (</a:t>
            </a:r>
            <a:r>
              <a:rPr lang="en-US" sz="1600" dirty="0"/>
              <a:t>pl.)</a:t>
            </a:r>
          </a:p>
        </p:txBody>
      </p:sp>
      <p:sp>
        <p:nvSpPr>
          <p:cNvPr id="22" name="TextBox 21">
            <a:extLst>
              <a:ext uri="{FF2B5EF4-FFF2-40B4-BE49-F238E27FC236}">
                <a16:creationId xmlns:a16="http://schemas.microsoft.com/office/drawing/2014/main" id="{47DEF32A-170B-9B42-7DEF-1EBB2FF1258E}"/>
              </a:ext>
            </a:extLst>
          </p:cNvPr>
          <p:cNvSpPr txBox="1"/>
          <p:nvPr/>
        </p:nvSpPr>
        <p:spPr>
          <a:xfrm>
            <a:off x="2697191" y="1426686"/>
            <a:ext cx="1857555" cy="307777"/>
          </a:xfrm>
          <a:prstGeom prst="rect">
            <a:avLst/>
          </a:prstGeom>
          <a:solidFill>
            <a:srgbClr val="FFC000"/>
          </a:solidFill>
        </p:spPr>
        <p:txBody>
          <a:bodyPr wrap="square">
            <a:spAutoFit/>
          </a:bodyPr>
          <a:lstStyle/>
          <a:p>
            <a:r>
              <a:rPr lang="en-US" sz="1400" b="1" dirty="0">
                <a:solidFill>
                  <a:srgbClr val="000000"/>
                </a:solidFill>
                <a:latin typeface="arial" panose="020B0604020202020204" pitchFamily="34" charset="0"/>
              </a:rPr>
              <a:t>Aegean</a:t>
            </a:r>
            <a:r>
              <a:rPr lang="en-US" sz="1400" dirty="0">
                <a:solidFill>
                  <a:srgbClr val="000000"/>
                </a:solidFill>
                <a:latin typeface="arial" panose="020B0604020202020204" pitchFamily="34" charset="0"/>
              </a:rPr>
              <a:t> /</a:t>
            </a:r>
            <a:r>
              <a:rPr lang="en-US" sz="1400" b="0" i="0" dirty="0" err="1">
                <a:solidFill>
                  <a:srgbClr val="000000"/>
                </a:solidFill>
                <a:effectLst/>
                <a:latin typeface="arial" panose="020B0604020202020204" pitchFamily="34" charset="0"/>
              </a:rPr>
              <a:t>ɪˈdʒiən</a:t>
            </a:r>
            <a:r>
              <a:rPr lang="en-US" sz="1400" b="0" i="0" dirty="0">
                <a:solidFill>
                  <a:srgbClr val="000000"/>
                </a:solidFill>
                <a:effectLst/>
                <a:latin typeface="arial" panose="020B0604020202020204" pitchFamily="34" charset="0"/>
              </a:rPr>
              <a:t>/</a:t>
            </a:r>
            <a:endParaRPr lang="en-US" sz="1400" dirty="0"/>
          </a:p>
        </p:txBody>
      </p:sp>
      <p:cxnSp>
        <p:nvCxnSpPr>
          <p:cNvPr id="24" name="Straight Arrow Connector 23">
            <a:extLst>
              <a:ext uri="{FF2B5EF4-FFF2-40B4-BE49-F238E27FC236}">
                <a16:creationId xmlns:a16="http://schemas.microsoft.com/office/drawing/2014/main" id="{648CFBDB-73B7-8003-DFE2-ED1333F44138}"/>
              </a:ext>
            </a:extLst>
          </p:cNvPr>
          <p:cNvCxnSpPr/>
          <p:nvPr/>
        </p:nvCxnSpPr>
        <p:spPr>
          <a:xfrm flipH="1">
            <a:off x="2777706" y="3001992"/>
            <a:ext cx="2009954" cy="1380227"/>
          </a:xfrm>
          <a:prstGeom prst="straightConnector1">
            <a:avLst/>
          </a:prstGeom>
          <a:ln>
            <a:headEnd type="triangle"/>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97119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20"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B3EF4-EEA0-7FDA-1B3E-825B2ABF6F17}"/>
              </a:ext>
            </a:extLst>
          </p:cNvPr>
          <p:cNvPicPr>
            <a:picLocks noChangeAspect="1"/>
          </p:cNvPicPr>
          <p:nvPr/>
        </p:nvPicPr>
        <p:blipFill>
          <a:blip r:embed="rId2"/>
          <a:stretch>
            <a:fillRect/>
          </a:stretch>
        </p:blipFill>
        <p:spPr>
          <a:xfrm>
            <a:off x="500331" y="217653"/>
            <a:ext cx="5260035" cy="6286664"/>
          </a:xfrm>
          <a:prstGeom prst="rect">
            <a:avLst/>
          </a:prstGeom>
        </p:spPr>
      </p:pic>
      <p:pic>
        <p:nvPicPr>
          <p:cNvPr id="7" name="Picture 6">
            <a:extLst>
              <a:ext uri="{FF2B5EF4-FFF2-40B4-BE49-F238E27FC236}">
                <a16:creationId xmlns:a16="http://schemas.microsoft.com/office/drawing/2014/main" id="{9D5C85C8-2162-17D4-A8D3-44C8B0A0161B}"/>
              </a:ext>
            </a:extLst>
          </p:cNvPr>
          <p:cNvPicPr>
            <a:picLocks noChangeAspect="1"/>
          </p:cNvPicPr>
          <p:nvPr/>
        </p:nvPicPr>
        <p:blipFill>
          <a:blip r:embed="rId3"/>
          <a:stretch>
            <a:fillRect/>
          </a:stretch>
        </p:blipFill>
        <p:spPr>
          <a:xfrm>
            <a:off x="5761589" y="217653"/>
            <a:ext cx="5368160" cy="6286664"/>
          </a:xfrm>
          <a:prstGeom prst="rect">
            <a:avLst/>
          </a:prstGeom>
        </p:spPr>
      </p:pic>
      <p:sp>
        <p:nvSpPr>
          <p:cNvPr id="9" name="TextBox 8">
            <a:extLst>
              <a:ext uri="{FF2B5EF4-FFF2-40B4-BE49-F238E27FC236}">
                <a16:creationId xmlns:a16="http://schemas.microsoft.com/office/drawing/2014/main" id="{4AC69F0C-E811-729F-EDC5-36D8B53D51E6}"/>
              </a:ext>
            </a:extLst>
          </p:cNvPr>
          <p:cNvSpPr txBox="1"/>
          <p:nvPr/>
        </p:nvSpPr>
        <p:spPr>
          <a:xfrm>
            <a:off x="7558662" y="209722"/>
            <a:ext cx="3180506" cy="307777"/>
          </a:xfrm>
          <a:prstGeom prst="rect">
            <a:avLst/>
          </a:prstGeom>
          <a:noFill/>
        </p:spPr>
        <p:txBody>
          <a:bodyPr wrap="square">
            <a:spAutoFit/>
          </a:bodyPr>
          <a:lstStyle/>
          <a:p>
            <a:pPr algn="l"/>
            <a:r>
              <a:rPr lang="en-US" sz="1400" b="0" i="0" u="none" strike="noStrike" baseline="0" dirty="0">
                <a:latin typeface="HelveticaNeueLTStd-LtCn"/>
              </a:rPr>
              <a:t>Narrow streets and alleys were usual</a:t>
            </a:r>
            <a:endParaRPr lang="en-US" sz="1400" dirty="0"/>
          </a:p>
        </p:txBody>
      </p:sp>
      <p:sp>
        <p:nvSpPr>
          <p:cNvPr id="11" name="TextBox 10">
            <a:extLst>
              <a:ext uri="{FF2B5EF4-FFF2-40B4-BE49-F238E27FC236}">
                <a16:creationId xmlns:a16="http://schemas.microsoft.com/office/drawing/2014/main" id="{B1F98EA8-1043-D650-6B34-B2D706414389}"/>
              </a:ext>
            </a:extLst>
          </p:cNvPr>
          <p:cNvSpPr txBox="1"/>
          <p:nvPr/>
        </p:nvSpPr>
        <p:spPr>
          <a:xfrm>
            <a:off x="9232020" y="2147838"/>
            <a:ext cx="2435525" cy="523220"/>
          </a:xfrm>
          <a:prstGeom prst="rect">
            <a:avLst/>
          </a:prstGeom>
          <a:noFill/>
        </p:spPr>
        <p:txBody>
          <a:bodyPr wrap="square">
            <a:spAutoFit/>
          </a:bodyPr>
          <a:lstStyle/>
          <a:p>
            <a:pPr algn="l"/>
            <a:r>
              <a:rPr lang="en-US" sz="1400" b="0" i="0" u="none" strike="noStrike" baseline="0" dirty="0">
                <a:latin typeface="HelveticaNeueLTStd-LtCn"/>
              </a:rPr>
              <a:t>The place where slaves were bought and sold</a:t>
            </a:r>
            <a:endParaRPr lang="en-US" sz="1400" dirty="0"/>
          </a:p>
        </p:txBody>
      </p:sp>
      <p:sp>
        <p:nvSpPr>
          <p:cNvPr id="13" name="TextBox 12">
            <a:extLst>
              <a:ext uri="{FF2B5EF4-FFF2-40B4-BE49-F238E27FC236}">
                <a16:creationId xmlns:a16="http://schemas.microsoft.com/office/drawing/2014/main" id="{77DA691E-862A-77CA-060F-E09AAC5915A0}"/>
              </a:ext>
            </a:extLst>
          </p:cNvPr>
          <p:cNvSpPr txBox="1"/>
          <p:nvPr/>
        </p:nvSpPr>
        <p:spPr>
          <a:xfrm>
            <a:off x="9232020" y="3709966"/>
            <a:ext cx="2756502" cy="523220"/>
          </a:xfrm>
          <a:prstGeom prst="rect">
            <a:avLst/>
          </a:prstGeom>
          <a:noFill/>
        </p:spPr>
        <p:txBody>
          <a:bodyPr wrap="square">
            <a:spAutoFit/>
          </a:bodyPr>
          <a:lstStyle/>
          <a:p>
            <a:r>
              <a:rPr lang="en-US" sz="1400" b="0" i="0" u="none" strike="noStrike" baseline="0" dirty="0">
                <a:latin typeface="HelveticaNeueLTStd-LtCn"/>
              </a:rPr>
              <a:t>An audience gathered to hear the words of philosophers</a:t>
            </a:r>
            <a:endParaRPr lang="en-US" sz="1400" dirty="0"/>
          </a:p>
        </p:txBody>
      </p:sp>
      <p:sp>
        <p:nvSpPr>
          <p:cNvPr id="17" name="TextBox 16">
            <a:extLst>
              <a:ext uri="{FF2B5EF4-FFF2-40B4-BE49-F238E27FC236}">
                <a16:creationId xmlns:a16="http://schemas.microsoft.com/office/drawing/2014/main" id="{D19FA22F-6B33-B01B-2B50-0E08815C3AAB}"/>
              </a:ext>
            </a:extLst>
          </p:cNvPr>
          <p:cNvSpPr txBox="1"/>
          <p:nvPr/>
        </p:nvSpPr>
        <p:spPr>
          <a:xfrm>
            <a:off x="8906774" y="5406617"/>
            <a:ext cx="2756503" cy="738664"/>
          </a:xfrm>
          <a:prstGeom prst="rect">
            <a:avLst/>
          </a:prstGeom>
          <a:noFill/>
        </p:spPr>
        <p:txBody>
          <a:bodyPr wrap="square">
            <a:spAutoFit/>
          </a:bodyPr>
          <a:lstStyle/>
          <a:p>
            <a:pPr algn="l"/>
            <a:r>
              <a:rPr lang="en-US" sz="1400" b="1" i="0" u="none" strike="noStrike" baseline="0" dirty="0">
                <a:latin typeface="HelveticaNeueLTStd-LtCn"/>
              </a:rPr>
              <a:t>Acropolis</a:t>
            </a:r>
            <a:r>
              <a:rPr lang="en-US" sz="1400" dirty="0">
                <a:latin typeface="HelveticaNeueLTStd-LtCn"/>
              </a:rPr>
              <a:t> - </a:t>
            </a:r>
            <a:r>
              <a:rPr lang="en-US" sz="1400" b="0" i="0" u="none" strike="noStrike" baseline="0" dirty="0">
                <a:latin typeface="HelveticaNeueLTStd-LtCn"/>
              </a:rPr>
              <a:t>the highest part of the city</a:t>
            </a:r>
            <a:r>
              <a:rPr lang="en-US" sz="1400" b="0" i="0" u="none" strike="noStrike" dirty="0">
                <a:latin typeface="HelveticaNeueLTStd-LtCn"/>
              </a:rPr>
              <a:t> </a:t>
            </a:r>
            <a:r>
              <a:rPr lang="en-US" sz="1400" b="0" i="0" u="none" strike="noStrike" baseline="0" dirty="0">
                <a:latin typeface="HelveticaNeueLTStd-LtCn"/>
              </a:rPr>
              <a:t>where important temples were built</a:t>
            </a:r>
            <a:endParaRPr lang="en-US" sz="1400" dirty="0"/>
          </a:p>
        </p:txBody>
      </p:sp>
      <p:sp>
        <p:nvSpPr>
          <p:cNvPr id="19" name="TextBox 18">
            <a:extLst>
              <a:ext uri="{FF2B5EF4-FFF2-40B4-BE49-F238E27FC236}">
                <a16:creationId xmlns:a16="http://schemas.microsoft.com/office/drawing/2014/main" id="{E60AB8ED-0EC1-E386-71C2-688B2F114B73}"/>
              </a:ext>
            </a:extLst>
          </p:cNvPr>
          <p:cNvSpPr txBox="1"/>
          <p:nvPr/>
        </p:nvSpPr>
        <p:spPr>
          <a:xfrm>
            <a:off x="9577476" y="1369978"/>
            <a:ext cx="2257965" cy="307777"/>
          </a:xfrm>
          <a:prstGeom prst="rect">
            <a:avLst/>
          </a:prstGeom>
          <a:noFill/>
        </p:spPr>
        <p:txBody>
          <a:bodyPr wrap="square">
            <a:spAutoFit/>
          </a:bodyPr>
          <a:lstStyle/>
          <a:p>
            <a:pPr algn="l"/>
            <a:r>
              <a:rPr lang="en-US" sz="1400" b="0" i="0" u="none" strike="noStrike" baseline="0" dirty="0">
                <a:latin typeface="HelveticaNeueLTStd-LtCn"/>
              </a:rPr>
              <a:t>Houses of ordinary</a:t>
            </a:r>
            <a:r>
              <a:rPr lang="en-US" sz="1400" b="0" i="0" u="none" strike="noStrike" dirty="0">
                <a:latin typeface="HelveticaNeueLTStd-LtCn"/>
              </a:rPr>
              <a:t> </a:t>
            </a:r>
            <a:r>
              <a:rPr lang="en-US" sz="1400" b="0" i="0" u="none" strike="noStrike" baseline="0" dirty="0">
                <a:latin typeface="HelveticaNeueLTStd-LtCn"/>
              </a:rPr>
              <a:t>people</a:t>
            </a:r>
            <a:endParaRPr lang="en-US" sz="1400" dirty="0"/>
          </a:p>
        </p:txBody>
      </p:sp>
      <p:sp>
        <p:nvSpPr>
          <p:cNvPr id="21" name="TextBox 20">
            <a:extLst>
              <a:ext uri="{FF2B5EF4-FFF2-40B4-BE49-F238E27FC236}">
                <a16:creationId xmlns:a16="http://schemas.microsoft.com/office/drawing/2014/main" id="{EA4AB80D-3C20-20A8-67BE-EC1B2F25E78C}"/>
              </a:ext>
            </a:extLst>
          </p:cNvPr>
          <p:cNvSpPr txBox="1"/>
          <p:nvPr/>
        </p:nvSpPr>
        <p:spPr>
          <a:xfrm>
            <a:off x="4401927" y="5765653"/>
            <a:ext cx="3612311" cy="738664"/>
          </a:xfrm>
          <a:prstGeom prst="rect">
            <a:avLst/>
          </a:prstGeom>
          <a:noFill/>
        </p:spPr>
        <p:txBody>
          <a:bodyPr wrap="square">
            <a:spAutoFit/>
          </a:bodyPr>
          <a:lstStyle/>
          <a:p>
            <a:pPr algn="l"/>
            <a:r>
              <a:rPr lang="en-US" sz="1400" b="1" i="0" u="none" strike="noStrike" baseline="0" dirty="0">
                <a:latin typeface="HelveticaNeueLTStd-LtCn"/>
              </a:rPr>
              <a:t>Stoa</a:t>
            </a:r>
            <a:r>
              <a:rPr lang="en-US" sz="1400" b="0" i="0" u="none" strike="noStrike" baseline="0" dirty="0">
                <a:latin typeface="HelveticaNeueLTStd-LtCn"/>
              </a:rPr>
              <a:t> - long building, like a hall, containing</a:t>
            </a:r>
          </a:p>
          <a:p>
            <a:pPr algn="l"/>
            <a:r>
              <a:rPr lang="en-US" sz="1400" b="0" i="0" u="none" strike="noStrike" baseline="0" dirty="0">
                <a:latin typeface="HelveticaNeueLTStd-LtCn"/>
              </a:rPr>
              <a:t>shops and offices while providing shelter</a:t>
            </a:r>
          </a:p>
          <a:p>
            <a:pPr algn="l"/>
            <a:r>
              <a:rPr lang="en-US" sz="1400" b="0" i="0" u="none" strike="noStrike" baseline="0" dirty="0">
                <a:latin typeface="HelveticaNeueLTStd-LtCn"/>
              </a:rPr>
              <a:t>and a shaded place to meet</a:t>
            </a:r>
            <a:endParaRPr lang="en-US" sz="1400" dirty="0"/>
          </a:p>
        </p:txBody>
      </p:sp>
      <p:sp>
        <p:nvSpPr>
          <p:cNvPr id="23" name="TextBox 22">
            <a:extLst>
              <a:ext uri="{FF2B5EF4-FFF2-40B4-BE49-F238E27FC236}">
                <a16:creationId xmlns:a16="http://schemas.microsoft.com/office/drawing/2014/main" id="{E829D4B6-756C-BC90-7E93-64047B18BCAD}"/>
              </a:ext>
            </a:extLst>
          </p:cNvPr>
          <p:cNvSpPr txBox="1"/>
          <p:nvPr/>
        </p:nvSpPr>
        <p:spPr>
          <a:xfrm>
            <a:off x="540483" y="1422175"/>
            <a:ext cx="3538838" cy="307777"/>
          </a:xfrm>
          <a:prstGeom prst="rect">
            <a:avLst/>
          </a:prstGeom>
          <a:noFill/>
        </p:spPr>
        <p:txBody>
          <a:bodyPr wrap="square">
            <a:spAutoFit/>
          </a:bodyPr>
          <a:lstStyle/>
          <a:p>
            <a:pPr algn="l"/>
            <a:r>
              <a:rPr lang="en-US" sz="1400" b="0" i="0" u="none" strike="noStrike" baseline="0" dirty="0">
                <a:latin typeface="HelveticaNeueLTStd-LtCn"/>
              </a:rPr>
              <a:t>Villas of the wealthier people with </a:t>
            </a:r>
            <a:r>
              <a:rPr lang="en-US" sz="1400" b="1" i="0" u="none" strike="noStrike" baseline="0" dirty="0">
                <a:latin typeface="HelveticaNeueLTStd-MdCn"/>
              </a:rPr>
              <a:t>atriums</a:t>
            </a:r>
            <a:endParaRPr lang="en-US" sz="1400" b="1" dirty="0"/>
          </a:p>
        </p:txBody>
      </p:sp>
      <p:sp>
        <p:nvSpPr>
          <p:cNvPr id="25" name="TextBox 24">
            <a:extLst>
              <a:ext uri="{FF2B5EF4-FFF2-40B4-BE49-F238E27FC236}">
                <a16:creationId xmlns:a16="http://schemas.microsoft.com/office/drawing/2014/main" id="{96228724-19D4-3FA1-C7EC-727C90B6E244}"/>
              </a:ext>
            </a:extLst>
          </p:cNvPr>
          <p:cNvSpPr txBox="1"/>
          <p:nvPr/>
        </p:nvSpPr>
        <p:spPr>
          <a:xfrm>
            <a:off x="644974" y="5939050"/>
            <a:ext cx="3612311" cy="523220"/>
          </a:xfrm>
          <a:prstGeom prst="rect">
            <a:avLst/>
          </a:prstGeom>
          <a:noFill/>
        </p:spPr>
        <p:txBody>
          <a:bodyPr wrap="square">
            <a:spAutoFit/>
          </a:bodyPr>
          <a:lstStyle/>
          <a:p>
            <a:pPr algn="l"/>
            <a:r>
              <a:rPr lang="en-US" sz="1400" b="1" i="0" u="none" strike="noStrike" baseline="0" dirty="0">
                <a:latin typeface="HelveticaNeueLTStd-LtCn"/>
              </a:rPr>
              <a:t>Atrium</a:t>
            </a:r>
            <a:r>
              <a:rPr lang="en-US" sz="1400" b="0" i="0" u="none" strike="noStrike" baseline="0" dirty="0">
                <a:latin typeface="HelveticaNeueLTStd-LtCn"/>
              </a:rPr>
              <a:t> - a central courtyard</a:t>
            </a:r>
            <a:r>
              <a:rPr lang="en-US" sz="1400" b="0" i="0" u="none" strike="noStrike" dirty="0">
                <a:latin typeface="HelveticaNeueLTStd-LtCn"/>
              </a:rPr>
              <a:t> </a:t>
            </a:r>
            <a:r>
              <a:rPr lang="en-US" sz="1400" b="0" i="0" u="none" strike="noStrike" baseline="0" dirty="0">
                <a:latin typeface="HelveticaNeueLTStd-LtCn"/>
              </a:rPr>
              <a:t>without a roof that often contained a pool</a:t>
            </a:r>
            <a:endParaRPr lang="en-US" sz="1400" dirty="0"/>
          </a:p>
        </p:txBody>
      </p:sp>
      <p:sp>
        <p:nvSpPr>
          <p:cNvPr id="27" name="TextBox 26">
            <a:extLst>
              <a:ext uri="{FF2B5EF4-FFF2-40B4-BE49-F238E27FC236}">
                <a16:creationId xmlns:a16="http://schemas.microsoft.com/office/drawing/2014/main" id="{3475EA3F-838B-1293-78F5-4EDF12ECFB96}"/>
              </a:ext>
            </a:extLst>
          </p:cNvPr>
          <p:cNvSpPr txBox="1"/>
          <p:nvPr/>
        </p:nvSpPr>
        <p:spPr>
          <a:xfrm>
            <a:off x="1855535" y="1858906"/>
            <a:ext cx="1137831" cy="307777"/>
          </a:xfrm>
          <a:prstGeom prst="rect">
            <a:avLst/>
          </a:prstGeom>
          <a:noFill/>
        </p:spPr>
        <p:txBody>
          <a:bodyPr wrap="square">
            <a:spAutoFit/>
          </a:bodyPr>
          <a:lstStyle/>
          <a:p>
            <a:r>
              <a:rPr lang="en-US" sz="1400" b="0" i="0" u="none" strike="noStrike" baseline="0" dirty="0">
                <a:latin typeface="HelveticaNeueLTStd-LtCn"/>
              </a:rPr>
              <a:t>Gymnasium</a:t>
            </a:r>
            <a:endParaRPr lang="en-US" sz="1400" dirty="0"/>
          </a:p>
        </p:txBody>
      </p:sp>
      <p:sp>
        <p:nvSpPr>
          <p:cNvPr id="29" name="TextBox 28">
            <a:extLst>
              <a:ext uri="{FF2B5EF4-FFF2-40B4-BE49-F238E27FC236}">
                <a16:creationId xmlns:a16="http://schemas.microsoft.com/office/drawing/2014/main" id="{7196C5F7-2ADD-3AD9-1B34-AC28F10FF7E6}"/>
              </a:ext>
            </a:extLst>
          </p:cNvPr>
          <p:cNvSpPr txBox="1"/>
          <p:nvPr/>
        </p:nvSpPr>
        <p:spPr>
          <a:xfrm>
            <a:off x="734579" y="395730"/>
            <a:ext cx="3271418" cy="523220"/>
          </a:xfrm>
          <a:prstGeom prst="rect">
            <a:avLst/>
          </a:prstGeom>
          <a:noFill/>
        </p:spPr>
        <p:txBody>
          <a:bodyPr wrap="square">
            <a:spAutoFit/>
          </a:bodyPr>
          <a:lstStyle/>
          <a:p>
            <a:pPr algn="l"/>
            <a:r>
              <a:rPr lang="en-US" sz="1400" b="0" i="0" u="none" strike="noStrike" baseline="0" dirty="0">
                <a:latin typeface="HelveticaNeueLTStd-LtCn"/>
              </a:rPr>
              <a:t>The </a:t>
            </a:r>
            <a:r>
              <a:rPr lang="en-US" sz="1400" b="1" i="0" u="none" strike="noStrike" baseline="0" dirty="0">
                <a:latin typeface="HelveticaNeueLTStd-LtCn"/>
              </a:rPr>
              <a:t>agora</a:t>
            </a:r>
            <a:r>
              <a:rPr lang="en-US" sz="1400" b="0" i="0" u="none" strike="noStrike" baseline="0" dirty="0">
                <a:latin typeface="HelveticaNeueLTStd-LtCn"/>
              </a:rPr>
              <a:t>, packed with market stalls</a:t>
            </a:r>
          </a:p>
          <a:p>
            <a:pPr algn="l"/>
            <a:r>
              <a:rPr lang="en-US" sz="1400" b="0" i="0" u="none" strike="noStrike" baseline="0" dirty="0">
                <a:latin typeface="HelveticaNeueLTStd-LtCn"/>
              </a:rPr>
              <a:t>and men meeting and doing business</a:t>
            </a:r>
            <a:endParaRPr lang="en-US" sz="1400" dirty="0"/>
          </a:p>
        </p:txBody>
      </p:sp>
      <p:cxnSp>
        <p:nvCxnSpPr>
          <p:cNvPr id="31" name="Straight Arrow Connector 30">
            <a:extLst>
              <a:ext uri="{FF2B5EF4-FFF2-40B4-BE49-F238E27FC236}">
                <a16:creationId xmlns:a16="http://schemas.microsoft.com/office/drawing/2014/main" id="{7D58B323-E97F-3522-C2B6-E918DB6617EF}"/>
              </a:ext>
            </a:extLst>
          </p:cNvPr>
          <p:cNvCxnSpPr>
            <a:cxnSpLocks/>
          </p:cNvCxnSpPr>
          <p:nvPr/>
        </p:nvCxnSpPr>
        <p:spPr>
          <a:xfrm>
            <a:off x="3522055" y="918950"/>
            <a:ext cx="1114532" cy="139292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4" name="Straight Arrow Connector 33">
            <a:extLst>
              <a:ext uri="{FF2B5EF4-FFF2-40B4-BE49-F238E27FC236}">
                <a16:creationId xmlns:a16="http://schemas.microsoft.com/office/drawing/2014/main" id="{933DEED8-DC9C-97C1-28D8-49F9DABEE8A7}"/>
              </a:ext>
            </a:extLst>
          </p:cNvPr>
          <p:cNvCxnSpPr>
            <a:cxnSpLocks/>
          </p:cNvCxnSpPr>
          <p:nvPr/>
        </p:nvCxnSpPr>
        <p:spPr>
          <a:xfrm>
            <a:off x="1062251" y="1729952"/>
            <a:ext cx="793284" cy="224162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7" name="Straight Arrow Connector 36">
            <a:extLst>
              <a:ext uri="{FF2B5EF4-FFF2-40B4-BE49-F238E27FC236}">
                <a16:creationId xmlns:a16="http://schemas.microsoft.com/office/drawing/2014/main" id="{723BCE07-7041-007D-5661-4699D489CE4A}"/>
              </a:ext>
            </a:extLst>
          </p:cNvPr>
          <p:cNvCxnSpPr>
            <a:cxnSpLocks/>
          </p:cNvCxnSpPr>
          <p:nvPr/>
        </p:nvCxnSpPr>
        <p:spPr>
          <a:xfrm flipV="1">
            <a:off x="888521" y="4261449"/>
            <a:ext cx="854015" cy="167760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1" name="Straight Arrow Connector 40">
            <a:extLst>
              <a:ext uri="{FF2B5EF4-FFF2-40B4-BE49-F238E27FC236}">
                <a16:creationId xmlns:a16="http://schemas.microsoft.com/office/drawing/2014/main" id="{C22DAAE0-08BA-BC61-6A23-63B74A53683D}"/>
              </a:ext>
            </a:extLst>
          </p:cNvPr>
          <p:cNvCxnSpPr>
            <a:cxnSpLocks/>
          </p:cNvCxnSpPr>
          <p:nvPr/>
        </p:nvCxnSpPr>
        <p:spPr>
          <a:xfrm flipH="1">
            <a:off x="8367623" y="537918"/>
            <a:ext cx="1078302" cy="60376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4" name="Straight Arrow Connector 43">
            <a:extLst>
              <a:ext uri="{FF2B5EF4-FFF2-40B4-BE49-F238E27FC236}">
                <a16:creationId xmlns:a16="http://schemas.microsoft.com/office/drawing/2014/main" id="{99C50BCB-2D57-A79F-EE8E-A83B9B1A378B}"/>
              </a:ext>
            </a:extLst>
          </p:cNvPr>
          <p:cNvCxnSpPr>
            <a:cxnSpLocks/>
            <a:stCxn id="19" idx="1"/>
          </p:cNvCxnSpPr>
          <p:nvPr/>
        </p:nvCxnSpPr>
        <p:spPr>
          <a:xfrm flipH="1" flipV="1">
            <a:off x="7618159" y="1141683"/>
            <a:ext cx="1959317" cy="38218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7" name="Straight Arrow Connector 46">
            <a:extLst>
              <a:ext uri="{FF2B5EF4-FFF2-40B4-BE49-F238E27FC236}">
                <a16:creationId xmlns:a16="http://schemas.microsoft.com/office/drawing/2014/main" id="{3D13A72B-81B4-B0B3-636E-04276DFF83E9}"/>
              </a:ext>
            </a:extLst>
          </p:cNvPr>
          <p:cNvCxnSpPr/>
          <p:nvPr/>
        </p:nvCxnSpPr>
        <p:spPr>
          <a:xfrm flipH="1" flipV="1">
            <a:off x="8014238" y="2127632"/>
            <a:ext cx="1134677" cy="24871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9" name="Straight Arrow Connector 48">
            <a:extLst>
              <a:ext uri="{FF2B5EF4-FFF2-40B4-BE49-F238E27FC236}">
                <a16:creationId xmlns:a16="http://schemas.microsoft.com/office/drawing/2014/main" id="{D5C463D5-585B-5AEE-8E50-0D2295B858A2}"/>
              </a:ext>
            </a:extLst>
          </p:cNvPr>
          <p:cNvCxnSpPr/>
          <p:nvPr/>
        </p:nvCxnSpPr>
        <p:spPr>
          <a:xfrm flipH="1" flipV="1">
            <a:off x="6650966" y="3383150"/>
            <a:ext cx="2497949" cy="58842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1" name="Straight Arrow Connector 50">
            <a:extLst>
              <a:ext uri="{FF2B5EF4-FFF2-40B4-BE49-F238E27FC236}">
                <a16:creationId xmlns:a16="http://schemas.microsoft.com/office/drawing/2014/main" id="{F52FC6EC-CA74-ADFB-9128-A074E9682757}"/>
              </a:ext>
            </a:extLst>
          </p:cNvPr>
          <p:cNvCxnSpPr>
            <a:cxnSpLocks/>
          </p:cNvCxnSpPr>
          <p:nvPr/>
        </p:nvCxnSpPr>
        <p:spPr>
          <a:xfrm>
            <a:off x="2119879" y="2166683"/>
            <a:ext cx="0" cy="31772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4" name="Straight Arrow Connector 53">
            <a:extLst>
              <a:ext uri="{FF2B5EF4-FFF2-40B4-BE49-F238E27FC236}">
                <a16:creationId xmlns:a16="http://schemas.microsoft.com/office/drawing/2014/main" id="{CE3B234B-4721-120F-A7C5-74426A3A6C86}"/>
              </a:ext>
            </a:extLst>
          </p:cNvPr>
          <p:cNvCxnSpPr/>
          <p:nvPr/>
        </p:nvCxnSpPr>
        <p:spPr>
          <a:xfrm>
            <a:off x="9351034" y="4843252"/>
            <a:ext cx="1259237" cy="54825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6" name="Straight Arrow Connector 55">
            <a:extLst>
              <a:ext uri="{FF2B5EF4-FFF2-40B4-BE49-F238E27FC236}">
                <a16:creationId xmlns:a16="http://schemas.microsoft.com/office/drawing/2014/main" id="{3371759F-3BE6-0EFE-D4E8-6430AF19F9E1}"/>
              </a:ext>
            </a:extLst>
          </p:cNvPr>
          <p:cNvCxnSpPr>
            <a:cxnSpLocks/>
          </p:cNvCxnSpPr>
          <p:nvPr/>
        </p:nvCxnSpPr>
        <p:spPr>
          <a:xfrm flipV="1">
            <a:off x="5331981" y="5241997"/>
            <a:ext cx="573028" cy="52365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97225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additive="base">
                                        <p:cTn id="61" dur="500" fill="hold"/>
                                        <p:tgtEl>
                                          <p:spTgt spid="44"/>
                                        </p:tgtEl>
                                        <p:attrNameLst>
                                          <p:attrName>ppt_x</p:attrName>
                                        </p:attrNameLst>
                                      </p:cBhvr>
                                      <p:tavLst>
                                        <p:tav tm="0">
                                          <p:val>
                                            <p:strVal val="#ppt_x"/>
                                          </p:val>
                                        </p:tav>
                                        <p:tav tm="100000">
                                          <p:val>
                                            <p:strVal val="#ppt_x"/>
                                          </p:val>
                                        </p:tav>
                                      </p:tavLst>
                                    </p:anim>
                                    <p:anim calcmode="lin" valueType="num">
                                      <p:cBhvr additive="base">
                                        <p:cTn id="6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additive="base">
                                        <p:cTn id="71" dur="500" fill="hold"/>
                                        <p:tgtEl>
                                          <p:spTgt spid="47"/>
                                        </p:tgtEl>
                                        <p:attrNameLst>
                                          <p:attrName>ppt_x</p:attrName>
                                        </p:attrNameLst>
                                      </p:cBhvr>
                                      <p:tavLst>
                                        <p:tav tm="0">
                                          <p:val>
                                            <p:strVal val="#ppt_x"/>
                                          </p:val>
                                        </p:tav>
                                        <p:tav tm="100000">
                                          <p:val>
                                            <p:strVal val="#ppt_x"/>
                                          </p:val>
                                        </p:tav>
                                      </p:tavLst>
                                    </p:anim>
                                    <p:anim calcmode="lin" valueType="num">
                                      <p:cBhvr additive="base">
                                        <p:cTn id="7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ppt_x"/>
                                          </p:val>
                                        </p:tav>
                                        <p:tav tm="100000">
                                          <p:val>
                                            <p:strVal val="#ppt_x"/>
                                          </p:val>
                                        </p:tav>
                                      </p:tavLst>
                                    </p:anim>
                                    <p:anim calcmode="lin" valueType="num">
                                      <p:cBhvr additive="base">
                                        <p:cTn id="78" dur="500" fill="hold"/>
                                        <p:tgtEl>
                                          <p:spTgt spid="13"/>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49"/>
                                        </p:tgtEl>
                                        <p:attrNameLst>
                                          <p:attrName>style.visibility</p:attrName>
                                        </p:attrNameLst>
                                      </p:cBhvr>
                                      <p:to>
                                        <p:strVal val="visible"/>
                                      </p:to>
                                    </p:set>
                                    <p:anim calcmode="lin" valueType="num">
                                      <p:cBhvr additive="base">
                                        <p:cTn id="81" dur="500" fill="hold"/>
                                        <p:tgtEl>
                                          <p:spTgt spid="49"/>
                                        </p:tgtEl>
                                        <p:attrNameLst>
                                          <p:attrName>ppt_x</p:attrName>
                                        </p:attrNameLst>
                                      </p:cBhvr>
                                      <p:tavLst>
                                        <p:tav tm="0">
                                          <p:val>
                                            <p:strVal val="#ppt_x"/>
                                          </p:val>
                                        </p:tav>
                                        <p:tav tm="100000">
                                          <p:val>
                                            <p:strVal val="#ppt_x"/>
                                          </p:val>
                                        </p:tav>
                                      </p:tavLst>
                                    </p:anim>
                                    <p:anim calcmode="lin" valueType="num">
                                      <p:cBhvr additive="base">
                                        <p:cTn id="8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ppt_x"/>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51"/>
                                        </p:tgtEl>
                                        <p:attrNameLst>
                                          <p:attrName>style.visibility</p:attrName>
                                        </p:attrNameLst>
                                      </p:cBhvr>
                                      <p:to>
                                        <p:strVal val="visible"/>
                                      </p:to>
                                    </p:set>
                                    <p:anim calcmode="lin" valueType="num">
                                      <p:cBhvr additive="base">
                                        <p:cTn id="91" dur="500" fill="hold"/>
                                        <p:tgtEl>
                                          <p:spTgt spid="51"/>
                                        </p:tgtEl>
                                        <p:attrNameLst>
                                          <p:attrName>ppt_x</p:attrName>
                                        </p:attrNameLst>
                                      </p:cBhvr>
                                      <p:tavLst>
                                        <p:tav tm="0">
                                          <p:val>
                                            <p:strVal val="#ppt_x"/>
                                          </p:val>
                                        </p:tav>
                                        <p:tav tm="100000">
                                          <p:val>
                                            <p:strVal val="#ppt_x"/>
                                          </p:val>
                                        </p:tav>
                                      </p:tavLst>
                                    </p:anim>
                                    <p:anim calcmode="lin" valueType="num">
                                      <p:cBhvr additive="base">
                                        <p:cTn id="9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fill="hold"/>
                                        <p:tgtEl>
                                          <p:spTgt spid="17"/>
                                        </p:tgtEl>
                                        <p:attrNameLst>
                                          <p:attrName>ppt_x</p:attrName>
                                        </p:attrNameLst>
                                      </p:cBhvr>
                                      <p:tavLst>
                                        <p:tav tm="0">
                                          <p:val>
                                            <p:strVal val="#ppt_x"/>
                                          </p:val>
                                        </p:tav>
                                        <p:tav tm="100000">
                                          <p:val>
                                            <p:strVal val="#ppt_x"/>
                                          </p:val>
                                        </p:tav>
                                      </p:tavLst>
                                    </p:anim>
                                    <p:anim calcmode="lin" valueType="num">
                                      <p:cBhvr additive="base">
                                        <p:cTn id="98" dur="500" fill="hold"/>
                                        <p:tgtEl>
                                          <p:spTgt spid="17"/>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54"/>
                                        </p:tgtEl>
                                        <p:attrNameLst>
                                          <p:attrName>style.visibility</p:attrName>
                                        </p:attrNameLst>
                                      </p:cBhvr>
                                      <p:to>
                                        <p:strVal val="visible"/>
                                      </p:to>
                                    </p:set>
                                    <p:anim calcmode="lin" valueType="num">
                                      <p:cBhvr additive="base">
                                        <p:cTn id="101" dur="500" fill="hold"/>
                                        <p:tgtEl>
                                          <p:spTgt spid="54"/>
                                        </p:tgtEl>
                                        <p:attrNameLst>
                                          <p:attrName>ppt_x</p:attrName>
                                        </p:attrNameLst>
                                      </p:cBhvr>
                                      <p:tavLst>
                                        <p:tav tm="0">
                                          <p:val>
                                            <p:strVal val="#ppt_x"/>
                                          </p:val>
                                        </p:tav>
                                        <p:tav tm="100000">
                                          <p:val>
                                            <p:strVal val="#ppt_x"/>
                                          </p:val>
                                        </p:tav>
                                      </p:tavLst>
                                    </p:anim>
                                    <p:anim calcmode="lin" valueType="num">
                                      <p:cBhvr additive="base">
                                        <p:cTn id="10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ppt_x"/>
                                          </p:val>
                                        </p:tav>
                                        <p:tav tm="100000">
                                          <p:val>
                                            <p:strVal val="#ppt_x"/>
                                          </p:val>
                                        </p:tav>
                                      </p:tavLst>
                                    </p:anim>
                                    <p:anim calcmode="lin" valueType="num">
                                      <p:cBhvr additive="base">
                                        <p:cTn id="108" dur="500" fill="hold"/>
                                        <p:tgtEl>
                                          <p:spTgt spid="21"/>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56"/>
                                        </p:tgtEl>
                                        <p:attrNameLst>
                                          <p:attrName>style.visibility</p:attrName>
                                        </p:attrNameLst>
                                      </p:cBhvr>
                                      <p:to>
                                        <p:strVal val="visible"/>
                                      </p:to>
                                    </p:set>
                                    <p:anim calcmode="lin" valueType="num">
                                      <p:cBhvr additive="base">
                                        <p:cTn id="111" dur="500" fill="hold"/>
                                        <p:tgtEl>
                                          <p:spTgt spid="56"/>
                                        </p:tgtEl>
                                        <p:attrNameLst>
                                          <p:attrName>ppt_x</p:attrName>
                                        </p:attrNameLst>
                                      </p:cBhvr>
                                      <p:tavLst>
                                        <p:tav tm="0">
                                          <p:val>
                                            <p:strVal val="#ppt_x"/>
                                          </p:val>
                                        </p:tav>
                                        <p:tav tm="100000">
                                          <p:val>
                                            <p:strVal val="#ppt_x"/>
                                          </p:val>
                                        </p:tav>
                                      </p:tavLst>
                                    </p:anim>
                                    <p:anim calcmode="lin" valueType="num">
                                      <p:cBhvr additive="base">
                                        <p:cTn id="11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7" grpId="0"/>
      <p:bldP spid="19" grpId="0"/>
      <p:bldP spid="21" grpId="0"/>
      <p:bldP spid="23" grpId="0"/>
      <p:bldP spid="25" grpId="0"/>
      <p:bldP spid="27"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C1A12-644E-77B9-32B2-EE60A06F2EE9}"/>
              </a:ext>
            </a:extLst>
          </p:cNvPr>
          <p:cNvSpPr>
            <a:spLocks noGrp="1"/>
          </p:cNvSpPr>
          <p:nvPr>
            <p:ph type="title"/>
          </p:nvPr>
        </p:nvSpPr>
        <p:spPr>
          <a:xfrm>
            <a:off x="757518" y="188962"/>
            <a:ext cx="10515600" cy="504451"/>
          </a:xfrm>
        </p:spPr>
        <p:txBody>
          <a:bodyPr>
            <a:normAutofit fontScale="90000"/>
          </a:bodyPr>
          <a:lstStyle/>
          <a:p>
            <a:r>
              <a:rPr lang="en-US" dirty="0">
                <a:latin typeface="Arial" panose="020B0604020202020204" pitchFamily="34" charset="0"/>
                <a:cs typeface="Arial" panose="020B0604020202020204" pitchFamily="34" charset="0"/>
              </a:rPr>
              <a:t>Ancient Greece</a:t>
            </a:r>
          </a:p>
        </p:txBody>
      </p:sp>
      <p:sp>
        <p:nvSpPr>
          <p:cNvPr id="5" name="TextBox 4">
            <a:extLst>
              <a:ext uri="{FF2B5EF4-FFF2-40B4-BE49-F238E27FC236}">
                <a16:creationId xmlns:a16="http://schemas.microsoft.com/office/drawing/2014/main" id="{D5CB5581-EC35-F034-7C45-3A45068A03F6}"/>
              </a:ext>
            </a:extLst>
          </p:cNvPr>
          <p:cNvSpPr txBox="1"/>
          <p:nvPr/>
        </p:nvSpPr>
        <p:spPr>
          <a:xfrm>
            <a:off x="757518" y="707873"/>
            <a:ext cx="10950388" cy="1477328"/>
          </a:xfrm>
          <a:prstGeom prst="rect">
            <a:avLst/>
          </a:prstGeom>
          <a:noFill/>
        </p:spPr>
        <p:txBody>
          <a:bodyPr wrap="square">
            <a:spAutoFit/>
          </a:bodyPr>
          <a:lstStyle/>
          <a:p>
            <a:pPr algn="l"/>
            <a:r>
              <a:rPr lang="en-US" b="0" i="0" u="none" strike="noStrike" baseline="0" dirty="0">
                <a:solidFill>
                  <a:srgbClr val="6933FF"/>
                </a:solidFill>
                <a:latin typeface="Times New Roman" panose="02020603050405020304" pitchFamily="18" charset="0"/>
                <a:cs typeface="Times New Roman" panose="02020603050405020304" pitchFamily="18" charset="0"/>
              </a:rPr>
              <a:t>Citizens and non-citizens</a:t>
            </a:r>
          </a:p>
          <a:p>
            <a:pPr algn="l"/>
            <a:r>
              <a:rPr lang="en-US" sz="1800" b="0" i="0" u="none" strike="noStrike" baseline="0" dirty="0">
                <a:solidFill>
                  <a:srgbClr val="000000"/>
                </a:solidFill>
                <a:latin typeface="Times New Roman" panose="02020603050405020304" pitchFamily="18" charset="0"/>
                <a:cs typeface="Times New Roman" panose="02020603050405020304" pitchFamily="18" charset="0"/>
              </a:rPr>
              <a:t>In Athens, by law only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citizens</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 could vote and contribute to the running of the city-state (</a:t>
            </a:r>
            <a:r>
              <a:rPr lang="en-US" sz="1800" b="0" i="1" u="none" strike="noStrike" baseline="0" dirty="0">
                <a:solidFill>
                  <a:srgbClr val="000000"/>
                </a:solidFill>
                <a:latin typeface="Times New Roman" panose="02020603050405020304" pitchFamily="18" charset="0"/>
                <a:cs typeface="Times New Roman" panose="02020603050405020304" pitchFamily="18" charset="0"/>
              </a:rPr>
              <a:t>polis</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 They could also own land. They were expected to provide as much money as they could to support the </a:t>
            </a:r>
            <a:r>
              <a:rPr lang="en-US" sz="1800" b="0" i="1" u="none" strike="noStrike" baseline="0" dirty="0">
                <a:solidFill>
                  <a:srgbClr val="000000"/>
                </a:solidFill>
                <a:latin typeface="Times New Roman" panose="02020603050405020304" pitchFamily="18" charset="0"/>
                <a:cs typeface="Times New Roman" panose="02020603050405020304" pitchFamily="18" charset="0"/>
              </a:rPr>
              <a:t>polis</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a:t>
            </a:r>
          </a:p>
          <a:p>
            <a:r>
              <a:rPr lang="en-US" sz="1800" b="0" i="0" u="none" strike="noStrike" baseline="0" dirty="0">
                <a:solidFill>
                  <a:srgbClr val="000000"/>
                </a:solidFill>
                <a:latin typeface="Times New Roman" panose="02020603050405020304" pitchFamily="18" charset="0"/>
                <a:cs typeface="Times New Roman" panose="02020603050405020304" pitchFamily="18" charset="0"/>
              </a:rPr>
              <a:t>Women, slaves and </a:t>
            </a:r>
            <a:r>
              <a:rPr lang="en-US" sz="1800" b="1" i="1" u="none" strike="noStrike" baseline="0" dirty="0" err="1">
                <a:solidFill>
                  <a:srgbClr val="000000"/>
                </a:solidFill>
                <a:latin typeface="Times New Roman" panose="02020603050405020304" pitchFamily="18" charset="0"/>
                <a:cs typeface="Times New Roman" panose="02020603050405020304" pitchFamily="18" charset="0"/>
              </a:rPr>
              <a:t>metics</a:t>
            </a:r>
            <a:r>
              <a:rPr lang="en-US" sz="1800" b="0" i="1" u="none" strike="noStrike" baseline="0" dirty="0">
                <a:solidFill>
                  <a:srgbClr val="000000"/>
                </a:solidFill>
                <a:latin typeface="Times New Roman" panose="02020603050405020304" pitchFamily="18" charset="0"/>
                <a:cs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(foreigners) were non-citizens. </a:t>
            </a:r>
            <a:r>
              <a:rPr lang="en-US" b="1" i="1" dirty="0" err="1">
                <a:solidFill>
                  <a:srgbClr val="000000"/>
                </a:solidFill>
                <a:latin typeface="Times New Roman" panose="02020603050405020304" pitchFamily="18" charset="0"/>
                <a:cs typeface="Times New Roman" panose="02020603050405020304" pitchFamily="18" charset="0"/>
              </a:rPr>
              <a:t>Metics</a:t>
            </a:r>
            <a:r>
              <a:rPr lang="en-US" i="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could own slaves, but not own land.</a:t>
            </a:r>
            <a:endParaRPr lang="en-US" sz="1800" b="0" i="0" u="none" strike="noStrike" baseline="0" dirty="0">
              <a:solidFill>
                <a:srgbClr val="000000"/>
              </a:solidFill>
              <a:latin typeface="Times New Roman" panose="02020603050405020304" pitchFamily="18" charset="0"/>
              <a:cs typeface="Times New Roman" panose="02020603050405020304" pitchFamily="18" charset="0"/>
            </a:endParaRPr>
          </a:p>
          <a:p>
            <a:pPr algn="l"/>
            <a:r>
              <a:rPr lang="en-US" sz="1800" b="0" i="0" u="none" strike="noStrike" baseline="0" dirty="0">
                <a:solidFill>
                  <a:srgbClr val="000000"/>
                </a:solidFill>
                <a:latin typeface="Times New Roman" panose="02020603050405020304" pitchFamily="18" charset="0"/>
                <a:cs typeface="Times New Roman" panose="02020603050405020304" pitchFamily="18" charset="0"/>
              </a:rPr>
              <a:t>(A </a:t>
            </a:r>
            <a:r>
              <a:rPr lang="en-US" sz="1800" b="1" i="1" u="none" strike="noStrike" baseline="0" dirty="0" err="1">
                <a:solidFill>
                  <a:srgbClr val="000000"/>
                </a:solidFill>
                <a:latin typeface="Times New Roman" panose="02020603050405020304" pitchFamily="18" charset="0"/>
                <a:cs typeface="Times New Roman" panose="02020603050405020304" pitchFamily="18" charset="0"/>
              </a:rPr>
              <a:t>metic</a:t>
            </a:r>
            <a:r>
              <a:rPr lang="en-US" sz="1800" b="0" i="1" u="none" strike="noStrike" baseline="0" dirty="0">
                <a:solidFill>
                  <a:srgbClr val="000000"/>
                </a:solidFill>
                <a:latin typeface="Times New Roman" panose="02020603050405020304" pitchFamily="18" charset="0"/>
                <a:cs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could become a </a:t>
            </a:r>
            <a:r>
              <a:rPr lang="en-US" sz="1800" b="1" i="1" u="none" strike="noStrike" baseline="0" dirty="0">
                <a:solidFill>
                  <a:srgbClr val="000000"/>
                </a:solidFill>
                <a:latin typeface="Times New Roman" panose="02020603050405020304" pitchFamily="18" charset="0"/>
                <a:cs typeface="Times New Roman" panose="02020603050405020304" pitchFamily="18" charset="0"/>
              </a:rPr>
              <a:t>citizen</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 only by a special vote of the assembly.)</a:t>
            </a:r>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895E899-F5C6-FFD4-87B9-44B5F652A917}"/>
              </a:ext>
            </a:extLst>
          </p:cNvPr>
          <p:cNvSpPr txBox="1"/>
          <p:nvPr/>
        </p:nvSpPr>
        <p:spPr>
          <a:xfrm>
            <a:off x="757518" y="2274296"/>
            <a:ext cx="7059705" cy="3693319"/>
          </a:xfrm>
          <a:prstGeom prst="rect">
            <a:avLst/>
          </a:prstGeom>
          <a:noFill/>
        </p:spPr>
        <p:txBody>
          <a:bodyPr wrap="square">
            <a:spAutoFit/>
          </a:bodyPr>
          <a:lstStyle/>
          <a:p>
            <a:pPr algn="l"/>
            <a:r>
              <a:rPr lang="en-US" b="0" i="0" u="none" strike="noStrike" baseline="0" dirty="0">
                <a:solidFill>
                  <a:srgbClr val="6933FF"/>
                </a:solidFill>
                <a:latin typeface="Times New Roman" panose="02020603050405020304" pitchFamily="18" charset="0"/>
                <a:cs typeface="Times New Roman" panose="02020603050405020304" pitchFamily="18" charset="0"/>
              </a:rPr>
              <a:t>Slaves</a:t>
            </a:r>
          </a:p>
          <a:p>
            <a:pPr algn="l"/>
            <a:r>
              <a:rPr lang="en-US" b="0" i="0" u="none" strike="noStrike" baseline="0" dirty="0">
                <a:solidFill>
                  <a:srgbClr val="000000"/>
                </a:solidFill>
                <a:latin typeface="Times New Roman" panose="02020603050405020304" pitchFamily="18" charset="0"/>
                <a:cs typeface="Times New Roman" panose="02020603050405020304" pitchFamily="18" charset="0"/>
              </a:rPr>
              <a:t>Slaves made up most of the population of Sparta; by the 5</a:t>
            </a:r>
            <a:r>
              <a:rPr lang="en-US" b="0" i="0" u="none" strike="noStrike" baseline="30000" dirty="0">
                <a:solidFill>
                  <a:srgbClr val="000000"/>
                </a:solidFill>
                <a:latin typeface="Times New Roman" panose="02020603050405020304" pitchFamily="18" charset="0"/>
                <a:cs typeface="Times New Roman" panose="02020603050405020304" pitchFamily="18" charset="0"/>
              </a:rPr>
              <a:t>th</a:t>
            </a:r>
            <a:r>
              <a:rPr lang="en-US" dirty="0">
                <a:solidFill>
                  <a:srgbClr val="000000"/>
                </a:solidFill>
                <a:latin typeface="Times New Roman" panose="02020603050405020304" pitchFamily="18" charset="0"/>
                <a:cs typeface="Times New Roman" panose="02020603050405020304" pitchFamily="18" charset="0"/>
              </a:rPr>
              <a:t> </a:t>
            </a:r>
            <a:r>
              <a:rPr lang="en-US" b="0" i="0" u="none" strike="noStrike" baseline="0" dirty="0">
                <a:solidFill>
                  <a:srgbClr val="000000"/>
                </a:solidFill>
                <a:latin typeface="Times New Roman" panose="02020603050405020304" pitchFamily="18" charset="0"/>
                <a:cs typeface="Times New Roman" panose="02020603050405020304" pitchFamily="18" charset="0"/>
              </a:rPr>
              <a:t>century </a:t>
            </a:r>
            <a:r>
              <a:rPr lang="en-US" dirty="0">
                <a:solidFill>
                  <a:srgbClr val="000000"/>
                </a:solidFill>
                <a:latin typeface="Times New Roman" panose="02020603050405020304" pitchFamily="18" charset="0"/>
                <a:cs typeface="Times New Roman" panose="02020603050405020304" pitchFamily="18" charset="0"/>
              </a:rPr>
              <a:t>BCE</a:t>
            </a:r>
            <a:r>
              <a:rPr lang="en-US" b="0" i="0" u="none" strike="noStrike" baseline="0" dirty="0">
                <a:solidFill>
                  <a:srgbClr val="000000"/>
                </a:solidFill>
                <a:latin typeface="Times New Roman" panose="02020603050405020304" pitchFamily="18" charset="0"/>
                <a:cs typeface="Times New Roman" panose="02020603050405020304" pitchFamily="18" charset="0"/>
              </a:rPr>
              <a:t>, they made up about 30 per cent of the population of Athens. Slaves in ancient Greece </a:t>
            </a:r>
            <a:r>
              <a:rPr lang="en-US" dirty="0">
                <a:solidFill>
                  <a:srgbClr val="000000"/>
                </a:solidFill>
                <a:latin typeface="Times New Roman" panose="02020603050405020304" pitchFamily="18" charset="0"/>
                <a:cs typeface="Times New Roman" panose="02020603050405020304" pitchFamily="18" charset="0"/>
              </a:rPr>
              <a:t>were</a:t>
            </a:r>
            <a:r>
              <a:rPr lang="en-US" b="0" i="0" u="none" strike="noStrike" baseline="0" dirty="0">
                <a:solidFill>
                  <a:srgbClr val="000000"/>
                </a:solidFill>
                <a:latin typeface="Times New Roman" panose="02020603050405020304" pitchFamily="18" charset="0"/>
                <a:cs typeface="Times New Roman" panose="02020603050405020304" pitchFamily="18" charset="0"/>
              </a:rPr>
              <a:t> </a:t>
            </a:r>
            <a:r>
              <a:rPr lang="en-US" b="0" i="1" u="none" strike="noStrike" baseline="0" dirty="0">
                <a:solidFill>
                  <a:srgbClr val="000000"/>
                </a:solidFill>
                <a:latin typeface="Times New Roman" panose="02020603050405020304" pitchFamily="18" charset="0"/>
                <a:cs typeface="Times New Roman" panose="02020603050405020304" pitchFamily="18" charset="0"/>
              </a:rPr>
              <a:t>prisoners-of-war</a:t>
            </a:r>
            <a:r>
              <a:rPr lang="en-US" b="0" i="0" u="none" strike="noStrike" baseline="0" dirty="0">
                <a:solidFill>
                  <a:srgbClr val="000000"/>
                </a:solidFill>
                <a:latin typeface="Times New Roman" panose="02020603050405020304" pitchFamily="18" charset="0"/>
                <a:cs typeface="Times New Roman" panose="02020603050405020304" pitchFamily="18" charset="0"/>
              </a:rPr>
              <a:t>, ‘</a:t>
            </a:r>
            <a:r>
              <a:rPr lang="en-US" b="0" i="1" u="none" strike="noStrike" baseline="0" dirty="0">
                <a:solidFill>
                  <a:srgbClr val="000000"/>
                </a:solidFill>
                <a:latin typeface="Times New Roman" panose="02020603050405020304" pitchFamily="18" charset="0"/>
                <a:cs typeface="Times New Roman" panose="02020603050405020304" pitchFamily="18" charset="0"/>
              </a:rPr>
              <a:t>trade goods</a:t>
            </a:r>
            <a:r>
              <a:rPr lang="en-US" b="0" i="0" u="none" strike="noStrike" baseline="0" dirty="0">
                <a:solidFill>
                  <a:srgbClr val="000000"/>
                </a:solidFill>
                <a:latin typeface="Times New Roman" panose="02020603050405020304" pitchFamily="18" charset="0"/>
                <a:cs typeface="Times New Roman" panose="02020603050405020304" pitchFamily="18" charset="0"/>
              </a:rPr>
              <a:t>’, </a:t>
            </a:r>
            <a:r>
              <a:rPr lang="en-US" b="0" i="1" u="none" strike="noStrike" baseline="0" dirty="0">
                <a:solidFill>
                  <a:srgbClr val="000000"/>
                </a:solidFill>
                <a:latin typeface="Times New Roman" panose="02020603050405020304" pitchFamily="18" charset="0"/>
                <a:cs typeface="Times New Roman" panose="02020603050405020304" pitchFamily="18" charset="0"/>
              </a:rPr>
              <a:t>people sold by very poor families </a:t>
            </a:r>
            <a:r>
              <a:rPr lang="en-US" b="0" i="0" u="none" strike="noStrike" baseline="0" dirty="0">
                <a:solidFill>
                  <a:srgbClr val="000000"/>
                </a:solidFill>
                <a:latin typeface="Times New Roman" panose="02020603050405020304" pitchFamily="18" charset="0"/>
                <a:cs typeface="Times New Roman" panose="02020603050405020304" pitchFamily="18" charset="0"/>
              </a:rPr>
              <a:t>or </a:t>
            </a:r>
            <a:r>
              <a:rPr lang="en-US" b="0" i="1" u="none" strike="noStrike" baseline="0" dirty="0">
                <a:solidFill>
                  <a:srgbClr val="000000"/>
                </a:solidFill>
                <a:latin typeface="Times New Roman" panose="02020603050405020304" pitchFamily="18" charset="0"/>
                <a:cs typeface="Times New Roman" panose="02020603050405020304" pitchFamily="18" charset="0"/>
              </a:rPr>
              <a:t>abandoned babies</a:t>
            </a:r>
            <a:r>
              <a:rPr lang="en-US" b="0" i="0" u="none" strike="noStrike" baseline="0" dirty="0">
                <a:solidFill>
                  <a:srgbClr val="000000"/>
                </a:solidFill>
                <a:latin typeface="Times New Roman" panose="02020603050405020304" pitchFamily="18" charset="0"/>
                <a:cs typeface="Times New Roman" panose="02020603050405020304" pitchFamily="18" charset="0"/>
              </a:rPr>
              <a:t>. </a:t>
            </a:r>
            <a:r>
              <a:rPr lang="en-US" b="1" i="0" u="none" strike="noStrike" baseline="0" dirty="0">
                <a:solidFill>
                  <a:srgbClr val="000000"/>
                </a:solidFill>
                <a:latin typeface="Times New Roman" panose="02020603050405020304" pitchFamily="18" charset="0"/>
                <a:cs typeface="Times New Roman" panose="02020603050405020304" pitchFamily="18" charset="0"/>
              </a:rPr>
              <a:t>Slaves</a:t>
            </a:r>
            <a:r>
              <a:rPr lang="en-US" b="0" i="0" u="none" strike="noStrike" baseline="0" dirty="0">
                <a:solidFill>
                  <a:srgbClr val="000000"/>
                </a:solidFill>
                <a:latin typeface="Times New Roman" panose="02020603050405020304" pitchFamily="18" charset="0"/>
                <a:cs typeface="Times New Roman" panose="02020603050405020304" pitchFamily="18" charset="0"/>
              </a:rPr>
              <a:t> were regarded as </a:t>
            </a:r>
            <a:r>
              <a:rPr lang="en-US" b="1" i="0" u="none" strike="noStrike" baseline="0" dirty="0">
                <a:solidFill>
                  <a:srgbClr val="000000"/>
                </a:solidFill>
                <a:latin typeface="Times New Roman" panose="02020603050405020304" pitchFamily="18" charset="0"/>
                <a:cs typeface="Times New Roman" panose="02020603050405020304" pitchFamily="18" charset="0"/>
              </a:rPr>
              <a:t>property</a:t>
            </a:r>
            <a:r>
              <a:rPr lang="en-US" b="0" i="0" u="none" strike="noStrike" baseline="0" dirty="0">
                <a:solidFill>
                  <a:srgbClr val="000000"/>
                </a:solidFill>
                <a:latin typeface="Times New Roman" panose="02020603050405020304" pitchFamily="18" charset="0"/>
                <a:cs typeface="Times New Roman" panose="02020603050405020304" pitchFamily="18" charset="0"/>
              </a:rPr>
              <a:t>.</a:t>
            </a:r>
          </a:p>
          <a:p>
            <a:pPr algn="l"/>
            <a:endParaRPr lang="en-US" b="0" i="0" u="none" strike="noStrike" baseline="0" dirty="0">
              <a:solidFill>
                <a:srgbClr val="000000"/>
              </a:solidFill>
              <a:latin typeface="Times New Roman" panose="02020603050405020304" pitchFamily="18" charset="0"/>
              <a:cs typeface="Times New Roman" panose="02020603050405020304" pitchFamily="18" charset="0"/>
            </a:endParaRPr>
          </a:p>
          <a:p>
            <a:pPr algn="l"/>
            <a:r>
              <a:rPr lang="en-US" b="0" i="0" u="none" strike="noStrike" baseline="0" dirty="0">
                <a:solidFill>
                  <a:srgbClr val="000000"/>
                </a:solidFill>
                <a:latin typeface="Times New Roman" panose="02020603050405020304" pitchFamily="18" charset="0"/>
                <a:cs typeface="Times New Roman" panose="02020603050405020304" pitchFamily="18" charset="0"/>
              </a:rPr>
              <a:t>Male slaves typically worked on farms, mines and ships. </a:t>
            </a:r>
          </a:p>
          <a:p>
            <a:pPr algn="l"/>
            <a:r>
              <a:rPr lang="en-US" b="0" i="0" u="none" strike="noStrike" baseline="0" dirty="0">
                <a:solidFill>
                  <a:srgbClr val="000000"/>
                </a:solidFill>
                <a:latin typeface="Times New Roman" panose="02020603050405020304" pitchFamily="18" charset="0"/>
                <a:cs typeface="Times New Roman" panose="02020603050405020304" pitchFamily="18" charset="0"/>
              </a:rPr>
              <a:t>If they were highly educated, they might teach the male children of a wealthy household. Female slaves mostly worked around the home.</a:t>
            </a:r>
          </a:p>
          <a:p>
            <a:pPr algn="l"/>
            <a:endParaRPr lang="en-US" b="0" i="0" u="none" strike="noStrike" baseline="0" dirty="0">
              <a:solidFill>
                <a:srgbClr val="000000"/>
              </a:solidFill>
              <a:latin typeface="Times New Roman" panose="02020603050405020304" pitchFamily="18" charset="0"/>
              <a:cs typeface="Times New Roman" panose="02020603050405020304" pitchFamily="18" charset="0"/>
            </a:endParaRPr>
          </a:p>
          <a:p>
            <a:pPr algn="l"/>
            <a:r>
              <a:rPr lang="en-US" b="0" i="0" u="none" strike="noStrike" baseline="0" dirty="0">
                <a:solidFill>
                  <a:srgbClr val="000000"/>
                </a:solidFill>
                <a:latin typeface="Times New Roman" panose="02020603050405020304" pitchFamily="18" charset="0"/>
                <a:cs typeface="Times New Roman" panose="02020603050405020304" pitchFamily="18" charset="0"/>
              </a:rPr>
              <a:t>A few slaves were treated well. Some were even granted their freedom. But many, especially those working on ships or in the mines, had brutal, short lives.</a:t>
            </a:r>
            <a:endParaRPr lang="en-US"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0EE25BD2-0D71-4184-DB70-590061B65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9591" y="2520718"/>
            <a:ext cx="3797962" cy="2517681"/>
          </a:xfrm>
          <a:prstGeom prst="rect">
            <a:avLst/>
          </a:prstGeom>
        </p:spPr>
      </p:pic>
      <p:sp>
        <p:nvSpPr>
          <p:cNvPr id="13" name="TextBox 12">
            <a:extLst>
              <a:ext uri="{FF2B5EF4-FFF2-40B4-BE49-F238E27FC236}">
                <a16:creationId xmlns:a16="http://schemas.microsoft.com/office/drawing/2014/main" id="{04E57F19-DD3F-81BD-7B8D-34749304B784}"/>
              </a:ext>
            </a:extLst>
          </p:cNvPr>
          <p:cNvSpPr txBox="1"/>
          <p:nvPr/>
        </p:nvSpPr>
        <p:spPr>
          <a:xfrm>
            <a:off x="7817223" y="5270397"/>
            <a:ext cx="4052048" cy="338554"/>
          </a:xfrm>
          <a:prstGeom prst="rect">
            <a:avLst/>
          </a:prstGeom>
          <a:solidFill>
            <a:srgbClr val="FFC000"/>
          </a:solidFill>
        </p:spPr>
        <p:txBody>
          <a:bodyPr wrap="square">
            <a:spAutoFit/>
          </a:bodyPr>
          <a:lstStyle/>
          <a:p>
            <a:r>
              <a:rPr lang="en-US" sz="1600" b="0" i="0" u="none" strike="noStrike" baseline="0" dirty="0">
                <a:latin typeface="HelveticaNeueLTStd-Lt"/>
              </a:rPr>
              <a:t>slaves being sold in a Greek marketplace</a:t>
            </a:r>
            <a:endParaRPr lang="en-US" sz="1600" dirty="0"/>
          </a:p>
        </p:txBody>
      </p:sp>
    </p:spTree>
    <p:extLst>
      <p:ext uri="{BB962C8B-B14F-4D97-AF65-F5344CB8AC3E}">
        <p14:creationId xmlns:p14="http://schemas.microsoft.com/office/powerpoint/2010/main" val="218558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 calcmode="lin" valueType="num">
                                      <p:cBhvr additive="base">
                                        <p:cTn id="4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 calcmode="lin" valueType="num">
                                      <p:cBhvr additive="base">
                                        <p:cTn id="4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
                                            <p:txEl>
                                              <p:pRg st="6" end="6"/>
                                            </p:txEl>
                                          </p:spTgt>
                                        </p:tgtEl>
                                        <p:attrNameLst>
                                          <p:attrName>style.visibility</p:attrName>
                                        </p:attrNameLst>
                                      </p:cBhvr>
                                      <p:to>
                                        <p:strVal val="visible"/>
                                      </p:to>
                                    </p:set>
                                    <p:anim calcmode="lin" valueType="num">
                                      <p:cBhvr additive="base">
                                        <p:cTn id="5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9660"/>
          </a:xfrm>
        </p:spPr>
        <p:txBody>
          <a:bodyPr>
            <a:normAutofit fontScale="90000"/>
          </a:bodyPr>
          <a:lstStyle/>
          <a:p>
            <a:r>
              <a:rPr lang="en-US" dirty="0">
                <a:latin typeface="Arial" panose="020B0604020202020204" pitchFamily="34" charset="0"/>
                <a:cs typeface="Arial" panose="020B0604020202020204" pitchFamily="34" charset="0"/>
              </a:rPr>
              <a:t>Ancient Greece</a:t>
            </a:r>
          </a:p>
        </p:txBody>
      </p:sp>
      <p:pic>
        <p:nvPicPr>
          <p:cNvPr id="4" name="Picture 3"/>
          <p:cNvPicPr>
            <a:picLocks noChangeAspect="1"/>
          </p:cNvPicPr>
          <p:nvPr/>
        </p:nvPicPr>
        <p:blipFill>
          <a:blip r:embed="rId2"/>
          <a:stretch>
            <a:fillRect/>
          </a:stretch>
        </p:blipFill>
        <p:spPr>
          <a:xfrm>
            <a:off x="5590830" y="2364381"/>
            <a:ext cx="6386017" cy="3445311"/>
          </a:xfrm>
          <a:prstGeom prst="rect">
            <a:avLst/>
          </a:prstGeom>
        </p:spPr>
      </p:pic>
      <p:sp>
        <p:nvSpPr>
          <p:cNvPr id="7" name="TextBox 6">
            <a:extLst>
              <a:ext uri="{FF2B5EF4-FFF2-40B4-BE49-F238E27FC236}">
                <a16:creationId xmlns:a16="http://schemas.microsoft.com/office/drawing/2014/main" id="{1B595047-714A-2FC5-AC6E-1D016B5C7757}"/>
              </a:ext>
            </a:extLst>
          </p:cNvPr>
          <p:cNvSpPr txBox="1"/>
          <p:nvPr/>
        </p:nvSpPr>
        <p:spPr>
          <a:xfrm>
            <a:off x="533398" y="1245337"/>
            <a:ext cx="10694895" cy="923330"/>
          </a:xfrm>
          <a:prstGeom prst="rect">
            <a:avLst/>
          </a:prstGeom>
          <a:noFill/>
        </p:spPr>
        <p:txBody>
          <a:bodyPr wrap="square">
            <a:spAutoFit/>
          </a:bodyPr>
          <a:lstStyle/>
          <a:p>
            <a:pPr algn="l"/>
            <a:r>
              <a:rPr lang="en-US" b="0" i="0" u="none" strike="noStrike" baseline="0" dirty="0">
                <a:solidFill>
                  <a:srgbClr val="6933FF"/>
                </a:solidFill>
                <a:latin typeface="Times New Roman" panose="02020603050405020304" pitchFamily="18" charset="0"/>
                <a:cs typeface="Times New Roman" panose="02020603050405020304" pitchFamily="18" charset="0"/>
              </a:rPr>
              <a:t>Women</a:t>
            </a:r>
          </a:p>
          <a:p>
            <a:pPr algn="l"/>
            <a:r>
              <a:rPr lang="en-US" sz="1800" b="0" i="0" u="none" strike="noStrike" baseline="0" dirty="0">
                <a:solidFill>
                  <a:srgbClr val="000000"/>
                </a:solidFill>
                <a:latin typeface="Times New Roman" panose="02020603050405020304" pitchFamily="18" charset="0"/>
                <a:cs typeface="Times New Roman" panose="02020603050405020304" pitchFamily="18" charset="0"/>
              </a:rPr>
              <a:t>With very few exceptions, women in ancient Greece were expected to stay at home. They ran the day-to-day matters of the household, had children and cared for their families. They were expected to obey their </a:t>
            </a:r>
            <a:r>
              <a:rPr lang="en-US" dirty="0">
                <a:solidFill>
                  <a:srgbClr val="000000"/>
                </a:solidFill>
                <a:latin typeface="Times New Roman" panose="02020603050405020304" pitchFamily="18" charset="0"/>
                <a:cs typeface="Times New Roman" panose="02020603050405020304" pitchFamily="18" charset="0"/>
              </a:rPr>
              <a:t>husbands</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7D4C680-1C6E-F41E-4A1A-AE6116932EFC}"/>
              </a:ext>
            </a:extLst>
          </p:cNvPr>
          <p:cNvSpPr txBox="1"/>
          <p:nvPr/>
        </p:nvSpPr>
        <p:spPr>
          <a:xfrm>
            <a:off x="421341" y="2794374"/>
            <a:ext cx="5091954" cy="2585323"/>
          </a:xfrm>
          <a:prstGeom prst="rect">
            <a:avLst/>
          </a:prstGeom>
          <a:noFill/>
        </p:spPr>
        <p:txBody>
          <a:bodyPr wrap="square">
            <a:spAutoFit/>
          </a:bodyPr>
          <a:lstStyle/>
          <a:p>
            <a:pPr algn="just"/>
            <a:r>
              <a:rPr lang="en-US" sz="1800" b="0" i="0" u="none" strike="noStrike" baseline="0" dirty="0">
                <a:latin typeface="Times New Roman" panose="02020603050405020304" pitchFamily="18" charset="0"/>
                <a:cs typeface="Times New Roman" panose="02020603050405020304" pitchFamily="18" charset="0"/>
              </a:rPr>
              <a:t>Wealthy married women led more pleasant lives. However, they were still mostly confined to the home. An outing might mean attending a religious festival, a wedding, a funeral or visiting another woman in the home. </a:t>
            </a:r>
          </a:p>
          <a:p>
            <a:pPr algn="just"/>
            <a:endParaRPr lang="en-US" dirty="0">
              <a:latin typeface="Times New Roman" panose="02020603050405020304" pitchFamily="18" charset="0"/>
              <a:cs typeface="Times New Roman" panose="02020603050405020304" pitchFamily="18" charset="0"/>
            </a:endParaRPr>
          </a:p>
          <a:p>
            <a:pPr algn="just"/>
            <a:r>
              <a:rPr lang="en-US" sz="1800" b="0" i="0" u="none" strike="noStrike" baseline="0" dirty="0">
                <a:latin typeface="Times New Roman" panose="02020603050405020304" pitchFamily="18" charset="0"/>
                <a:cs typeface="Times New Roman" panose="02020603050405020304" pitchFamily="18" charset="0"/>
              </a:rPr>
              <a:t>Life for a poor woman, beyond her family</a:t>
            </a:r>
            <a:r>
              <a:rPr lang="en-US" sz="1800" b="0" i="0" u="none" strike="noStrike"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responsibilities, consisted of little more than fetching water, cooking food</a:t>
            </a:r>
            <a:r>
              <a:rPr lang="en-US"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and weaving cloth.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67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additive="base">
                                        <p:cTn id="3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TotalTime>
  <Words>644</Words>
  <Application>Microsoft Office PowerPoint</Application>
  <PresentationFormat>Widescreen</PresentationFormat>
  <Paragraphs>40</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Arial</vt:lpstr>
      <vt:lpstr>Calibri</vt:lpstr>
      <vt:lpstr>Calibri Light</vt:lpstr>
      <vt:lpstr>HelveticaNeueLTStd-Lt</vt:lpstr>
      <vt:lpstr>HelveticaNeueLTStd-LtCn</vt:lpstr>
      <vt:lpstr>HelveticaNeueLTStd-MdCn</vt:lpstr>
      <vt:lpstr>Times New Roman</vt:lpstr>
      <vt:lpstr>Office Theme</vt:lpstr>
      <vt:lpstr>Unit 7 Ancient Greece – an overview </vt:lpstr>
      <vt:lpstr>Ancient Greece</vt:lpstr>
      <vt:lpstr>PowerPoint Presentation</vt:lpstr>
      <vt:lpstr>Ancient Greece</vt:lpstr>
      <vt:lpstr>Ancient Greece</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Ancient Greece – an overview </dc:title>
  <dc:creator>RePack by Diakov</dc:creator>
  <cp:lastModifiedBy>maja belanov</cp:lastModifiedBy>
  <cp:revision>15</cp:revision>
  <dcterms:created xsi:type="dcterms:W3CDTF">2024-01-22T19:45:49Z</dcterms:created>
  <dcterms:modified xsi:type="dcterms:W3CDTF">2024-05-13T19:59:10Z</dcterms:modified>
</cp:coreProperties>
</file>