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92" r:id="rId3"/>
    <p:sldId id="290" r:id="rId4"/>
    <p:sldId id="293" r:id="rId5"/>
    <p:sldId id="294" r:id="rId6"/>
    <p:sldId id="312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03" r:id="rId16"/>
    <p:sldId id="304" r:id="rId17"/>
    <p:sldId id="305" r:id="rId18"/>
    <p:sldId id="307" r:id="rId19"/>
    <p:sldId id="308" r:id="rId20"/>
    <p:sldId id="291" r:id="rId21"/>
  </p:sldIdLst>
  <p:sldSz cx="9144000" cy="5143500" type="screen16x9"/>
  <p:notesSz cx="6858000" cy="9144000"/>
  <p:embeddedFontLs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Quattrocento Sans" charset="0"/>
      <p:bold r:id="rId27"/>
      <p:italic r:id="rId28"/>
      <p:boldItalic r:id="rId29"/>
    </p:embeddedFont>
    <p:embeddedFont>
      <p:font typeface="Nunito Light" charset="-18"/>
      <p:regular r:id="rId30"/>
      <p:bold r:id="rId31"/>
      <p:italic r:id="rId32"/>
      <p:boldItalic r:id="rId33"/>
    </p:embeddedFont>
    <p:embeddedFont>
      <p:font typeface="Constantia" pitchFamily="18" charset="0"/>
      <p:regular r:id="rId34"/>
      <p:bold r:id="rId35"/>
      <p:italic r:id="rId36"/>
      <p:boldItalic r:id="rId37"/>
    </p:embeddedFont>
    <p:embeddedFont>
      <p:font typeface="Mali SemiBold" charset="-34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Mali" charset="-34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1927956-875B-44AB-9E69-2A0A8B87748E}">
  <a:tblStyle styleId="{B1927956-875B-44AB-9E69-2A0A8B8774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25D2C-B06C-4596-B85E-C32AA31AE026}" type="doc">
      <dgm:prSet loTypeId="urn:microsoft.com/office/officeart/2005/8/layout/hProcess9" loCatId="process" qsTypeId="urn:microsoft.com/office/officeart/2005/8/quickstyle/3d3" qsCatId="3D" csTypeId="urn:microsoft.com/office/officeart/2005/8/colors/accent2_1" csCatId="accent2" phldr="1"/>
      <dgm:spPr/>
    </dgm:pt>
    <dgm:pt modelId="{2AF4DCF7-01A6-42D8-BE8C-BBAB77D24E22}">
      <dgm:prSet phldrT="[Text]" custT="1"/>
      <dgm:spPr/>
      <dgm:t>
        <a:bodyPr/>
        <a:lstStyle/>
        <a:p>
          <a:r>
            <a:rPr lang="sr-Latn-RS" sz="1800" dirty="0" smtClean="0">
              <a:latin typeface="Nunito Light" charset="-52"/>
            </a:rPr>
            <a:t>Inicijalno obrazovanje</a:t>
          </a:r>
          <a:endParaRPr lang="en-US" sz="1800" dirty="0">
            <a:latin typeface="Nunito Light" charset="-52"/>
          </a:endParaRPr>
        </a:p>
      </dgm:t>
    </dgm:pt>
    <dgm:pt modelId="{F80E2548-6911-405D-81BF-8339E4E87483}" type="parTrans" cxnId="{AB04BB59-CF67-489D-86F5-8863AAA033C1}">
      <dgm:prSet/>
      <dgm:spPr/>
      <dgm:t>
        <a:bodyPr/>
        <a:lstStyle/>
        <a:p>
          <a:endParaRPr lang="en-US"/>
        </a:p>
      </dgm:t>
    </dgm:pt>
    <dgm:pt modelId="{6B0B570A-F380-449A-B217-D1AC05494D3C}" type="sibTrans" cxnId="{AB04BB59-CF67-489D-86F5-8863AAA033C1}">
      <dgm:prSet/>
      <dgm:spPr/>
      <dgm:t>
        <a:bodyPr/>
        <a:lstStyle/>
        <a:p>
          <a:endParaRPr lang="en-US"/>
        </a:p>
      </dgm:t>
    </dgm:pt>
    <dgm:pt modelId="{CCC09127-D63C-4984-80D4-2D54A53332B8}">
      <dgm:prSet phldrT="[Text]" custT="1"/>
      <dgm:spPr/>
      <dgm:t>
        <a:bodyPr/>
        <a:lstStyle/>
        <a:p>
          <a:r>
            <a:rPr lang="sr-Latn-RS" sz="1800" dirty="0" smtClean="0">
              <a:latin typeface="Nunito Light" charset="-52"/>
            </a:rPr>
            <a:t>Pripravništvo</a:t>
          </a:r>
          <a:endParaRPr lang="en-US" sz="1800" dirty="0">
            <a:latin typeface="Nunito Light" charset="-52"/>
          </a:endParaRPr>
        </a:p>
      </dgm:t>
    </dgm:pt>
    <dgm:pt modelId="{E64507D5-04B6-4C7F-AB19-2423E70C22D9}" type="parTrans" cxnId="{5B4DB0CC-7C7B-4B78-9E55-5B062F851936}">
      <dgm:prSet/>
      <dgm:spPr/>
      <dgm:t>
        <a:bodyPr/>
        <a:lstStyle/>
        <a:p>
          <a:endParaRPr lang="en-US"/>
        </a:p>
      </dgm:t>
    </dgm:pt>
    <dgm:pt modelId="{033D9B04-92E5-475C-BF7E-0BA736A18282}" type="sibTrans" cxnId="{5B4DB0CC-7C7B-4B78-9E55-5B062F851936}">
      <dgm:prSet/>
      <dgm:spPr/>
      <dgm:t>
        <a:bodyPr/>
        <a:lstStyle/>
        <a:p>
          <a:endParaRPr lang="en-US"/>
        </a:p>
      </dgm:t>
    </dgm:pt>
    <dgm:pt modelId="{4429C7A1-B30D-4E35-A788-E533D6EFEBBA}">
      <dgm:prSet phldrT="[Text]" custT="1"/>
      <dgm:spPr/>
      <dgm:t>
        <a:bodyPr/>
        <a:lstStyle/>
        <a:p>
          <a:r>
            <a:rPr lang="sr-Latn-RS" sz="1800" dirty="0" smtClean="0">
              <a:latin typeface="Nunito Light" charset="-52"/>
            </a:rPr>
            <a:t>K</a:t>
          </a:r>
          <a:r>
            <a:rPr lang="en-US" sz="1800" dirty="0" smtClean="0">
              <a:latin typeface="Nunito Light" charset="-52"/>
            </a:rPr>
            <a:t>o</a:t>
          </a:r>
          <a:r>
            <a:rPr lang="sr-Latn-RS" sz="1800" dirty="0" smtClean="0">
              <a:latin typeface="Nunito Light" charset="-52"/>
            </a:rPr>
            <a:t>ntinuirano stručno usavršavanje</a:t>
          </a:r>
          <a:endParaRPr lang="en-US" sz="1800" dirty="0">
            <a:latin typeface="Nunito Light" charset="-52"/>
          </a:endParaRPr>
        </a:p>
      </dgm:t>
    </dgm:pt>
    <dgm:pt modelId="{4AE479B3-F6A9-441A-B43C-561F542F21AC}" type="parTrans" cxnId="{EC0BA2EA-B07C-4701-907F-18FE3277DBF3}">
      <dgm:prSet/>
      <dgm:spPr/>
      <dgm:t>
        <a:bodyPr/>
        <a:lstStyle/>
        <a:p>
          <a:endParaRPr lang="en-US"/>
        </a:p>
      </dgm:t>
    </dgm:pt>
    <dgm:pt modelId="{76BD5297-B924-4035-94A4-8DDC9E8E53A4}" type="sibTrans" cxnId="{EC0BA2EA-B07C-4701-907F-18FE3277DBF3}">
      <dgm:prSet/>
      <dgm:spPr/>
      <dgm:t>
        <a:bodyPr/>
        <a:lstStyle/>
        <a:p>
          <a:endParaRPr lang="en-US"/>
        </a:p>
      </dgm:t>
    </dgm:pt>
    <dgm:pt modelId="{F915570F-1685-4207-B356-5DC5C4190B0C}" type="pres">
      <dgm:prSet presAssocID="{39F25D2C-B06C-4596-B85E-C32AA31AE026}" presName="CompostProcess" presStyleCnt="0">
        <dgm:presLayoutVars>
          <dgm:dir/>
          <dgm:resizeHandles val="exact"/>
        </dgm:presLayoutVars>
      </dgm:prSet>
      <dgm:spPr/>
    </dgm:pt>
    <dgm:pt modelId="{F5D22CEC-812B-422D-8BA2-43566916CF80}" type="pres">
      <dgm:prSet presAssocID="{39F25D2C-B06C-4596-B85E-C32AA31AE026}" presName="arrow" presStyleLbl="bgShp" presStyleIdx="0" presStyleCnt="1"/>
      <dgm:spPr>
        <a:solidFill>
          <a:schemeClr val="bg1">
            <a:lumMod val="95000"/>
          </a:schemeClr>
        </a:solidFill>
      </dgm:spPr>
    </dgm:pt>
    <dgm:pt modelId="{685D706C-57E4-4CE5-9FDF-F35E0B89D22B}" type="pres">
      <dgm:prSet presAssocID="{39F25D2C-B06C-4596-B85E-C32AA31AE026}" presName="linearProcess" presStyleCnt="0"/>
      <dgm:spPr/>
    </dgm:pt>
    <dgm:pt modelId="{6195A038-9052-427F-A75A-7BF310571095}" type="pres">
      <dgm:prSet presAssocID="{2AF4DCF7-01A6-42D8-BE8C-BBAB77D24E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5BD4C-9629-4656-89A0-D683E694EEC0}" type="pres">
      <dgm:prSet presAssocID="{6B0B570A-F380-449A-B217-D1AC05494D3C}" presName="sibTrans" presStyleCnt="0"/>
      <dgm:spPr/>
    </dgm:pt>
    <dgm:pt modelId="{6BCF4967-FAF5-4584-A46C-5D38809BC402}" type="pres">
      <dgm:prSet presAssocID="{CCC09127-D63C-4984-80D4-2D54A53332B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EAEA0-3AEF-423A-9238-4DF8F8969686}" type="pres">
      <dgm:prSet presAssocID="{033D9B04-92E5-475C-BF7E-0BA736A18282}" presName="sibTrans" presStyleCnt="0"/>
      <dgm:spPr/>
    </dgm:pt>
    <dgm:pt modelId="{03DBFB81-F404-4C8E-9221-FD486CFAA7C1}" type="pres">
      <dgm:prSet presAssocID="{4429C7A1-B30D-4E35-A788-E533D6EFEBB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4BB59-CF67-489D-86F5-8863AAA033C1}" srcId="{39F25D2C-B06C-4596-B85E-C32AA31AE026}" destId="{2AF4DCF7-01A6-42D8-BE8C-BBAB77D24E22}" srcOrd="0" destOrd="0" parTransId="{F80E2548-6911-405D-81BF-8339E4E87483}" sibTransId="{6B0B570A-F380-449A-B217-D1AC05494D3C}"/>
    <dgm:cxn modelId="{ADDAAAF1-74E2-4EE6-8716-EAAD10BDF460}" type="presOf" srcId="{39F25D2C-B06C-4596-B85E-C32AA31AE026}" destId="{F915570F-1685-4207-B356-5DC5C4190B0C}" srcOrd="0" destOrd="0" presId="urn:microsoft.com/office/officeart/2005/8/layout/hProcess9"/>
    <dgm:cxn modelId="{562072EA-90AE-4DCA-BDC0-C8737D416BBD}" type="presOf" srcId="{4429C7A1-B30D-4E35-A788-E533D6EFEBBA}" destId="{03DBFB81-F404-4C8E-9221-FD486CFAA7C1}" srcOrd="0" destOrd="0" presId="urn:microsoft.com/office/officeart/2005/8/layout/hProcess9"/>
    <dgm:cxn modelId="{732C075F-C2A5-4900-8B33-AA4FA2B28B77}" type="presOf" srcId="{2AF4DCF7-01A6-42D8-BE8C-BBAB77D24E22}" destId="{6195A038-9052-427F-A75A-7BF310571095}" srcOrd="0" destOrd="0" presId="urn:microsoft.com/office/officeart/2005/8/layout/hProcess9"/>
    <dgm:cxn modelId="{8F3DB43E-B610-4020-8042-3F60F1A87D54}" type="presOf" srcId="{CCC09127-D63C-4984-80D4-2D54A53332B8}" destId="{6BCF4967-FAF5-4584-A46C-5D38809BC402}" srcOrd="0" destOrd="0" presId="urn:microsoft.com/office/officeart/2005/8/layout/hProcess9"/>
    <dgm:cxn modelId="{EC0BA2EA-B07C-4701-907F-18FE3277DBF3}" srcId="{39F25D2C-B06C-4596-B85E-C32AA31AE026}" destId="{4429C7A1-B30D-4E35-A788-E533D6EFEBBA}" srcOrd="2" destOrd="0" parTransId="{4AE479B3-F6A9-441A-B43C-561F542F21AC}" sibTransId="{76BD5297-B924-4035-94A4-8DDC9E8E53A4}"/>
    <dgm:cxn modelId="{5B4DB0CC-7C7B-4B78-9E55-5B062F851936}" srcId="{39F25D2C-B06C-4596-B85E-C32AA31AE026}" destId="{CCC09127-D63C-4984-80D4-2D54A53332B8}" srcOrd="1" destOrd="0" parTransId="{E64507D5-04B6-4C7F-AB19-2423E70C22D9}" sibTransId="{033D9B04-92E5-475C-BF7E-0BA736A18282}"/>
    <dgm:cxn modelId="{48919D70-8FC6-41C4-9E8B-2AB008C04173}" type="presParOf" srcId="{F915570F-1685-4207-B356-5DC5C4190B0C}" destId="{F5D22CEC-812B-422D-8BA2-43566916CF80}" srcOrd="0" destOrd="0" presId="urn:microsoft.com/office/officeart/2005/8/layout/hProcess9"/>
    <dgm:cxn modelId="{D582E8AB-0974-4201-912D-086544A9F690}" type="presParOf" srcId="{F915570F-1685-4207-B356-5DC5C4190B0C}" destId="{685D706C-57E4-4CE5-9FDF-F35E0B89D22B}" srcOrd="1" destOrd="0" presId="urn:microsoft.com/office/officeart/2005/8/layout/hProcess9"/>
    <dgm:cxn modelId="{840305C8-1787-4F44-A311-0E7BC510B365}" type="presParOf" srcId="{685D706C-57E4-4CE5-9FDF-F35E0B89D22B}" destId="{6195A038-9052-427F-A75A-7BF310571095}" srcOrd="0" destOrd="0" presId="urn:microsoft.com/office/officeart/2005/8/layout/hProcess9"/>
    <dgm:cxn modelId="{A4CFE0B2-4D1A-42A1-B5C6-B254F04ADAAF}" type="presParOf" srcId="{685D706C-57E4-4CE5-9FDF-F35E0B89D22B}" destId="{D515BD4C-9629-4656-89A0-D683E694EEC0}" srcOrd="1" destOrd="0" presId="urn:microsoft.com/office/officeart/2005/8/layout/hProcess9"/>
    <dgm:cxn modelId="{C122EC7E-6BC2-4E9D-8C00-6B408D539A79}" type="presParOf" srcId="{685D706C-57E4-4CE5-9FDF-F35E0B89D22B}" destId="{6BCF4967-FAF5-4584-A46C-5D38809BC402}" srcOrd="2" destOrd="0" presId="urn:microsoft.com/office/officeart/2005/8/layout/hProcess9"/>
    <dgm:cxn modelId="{A74BDD9A-C841-4612-9707-90C45D84E7D1}" type="presParOf" srcId="{685D706C-57E4-4CE5-9FDF-F35E0B89D22B}" destId="{DFDEAEA0-3AEF-423A-9238-4DF8F8969686}" srcOrd="3" destOrd="0" presId="urn:microsoft.com/office/officeart/2005/8/layout/hProcess9"/>
    <dgm:cxn modelId="{5CA631BC-BF73-46F8-BDA3-66096C9D36F5}" type="presParOf" srcId="{685D706C-57E4-4CE5-9FDF-F35E0B89D22B}" destId="{03DBFB81-F404-4C8E-9221-FD486CFAA7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1ECAB-C65D-49EB-A294-AB2E406910F8}" type="doc">
      <dgm:prSet loTypeId="urn:microsoft.com/office/officeart/2005/8/layout/pyramid2" loCatId="pyramid" qsTypeId="urn:microsoft.com/office/officeart/2005/8/quickstyle/simple3" qsCatId="simple" csTypeId="urn:microsoft.com/office/officeart/2005/8/colors/accent1_1" csCatId="accent1" phldr="1"/>
      <dgm:spPr/>
    </dgm:pt>
    <dgm:pt modelId="{1AF081B5-66FF-4972-B00D-6AFC6AC21631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sr-Latn-RS" dirty="0" smtClean="0">
              <a:latin typeface="Nunito Light" charset="-52"/>
            </a:rPr>
            <a:t>Samostalni pedagoški savetnik</a:t>
          </a:r>
          <a:endParaRPr lang="en-US" dirty="0">
            <a:latin typeface="Nunito Light" charset="-52"/>
          </a:endParaRPr>
        </a:p>
      </dgm:t>
    </dgm:pt>
    <dgm:pt modelId="{075196DB-C35A-4FA4-B370-693E2EDDD661}" type="parTrans" cxnId="{30B9F7D6-7C19-4026-8327-C8ECD9607C68}">
      <dgm:prSet/>
      <dgm:spPr/>
      <dgm:t>
        <a:bodyPr/>
        <a:lstStyle/>
        <a:p>
          <a:endParaRPr lang="en-US"/>
        </a:p>
      </dgm:t>
    </dgm:pt>
    <dgm:pt modelId="{5053A84E-E6DB-4915-B666-ADF719A85484}" type="sibTrans" cxnId="{30B9F7D6-7C19-4026-8327-C8ECD9607C68}">
      <dgm:prSet/>
      <dgm:spPr/>
      <dgm:t>
        <a:bodyPr/>
        <a:lstStyle/>
        <a:p>
          <a:endParaRPr lang="en-US"/>
        </a:p>
      </dgm:t>
    </dgm:pt>
    <dgm:pt modelId="{754EC544-3592-4373-AC58-F125214BFE64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sr-Latn-RS" dirty="0" smtClean="0">
              <a:latin typeface="Nunito Light" charset="-52"/>
            </a:rPr>
            <a:t>Pedagoški savetnik</a:t>
          </a:r>
          <a:endParaRPr lang="en-US" dirty="0">
            <a:latin typeface="Nunito Light" charset="-52"/>
          </a:endParaRPr>
        </a:p>
      </dgm:t>
    </dgm:pt>
    <dgm:pt modelId="{925B3AB4-4B78-4483-A95B-EB45AA9C177E}" type="parTrans" cxnId="{E9584A87-A9FB-47EE-8A2F-2DED9262E11C}">
      <dgm:prSet/>
      <dgm:spPr/>
      <dgm:t>
        <a:bodyPr/>
        <a:lstStyle/>
        <a:p>
          <a:endParaRPr lang="en-US"/>
        </a:p>
      </dgm:t>
    </dgm:pt>
    <dgm:pt modelId="{760BFF46-FF4C-43CA-893A-C053DCC2BB32}" type="sibTrans" cxnId="{E9584A87-A9FB-47EE-8A2F-2DED9262E11C}">
      <dgm:prSet/>
      <dgm:spPr/>
      <dgm:t>
        <a:bodyPr/>
        <a:lstStyle/>
        <a:p>
          <a:endParaRPr lang="en-US"/>
        </a:p>
      </dgm:t>
    </dgm:pt>
    <dgm:pt modelId="{0C8033E2-620C-49A5-8B26-B9C5007B2F6E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sr-Latn-RS" dirty="0" smtClean="0">
              <a:latin typeface="Nunito Light" charset="-52"/>
            </a:rPr>
            <a:t>Nastavnik</a:t>
          </a:r>
          <a:endParaRPr lang="en-US" dirty="0">
            <a:latin typeface="Nunito Light" charset="-52"/>
          </a:endParaRPr>
        </a:p>
      </dgm:t>
    </dgm:pt>
    <dgm:pt modelId="{4AF9AAA3-DF25-407F-AF27-A01AE4386043}" type="parTrans" cxnId="{D7CB6E50-7184-4E44-A3A0-0E7BC25FB707}">
      <dgm:prSet/>
      <dgm:spPr/>
      <dgm:t>
        <a:bodyPr/>
        <a:lstStyle/>
        <a:p>
          <a:endParaRPr lang="en-US"/>
        </a:p>
      </dgm:t>
    </dgm:pt>
    <dgm:pt modelId="{D6023DAB-4959-41C8-B367-2E17F6E9F8BA}" type="sibTrans" cxnId="{D7CB6E50-7184-4E44-A3A0-0E7BC25FB707}">
      <dgm:prSet/>
      <dgm:spPr/>
      <dgm:t>
        <a:bodyPr/>
        <a:lstStyle/>
        <a:p>
          <a:endParaRPr lang="en-US"/>
        </a:p>
      </dgm:t>
    </dgm:pt>
    <dgm:pt modelId="{0EAE4CCF-AA06-4E49-847C-CA39E917C032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sr-Latn-RS" dirty="0" smtClean="0"/>
            <a:t>Viši pedagoški savetnik</a:t>
          </a:r>
          <a:endParaRPr lang="en-US" dirty="0"/>
        </a:p>
      </dgm:t>
    </dgm:pt>
    <dgm:pt modelId="{57FBADF8-0F02-46A0-A0E3-F51F655A7777}" type="parTrans" cxnId="{68490B66-45CC-43E8-B087-324C1FD339C1}">
      <dgm:prSet/>
      <dgm:spPr/>
      <dgm:t>
        <a:bodyPr/>
        <a:lstStyle/>
        <a:p>
          <a:endParaRPr lang="en-US"/>
        </a:p>
      </dgm:t>
    </dgm:pt>
    <dgm:pt modelId="{DF98DC5A-F997-4145-83D9-3F44C20AC737}" type="sibTrans" cxnId="{68490B66-45CC-43E8-B087-324C1FD339C1}">
      <dgm:prSet/>
      <dgm:spPr/>
      <dgm:t>
        <a:bodyPr/>
        <a:lstStyle/>
        <a:p>
          <a:endParaRPr lang="en-US"/>
        </a:p>
      </dgm:t>
    </dgm:pt>
    <dgm:pt modelId="{D691BFC6-2062-4652-9228-6834E5EAB8FA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sr-Latn-RS" dirty="0" smtClean="0"/>
            <a:t>Visoki pedagoški savetnik</a:t>
          </a:r>
          <a:endParaRPr lang="en-US" dirty="0"/>
        </a:p>
      </dgm:t>
    </dgm:pt>
    <dgm:pt modelId="{532E5547-03DE-4682-AD43-9853B46EC3CB}" type="parTrans" cxnId="{EA51A7BE-9449-422B-8EBC-11BA25FC0980}">
      <dgm:prSet/>
      <dgm:spPr/>
      <dgm:t>
        <a:bodyPr/>
        <a:lstStyle/>
        <a:p>
          <a:endParaRPr lang="en-US"/>
        </a:p>
      </dgm:t>
    </dgm:pt>
    <dgm:pt modelId="{8486C132-0E0B-4479-AF06-965295ADED0D}" type="sibTrans" cxnId="{EA51A7BE-9449-422B-8EBC-11BA25FC0980}">
      <dgm:prSet/>
      <dgm:spPr/>
      <dgm:t>
        <a:bodyPr/>
        <a:lstStyle/>
        <a:p>
          <a:endParaRPr lang="en-US"/>
        </a:p>
      </dgm:t>
    </dgm:pt>
    <dgm:pt modelId="{70325BDB-6FB9-40FB-9B4E-A8DC79BA6986}" type="pres">
      <dgm:prSet presAssocID="{22B1ECAB-C65D-49EB-A294-AB2E406910F8}" presName="compositeShape" presStyleCnt="0">
        <dgm:presLayoutVars>
          <dgm:dir/>
          <dgm:resizeHandles/>
        </dgm:presLayoutVars>
      </dgm:prSet>
      <dgm:spPr/>
    </dgm:pt>
    <dgm:pt modelId="{9EEFE570-66E3-441D-8101-55406F696BD8}" type="pres">
      <dgm:prSet presAssocID="{22B1ECAB-C65D-49EB-A294-AB2E406910F8}" presName="pyramid" presStyleLbl="node1" presStyleIdx="0" presStyleCnt="1" custLinFactNeighborX="9500" custLinFactNeighborY="0"/>
      <dgm:spPr/>
    </dgm:pt>
    <dgm:pt modelId="{4401553F-D828-4FAB-B2E0-F56DC8813DD8}" type="pres">
      <dgm:prSet presAssocID="{22B1ECAB-C65D-49EB-A294-AB2E406910F8}" presName="theList" presStyleCnt="0"/>
      <dgm:spPr/>
    </dgm:pt>
    <dgm:pt modelId="{D2EC626E-B1B4-4F92-98AE-FB3B476DAC29}" type="pres">
      <dgm:prSet presAssocID="{D691BFC6-2062-4652-9228-6834E5EAB8F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9EC5F-281F-4BE3-A6E4-7B369B8B341E}" type="pres">
      <dgm:prSet presAssocID="{D691BFC6-2062-4652-9228-6834E5EAB8FA}" presName="aSpace" presStyleCnt="0"/>
      <dgm:spPr/>
    </dgm:pt>
    <dgm:pt modelId="{D1E660EB-1DAF-4272-8718-C832BEA867F2}" type="pres">
      <dgm:prSet presAssocID="{0EAE4CCF-AA06-4E49-847C-CA39E917C03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35E586-9082-43B0-86F6-20C0855A2985}" type="pres">
      <dgm:prSet presAssocID="{0EAE4CCF-AA06-4E49-847C-CA39E917C032}" presName="aSpace" presStyleCnt="0"/>
      <dgm:spPr/>
    </dgm:pt>
    <dgm:pt modelId="{E0EDA5DD-A21D-4409-A7DA-40DA6B80C1CB}" type="pres">
      <dgm:prSet presAssocID="{1AF081B5-66FF-4972-B00D-6AFC6AC21631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97E99-9050-4A83-AD4C-85A8AEB90D02}" type="pres">
      <dgm:prSet presAssocID="{1AF081B5-66FF-4972-B00D-6AFC6AC21631}" presName="aSpace" presStyleCnt="0"/>
      <dgm:spPr/>
    </dgm:pt>
    <dgm:pt modelId="{58349704-758A-4001-AB87-F66B285BB63C}" type="pres">
      <dgm:prSet presAssocID="{754EC544-3592-4373-AC58-F125214BFE64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B5F46E-A240-4EF8-B82A-1565E6F828CE}" type="pres">
      <dgm:prSet presAssocID="{754EC544-3592-4373-AC58-F125214BFE64}" presName="aSpace" presStyleCnt="0"/>
      <dgm:spPr/>
    </dgm:pt>
    <dgm:pt modelId="{53E7CAFB-9660-4A62-8FBB-1470BC2D9A1A}" type="pres">
      <dgm:prSet presAssocID="{0C8033E2-620C-49A5-8B26-B9C5007B2F6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ACBD4-0CE5-4DB5-9A41-1E1A2A903642}" type="pres">
      <dgm:prSet presAssocID="{0C8033E2-620C-49A5-8B26-B9C5007B2F6E}" presName="aSpace" presStyleCnt="0"/>
      <dgm:spPr/>
    </dgm:pt>
  </dgm:ptLst>
  <dgm:cxnLst>
    <dgm:cxn modelId="{2CD44702-857F-404D-8577-83BC6F28AA76}" type="presOf" srcId="{D691BFC6-2062-4652-9228-6834E5EAB8FA}" destId="{D2EC626E-B1B4-4F92-98AE-FB3B476DAC29}" srcOrd="0" destOrd="0" presId="urn:microsoft.com/office/officeart/2005/8/layout/pyramid2"/>
    <dgm:cxn modelId="{7D33954B-3AB3-48D3-A161-52E2D9E0F293}" type="presOf" srcId="{0EAE4CCF-AA06-4E49-847C-CA39E917C032}" destId="{D1E660EB-1DAF-4272-8718-C832BEA867F2}" srcOrd="0" destOrd="0" presId="urn:microsoft.com/office/officeart/2005/8/layout/pyramid2"/>
    <dgm:cxn modelId="{68490B66-45CC-43E8-B087-324C1FD339C1}" srcId="{22B1ECAB-C65D-49EB-A294-AB2E406910F8}" destId="{0EAE4CCF-AA06-4E49-847C-CA39E917C032}" srcOrd="1" destOrd="0" parTransId="{57FBADF8-0F02-46A0-A0E3-F51F655A7777}" sibTransId="{DF98DC5A-F997-4145-83D9-3F44C20AC737}"/>
    <dgm:cxn modelId="{2BAEBF31-38B3-4085-AC93-FA02B2A17212}" type="presOf" srcId="{1AF081B5-66FF-4972-B00D-6AFC6AC21631}" destId="{E0EDA5DD-A21D-4409-A7DA-40DA6B80C1CB}" srcOrd="0" destOrd="0" presId="urn:microsoft.com/office/officeart/2005/8/layout/pyramid2"/>
    <dgm:cxn modelId="{A02C8360-18B5-4892-9DDC-E59A4050AAA9}" type="presOf" srcId="{754EC544-3592-4373-AC58-F125214BFE64}" destId="{58349704-758A-4001-AB87-F66B285BB63C}" srcOrd="0" destOrd="0" presId="urn:microsoft.com/office/officeart/2005/8/layout/pyramid2"/>
    <dgm:cxn modelId="{E9584A87-A9FB-47EE-8A2F-2DED9262E11C}" srcId="{22B1ECAB-C65D-49EB-A294-AB2E406910F8}" destId="{754EC544-3592-4373-AC58-F125214BFE64}" srcOrd="3" destOrd="0" parTransId="{925B3AB4-4B78-4483-A95B-EB45AA9C177E}" sibTransId="{760BFF46-FF4C-43CA-893A-C053DCC2BB32}"/>
    <dgm:cxn modelId="{D7CB6E50-7184-4E44-A3A0-0E7BC25FB707}" srcId="{22B1ECAB-C65D-49EB-A294-AB2E406910F8}" destId="{0C8033E2-620C-49A5-8B26-B9C5007B2F6E}" srcOrd="4" destOrd="0" parTransId="{4AF9AAA3-DF25-407F-AF27-A01AE4386043}" sibTransId="{D6023DAB-4959-41C8-B367-2E17F6E9F8BA}"/>
    <dgm:cxn modelId="{9BCDB045-5878-4DAD-9D91-8DBF624E1885}" type="presOf" srcId="{22B1ECAB-C65D-49EB-A294-AB2E406910F8}" destId="{70325BDB-6FB9-40FB-9B4E-A8DC79BA6986}" srcOrd="0" destOrd="0" presId="urn:microsoft.com/office/officeart/2005/8/layout/pyramid2"/>
    <dgm:cxn modelId="{EA51A7BE-9449-422B-8EBC-11BA25FC0980}" srcId="{22B1ECAB-C65D-49EB-A294-AB2E406910F8}" destId="{D691BFC6-2062-4652-9228-6834E5EAB8FA}" srcOrd="0" destOrd="0" parTransId="{532E5547-03DE-4682-AD43-9853B46EC3CB}" sibTransId="{8486C132-0E0B-4479-AF06-965295ADED0D}"/>
    <dgm:cxn modelId="{30B9F7D6-7C19-4026-8327-C8ECD9607C68}" srcId="{22B1ECAB-C65D-49EB-A294-AB2E406910F8}" destId="{1AF081B5-66FF-4972-B00D-6AFC6AC21631}" srcOrd="2" destOrd="0" parTransId="{075196DB-C35A-4FA4-B370-693E2EDDD661}" sibTransId="{5053A84E-E6DB-4915-B666-ADF719A85484}"/>
    <dgm:cxn modelId="{AEE10312-9212-409F-B5DE-2D27625498A4}" type="presOf" srcId="{0C8033E2-620C-49A5-8B26-B9C5007B2F6E}" destId="{53E7CAFB-9660-4A62-8FBB-1470BC2D9A1A}" srcOrd="0" destOrd="0" presId="urn:microsoft.com/office/officeart/2005/8/layout/pyramid2"/>
    <dgm:cxn modelId="{DF4D2F24-DAD7-4D98-BD3F-62D2A697EB34}" type="presParOf" srcId="{70325BDB-6FB9-40FB-9B4E-A8DC79BA6986}" destId="{9EEFE570-66E3-441D-8101-55406F696BD8}" srcOrd="0" destOrd="0" presId="urn:microsoft.com/office/officeart/2005/8/layout/pyramid2"/>
    <dgm:cxn modelId="{02A502FC-A639-4C0D-806F-05B54314628C}" type="presParOf" srcId="{70325BDB-6FB9-40FB-9B4E-A8DC79BA6986}" destId="{4401553F-D828-4FAB-B2E0-F56DC8813DD8}" srcOrd="1" destOrd="0" presId="urn:microsoft.com/office/officeart/2005/8/layout/pyramid2"/>
    <dgm:cxn modelId="{E1857FAA-9A93-4972-AF9B-00F49A0E5775}" type="presParOf" srcId="{4401553F-D828-4FAB-B2E0-F56DC8813DD8}" destId="{D2EC626E-B1B4-4F92-98AE-FB3B476DAC29}" srcOrd="0" destOrd="0" presId="urn:microsoft.com/office/officeart/2005/8/layout/pyramid2"/>
    <dgm:cxn modelId="{03277A70-D1AD-4437-8C00-1B055EBC8257}" type="presParOf" srcId="{4401553F-D828-4FAB-B2E0-F56DC8813DD8}" destId="{29E9EC5F-281F-4BE3-A6E4-7B369B8B341E}" srcOrd="1" destOrd="0" presId="urn:microsoft.com/office/officeart/2005/8/layout/pyramid2"/>
    <dgm:cxn modelId="{73318A94-C23C-444E-A9DA-DBC8C0C52A65}" type="presParOf" srcId="{4401553F-D828-4FAB-B2E0-F56DC8813DD8}" destId="{D1E660EB-1DAF-4272-8718-C832BEA867F2}" srcOrd="2" destOrd="0" presId="urn:microsoft.com/office/officeart/2005/8/layout/pyramid2"/>
    <dgm:cxn modelId="{4B747974-AF61-4FE4-AE89-AD4135060FE2}" type="presParOf" srcId="{4401553F-D828-4FAB-B2E0-F56DC8813DD8}" destId="{D335E586-9082-43B0-86F6-20C0855A2985}" srcOrd="3" destOrd="0" presId="urn:microsoft.com/office/officeart/2005/8/layout/pyramid2"/>
    <dgm:cxn modelId="{C5C77C58-61F3-4242-9184-876D091CD1E3}" type="presParOf" srcId="{4401553F-D828-4FAB-B2E0-F56DC8813DD8}" destId="{E0EDA5DD-A21D-4409-A7DA-40DA6B80C1CB}" srcOrd="4" destOrd="0" presId="urn:microsoft.com/office/officeart/2005/8/layout/pyramid2"/>
    <dgm:cxn modelId="{87BDB4B2-3E2F-4DAC-8E3A-39393C96FBF8}" type="presParOf" srcId="{4401553F-D828-4FAB-B2E0-F56DC8813DD8}" destId="{E4197E99-9050-4A83-AD4C-85A8AEB90D02}" srcOrd="5" destOrd="0" presId="urn:microsoft.com/office/officeart/2005/8/layout/pyramid2"/>
    <dgm:cxn modelId="{FB3FB31A-F05E-489C-B6AD-FB15E680817F}" type="presParOf" srcId="{4401553F-D828-4FAB-B2E0-F56DC8813DD8}" destId="{58349704-758A-4001-AB87-F66B285BB63C}" srcOrd="6" destOrd="0" presId="urn:microsoft.com/office/officeart/2005/8/layout/pyramid2"/>
    <dgm:cxn modelId="{00ECFEEE-284A-414E-BA24-AF15E5C5C571}" type="presParOf" srcId="{4401553F-D828-4FAB-B2E0-F56DC8813DD8}" destId="{60B5F46E-A240-4EF8-B82A-1565E6F828CE}" srcOrd="7" destOrd="0" presId="urn:microsoft.com/office/officeart/2005/8/layout/pyramid2"/>
    <dgm:cxn modelId="{F2931668-15B5-4515-BB69-1B8796994D4A}" type="presParOf" srcId="{4401553F-D828-4FAB-B2E0-F56DC8813DD8}" destId="{53E7CAFB-9660-4A62-8FBB-1470BC2D9A1A}" srcOrd="8" destOrd="0" presId="urn:microsoft.com/office/officeart/2005/8/layout/pyramid2"/>
    <dgm:cxn modelId="{EBBBD57A-7467-41BA-9863-90AD79485CCB}" type="presParOf" srcId="{4401553F-D828-4FAB-B2E0-F56DC8813DD8}" destId="{9E4ACBD4-0CE5-4DB5-9A41-1E1A2A90364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22CEC-812B-422D-8BA2-43566916CF80}">
      <dsp:nvSpPr>
        <dsp:cNvPr id="0" name=""/>
        <dsp:cNvSpPr/>
      </dsp:nvSpPr>
      <dsp:spPr>
        <a:xfrm>
          <a:off x="560069" y="0"/>
          <a:ext cx="6347460" cy="2819400"/>
        </a:xfrm>
        <a:prstGeom prst="rightArrow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5A038-9052-427F-A75A-7BF310571095}">
      <dsp:nvSpPr>
        <dsp:cNvPr id="0" name=""/>
        <dsp:cNvSpPr/>
      </dsp:nvSpPr>
      <dsp:spPr>
        <a:xfrm>
          <a:off x="0" y="845820"/>
          <a:ext cx="2240280" cy="112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Nunito Light" charset="-52"/>
            </a:rPr>
            <a:t>Inicijalno obrazovanje</a:t>
          </a:r>
          <a:endParaRPr lang="en-US" sz="1800" kern="1200" dirty="0">
            <a:latin typeface="Nunito Light" charset="-52"/>
          </a:endParaRPr>
        </a:p>
      </dsp:txBody>
      <dsp:txXfrm>
        <a:off x="55053" y="900873"/>
        <a:ext cx="2130174" cy="1017654"/>
      </dsp:txXfrm>
    </dsp:sp>
    <dsp:sp modelId="{6BCF4967-FAF5-4584-A46C-5D38809BC402}">
      <dsp:nvSpPr>
        <dsp:cNvPr id="0" name=""/>
        <dsp:cNvSpPr/>
      </dsp:nvSpPr>
      <dsp:spPr>
        <a:xfrm>
          <a:off x="2613659" y="845820"/>
          <a:ext cx="2240280" cy="112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Nunito Light" charset="-52"/>
            </a:rPr>
            <a:t>Pripravništvo</a:t>
          </a:r>
          <a:endParaRPr lang="en-US" sz="1800" kern="1200" dirty="0">
            <a:latin typeface="Nunito Light" charset="-52"/>
          </a:endParaRPr>
        </a:p>
      </dsp:txBody>
      <dsp:txXfrm>
        <a:off x="2668712" y="900873"/>
        <a:ext cx="2130174" cy="1017654"/>
      </dsp:txXfrm>
    </dsp:sp>
    <dsp:sp modelId="{03DBFB81-F404-4C8E-9221-FD486CFAA7C1}">
      <dsp:nvSpPr>
        <dsp:cNvPr id="0" name=""/>
        <dsp:cNvSpPr/>
      </dsp:nvSpPr>
      <dsp:spPr>
        <a:xfrm>
          <a:off x="5227320" y="845820"/>
          <a:ext cx="2240280" cy="112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Nunito Light" charset="-52"/>
            </a:rPr>
            <a:t>K</a:t>
          </a:r>
          <a:r>
            <a:rPr lang="en-US" sz="1800" kern="1200" dirty="0" smtClean="0">
              <a:latin typeface="Nunito Light" charset="-52"/>
            </a:rPr>
            <a:t>o</a:t>
          </a:r>
          <a:r>
            <a:rPr lang="sr-Latn-RS" sz="1800" kern="1200" dirty="0" smtClean="0">
              <a:latin typeface="Nunito Light" charset="-52"/>
            </a:rPr>
            <a:t>ntinuirano stručno usavršavanje</a:t>
          </a:r>
          <a:endParaRPr lang="en-US" sz="1800" kern="1200" dirty="0">
            <a:latin typeface="Nunito Light" charset="-52"/>
          </a:endParaRPr>
        </a:p>
      </dsp:txBody>
      <dsp:txXfrm>
        <a:off x="5282373" y="900873"/>
        <a:ext cx="2130174" cy="1017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FE570-66E3-441D-8101-55406F696BD8}">
      <dsp:nvSpPr>
        <dsp:cNvPr id="0" name=""/>
        <dsp:cNvSpPr/>
      </dsp:nvSpPr>
      <dsp:spPr>
        <a:xfrm>
          <a:off x="1028699" y="0"/>
          <a:ext cx="4603750" cy="460375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EC626E-B1B4-4F92-98AE-FB3B476DAC29}">
      <dsp:nvSpPr>
        <dsp:cNvPr id="0" name=""/>
        <dsp:cNvSpPr/>
      </dsp:nvSpPr>
      <dsp:spPr>
        <a:xfrm>
          <a:off x="2893218" y="460824"/>
          <a:ext cx="2992437" cy="654595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Visoki pedagoški savetnik</a:t>
          </a:r>
          <a:endParaRPr lang="en-US" sz="1600" kern="1200" dirty="0"/>
        </a:p>
      </dsp:txBody>
      <dsp:txXfrm>
        <a:off x="2925173" y="492779"/>
        <a:ext cx="2928527" cy="590685"/>
      </dsp:txXfrm>
    </dsp:sp>
    <dsp:sp modelId="{D1E660EB-1DAF-4272-8718-C832BEA867F2}">
      <dsp:nvSpPr>
        <dsp:cNvPr id="0" name=""/>
        <dsp:cNvSpPr/>
      </dsp:nvSpPr>
      <dsp:spPr>
        <a:xfrm>
          <a:off x="2893218" y="1197244"/>
          <a:ext cx="2992437" cy="654595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Viši pedagoški savetnik</a:t>
          </a:r>
          <a:endParaRPr lang="en-US" sz="1600" kern="1200" dirty="0"/>
        </a:p>
      </dsp:txBody>
      <dsp:txXfrm>
        <a:off x="2925173" y="1229199"/>
        <a:ext cx="2928527" cy="590685"/>
      </dsp:txXfrm>
    </dsp:sp>
    <dsp:sp modelId="{E0EDA5DD-A21D-4409-A7DA-40DA6B80C1CB}">
      <dsp:nvSpPr>
        <dsp:cNvPr id="0" name=""/>
        <dsp:cNvSpPr/>
      </dsp:nvSpPr>
      <dsp:spPr>
        <a:xfrm>
          <a:off x="2893218" y="1933664"/>
          <a:ext cx="2992437" cy="654595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Nunito Light" charset="-52"/>
            </a:rPr>
            <a:t>Samostalni pedagoški savetnik</a:t>
          </a:r>
          <a:endParaRPr lang="en-US" sz="1600" kern="1200" dirty="0">
            <a:latin typeface="Nunito Light" charset="-52"/>
          </a:endParaRPr>
        </a:p>
      </dsp:txBody>
      <dsp:txXfrm>
        <a:off x="2925173" y="1965619"/>
        <a:ext cx="2928527" cy="590685"/>
      </dsp:txXfrm>
    </dsp:sp>
    <dsp:sp modelId="{58349704-758A-4001-AB87-F66B285BB63C}">
      <dsp:nvSpPr>
        <dsp:cNvPr id="0" name=""/>
        <dsp:cNvSpPr/>
      </dsp:nvSpPr>
      <dsp:spPr>
        <a:xfrm>
          <a:off x="2893218" y="2670085"/>
          <a:ext cx="2992437" cy="654595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Nunito Light" charset="-52"/>
            </a:rPr>
            <a:t>Pedagoški savetnik</a:t>
          </a:r>
          <a:endParaRPr lang="en-US" sz="1600" kern="1200" dirty="0">
            <a:latin typeface="Nunito Light" charset="-52"/>
          </a:endParaRPr>
        </a:p>
      </dsp:txBody>
      <dsp:txXfrm>
        <a:off x="2925173" y="2702040"/>
        <a:ext cx="2928527" cy="590685"/>
      </dsp:txXfrm>
    </dsp:sp>
    <dsp:sp modelId="{53E7CAFB-9660-4A62-8FBB-1470BC2D9A1A}">
      <dsp:nvSpPr>
        <dsp:cNvPr id="0" name=""/>
        <dsp:cNvSpPr/>
      </dsp:nvSpPr>
      <dsp:spPr>
        <a:xfrm>
          <a:off x="2893218" y="3406505"/>
          <a:ext cx="2992437" cy="654595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Nunito Light" charset="-52"/>
            </a:rPr>
            <a:t>Nastavnik</a:t>
          </a:r>
          <a:endParaRPr lang="en-US" sz="1600" kern="1200" dirty="0">
            <a:latin typeface="Nunito Light" charset="-52"/>
          </a:endParaRPr>
        </a:p>
      </dsp:txBody>
      <dsp:txXfrm>
        <a:off x="2925173" y="3438460"/>
        <a:ext cx="2928527" cy="590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213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3366" y="4704160"/>
            <a:ext cx="2455069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C14C9ED9-8D4F-4CB1-977D-0CF6854DD036}" type="datetimeFigureOut">
              <a:rPr lang="en-US"/>
              <a:pPr>
                <a:defRPr/>
              </a:pPr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579" y="4704160"/>
            <a:ext cx="4745831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76A0-7D30-483D-87DD-F038E704A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9" r:id="rId7"/>
    <p:sldLayoutId id="214748366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agog.rs/wp-content/uploads/2018/06/pravilnik-o-ssu.doc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ingperspectives.com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p.edu.rs/sites/default/files/Standardi_kompetencija_za_profesiju_nastavnika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 smtClean="0"/>
              <a:t>Koncepcije o nastavi i nastavniku</a:t>
            </a:r>
            <a:endParaRPr sz="48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838200" y="2038349"/>
            <a:ext cx="3733800" cy="7620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 flipV="1">
            <a:off x="4724400" y="1390650"/>
            <a:ext cx="2667000" cy="7620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438150"/>
            <a:ext cx="6848350" cy="435600"/>
          </a:xfrm>
        </p:spPr>
        <p:txBody>
          <a:bodyPr lIns="0" tIns="0" rIns="0" bIns="0" anchor="t">
            <a:noAutofit/>
          </a:bodyPr>
          <a:lstStyle/>
          <a:p>
            <a:pPr defTabSz="457200">
              <a:defRPr/>
            </a:pPr>
            <a:r>
              <a:rPr lang="sr-Latn-CS" sz="2000" dirty="0" smtClean="0">
                <a:latin typeface="Mali SemiBold" charset="-34"/>
                <a:cs typeface="Mali SemiBold" charset="-34"/>
              </a:rPr>
              <a:t>Standardi kompetencija za profesiju nastavnika i njihovog profesionalnog razvoja </a:t>
            </a:r>
            <a:endParaRPr lang="en-US" sz="2000" dirty="0">
              <a:latin typeface="Mali SemiBold" charset="-34"/>
              <a:cs typeface="Mali SemiBold" charset="-34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00600" y="1428750"/>
            <a:ext cx="3425400" cy="323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dirty="0">
                <a:latin typeface="Nunito Light" charset="-52"/>
              </a:rPr>
              <a:t>Znanja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dirty="0">
                <a:latin typeface="Nunito Light" charset="-52"/>
              </a:rPr>
              <a:t>Planiranje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dirty="0">
                <a:latin typeface="Nunito Light" charset="-52"/>
              </a:rPr>
              <a:t>Realizacija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dirty="0">
                <a:latin typeface="Nunito Light" charset="-52"/>
              </a:rPr>
              <a:t>Vrednovanje/Evaluacija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dirty="0">
                <a:latin typeface="Nunito Light" charset="-52"/>
              </a:rPr>
              <a:t>Usavršavanje</a:t>
            </a:r>
            <a:endParaRPr lang="en-US" dirty="0">
              <a:latin typeface="Nunito Light" charset="-5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2"/>
          </p:nvPr>
        </p:nvSpPr>
        <p:spPr>
          <a:xfrm>
            <a:off x="685800" y="1428750"/>
            <a:ext cx="3750084" cy="3231000"/>
          </a:xfrm>
        </p:spPr>
        <p:txBody>
          <a:bodyPr lIns="0" tIns="0" rIns="0" bIns="0"/>
          <a:lstStyle/>
          <a:p>
            <a:pPr marL="609600" indent="-609600" defTabSz="4572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sr-Latn-CS" sz="2000" dirty="0" smtClean="0">
                <a:latin typeface="Nunito Light" charset="-52"/>
              </a:rPr>
              <a:t>Oblasti </a:t>
            </a:r>
            <a:r>
              <a:rPr lang="sr-Latn-CS" sz="2000" dirty="0">
                <a:latin typeface="Nunito Light" charset="-52"/>
              </a:rPr>
              <a:t>kompetencija za</a:t>
            </a:r>
            <a:r>
              <a:rPr lang="sr-Latn-CS" sz="2000" dirty="0" smtClean="0">
                <a:latin typeface="Nunito Light" charset="-52"/>
              </a:rPr>
              <a:t>:</a:t>
            </a:r>
            <a:endParaRPr lang="en-US" sz="2000" dirty="0">
              <a:latin typeface="Nunito Light" charset="-52"/>
            </a:endParaRPr>
          </a:p>
          <a:p>
            <a:pPr marL="609600" indent="-609600" defTabSz="4572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sr-Latn-CS" sz="2000" dirty="0">
                <a:latin typeface="Nunito Light" charset="-52"/>
              </a:rPr>
              <a:t>... </a:t>
            </a:r>
            <a:r>
              <a:rPr lang="sr-Latn-CS" sz="2000" dirty="0" smtClean="0">
                <a:latin typeface="Nunito Light" charset="-52"/>
              </a:rPr>
              <a:t>nastavnu </a:t>
            </a:r>
            <a:r>
              <a:rPr lang="sr-Latn-CS" sz="2000" dirty="0">
                <a:latin typeface="Nunito Light" charset="-52"/>
              </a:rPr>
              <a:t>oblast, predmet i metodiku nastave</a:t>
            </a:r>
            <a:endParaRPr lang="en-US" sz="2000" dirty="0">
              <a:latin typeface="Nunito Light" charset="-52"/>
            </a:endParaRPr>
          </a:p>
          <a:p>
            <a:pPr marL="609600" indent="-609600" defTabSz="4572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sr-Latn-CS" sz="2000" dirty="0">
                <a:latin typeface="Nunito Light" charset="-52"/>
              </a:rPr>
              <a:t>... </a:t>
            </a:r>
            <a:r>
              <a:rPr lang="sr-Latn-CS" sz="2000" dirty="0" smtClean="0">
                <a:latin typeface="Nunito Light" charset="-52"/>
              </a:rPr>
              <a:t>poučavanje </a:t>
            </a:r>
            <a:r>
              <a:rPr lang="sr-Latn-CS" sz="2000" dirty="0">
                <a:latin typeface="Nunito Light" charset="-52"/>
              </a:rPr>
              <a:t>i učenje</a:t>
            </a:r>
            <a:endParaRPr lang="en-US" sz="2000" dirty="0">
              <a:latin typeface="Nunito Light" charset="-52"/>
            </a:endParaRPr>
          </a:p>
          <a:p>
            <a:pPr marL="609600" indent="-609600" defTabSz="4572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sr-Latn-CS" sz="2000" dirty="0">
                <a:latin typeface="Nunito Light" charset="-52"/>
              </a:rPr>
              <a:t>... za podršku razvoju ličnosti učenika</a:t>
            </a:r>
            <a:r>
              <a:rPr lang="en-US" sz="2000" dirty="0">
                <a:latin typeface="Nunito Light" charset="-52"/>
              </a:rPr>
              <a:t> </a:t>
            </a:r>
          </a:p>
          <a:p>
            <a:pPr marL="609600" indent="-609600" defTabSz="4572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sr-Latn-CS" sz="2000" dirty="0" smtClean="0">
                <a:latin typeface="Nunito Light" charset="-52"/>
              </a:rPr>
              <a:t>...komunikaciju </a:t>
            </a:r>
            <a:r>
              <a:rPr lang="sr-Latn-CS" sz="2000" dirty="0">
                <a:latin typeface="Nunito Light" charset="-52"/>
              </a:rPr>
              <a:t>i saradnju</a:t>
            </a:r>
            <a:endParaRPr lang="en-US" sz="2000" dirty="0">
              <a:latin typeface="Nunito Light" charset="-52"/>
            </a:endParaRPr>
          </a:p>
          <a:p>
            <a:pPr marL="609600" indent="-609600" defTabSz="457200" eaLnBrk="1" fontAlgn="auto" hangingPunct="1">
              <a:lnSpc>
                <a:spcPct val="7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Nunito Light" charset="-5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514350"/>
            <a:ext cx="7056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90550"/>
            <a:ext cx="5705350" cy="435600"/>
          </a:xfrm>
        </p:spPr>
        <p:txBody>
          <a:bodyPr/>
          <a:lstStyle/>
          <a:p>
            <a:r>
              <a:rPr lang="sr-Latn-RS" dirty="0" smtClean="0"/>
              <a:t>Kako se (p)ostaje nastavnik?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1047750"/>
          <a:ext cx="7467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114800" y="4095750"/>
            <a:ext cx="3276600" cy="1047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Polaganje ispita za licencu: </a:t>
            </a:r>
          </a:p>
          <a:p>
            <a:pPr algn="ctr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najmanje master nivo obrazovanja</a:t>
            </a:r>
          </a:p>
          <a:p>
            <a:pPr algn="ctr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najmanje 30 ESPB PPM</a:t>
            </a:r>
          </a:p>
          <a:p>
            <a:pPr algn="ctr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najmanje 6 ESPB školske prakse</a:t>
            </a:r>
            <a:endParaRPr lang="en-US" dirty="0">
              <a:solidFill>
                <a:schemeClr val="tx1">
                  <a:lumMod val="75000"/>
                </a:schemeClr>
              </a:solidFill>
              <a:latin typeface="Nunito Light" charset="-52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638800" y="3257550"/>
            <a:ext cx="152400" cy="6858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Profesionalni razvoj nastavnika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000" y="1352549"/>
            <a:ext cx="7248200" cy="3341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r-Latn-RS" sz="1800" dirty="0" smtClean="0"/>
              <a:t>Nastavnik s</a:t>
            </a:r>
            <a:r>
              <a:rPr lang="vi-VN" sz="1800" dirty="0" smtClean="0"/>
              <a:t>istematično prati, analizira i vrednuje svoj obrazovno-vaspitni rad, razvoj kompetencija, svoje napredovanje i profesionalni razvoj i čuva u određenom obliku najvažnije primere iz svoje prakse, primere primene naučenog tokom stručnog usavršavanja, lični plan profesionalnog razvoja (portfolio). </a:t>
            </a:r>
          </a:p>
          <a:p>
            <a:pPr>
              <a:spcAft>
                <a:spcPts val="600"/>
              </a:spcAft>
            </a:pPr>
            <a:r>
              <a:rPr lang="vi-VN" sz="1800" dirty="0" smtClean="0"/>
              <a:t>U sačinjavaju ličnog plana profesionalnog razvoja koristi podatke iz</a:t>
            </a:r>
            <a:r>
              <a:rPr lang="sr-Latn-RS" sz="1800" dirty="0" smtClean="0"/>
              <a:t> samovrednovanja,</a:t>
            </a:r>
            <a:r>
              <a:rPr lang="vi-VN" sz="1800" dirty="0" smtClean="0"/>
              <a:t> stručno-pedagoškog nadzora i spoljašnjeg vrednovanja. </a:t>
            </a:r>
            <a:endParaRPr lang="sr-Latn-R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609600" y="440483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dirty="0" smtClean="0">
                <a:latin typeface="Nunito Light" charset="-52"/>
                <a:hlinkClick r:id="rId2"/>
              </a:rPr>
              <a:t>Pravilnik</a:t>
            </a:r>
            <a:r>
              <a:rPr lang="sr-Latn-RS" dirty="0" smtClean="0">
                <a:latin typeface="Nunito Light" charset="-52"/>
              </a:rPr>
              <a:t> o stalnom stručnom usavršavanju i napredovanju u zvanja nastavnika, vaspitača i stručnih saradnika</a:t>
            </a:r>
          </a:p>
          <a:p>
            <a:pPr algn="r"/>
            <a:endParaRPr lang="en-US" dirty="0">
              <a:latin typeface="Nunito Light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Profesionalni razvoj nastavnika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000" y="1352549"/>
            <a:ext cx="7248200" cy="3341400"/>
          </a:xfrm>
        </p:spPr>
        <p:txBody>
          <a:bodyPr/>
          <a:lstStyle/>
          <a:p>
            <a:r>
              <a:rPr lang="sr-Latn-RS" sz="1800" dirty="0" smtClean="0"/>
              <a:t>Oblici stručnog usavršavanja:</a:t>
            </a:r>
          </a:p>
          <a:p>
            <a:pPr lvl="1"/>
            <a:r>
              <a:rPr lang="sr-Latn-RS" sz="1800" b="1" dirty="0" smtClean="0"/>
              <a:t>unutar škole: </a:t>
            </a:r>
            <a:r>
              <a:rPr lang="sr-Latn-RS" sz="1800" dirty="0" smtClean="0"/>
              <a:t>realizacija oglednih i uglednih časovi, analiza naučenog na programima usavršavanja izvan škole, prikaz edukativnih materijala i/ili iskustava, učešće u istraživanjima, projektima, mrežama, programima...</a:t>
            </a:r>
            <a:endParaRPr lang="sr-Latn-RS" sz="1800" b="1" dirty="0" smtClean="0"/>
          </a:p>
          <a:p>
            <a:pPr lvl="1"/>
            <a:r>
              <a:rPr lang="sr-Latn-RS" sz="1800" b="1" dirty="0" smtClean="0"/>
              <a:t>izvan škole</a:t>
            </a:r>
            <a:r>
              <a:rPr lang="sr-Latn-RS" sz="1800" dirty="0" smtClean="0"/>
              <a:t>: programi stručnog usavršavanja, stručni skupovi, letnje i zimske škole, stručna i studijska putovanja i projekti mobilnosti, mentorstvo.</a:t>
            </a:r>
          </a:p>
          <a:p>
            <a:r>
              <a:rPr lang="sr-Latn-RS" sz="1800" dirty="0" smtClean="0"/>
              <a:t>Obaveza ostvarivanja </a:t>
            </a:r>
            <a:r>
              <a:rPr lang="en-US" sz="1800" dirty="0" err="1" smtClean="0"/>
              <a:t>najmanje</a:t>
            </a:r>
            <a:r>
              <a:rPr lang="en-US" sz="1800" dirty="0" smtClean="0"/>
              <a:t> 100 </a:t>
            </a:r>
            <a:r>
              <a:rPr lang="en-US" sz="1800" dirty="0" err="1" smtClean="0"/>
              <a:t>bodova</a:t>
            </a:r>
            <a:r>
              <a:rPr lang="en-US" sz="1800" dirty="0" smtClean="0"/>
              <a:t> </a:t>
            </a:r>
            <a:r>
              <a:rPr lang="en-US" sz="1800" dirty="0" err="1" smtClean="0"/>
              <a:t>iz</a:t>
            </a:r>
            <a:r>
              <a:rPr lang="en-US" sz="1800" dirty="0" smtClean="0"/>
              <a:t> </a:t>
            </a:r>
            <a:r>
              <a:rPr lang="en-US" sz="1800" dirty="0" err="1" smtClean="0"/>
              <a:t>različitih</a:t>
            </a:r>
            <a:r>
              <a:rPr lang="en-US" sz="1800" dirty="0" smtClean="0"/>
              <a:t> </a:t>
            </a:r>
            <a:r>
              <a:rPr lang="en-US" sz="1800" dirty="0" err="1" smtClean="0"/>
              <a:t>oblika</a:t>
            </a:r>
            <a:r>
              <a:rPr lang="en-US" sz="1800" dirty="0" smtClean="0"/>
              <a:t> </a:t>
            </a:r>
            <a:r>
              <a:rPr lang="en-US" sz="1800" dirty="0" err="1" smtClean="0"/>
              <a:t>stručnog</a:t>
            </a:r>
            <a:r>
              <a:rPr lang="en-US" sz="1800" dirty="0" smtClean="0"/>
              <a:t> </a:t>
            </a:r>
            <a:r>
              <a:rPr lang="en-US" sz="1800" dirty="0" err="1" smtClean="0"/>
              <a:t>usavršavanja</a:t>
            </a:r>
            <a:r>
              <a:rPr lang="en-US" sz="1800" dirty="0" smtClean="0"/>
              <a:t>, </a:t>
            </a:r>
            <a:r>
              <a:rPr lang="en-US" sz="1800" dirty="0" err="1" smtClean="0"/>
              <a:t>od</a:t>
            </a:r>
            <a:r>
              <a:rPr lang="en-US" sz="1800" dirty="0" smtClean="0"/>
              <a:t> </a:t>
            </a:r>
            <a:r>
              <a:rPr lang="en-US" sz="1800" dirty="0" err="1" smtClean="0"/>
              <a:t>čega</a:t>
            </a:r>
            <a:r>
              <a:rPr lang="en-US" sz="1800" dirty="0" smtClean="0"/>
              <a:t> </a:t>
            </a:r>
            <a:r>
              <a:rPr lang="en-US" sz="1800" dirty="0" err="1" smtClean="0"/>
              <a:t>najmanje</a:t>
            </a:r>
            <a:r>
              <a:rPr lang="en-US" sz="1800" dirty="0" smtClean="0"/>
              <a:t> 80 </a:t>
            </a:r>
            <a:r>
              <a:rPr lang="en-US" sz="1800" dirty="0" err="1" smtClean="0"/>
              <a:t>bodova</a:t>
            </a:r>
            <a:r>
              <a:rPr lang="en-US" sz="1800" dirty="0" smtClean="0"/>
              <a:t> </a:t>
            </a:r>
            <a:r>
              <a:rPr lang="en-US" sz="1800" dirty="0" err="1" smtClean="0"/>
              <a:t>iz</a:t>
            </a:r>
            <a:r>
              <a:rPr lang="en-US" sz="1800" dirty="0" smtClean="0"/>
              <a:t> </a:t>
            </a:r>
            <a:r>
              <a:rPr lang="en-US" sz="1800" dirty="0" err="1" smtClean="0"/>
              <a:t>odobrenih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programa</a:t>
            </a:r>
            <a:r>
              <a:rPr lang="en-US" sz="1800" dirty="0" smtClean="0"/>
              <a:t> </a:t>
            </a:r>
            <a:r>
              <a:rPr lang="en-US" sz="1800" dirty="0" err="1" smtClean="0"/>
              <a:t>stručnog</a:t>
            </a:r>
            <a:r>
              <a:rPr lang="en-US" sz="1800" dirty="0" smtClean="0"/>
              <a:t> </a:t>
            </a:r>
            <a:r>
              <a:rPr lang="en-US" sz="1800" dirty="0" err="1" smtClean="0"/>
              <a:t>usavršavanja</a:t>
            </a:r>
            <a:r>
              <a:rPr lang="sr-Latn-RS" sz="1800" dirty="0" smtClean="0"/>
              <a:t>, u </a:t>
            </a:r>
            <a:r>
              <a:rPr lang="en-US" sz="1800" dirty="0" err="1" smtClean="0"/>
              <a:t>toku</a:t>
            </a:r>
            <a:r>
              <a:rPr lang="en-US" sz="1800" dirty="0" smtClean="0"/>
              <a:t> pet </a:t>
            </a:r>
            <a:r>
              <a:rPr lang="en-US" sz="1800" dirty="0" err="1" smtClean="0"/>
              <a:t>godina</a:t>
            </a:r>
            <a:r>
              <a:rPr lang="sr-Latn-RS" sz="18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00" y="526700"/>
            <a:ext cx="4047800" cy="460500"/>
          </a:xfrm>
        </p:spPr>
        <p:txBody>
          <a:bodyPr/>
          <a:lstStyle/>
          <a:p>
            <a:r>
              <a:rPr lang="sr-Latn-RS" dirty="0" smtClean="0"/>
              <a:t>Profesionalni razvoj nastavnika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539750"/>
          <a:ext cx="64770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4350"/>
            <a:ext cx="6238750" cy="435600"/>
          </a:xfrm>
        </p:spPr>
        <p:txBody>
          <a:bodyPr/>
          <a:lstStyle/>
          <a:p>
            <a:r>
              <a:rPr lang="sr-Latn-RS" dirty="0" smtClean="0"/>
              <a:t>Učešće u različitim oblicima stručnog usavršavanja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5" name="Chart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04950"/>
            <a:ext cx="6705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629400" y="4434380"/>
            <a:ext cx="2514600" cy="7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  <a:tabLst/>
              <a:defRPr/>
            </a:pPr>
            <a:r>
              <a:rPr kumimoji="0" lang="sr-Latn-R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Quattrocento Sans"/>
                <a:cs typeface="Quattrocento Sans"/>
                <a:sym typeface="Quattrocento Sans"/>
              </a:rPr>
              <a:t>(Kovač Cerović, i sar., 2015)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350"/>
            <a:ext cx="6248400" cy="435600"/>
          </a:xfrm>
        </p:spPr>
        <p:txBody>
          <a:bodyPr/>
          <a:lstStyle/>
          <a:p>
            <a:r>
              <a:rPr lang="sr-Latn-RS" dirty="0" smtClean="0"/>
              <a:t>Korisnost različitih oblika stručnog usavršavanja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6" name="Chart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3020"/>
            <a:ext cx="661416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0" y="3327618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" pitchFamily="18" charset="0"/>
              </a:rPr>
              <a:t>Nastavnici ističu značaj podrške stručnih saradnika </a:t>
            </a:r>
            <a:r>
              <a:rPr lang="sr-Cyrl-BA" dirty="0" smtClean="0">
                <a:latin typeface="Cambria" pitchFamily="18" charset="0"/>
              </a:rPr>
              <a:t>(Friedman, Pavlović Babić, &amp; Simić, 2015; </a:t>
            </a:r>
            <a:r>
              <a:rPr lang="sr-Latn-RS" dirty="0" smtClean="0">
                <a:latin typeface="Cambria" pitchFamily="18" charset="0"/>
              </a:rPr>
              <a:t>Jovanović, O. </a:t>
            </a:r>
            <a:r>
              <a:rPr lang="sr-Cyrl-BA" dirty="0" smtClean="0">
                <a:latin typeface="Cambria" pitchFamily="18" charset="0"/>
              </a:rPr>
              <a:t>Kovač Cerović, Jovanović, &amp; Pavlović Babić, 2016)</a:t>
            </a:r>
            <a:r>
              <a:rPr lang="en-US" dirty="0" smtClean="0">
                <a:latin typeface="Cambria" pitchFamily="18" charset="0"/>
              </a:rPr>
              <a:t>. 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9150"/>
            <a:ext cx="6902100" cy="460500"/>
          </a:xfrm>
        </p:spPr>
        <p:txBody>
          <a:bodyPr/>
          <a:lstStyle/>
          <a:p>
            <a:r>
              <a:rPr lang="sr-Latn-RS" dirty="0" smtClean="0"/>
              <a:t>Izgradnja profesionalnih zajednica učenja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6470"/>
            <a:ext cx="7581350" cy="3112200"/>
          </a:xfrm>
        </p:spPr>
        <p:txBody>
          <a:bodyPr/>
          <a:lstStyle/>
          <a:p>
            <a:r>
              <a:rPr lang="sr-Latn-RS" sz="1800" dirty="0" smtClean="0">
                <a:latin typeface="Nunito Light" charset="-52"/>
              </a:rPr>
              <a:t>P</a:t>
            </a:r>
            <a:r>
              <a:rPr lang="en-US" sz="1800" dirty="0" err="1" smtClean="0">
                <a:latin typeface="Nunito Light" charset="-52"/>
              </a:rPr>
              <a:t>rofesionalne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zajednice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učenja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sr-Latn-RS" sz="1800" dirty="0" smtClean="0">
                <a:latin typeface="Nunito Light" charset="-52"/>
              </a:rPr>
              <a:t>doprinose </a:t>
            </a:r>
            <a:r>
              <a:rPr lang="en-US" sz="1800" dirty="0" err="1" smtClean="0">
                <a:latin typeface="Nunito Light" charset="-52"/>
              </a:rPr>
              <a:t>razvoju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bezbednih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podržavajućih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okruženja</a:t>
            </a:r>
            <a:r>
              <a:rPr lang="en-US" sz="1800" dirty="0" smtClean="0">
                <a:latin typeface="Nunito Light" charset="-52"/>
              </a:rPr>
              <a:t> u </a:t>
            </a:r>
            <a:r>
              <a:rPr lang="en-US" sz="1800" dirty="0" err="1" smtClean="0">
                <a:latin typeface="Nunito Light" charset="-52"/>
              </a:rPr>
              <a:t>školama</a:t>
            </a:r>
            <a:r>
              <a:rPr lang="en-US" sz="1800" dirty="0" smtClean="0">
                <a:latin typeface="Nunito Light" charset="-52"/>
              </a:rPr>
              <a:t> u </a:t>
            </a:r>
            <a:r>
              <a:rPr lang="en-US" sz="1800" dirty="0" err="1" smtClean="0">
                <a:latin typeface="Nunito Light" charset="-52"/>
              </a:rPr>
              <a:t>kojima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nastavnici</a:t>
            </a:r>
            <a:r>
              <a:rPr lang="en-US" sz="1800" dirty="0" smtClean="0">
                <a:latin typeface="Nunito Light" charset="-52"/>
              </a:rPr>
              <a:t> mo</a:t>
            </a:r>
            <a:r>
              <a:rPr lang="sr-Latn-RS" sz="1800" dirty="0" smtClean="0">
                <a:latin typeface="Nunito Light" charset="-52"/>
              </a:rPr>
              <a:t>gu </a:t>
            </a:r>
            <a:r>
              <a:rPr lang="en-US" sz="1800" dirty="0" err="1" smtClean="0">
                <a:latin typeface="Nunito Light" charset="-52"/>
              </a:rPr>
              <a:t>da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preispituju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kako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lične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tako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prakse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na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nivou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škole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obrazovnog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sistema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društva</a:t>
            </a:r>
            <a:r>
              <a:rPr lang="en-US" sz="1800" dirty="0" smtClean="0">
                <a:latin typeface="Nunito Light" charset="-52"/>
              </a:rPr>
              <a:t> u </a:t>
            </a:r>
            <a:r>
              <a:rPr lang="en-US" sz="1800" dirty="0" err="1" smtClean="0">
                <a:latin typeface="Nunito Light" charset="-52"/>
              </a:rPr>
              <a:t>celini</a:t>
            </a:r>
            <a:r>
              <a:rPr lang="sr-Latn-RS" sz="1800" dirty="0" smtClean="0">
                <a:latin typeface="Nunito Light" charset="-52"/>
              </a:rPr>
              <a:t> </a:t>
            </a:r>
            <a:r>
              <a:rPr lang="en-US" sz="1800" dirty="0" smtClean="0">
                <a:latin typeface="Nunito Light" charset="-52"/>
              </a:rPr>
              <a:t>(Cochran-Smith, 2004</a:t>
            </a:r>
            <a:r>
              <a:rPr lang="sr-Latn-RS" sz="1800" dirty="0" smtClean="0">
                <a:latin typeface="Nunito Light" charset="-52"/>
              </a:rPr>
              <a:t>).</a:t>
            </a:r>
          </a:p>
          <a:p>
            <a:r>
              <a:rPr lang="en-US" sz="1800" dirty="0" err="1" smtClean="0">
                <a:latin typeface="Nunito Light" charset="-52"/>
              </a:rPr>
              <a:t>Okruženje</a:t>
            </a:r>
            <a:r>
              <a:rPr lang="en-US" sz="1800" dirty="0" smtClean="0">
                <a:latin typeface="Nunito Light" charset="-52"/>
              </a:rPr>
              <a:t> u </a:t>
            </a:r>
            <a:r>
              <a:rPr lang="en-US" sz="1800" dirty="0" err="1" smtClean="0">
                <a:latin typeface="Nunito Light" charset="-52"/>
              </a:rPr>
              <a:t>kom</a:t>
            </a:r>
            <a:r>
              <a:rPr lang="en-US" sz="1800" dirty="0" smtClean="0">
                <a:latin typeface="Nunito Light" charset="-52"/>
              </a:rPr>
              <a:t> je </a:t>
            </a:r>
            <a:r>
              <a:rPr lang="en-US" sz="1800" dirty="0" err="1" smtClean="0">
                <a:latin typeface="Nunito Light" charset="-52"/>
              </a:rPr>
              <a:t>preispitivanje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vrednovano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podržano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može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pomoći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nastavnicima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da</a:t>
            </a:r>
            <a:r>
              <a:rPr lang="en-US" sz="1800" dirty="0" smtClean="0">
                <a:latin typeface="Nunito Light" charset="-52"/>
              </a:rPr>
              <a:t> se </a:t>
            </a:r>
            <a:r>
              <a:rPr lang="en-US" sz="1800" dirty="0" err="1" smtClean="0">
                <a:latin typeface="Nunito Light" charset="-52"/>
              </a:rPr>
              <a:t>lakše</a:t>
            </a:r>
            <a:r>
              <a:rPr lang="en-US" sz="1800" dirty="0" smtClean="0">
                <a:latin typeface="Nunito Light" charset="-52"/>
              </a:rPr>
              <a:t> nose </a:t>
            </a:r>
            <a:r>
              <a:rPr lang="en-US" sz="1800" dirty="0" err="1" smtClean="0">
                <a:latin typeface="Nunito Light" charset="-52"/>
              </a:rPr>
              <a:t>sa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brojnim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tenzijama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dilemama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koje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nosi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razvoj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sr-Latn-RS" sz="1800" dirty="0" smtClean="0">
                <a:latin typeface="Nunito Light" charset="-52"/>
              </a:rPr>
              <a:t>inkluzivne </a:t>
            </a:r>
            <a:r>
              <a:rPr lang="en-US" sz="1800" dirty="0" err="1" smtClean="0">
                <a:latin typeface="Nunito Light" charset="-52"/>
              </a:rPr>
              <a:t>prakse</a:t>
            </a:r>
            <a:r>
              <a:rPr lang="en-US" sz="1800" dirty="0" smtClean="0">
                <a:latin typeface="Nunito Light" charset="-52"/>
              </a:rPr>
              <a:t> (Snow-</a:t>
            </a:r>
            <a:r>
              <a:rPr lang="en-US" sz="1800" dirty="0" err="1" smtClean="0">
                <a:latin typeface="Nunito Light" charset="-52"/>
              </a:rPr>
              <a:t>Gerono</a:t>
            </a:r>
            <a:r>
              <a:rPr lang="en-US" sz="1800" dirty="0" smtClean="0">
                <a:latin typeface="Nunito Light" charset="-52"/>
              </a:rPr>
              <a:t>, 2004). </a:t>
            </a:r>
          </a:p>
          <a:p>
            <a:endParaRPr lang="en-US" sz="1800" dirty="0">
              <a:latin typeface="Nunito Light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E76A0-7D30-483D-87DD-F038E704A3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sp>
        <p:nvSpPr>
          <p:cNvPr id="6" name="Down Arrow 5"/>
          <p:cNvSpPr/>
          <p:nvPr/>
        </p:nvSpPr>
        <p:spPr>
          <a:xfrm rot="16200000">
            <a:off x="4229100" y="2686050"/>
            <a:ext cx="381000" cy="762000"/>
          </a:xfrm>
          <a:prstGeom prst="down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" y="1504950"/>
            <a:ext cx="3276600" cy="30480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272415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unito Light" charset="-52"/>
              </a:rPr>
              <a:t>Kompetentan nastavnik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Nunito Light" charset="-5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1352550"/>
            <a:ext cx="3276600" cy="30480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26479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Latn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unito Light" charset="-52"/>
                <a:ea typeface="Quattrocento Sans"/>
                <a:cs typeface="Quattrocento Sans"/>
                <a:sym typeface="Quattrocento Sans"/>
              </a:rPr>
              <a:t>Kompetentna škola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Nunito Light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Osvrt na čas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00200" y="438150"/>
            <a:ext cx="5838300" cy="819900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Moja koncepcija o nastavi i nastavniku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600200" y="1428750"/>
            <a:ext cx="6096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RS" sz="2200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Teaching Perspectives Inventory: </a:t>
            </a:r>
            <a:r>
              <a:rPr lang="en-US" sz="2400" dirty="0" smtClean="0">
                <a:latin typeface="Nunito Light" charset="-52"/>
                <a:hlinkClick r:id="rId2"/>
              </a:rPr>
              <a:t>http://www.teachingperspectives.com/</a:t>
            </a:r>
            <a:endParaRPr lang="en-US" sz="2200" dirty="0">
              <a:solidFill>
                <a:schemeClr val="tx1">
                  <a:lumMod val="75000"/>
                </a:schemeClr>
              </a:solidFill>
              <a:latin typeface="Nunito Light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0"/>
          <p:cNvSpPr txBox="1">
            <a:spLocks noGrp="1"/>
          </p:cNvSpPr>
          <p:nvPr>
            <p:ph type="ctrTitle" idx="4294967295"/>
          </p:nvPr>
        </p:nvSpPr>
        <p:spPr>
          <a:xfrm>
            <a:off x="1066800" y="3333750"/>
            <a:ext cx="730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 smtClean="0">
                <a:latin typeface="Nunito Light" charset="-52"/>
              </a:rPr>
              <a:t>Radulović, L. (2016</a:t>
            </a:r>
            <a:r>
              <a:rPr lang="sr-Latn-RS" sz="1800" i="1" dirty="0" smtClean="0">
                <a:latin typeface="Nunito Light" charset="-52"/>
              </a:rPr>
              <a:t>). Slike o nastavniku – između moderne i postmoderne</a:t>
            </a:r>
            <a:r>
              <a:rPr lang="sr-Latn-RS" sz="1800" dirty="0" smtClean="0">
                <a:latin typeface="Nunito Light" charset="-52"/>
              </a:rPr>
              <a:t>. Beograd: Institut za pedagogiju i andragogiju, 36-45, 80-87.</a:t>
            </a:r>
            <a:endParaRPr lang="sr-Latn-RS" sz="1800" dirty="0">
              <a:latin typeface="Nunito Light" charset="-52"/>
            </a:endParaRPr>
          </a:p>
        </p:txBody>
      </p:sp>
      <p:sp>
        <p:nvSpPr>
          <p:cNvPr id="935" name="Google Shape;935;p30"/>
          <p:cNvSpPr txBox="1">
            <a:spLocks noGrp="1"/>
          </p:cNvSpPr>
          <p:nvPr>
            <p:ph type="ctrTitle" idx="4294967295"/>
          </p:nvPr>
        </p:nvSpPr>
        <p:spPr>
          <a:xfrm>
            <a:off x="1066800" y="2266950"/>
            <a:ext cx="730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 smtClean="0">
                <a:latin typeface="Nunito Light" charset="-52"/>
              </a:rPr>
              <a:t>Hav</a:t>
            </a:r>
            <a:r>
              <a:rPr lang="en-US" sz="1800" smtClean="0">
                <a:latin typeface="Nunito Light" charset="-52"/>
              </a:rPr>
              <a:t>el</a:t>
            </a:r>
            <a:r>
              <a:rPr lang="sr-Latn-RS" sz="1800" smtClean="0">
                <a:latin typeface="Nunito Light" charset="-52"/>
              </a:rPr>
              <a:t>ka</a:t>
            </a:r>
            <a:r>
              <a:rPr lang="sr-Latn-RS" sz="1800" dirty="0" smtClean="0">
                <a:latin typeface="Nunito Light" charset="-52"/>
              </a:rPr>
              <a:t>, N. (2000). </a:t>
            </a:r>
            <a:r>
              <a:rPr lang="sr-Latn-RS" sz="1800" i="1" dirty="0" smtClean="0">
                <a:latin typeface="Nunito Light" charset="-52"/>
              </a:rPr>
              <a:t>Učenik i nastavnik u obrazovnom procesu</a:t>
            </a:r>
            <a:r>
              <a:rPr lang="sr-Latn-RS" sz="1800" dirty="0" smtClean="0">
                <a:latin typeface="Nunito Light" charset="-52"/>
              </a:rPr>
              <a:t>. Beograd: Zavod za udžbenike i nastavna sredstva, 104-118.</a:t>
            </a:r>
            <a:r>
              <a:rPr lang="sr-Latn-RS" sz="2400" i="1" dirty="0" smtClean="0">
                <a:solidFill>
                  <a:schemeClr val="dk2"/>
                </a:solidFill>
                <a:latin typeface="Nunito Light" charset="-52"/>
              </a:rPr>
              <a:t> </a:t>
            </a:r>
            <a:endParaRPr sz="2400" dirty="0">
              <a:solidFill>
                <a:schemeClr val="dk2"/>
              </a:solidFill>
              <a:latin typeface="Nunito Light" charset="-52"/>
            </a:endParaRPr>
          </a:p>
        </p:txBody>
      </p:sp>
      <p:sp>
        <p:nvSpPr>
          <p:cNvPr id="937" name="Google Shape;937;p3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62000" y="895350"/>
            <a:ext cx="7705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1</a:t>
            </a:r>
            <a:r>
              <a:rPr lang="en" sz="4000" dirty="0" smtClean="0"/>
              <a:t>. </a:t>
            </a:r>
            <a:r>
              <a:rPr lang="sr-Latn-RS" sz="4000" dirty="0" smtClean="0"/>
              <a:t>Koncepcije o nastavi i nastavniku</a:t>
            </a:r>
            <a:endParaRPr sz="4000" dirty="0"/>
          </a:p>
        </p:txBody>
      </p:sp>
      <p:grpSp>
        <p:nvGrpSpPr>
          <p:cNvPr id="2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Koncepcije o nastavi i nastavniku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Kognitivističke koncepcije</a:t>
            </a:r>
          </a:p>
          <a:p>
            <a:r>
              <a:rPr lang="sr-Latn-RS" dirty="0" smtClean="0"/>
              <a:t>Personalističke koncepcije</a:t>
            </a:r>
          </a:p>
          <a:p>
            <a:r>
              <a:rPr lang="sr-Latn-RS" dirty="0" smtClean="0"/>
              <a:t>Bihejviorističke koncepcije</a:t>
            </a:r>
          </a:p>
          <a:p>
            <a:r>
              <a:rPr lang="sr-Latn-RS" dirty="0" smtClean="0"/>
              <a:t>Interakcionističke koncepcije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Moja koncepcija o nastavi kroz prizmu scenarija za čas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1352550"/>
            <a:ext cx="3733800" cy="3505200"/>
          </a:xfrm>
        </p:spPr>
        <p:txBody>
          <a:bodyPr/>
          <a:lstStyle/>
          <a:p>
            <a:pPr>
              <a:buNone/>
            </a:pPr>
            <a:r>
              <a:rPr lang="sr-Latn-RS" b="1" dirty="0" smtClean="0"/>
              <a:t>Celovitost scenarija za čas</a:t>
            </a:r>
          </a:p>
          <a:p>
            <a:pPr>
              <a:buNone/>
            </a:pPr>
            <a:r>
              <a:rPr lang="sr-Latn-RS" sz="2400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	</a:t>
            </a:r>
            <a:r>
              <a:rPr lang="sr-Latn-RS" sz="1800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naziv predmeta, razred, nastavna tema, nastavna jedinica, cilj, očekivani ishodi, opis aktivnosti, način provere ostvarenosti ishoda, izvori znanja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733800" y="1352550"/>
            <a:ext cx="4648199" cy="3420900"/>
          </a:xfrm>
        </p:spPr>
        <p:txBody>
          <a:bodyPr/>
          <a:lstStyle/>
          <a:p>
            <a:pPr>
              <a:buNone/>
            </a:pPr>
            <a:r>
              <a:rPr lang="sr-Latn-RS" b="1" dirty="0" smtClean="0"/>
              <a:t>	Dominantna koncepcija o nastavi</a:t>
            </a:r>
            <a:endParaRPr lang="sr-Latn-RS" sz="2000" dirty="0" smtClean="0">
              <a:solidFill>
                <a:schemeClr val="tx1">
                  <a:lumMod val="75000"/>
                </a:schemeClr>
              </a:solidFill>
              <a:latin typeface="Nunito Light" charset="-52"/>
            </a:endParaRPr>
          </a:p>
          <a:p>
            <a:pPr lvl="0">
              <a:buFont typeface="Arial" pitchFamily="34" charset="0"/>
              <a:buChar char="•"/>
            </a:pPr>
            <a:r>
              <a:rPr lang="sr-Latn-RS" sz="1800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Koja koncepcija je dominantna? Šta o koncepciji kažu planirani ishodi učenja? Šta o koncepciji kažu planirane aktivnosti? Da li se u još nečemu ogleda dominantna koncepcija? U čemu?</a:t>
            </a:r>
          </a:p>
          <a:p>
            <a:pPr lvl="0">
              <a:buFont typeface="Arial" pitchFamily="34" charset="0"/>
              <a:buChar char="•"/>
            </a:pPr>
            <a:r>
              <a:rPr lang="sr-Latn-RS" sz="1800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Da li postoje elementi i drugih koncepcija? Ako da, kojih?</a:t>
            </a:r>
          </a:p>
          <a:p>
            <a:pPr lvl="0">
              <a:buFont typeface="Arial" pitchFamily="34" charset="0"/>
              <a:buChar char="•"/>
            </a:pPr>
            <a:r>
              <a:rPr lang="sr-Latn-RS" sz="1800" dirty="0" smtClean="0">
                <a:solidFill>
                  <a:schemeClr val="tx1">
                    <a:lumMod val="75000"/>
                  </a:schemeClr>
                </a:solidFill>
                <a:latin typeface="Nunito Light" charset="-52"/>
              </a:rPr>
              <a:t>Da li biste nešto promenili u scenariju za čas? Ako da, šta?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  <a:latin typeface="Nunito Light" charset="-52"/>
            </a:endParaRPr>
          </a:p>
          <a:p>
            <a:pPr>
              <a:buNone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2600" y="1962150"/>
            <a:ext cx="5838300" cy="819900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Moja koncepcija nastave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9623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Nastavnik sada i ovde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čini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 </a:t>
            </a:r>
            <a:r>
              <a:rPr lang="en-US" dirty="0" err="1" smtClean="0"/>
              <a:t>nastavnika</a:t>
            </a:r>
            <a:r>
              <a:rPr lang="en-US" dirty="0" smtClean="0"/>
              <a:t>? </a:t>
            </a:r>
            <a:endParaRPr lang="sr-Latn-RS" dirty="0" smtClean="0"/>
          </a:p>
          <a:p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kompetencije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potrebne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bavili</a:t>
            </a:r>
            <a:r>
              <a:rPr lang="en-US" dirty="0" smtClean="0"/>
              <a:t> </a:t>
            </a:r>
            <a:r>
              <a:rPr lang="en-US" dirty="0" err="1" smtClean="0"/>
              <a:t>poslom</a:t>
            </a:r>
            <a:r>
              <a:rPr lang="en-US" dirty="0" smtClean="0"/>
              <a:t> </a:t>
            </a:r>
            <a:r>
              <a:rPr lang="en-US" dirty="0" err="1" smtClean="0"/>
              <a:t>nastavnika</a:t>
            </a:r>
            <a:r>
              <a:rPr lang="en-US" dirty="0" smtClean="0"/>
              <a:t>? </a:t>
            </a:r>
            <a:endParaRPr lang="sr-Latn-RS" dirty="0" smtClean="0"/>
          </a:p>
          <a:p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stiču</a:t>
            </a:r>
            <a:r>
              <a:rPr lang="en-US" dirty="0" smtClean="0"/>
              <a:t> </a:t>
            </a:r>
            <a:r>
              <a:rPr lang="en-US" dirty="0" err="1" smtClean="0"/>
              <a:t>navedene</a:t>
            </a:r>
            <a:r>
              <a:rPr lang="en-US" dirty="0" smtClean="0"/>
              <a:t> </a:t>
            </a:r>
            <a:r>
              <a:rPr lang="en-US" dirty="0" err="1" smtClean="0"/>
              <a:t>kompetencije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0209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Šta su </a:t>
            </a:r>
            <a:r>
              <a:rPr lang="sr-Latn-RS" altLang="en-US" dirty="0" smtClean="0"/>
              <a:t>kompetencije</a:t>
            </a:r>
            <a:r>
              <a:rPr lang="sr-Latn-RS" dirty="0" smtClean="0"/>
              <a:t>?</a:t>
            </a:r>
            <a:endParaRPr lang="sr-Latn-RS"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0">
              <a:lnSpc>
                <a:spcPct val="110000"/>
              </a:lnSpc>
              <a:spcAft>
                <a:spcPts val="1200"/>
              </a:spcAft>
            </a:pPr>
            <a:r>
              <a:rPr lang="en-US" sz="1800" dirty="0" err="1" smtClean="0">
                <a:latin typeface="Nunito Light" charset="-52"/>
              </a:rPr>
              <a:t>Više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od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znanja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veština</a:t>
            </a:r>
            <a:r>
              <a:rPr lang="en-US" sz="1800" dirty="0" smtClean="0">
                <a:latin typeface="Nunito Light" charset="-52"/>
              </a:rPr>
              <a:t> – to je </a:t>
            </a:r>
            <a:r>
              <a:rPr lang="en-US" sz="1800" dirty="0" err="1" smtClean="0">
                <a:latin typeface="Nunito Light" charset="-52"/>
              </a:rPr>
              <a:t>sposobnost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rešavanja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zahtevnih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problema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angažovanjem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psiho-socijalnih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kapaciteta</a:t>
            </a:r>
            <a:r>
              <a:rPr lang="en-US" sz="1800" dirty="0" smtClean="0">
                <a:latin typeface="Nunito Light" charset="-52"/>
              </a:rPr>
              <a:t> (</a:t>
            </a:r>
            <a:r>
              <a:rPr lang="en-US" sz="1800" dirty="0" err="1" smtClean="0">
                <a:latin typeface="Nunito Light" charset="-52"/>
              </a:rPr>
              <a:t>veština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stavova</a:t>
            </a:r>
            <a:r>
              <a:rPr lang="en-US" sz="1800" dirty="0" smtClean="0">
                <a:latin typeface="Nunito Light" charset="-52"/>
              </a:rPr>
              <a:t>) (OECD, 2005)</a:t>
            </a:r>
          </a:p>
          <a:p>
            <a:pPr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>
                <a:latin typeface="Nunito Light" charset="-52"/>
              </a:rPr>
              <a:t>Kompetencije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predstavljaju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složen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sistem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kognitivnih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praktičnih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veština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sposobnosti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iskustava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strategija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navika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ali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emocija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vrednosti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motivacije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stavova</a:t>
            </a:r>
            <a:r>
              <a:rPr lang="en-US" sz="1800" dirty="0" smtClean="0">
                <a:latin typeface="Nunito Light" charset="-52"/>
              </a:rPr>
              <a:t>..., </a:t>
            </a:r>
            <a:r>
              <a:rPr lang="en-US" sz="1800" dirty="0" err="1" smtClean="0">
                <a:latin typeface="Nunito Light" charset="-52"/>
              </a:rPr>
              <a:t>kao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sposobnost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njihovog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uvremenjenog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korišćenja</a:t>
            </a:r>
            <a:r>
              <a:rPr lang="en-US" sz="1800" dirty="0" smtClean="0">
                <a:latin typeface="Nunito Light" charset="-52"/>
              </a:rPr>
              <a:t>, </a:t>
            </a:r>
            <a:r>
              <a:rPr lang="en-US" sz="1800" dirty="0" err="1" smtClean="0">
                <a:latin typeface="Nunito Light" charset="-52"/>
              </a:rPr>
              <a:t>koje</a:t>
            </a:r>
            <a:r>
              <a:rPr lang="en-US" sz="1800" dirty="0" smtClean="0">
                <a:latin typeface="Nunito Light" charset="-52"/>
              </a:rPr>
              <a:t> je </a:t>
            </a:r>
            <a:r>
              <a:rPr lang="en-US" sz="1800" dirty="0" err="1" smtClean="0">
                <a:latin typeface="Nunito Light" charset="-52"/>
              </a:rPr>
              <a:t>adekvatno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problemu</a:t>
            </a:r>
            <a:r>
              <a:rPr lang="en-US" sz="1800" dirty="0" smtClean="0">
                <a:latin typeface="Nunito Light" charset="-52"/>
              </a:rPr>
              <a:t>. Na </a:t>
            </a:r>
            <a:r>
              <a:rPr lang="en-US" sz="1800" dirty="0" err="1" smtClean="0">
                <a:latin typeface="Nunito Light" charset="-52"/>
              </a:rPr>
              <a:t>taj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način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kompetencije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predstavljaju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integraciju</a:t>
            </a:r>
            <a:r>
              <a:rPr lang="en-US" sz="1800" dirty="0" smtClean="0">
                <a:latin typeface="Nunito Light" charset="-52"/>
              </a:rPr>
              <a:t>  </a:t>
            </a:r>
            <a:r>
              <a:rPr lang="en-US" sz="1800" dirty="0" err="1" smtClean="0">
                <a:latin typeface="Nunito Light" charset="-52"/>
              </a:rPr>
              <a:t>deklarativnog</a:t>
            </a:r>
            <a:r>
              <a:rPr lang="en-US" sz="1800" dirty="0" smtClean="0">
                <a:latin typeface="Nunito Light" charset="-52"/>
              </a:rPr>
              <a:t> (</a:t>
            </a:r>
            <a:r>
              <a:rPr lang="en-US" sz="1800" dirty="0" err="1" smtClean="0">
                <a:latin typeface="Nunito Light" charset="-52"/>
              </a:rPr>
              <a:t>znanje</a:t>
            </a:r>
            <a:r>
              <a:rPr lang="en-US" sz="1800" dirty="0" smtClean="0">
                <a:latin typeface="Nunito Light" charset="-52"/>
              </a:rPr>
              <a:t> o), </a:t>
            </a:r>
            <a:r>
              <a:rPr lang="en-US" sz="1800" dirty="0" err="1" smtClean="0">
                <a:latin typeface="Nunito Light" charset="-52"/>
              </a:rPr>
              <a:t>proceduralnog</a:t>
            </a:r>
            <a:r>
              <a:rPr lang="en-US" sz="1800" dirty="0" smtClean="0">
                <a:latin typeface="Nunito Light" charset="-52"/>
              </a:rPr>
              <a:t> (</a:t>
            </a:r>
            <a:r>
              <a:rPr lang="en-US" sz="1800" dirty="0" err="1" smtClean="0">
                <a:latin typeface="Nunito Light" charset="-52"/>
              </a:rPr>
              <a:t>znanje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kako</a:t>
            </a:r>
            <a:r>
              <a:rPr lang="en-US" sz="1800" dirty="0" smtClean="0">
                <a:latin typeface="Nunito Light" charset="-52"/>
              </a:rPr>
              <a:t>)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kondicionalnog</a:t>
            </a:r>
            <a:r>
              <a:rPr lang="en-US" sz="1800" dirty="0" smtClean="0">
                <a:latin typeface="Nunito Light" charset="-52"/>
              </a:rPr>
              <a:t> (</a:t>
            </a:r>
            <a:r>
              <a:rPr lang="en-US" sz="1800" dirty="0" err="1" smtClean="0">
                <a:latin typeface="Nunito Light" charset="-52"/>
              </a:rPr>
              <a:t>znanje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kada</a:t>
            </a:r>
            <a:r>
              <a:rPr lang="en-US" sz="1800" dirty="0" smtClean="0">
                <a:latin typeface="Nunito Light" charset="-52"/>
              </a:rPr>
              <a:t>) </a:t>
            </a:r>
            <a:r>
              <a:rPr lang="en-US" sz="1800" dirty="0" err="1" smtClean="0">
                <a:latin typeface="Nunito Light" charset="-52"/>
              </a:rPr>
              <a:t>znanja</a:t>
            </a:r>
            <a:r>
              <a:rPr lang="en-US" sz="1800" dirty="0" smtClean="0">
                <a:latin typeface="Nunito Light" charset="-52"/>
              </a:rPr>
              <a:t> (</a:t>
            </a:r>
            <a:r>
              <a:rPr lang="en-US" sz="1800" dirty="0" err="1" smtClean="0">
                <a:latin typeface="Nunito Light" charset="-52"/>
              </a:rPr>
              <a:t>Rajović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i</a:t>
            </a:r>
            <a:r>
              <a:rPr lang="en-US" sz="1800" dirty="0" smtClean="0">
                <a:latin typeface="Nunito Light" charset="-52"/>
              </a:rPr>
              <a:t> </a:t>
            </a:r>
            <a:r>
              <a:rPr lang="en-US" sz="1800" dirty="0" err="1" smtClean="0">
                <a:latin typeface="Nunito Light" charset="-52"/>
              </a:rPr>
              <a:t>Radulović</a:t>
            </a:r>
            <a:r>
              <a:rPr lang="en-US" sz="1800" dirty="0" smtClean="0">
                <a:latin typeface="Nunito Light" charset="-52"/>
              </a:rPr>
              <a:t>, 2007)</a:t>
            </a:r>
            <a:r>
              <a:rPr lang="sr-Latn-RS" sz="1800" dirty="0" smtClean="0">
                <a:latin typeface="Nunito Light" charset="-52"/>
              </a:rPr>
              <a:t>.</a:t>
            </a:r>
            <a:endParaRPr lang="en-US" sz="1800" dirty="0" smtClean="0">
              <a:latin typeface="Nunito Light" charset="-52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90550"/>
            <a:ext cx="6772150" cy="435600"/>
          </a:xfrm>
        </p:spPr>
        <p:txBody>
          <a:bodyPr/>
          <a:lstStyle/>
          <a:p>
            <a:r>
              <a:rPr lang="sr-Latn-RS" dirty="0" smtClean="0"/>
              <a:t>Okviri kompetencija nastavnika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616470"/>
            <a:ext cx="7696200" cy="3112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Nunito Light" charset="-52"/>
              </a:rPr>
              <a:t>Council of Europe: Teacher Competencies for Diversity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Nunito Light" charset="-52"/>
              </a:rPr>
              <a:t>European Commission: Teachers’ Core Competencies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Nunito Light" charset="-52"/>
              </a:rPr>
              <a:t>European Agency for Special Needs and Inclusive Education (EA): Profile of </a:t>
            </a:r>
            <a:r>
              <a:rPr lang="sr-Latn-RS" sz="2000" dirty="0" smtClean="0">
                <a:latin typeface="Nunito Light" charset="-52"/>
              </a:rPr>
              <a:t>I</a:t>
            </a:r>
            <a:r>
              <a:rPr lang="en-US" sz="2000" dirty="0" err="1" smtClean="0">
                <a:latin typeface="Nunito Light" charset="-52"/>
              </a:rPr>
              <a:t>nclusive</a:t>
            </a:r>
            <a:r>
              <a:rPr lang="en-US" sz="2000" dirty="0" smtClean="0">
                <a:latin typeface="Nunito Light" charset="-52"/>
              </a:rPr>
              <a:t> Teachers </a:t>
            </a:r>
          </a:p>
          <a:p>
            <a:r>
              <a:rPr lang="en-US" sz="2000" dirty="0" smtClean="0">
                <a:latin typeface="Nunito Light" charset="-52"/>
              </a:rPr>
              <a:t>OECD: Teacher Education for Diversity. Meeting the Challenge </a:t>
            </a:r>
          </a:p>
          <a:p>
            <a:r>
              <a:rPr lang="sr-Latn-RS" sz="2000" dirty="0" smtClean="0">
                <a:latin typeface="Nunito Light" charset="-52"/>
              </a:rPr>
              <a:t>Nacionalni okviri i standardi</a:t>
            </a:r>
          </a:p>
          <a:p>
            <a:pPr lvl="1"/>
            <a:r>
              <a:rPr lang="sr-Latn-RS" sz="1600" dirty="0" smtClean="0">
                <a:latin typeface="Nunito Light" charset="-52"/>
                <a:hlinkClick r:id="rId2"/>
              </a:rPr>
              <a:t>Standardi</a:t>
            </a:r>
            <a:r>
              <a:rPr lang="sr-Latn-RS" sz="1600" dirty="0" smtClean="0">
                <a:latin typeface="Nunito Light" charset="-52"/>
              </a:rPr>
              <a:t> kompetencija za profesiju nastavnika i njihovog profesionalnog razvoja</a:t>
            </a:r>
            <a:endParaRPr lang="sr-Latn-RS" sz="1200" dirty="0" smtClean="0">
              <a:latin typeface="Nunito Light" charset="-52"/>
            </a:endParaRPr>
          </a:p>
          <a:p>
            <a:pPr lvl="1"/>
            <a:endParaRPr lang="en-US" sz="1600" dirty="0" smtClean="0">
              <a:latin typeface="Nunito Light" charset="-52"/>
            </a:endParaRPr>
          </a:p>
          <a:p>
            <a:pPr lvl="1"/>
            <a:endParaRPr lang="en-US" sz="1600" dirty="0">
              <a:latin typeface="Nunito Light" charset="-5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704</Words>
  <Application>Microsoft Office PowerPoint</Application>
  <PresentationFormat>On-screen Show (16:9)</PresentationFormat>
  <Paragraphs>94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Cambria</vt:lpstr>
      <vt:lpstr>Quattrocento Sans</vt:lpstr>
      <vt:lpstr>Nunito Light</vt:lpstr>
      <vt:lpstr>Constantia</vt:lpstr>
      <vt:lpstr>Mali SemiBold</vt:lpstr>
      <vt:lpstr>Calibri</vt:lpstr>
      <vt:lpstr>Mali</vt:lpstr>
      <vt:lpstr>Ely template</vt:lpstr>
      <vt:lpstr>Koncepcije o nastavi i nastavniku</vt:lpstr>
      <vt:lpstr>PowerPoint Presentation</vt:lpstr>
      <vt:lpstr>1. Koncepcije o nastavi i nastavniku</vt:lpstr>
      <vt:lpstr>Koncepcije o nastavi i nastavniku</vt:lpstr>
      <vt:lpstr>Moja koncepcija o nastavi kroz prizmu scenarija za čas</vt:lpstr>
      <vt:lpstr>PowerPoint Presentation</vt:lpstr>
      <vt:lpstr>Nastavnik sada i ovde</vt:lpstr>
      <vt:lpstr>Šta su kompetencije?</vt:lpstr>
      <vt:lpstr>Okviri kompetencija nastavnika</vt:lpstr>
      <vt:lpstr>Standardi kompetencija za profesiju nastavnika i njihovog profesionalnog razvoja </vt:lpstr>
      <vt:lpstr>Kako se (p)ostaje nastavnik?</vt:lpstr>
      <vt:lpstr>Profesionalni razvoj nastavnika</vt:lpstr>
      <vt:lpstr>Profesionalni razvoj nastavnika</vt:lpstr>
      <vt:lpstr>Profesionalni razvoj nastavnika</vt:lpstr>
      <vt:lpstr>Učešće u različitim oblicima stručnog usavršavanja</vt:lpstr>
      <vt:lpstr>Korisnost različitih oblika stručnog usavršavanja</vt:lpstr>
      <vt:lpstr>Izgradnja profesionalnih zajednica učenja </vt:lpstr>
      <vt:lpstr>PowerPoint Presentation</vt:lpstr>
      <vt:lpstr>PowerPoint Presentation</vt:lpstr>
      <vt:lpstr>Radulović, L. (2016). Slike o nastavniku – između moderne i postmoderne. Beograd: Institut za pedagogiju i andragogiju, 36-45, 80-87.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Koncepcije o obrazovanju, nastavi i nastavniku</dc:title>
  <dc:creator>Olja</dc:creator>
  <cp:lastModifiedBy>Dell</cp:lastModifiedBy>
  <cp:revision>16</cp:revision>
  <dcterms:modified xsi:type="dcterms:W3CDTF">2020-03-06T21:22:40Z</dcterms:modified>
</cp:coreProperties>
</file>