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1" r:id="rId8"/>
    <p:sldId id="270" r:id="rId9"/>
    <p:sldId id="272" r:id="rId10"/>
    <p:sldId id="274" r:id="rId11"/>
    <p:sldId id="273" r:id="rId12"/>
    <p:sldId id="275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7F4D58-1410-4320-8ED7-B63ACB47A9B6}" type="doc">
      <dgm:prSet loTypeId="urn:microsoft.com/office/officeart/2005/8/layout/default#1" loCatId="list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D383D159-AA37-4206-816A-45B9089016B9}">
      <dgm:prSet custT="1"/>
      <dgm:spPr>
        <a:xfrm>
          <a:off x="0" y="374237"/>
          <a:ext cx="2900090" cy="1066673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_______________(e.g. letters, </a:t>
          </a:r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reports, documentaries, voice_______________, newspapers, official documents) found in _______________and </a:t>
          </a:r>
          <a:r>
            <a:rPr lang="en-US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archives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7194E46C-8EA4-40C7-8ED7-24366FBF56A8}" type="parTrans" cxnId="{D4C5F5F8-6216-42F8-8FDA-4F82EBEFC8BA}">
      <dgm:prSet/>
      <dgm:spPr/>
      <dgm:t>
        <a:bodyPr/>
        <a:lstStyle/>
        <a:p>
          <a:endParaRPr lang="en-US"/>
        </a:p>
      </dgm:t>
    </dgm:pt>
    <dgm:pt modelId="{5662DDA4-B580-49CF-899B-98C55021D395}" type="sibTrans" cxnId="{D4C5F5F8-6216-42F8-8FDA-4F82EBEFC8BA}">
      <dgm:prSet/>
      <dgm:spPr/>
      <dgm:t>
        <a:bodyPr/>
        <a:lstStyle/>
        <a:p>
          <a:endParaRPr lang="en-US"/>
        </a:p>
      </dgm:t>
    </dgm:pt>
    <dgm:pt modelId="{90008FCC-99DD-4BB9-9C5F-D63ECB0DF3F5}">
      <dgm:prSet custT="1"/>
      <dgm:spPr>
        <a:xfrm>
          <a:off x="53156" y="1504204"/>
          <a:ext cx="3149123" cy="1066673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_______________(e.g. tools) and other sources (e.g. a skull) in places such as museums, libraries and_______________</a:t>
          </a:r>
        </a:p>
      </dgm:t>
    </dgm:pt>
    <dgm:pt modelId="{40199798-F98F-4C30-8FBA-EBCE2293D3D8}" type="parTrans" cxnId="{83C40A51-289F-448B-96F2-9666866A60E0}">
      <dgm:prSet/>
      <dgm:spPr/>
      <dgm:t>
        <a:bodyPr/>
        <a:lstStyle/>
        <a:p>
          <a:endParaRPr lang="en-US"/>
        </a:p>
      </dgm:t>
    </dgm:pt>
    <dgm:pt modelId="{C57FFE53-F9FE-42D5-8997-7A1817B5B32A}" type="sibTrans" cxnId="{83C40A51-289F-448B-96F2-9666866A60E0}">
      <dgm:prSet/>
      <dgm:spPr/>
      <dgm:t>
        <a:bodyPr/>
        <a:lstStyle/>
        <a:p>
          <a:endParaRPr lang="en-US"/>
        </a:p>
      </dgm:t>
    </dgm:pt>
    <dgm:pt modelId="{81CD78BE-C03C-4BE5-A8A7-14DD8568AC8B}">
      <dgm:prSet custT="1"/>
      <dgm:spPr>
        <a:xfrm>
          <a:off x="3078883" y="340989"/>
          <a:ext cx="2919326" cy="1066673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textbooks </a:t>
          </a:r>
          <a:r>
            <a:rPr lang="en-US" sz="1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and_______________written</a:t>
          </a:r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by experts relating to the matter under_______________</a:t>
          </a:r>
        </a:p>
      </dgm:t>
    </dgm:pt>
    <dgm:pt modelId="{22C51A4D-81EB-4C19-B1E0-46EF2DE9565B}" type="parTrans" cxnId="{4A313DD4-FCFD-40D1-939C-29C5A36EA56D}">
      <dgm:prSet/>
      <dgm:spPr/>
      <dgm:t>
        <a:bodyPr/>
        <a:lstStyle/>
        <a:p>
          <a:endParaRPr lang="en-US"/>
        </a:p>
      </dgm:t>
    </dgm:pt>
    <dgm:pt modelId="{E3F2AFD9-FCAE-402E-BCE3-632534D43453}" type="sibTrans" cxnId="{4A313DD4-FCFD-40D1-939C-29C5A36EA56D}">
      <dgm:prSet/>
      <dgm:spPr/>
      <dgm:t>
        <a:bodyPr/>
        <a:lstStyle/>
        <a:p>
          <a:endParaRPr lang="en-US"/>
        </a:p>
      </dgm:t>
    </dgm:pt>
    <dgm:pt modelId="{D27AAEFB-A90D-48C2-B604-343E1A68527D}">
      <dgm:prSet custT="1"/>
      <dgm:spPr>
        <a:xfrm>
          <a:off x="3398636" y="1526700"/>
          <a:ext cx="2029027" cy="1066673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cemeteries, caves,  _______________, historic sites (e.g._______________)</a:t>
          </a:r>
        </a:p>
      </dgm:t>
    </dgm:pt>
    <dgm:pt modelId="{00A13B28-5A16-4FDB-955E-7308D9A3CBB0}" type="parTrans" cxnId="{F757AA52-78AC-44A3-B8B2-633417256F8E}">
      <dgm:prSet/>
      <dgm:spPr/>
      <dgm:t>
        <a:bodyPr/>
        <a:lstStyle/>
        <a:p>
          <a:endParaRPr lang="en-US"/>
        </a:p>
      </dgm:t>
    </dgm:pt>
    <dgm:pt modelId="{DB9F4915-EFE2-49DB-A1CC-C053842ED59B}" type="sibTrans" cxnId="{F757AA52-78AC-44A3-B8B2-633417256F8E}">
      <dgm:prSet/>
      <dgm:spPr/>
      <dgm:t>
        <a:bodyPr/>
        <a:lstStyle/>
        <a:p>
          <a:endParaRPr lang="en-US"/>
        </a:p>
      </dgm:t>
    </dgm:pt>
    <dgm:pt modelId="{9DDFC1E8-AD9F-4420-9A9B-06A9BCD1418A}" type="pres">
      <dgm:prSet presAssocID="{4D7F4D58-1410-4320-8ED7-B63ACB47A9B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E2A0FF-0CF7-463F-A272-0160D32C335D}" type="pres">
      <dgm:prSet presAssocID="{D383D159-AA37-4206-816A-45B9089016B9}" presName="node" presStyleLbl="node1" presStyleIdx="0" presStyleCnt="4" custScaleX="163129" custLinFactNeighborX="-29" custLinFactNeighborY="182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856CF-67D2-4E8F-BDD9-4A65928DCE4F}" type="pres">
      <dgm:prSet presAssocID="{5662DDA4-B580-49CF-899B-98C55021D395}" presName="sibTrans" presStyleCnt="0"/>
      <dgm:spPr/>
      <dgm:t>
        <a:bodyPr/>
        <a:lstStyle/>
        <a:p>
          <a:endParaRPr lang="en-US"/>
        </a:p>
      </dgm:t>
    </dgm:pt>
    <dgm:pt modelId="{04550D9A-506A-4535-8A70-ACF10CEE13D2}" type="pres">
      <dgm:prSet presAssocID="{81CD78BE-C03C-4BE5-A8A7-14DD8568AC8B}" presName="node" presStyleLbl="node1" presStyleIdx="1" presStyleCnt="4" custScaleX="164211" custLinFactNeighborX="44" custLinFactNeighborY="1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BD45C6-2AB9-4021-A351-D8338F13D891}" type="pres">
      <dgm:prSet presAssocID="{E3F2AFD9-FCAE-402E-BCE3-632534D43453}" presName="sibTrans" presStyleCnt="0"/>
      <dgm:spPr/>
      <dgm:t>
        <a:bodyPr/>
        <a:lstStyle/>
        <a:p>
          <a:endParaRPr lang="en-US"/>
        </a:p>
      </dgm:t>
    </dgm:pt>
    <dgm:pt modelId="{E5DF8632-9242-42D5-ABDA-7240EA1AE7C6}" type="pres">
      <dgm:prSet presAssocID="{90008FCC-99DD-4BB9-9C5F-D63ECB0DF3F5}" presName="node" presStyleLbl="node1" presStyleIdx="2" presStyleCnt="4" custScaleX="177137" custLinFactNeighborX="-10798" custLinFactNeighborY="75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2EF5DE-CDE1-4560-8410-F11FECF5B731}" type="pres">
      <dgm:prSet presAssocID="{C57FFE53-F9FE-42D5-8997-7A1817B5B32A}" presName="sibTrans" presStyleCnt="0"/>
      <dgm:spPr/>
      <dgm:t>
        <a:bodyPr/>
        <a:lstStyle/>
        <a:p>
          <a:endParaRPr lang="en-US"/>
        </a:p>
      </dgm:t>
    </dgm:pt>
    <dgm:pt modelId="{32A570CC-1EB0-4ACA-A745-D5F5E674CAC8}" type="pres">
      <dgm:prSet presAssocID="{D27AAEFB-A90D-48C2-B604-343E1A68527D}" presName="node" presStyleLbl="node1" presStyleIdx="3" presStyleCnt="4" custScaleX="114132" custLinFactNeighborX="-14029" custLinFactNeighborY="9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57AA52-78AC-44A3-B8B2-633417256F8E}" srcId="{4D7F4D58-1410-4320-8ED7-B63ACB47A9B6}" destId="{D27AAEFB-A90D-48C2-B604-343E1A68527D}" srcOrd="3" destOrd="0" parTransId="{00A13B28-5A16-4FDB-955E-7308D9A3CBB0}" sibTransId="{DB9F4915-EFE2-49DB-A1CC-C053842ED59B}"/>
    <dgm:cxn modelId="{52792B32-15B8-45EC-9D0E-A5F0CE477C02}" type="presOf" srcId="{D383D159-AA37-4206-816A-45B9089016B9}" destId="{14E2A0FF-0CF7-463F-A272-0160D32C335D}" srcOrd="0" destOrd="0" presId="urn:microsoft.com/office/officeart/2005/8/layout/default#1"/>
    <dgm:cxn modelId="{E4319FEB-1C90-4356-853E-801926AB4049}" type="presOf" srcId="{4D7F4D58-1410-4320-8ED7-B63ACB47A9B6}" destId="{9DDFC1E8-AD9F-4420-9A9B-06A9BCD1418A}" srcOrd="0" destOrd="0" presId="urn:microsoft.com/office/officeart/2005/8/layout/default#1"/>
    <dgm:cxn modelId="{D4C5F5F8-6216-42F8-8FDA-4F82EBEFC8BA}" srcId="{4D7F4D58-1410-4320-8ED7-B63ACB47A9B6}" destId="{D383D159-AA37-4206-816A-45B9089016B9}" srcOrd="0" destOrd="0" parTransId="{7194E46C-8EA4-40C7-8ED7-24366FBF56A8}" sibTransId="{5662DDA4-B580-49CF-899B-98C55021D395}"/>
    <dgm:cxn modelId="{83C40A51-289F-448B-96F2-9666866A60E0}" srcId="{4D7F4D58-1410-4320-8ED7-B63ACB47A9B6}" destId="{90008FCC-99DD-4BB9-9C5F-D63ECB0DF3F5}" srcOrd="2" destOrd="0" parTransId="{40199798-F98F-4C30-8FBA-EBCE2293D3D8}" sibTransId="{C57FFE53-F9FE-42D5-8997-7A1817B5B32A}"/>
    <dgm:cxn modelId="{10D5FBB5-EC8E-4DE6-9A14-E85DC6093911}" type="presOf" srcId="{D27AAEFB-A90D-48C2-B604-343E1A68527D}" destId="{32A570CC-1EB0-4ACA-A745-D5F5E674CAC8}" srcOrd="0" destOrd="0" presId="urn:microsoft.com/office/officeart/2005/8/layout/default#1"/>
    <dgm:cxn modelId="{DAFA0685-D9A6-4FD9-AA61-009A9F9A94C5}" type="presOf" srcId="{90008FCC-99DD-4BB9-9C5F-D63ECB0DF3F5}" destId="{E5DF8632-9242-42D5-ABDA-7240EA1AE7C6}" srcOrd="0" destOrd="0" presId="urn:microsoft.com/office/officeart/2005/8/layout/default#1"/>
    <dgm:cxn modelId="{6FCB8AF6-EBD0-40C7-8146-1406470CA456}" type="presOf" srcId="{81CD78BE-C03C-4BE5-A8A7-14DD8568AC8B}" destId="{04550D9A-506A-4535-8A70-ACF10CEE13D2}" srcOrd="0" destOrd="0" presId="urn:microsoft.com/office/officeart/2005/8/layout/default#1"/>
    <dgm:cxn modelId="{4A313DD4-FCFD-40D1-939C-29C5A36EA56D}" srcId="{4D7F4D58-1410-4320-8ED7-B63ACB47A9B6}" destId="{81CD78BE-C03C-4BE5-A8A7-14DD8568AC8B}" srcOrd="1" destOrd="0" parTransId="{22C51A4D-81EB-4C19-B1E0-46EF2DE9565B}" sibTransId="{E3F2AFD9-FCAE-402E-BCE3-632534D43453}"/>
    <dgm:cxn modelId="{B9FDF108-133D-4403-B5AD-A1E8A731787D}" type="presParOf" srcId="{9DDFC1E8-AD9F-4420-9A9B-06A9BCD1418A}" destId="{14E2A0FF-0CF7-463F-A272-0160D32C335D}" srcOrd="0" destOrd="0" presId="urn:microsoft.com/office/officeart/2005/8/layout/default#1"/>
    <dgm:cxn modelId="{E67888AA-D849-4D53-9943-9CF369F00204}" type="presParOf" srcId="{9DDFC1E8-AD9F-4420-9A9B-06A9BCD1418A}" destId="{3A1856CF-67D2-4E8F-BDD9-4A65928DCE4F}" srcOrd="1" destOrd="0" presId="urn:microsoft.com/office/officeart/2005/8/layout/default#1"/>
    <dgm:cxn modelId="{3706E1FE-CCD4-4503-9579-FF23133035D4}" type="presParOf" srcId="{9DDFC1E8-AD9F-4420-9A9B-06A9BCD1418A}" destId="{04550D9A-506A-4535-8A70-ACF10CEE13D2}" srcOrd="2" destOrd="0" presId="urn:microsoft.com/office/officeart/2005/8/layout/default#1"/>
    <dgm:cxn modelId="{652B10A5-8676-4B2B-991D-DE041FCEDB0F}" type="presParOf" srcId="{9DDFC1E8-AD9F-4420-9A9B-06A9BCD1418A}" destId="{42BD45C6-2AB9-4021-A351-D8338F13D891}" srcOrd="3" destOrd="0" presId="urn:microsoft.com/office/officeart/2005/8/layout/default#1"/>
    <dgm:cxn modelId="{92ADBAAA-2E54-49DF-B056-67665AE6CB55}" type="presParOf" srcId="{9DDFC1E8-AD9F-4420-9A9B-06A9BCD1418A}" destId="{E5DF8632-9242-42D5-ABDA-7240EA1AE7C6}" srcOrd="4" destOrd="0" presId="urn:microsoft.com/office/officeart/2005/8/layout/default#1"/>
    <dgm:cxn modelId="{353B9246-552D-402A-B259-0A8380576812}" type="presParOf" srcId="{9DDFC1E8-AD9F-4420-9A9B-06A9BCD1418A}" destId="{4D2EF5DE-CDE1-4560-8410-F11FECF5B731}" srcOrd="5" destOrd="0" presId="urn:microsoft.com/office/officeart/2005/8/layout/default#1"/>
    <dgm:cxn modelId="{46954ED3-3B82-4C02-9E59-0E622BE54EF0}" type="presParOf" srcId="{9DDFC1E8-AD9F-4420-9A9B-06A9BCD1418A}" destId="{32A570CC-1EB0-4ACA-A745-D5F5E674CAC8}" srcOrd="6" destOrd="0" presId="urn:microsoft.com/office/officeart/2005/8/layout/default#1"/>
  </dgm:cxnLst>
  <dgm:bg>
    <a:noFill/>
  </dgm:bg>
  <dgm:whole>
    <a:ln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E2A0FF-0CF7-463F-A272-0160D32C335D}">
      <dsp:nvSpPr>
        <dsp:cNvPr id="0" name=""/>
        <dsp:cNvSpPr/>
      </dsp:nvSpPr>
      <dsp:spPr>
        <a:xfrm>
          <a:off x="0" y="407906"/>
          <a:ext cx="3762233" cy="1383775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_______________(e.g. letters, </a:t>
          </a: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reports, documentaries, voice_______________, newspapers, official documents) found in _______________and </a:t>
          </a:r>
          <a:r>
            <a:rPr lang="en-US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archives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0" y="407906"/>
        <a:ext cx="3762233" cy="1383775"/>
      </dsp:txXfrm>
    </dsp:sp>
    <dsp:sp modelId="{04550D9A-506A-4535-8A70-ACF10CEE13D2}">
      <dsp:nvSpPr>
        <dsp:cNvPr id="0" name=""/>
        <dsp:cNvSpPr/>
      </dsp:nvSpPr>
      <dsp:spPr>
        <a:xfrm>
          <a:off x="3994177" y="364774"/>
          <a:ext cx="3787187" cy="1383775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textbooks </a:t>
          </a:r>
          <a:r>
            <a:rPr lang="en-US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and_______________written</a:t>
          </a: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 by experts relating to the matter under_______________</a:t>
          </a:r>
        </a:p>
      </dsp:txBody>
      <dsp:txXfrm>
        <a:off x="3994177" y="364774"/>
        <a:ext cx="3787187" cy="1383775"/>
      </dsp:txXfrm>
    </dsp:sp>
    <dsp:sp modelId="{E5DF8632-9242-42D5-ABDA-7240EA1AE7C6}">
      <dsp:nvSpPr>
        <dsp:cNvPr id="0" name=""/>
        <dsp:cNvSpPr/>
      </dsp:nvSpPr>
      <dsp:spPr>
        <a:xfrm>
          <a:off x="167575" y="1873293"/>
          <a:ext cx="4085298" cy="1383775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_______________(e.g. tools) and other sources (e.g. a skull) in places such as museums, libraries and_______________</a:t>
          </a:r>
        </a:p>
      </dsp:txBody>
      <dsp:txXfrm>
        <a:off x="167575" y="1873293"/>
        <a:ext cx="4085298" cy="1383775"/>
      </dsp:txXfrm>
    </dsp:sp>
    <dsp:sp modelId="{32A570CC-1EB0-4ACA-A745-D5F5E674CAC8}">
      <dsp:nvSpPr>
        <dsp:cNvPr id="0" name=""/>
        <dsp:cNvSpPr/>
      </dsp:nvSpPr>
      <dsp:spPr>
        <a:xfrm>
          <a:off x="4408987" y="1902975"/>
          <a:ext cx="2632218" cy="1383775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shade val="51000"/>
                <a:satMod val="130000"/>
              </a:sysClr>
            </a:gs>
            <a:gs pos="80000">
              <a:sysClr val="window" lastClr="FFFFFF">
                <a:hueOff val="0"/>
                <a:satOff val="0"/>
                <a:lumOff val="0"/>
                <a:alphaOff val="0"/>
                <a:shade val="93000"/>
                <a:satMod val="13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shade val="94000"/>
                <a:satMod val="135000"/>
              </a:sys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cemeteries, caves,  _______________, historic sites (e.g._______________)</a:t>
          </a:r>
        </a:p>
      </dsp:txBody>
      <dsp:txXfrm>
        <a:off x="4408987" y="1902975"/>
        <a:ext cx="2632218" cy="1383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3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7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5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1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375" y="20783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latin typeface="Bahnschrift" panose="020B0502040204020203" pitchFamily="34" charset="0"/>
              </a:rPr>
              <a:t>UNIT 1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 </a:t>
            </a:r>
            <a:br>
              <a:rPr lang="sr-Latn-RS" dirty="0" smtClean="0"/>
            </a:br>
            <a:r>
              <a:rPr lang="sr-Latn-RS" b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INVESTIGATING THE ANCIENT PAST</a:t>
            </a:r>
            <a:endParaRPr lang="en-US" b="1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346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HISTORY lexical group                        Textbook p. 16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1049000" cy="54057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11. Ordinary people sometimes accidentally find something </a:t>
            </a:r>
            <a:r>
              <a:rPr lang="en-US" dirty="0" err="1"/>
              <a:t>of____________importance</a:t>
            </a:r>
            <a:r>
              <a:rPr lang="en-US" dirty="0"/>
              <a:t>.</a:t>
            </a:r>
          </a:p>
          <a:p>
            <a:r>
              <a:rPr lang="en-US" dirty="0"/>
              <a:t>12. The earliest </a:t>
            </a:r>
            <a:r>
              <a:rPr lang="en-US" dirty="0" err="1"/>
              <a:t>known____________works</a:t>
            </a:r>
            <a:r>
              <a:rPr lang="en-US" dirty="0"/>
              <a:t> were the </a:t>
            </a:r>
            <a:r>
              <a:rPr lang="en-US" i="1" dirty="0"/>
              <a:t>Histories</a:t>
            </a:r>
            <a:r>
              <a:rPr lang="en-US" dirty="0"/>
              <a:t>, composed by Herodotus. </a:t>
            </a:r>
          </a:p>
          <a:p>
            <a:r>
              <a:rPr lang="en-US" dirty="0"/>
              <a:t>13. </a:t>
            </a:r>
            <a:r>
              <a:rPr lang="en-US" dirty="0" err="1"/>
              <a:t>Our______________class</a:t>
            </a:r>
            <a:r>
              <a:rPr lang="en-US" dirty="0"/>
              <a:t> begins at noon every Monday.</a:t>
            </a:r>
          </a:p>
          <a:p>
            <a:r>
              <a:rPr lang="en-US" dirty="0"/>
              <a:t>14. They made </a:t>
            </a:r>
            <a:r>
              <a:rPr lang="en-US" dirty="0" err="1"/>
              <a:t>a_____________decision</a:t>
            </a:r>
            <a:r>
              <a:rPr lang="en-US" dirty="0"/>
              <a:t>. (a decision which will probably be recorded in history because of its importance).</a:t>
            </a:r>
          </a:p>
          <a:p>
            <a:r>
              <a:rPr lang="en-US" dirty="0"/>
              <a:t>15. The painting depicts an </a:t>
            </a:r>
            <a:r>
              <a:rPr lang="en-US" dirty="0" err="1"/>
              <a:t>actual______________event</a:t>
            </a:r>
            <a:r>
              <a:rPr lang="en-US" dirty="0"/>
              <a:t>. (one that happened in the past)</a:t>
            </a:r>
          </a:p>
          <a:p>
            <a:r>
              <a:rPr lang="en-US" dirty="0"/>
              <a:t>16. The conflict needs to be put in </a:t>
            </a:r>
            <a:r>
              <a:rPr lang="en-US" dirty="0" err="1"/>
              <a:t>its_____________context</a:t>
            </a:r>
            <a:r>
              <a:rPr lang="en-US" dirty="0"/>
              <a:t> to be understood. </a:t>
            </a:r>
          </a:p>
          <a:p>
            <a:r>
              <a:rPr lang="en-US" dirty="0"/>
              <a:t>17. </a:t>
            </a:r>
            <a:r>
              <a:rPr lang="en-US" dirty="0" err="1"/>
              <a:t>The____________Julius</a:t>
            </a:r>
            <a:r>
              <a:rPr lang="en-US" dirty="0"/>
              <a:t> Caesar bore little resemblance to Shakespeare’s character. (the person that really existed in the past)</a:t>
            </a:r>
          </a:p>
          <a:p>
            <a:r>
              <a:rPr lang="en-US" dirty="0"/>
              <a:t>18. Her account of the period </a:t>
            </a:r>
            <a:r>
              <a:rPr lang="en-US" dirty="0" err="1"/>
              <a:t>is_____________accurate</a:t>
            </a:r>
            <a:r>
              <a:rPr lang="en-US" dirty="0"/>
              <a:t>.</a:t>
            </a:r>
          </a:p>
          <a:p>
            <a:r>
              <a:rPr lang="en-US" dirty="0"/>
              <a:t>19. These </a:t>
            </a:r>
            <a:r>
              <a:rPr lang="en-US" dirty="0" err="1"/>
              <a:t>are_____________valuable</a:t>
            </a:r>
            <a:r>
              <a:rPr lang="en-US" dirty="0"/>
              <a:t> fossils.</a:t>
            </a:r>
          </a:p>
          <a:p>
            <a:r>
              <a:rPr lang="en-US" dirty="0"/>
              <a:t>20. He </a:t>
            </a:r>
            <a:r>
              <a:rPr lang="en-US" dirty="0" err="1"/>
              <a:t>writes_____________books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79175" y="1290917"/>
            <a:ext cx="1775013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3671" y="1290917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5482" y="1685364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3930" y="2375646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87271" y="2770093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3954" y="3429001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30471" y="4114799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87388" y="4540621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77435" y="5219702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HISTORICALLY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0" y="5625350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HISTORICALLY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0" y="6013075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918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066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Gap-filling exercise                             Textbook, p.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63318"/>
            <a:ext cx="10515600" cy="5351928"/>
          </a:xfrm>
        </p:spPr>
        <p:txBody>
          <a:bodyPr/>
          <a:lstStyle/>
          <a:p>
            <a:r>
              <a:rPr lang="en-US" sz="1800" b="1" i="1" dirty="0"/>
              <a:t>G. Insert the missing words into the appropriate blanks in the text below</a:t>
            </a:r>
            <a:r>
              <a:rPr lang="en-US" sz="1800" b="1" i="1" dirty="0" smtClean="0"/>
              <a:t>:</a:t>
            </a:r>
            <a:endParaRPr lang="sr-Latn-RS" sz="1800" dirty="0" smtClean="0"/>
          </a:p>
          <a:p>
            <a:endParaRPr lang="en-US" dirty="0"/>
          </a:p>
        </p:txBody>
      </p:sp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1676402" y="1281854"/>
            <a:ext cx="9368116" cy="396500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expression   since   Gregorian   eras   BCE  Christian   after  abbreviation   Common Era   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circa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4564" y="1809094"/>
            <a:ext cx="6526306" cy="47351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Understanding time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ancient world, time was measured with the rise and fall of the sun. As societies became more advanced they developed systems - such as calendars - to both plan and record time. Today, the most commonly used calendar is the (1)__________calendar. This calendar is a (2)__________-based calendar. It is broadly broken into two (3)___________(specific periods of time):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time before the birth of Christ –  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(‘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Christ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’)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time (4)__________the birth of Christ – 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(from the Latin (5)__________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Anno Domini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which  means ‘in the year of our Lord’).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(6)__________BC is placed (7)__________the date (for example, 1025 BC), and AD is placed before the date (for example, AD 1678).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also come across texts and references that use the alternative terms:  (8)__________(‘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Common Era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’) instead of BC, and CE (9)(‘__________’) instead of AD. When they are not able to discover the exact date that an event took place, historians use the symbol 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(from the Latin word (10)</a:t>
            </a:r>
            <a:r>
              <a:rPr lang="en-US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which means ‘about’ or ‘around’) before a date, for example c.1450 BC.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 terms, i.e. BCE and CE, are consistently used throughout the text presented in this textbook.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97589" y="2824256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Gregorian</a:t>
            </a:r>
            <a:endParaRPr lang="en-US" sz="1200" b="1" dirty="0"/>
          </a:p>
        </p:txBody>
      </p:sp>
      <p:sp>
        <p:nvSpPr>
          <p:cNvPr id="7" name="Rectangle 6"/>
          <p:cNvSpPr/>
          <p:nvPr/>
        </p:nvSpPr>
        <p:spPr>
          <a:xfrm>
            <a:off x="4558553" y="3084234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Christian</a:t>
            </a:r>
            <a:endParaRPr lang="en-US" sz="1200" b="1" dirty="0"/>
          </a:p>
        </p:txBody>
      </p:sp>
      <p:sp>
        <p:nvSpPr>
          <p:cNvPr id="8" name="Rectangle 7"/>
          <p:cNvSpPr/>
          <p:nvPr/>
        </p:nvSpPr>
        <p:spPr>
          <a:xfrm>
            <a:off x="3007659" y="3279304"/>
            <a:ext cx="1134035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eras</a:t>
            </a:r>
            <a:endParaRPr lang="en-US" sz="1200" b="1" dirty="0"/>
          </a:p>
        </p:txBody>
      </p:sp>
      <p:sp>
        <p:nvSpPr>
          <p:cNvPr id="9" name="Rectangle 8"/>
          <p:cNvSpPr/>
          <p:nvPr/>
        </p:nvSpPr>
        <p:spPr>
          <a:xfrm>
            <a:off x="3451413" y="3816811"/>
            <a:ext cx="1039905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since</a:t>
            </a:r>
            <a:endParaRPr lang="en-US" sz="1200" b="1" dirty="0"/>
          </a:p>
        </p:txBody>
      </p:sp>
      <p:sp>
        <p:nvSpPr>
          <p:cNvPr id="10" name="Rectangle 9"/>
          <p:cNvSpPr/>
          <p:nvPr/>
        </p:nvSpPr>
        <p:spPr>
          <a:xfrm>
            <a:off x="7427260" y="3810928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expression</a:t>
            </a:r>
            <a:endParaRPr lang="en-US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3294530" y="4259535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abbreviation</a:t>
            </a:r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5403476" y="4262617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after</a:t>
            </a:r>
            <a:endParaRPr lang="en-US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07659" y="5016028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BCE</a:t>
            </a:r>
            <a:endParaRPr lang="en-US" sz="1200" b="1" dirty="0"/>
          </a:p>
        </p:txBody>
      </p:sp>
      <p:sp>
        <p:nvSpPr>
          <p:cNvPr id="14" name="Rectangle 13"/>
          <p:cNvSpPr/>
          <p:nvPr/>
        </p:nvSpPr>
        <p:spPr>
          <a:xfrm>
            <a:off x="8050306" y="5016028"/>
            <a:ext cx="1219200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‘</a:t>
            </a:r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Common Era</a:t>
            </a:r>
            <a:r>
              <a:rPr lang="en-U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’</a:t>
            </a:r>
            <a:endParaRPr lang="en-US" sz="1200" b="1" dirty="0"/>
          </a:p>
        </p:txBody>
      </p:sp>
      <p:sp>
        <p:nvSpPr>
          <p:cNvPr id="15" name="Rectangle 14"/>
          <p:cNvSpPr/>
          <p:nvPr/>
        </p:nvSpPr>
        <p:spPr>
          <a:xfrm>
            <a:off x="7167283" y="5548401"/>
            <a:ext cx="1080247" cy="25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circa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47010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75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        Textbook, p. 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046"/>
            <a:ext cx="10515600" cy="5396753"/>
          </a:xfrm>
        </p:spPr>
        <p:txBody>
          <a:bodyPr>
            <a:normAutofit/>
          </a:bodyPr>
          <a:lstStyle/>
          <a:p>
            <a:r>
              <a:rPr lang="en-US" sz="2000" b="1" i="1" dirty="0" smtClean="0"/>
              <a:t>I. </a:t>
            </a:r>
            <a:r>
              <a:rPr lang="en-US" sz="2000" b="1" i="1" dirty="0"/>
              <a:t>Fill in </a:t>
            </a:r>
            <a:r>
              <a:rPr lang="en-US" sz="2000" b="1" i="1" dirty="0" smtClean="0"/>
              <a:t>the </a:t>
            </a:r>
            <a:r>
              <a:rPr lang="en-US" sz="2000" b="1" i="1" dirty="0"/>
              <a:t>blanks with the appropriate word given below: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Rectangle 38"/>
          <p:cNvSpPr>
            <a:spLocks noChangeArrowheads="1"/>
          </p:cNvSpPr>
          <p:nvPr/>
        </p:nvSpPr>
        <p:spPr bwMode="auto">
          <a:xfrm>
            <a:off x="1232647" y="1449200"/>
            <a:ext cx="9265024" cy="487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80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chronological  stone  subdivision  Mesolithic  Paleolithic  Chalcolithic   Neolithic  bronze  ages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7765" y="2183442"/>
            <a:ext cx="8193740" cy="3596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Archeological time periods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19th-century Danish archeologist Christian Thomsen proposed an innovative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Age System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classification based on the (1)__________progression in human technology from (2)__________to (3)__________to iron. He claimed that these three groupings represented three chronologically successive archeological (4)__________. Once the empirical study of archeological collections began, Thomsen’s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Age System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modified into four ages by the (5)__________of the Stone Age into the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Old Stone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(now (6)__________) and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Stone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((7)__________) ages. Subsequent refinement has added (8)__________(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Middle Stone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and (9)__________(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Copper and Stone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to the original terms, which are now known as periods rather than ages.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30789" y="3233831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chronologica</a:t>
            </a:r>
            <a:r>
              <a:rPr lang="en-US" b="1" dirty="0" smtClean="0">
                <a:solidFill>
                  <a:schemeClr val="tx1"/>
                </a:solidFill>
              </a:rPr>
              <a:t>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3" y="3544325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stone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68153" y="3544325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bronze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85095" y="3863871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ages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0" y="4506821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subdivision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38820" y="4811620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Paleolithic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85162" y="4785940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Neolithic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48953" y="5140718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Mesolithic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28648" y="5126682"/>
            <a:ext cx="1394011" cy="235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Chalcolithic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8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Tenses  (Present Simple and Continuous)        p. 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3012"/>
            <a:ext cx="10950388" cy="5414682"/>
          </a:xfrm>
        </p:spPr>
        <p:txBody>
          <a:bodyPr>
            <a:normAutofit fontScale="70000" lnSpcReduction="20000"/>
          </a:bodyPr>
          <a:lstStyle/>
          <a:p>
            <a:r>
              <a:rPr lang="en-US" sz="3100" b="1" i="1" dirty="0"/>
              <a:t>J. Insert the verbs in brackets into Present Simple or Present Continuous Tense</a:t>
            </a:r>
            <a:r>
              <a:rPr lang="en-US" sz="3100" b="1" i="1" dirty="0" smtClean="0"/>
              <a:t>:</a:t>
            </a:r>
          </a:p>
          <a:p>
            <a:endParaRPr lang="en-US" sz="3100" b="1" i="1" dirty="0" smtClean="0"/>
          </a:p>
          <a:p>
            <a:r>
              <a:rPr lang="en-US" dirty="0"/>
              <a:t>1. Archeology, like many academic words,_____________(</a:t>
            </a:r>
            <a:r>
              <a:rPr lang="en-US" b="1" dirty="0"/>
              <a:t>COME</a:t>
            </a:r>
            <a:r>
              <a:rPr lang="en-US" dirty="0"/>
              <a:t>) from Greek and ____________(</a:t>
            </a:r>
            <a:r>
              <a:rPr lang="en-US" b="1" dirty="0"/>
              <a:t>MEAN</a:t>
            </a:r>
            <a:r>
              <a:rPr lang="en-US" dirty="0"/>
              <a:t>), more or less, ‘the study of old things’.</a:t>
            </a:r>
          </a:p>
          <a:p>
            <a:r>
              <a:rPr lang="en-US" dirty="0"/>
              <a:t>2. While most historians____________(</a:t>
            </a:r>
            <a:r>
              <a:rPr lang="en-US" b="1" dirty="0"/>
              <a:t>USE</a:t>
            </a:r>
            <a:r>
              <a:rPr lang="en-US" dirty="0"/>
              <a:t>) paper evidence, such as letters and  documents, archeologists____________(</a:t>
            </a:r>
            <a:r>
              <a:rPr lang="en-US" b="1" dirty="0"/>
              <a:t>LEARN</a:t>
            </a:r>
            <a:r>
              <a:rPr lang="en-US" dirty="0"/>
              <a:t>) from the objects left behind by the humans of long ago.</a:t>
            </a:r>
          </a:p>
          <a:p>
            <a:r>
              <a:rPr lang="en-US" dirty="0"/>
              <a:t>3. Sources of the distant past____________(</a:t>
            </a:r>
            <a:r>
              <a:rPr lang="en-US" b="1" dirty="0"/>
              <a:t>BE</a:t>
            </a:r>
            <a:r>
              <a:rPr lang="en-US" dirty="0"/>
              <a:t>)  not so readily available.</a:t>
            </a:r>
          </a:p>
          <a:p>
            <a:r>
              <a:rPr lang="en-US" dirty="0"/>
              <a:t>4. The topic that I____________(</a:t>
            </a:r>
            <a:r>
              <a:rPr lang="en-US" b="1" dirty="0"/>
              <a:t>RESEARCH</a:t>
            </a:r>
            <a:r>
              <a:rPr lang="en-US" dirty="0"/>
              <a:t>) is related to the structure of ancient city-states.</a:t>
            </a:r>
          </a:p>
          <a:p>
            <a:r>
              <a:rPr lang="en-US" dirty="0"/>
              <a:t>5. Our history class____________(</a:t>
            </a:r>
            <a:r>
              <a:rPr lang="en-US" b="1" dirty="0"/>
              <a:t>BEGIN</a:t>
            </a:r>
            <a:r>
              <a:rPr lang="en-US" dirty="0"/>
              <a:t>) at noon every Monday.</a:t>
            </a:r>
          </a:p>
          <a:p>
            <a:r>
              <a:rPr lang="en-US" dirty="0"/>
              <a:t>6. What____________(</a:t>
            </a:r>
            <a:r>
              <a:rPr lang="en-US" b="1" dirty="0"/>
              <a:t>YOU/DO</a:t>
            </a:r>
            <a:r>
              <a:rPr lang="en-US" dirty="0"/>
              <a:t>)? I’m a historian. </a:t>
            </a:r>
          </a:p>
          <a:p>
            <a:r>
              <a:rPr lang="en-US" dirty="0"/>
              <a:t>7. A famous historian_____________(</a:t>
            </a:r>
            <a:r>
              <a:rPr lang="en-US" b="1" dirty="0"/>
              <a:t>NOW/INVESTIGATE</a:t>
            </a:r>
            <a:r>
              <a:rPr lang="en-US" dirty="0"/>
              <a:t>) how Herodotus compiled the materials for his </a:t>
            </a:r>
            <a:r>
              <a:rPr lang="en-US" i="1" dirty="0"/>
              <a:t>Histories</a:t>
            </a:r>
            <a:r>
              <a:rPr lang="en-US" dirty="0"/>
              <a:t>.</a:t>
            </a:r>
          </a:p>
          <a:p>
            <a:r>
              <a:rPr lang="en-US" dirty="0"/>
              <a:t>8. My grandfather___________(</a:t>
            </a:r>
            <a:r>
              <a:rPr lang="en-US" b="1" dirty="0"/>
              <a:t>ALWAYS/TELL</a:t>
            </a:r>
            <a:r>
              <a:rPr lang="en-US" dirty="0"/>
              <a:t>) the same old stories about the history of our country.</a:t>
            </a:r>
          </a:p>
          <a:p>
            <a:r>
              <a:rPr lang="en-US" dirty="0"/>
              <a:t>9. I____________(</a:t>
            </a:r>
            <a:r>
              <a:rPr lang="en-US" b="1" dirty="0"/>
              <a:t>USE</a:t>
            </a:r>
            <a:r>
              <a:rPr lang="en-US" dirty="0"/>
              <a:t>) my friend’s laptop to finish this history project since mine is being serviced.</a:t>
            </a:r>
          </a:p>
          <a:p>
            <a:r>
              <a:rPr lang="en-US" dirty="0"/>
              <a:t>10. I____________(</a:t>
            </a:r>
            <a:r>
              <a:rPr lang="en-US" b="1" dirty="0"/>
              <a:t>ATTEND</a:t>
            </a:r>
            <a:r>
              <a:rPr lang="en-US" dirty="0"/>
              <a:t>) the International Conference of Historians next month.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59505" y="1739152"/>
            <a:ext cx="2429435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comes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129552" y="1981199"/>
            <a:ext cx="2429435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means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666565" y="2294964"/>
            <a:ext cx="2079811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use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539254" y="2514601"/>
            <a:ext cx="2319618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learn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141693" y="2855261"/>
            <a:ext cx="2429435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are not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3030070" y="3195918"/>
            <a:ext cx="2716306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m researching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173506" y="3505198"/>
            <a:ext cx="228600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begins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032746" y="3850346"/>
            <a:ext cx="2503395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d</a:t>
            </a:r>
            <a:r>
              <a:rPr lang="en-US" b="1" dirty="0" smtClean="0"/>
              <a:t>o you do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3415552" y="4195485"/>
            <a:ext cx="3774142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i</a:t>
            </a:r>
            <a:r>
              <a:rPr lang="en-US" b="1" dirty="0" smtClean="0"/>
              <a:t>s now investigating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3030070" y="4764748"/>
            <a:ext cx="2967318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i</a:t>
            </a:r>
            <a:r>
              <a:rPr lang="en-US" b="1" dirty="0" smtClean="0"/>
              <a:t>s always telling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1488140" y="5091964"/>
            <a:ext cx="2070847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m using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1658470" y="5437103"/>
            <a:ext cx="2483223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m attending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326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604"/>
          </a:xfrm>
        </p:spPr>
        <p:txBody>
          <a:bodyPr/>
          <a:lstStyle/>
          <a:p>
            <a:r>
              <a:rPr lang="en-US" dirty="0" smtClean="0"/>
              <a:t>Present Simple vs Continuous   Textbook p.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6094"/>
            <a:ext cx="10515600" cy="5154706"/>
          </a:xfrm>
        </p:spPr>
        <p:txBody>
          <a:bodyPr/>
          <a:lstStyle/>
          <a:p>
            <a:r>
              <a:rPr lang="en-US" sz="2400" b="1" i="1" dirty="0" smtClean="0"/>
              <a:t>Decide which </a:t>
            </a:r>
            <a:r>
              <a:rPr lang="en-US" sz="2400" b="1" i="1" dirty="0"/>
              <a:t>sentences </a:t>
            </a:r>
            <a:r>
              <a:rPr lang="en-US" sz="2400" b="1" i="1" dirty="0" smtClean="0"/>
              <a:t>concern </a:t>
            </a:r>
            <a:r>
              <a:rPr lang="en-US" sz="2400" b="1" i="1" dirty="0"/>
              <a:t>the following</a:t>
            </a:r>
            <a:r>
              <a:rPr lang="en-US" sz="2400" b="1" i="1" dirty="0" smtClean="0"/>
              <a:t>:</a:t>
            </a:r>
          </a:p>
          <a:p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068635"/>
              </p:ext>
            </p:extLst>
          </p:nvPr>
        </p:nvGraphicFramePr>
        <p:xfrm>
          <a:off x="1499010" y="2217965"/>
          <a:ext cx="8942967" cy="2715862"/>
        </p:xfrm>
        <a:graphic>
          <a:graphicData uri="http://schemas.openxmlformats.org/drawingml/2006/table">
            <a:tbl>
              <a:tblPr firstRow="1" firstCol="1" bandRow="1"/>
              <a:tblGrid>
                <a:gridCol w="6433929">
                  <a:extLst>
                    <a:ext uri="{9D8B030D-6E8A-4147-A177-3AD203B41FA5}">
                      <a16:colId xmlns:a16="http://schemas.microsoft.com/office/drawing/2014/main" val="2324062491"/>
                    </a:ext>
                  </a:extLst>
                </a:gridCol>
                <a:gridCol w="2509038">
                  <a:extLst>
                    <a:ext uri="{9D8B030D-6E8A-4147-A177-3AD203B41FA5}">
                      <a16:colId xmlns:a16="http://schemas.microsoft.com/office/drawing/2014/main" val="2274733446"/>
                    </a:ext>
                  </a:extLst>
                </a:gridCol>
              </a:tblGrid>
              <a:tr h="33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NUMBER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371173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a temporary situation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76876"/>
                  </a:ext>
                </a:extLst>
              </a:tr>
              <a:tr h="376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an activity already arranged in the future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121430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regular activities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419232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facts or permanent truths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771280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timetables and schedules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088419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a continually repeated action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263916"/>
                  </a:ext>
                </a:extLst>
              </a:tr>
              <a:tr h="334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situation happening at the time of speaking or ‘around now’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21954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148483" y="2607930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9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9148483" y="2997895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10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9148483" y="3321844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9809293" y="3333849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6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8483" y="3682862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09293" y="3682861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8483" y="3971019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5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9148483" y="4331399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8483" y="4691432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837476" y="4687152"/>
            <a:ext cx="515470" cy="242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8379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883" y="248585"/>
            <a:ext cx="10515600" cy="46859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Present Simple or Present Continuous?       </a:t>
            </a:r>
            <a:r>
              <a:rPr lang="en-US" dirty="0" smtClean="0"/>
              <a:t>p.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883" y="970851"/>
            <a:ext cx="11078653" cy="4966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i="1" dirty="0" smtClean="0"/>
              <a:t> </a:t>
            </a:r>
            <a:endParaRPr lang="en-US" sz="2000" b="1" i="1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258" y="833718"/>
            <a:ext cx="8097460" cy="54919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  <p:sp>
        <p:nvSpPr>
          <p:cNvPr id="5" name="Rectangle 4"/>
          <p:cNvSpPr/>
          <p:nvPr/>
        </p:nvSpPr>
        <p:spPr>
          <a:xfrm>
            <a:off x="3665911" y="1354975"/>
            <a:ext cx="1529543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35806" y="1598815"/>
            <a:ext cx="1529543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deteriorate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10282" y="1773381"/>
            <a:ext cx="1201271" cy="24921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61111" y="2053895"/>
            <a:ext cx="1529543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needs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03157" y="2765346"/>
            <a:ext cx="1529543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 growing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58427" y="3012141"/>
            <a:ext cx="1137455" cy="19379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62069" y="3224010"/>
            <a:ext cx="1071813" cy="19878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causes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36369" y="3448638"/>
            <a:ext cx="1297114" cy="21832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0" y="3935506"/>
            <a:ext cx="1676401" cy="20308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 now taking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33923" y="4463542"/>
            <a:ext cx="1102005" cy="18010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62069" y="4913963"/>
            <a:ext cx="1529543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provide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32700" y="5155638"/>
            <a:ext cx="1321889" cy="17456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67928" y="5372489"/>
            <a:ext cx="1306731" cy="19283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have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32701" y="5638517"/>
            <a:ext cx="1321888" cy="17643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know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80740" y="5814952"/>
            <a:ext cx="1179920" cy="2452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25047" y="6123265"/>
            <a:ext cx="1242672" cy="15969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174703" y="970851"/>
            <a:ext cx="1588667" cy="1200329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t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o deteriorate </a:t>
            </a:r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/</a:t>
            </a:r>
            <a:r>
              <a:rPr lang="en-US" sz="1200" dirty="0" err="1" smtClean="0">
                <a:solidFill>
                  <a:srgbClr val="202124"/>
                </a:solidFill>
                <a:latin typeface="arial" panose="020B0604020202020204" pitchFamily="34" charset="0"/>
              </a:rPr>
              <a:t>dɪ</a:t>
            </a:r>
            <a:r>
              <a:rPr lang="en-US" sz="1200" dirty="0" err="1">
                <a:solidFill>
                  <a:srgbClr val="202124"/>
                </a:solidFill>
                <a:latin typeface="arial" panose="020B0604020202020204" pitchFamily="34" charset="0"/>
              </a:rPr>
              <a:t>ˈ</a:t>
            </a:r>
            <a:r>
              <a:rPr lang="en-US" sz="1200" dirty="0" err="1" smtClean="0">
                <a:solidFill>
                  <a:srgbClr val="202124"/>
                </a:solidFill>
                <a:latin typeface="arial" panose="020B0604020202020204" pitchFamily="34" charset="0"/>
              </a:rPr>
              <a:t>tɪərɪəreɪt</a:t>
            </a:r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/ </a:t>
            </a:r>
          </a:p>
          <a:p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-to become progressively worse, to </a:t>
            </a:r>
            <a:r>
              <a:rPr lang="en-US" sz="1200" dirty="0" err="1" smtClean="0">
                <a:solidFill>
                  <a:srgbClr val="202124"/>
                </a:solidFill>
                <a:latin typeface="arial" panose="020B0604020202020204" pitchFamily="34" charset="0"/>
              </a:rPr>
              <a:t>declne</a:t>
            </a:r>
            <a:endParaRPr lang="en-US" sz="1200" dirty="0" smtClean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-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deterioration</a:t>
            </a:r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 (n.) </a:t>
            </a:r>
            <a:endParaRPr lang="en-US" sz="12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870" y="2765346"/>
            <a:ext cx="1782361" cy="120487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858" y="4306266"/>
            <a:ext cx="1750373" cy="1312779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36132" y="1529541"/>
            <a:ext cx="1368986" cy="129266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humidity 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sz="1200" dirty="0" smtClean="0"/>
              <a:t>/</a:t>
            </a:r>
            <a:r>
              <a:rPr lang="en-US" sz="1200" dirty="0" err="1"/>
              <a:t>hju</a:t>
            </a:r>
            <a:r>
              <a:rPr lang="en-US" sz="1200" dirty="0"/>
              <a:t>ːˈ</a:t>
            </a:r>
            <a:r>
              <a:rPr lang="en-US" sz="1200" dirty="0" err="1"/>
              <a:t>mɪd.ə.t̬i</a:t>
            </a:r>
            <a:r>
              <a:rPr lang="en-US" sz="1200" dirty="0" smtClean="0"/>
              <a:t>/</a:t>
            </a:r>
          </a:p>
          <a:p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-measurement of much water there is in the air</a:t>
            </a:r>
          </a:p>
          <a:p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- 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humid</a:t>
            </a:r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 (adj.) </a:t>
            </a:r>
            <a:endParaRPr lang="en-US" sz="1200" dirty="0"/>
          </a:p>
        </p:txBody>
      </p:sp>
      <p:sp>
        <p:nvSpPr>
          <p:cNvPr id="28" name="Rectangle 27"/>
          <p:cNvSpPr/>
          <p:nvPr/>
        </p:nvSpPr>
        <p:spPr>
          <a:xfrm>
            <a:off x="275384" y="4865939"/>
            <a:ext cx="1461721" cy="92333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torage facility </a:t>
            </a:r>
            <a:r>
              <a:rPr lang="en-US" dirty="0"/>
              <a:t> </a:t>
            </a:r>
            <a:endParaRPr lang="en-US" sz="1200" dirty="0" smtClean="0"/>
          </a:p>
          <a:p>
            <a:r>
              <a:rPr lang="en-US" sz="1200" dirty="0" smtClean="0">
                <a:solidFill>
                  <a:srgbClr val="202124"/>
                </a:solidFill>
                <a:latin typeface="arial" panose="020B0604020202020204" pitchFamily="34" charset="0"/>
              </a:rPr>
              <a:t>- a place where things are stored and kept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2035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4444"/>
            <a:ext cx="10515600" cy="298262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Vocabulary practice                    Textbook, p. 12-13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694" y="681317"/>
            <a:ext cx="10515600" cy="5818093"/>
          </a:xfrm>
        </p:spPr>
        <p:txBody>
          <a:bodyPr>
            <a:normAutofit/>
          </a:bodyPr>
          <a:lstStyle/>
          <a:p>
            <a:r>
              <a:rPr lang="en-US" sz="2400" b="1" dirty="0"/>
              <a:t>A. Match the words from the text with their synonyms or explanations: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262187"/>
              </p:ext>
            </p:extLst>
          </p:nvPr>
        </p:nvGraphicFramePr>
        <p:xfrm>
          <a:off x="1746773" y="1177597"/>
          <a:ext cx="7944074" cy="4884458"/>
        </p:xfrm>
        <a:graphic>
          <a:graphicData uri="http://schemas.openxmlformats.org/drawingml/2006/table">
            <a:tbl>
              <a:tblPr firstRow="1" firstCol="1" bandRow="1"/>
              <a:tblGrid>
                <a:gridCol w="1806830">
                  <a:extLst>
                    <a:ext uri="{9D8B030D-6E8A-4147-A177-3AD203B41FA5}">
                      <a16:colId xmlns:a16="http://schemas.microsoft.com/office/drawing/2014/main" val="3630684058"/>
                    </a:ext>
                  </a:extLst>
                </a:gridCol>
                <a:gridCol w="6137244">
                  <a:extLst>
                    <a:ext uri="{9D8B030D-6E8A-4147-A177-3AD203B41FA5}">
                      <a16:colId xmlns:a16="http://schemas.microsoft.com/office/drawing/2014/main" val="1356865276"/>
                    </a:ext>
                  </a:extLst>
                </a:gridCol>
              </a:tblGrid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</a:t>
                      </a:r>
                      <a:r>
                        <a:rPr lang="sr-Latn-R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attern</a:t>
                      </a:r>
                      <a:r>
                        <a:rPr lang="sr-Latn-R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a. investigation or exploration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051450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inquiry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b. prejudice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056997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grid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c. a repeated arrangement of things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020910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to record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d. to look closely at or investigate something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988848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silt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e. engraving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897474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to survey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f. an official account about the past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978765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shipwreck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g. a destroyed ship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228404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record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h. fertile soil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9653170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 bias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the action of excluding or leaving out someone or something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760165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 inscription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j. a statement that represents something as better or worse than it really 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36303"/>
                  </a:ext>
                </a:extLst>
              </a:tr>
              <a:tr h="361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 omission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k. a network of lines that cross each other to form a series of squares or rectangles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43453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 exaggeration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l. to write down or make a note of something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631544"/>
                  </a:ext>
                </a:extLst>
              </a:tr>
              <a:tr h="5654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 to excavate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m. deposits containing shells, animal bones, and other refuse that indicates the site of a human settlement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438174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 </a:t>
                      </a:r>
                      <a:r>
                        <a:rPr lang="sr-Latn-R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iddens</a:t>
                      </a:r>
                      <a:r>
                        <a:rPr lang="sr-Latn-R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n. to search in order to locate something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347658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 dig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o. to dig out material from the ground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899896"/>
                  </a:ext>
                </a:extLst>
              </a:tr>
              <a:tr h="28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 to scour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p. an archeological excavation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46462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13530" y="1177597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3529" y="1518255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3529" y="1794900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3528" y="2071545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13527" y="2364296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527" y="2630227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3526" y="2920806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13526" y="3207540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3526" y="3500291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13525" y="3759007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13525" y="4068427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13525" y="4387024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J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13525" y="4727683"/>
            <a:ext cx="286865" cy="264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77661" y="5224539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68697" y="5538456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68696" y="5815253"/>
            <a:ext cx="322729" cy="24204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59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289298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Word formation                       Textbook, p. 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r>
              <a:rPr lang="en-US" sz="2400" b="1" dirty="0"/>
              <a:t>B. Supply the missing word </a:t>
            </a:r>
            <a:r>
              <a:rPr lang="en-US" sz="2400" b="1" dirty="0" smtClean="0"/>
              <a:t>forms:</a:t>
            </a:r>
            <a:endParaRPr lang="sr-Latn-RS" sz="2400" b="1" dirty="0" smtClean="0"/>
          </a:p>
          <a:p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001634"/>
              </p:ext>
            </p:extLst>
          </p:nvPr>
        </p:nvGraphicFramePr>
        <p:xfrm>
          <a:off x="1129553" y="2415970"/>
          <a:ext cx="9117105" cy="3429016"/>
        </p:xfrm>
        <a:graphic>
          <a:graphicData uri="http://schemas.openxmlformats.org/drawingml/2006/table">
            <a:tbl>
              <a:tblPr firstRow="1" firstCol="1" bandRow="1"/>
              <a:tblGrid>
                <a:gridCol w="3039035">
                  <a:extLst>
                    <a:ext uri="{9D8B030D-6E8A-4147-A177-3AD203B41FA5}">
                      <a16:colId xmlns:a16="http://schemas.microsoft.com/office/drawing/2014/main" val="3156397598"/>
                    </a:ext>
                  </a:extLst>
                </a:gridCol>
                <a:gridCol w="3039035">
                  <a:extLst>
                    <a:ext uri="{9D8B030D-6E8A-4147-A177-3AD203B41FA5}">
                      <a16:colId xmlns:a16="http://schemas.microsoft.com/office/drawing/2014/main" val="1038616313"/>
                    </a:ext>
                  </a:extLst>
                </a:gridCol>
                <a:gridCol w="3039035">
                  <a:extLst>
                    <a:ext uri="{9D8B030D-6E8A-4147-A177-3AD203B41FA5}">
                      <a16:colId xmlns:a16="http://schemas.microsoft.com/office/drawing/2014/main" val="3305699546"/>
                    </a:ext>
                  </a:extLst>
                </a:gridCol>
              </a:tblGrid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608992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sr-Latn-R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0187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SPECULATION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946700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657832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INVESTIGATION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331717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330627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sr-Latn-R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DESCRIBE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0716345"/>
                  </a:ext>
                </a:extLst>
              </a:tr>
              <a:tr h="428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515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03375" y="2940423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OBSERVATION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04846" y="2940424"/>
            <a:ext cx="2752165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OBSERVABLE/OBSERVANT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36057" y="3388799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TO SPECULATE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19999" y="3388658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SPECULATIVE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55373" y="3769938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TO DIVERSIFY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03374" y="3792628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DIVERSITY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94861" y="4218172"/>
            <a:ext cx="2451850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TO INVESTIGATE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46041" y="4238317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INVESTIGATIVE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55372" y="4639510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TO WIDEN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03374" y="4639510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WIDTH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03374" y="5087743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DESCRIPTION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96198" y="5087742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DESCRIPTIVE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36056" y="5504587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TO SUCCEED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19999" y="5504586"/>
            <a:ext cx="216945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(UN)SUCCESSFUL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63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652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Word formation                           Textbook p. 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Now insert </a:t>
            </a:r>
            <a:r>
              <a:rPr lang="en-US" b="1" i="1" dirty="0"/>
              <a:t>the appropriate </a:t>
            </a:r>
            <a:r>
              <a:rPr lang="en-US" b="1" i="1" dirty="0" smtClean="0"/>
              <a:t>word forms </a:t>
            </a:r>
            <a:r>
              <a:rPr lang="en-US" b="1" i="1" dirty="0"/>
              <a:t>in the sentences </a:t>
            </a:r>
            <a:r>
              <a:rPr lang="en-US" b="1" i="1" dirty="0" smtClean="0"/>
              <a:t>below</a:t>
            </a:r>
            <a:r>
              <a:rPr lang="en-US" b="1" i="1" dirty="0"/>
              <a:t>:</a:t>
            </a:r>
            <a:endParaRPr lang="en-US" dirty="0"/>
          </a:p>
          <a:p>
            <a:r>
              <a:rPr lang="en-US" dirty="0"/>
              <a:t>1. Some historians think that Herodotus was a precursor </a:t>
            </a:r>
            <a:r>
              <a:rPr lang="en-US" dirty="0" err="1"/>
              <a:t>of____________________reporting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2. There has been a lot </a:t>
            </a:r>
            <a:r>
              <a:rPr lang="en-US" dirty="0" err="1"/>
              <a:t>of____________________regarding</a:t>
            </a:r>
            <a:r>
              <a:rPr lang="en-US" dirty="0"/>
              <a:t> the origin of that particular source of evidence.</a:t>
            </a:r>
          </a:p>
          <a:p>
            <a:r>
              <a:rPr lang="en-US" dirty="0"/>
              <a:t>3. Herodotus had a great power of___________________. </a:t>
            </a:r>
            <a:r>
              <a:rPr lang="en-US" dirty="0" err="1"/>
              <a:t>His_________________eye</a:t>
            </a:r>
            <a:r>
              <a:rPr lang="en-US" dirty="0"/>
              <a:t> noted every single detail.</a:t>
            </a:r>
          </a:p>
          <a:p>
            <a:r>
              <a:rPr lang="en-US" dirty="0"/>
              <a:t>4. Herodotus aimed to cover </a:t>
            </a:r>
            <a:r>
              <a:rPr lang="en-US" dirty="0" err="1"/>
              <a:t>a____________________range</a:t>
            </a:r>
            <a:r>
              <a:rPr lang="en-US" dirty="0"/>
              <a:t> of issues.</a:t>
            </a:r>
          </a:p>
          <a:p>
            <a:r>
              <a:rPr lang="en-US" dirty="0"/>
              <a:t>5. He decided </a:t>
            </a:r>
            <a:r>
              <a:rPr lang="en-US" dirty="0" err="1"/>
              <a:t>to_______________the</a:t>
            </a:r>
            <a:r>
              <a:rPr lang="en-US" dirty="0"/>
              <a:t> scope of his investigation.</a:t>
            </a:r>
          </a:p>
          <a:p>
            <a:r>
              <a:rPr lang="en-US" dirty="0"/>
              <a:t>6. Many historians believe that </a:t>
            </a:r>
            <a:r>
              <a:rPr lang="en-US" dirty="0" err="1"/>
              <a:t>Herodotus__________________in</a:t>
            </a:r>
            <a:r>
              <a:rPr lang="en-US" dirty="0"/>
              <a:t> portraying the </a:t>
            </a:r>
            <a:r>
              <a:rPr lang="en-US" dirty="0">
                <a:solidFill>
                  <a:srgbClr val="FF0000"/>
                </a:solidFill>
              </a:rPr>
              <a:t>plausible </a:t>
            </a:r>
            <a:r>
              <a:rPr lang="en-US" dirty="0"/>
              <a:t>history of the Greco-Persian Wars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7. Historians and archeologists </a:t>
            </a:r>
            <a:r>
              <a:rPr lang="en-US" dirty="0" err="1"/>
              <a:t>use_______________sources</a:t>
            </a:r>
            <a:r>
              <a:rPr lang="en-US" dirty="0"/>
              <a:t> of evidence to reconstruct the past.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3318" y="1844741"/>
            <a:ext cx="3236258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INVESTIGATIVE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8895" y="2266080"/>
            <a:ext cx="3236258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SPECULATION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18095" y="3054977"/>
            <a:ext cx="3047999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OBSERVATION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95718" y="3348458"/>
            <a:ext cx="2743200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OBSERVANT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35387" y="3825084"/>
            <a:ext cx="3236260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WIDE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97623" y="4246423"/>
            <a:ext cx="2420471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WIDEN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3517" y="4678294"/>
            <a:ext cx="2864224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SUCCEEDED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18094" y="5470888"/>
            <a:ext cx="2429435" cy="251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DIVERSE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0998" y="6208948"/>
            <a:ext cx="427136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plausible</a:t>
            </a:r>
            <a:r>
              <a:rPr lang="en-US" dirty="0" smtClean="0"/>
              <a:t> – reasonable, believable, credible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17024" y="1803583"/>
            <a:ext cx="396127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speculation</a:t>
            </a:r>
            <a:r>
              <a:rPr lang="en-US" dirty="0" smtClean="0"/>
              <a:t> – guesswork, hypothesizing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53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108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Prepositions                          Textbook, p. 13-14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129"/>
            <a:ext cx="10515600" cy="5137872"/>
          </a:xfrm>
        </p:spPr>
        <p:txBody>
          <a:bodyPr/>
          <a:lstStyle/>
          <a:p>
            <a:r>
              <a:rPr lang="en-US" sz="2000" b="1" i="1" dirty="0"/>
              <a:t>C. Supply the missing </a:t>
            </a:r>
            <a:r>
              <a:rPr lang="en-US" sz="2000" b="1" i="1" u="sng" dirty="0"/>
              <a:t>prepositions</a:t>
            </a:r>
            <a:r>
              <a:rPr lang="en-US" sz="2000" b="1" i="1" dirty="0"/>
              <a:t> in the text below</a:t>
            </a:r>
            <a:r>
              <a:rPr lang="en-US" sz="2000" b="1" i="1" dirty="0" smtClean="0"/>
              <a:t>:</a:t>
            </a:r>
            <a:endParaRPr lang="sr-Latn-RS" sz="2000" b="1" i="1" dirty="0" smtClean="0"/>
          </a:p>
          <a:p>
            <a:endParaRPr lang="en-US" sz="20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887491"/>
              </p:ext>
            </p:extLst>
          </p:nvPr>
        </p:nvGraphicFramePr>
        <p:xfrm>
          <a:off x="1871402" y="1387545"/>
          <a:ext cx="7518170" cy="374072"/>
        </p:xfrm>
        <a:graphic>
          <a:graphicData uri="http://schemas.openxmlformats.org/drawingml/2006/table">
            <a:tbl>
              <a:tblPr firstRow="1" firstCol="1" bandRow="1"/>
              <a:tblGrid>
                <a:gridCol w="7518170">
                  <a:extLst>
                    <a:ext uri="{9D8B030D-6E8A-4147-A177-3AD203B41FA5}">
                      <a16:colId xmlns:a16="http://schemas.microsoft.com/office/drawing/2014/main" val="2815899501"/>
                    </a:ext>
                  </a:extLst>
                </a:gridCol>
              </a:tblGrid>
              <a:tr h="374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  DOWN  OF  IN  AT   OF  FROM  AFTER   BY   IN   OF  ACROSS  FROM   TO   BY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67892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175938" y="1767951"/>
            <a:ext cx="6543042" cy="4757466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5070764" y="2152997"/>
            <a:ext cx="687015" cy="16406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at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84626" y="2136440"/>
            <a:ext cx="643841" cy="16405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in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93874" y="2295576"/>
            <a:ext cx="651216" cy="210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after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45090" y="2892323"/>
            <a:ext cx="690063" cy="1845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600" b="1" dirty="0" smtClean="0">
                <a:solidFill>
                  <a:schemeClr val="tx1"/>
                </a:solidFill>
              </a:rPr>
              <a:t>of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24609" y="3098391"/>
            <a:ext cx="687635" cy="15280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down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19482" y="3472550"/>
            <a:ext cx="672238" cy="1652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of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65073" y="3653833"/>
            <a:ext cx="662502" cy="18918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of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56269" y="4048297"/>
            <a:ext cx="673331" cy="17534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of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39285" y="4788131"/>
            <a:ext cx="617751" cy="20521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from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59825" y="4993341"/>
            <a:ext cx="714895" cy="1990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by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95260" y="5192428"/>
            <a:ext cx="716882" cy="19722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across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36324" y="5785657"/>
            <a:ext cx="706381" cy="15029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in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030701" y="5961953"/>
            <a:ext cx="767140" cy="1582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from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27224" y="6168468"/>
            <a:ext cx="769100" cy="1736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to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57036" y="6342155"/>
            <a:ext cx="765652" cy="1689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b="1" dirty="0" smtClean="0">
                <a:solidFill>
                  <a:schemeClr val="tx1"/>
                </a:solidFill>
              </a:rPr>
              <a:t>by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1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8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203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Sources of evidence                           Textbook p.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82" y="1129554"/>
            <a:ext cx="10986247" cy="5091952"/>
          </a:xfrm>
        </p:spPr>
        <p:txBody>
          <a:bodyPr/>
          <a:lstStyle/>
          <a:p>
            <a:r>
              <a:rPr lang="en-US" sz="2400" b="1" i="1" dirty="0" smtClean="0"/>
              <a:t>D. Complete the </a:t>
            </a:r>
            <a:r>
              <a:rPr lang="en-US" sz="2400" b="1" i="1" dirty="0"/>
              <a:t>text by inserting the words from the box in the appropriate </a:t>
            </a:r>
            <a:r>
              <a:rPr lang="en-US" sz="2400" b="1" i="1" dirty="0" smtClean="0"/>
              <a:t>blanks</a:t>
            </a:r>
            <a:r>
              <a:rPr lang="en-US" sz="2400" b="1" i="1" dirty="0"/>
              <a:t>:</a:t>
            </a:r>
            <a:r>
              <a:rPr lang="en-US" sz="2400" b="1" dirty="0"/>
              <a:t> 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838268"/>
              </p:ext>
            </p:extLst>
          </p:nvPr>
        </p:nvGraphicFramePr>
        <p:xfrm>
          <a:off x="3018192" y="1677731"/>
          <a:ext cx="6161666" cy="841350"/>
        </p:xfrm>
        <a:graphic>
          <a:graphicData uri="http://schemas.openxmlformats.org/drawingml/2006/table">
            <a:tbl>
              <a:tblPr firstRow="1" firstCol="1" bandRow="1"/>
              <a:tblGrid>
                <a:gridCol w="2007032">
                  <a:extLst>
                    <a:ext uri="{9D8B030D-6E8A-4147-A177-3AD203B41FA5}">
                      <a16:colId xmlns:a16="http://schemas.microsoft.com/office/drawing/2014/main" val="2707276523"/>
                    </a:ext>
                  </a:extLst>
                </a:gridCol>
                <a:gridCol w="2077317">
                  <a:extLst>
                    <a:ext uri="{9D8B030D-6E8A-4147-A177-3AD203B41FA5}">
                      <a16:colId xmlns:a16="http://schemas.microsoft.com/office/drawing/2014/main" val="4165076086"/>
                    </a:ext>
                  </a:extLst>
                </a:gridCol>
                <a:gridCol w="2077317">
                  <a:extLst>
                    <a:ext uri="{9D8B030D-6E8A-4147-A177-3AD203B41FA5}">
                      <a16:colId xmlns:a16="http://schemas.microsoft.com/office/drawing/2014/main" val="713101783"/>
                    </a:ext>
                  </a:extLst>
                </a:gridCol>
              </a:tblGrid>
              <a:tr h="280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libraries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investigation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middens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688084"/>
                  </a:ext>
                </a:extLst>
              </a:tr>
              <a:tr h="280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archival material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 galleries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portable artifacts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164514"/>
                  </a:ext>
                </a:extLst>
              </a:tr>
              <a:tr h="280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ruins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recordings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918581"/>
                  </a:ext>
                </a:extLst>
              </a:tr>
            </a:tbl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35483500"/>
              </p:ext>
            </p:extLst>
          </p:nvPr>
        </p:nvGraphicFramePr>
        <p:xfrm>
          <a:off x="1927412" y="2841812"/>
          <a:ext cx="7781365" cy="330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312896" y="3532094"/>
            <a:ext cx="1434351" cy="246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rchival material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90684" y="3783714"/>
            <a:ext cx="1264025" cy="14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recordings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12896" y="4139450"/>
            <a:ext cx="1676398" cy="183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libraries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57505" y="3715789"/>
            <a:ext cx="1244464" cy="167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journals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46473" y="3929394"/>
            <a:ext cx="1271847" cy="159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investigation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86495" y="5153890"/>
            <a:ext cx="1441033" cy="181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ortable artifacts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21743" y="5490881"/>
            <a:ext cx="1340955" cy="183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rt galleries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17178" y="5335675"/>
            <a:ext cx="1264185" cy="201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middens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49352" y="5545241"/>
            <a:ext cx="1264021" cy="189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ruins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428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41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Terms and definitions                   Textbook p. 14-15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000" b="1" i="1" dirty="0"/>
              <a:t>E. Match the experts who contribute to the process of historical inquiry with their respective fields of </a:t>
            </a:r>
            <a:r>
              <a:rPr lang="en-US" sz="2000" b="1" i="1" dirty="0" smtClean="0"/>
              <a:t>study</a:t>
            </a:r>
            <a:r>
              <a:rPr lang="sr-Latn-RS" sz="2000" b="1" i="1" dirty="0" smtClean="0"/>
              <a:t>:</a:t>
            </a:r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429399"/>
              </p:ext>
            </p:extLst>
          </p:nvPr>
        </p:nvGraphicFramePr>
        <p:xfrm>
          <a:off x="1640540" y="1954306"/>
          <a:ext cx="9403977" cy="3792072"/>
        </p:xfrm>
        <a:graphic>
          <a:graphicData uri="http://schemas.openxmlformats.org/drawingml/2006/table">
            <a:tbl>
              <a:tblPr firstRow="1" firstCol="1" bandRow="1"/>
              <a:tblGrid>
                <a:gridCol w="3464623">
                  <a:extLst>
                    <a:ext uri="{9D8B030D-6E8A-4147-A177-3AD203B41FA5}">
                      <a16:colId xmlns:a16="http://schemas.microsoft.com/office/drawing/2014/main" val="2974095452"/>
                    </a:ext>
                  </a:extLst>
                </a:gridCol>
                <a:gridCol w="5939354">
                  <a:extLst>
                    <a:ext uri="{9D8B030D-6E8A-4147-A177-3AD203B41FA5}">
                      <a16:colId xmlns:a16="http://schemas.microsoft.com/office/drawing/2014/main" val="1051771912"/>
                    </a:ext>
                  </a:extLst>
                </a:gridCol>
              </a:tblGrid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904706"/>
                  </a:ext>
                </a:extLst>
              </a:tr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anthropologists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study the fossilized remains of plants and animals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715633"/>
                  </a:ext>
                </a:extLst>
              </a:tr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archeologists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study the behaviors and customs of ancient societies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026077"/>
                  </a:ext>
                </a:extLst>
              </a:tr>
              <a:tr h="632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biologists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uncover and interpret sources from the past, including the remains people, buildings and artifacts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605161"/>
                  </a:ext>
                </a:extLst>
              </a:tr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linguists and cryptographers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study a living thing’s unique genes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5404"/>
                  </a:ext>
                </a:extLst>
              </a:tr>
              <a:tr h="632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forensic pathologists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use tool and techniques to locate something underground or underwater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635237"/>
                  </a:ext>
                </a:extLst>
              </a:tr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geophysical surveyors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specialize in the causes of death of ancient bodies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440084"/>
                  </a:ext>
                </a:extLst>
              </a:tr>
              <a:tr h="316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geneticists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study living things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042109"/>
                  </a:ext>
                </a:extLst>
              </a:tr>
              <a:tr h="632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paleontologists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interpret some of the old languages and decode secret writings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339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15118" y="2294965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5118" y="2617692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15118" y="3030064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5118" y="3541058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15118" y="4132724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5118" y="4491450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5118" y="4832045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15118" y="5325037"/>
            <a:ext cx="363070" cy="286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b="1" dirty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7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7557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latin typeface="+mn-lt"/>
              </a:rPr>
              <a:t>HISTORY lexical group                Textbook, p. 15-16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318" y="1063625"/>
            <a:ext cx="10515600" cy="5175810"/>
          </a:xfrm>
        </p:spPr>
        <p:txBody>
          <a:bodyPr/>
          <a:lstStyle/>
          <a:p>
            <a:r>
              <a:rPr lang="en-US" sz="2000" b="1" i="1" dirty="0"/>
              <a:t>F. Match the words from the </a:t>
            </a:r>
            <a:r>
              <a:rPr lang="en-US" sz="2000" b="1" i="1" u="sng" dirty="0"/>
              <a:t>HISTORY lexical group</a:t>
            </a:r>
            <a:r>
              <a:rPr lang="en-US" sz="2000" b="1" i="1" dirty="0"/>
              <a:t> to their corresponding definitions: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168346"/>
              </p:ext>
            </p:extLst>
          </p:nvPr>
        </p:nvGraphicFramePr>
        <p:xfrm>
          <a:off x="2138755" y="1628067"/>
          <a:ext cx="7763436" cy="354014"/>
        </p:xfrm>
        <a:graphic>
          <a:graphicData uri="http://schemas.openxmlformats.org/drawingml/2006/table">
            <a:tbl>
              <a:tblPr firstRow="1" firstCol="1" bandRow="1"/>
              <a:tblGrid>
                <a:gridCol w="1619815">
                  <a:extLst>
                    <a:ext uri="{9D8B030D-6E8A-4147-A177-3AD203B41FA5}">
                      <a16:colId xmlns:a16="http://schemas.microsoft.com/office/drawing/2014/main" val="1723320977"/>
                    </a:ext>
                  </a:extLst>
                </a:gridCol>
                <a:gridCol w="1751150">
                  <a:extLst>
                    <a:ext uri="{9D8B030D-6E8A-4147-A177-3AD203B41FA5}">
                      <a16:colId xmlns:a16="http://schemas.microsoft.com/office/drawing/2014/main" val="3567085124"/>
                    </a:ext>
                  </a:extLst>
                </a:gridCol>
                <a:gridCol w="1970046">
                  <a:extLst>
                    <a:ext uri="{9D8B030D-6E8A-4147-A177-3AD203B41FA5}">
                      <a16:colId xmlns:a16="http://schemas.microsoft.com/office/drawing/2014/main" val="1213241017"/>
                    </a:ext>
                  </a:extLst>
                </a:gridCol>
                <a:gridCol w="2422425">
                  <a:extLst>
                    <a:ext uri="{9D8B030D-6E8A-4147-A177-3AD203B41FA5}">
                      <a16:colId xmlns:a16="http://schemas.microsoft.com/office/drawing/2014/main" val="4048922735"/>
                    </a:ext>
                  </a:extLst>
                </a:gridCol>
              </a:tblGrid>
              <a:tr h="354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HISTORY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HISTORIC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HISTORICAL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HISTORICALLY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(adv.)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66335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610882"/>
              </p:ext>
            </p:extLst>
          </p:nvPr>
        </p:nvGraphicFramePr>
        <p:xfrm>
          <a:off x="1981201" y="2428262"/>
          <a:ext cx="8508851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5374012">
                  <a:extLst>
                    <a:ext uri="{9D8B030D-6E8A-4147-A177-3AD203B41FA5}">
                      <a16:colId xmlns:a16="http://schemas.microsoft.com/office/drawing/2014/main" val="3511154713"/>
                    </a:ext>
                  </a:extLst>
                </a:gridCol>
                <a:gridCol w="3134839">
                  <a:extLst>
                    <a:ext uri="{9D8B030D-6E8A-4147-A177-3AD203B41FA5}">
                      <a16:colId xmlns:a16="http://schemas.microsoft.com/office/drawing/2014/main" val="2056605627"/>
                    </a:ext>
                  </a:extLst>
                </a:gridCol>
              </a:tblGrid>
              <a:tr h="230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186745"/>
                  </a:ext>
                </a:extLst>
              </a:tr>
              <a:tr h="46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refers to something that was important in history, or that it will be regarded as important in the future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63504"/>
                  </a:ext>
                </a:extLst>
              </a:tr>
              <a:tr h="230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a. connected with history or with the past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572100"/>
                  </a:ext>
                </a:extLst>
              </a:tr>
              <a:tr h="46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to denote something based on people or events that      existed in the past (e.g. novel, film, documentary, etc.)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235154"/>
                  </a:ext>
                </a:extLst>
              </a:tr>
              <a:tr h="230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a. the study of the events of the past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068100"/>
                  </a:ext>
                </a:extLst>
              </a:tr>
              <a:tr h="690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used to say that something relates to the teaching of history (usually used in front of another noun - e.g. books, classes, etc.)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54209"/>
                  </a:ext>
                </a:extLst>
              </a:tr>
              <a:tr h="46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in a way that is connected with places, events, or people that are recorded in history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58916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46893" y="2826765"/>
            <a:ext cx="2255297" cy="364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46893" y="3589938"/>
            <a:ext cx="2255297" cy="364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46893" y="4556072"/>
            <a:ext cx="2255297" cy="364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46893" y="5319245"/>
            <a:ext cx="2255297" cy="364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HISTORICALLY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96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346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latin typeface="+mn-lt"/>
              </a:rPr>
              <a:t>HISTORY lexical group                      Textbook p. 16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1049000" cy="54057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1. The original date of the translation is irrelevant to its value as </a:t>
            </a:r>
            <a:r>
              <a:rPr lang="en-US" dirty="0" err="1"/>
              <a:t>a____________source</a:t>
            </a:r>
            <a:r>
              <a:rPr lang="en-US" dirty="0"/>
              <a:t>.</a:t>
            </a:r>
          </a:p>
          <a:p>
            <a:r>
              <a:rPr lang="en-US" dirty="0"/>
              <a:t>2. Herodotus was the first writer who successfully put together a </a:t>
            </a:r>
            <a:r>
              <a:rPr lang="en-US" dirty="0" err="1"/>
              <a:t>long____________narrative</a:t>
            </a:r>
            <a:r>
              <a:rPr lang="en-US" dirty="0"/>
              <a:t> in which the main thread is never completely lost.</a:t>
            </a:r>
          </a:p>
          <a:p>
            <a:r>
              <a:rPr lang="en-US" dirty="0"/>
              <a:t>3. It is wonderful to see so many people here on </a:t>
            </a:r>
            <a:r>
              <a:rPr lang="en-US" dirty="0" err="1"/>
              <a:t>this____________occasion</a:t>
            </a:r>
            <a:r>
              <a:rPr lang="en-US" dirty="0"/>
              <a:t>.</a:t>
            </a:r>
          </a:p>
          <a:p>
            <a:r>
              <a:rPr lang="en-US" dirty="0"/>
              <a:t>4. Many </a:t>
            </a:r>
            <a:r>
              <a:rPr lang="en-US" dirty="0" err="1"/>
              <a:t>important____________documents</a:t>
            </a:r>
            <a:r>
              <a:rPr lang="en-US" dirty="0"/>
              <a:t> were destroyed when the library was bombed.</a:t>
            </a:r>
          </a:p>
          <a:p>
            <a:r>
              <a:rPr lang="en-US" dirty="0"/>
              <a:t>5. The court made </a:t>
            </a:r>
            <a:r>
              <a:rPr lang="en-US" dirty="0" err="1"/>
              <a:t>a____________decision</a:t>
            </a:r>
            <a:r>
              <a:rPr lang="en-US" dirty="0"/>
              <a:t> last week.</a:t>
            </a:r>
          </a:p>
          <a:p>
            <a:r>
              <a:rPr lang="en-US" dirty="0"/>
              <a:t>6. ____________, there has always been a great deal of rivalry between the two families.</a:t>
            </a:r>
          </a:p>
          <a:p>
            <a:r>
              <a:rPr lang="en-US" dirty="0"/>
              <a:t>7. I have been doing </a:t>
            </a:r>
            <a:r>
              <a:rPr lang="en-US" dirty="0" err="1"/>
              <a:t>some____________research</a:t>
            </a:r>
            <a:r>
              <a:rPr lang="en-US" dirty="0"/>
              <a:t>.</a:t>
            </a:r>
          </a:p>
          <a:p>
            <a:r>
              <a:rPr lang="en-US" dirty="0"/>
              <a:t>8. The book </a:t>
            </a:r>
            <a:r>
              <a:rPr lang="en-US" dirty="0" err="1"/>
              <a:t>is____________inaccurate</a:t>
            </a:r>
            <a:r>
              <a:rPr lang="en-US" dirty="0"/>
              <a:t>.</a:t>
            </a:r>
          </a:p>
          <a:p>
            <a:r>
              <a:rPr lang="en-US" dirty="0"/>
              <a:t>9. The kings are listed </a:t>
            </a:r>
            <a:r>
              <a:rPr lang="en-US" dirty="0" err="1"/>
              <a:t>in____________order</a:t>
            </a:r>
            <a:r>
              <a:rPr lang="en-US" dirty="0"/>
              <a:t>.</a:t>
            </a:r>
          </a:p>
          <a:p>
            <a:r>
              <a:rPr lang="en-US" dirty="0"/>
              <a:t>10. Historians use a variety </a:t>
            </a:r>
            <a:r>
              <a:rPr lang="en-US" dirty="0" err="1"/>
              <a:t>of____________sources</a:t>
            </a:r>
            <a:r>
              <a:rPr lang="en-US" dirty="0"/>
              <a:t> in the course of their research.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53671" y="1290917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5012" y="1990164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3741" y="2357717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47247" y="2779058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90683" y="3429001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88141" y="3845858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HISTORICALLY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97506" y="4545103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56965" y="4961960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HISTORICALLY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2182" y="5338481"/>
            <a:ext cx="1822077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45741" y="5735170"/>
            <a:ext cx="1900518" cy="2689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HISTORICAL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1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1689</Words>
  <Application>Microsoft Office PowerPoint</Application>
  <PresentationFormat>Widescreen</PresentationFormat>
  <Paragraphs>361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</vt:lpstr>
      <vt:lpstr>Bahnschrift</vt:lpstr>
      <vt:lpstr>Calibri</vt:lpstr>
      <vt:lpstr>Calibri Light</vt:lpstr>
      <vt:lpstr>Times New Roman</vt:lpstr>
      <vt:lpstr>Office Theme</vt:lpstr>
      <vt:lpstr>UNIT 1   INVESTIGATING THE ANCIENT PAST</vt:lpstr>
      <vt:lpstr>Vocabulary practice                    Textbook, p. 12-13</vt:lpstr>
      <vt:lpstr>Word formation                       Textbook, p. 13</vt:lpstr>
      <vt:lpstr>Word formation                           Textbook p. 13</vt:lpstr>
      <vt:lpstr>Prepositions                          Textbook, p. 13-14</vt:lpstr>
      <vt:lpstr>Sources of evidence                           Textbook p. 14</vt:lpstr>
      <vt:lpstr>Terms and definitions                   Textbook p. 14-15</vt:lpstr>
      <vt:lpstr>HISTORY lexical group                Textbook, p. 15-16 </vt:lpstr>
      <vt:lpstr>HISTORY lexical group                      Textbook p. 16</vt:lpstr>
      <vt:lpstr>HISTORY lexical group                        Textbook p. 16</vt:lpstr>
      <vt:lpstr>Gap-filling exercise                             Textbook, p. 17</vt:lpstr>
      <vt:lpstr>Gap-filling exercise                            Textbook, p. 18</vt:lpstr>
      <vt:lpstr>Tenses  (Present Simple and Continuous)        p. 18</vt:lpstr>
      <vt:lpstr>Present Simple vs Continuous   Textbook p. 19</vt:lpstr>
      <vt:lpstr>Present Simple or Present Continuous?       p. 19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  INVESTIGATING THE ANCIENT PAST</dc:title>
  <dc:creator>RePack by Diakov</dc:creator>
  <cp:lastModifiedBy>RePack by Diakov</cp:lastModifiedBy>
  <cp:revision>63</cp:revision>
  <dcterms:created xsi:type="dcterms:W3CDTF">2023-10-01T22:02:36Z</dcterms:created>
  <dcterms:modified xsi:type="dcterms:W3CDTF">2023-10-25T20:54:44Z</dcterms:modified>
</cp:coreProperties>
</file>