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315" r:id="rId4"/>
    <p:sldId id="324" r:id="rId5"/>
    <p:sldId id="325" r:id="rId6"/>
    <p:sldId id="280" r:id="rId7"/>
    <p:sldId id="300" r:id="rId8"/>
    <p:sldId id="316" r:id="rId9"/>
    <p:sldId id="309" r:id="rId10"/>
    <p:sldId id="282" r:id="rId11"/>
    <p:sldId id="311" r:id="rId12"/>
    <p:sldId id="283" r:id="rId13"/>
    <p:sldId id="320" r:id="rId14"/>
    <p:sldId id="321" r:id="rId15"/>
    <p:sldId id="322" r:id="rId16"/>
    <p:sldId id="323" r:id="rId17"/>
    <p:sldId id="303" r:id="rId18"/>
    <p:sldId id="326" r:id="rId19"/>
    <p:sldId id="314" r:id="rId20"/>
    <p:sldId id="313" r:id="rId21"/>
    <p:sldId id="288" r:id="rId22"/>
    <p:sldId id="272" r:id="rId23"/>
    <p:sldId id="308" r:id="rId24"/>
    <p:sldId id="296" r:id="rId25"/>
    <p:sldId id="310" r:id="rId26"/>
    <p:sldId id="294" r:id="rId27"/>
    <p:sldId id="287" r:id="rId28"/>
    <p:sldId id="297" r:id="rId29"/>
    <p:sldId id="279" r:id="rId30"/>
    <p:sldId id="298" r:id="rId31"/>
    <p:sldId id="289" r:id="rId32"/>
    <p:sldId id="292" r:id="rId33"/>
    <p:sldId id="274" r:id="rId34"/>
    <p:sldId id="319" r:id="rId35"/>
    <p:sldId id="277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D3E8B8-92E9-4BBE-9B05-B42BD1B9C1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25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5DD1D4-AE75-4505-82B7-9E43D6739A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22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* </a:t>
            </a:r>
            <a:r>
              <a:rPr lang="en-US" dirty="0" smtClean="0"/>
              <a:t>S</a:t>
            </a:r>
            <a:r>
              <a:rPr lang="sr-Latn-RS" dirty="0" smtClean="0"/>
              <a:t>tudenti  crtaju!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DD1D4-AE75-4505-82B7-9E43D6739A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DD1D4-AE75-4505-82B7-9E43D6739A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B7144-DE99-4D4C-BD17-A83E38EBF461}" type="slidenum">
              <a:rPr lang="en-US"/>
              <a:pPr/>
              <a:t>6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385CB1-CD55-4EA0-92D4-D44DC5A98122}" type="slidenum">
              <a:rPr lang="en-US"/>
              <a:pPr/>
              <a:t>7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B94A4-DB2E-4861-94F5-0A6F8C36C396}" type="slidenum">
              <a:rPr lang="en-US"/>
              <a:pPr/>
              <a:t>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DD1D4-AE75-4505-82B7-9E43D6739A2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CS" smtClean="0"/>
              <a:t>Berger, 1984.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DD1D4-AE75-4505-82B7-9E43D6739A2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Iva 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DD1D4-AE75-4505-82B7-9E43D6739A2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9C838-0491-4181-ACF0-5A1AFA026325}" type="slidenum">
              <a:rPr lang="en-US"/>
              <a:pPr/>
              <a:t>35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6298784-CCB7-4160-A42E-A08522796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1349-75A7-488D-867B-6B1167FF4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2553-7AD0-490B-AA5B-EC0753150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F37365-7525-4354-8141-B3157B4BE6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F323C68-88F6-4086-98E6-8BECD828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1F21-2468-48C7-AB49-CE4A3EE5E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3553-75A9-42AD-B78D-AECE2DE86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CE666C-B670-47F1-8D1A-28B413CFA4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CFDE-ECB3-42E7-ACFC-4B8E42F51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D34867-90F8-41AF-BCE7-A152EBEF38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556DE4-0675-4153-B0F4-33BB89D55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557437-115A-4B8D-84D1-D75472D3C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696" y="1752601"/>
            <a:ext cx="7128792" cy="2462217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effectLst/>
                <a:latin typeface="Calibri" pitchFamily="34" charset="0"/>
              </a:rPr>
              <a:t>Crte</a:t>
            </a:r>
            <a:r>
              <a:rPr lang="sr-Latn-CS" sz="4400" dirty="0" smtClean="0">
                <a:effectLst/>
                <a:latin typeface="Calibri" pitchFamily="34" charset="0"/>
              </a:rPr>
              <a:t>ž ljudske figure - Machover tehnika</a:t>
            </a:r>
            <a:r>
              <a:rPr lang="en-US" sz="4400" dirty="0" smtClean="0">
                <a:effectLst/>
                <a:latin typeface="Calibri" pitchFamily="34" charset="0"/>
              </a:rPr>
              <a:t> </a:t>
            </a:r>
            <a:r>
              <a:rPr lang="sr-Latn-CS" sz="4400" dirty="0" smtClean="0">
                <a:effectLst/>
                <a:latin typeface="Calibri" pitchFamily="34" charset="0"/>
              </a:rPr>
              <a:t>(MT)</a:t>
            </a:r>
            <a:endParaRPr lang="en-US" sz="4400" dirty="0">
              <a:effectLst/>
              <a:latin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286256"/>
            <a:ext cx="7772400" cy="2000264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sr-Latn-CS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r-Latn-CS" sz="3600" dirty="0" smtClean="0">
                <a:effectLst/>
                <a:latin typeface="Calibri" pitchFamily="34" charset="0"/>
              </a:rPr>
              <a:t>Načini interpretacije</a:t>
            </a:r>
            <a:endParaRPr lang="en-US" sz="3600" dirty="0">
              <a:effectLst/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640960" cy="5088628"/>
          </a:xfrm>
        </p:spPr>
        <p:txBody>
          <a:bodyPr>
            <a:normAutofit fontScale="92500"/>
          </a:bodyPr>
          <a:lstStyle/>
          <a:p>
            <a:r>
              <a:rPr lang="sr-Latn-CS" sz="2800" b="1" dirty="0" smtClean="0">
                <a:latin typeface="Calibri" pitchFamily="34" charset="0"/>
              </a:rPr>
              <a:t>Impresionistički: </a:t>
            </a:r>
            <a:r>
              <a:rPr lang="sr-Latn-CS" sz="2800" dirty="0" smtClean="0">
                <a:latin typeface="Calibri" pitchFamily="34" charset="0"/>
              </a:rPr>
              <a:t> na osnovu geštalta, opšteg utiska koji crtež izaziva kod ocenjivača</a:t>
            </a:r>
            <a:r>
              <a:rPr lang="en-US" sz="2800" dirty="0" smtClean="0">
                <a:latin typeface="Calibri" pitchFamily="34" charset="0"/>
              </a:rPr>
              <a:t> – </a:t>
            </a:r>
            <a:r>
              <a:rPr lang="sr-Latn-CS" sz="2800" dirty="0" smtClean="0">
                <a:latin typeface="Calibri" pitchFamily="34" charset="0"/>
              </a:rPr>
              <a:t>nedovoljno naučno</a:t>
            </a:r>
          </a:p>
          <a:p>
            <a:r>
              <a:rPr lang="sr-Latn-CS" sz="2800" b="1" dirty="0" smtClean="0">
                <a:latin typeface="Calibri" pitchFamily="34" charset="0"/>
              </a:rPr>
              <a:t>Analitičko-sintetički:  </a:t>
            </a:r>
            <a:r>
              <a:rPr lang="sr-Latn-CS" sz="2800" b="1" dirty="0" smtClean="0">
                <a:latin typeface="Calibri" pitchFamily="34" charset="0"/>
              </a:rPr>
              <a:t/>
            </a:r>
            <a:br>
              <a:rPr lang="sr-Latn-CS" sz="2800" b="1" dirty="0" smtClean="0">
                <a:latin typeface="Calibri" pitchFamily="34" charset="0"/>
              </a:rPr>
            </a:br>
            <a:r>
              <a:rPr lang="sr-Latn-CS" sz="2800" b="1" dirty="0" smtClean="0">
                <a:latin typeface="Calibri" pitchFamily="34" charset="0"/>
              </a:rPr>
              <a:t>-</a:t>
            </a:r>
            <a:r>
              <a:rPr lang="sr-Latn-CS" sz="2800" dirty="0" smtClean="0">
                <a:latin typeface="Calibri" pitchFamily="34" charset="0"/>
              </a:rPr>
              <a:t>opisivanje </a:t>
            </a:r>
            <a:r>
              <a:rPr lang="sr-Latn-CS" sz="2800" dirty="0" smtClean="0">
                <a:latin typeface="Calibri" pitchFamily="34" charset="0"/>
              </a:rPr>
              <a:t>crteža po delovima, </a:t>
            </a:r>
            <a:r>
              <a:rPr lang="sr-Latn-CS" sz="2800" dirty="0" smtClean="0">
                <a:latin typeface="Calibri" pitchFamily="34" charset="0"/>
              </a:rPr>
              <a:t/>
            </a:r>
            <a:br>
              <a:rPr lang="sr-Latn-CS" sz="2800" dirty="0" smtClean="0">
                <a:latin typeface="Calibri" pitchFamily="34" charset="0"/>
              </a:rPr>
            </a:br>
            <a:r>
              <a:rPr lang="sr-Latn-CS" sz="2800" dirty="0" smtClean="0">
                <a:latin typeface="Calibri" pitchFamily="34" charset="0"/>
              </a:rPr>
              <a:t>-analiza </a:t>
            </a:r>
            <a:r>
              <a:rPr lang="sr-Latn-CS" sz="2800" dirty="0" smtClean="0">
                <a:latin typeface="Calibri" pitchFamily="34" charset="0"/>
              </a:rPr>
              <a:t>detalja i tumačenje podataka povezivanjem u celinu; </a:t>
            </a:r>
            <a:r>
              <a:rPr lang="sr-Latn-CS" sz="2800" dirty="0" smtClean="0">
                <a:latin typeface="Calibri" pitchFamily="34" charset="0"/>
              </a:rPr>
              <a:t/>
            </a:r>
            <a:br>
              <a:rPr lang="sr-Latn-CS" sz="2800" dirty="0" smtClean="0">
                <a:latin typeface="Calibri" pitchFamily="34" charset="0"/>
              </a:rPr>
            </a:br>
            <a:r>
              <a:rPr lang="sr-Latn-CS" sz="2800" dirty="0" smtClean="0">
                <a:latin typeface="Calibri" pitchFamily="34" charset="0"/>
              </a:rPr>
              <a:t>-povezivanje </a:t>
            </a:r>
            <a:r>
              <a:rPr lang="sr-Latn-CS" sz="2800" dirty="0" smtClean="0">
                <a:latin typeface="Calibri" pitchFamily="34" charset="0"/>
              </a:rPr>
              <a:t>sa intervjuom nakon crteža; </a:t>
            </a:r>
            <a:r>
              <a:rPr lang="sr-Latn-CS" sz="2800" dirty="0" smtClean="0">
                <a:latin typeface="Calibri" pitchFamily="34" charset="0"/>
              </a:rPr>
              <a:t/>
            </a:r>
            <a:br>
              <a:rPr lang="sr-Latn-CS" sz="2800" dirty="0" smtClean="0">
                <a:latin typeface="Calibri" pitchFamily="34" charset="0"/>
              </a:rPr>
            </a:br>
            <a:r>
              <a:rPr lang="sr-Latn-CS" sz="2800" dirty="0" smtClean="0">
                <a:latin typeface="Calibri" pitchFamily="34" charset="0"/>
              </a:rPr>
              <a:t>-upoređivanje </a:t>
            </a:r>
            <a:r>
              <a:rPr lang="sr-Latn-CS" sz="2800" dirty="0" smtClean="0">
                <a:latin typeface="Calibri" pitchFamily="34" charset="0"/>
              </a:rPr>
              <a:t>sa podacima </a:t>
            </a:r>
            <a:r>
              <a:rPr lang="en-US" sz="2800" dirty="0" smtClean="0">
                <a:latin typeface="Calibri" pitchFamily="34" charset="0"/>
              </a:rPr>
              <a:t>sa </a:t>
            </a:r>
            <a:r>
              <a:rPr lang="sr-Latn-CS" sz="2800" dirty="0" smtClean="0">
                <a:latin typeface="Calibri" pitchFamily="34" charset="0"/>
              </a:rPr>
              <a:t>ostali</a:t>
            </a:r>
            <a:r>
              <a:rPr lang="en-US" sz="2800" dirty="0" smtClean="0">
                <a:latin typeface="Calibri" pitchFamily="34" charset="0"/>
              </a:rPr>
              <a:t>h</a:t>
            </a:r>
            <a:r>
              <a:rPr lang="sr-Latn-CS" sz="2800" dirty="0" smtClean="0">
                <a:latin typeface="Calibri" pitchFamily="34" charset="0"/>
              </a:rPr>
              <a:t> tehnika</a:t>
            </a:r>
          </a:p>
          <a:p>
            <a:r>
              <a:rPr lang="sr-Latn-CS" sz="2800" b="1" dirty="0" smtClean="0">
                <a:latin typeface="Calibri" pitchFamily="34" charset="0"/>
              </a:rPr>
              <a:t>Kombinovani</a:t>
            </a:r>
            <a:r>
              <a:rPr lang="sr-Latn-CS" sz="2800" dirty="0" smtClean="0">
                <a:latin typeface="Calibri" pitchFamily="34" charset="0"/>
              </a:rPr>
              <a:t>: prvo opšta impresija, a onda analiza detalja</a:t>
            </a:r>
            <a:endParaRPr lang="en-US" sz="2800" dirty="0" smtClean="0">
              <a:latin typeface="Calibri" pitchFamily="34" charset="0"/>
            </a:endParaRPr>
          </a:p>
          <a:p>
            <a:r>
              <a:rPr lang="sr-Latn-CS" sz="2800" dirty="0" smtClean="0">
                <a:latin typeface="Calibri" pitchFamily="34" charset="0"/>
              </a:rPr>
              <a:t>Izbegavati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parcijalan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pristup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sr-Latn-RS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(</a:t>
            </a:r>
            <a:r>
              <a:rPr lang="sr-Latn-CS" sz="2800" dirty="0" smtClean="0">
                <a:latin typeface="Calibri" pitchFamily="34" charset="0"/>
              </a:rPr>
              <a:t>izolovano </a:t>
            </a:r>
            <a:r>
              <a:rPr lang="en-US" sz="2800" dirty="0" err="1" smtClean="0">
                <a:latin typeface="Calibri" pitchFamily="34" charset="0"/>
              </a:rPr>
              <a:t>tuma</a:t>
            </a:r>
            <a:r>
              <a:rPr lang="sr-Latn-CS" sz="2800" dirty="0" smtClean="0">
                <a:latin typeface="Calibri" pitchFamily="34" charset="0"/>
              </a:rPr>
              <a:t>č</a:t>
            </a:r>
            <a:r>
              <a:rPr lang="en-US" sz="2800" dirty="0" err="1" smtClean="0">
                <a:latin typeface="Calibri" pitchFamily="34" charset="0"/>
              </a:rPr>
              <a:t>enje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sr-Latn-CS" sz="2800" dirty="0" smtClean="0">
                <a:latin typeface="Calibri" pitchFamily="34" charset="0"/>
              </a:rPr>
              <a:t>z</a:t>
            </a:r>
            <a:r>
              <a:rPr lang="en-US" sz="2800" dirty="0" err="1" smtClean="0">
                <a:latin typeface="Calibri" pitchFamily="34" charset="0"/>
              </a:rPr>
              <a:t>na</a:t>
            </a:r>
            <a:r>
              <a:rPr lang="sr-Latn-CS" sz="2800" dirty="0" smtClean="0">
                <a:latin typeface="Calibri" pitchFamily="34" charset="0"/>
              </a:rPr>
              <a:t>č</a:t>
            </a:r>
            <a:r>
              <a:rPr lang="en-US" sz="2800" dirty="0" err="1" smtClean="0">
                <a:latin typeface="Calibri" pitchFamily="34" charset="0"/>
              </a:rPr>
              <a:t>enja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sr-Latn-RS" sz="2800" dirty="0" smtClean="0">
                <a:latin typeface="Calibri" pitchFamily="34" charset="0"/>
              </a:rPr>
              <a:t>pojedinih </a:t>
            </a:r>
            <a:r>
              <a:rPr lang="en-US" sz="2800" dirty="0" err="1" smtClean="0">
                <a:latin typeface="Calibri" pitchFamily="34" charset="0"/>
              </a:rPr>
              <a:t>delova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crte</a:t>
            </a:r>
            <a:r>
              <a:rPr lang="sr-Latn-CS" sz="2800" dirty="0" smtClean="0">
                <a:latin typeface="Calibri" pitchFamily="34" charset="0"/>
              </a:rPr>
              <a:t>ž</a:t>
            </a:r>
            <a:r>
              <a:rPr lang="en-US" sz="2800" dirty="0" smtClean="0">
                <a:latin typeface="Calibri" pitchFamily="34" charset="0"/>
              </a:rPr>
              <a:t>a</a:t>
            </a:r>
            <a:r>
              <a:rPr lang="sr-Latn-RS" sz="2800" dirty="0" smtClean="0">
                <a:latin typeface="Calibri" pitchFamily="34" charset="0"/>
              </a:rPr>
              <a:t> – može da se zapadne u grešku psihologiziranja</a:t>
            </a:r>
            <a:r>
              <a:rPr lang="sr-Latn-CS" sz="2800" dirty="0" smtClean="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26352"/>
          </a:xfrm>
        </p:spPr>
        <p:txBody>
          <a:bodyPr>
            <a:normAutofit/>
          </a:bodyPr>
          <a:lstStyle/>
          <a:p>
            <a:r>
              <a:rPr lang="sr-Latn-CS" sz="3600" dirty="0" smtClean="0">
                <a:effectLst/>
                <a:latin typeface="Calibri" pitchFamily="34" charset="0"/>
              </a:rPr>
              <a:t>Praktikum</a:t>
            </a:r>
            <a:endParaRPr lang="en-US" sz="3600" dirty="0">
              <a:effectLst/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712968" cy="5400600"/>
          </a:xfrm>
        </p:spPr>
        <p:txBody>
          <a:bodyPr>
            <a:normAutofit lnSpcReduction="10000"/>
          </a:bodyPr>
          <a:lstStyle/>
          <a:p>
            <a:r>
              <a:rPr lang="sr-Latn-CS" sz="2800" b="1" dirty="0" smtClean="0">
                <a:latin typeface="Calibri" pitchFamily="34" charset="0"/>
              </a:rPr>
              <a:t>Rečnik</a:t>
            </a:r>
            <a:r>
              <a:rPr lang="sr-Latn-CS" sz="2800" dirty="0" smtClean="0">
                <a:latin typeface="Calibri" pitchFamily="34" charset="0"/>
              </a:rPr>
              <a:t> interpretacija </a:t>
            </a:r>
            <a:r>
              <a:rPr lang="en-US" sz="2800" dirty="0" smtClean="0">
                <a:latin typeface="Calibri" pitchFamily="34" charset="0"/>
              </a:rPr>
              <a:t>je </a:t>
            </a:r>
            <a:r>
              <a:rPr lang="sr-Latn-CS" sz="2800" dirty="0" smtClean="0">
                <a:latin typeface="Calibri" pitchFamily="34" charset="0"/>
              </a:rPr>
              <a:t>psihoanalitičk</a:t>
            </a:r>
            <a:r>
              <a:rPr lang="en-US" sz="2800" dirty="0" smtClean="0">
                <a:latin typeface="Calibri" pitchFamily="34" charset="0"/>
              </a:rPr>
              <a:t>i</a:t>
            </a:r>
            <a:endParaRPr lang="sr-Latn-CS" sz="2800" dirty="0" smtClean="0">
              <a:latin typeface="Calibri" pitchFamily="34" charset="0"/>
            </a:endParaRPr>
          </a:p>
          <a:p>
            <a:r>
              <a:rPr lang="sr-Latn-CS" sz="2800" b="1" dirty="0" smtClean="0">
                <a:latin typeface="Calibri" pitchFamily="34" charset="0"/>
              </a:rPr>
              <a:t>Lista znakova i značenja: </a:t>
            </a:r>
            <a:r>
              <a:rPr lang="sr-Latn-CS" sz="2800" dirty="0" smtClean="0">
                <a:latin typeface="Calibri" pitchFamily="34" charset="0"/>
              </a:rPr>
              <a:t> prevođenje dijagnostičkih znakova  u odgovarajuća značenja</a:t>
            </a:r>
          </a:p>
          <a:p>
            <a:r>
              <a:rPr lang="sr-Latn-CS" sz="2800" dirty="0" smtClean="0">
                <a:latin typeface="Calibri" pitchFamily="34" charset="0"/>
              </a:rPr>
              <a:t>oko </a:t>
            </a:r>
            <a:r>
              <a:rPr lang="sr-Latn-CS" sz="2800" b="1" dirty="0" smtClean="0">
                <a:latin typeface="Calibri" pitchFamily="34" charset="0"/>
              </a:rPr>
              <a:t>300 znakova </a:t>
            </a:r>
            <a:r>
              <a:rPr lang="sr-Latn-CS" sz="2800" dirty="0" smtClean="0">
                <a:latin typeface="Calibri" pitchFamily="34" charset="0"/>
              </a:rPr>
              <a:t>razvrstanih u 10 oblasti ili tema</a:t>
            </a:r>
          </a:p>
          <a:p>
            <a:r>
              <a:rPr lang="sr-Latn-CS" sz="2800" dirty="0" smtClean="0">
                <a:latin typeface="Calibri" pitchFamily="34" charset="0"/>
              </a:rPr>
              <a:t>Ne treba ga bukvalno koristiti - daje samo </a:t>
            </a:r>
            <a:r>
              <a:rPr lang="sr-Latn-CS" sz="2800" b="1" dirty="0" smtClean="0">
                <a:latin typeface="Calibri" pitchFamily="34" charset="0"/>
              </a:rPr>
              <a:t>direkciju </a:t>
            </a:r>
            <a:r>
              <a:rPr lang="sr-Latn-CS" sz="2800" dirty="0" smtClean="0">
                <a:latin typeface="Calibri" pitchFamily="34" charset="0"/>
              </a:rPr>
              <a:t>za interpretativni pristup</a:t>
            </a:r>
          </a:p>
          <a:p>
            <a:r>
              <a:rPr lang="sr-Latn-CS" sz="2800" dirty="0" smtClean="0">
                <a:latin typeface="Calibri" pitchFamily="34" charset="0"/>
              </a:rPr>
              <a:t>Mnogi znakovi imaju </a:t>
            </a:r>
            <a:r>
              <a:rPr lang="sr-Latn-CS" sz="2800" b="1" i="1" dirty="0" smtClean="0">
                <a:latin typeface="Calibri" pitchFamily="34" charset="0"/>
              </a:rPr>
              <a:t>višestruka značenja</a:t>
            </a:r>
          </a:p>
          <a:p>
            <a:r>
              <a:rPr lang="sr-Latn-CS" sz="2800" i="1" dirty="0" smtClean="0">
                <a:latin typeface="Calibri" pitchFamily="34" charset="0"/>
              </a:rPr>
              <a:t>Bukvalna mehanička primena van konteksta može da bude potpuno pogrešna ( i smešna!)</a:t>
            </a:r>
          </a:p>
          <a:p>
            <a:r>
              <a:rPr lang="sr-Latn-CS" sz="2800" i="1" dirty="0" smtClean="0">
                <a:latin typeface="Calibri" pitchFamily="34" charset="0"/>
              </a:rPr>
              <a:t>Druge informacije o ispitaniku  mogu potpuno da promene smer interpretacije znakova!</a:t>
            </a:r>
          </a:p>
          <a:p>
            <a:pPr>
              <a:buNone/>
            </a:pPr>
            <a:r>
              <a:rPr lang="sr-Latn-CS" sz="2800" dirty="0" smtClean="0">
                <a:latin typeface="Calibri" pitchFamily="34" charset="0"/>
              </a:rPr>
              <a:t>            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922114"/>
          </a:xfrm>
        </p:spPr>
        <p:txBody>
          <a:bodyPr>
            <a:normAutofit/>
          </a:bodyPr>
          <a:lstStyle/>
          <a:p>
            <a:r>
              <a:rPr lang="sr-Latn-CS" dirty="0" smtClean="0">
                <a:effectLst/>
                <a:latin typeface="Calibri" pitchFamily="34" charset="0"/>
              </a:rPr>
              <a:t>             </a:t>
            </a:r>
            <a:r>
              <a:rPr lang="sr-Latn-CS" sz="4000" dirty="0" smtClean="0">
                <a:effectLst/>
                <a:latin typeface="Calibri" pitchFamily="34" charset="0"/>
              </a:rPr>
              <a:t>Tri aspekta analize rezultata</a:t>
            </a:r>
            <a:endParaRPr lang="en-US" sz="4000" dirty="0">
              <a:effectLst/>
              <a:latin typeface="Calibri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285860"/>
            <a:ext cx="8856984" cy="5000660"/>
          </a:xfrm>
        </p:spPr>
        <p:txBody>
          <a:bodyPr>
            <a:normAutofit/>
          </a:bodyPr>
          <a:lstStyle/>
          <a:p>
            <a:pPr marL="624078" indent="-514350">
              <a:buNone/>
            </a:pPr>
            <a:r>
              <a:rPr lang="sr-Latn-CS" sz="2800" dirty="0" smtClean="0">
                <a:latin typeface="Calibri" pitchFamily="34" charset="0"/>
              </a:rPr>
              <a:t>1.</a:t>
            </a:r>
            <a:r>
              <a:rPr lang="sr-Latn-CS" sz="2800" b="1" dirty="0" smtClean="0">
                <a:latin typeface="Calibri" pitchFamily="34" charset="0"/>
              </a:rPr>
              <a:t> Inventarisanje:  </a:t>
            </a:r>
            <a:r>
              <a:rPr lang="sr-Latn-CS" sz="2800" b="1" i="1" dirty="0" smtClean="0">
                <a:latin typeface="Calibri" pitchFamily="34" charset="0"/>
              </a:rPr>
              <a:t>Šta</a:t>
            </a:r>
            <a:r>
              <a:rPr lang="sr-Latn-CS" sz="2800" dirty="0" smtClean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je </a:t>
            </a:r>
            <a:r>
              <a:rPr lang="sr-Latn-CS" sz="2800" dirty="0" smtClean="0">
                <a:latin typeface="Calibri" pitchFamily="34" charset="0"/>
              </a:rPr>
              <a:t>prikazano:</a:t>
            </a: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-</a:t>
            </a:r>
            <a:r>
              <a:rPr lang="sr-Latn-CS" sz="2800" i="1" dirty="0" smtClean="0">
                <a:latin typeface="Calibri" pitchFamily="34" charset="0"/>
              </a:rPr>
              <a:t>šta nedostaje </a:t>
            </a:r>
            <a:r>
              <a:rPr lang="sr-Latn-CS" sz="2800" dirty="0" smtClean="0">
                <a:latin typeface="Calibri" pitchFamily="34" charset="0"/>
              </a:rPr>
              <a:t>(izostavljeni delovi – zone konflikta)  i </a:t>
            </a: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r>
              <a:rPr lang="sr-Latn-RS" sz="2800" dirty="0" smtClean="0">
                <a:latin typeface="Calibri" pitchFamily="34" charset="0"/>
              </a:rPr>
              <a:t>-</a:t>
            </a:r>
            <a:r>
              <a:rPr lang="sr-Latn-CS" sz="2800" i="1" dirty="0" smtClean="0">
                <a:latin typeface="Calibri" pitchFamily="34" charset="0"/>
              </a:rPr>
              <a:t>šta je “višak” </a:t>
            </a:r>
            <a:r>
              <a:rPr lang="sr-Latn-CS" sz="2800" dirty="0" smtClean="0">
                <a:latin typeface="Calibri" pitchFamily="34" charset="0"/>
              </a:rPr>
              <a:t>(analiza </a:t>
            </a:r>
            <a:r>
              <a:rPr lang="sr-Latn-CS" sz="2800" dirty="0" smtClean="0">
                <a:latin typeface="Calibri" pitchFamily="34" charset="0"/>
              </a:rPr>
              <a:t>dodataka...)</a:t>
            </a:r>
          </a:p>
          <a:p>
            <a:pPr marL="624078" indent="-514350">
              <a:buNone/>
            </a:pPr>
            <a:r>
              <a:rPr lang="sr-Latn-CS" sz="2800" dirty="0" smtClean="0">
                <a:latin typeface="Calibri" pitchFamily="34" charset="0"/>
              </a:rPr>
              <a:t>2. </a:t>
            </a:r>
            <a:r>
              <a:rPr lang="sr-Latn-CS" sz="2800" b="1" dirty="0" smtClean="0">
                <a:latin typeface="Calibri" pitchFamily="34" charset="0"/>
              </a:rPr>
              <a:t>Analiza</a:t>
            </a:r>
            <a:r>
              <a:rPr lang="sr-Latn-CS" sz="2800" dirty="0" smtClean="0">
                <a:latin typeface="Calibri" pitchFamily="34" charset="0"/>
              </a:rPr>
              <a:t> </a:t>
            </a:r>
            <a:r>
              <a:rPr lang="sr-Latn-CS" sz="2800" b="1" dirty="0" smtClean="0">
                <a:latin typeface="Calibri" pitchFamily="34" charset="0"/>
              </a:rPr>
              <a:t>formalnih </a:t>
            </a:r>
            <a:r>
              <a:rPr lang="sr-Latn-CS" sz="2800" b="1" dirty="0" smtClean="0">
                <a:latin typeface="Calibri" pitchFamily="34" charset="0"/>
              </a:rPr>
              <a:t>aspekata</a:t>
            </a:r>
            <a:r>
              <a:rPr lang="sr-Latn-CS" sz="2800" dirty="0" smtClean="0">
                <a:latin typeface="Calibri" pitchFamily="34" charset="0"/>
              </a:rPr>
              <a:t>:  </a:t>
            </a:r>
            <a:r>
              <a:rPr lang="sr-Latn-CS" sz="2800" b="1" i="1" dirty="0" smtClean="0">
                <a:latin typeface="Calibri" pitchFamily="34" charset="0"/>
              </a:rPr>
              <a:t>Kako </a:t>
            </a:r>
            <a:r>
              <a:rPr lang="sr-Latn-CS" sz="2800" dirty="0" smtClean="0">
                <a:latin typeface="Calibri" pitchFamily="34" charset="0"/>
              </a:rPr>
              <a:t>je prikazano: </a:t>
            </a:r>
            <a:r>
              <a:rPr lang="sr-Latn-CS" sz="2800" dirty="0" smtClean="0">
                <a:latin typeface="Calibri" pitchFamily="34" charset="0"/>
              </a:rPr>
              <a:t/>
            </a:r>
            <a:br>
              <a:rPr lang="sr-Latn-CS" sz="2800" dirty="0" smtClean="0">
                <a:latin typeface="Calibri" pitchFamily="34" charset="0"/>
              </a:rPr>
            </a:br>
            <a:r>
              <a:rPr lang="sr-Latn-CS" sz="2800" dirty="0" smtClean="0">
                <a:latin typeface="Calibri" pitchFamily="34" charset="0"/>
              </a:rPr>
              <a:t>veličina</a:t>
            </a:r>
            <a:r>
              <a:rPr lang="sr-Latn-CS" sz="2800" dirty="0" smtClean="0">
                <a:latin typeface="Calibri" pitchFamily="34" charset="0"/>
              </a:rPr>
              <a:t>, položaj, udaljenost crteža od ivice papira, odnos prema vertikalnoj osi, proporcionalnost elemenata, stabilnost figure, snaga pritiska na hartiju, simetričnost, redosled M i Ž figure, itd.)</a:t>
            </a:r>
          </a:p>
          <a:p>
            <a:pPr>
              <a:buNone/>
            </a:pPr>
            <a:r>
              <a:rPr lang="sr-Latn-CS" sz="2800" dirty="0" smtClean="0">
                <a:latin typeface="Calibri" pitchFamily="34" charset="0"/>
              </a:rPr>
              <a:t>3. </a:t>
            </a:r>
            <a:r>
              <a:rPr lang="sr-Latn-CS" sz="2800" b="1" dirty="0" smtClean="0">
                <a:latin typeface="Calibri" pitchFamily="34" charset="0"/>
              </a:rPr>
              <a:t>Analiza upadljivih elemenata - </a:t>
            </a:r>
            <a:r>
              <a:rPr lang="sr-Latn-CS" sz="2800" b="1" i="1" dirty="0" smtClean="0">
                <a:latin typeface="Calibri" pitchFamily="34" charset="0"/>
              </a:rPr>
              <a:t>Indikatora konflikta:</a:t>
            </a:r>
            <a:r>
              <a:rPr lang="sr-Latn-CS" sz="3200" b="1" i="1" dirty="0" smtClean="0">
                <a:latin typeface="Calibri" pitchFamily="34" charset="0"/>
              </a:rPr>
              <a:t> </a:t>
            </a:r>
            <a:r>
              <a:rPr lang="sr-Latn-CS" sz="2800" dirty="0" smtClean="0">
                <a:latin typeface="Calibri" pitchFamily="34" charset="0"/>
              </a:rPr>
              <a:t>preterivanje, ispravljanje,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brisanje</a:t>
            </a:r>
            <a:r>
              <a:rPr lang="en-US" sz="2800" dirty="0" smtClean="0">
                <a:latin typeface="Calibri" pitchFamily="34" charset="0"/>
              </a:rPr>
              <a:t>,</a:t>
            </a:r>
            <a:r>
              <a:rPr lang="sr-Latn-CS" sz="2800" dirty="0" smtClean="0">
                <a:latin typeface="Calibri" pitchFamily="34" charset="0"/>
              </a:rPr>
              <a:t> izostavljanja, dodavanja, bizarnosti (čudni elementi)</a:t>
            </a:r>
            <a:r>
              <a:rPr lang="en-US" sz="2800" dirty="0" smtClean="0">
                <a:latin typeface="Calibri" pitchFamily="34" charset="0"/>
              </a:rPr>
              <a:t>, </a:t>
            </a:r>
            <a:r>
              <a:rPr lang="sr-Latn-RS" sz="2800" dirty="0" smtClean="0">
                <a:latin typeface="Calibri" pitchFamily="34" charset="0"/>
              </a:rPr>
              <a:t>razne </a:t>
            </a:r>
            <a:r>
              <a:rPr lang="en-US" sz="2800" dirty="0" err="1" smtClean="0">
                <a:latin typeface="Calibri" pitchFamily="34" charset="0"/>
              </a:rPr>
              <a:t>distorzije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54914"/>
          </a:xfrm>
        </p:spPr>
        <p:txBody>
          <a:bodyPr>
            <a:normAutofit/>
          </a:bodyPr>
          <a:lstStyle/>
          <a:p>
            <a:r>
              <a:rPr lang="sr-Latn-CS" sz="3600" dirty="0" smtClean="0">
                <a:effectLst/>
                <a:latin typeface="Calibri" pitchFamily="34" charset="0"/>
              </a:rPr>
              <a:t>     Ad.2. Formalni aspekti </a:t>
            </a:r>
            <a:r>
              <a:rPr lang="sr-Latn-CS" sz="3600" dirty="0" smtClean="0">
                <a:effectLst/>
                <a:latin typeface="Calibri" pitchFamily="34" charset="0"/>
              </a:rPr>
              <a:t>- “</a:t>
            </a:r>
            <a:r>
              <a:rPr lang="sr-Latn-CS" sz="3600" i="1" dirty="0" smtClean="0">
                <a:effectLst/>
                <a:latin typeface="Calibri" pitchFamily="34" charset="0"/>
              </a:rPr>
              <a:t>kako</a:t>
            </a:r>
            <a:r>
              <a:rPr lang="sr-Latn-CS" sz="3600" dirty="0" smtClean="0">
                <a:effectLst/>
                <a:latin typeface="Calibri" pitchFamily="34" charset="0"/>
              </a:rPr>
              <a:t>”</a:t>
            </a:r>
            <a:endParaRPr lang="en-US" sz="3600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640960" cy="4968552"/>
          </a:xfrm>
        </p:spPr>
        <p:txBody>
          <a:bodyPr>
            <a:normAutofit lnSpcReduction="10000"/>
          </a:bodyPr>
          <a:lstStyle/>
          <a:p>
            <a:r>
              <a:rPr lang="sr-Latn-CS" sz="2800" b="1" dirty="0" smtClean="0">
                <a:latin typeface="Calibri" pitchFamily="34" charset="0"/>
              </a:rPr>
              <a:t>Veličina</a:t>
            </a:r>
            <a:r>
              <a:rPr lang="sr-Latn-CS" sz="2800" dirty="0" smtClean="0">
                <a:latin typeface="Calibri" pitchFamily="34" charset="0"/>
              </a:rPr>
              <a:t> i mesto figure na listu (relativno velike figure-paranoidni ili AS ličnosti vs. male - depresija)</a:t>
            </a:r>
            <a:endParaRPr lang="en-US" sz="2800" dirty="0" smtClean="0">
              <a:latin typeface="Calibri" pitchFamily="34" charset="0"/>
            </a:endParaRPr>
          </a:p>
          <a:p>
            <a:r>
              <a:rPr lang="sr-Latn-CS" sz="2800" b="1" dirty="0" smtClean="0">
                <a:latin typeface="Calibri" pitchFamily="34" charset="0"/>
              </a:rPr>
              <a:t>Akcija</a:t>
            </a:r>
            <a:r>
              <a:rPr lang="sr-Latn-CS" sz="2800" dirty="0" smtClean="0">
                <a:latin typeface="Calibri" pitchFamily="34" charset="0"/>
              </a:rPr>
              <a:t>  i kretanje (mašta  vs. krutost ?)</a:t>
            </a:r>
          </a:p>
          <a:p>
            <a:r>
              <a:rPr lang="sr-Latn-CS" sz="2800" b="1" dirty="0" smtClean="0">
                <a:latin typeface="Calibri" pitchFamily="34" charset="0"/>
              </a:rPr>
              <a:t>Redosled</a:t>
            </a:r>
            <a:r>
              <a:rPr lang="sr-Latn-CS" sz="2800" dirty="0" smtClean="0">
                <a:latin typeface="Calibri" pitchFamily="34" charset="0"/>
              </a:rPr>
              <a:t> crtanja delova figure (poremećaj impulsa vs. kompulsivnost?)</a:t>
            </a:r>
          </a:p>
          <a:p>
            <a:r>
              <a:rPr lang="sr-Latn-CS" sz="2800" b="1" dirty="0" smtClean="0">
                <a:latin typeface="Calibri" pitchFamily="34" charset="0"/>
              </a:rPr>
              <a:t>Simetrija </a:t>
            </a:r>
            <a:r>
              <a:rPr lang="sr-Latn-CS" sz="2800" dirty="0" smtClean="0">
                <a:latin typeface="Calibri" pitchFamily="34" charset="0"/>
              </a:rPr>
              <a:t>(perfekcionizam, rigidnost, </a:t>
            </a:r>
            <a:r>
              <a:rPr lang="sr-Latn-CS" sz="2800" dirty="0" smtClean="0">
                <a:latin typeface="Calibri" pitchFamily="34" charset="0"/>
              </a:rPr>
              <a:t>kontrola,…</a:t>
            </a:r>
            <a:r>
              <a:rPr lang="sr-Latn-CS" sz="2800" dirty="0" smtClean="0">
                <a:latin typeface="Calibri" pitchFamily="34" charset="0"/>
              </a:rPr>
              <a:t>vs. histrioničnost, hipomaničnost ?)</a:t>
            </a:r>
          </a:p>
          <a:p>
            <a:r>
              <a:rPr lang="sr-Latn-CS" sz="2800" b="1" dirty="0" smtClean="0">
                <a:latin typeface="Calibri" pitchFamily="34" charset="0"/>
              </a:rPr>
              <a:t>Središnja</a:t>
            </a:r>
            <a:r>
              <a:rPr lang="sr-Latn-CS" sz="2800" dirty="0" smtClean="0">
                <a:latin typeface="Calibri" pitchFamily="34" charset="0"/>
              </a:rPr>
              <a:t> </a:t>
            </a:r>
            <a:r>
              <a:rPr lang="sr-Latn-CS" sz="2800" b="1" dirty="0" smtClean="0">
                <a:latin typeface="Calibri" pitchFamily="34" charset="0"/>
              </a:rPr>
              <a:t>vertikalna linija </a:t>
            </a:r>
            <a:r>
              <a:rPr lang="sr-Latn-CS" sz="2800" dirty="0" smtClean="0">
                <a:latin typeface="Calibri" pitchFamily="34" charset="0"/>
              </a:rPr>
              <a:t>(kravata, dugmad, šlic -emocionalna nezrelost..?)</a:t>
            </a:r>
          </a:p>
          <a:p>
            <a:r>
              <a:rPr lang="sr-Latn-CS" sz="2800" b="1" dirty="0" smtClean="0">
                <a:latin typeface="Calibri" pitchFamily="34" charset="0"/>
              </a:rPr>
              <a:t>Tema </a:t>
            </a:r>
            <a:r>
              <a:rPr lang="sr-Latn-CS" sz="2800" dirty="0" smtClean="0">
                <a:latin typeface="Calibri" pitchFamily="34" charset="0"/>
              </a:rPr>
              <a:t>(streotip karaktera - identifikacija na nivou mašte?  kauboj, čovek koji peca, balerina i sl.)</a:t>
            </a:r>
          </a:p>
          <a:p>
            <a:endParaRPr lang="sr-Latn-CS" dirty="0" smtClean="0">
              <a:latin typeface="Calibri" pitchFamily="34" charset="0"/>
            </a:endParaRPr>
          </a:p>
          <a:p>
            <a:endParaRPr lang="sr-Latn-CS" dirty="0" smtClean="0">
              <a:latin typeface="Calibri" pitchFamily="34" charset="0"/>
            </a:endParaRPr>
          </a:p>
          <a:p>
            <a:endParaRPr lang="sr-Latn-C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>
            <a:noAutofit/>
          </a:bodyPr>
          <a:lstStyle/>
          <a:p>
            <a:r>
              <a:rPr lang="sr-Latn-CS" sz="3600" dirty="0" smtClean="0">
                <a:effectLst/>
                <a:latin typeface="Calibri" pitchFamily="34" charset="0"/>
              </a:rPr>
              <a:t>Ad. 2. Položaj figura i tip linije </a:t>
            </a:r>
            <a:endParaRPr lang="en-US" sz="3600" dirty="0">
              <a:effectLst/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992888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Latn-CS" sz="2800" b="1" dirty="0" smtClean="0">
                <a:latin typeface="Calibri" pitchFamily="34" charset="0"/>
              </a:rPr>
              <a:t>Položaj u odnosu na ivice papira: </a:t>
            </a:r>
          </a:p>
          <a:p>
            <a:r>
              <a:rPr lang="sr-Latn-CS" sz="2800" dirty="0" smtClean="0">
                <a:latin typeface="Calibri" pitchFamily="34" charset="0"/>
              </a:rPr>
              <a:t>“viseća” figura (u vazduhu)-nesigurni</a:t>
            </a:r>
          </a:p>
          <a:p>
            <a:r>
              <a:rPr lang="sr-Latn-CS" sz="2800" dirty="0" smtClean="0">
                <a:latin typeface="Calibri" pitchFamily="34" charset="0"/>
              </a:rPr>
              <a:t>“potonula” figura-depresivni</a:t>
            </a:r>
          </a:p>
          <a:p>
            <a:r>
              <a:rPr lang="sr-Latn-CS" sz="2800" dirty="0" smtClean="0">
                <a:latin typeface="Calibri" pitchFamily="34" charset="0"/>
              </a:rPr>
              <a:t> povučena u ugao- anksiozni, neurotični</a:t>
            </a:r>
          </a:p>
          <a:p>
            <a:pPr>
              <a:buNone/>
            </a:pPr>
            <a:r>
              <a:rPr lang="sr-Latn-CS" sz="2800" b="1" dirty="0" smtClean="0">
                <a:latin typeface="Calibri" pitchFamily="34" charset="0"/>
              </a:rPr>
              <a:t>Perspektiva</a:t>
            </a:r>
            <a:r>
              <a:rPr lang="sr-Latn-CS" sz="2800" dirty="0" smtClean="0">
                <a:latin typeface="Calibri" pitchFamily="34" charset="0"/>
              </a:rPr>
              <a:t> (</a:t>
            </a:r>
            <a:r>
              <a:rPr lang="sr-Latn-CS" sz="2800" b="1" i="1" dirty="0" smtClean="0">
                <a:latin typeface="Calibri" pitchFamily="34" charset="0"/>
              </a:rPr>
              <a:t>profil-anfas</a:t>
            </a:r>
            <a:r>
              <a:rPr lang="sr-Latn-CS" sz="2800" b="1" dirty="0" smtClean="0">
                <a:latin typeface="Calibri" pitchFamily="34" charset="0"/>
              </a:rPr>
              <a:t>)</a:t>
            </a:r>
            <a:r>
              <a:rPr lang="sr-Latn-CS" sz="2800" dirty="0" smtClean="0">
                <a:latin typeface="Calibri" pitchFamily="34" charset="0"/>
              </a:rPr>
              <a:t> :</a:t>
            </a:r>
          </a:p>
          <a:p>
            <a:r>
              <a:rPr lang="sr-Latn-CS" sz="2800" dirty="0" smtClean="0">
                <a:latin typeface="Calibri" pitchFamily="34" charset="0"/>
              </a:rPr>
              <a:t>  problemi u komunikaciji   vs.  ekstraverzija</a:t>
            </a:r>
          </a:p>
          <a:p>
            <a:r>
              <a:rPr lang="sr-Latn-CS" sz="2800" dirty="0" smtClean="0">
                <a:latin typeface="Calibri" pitchFamily="34" charset="0"/>
              </a:rPr>
              <a:t>  mešanje profila i anfasa: psihoza , sch…?</a:t>
            </a:r>
          </a:p>
          <a:p>
            <a:pPr>
              <a:buNone/>
            </a:pPr>
            <a:r>
              <a:rPr lang="sr-Latn-CS" sz="2800" b="1" dirty="0" smtClean="0">
                <a:latin typeface="Calibri" pitchFamily="34" charset="0"/>
              </a:rPr>
              <a:t>Tip linije </a:t>
            </a:r>
            <a:r>
              <a:rPr lang="sr-Latn-CS" sz="2800" dirty="0" smtClean="0">
                <a:latin typeface="Calibri" pitchFamily="34" charset="0"/>
              </a:rPr>
              <a:t>(</a:t>
            </a:r>
            <a:r>
              <a:rPr lang="sr-Latn-CS" sz="2800" b="1" i="1" dirty="0" smtClean="0">
                <a:latin typeface="Calibri" pitchFamily="34" charset="0"/>
              </a:rPr>
              <a:t>označava telesnu/ego granicu</a:t>
            </a:r>
            <a:r>
              <a:rPr lang="sr-Latn-CS" sz="2800" dirty="0" smtClean="0">
                <a:latin typeface="Calibri" pitchFamily="34" charset="0"/>
              </a:rPr>
              <a:t>)</a:t>
            </a:r>
          </a:p>
          <a:p>
            <a:r>
              <a:rPr lang="sr-Latn-CS" sz="2800" dirty="0" smtClean="0">
                <a:latin typeface="Calibri" pitchFamily="34" charset="0"/>
              </a:rPr>
              <a:t>nejasna linija-bojažljiva, nesigurna osoba</a:t>
            </a:r>
          </a:p>
          <a:p>
            <a:r>
              <a:rPr lang="sr-Latn-CS" sz="2800" dirty="0" smtClean="0">
                <a:latin typeface="Calibri" pitchFamily="34" charset="0"/>
              </a:rPr>
              <a:t>debela linija-strah od depresonalizacije…? </a:t>
            </a:r>
          </a:p>
          <a:p>
            <a:r>
              <a:rPr lang="sr-Latn-CS" sz="2800" dirty="0" smtClean="0">
                <a:latin typeface="Calibri" pitchFamily="34" charset="0"/>
              </a:rPr>
              <a:t>nagla promena linije-zona konflikta, itd…..</a:t>
            </a:r>
          </a:p>
          <a:p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r-Latn-CS" sz="3600" dirty="0" smtClean="0">
                <a:effectLst/>
                <a:latin typeface="Calibri" pitchFamily="34" charset="0"/>
              </a:rPr>
              <a:t> Ad. 2. Tretman M i Ž figure</a:t>
            </a:r>
            <a:endParaRPr lang="en-US" sz="3600" dirty="0">
              <a:effectLst/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640960" cy="5017190"/>
          </a:xfrm>
        </p:spPr>
        <p:txBody>
          <a:bodyPr>
            <a:normAutofit/>
          </a:bodyPr>
          <a:lstStyle/>
          <a:p>
            <a:r>
              <a:rPr lang="sr-Latn-CS" sz="2800" b="1" dirty="0" smtClean="0">
                <a:latin typeface="Calibri" pitchFamily="34" charset="0"/>
              </a:rPr>
              <a:t>Prvo crtanje </a:t>
            </a:r>
            <a:r>
              <a:rPr lang="sr-Latn-CS" sz="2800" dirty="0" smtClean="0">
                <a:latin typeface="Calibri" pitchFamily="34" charset="0"/>
              </a:rPr>
              <a:t>figure </a:t>
            </a:r>
            <a:r>
              <a:rPr lang="sr-Latn-CS" sz="2800" b="1" dirty="0" smtClean="0">
                <a:latin typeface="Calibri" pitchFamily="34" charset="0"/>
              </a:rPr>
              <a:t>sopstvenog pola </a:t>
            </a:r>
            <a:r>
              <a:rPr lang="sr-Latn-CS" sz="2800" dirty="0" smtClean="0">
                <a:latin typeface="Calibri" pitchFamily="34" charset="0"/>
              </a:rPr>
              <a:t>smatra se znakom zrele seksualne identifikacije</a:t>
            </a:r>
          </a:p>
          <a:p>
            <a:r>
              <a:rPr lang="sr-Latn-CS" sz="2800" dirty="0" smtClean="0">
                <a:latin typeface="Calibri" pitchFamily="34" charset="0"/>
              </a:rPr>
              <a:t>Prvo crtanje figure </a:t>
            </a:r>
            <a:r>
              <a:rPr lang="sr-Latn-CS" sz="2800" b="1" dirty="0" smtClean="0">
                <a:latin typeface="Calibri" pitchFamily="34" charset="0"/>
              </a:rPr>
              <a:t>suprotnog pola </a:t>
            </a:r>
            <a:r>
              <a:rPr lang="sr-Latn-CS" sz="2800" dirty="0" smtClean="0">
                <a:latin typeface="Calibri" pitchFamily="34" charset="0"/>
              </a:rPr>
              <a:t>može da ukaže na: seksualnu nezrelost ili neprihvatanje uloge svog pola ili konflikt ili konfuziju rodnog identiteta ili inverziju psiho- seksualnog identiteta…</a:t>
            </a:r>
          </a:p>
          <a:p>
            <a:r>
              <a:rPr lang="sr-Latn-CS" sz="2800" b="1" dirty="0" smtClean="0">
                <a:latin typeface="Calibri" pitchFamily="34" charset="0"/>
              </a:rPr>
              <a:t>Razlika u načinu obrade M i Ž </a:t>
            </a:r>
            <a:r>
              <a:rPr lang="sr-Latn-CS" sz="2800" dirty="0" smtClean="0">
                <a:latin typeface="Calibri" pitchFamily="34" charset="0"/>
              </a:rPr>
              <a:t>figure: može da ukazuje na generalne nesvesne stavove prema </a:t>
            </a:r>
            <a:r>
              <a:rPr lang="sr-Latn-CS" sz="2800" dirty="0" smtClean="0">
                <a:latin typeface="Calibri" pitchFamily="34" charset="0"/>
              </a:rPr>
              <a:t>jednom ili oba </a:t>
            </a:r>
            <a:r>
              <a:rPr lang="sr-Latn-CS" sz="2800" dirty="0" smtClean="0">
                <a:latin typeface="Calibri" pitchFamily="34" charset="0"/>
              </a:rPr>
              <a:t>pola ili prema rodnim ulogama</a:t>
            </a:r>
          </a:p>
          <a:p>
            <a:r>
              <a:rPr lang="sr-Latn-CS" sz="2800" i="1" dirty="0" smtClean="0">
                <a:latin typeface="Calibri" pitchFamily="34" charset="0"/>
              </a:rPr>
              <a:t>Sve su ovo hipoteze koje </a:t>
            </a:r>
            <a:r>
              <a:rPr lang="sr-Latn-CS" sz="2800" b="1" i="1" dirty="0" smtClean="0">
                <a:latin typeface="Calibri" pitchFamily="34" charset="0"/>
              </a:rPr>
              <a:t>ne treba bukvalno primeniti </a:t>
            </a:r>
            <a:r>
              <a:rPr lang="sr-Latn-CS" sz="2800" i="1" dirty="0" smtClean="0">
                <a:latin typeface="Calibri" pitchFamily="34" charset="0"/>
              </a:rPr>
              <a:t>u interpretaciji konkretnog slučaja!</a:t>
            </a:r>
          </a:p>
          <a:p>
            <a:pPr>
              <a:buNone/>
            </a:pP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/>
          </a:bodyPr>
          <a:lstStyle/>
          <a:p>
            <a:r>
              <a:rPr lang="sr-Latn-CS" sz="3600" dirty="0" smtClean="0">
                <a:effectLst/>
                <a:latin typeface="Calibri" pitchFamily="34" charset="0"/>
              </a:rPr>
              <a:t>Ad. 3. Indikatori konflikta</a:t>
            </a:r>
            <a:endParaRPr lang="en-US" sz="3600" dirty="0">
              <a:effectLst/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424936" cy="4752528"/>
          </a:xfrm>
        </p:spPr>
        <p:txBody>
          <a:bodyPr>
            <a:normAutofit fontScale="92500" lnSpcReduction="10000"/>
          </a:bodyPr>
          <a:lstStyle/>
          <a:p>
            <a:r>
              <a:rPr lang="sr-Latn-CS" sz="3200" b="1" i="1" dirty="0" smtClean="0">
                <a:latin typeface="Calibri" pitchFamily="34" charset="0"/>
              </a:rPr>
              <a:t>Izostavljanje </a:t>
            </a:r>
            <a:r>
              <a:rPr lang="sr-Latn-CS" sz="3200" dirty="0" smtClean="0">
                <a:latin typeface="Calibri" pitchFamily="34" charset="0"/>
              </a:rPr>
              <a:t>(</a:t>
            </a:r>
            <a:r>
              <a:rPr lang="sr-Latn-CS" sz="3000" dirty="0" smtClean="0">
                <a:latin typeface="Calibri" pitchFamily="34" charset="0"/>
              </a:rPr>
              <a:t>delova tela)</a:t>
            </a:r>
          </a:p>
          <a:p>
            <a:r>
              <a:rPr lang="sr-Latn-CS" sz="3200" b="1" i="1" dirty="0" smtClean="0">
                <a:latin typeface="Calibri" pitchFamily="34" charset="0"/>
              </a:rPr>
              <a:t>Pojačavanje </a:t>
            </a:r>
            <a:r>
              <a:rPr lang="sr-Latn-CS" sz="3000" dirty="0" smtClean="0">
                <a:latin typeface="Calibri" pitchFamily="34" charset="0"/>
              </a:rPr>
              <a:t>(linije na nekim delovima crteža</a:t>
            </a:r>
            <a:r>
              <a:rPr lang="sr-Latn-CS" sz="3200" dirty="0" smtClean="0">
                <a:latin typeface="Calibri" pitchFamily="34" charset="0"/>
              </a:rPr>
              <a:t>)</a:t>
            </a:r>
          </a:p>
          <a:p>
            <a:r>
              <a:rPr lang="sr-Latn-CS" sz="3200" b="1" i="1" dirty="0" smtClean="0">
                <a:latin typeface="Calibri" pitchFamily="34" charset="0"/>
              </a:rPr>
              <a:t>Brisanje </a:t>
            </a:r>
            <a:r>
              <a:rPr lang="sr-Latn-CS" sz="3200" dirty="0" smtClean="0">
                <a:latin typeface="Calibri" pitchFamily="34" charset="0"/>
              </a:rPr>
              <a:t>(</a:t>
            </a:r>
            <a:r>
              <a:rPr lang="sr-Latn-CS" sz="3000" dirty="0" smtClean="0">
                <a:latin typeface="Calibri" pitchFamily="34" charset="0"/>
              </a:rPr>
              <a:t>nečega što je bilo nacrtano</a:t>
            </a:r>
            <a:r>
              <a:rPr lang="sr-Latn-CS" sz="3200" dirty="0" smtClean="0">
                <a:latin typeface="Calibri" pitchFamily="34" charset="0"/>
              </a:rPr>
              <a:t>)</a:t>
            </a:r>
          </a:p>
          <a:p>
            <a:r>
              <a:rPr lang="sr-Latn-CS" sz="3200" b="1" i="1" dirty="0" smtClean="0">
                <a:latin typeface="Calibri" pitchFamily="34" charset="0"/>
              </a:rPr>
              <a:t>Popravljanje </a:t>
            </a:r>
            <a:r>
              <a:rPr lang="sr-Latn-CS" sz="3000" dirty="0" smtClean="0">
                <a:latin typeface="Calibri" pitchFamily="34" charset="0"/>
              </a:rPr>
              <a:t>(zadržavanje </a:t>
            </a:r>
            <a:r>
              <a:rPr lang="sr-Latn-CS" sz="3000" dirty="0" smtClean="0">
                <a:latin typeface="Calibri" pitchFamily="34" charset="0"/>
              </a:rPr>
              <a:t>na nekim mestima)</a:t>
            </a:r>
          </a:p>
          <a:p>
            <a:r>
              <a:rPr lang="sr-Latn-CS" sz="3200" b="1" i="1" dirty="0" smtClean="0">
                <a:latin typeface="Calibri" pitchFamily="34" charset="0"/>
              </a:rPr>
              <a:t>Senčenje  </a:t>
            </a:r>
          </a:p>
          <a:p>
            <a:r>
              <a:rPr lang="sr-Latn-CS" sz="3200" b="1" i="1" dirty="0" smtClean="0">
                <a:latin typeface="Calibri" pitchFamily="34" charset="0"/>
              </a:rPr>
              <a:t>Prozirnost (transparentnost) </a:t>
            </a:r>
            <a:r>
              <a:rPr lang="sr-Latn-CS" sz="3200" i="1" dirty="0" smtClean="0">
                <a:latin typeface="Calibri" pitchFamily="34" charset="0"/>
              </a:rPr>
              <a:t>npr</a:t>
            </a:r>
            <a:r>
              <a:rPr lang="sr-Latn-CS" sz="3200" i="1" dirty="0" smtClean="0">
                <a:latin typeface="Calibri" pitchFamily="34" charset="0"/>
              </a:rPr>
              <a:t>. unutrašnjih organa) </a:t>
            </a:r>
          </a:p>
          <a:p>
            <a:r>
              <a:rPr lang="sr-Latn-CS" sz="3200" b="1" i="1" dirty="0" smtClean="0">
                <a:latin typeface="Calibri" pitchFamily="34" charset="0"/>
              </a:rPr>
              <a:t>Poseban tretman </a:t>
            </a:r>
            <a:r>
              <a:rPr lang="sr-Latn-CS" sz="3200" i="1" dirty="0" smtClean="0">
                <a:latin typeface="Calibri" pitchFamily="34" charset="0"/>
              </a:rPr>
              <a:t>ma koje oblasti može da ukazuje na postojanje konflikta</a:t>
            </a:r>
          </a:p>
          <a:p>
            <a:pPr>
              <a:buNone/>
            </a:pPr>
            <a:r>
              <a:rPr lang="sr-Latn-CS" sz="3200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260648"/>
            <a:ext cx="8339416" cy="792088"/>
          </a:xfrm>
        </p:spPr>
        <p:txBody>
          <a:bodyPr>
            <a:normAutofit/>
          </a:bodyPr>
          <a:lstStyle/>
          <a:p>
            <a:r>
              <a:rPr lang="sr-Latn-CS" sz="3600" dirty="0" smtClean="0">
                <a:effectLst/>
                <a:latin typeface="Calibri" pitchFamily="34" charset="0"/>
              </a:rPr>
              <a:t>Interpretacija  značenja: glava</a:t>
            </a:r>
            <a:endParaRPr lang="en-US" sz="3600" dirty="0">
              <a:effectLst/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71296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2800" b="1" dirty="0" smtClean="0">
                <a:latin typeface="Calibri" pitchFamily="34" charset="0"/>
              </a:rPr>
              <a:t>Glava:</a:t>
            </a:r>
            <a:r>
              <a:rPr lang="sr-Latn-CS" sz="2800" dirty="0" smtClean="0">
                <a:latin typeface="Calibri" pitchFamily="34" charset="0"/>
              </a:rPr>
              <a:t> </a:t>
            </a:r>
            <a:r>
              <a:rPr lang="sr-Latn-CS" sz="2800" b="1" i="1" dirty="0" smtClean="0">
                <a:latin typeface="Calibri" pitchFamily="34" charset="0"/>
              </a:rPr>
              <a:t>intelektualne aspiracije, kontrola, racionalnost</a:t>
            </a:r>
            <a:endParaRPr lang="sr-Latn-CS" sz="2800" dirty="0" smtClean="0">
              <a:latin typeface="Calibri" pitchFamily="34" charset="0"/>
            </a:endParaRPr>
          </a:p>
          <a:p>
            <a:endParaRPr lang="sr-Latn-CS" sz="2800" dirty="0" smtClean="0">
              <a:latin typeface="Calibri" pitchFamily="34" charset="0"/>
            </a:endParaRPr>
          </a:p>
          <a:p>
            <a:r>
              <a:rPr lang="sr-Latn-CS" sz="2800" i="1" dirty="0" smtClean="0">
                <a:latin typeface="Calibri" pitchFamily="34" charset="0"/>
              </a:rPr>
              <a:t>Mala glava </a:t>
            </a:r>
            <a:r>
              <a:rPr lang="sr-Latn-CS" sz="2800" dirty="0" smtClean="0">
                <a:latin typeface="Calibri" pitchFamily="34" charset="0"/>
              </a:rPr>
              <a:t>na snažnom telu – može da ukaže na </a:t>
            </a:r>
            <a:r>
              <a:rPr lang="sr-Latn-CS" sz="2800" b="1" i="1" dirty="0" smtClean="0">
                <a:latin typeface="Calibri" pitchFamily="34" charset="0"/>
              </a:rPr>
              <a:t>strah od gubitka kontrole</a:t>
            </a:r>
            <a:r>
              <a:rPr lang="sr-Latn-CS" sz="2800" dirty="0" smtClean="0">
                <a:latin typeface="Calibri" pitchFamily="34" charset="0"/>
              </a:rPr>
              <a:t> (npr. sreće se kod opsesivno kompulsivnih tipova ličnosti....) </a:t>
            </a:r>
          </a:p>
          <a:p>
            <a:r>
              <a:rPr lang="sr-Latn-CS" sz="2800" i="1" dirty="0" smtClean="0">
                <a:latin typeface="Calibri" pitchFamily="34" charset="0"/>
              </a:rPr>
              <a:t>Velika glava </a:t>
            </a:r>
            <a:r>
              <a:rPr lang="sr-Latn-CS" sz="2800" dirty="0" smtClean="0">
                <a:latin typeface="Calibri" pitchFamily="34" charset="0"/>
              </a:rPr>
              <a:t>– može da ukaže na snažne </a:t>
            </a:r>
            <a:r>
              <a:rPr lang="sr-Latn-CS" sz="2800" b="1" i="1" dirty="0" smtClean="0">
                <a:latin typeface="Calibri" pitchFamily="34" charset="0"/>
              </a:rPr>
              <a:t>intelektualne aspiracije</a:t>
            </a:r>
            <a:r>
              <a:rPr lang="sr-Latn-CS" sz="2800" dirty="0" smtClean="0">
                <a:latin typeface="Calibri" pitchFamily="34" charset="0"/>
              </a:rPr>
              <a:t>: kod paranoidnih, narcisoidnih, ali i kod  male dece (kod socijalno zavisnih )</a:t>
            </a:r>
          </a:p>
          <a:p>
            <a:r>
              <a:rPr lang="sr-Latn-CS" sz="2800" dirty="0" smtClean="0">
                <a:latin typeface="Calibri" pitchFamily="34" charset="0"/>
              </a:rPr>
              <a:t>Figuri koja ima veću glavu pridaje se veći specijalni, emotivni i/ili  intelektualni značaj (poređenje M i Ž)</a:t>
            </a:r>
          </a:p>
          <a:p>
            <a:pPr>
              <a:buNone/>
            </a:pPr>
            <a:endParaRPr lang="sr-Latn-CS" sz="3200" dirty="0" smtClean="0"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400" dirty="0" smtClean="0">
                <a:effectLst/>
                <a:latin typeface="Calibri" pitchFamily="34" charset="0"/>
              </a:rPr>
              <a:t>Interpretacija  značenja: lice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23528" y="1481328"/>
            <a:ext cx="8568952" cy="490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2800" b="1" dirty="0" smtClean="0">
                <a:latin typeface="Calibri" pitchFamily="34" charset="0"/>
              </a:rPr>
              <a:t>Delovi lica</a:t>
            </a:r>
            <a:r>
              <a:rPr lang="sr-Latn-CS" sz="2800" dirty="0" smtClean="0">
                <a:latin typeface="Calibri" pitchFamily="34" charset="0"/>
              </a:rPr>
              <a:t>: </a:t>
            </a:r>
            <a:r>
              <a:rPr lang="sr-Latn-CS" sz="2800" b="1" i="1" dirty="0" smtClean="0">
                <a:latin typeface="Calibri" pitchFamily="34" charset="0"/>
              </a:rPr>
              <a:t>ukazuju  na socijalne karakteristike</a:t>
            </a:r>
          </a:p>
          <a:p>
            <a:endParaRPr lang="sr-Latn-CS" sz="2800" b="1" i="1" dirty="0" smtClean="0">
              <a:latin typeface="Calibri" pitchFamily="34" charset="0"/>
            </a:endParaRPr>
          </a:p>
          <a:p>
            <a:r>
              <a:rPr lang="sr-Latn-CS" sz="2800" b="1" i="1" dirty="0" smtClean="0">
                <a:latin typeface="Calibri" pitchFamily="34" charset="0"/>
              </a:rPr>
              <a:t>nejasne crte </a:t>
            </a:r>
            <a:r>
              <a:rPr lang="sr-Latn-CS" sz="2800" dirty="0" smtClean="0">
                <a:latin typeface="Calibri" pitchFamily="34" charset="0"/>
              </a:rPr>
              <a:t>lica – stidljivost u socijalnim odnosima </a:t>
            </a:r>
          </a:p>
          <a:p>
            <a:r>
              <a:rPr lang="sr-Latn-CS" sz="2800" dirty="0" smtClean="0">
                <a:latin typeface="Calibri" pitchFamily="34" charset="0"/>
              </a:rPr>
              <a:t>obrada </a:t>
            </a:r>
            <a:r>
              <a:rPr lang="sr-Latn-CS" sz="2800" b="1" i="1" dirty="0" smtClean="0">
                <a:latin typeface="Calibri" pitchFamily="34" charset="0"/>
              </a:rPr>
              <a:t>kose i nosa</a:t>
            </a:r>
            <a:r>
              <a:rPr lang="sr-Latn-CS" sz="2800" dirty="0" smtClean="0">
                <a:latin typeface="Calibri" pitchFamily="34" charset="0"/>
              </a:rPr>
              <a:t> - odnos prema seksualnosti </a:t>
            </a:r>
          </a:p>
          <a:p>
            <a:r>
              <a:rPr lang="sr-Latn-CS" sz="2800" b="1" i="1" dirty="0" smtClean="0">
                <a:latin typeface="Calibri" pitchFamily="34" charset="0"/>
              </a:rPr>
              <a:t>oči, uši – </a:t>
            </a:r>
            <a:r>
              <a:rPr lang="sr-Latn-CS" sz="2800" dirty="0" smtClean="0">
                <a:latin typeface="Calibri" pitchFamily="34" charset="0"/>
              </a:rPr>
              <a:t>opreznost, podozrivost, nepoverenje, ranjivost, osetljivost </a:t>
            </a:r>
          </a:p>
          <a:p>
            <a:r>
              <a:rPr lang="sr-Latn-CS" sz="2800" b="1" i="1" dirty="0" smtClean="0">
                <a:latin typeface="Calibri" pitchFamily="34" charset="0"/>
              </a:rPr>
              <a:t>usta - </a:t>
            </a:r>
            <a:r>
              <a:rPr lang="sr-Latn-CS" sz="2800" dirty="0" smtClean="0">
                <a:latin typeface="Calibri" pitchFamily="34" charset="0"/>
              </a:rPr>
              <a:t>receptivne,</a:t>
            </a:r>
            <a:r>
              <a:rPr lang="sr-Latn-CS" sz="2800" b="1" i="1" dirty="0" smtClean="0">
                <a:latin typeface="Calibri" pitchFamily="34" charset="0"/>
              </a:rPr>
              <a:t> </a:t>
            </a:r>
            <a:r>
              <a:rPr lang="sr-Latn-CS" sz="2800" dirty="0" smtClean="0">
                <a:latin typeface="Calibri" pitchFamily="34" charset="0"/>
              </a:rPr>
              <a:t>pasivno zavisne potrebe (naglašena)</a:t>
            </a:r>
            <a:r>
              <a:rPr lang="en-US" sz="2800" dirty="0" smtClean="0">
                <a:latin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</a:rPr>
              <a:t>verbalna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agresija</a:t>
            </a:r>
            <a:r>
              <a:rPr lang="en-US" sz="2800" dirty="0" smtClean="0">
                <a:latin typeface="Calibri" pitchFamily="34" charset="0"/>
              </a:rPr>
              <a:t> (o</a:t>
            </a:r>
            <a:r>
              <a:rPr lang="sr-Latn-RS" sz="2800" dirty="0" smtClean="0">
                <a:latin typeface="Calibri" pitchFamily="34" charset="0"/>
              </a:rPr>
              <a:t>štra crta)</a:t>
            </a:r>
            <a:r>
              <a:rPr lang="sr-Latn-CS" sz="2800" dirty="0" smtClean="0">
                <a:latin typeface="Calibri" pitchFamily="34" charset="0"/>
              </a:rPr>
              <a:t> </a:t>
            </a:r>
          </a:p>
          <a:p>
            <a:r>
              <a:rPr lang="sr-Latn-CS" sz="2800" b="1" i="1" dirty="0" smtClean="0">
                <a:latin typeface="Calibri" pitchFamily="34" charset="0"/>
              </a:rPr>
              <a:t>vrat –  </a:t>
            </a:r>
            <a:r>
              <a:rPr lang="sr-Latn-CS" sz="2800" dirty="0" smtClean="0">
                <a:latin typeface="Calibri" pitchFamily="34" charset="0"/>
              </a:rPr>
              <a:t>koordinacija telesnih impulsa i racionalne kontrole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/>
          </a:bodyPr>
          <a:lstStyle/>
          <a:p>
            <a:r>
              <a:rPr lang="sr-Latn-CS" sz="3600" dirty="0" smtClean="0">
                <a:effectLst/>
                <a:latin typeface="Calibri" pitchFamily="34" charset="0"/>
              </a:rPr>
              <a:t>Interpretacija značenja: ekstremiteti</a:t>
            </a:r>
            <a:endParaRPr lang="en-US" sz="3600" dirty="0">
              <a:effectLst/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643998" cy="5143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CS" sz="2800" b="1" dirty="0" smtClean="0">
                <a:latin typeface="Calibri" pitchFamily="34" charset="0"/>
              </a:rPr>
              <a:t>Ekstremiteti : </a:t>
            </a:r>
            <a:r>
              <a:rPr lang="sr-Latn-CS" sz="2800" b="1" i="1" dirty="0" smtClean="0">
                <a:latin typeface="Calibri" pitchFamily="34" charset="0"/>
              </a:rPr>
              <a:t>obeležja društvenih kontakata </a:t>
            </a:r>
          </a:p>
          <a:p>
            <a:endParaRPr lang="sr-Latn-CS" sz="2800" b="1" i="1" dirty="0" smtClean="0">
              <a:latin typeface="Calibri" pitchFamily="34" charset="0"/>
            </a:endParaRPr>
          </a:p>
          <a:p>
            <a:r>
              <a:rPr lang="sr-Latn-CS" sz="2800" dirty="0" smtClean="0">
                <a:latin typeface="Calibri" pitchFamily="34" charset="0"/>
              </a:rPr>
              <a:t>Ako su  povučeni prema osi tela, </a:t>
            </a:r>
            <a:r>
              <a:rPr lang="sr-Latn-CS" sz="2800" b="1" i="1" dirty="0" smtClean="0">
                <a:latin typeface="Calibri" pitchFamily="34" charset="0"/>
              </a:rPr>
              <a:t>zatvoreni i ukrućeni  </a:t>
            </a:r>
            <a:r>
              <a:rPr lang="sr-Latn-CS" sz="2800" i="1" dirty="0" smtClean="0">
                <a:latin typeface="Calibri" pitchFamily="34" charset="0"/>
              </a:rPr>
              <a:t>mogu da ukažu  </a:t>
            </a:r>
            <a:r>
              <a:rPr lang="sr-Latn-CS" sz="2800" dirty="0" smtClean="0">
                <a:latin typeface="Calibri" pitchFamily="34" charset="0"/>
              </a:rPr>
              <a:t>na lošu socijalnu prilagođenost i moguće probleme u interpersonalnoj komunikaciji</a:t>
            </a:r>
          </a:p>
          <a:p>
            <a:r>
              <a:rPr lang="sr-Latn-CS" sz="2800" b="1" i="1" dirty="0" smtClean="0">
                <a:latin typeface="Calibri" pitchFamily="34" charset="0"/>
              </a:rPr>
              <a:t>ruke i šake</a:t>
            </a:r>
            <a:r>
              <a:rPr lang="sr-Latn-CS" sz="2800" dirty="0" smtClean="0">
                <a:latin typeface="Calibri" pitchFamily="34" charset="0"/>
              </a:rPr>
              <a:t> – kontakt, efikasnost, energija; zatvorene, osenčene šake – krivica.....</a:t>
            </a:r>
          </a:p>
          <a:p>
            <a:r>
              <a:rPr lang="sr-Latn-CS" sz="2800" b="1" i="1" dirty="0" smtClean="0">
                <a:latin typeface="Calibri" pitchFamily="34" charset="0"/>
              </a:rPr>
              <a:t>prsti na ruci – </a:t>
            </a:r>
            <a:r>
              <a:rPr lang="sr-Latn-CS" sz="2800" dirty="0" smtClean="0">
                <a:latin typeface="Calibri" pitchFamily="34" charset="0"/>
              </a:rPr>
              <a:t>obrada agresivnih impulsa; latičasti prsti bez šake – infantilna agresija; kao kandže - izraz agresije; </a:t>
            </a:r>
          </a:p>
          <a:p>
            <a:r>
              <a:rPr lang="sr-Latn-CS" sz="2800" b="1" i="1" dirty="0" smtClean="0">
                <a:latin typeface="Calibri" pitchFamily="34" charset="0"/>
              </a:rPr>
              <a:t>noge i stopala –</a:t>
            </a:r>
            <a:r>
              <a:rPr lang="sr-Latn-CS" sz="2800" dirty="0" smtClean="0">
                <a:latin typeface="Calibri" pitchFamily="34" charset="0"/>
              </a:rPr>
              <a:t> indikator (ne)sigurnosti u društvenoj sredini; nestabilnost položaja u socijalnom okruženju</a:t>
            </a:r>
            <a:endParaRPr lang="sr-Latn-CS" sz="2800" b="1" i="1" dirty="0" smtClean="0"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/>
                <a:latin typeface="Calibri" pitchFamily="34" charset="0"/>
              </a:rPr>
              <a:t>C</a:t>
            </a:r>
            <a:r>
              <a:rPr lang="sr-Latn-CS" sz="4000" dirty="0" smtClean="0">
                <a:effectLst/>
                <a:latin typeface="Calibri" pitchFamily="34" charset="0"/>
              </a:rPr>
              <a:t>rtež </a:t>
            </a:r>
            <a:r>
              <a:rPr lang="sr-Latn-CS" sz="4000" dirty="0">
                <a:effectLst/>
                <a:latin typeface="Calibri" pitchFamily="34" charset="0"/>
              </a:rPr>
              <a:t>ljudske </a:t>
            </a:r>
            <a:r>
              <a:rPr lang="sr-Latn-CS" sz="4000" dirty="0" smtClean="0">
                <a:effectLst/>
                <a:latin typeface="Calibri" pitchFamily="34" charset="0"/>
              </a:rPr>
              <a:t>figure</a:t>
            </a:r>
            <a:r>
              <a:rPr lang="en-US" sz="4000" dirty="0" smtClean="0">
                <a:effectLst/>
                <a:latin typeface="Calibri" pitchFamily="34" charset="0"/>
              </a:rPr>
              <a:t>: </a:t>
            </a:r>
            <a:r>
              <a:rPr lang="en-US" sz="4000" dirty="0" err="1" smtClean="0">
                <a:effectLst/>
                <a:latin typeface="Calibri" pitchFamily="34" charset="0"/>
              </a:rPr>
              <a:t>Machover</a:t>
            </a:r>
            <a:r>
              <a:rPr lang="en-US" sz="4000" dirty="0" smtClean="0">
                <a:effectLst/>
                <a:latin typeface="Calibri" pitchFamily="34" charset="0"/>
              </a:rPr>
              <a:t> </a:t>
            </a:r>
            <a:r>
              <a:rPr lang="en-US" sz="4000" dirty="0" err="1" smtClean="0">
                <a:effectLst/>
                <a:latin typeface="Calibri" pitchFamily="34" charset="0"/>
              </a:rPr>
              <a:t>tehnika</a:t>
            </a:r>
            <a:endParaRPr lang="en-US" sz="4000" dirty="0">
              <a:effectLst/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556792"/>
            <a:ext cx="8496944" cy="4896544"/>
          </a:xfrm>
        </p:spPr>
        <p:txBody>
          <a:bodyPr>
            <a:noAutofit/>
          </a:bodyPr>
          <a:lstStyle/>
          <a:p>
            <a:r>
              <a:rPr lang="sr-Latn-CS" b="1" dirty="0" smtClean="0">
                <a:latin typeface="Calibri" pitchFamily="34" charset="0"/>
              </a:rPr>
              <a:t>Karen </a:t>
            </a:r>
            <a:r>
              <a:rPr lang="sr-Latn-CS" b="1" dirty="0" smtClean="0">
                <a:latin typeface="Calibri" pitchFamily="34" charset="0"/>
              </a:rPr>
              <a:t>Machover</a:t>
            </a:r>
            <a:r>
              <a:rPr lang="sr-Latn-CS" dirty="0" smtClean="0">
                <a:latin typeface="Calibri" pitchFamily="34" charset="0"/>
              </a:rPr>
              <a:t>,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CS" dirty="0" smtClean="0">
                <a:latin typeface="Calibri" pitchFamily="34" charset="0"/>
              </a:rPr>
              <a:t>1949</a:t>
            </a:r>
            <a:r>
              <a:rPr lang="sr-Latn-CS" dirty="0" smtClean="0">
                <a:latin typeface="Calibri" pitchFamily="34" charset="0"/>
              </a:rPr>
              <a:t>: </a:t>
            </a:r>
            <a:r>
              <a:rPr lang="sr-Latn-CS" dirty="0">
                <a:latin typeface="Calibri" pitchFamily="34" charset="0"/>
              </a:rPr>
              <a:t>radila ispitivanje dece po metodi </a:t>
            </a:r>
            <a:r>
              <a:rPr lang="sr-Latn-CS" dirty="0" smtClean="0">
                <a:latin typeface="Calibri" pitchFamily="34" charset="0"/>
              </a:rPr>
              <a:t>Goodenough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sr-Latn-CS" dirty="0" smtClean="0">
                <a:latin typeface="Calibri" pitchFamily="34" charset="0"/>
              </a:rPr>
              <a:t> primetila </a:t>
            </a:r>
            <a:r>
              <a:rPr lang="sr-Latn-CS" dirty="0">
                <a:latin typeface="Calibri" pitchFamily="34" charset="0"/>
              </a:rPr>
              <a:t>velike razlike </a:t>
            </a:r>
            <a:r>
              <a:rPr lang="en-US" dirty="0" smtClean="0">
                <a:latin typeface="Calibri" pitchFamily="34" charset="0"/>
              </a:rPr>
              <a:t>u </a:t>
            </a:r>
            <a:r>
              <a:rPr lang="en-US" dirty="0" err="1" smtClean="0">
                <a:latin typeface="Calibri" pitchFamily="34" charset="0"/>
              </a:rPr>
              <a:t>crte</a:t>
            </a:r>
            <a:r>
              <a:rPr lang="sr-Latn-CS" dirty="0" smtClean="0">
                <a:latin typeface="Calibri" pitchFamily="34" charset="0"/>
              </a:rPr>
              <a:t>žima kod </a:t>
            </a:r>
            <a:r>
              <a:rPr lang="sr-Latn-CS" dirty="0">
                <a:latin typeface="Calibri" pitchFamily="34" charset="0"/>
              </a:rPr>
              <a:t>dece istog </a:t>
            </a:r>
            <a:r>
              <a:rPr lang="sr-Latn-CS" dirty="0" smtClean="0">
                <a:latin typeface="Calibri" pitchFamily="34" charset="0"/>
              </a:rPr>
              <a:t>IQ-a, iz čega je zaključila da </a:t>
            </a:r>
            <a:r>
              <a:rPr lang="sr-Latn-CS" b="1" i="1" dirty="0" smtClean="0">
                <a:latin typeface="Calibri" pitchFamily="34" charset="0"/>
              </a:rPr>
              <a:t>crtež može da se koristi i kao test ličnosti</a:t>
            </a:r>
          </a:p>
          <a:p>
            <a:r>
              <a:rPr lang="sr-Latn-CS" b="1" dirty="0" smtClean="0">
                <a:latin typeface="Calibri" pitchFamily="34" charset="0"/>
              </a:rPr>
              <a:t>P</a:t>
            </a:r>
            <a:r>
              <a:rPr lang="en-US" b="1" dirty="0" err="1" smtClean="0">
                <a:latin typeface="Calibri" pitchFamily="34" charset="0"/>
              </a:rPr>
              <a:t>opular</a:t>
            </a:r>
            <a:r>
              <a:rPr lang="sr-Latn-RS" b="1" dirty="0" smtClean="0">
                <a:latin typeface="Calibri" pitchFamily="34" charset="0"/>
              </a:rPr>
              <a:t>na  tehnika  </a:t>
            </a:r>
            <a:r>
              <a:rPr lang="sr-Latn-RS" dirty="0" smtClean="0">
                <a:latin typeface="Calibri" pitchFamily="34" charset="0"/>
              </a:rPr>
              <a:t>u š</a:t>
            </a:r>
            <a:r>
              <a:rPr lang="sr-Latn-CS" dirty="0" smtClean="0">
                <a:latin typeface="Calibri" pitchFamily="34" charset="0"/>
              </a:rPr>
              <a:t>irokoj  upotrebi</a:t>
            </a:r>
            <a:r>
              <a:rPr lang="en-US" b="1" dirty="0" smtClean="0">
                <a:latin typeface="Calibri" pitchFamily="34" charset="0"/>
              </a:rPr>
              <a:t>:</a:t>
            </a:r>
            <a:r>
              <a:rPr lang="sr-Latn-RS" b="1" dirty="0" smtClean="0">
                <a:latin typeface="Calibri" pitchFamily="34" charset="0"/>
              </a:rPr>
              <a:t> </a:t>
            </a:r>
            <a:r>
              <a:rPr lang="sr-Latn-CS" dirty="0" smtClean="0">
                <a:latin typeface="Calibri" pitchFamily="34" charset="0"/>
              </a:rPr>
              <a:t>atraktivna, </a:t>
            </a:r>
            <a:r>
              <a:rPr lang="sr-Latn-CS" dirty="0" smtClean="0">
                <a:latin typeface="Calibri" pitchFamily="34" charset="0"/>
              </a:rPr>
              <a:t>kreativna, </a:t>
            </a:r>
            <a:r>
              <a:rPr lang="sr-Latn-CS" dirty="0" smtClean="0">
                <a:latin typeface="Calibri" pitchFamily="34" charset="0"/>
              </a:rPr>
              <a:t>izaziva neznatan otpor...</a:t>
            </a:r>
          </a:p>
          <a:p>
            <a:r>
              <a:rPr lang="sr-Latn-RS" b="1" i="1" dirty="0" smtClean="0">
                <a:latin typeface="Calibri" pitchFamily="34" charset="0"/>
              </a:rPr>
              <a:t>Prihvatljiva</a:t>
            </a:r>
            <a:r>
              <a:rPr lang="sr-Latn-RS" i="1" dirty="0" smtClean="0">
                <a:latin typeface="Calibri" pitchFamily="34" charset="0"/>
              </a:rPr>
              <a:t>  </a:t>
            </a:r>
            <a:r>
              <a:rPr lang="sr-Latn-RS" dirty="0" smtClean="0">
                <a:latin typeface="Calibri" pitchFamily="34" charset="0"/>
              </a:rPr>
              <a:t>za svakoga </a:t>
            </a:r>
            <a:r>
              <a:rPr lang="sr-Latn-RS" dirty="0" smtClean="0">
                <a:latin typeface="Calibri" pitchFamily="34" charset="0"/>
              </a:rPr>
              <a:t>(deca</a:t>
            </a:r>
            <a:r>
              <a:rPr lang="sr-Latn-RS" dirty="0" smtClean="0">
                <a:latin typeface="Calibri" pitchFamily="34" charset="0"/>
              </a:rPr>
              <a:t>, mentalno zaostali i td.)</a:t>
            </a:r>
          </a:p>
          <a:p>
            <a:r>
              <a:rPr lang="sr-Latn-CS" dirty="0" smtClean="0">
                <a:latin typeface="Calibri" pitchFamily="34" charset="0"/>
              </a:rPr>
              <a:t>Nema </a:t>
            </a:r>
            <a:r>
              <a:rPr lang="sr-Latn-CS" dirty="0">
                <a:latin typeface="Calibri" pitchFamily="34" charset="0"/>
              </a:rPr>
              <a:t>dokazanu </a:t>
            </a:r>
            <a:r>
              <a:rPr lang="sr-Latn-CS" dirty="0" smtClean="0">
                <a:latin typeface="Calibri" pitchFamily="34" charset="0"/>
              </a:rPr>
              <a:t>valjanost  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sr-Latn-CS" dirty="0" smtClean="0">
                <a:latin typeface="Calibri" pitchFamily="34" charset="0"/>
              </a:rPr>
              <a:t>metodološk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sr-Latn-CS" dirty="0" smtClean="0">
                <a:latin typeface="Calibri" pitchFamily="34" charset="0"/>
              </a:rPr>
              <a:t> </a:t>
            </a:r>
            <a:r>
              <a:rPr lang="sr-Latn-CS" dirty="0">
                <a:latin typeface="Calibri" pitchFamily="34" charset="0"/>
              </a:rPr>
              <a:t>“</a:t>
            </a:r>
            <a:r>
              <a:rPr lang="sr-Latn-CS" dirty="0" smtClean="0">
                <a:latin typeface="Calibri" pitchFamily="34" charset="0"/>
              </a:rPr>
              <a:t>naiv</a:t>
            </a:r>
            <a:r>
              <a:rPr lang="en-US" dirty="0" smtClean="0">
                <a:latin typeface="Calibri" pitchFamily="34" charset="0"/>
              </a:rPr>
              <a:t>an”</a:t>
            </a:r>
            <a:r>
              <a:rPr lang="sr-Latn-RS" dirty="0" smtClean="0">
                <a:latin typeface="Calibri" pitchFamily="34" charset="0"/>
              </a:rPr>
              <a:t> test</a:t>
            </a:r>
            <a:r>
              <a:rPr lang="en-US" dirty="0" smtClean="0">
                <a:latin typeface="Calibri" pitchFamily="34" charset="0"/>
              </a:rPr>
              <a:t>), </a:t>
            </a:r>
            <a:r>
              <a:rPr lang="en-US" dirty="0" err="1" smtClean="0">
                <a:latin typeface="Calibri" pitchFamily="34" charset="0"/>
              </a:rPr>
              <a:t>ali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dodatnu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validnost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u komparaciji 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rezultatima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ispitanika </a:t>
            </a:r>
            <a:r>
              <a:rPr lang="en-US" dirty="0" err="1" smtClean="0">
                <a:latin typeface="Calibri" pitchFamily="34" charset="0"/>
              </a:rPr>
              <a:t>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ostalim </a:t>
            </a:r>
            <a:r>
              <a:rPr lang="en-US" dirty="0" err="1" smtClean="0">
                <a:latin typeface="Calibri" pitchFamily="34" charset="0"/>
              </a:rPr>
              <a:t>testovima</a:t>
            </a:r>
            <a:r>
              <a:rPr lang="sr-Latn-RS" dirty="0" smtClean="0">
                <a:latin typeface="Calibri" pitchFamily="34" charset="0"/>
              </a:rPr>
              <a:t> baterije.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864096"/>
          </a:xfrm>
        </p:spPr>
        <p:txBody>
          <a:bodyPr>
            <a:normAutofit fontScale="90000"/>
          </a:bodyPr>
          <a:lstStyle/>
          <a:p>
            <a:r>
              <a:rPr lang="sr-Latn-CS" sz="3600" dirty="0" smtClean="0">
                <a:effectLst/>
                <a:latin typeface="Calibri" pitchFamily="34" charset="0"/>
              </a:rPr>
              <a:t/>
            </a:r>
            <a:br>
              <a:rPr lang="sr-Latn-CS" sz="3600" dirty="0" smtClean="0">
                <a:effectLst/>
                <a:latin typeface="Calibri" pitchFamily="34" charset="0"/>
              </a:rPr>
            </a:br>
            <a:r>
              <a:rPr lang="sr-Latn-CS" sz="4000" dirty="0" smtClean="0">
                <a:effectLst/>
                <a:latin typeface="Calibri" pitchFamily="34" charset="0"/>
              </a:rPr>
              <a:t>Interpretacija značenja: ostali delovi tela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749636" cy="5429288"/>
          </a:xfrm>
        </p:spPr>
        <p:txBody>
          <a:bodyPr>
            <a:normAutofit fontScale="92500"/>
          </a:bodyPr>
          <a:lstStyle/>
          <a:p>
            <a:r>
              <a:rPr lang="sr-Latn-CS" sz="2800" b="1" dirty="0" smtClean="0">
                <a:latin typeface="Calibri" pitchFamily="34" charset="0"/>
              </a:rPr>
              <a:t>Trup</a:t>
            </a:r>
            <a:r>
              <a:rPr lang="sr-Latn-CS" sz="2800" dirty="0" smtClean="0">
                <a:latin typeface="Calibri" pitchFamily="34" charset="0"/>
              </a:rPr>
              <a:t> – simbolizuje ego </a:t>
            </a:r>
          </a:p>
          <a:p>
            <a:r>
              <a:rPr lang="sr-Latn-CS" sz="2800" b="1" dirty="0" smtClean="0">
                <a:latin typeface="Calibri" pitchFamily="34" charset="0"/>
              </a:rPr>
              <a:t>Ramena</a:t>
            </a:r>
            <a:r>
              <a:rPr lang="sr-Latn-CS" sz="2800" dirty="0" smtClean="0">
                <a:latin typeface="Calibri" pitchFamily="34" charset="0"/>
              </a:rPr>
              <a:t> – telesna snaga i fizička savršenost</a:t>
            </a:r>
          </a:p>
          <a:p>
            <a:r>
              <a:rPr lang="sr-Latn-CS" sz="2800" b="1" dirty="0" smtClean="0">
                <a:latin typeface="Calibri" pitchFamily="34" charset="0"/>
              </a:rPr>
              <a:t>Grudi – </a:t>
            </a:r>
            <a:r>
              <a:rPr lang="sr-Latn-CS" sz="2800" dirty="0" smtClean="0">
                <a:latin typeface="Calibri" pitchFamily="34" charset="0"/>
              </a:rPr>
              <a:t>psihoseksualna i emocionalna (ne)zrelost</a:t>
            </a:r>
            <a:endParaRPr lang="sr-Latn-CS" sz="2800" b="1" dirty="0" smtClean="0">
              <a:latin typeface="Calibri" pitchFamily="34" charset="0"/>
            </a:endParaRPr>
          </a:p>
          <a:p>
            <a:r>
              <a:rPr lang="sr-Latn-CS" sz="2800" b="1" dirty="0" smtClean="0">
                <a:latin typeface="Calibri" pitchFamily="34" charset="0"/>
              </a:rPr>
              <a:t>Struk – </a:t>
            </a:r>
            <a:r>
              <a:rPr lang="sr-Latn-CS" sz="2800" dirty="0" smtClean="0">
                <a:latin typeface="Calibri" pitchFamily="34" charset="0"/>
              </a:rPr>
              <a:t>tenzije u oblasti seksualnosti</a:t>
            </a:r>
            <a:endParaRPr lang="sr-Latn-CS" sz="2800" b="1" dirty="0" smtClean="0">
              <a:latin typeface="Calibri" pitchFamily="34" charset="0"/>
            </a:endParaRPr>
          </a:p>
          <a:p>
            <a:r>
              <a:rPr lang="sr-Latn-CS" sz="2800" b="1" dirty="0">
                <a:latin typeface="Calibri" pitchFamily="34" charset="0"/>
              </a:rPr>
              <a:t>A</a:t>
            </a:r>
            <a:r>
              <a:rPr lang="sr-Latn-CS" sz="2800" b="1" dirty="0" smtClean="0">
                <a:latin typeface="Calibri" pitchFamily="34" charset="0"/>
              </a:rPr>
              <a:t>natomske </a:t>
            </a:r>
            <a:r>
              <a:rPr lang="sr-Latn-CS" sz="2800" b="1" dirty="0" smtClean="0">
                <a:latin typeface="Calibri" pitchFamily="34" charset="0"/>
              </a:rPr>
              <a:t>indikacije </a:t>
            </a:r>
            <a:r>
              <a:rPr lang="sr-Latn-CS" sz="2800" dirty="0" smtClean="0">
                <a:latin typeface="Calibri" pitchFamily="34" charset="0"/>
              </a:rPr>
              <a:t>(unutrašnji organi, polni organi)  –  psihotične osobe ili studenti likovne umetnosti</a:t>
            </a:r>
          </a:p>
          <a:p>
            <a:r>
              <a:rPr lang="sr-Latn-CS" sz="2800" b="1" dirty="0" smtClean="0">
                <a:latin typeface="Calibri" pitchFamily="34" charset="0"/>
              </a:rPr>
              <a:t>Odeća:</a:t>
            </a:r>
            <a:r>
              <a:rPr lang="sr-Latn-CS" sz="2800" dirty="0" smtClean="0">
                <a:latin typeface="Calibri" pitchFamily="34" charset="0"/>
              </a:rPr>
              <a:t> “narcisi odela” (preterano oblačenje figure) i “narcisi tela” (oskudno oblačenje – egocentrična emocionalnost )</a:t>
            </a:r>
          </a:p>
          <a:p>
            <a:r>
              <a:rPr lang="sr-Latn-CS" sz="2800" b="1" dirty="0" smtClean="0">
                <a:latin typeface="Calibri" pitchFamily="34" charset="0"/>
              </a:rPr>
              <a:t>dugmad</a:t>
            </a:r>
            <a:r>
              <a:rPr lang="sr-Latn-CS" sz="2800" dirty="0" smtClean="0">
                <a:latin typeface="Calibri" pitchFamily="34" charset="0"/>
              </a:rPr>
              <a:t>: zavisnost i emocionalna nezrelost, infantilnost, egocentričnost </a:t>
            </a:r>
          </a:p>
          <a:p>
            <a:r>
              <a:rPr lang="sr-Latn-CS" sz="2800" b="1" dirty="0" smtClean="0">
                <a:latin typeface="Calibri" pitchFamily="34" charset="0"/>
              </a:rPr>
              <a:t>detalji: </a:t>
            </a:r>
            <a:r>
              <a:rPr lang="sr-Latn-CS" sz="2800" dirty="0" smtClean="0">
                <a:latin typeface="Calibri" pitchFamily="34" charset="0"/>
              </a:rPr>
              <a:t>kravate, cipele, štapovi, lule, oružje (muški seksualni simboli)- simboli težnje za muškošću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964613" cy="4525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4400" dirty="0" smtClean="0">
                <a:latin typeface="Calibri" pitchFamily="34" charset="0"/>
              </a:rPr>
              <a:t>           </a:t>
            </a:r>
          </a:p>
          <a:p>
            <a:pPr>
              <a:buNone/>
            </a:pPr>
            <a:r>
              <a:rPr lang="sr-Latn-CS" sz="4400" b="1" dirty="0" smtClean="0">
                <a:latin typeface="Calibri" pitchFamily="34" charset="0"/>
              </a:rPr>
              <a:t>           Grafomotorni sindromi</a:t>
            </a:r>
          </a:p>
          <a:p>
            <a:pPr>
              <a:buNone/>
            </a:pPr>
            <a:endParaRPr lang="sr-Latn-CS" sz="4400" dirty="0" smtClean="0">
              <a:latin typeface="Calibri" pitchFamily="34" charset="0"/>
            </a:endParaRPr>
          </a:p>
          <a:p>
            <a:pPr>
              <a:buNone/>
            </a:pPr>
            <a:r>
              <a:rPr lang="sr-Latn-CS" sz="4400" dirty="0" smtClean="0">
                <a:latin typeface="Calibri" pitchFamily="34" charset="0"/>
              </a:rPr>
              <a:t>      </a:t>
            </a:r>
            <a:r>
              <a:rPr lang="sr-Latn-CS" sz="4000" dirty="0" smtClean="0">
                <a:latin typeface="Calibri" pitchFamily="34" charset="0"/>
              </a:rPr>
              <a:t>(</a:t>
            </a:r>
            <a:r>
              <a:rPr lang="sr-Latn-CS" sz="3600" dirty="0" smtClean="0">
                <a:latin typeface="Calibri" pitchFamily="34" charset="0"/>
              </a:rPr>
              <a:t>Diferencijalno-klasifikacione hipoteze</a:t>
            </a:r>
            <a:r>
              <a:rPr lang="sr-Latn-CS" sz="4000" dirty="0" smtClean="0">
                <a:latin typeface="Calibri" pitchFamily="34" charset="0"/>
              </a:rPr>
              <a:t>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080120"/>
          </a:xfrm>
        </p:spPr>
        <p:txBody>
          <a:bodyPr>
            <a:noAutofit/>
          </a:bodyPr>
          <a:lstStyle/>
          <a:p>
            <a:r>
              <a:rPr lang="sr-Latn-CS" sz="4000" dirty="0" smtClean="0">
                <a:effectLst/>
                <a:latin typeface="Calibri" pitchFamily="34" charset="0"/>
              </a:rPr>
              <a:t>              </a:t>
            </a:r>
            <a:r>
              <a:rPr lang="sr-Latn-CS" sz="3600" dirty="0" smtClean="0">
                <a:effectLst/>
                <a:latin typeface="Calibri" pitchFamily="34" charset="0"/>
              </a:rPr>
              <a:t>Neurotični poremećaji</a:t>
            </a:r>
            <a:endParaRPr lang="en-US" sz="3600" dirty="0">
              <a:effectLst/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576" y="1628800"/>
            <a:ext cx="7931224" cy="432048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r-Latn-CS" sz="2800" dirty="0" smtClean="0">
                <a:latin typeface="Calibri" pitchFamily="34" charset="0"/>
              </a:rPr>
              <a:t>mala </a:t>
            </a:r>
            <a:r>
              <a:rPr lang="sr-Latn-CS" sz="2800" dirty="0">
                <a:latin typeface="Calibri" pitchFamily="34" charset="0"/>
              </a:rPr>
              <a:t>korektno prikazana </a:t>
            </a:r>
            <a:r>
              <a:rPr lang="sr-Latn-CS" sz="2800" dirty="0" smtClean="0">
                <a:latin typeface="Calibri" pitchFamily="34" charset="0"/>
              </a:rPr>
              <a:t>figura</a:t>
            </a:r>
          </a:p>
          <a:p>
            <a:pPr>
              <a:lnSpc>
                <a:spcPct val="110000"/>
              </a:lnSpc>
            </a:pPr>
            <a:r>
              <a:rPr lang="sr-Latn-CS" sz="2800" dirty="0" smtClean="0">
                <a:latin typeface="Calibri" pitchFamily="34" charset="0"/>
              </a:rPr>
              <a:t>figura povučena </a:t>
            </a:r>
            <a:r>
              <a:rPr lang="sr-Latn-CS" sz="2800" dirty="0">
                <a:latin typeface="Calibri" pitchFamily="34" charset="0"/>
              </a:rPr>
              <a:t>u ugao (skupljena) </a:t>
            </a:r>
            <a:r>
              <a:rPr lang="sr-Latn-CS" sz="2800" dirty="0" smtClean="0">
                <a:latin typeface="Calibri" pitchFamily="34" charset="0"/>
              </a:rPr>
              <a:t>        </a:t>
            </a:r>
          </a:p>
          <a:p>
            <a:pPr>
              <a:lnSpc>
                <a:spcPct val="110000"/>
              </a:lnSpc>
            </a:pPr>
            <a:r>
              <a:rPr lang="sr-Latn-CS" sz="2800" dirty="0" smtClean="0">
                <a:latin typeface="Calibri" pitchFamily="34" charset="0"/>
              </a:rPr>
              <a:t>slab pritisak</a:t>
            </a:r>
          </a:p>
          <a:p>
            <a:pPr>
              <a:lnSpc>
                <a:spcPct val="110000"/>
              </a:lnSpc>
            </a:pPr>
            <a:r>
              <a:rPr lang="sr-Latn-CS" sz="2800" dirty="0" smtClean="0">
                <a:latin typeface="Calibri" pitchFamily="34" charset="0"/>
              </a:rPr>
              <a:t>tanke linije </a:t>
            </a:r>
          </a:p>
          <a:p>
            <a:pPr>
              <a:lnSpc>
                <a:spcPct val="110000"/>
              </a:lnSpc>
            </a:pPr>
            <a:r>
              <a:rPr lang="sr-Latn-CS" sz="2800" dirty="0" smtClean="0">
                <a:latin typeface="Calibri" pitchFamily="34" charset="0"/>
              </a:rPr>
              <a:t>brisanje</a:t>
            </a:r>
            <a:r>
              <a:rPr lang="sr-Latn-CS" sz="2800" dirty="0">
                <a:latin typeface="Calibri" pitchFamily="34" charset="0"/>
              </a:rPr>
              <a:t>, </a:t>
            </a:r>
            <a:r>
              <a:rPr lang="sr-Latn-CS" sz="2800" dirty="0" smtClean="0">
                <a:latin typeface="Calibri" pitchFamily="34" charset="0"/>
              </a:rPr>
              <a:t>senčenje</a:t>
            </a:r>
          </a:p>
          <a:p>
            <a:pPr>
              <a:lnSpc>
                <a:spcPct val="110000"/>
              </a:lnSpc>
            </a:pPr>
            <a:r>
              <a:rPr lang="sr-Latn-CS" sz="2800" dirty="0" smtClean="0">
                <a:latin typeface="Calibri" pitchFamily="34" charset="0"/>
              </a:rPr>
              <a:t>glava istaknuta</a:t>
            </a:r>
          </a:p>
          <a:p>
            <a:pPr>
              <a:lnSpc>
                <a:spcPct val="110000"/>
              </a:lnSpc>
            </a:pPr>
            <a:r>
              <a:rPr lang="sr-Latn-CS" sz="2800" dirty="0" smtClean="0">
                <a:latin typeface="Calibri" pitchFamily="34" charset="0"/>
              </a:rPr>
              <a:t>sastavljene </a:t>
            </a:r>
            <a:r>
              <a:rPr lang="sr-Latn-CS" sz="2800" dirty="0">
                <a:latin typeface="Calibri" pitchFamily="34" charset="0"/>
              </a:rPr>
              <a:t>noge</a:t>
            </a:r>
            <a:r>
              <a:rPr lang="sr-Latn-CS" sz="2800" dirty="0" smtClean="0">
                <a:latin typeface="Calibri" pitchFamily="34" charset="0"/>
              </a:rPr>
              <a:t>...</a:t>
            </a:r>
          </a:p>
          <a:p>
            <a:pPr>
              <a:lnSpc>
                <a:spcPct val="110000"/>
              </a:lnSpc>
              <a:buNone/>
            </a:pPr>
            <a:endParaRPr lang="sr-Latn-C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         </a:t>
            </a:r>
            <a:r>
              <a:rPr lang="sr-Latn-CS" sz="3600" dirty="0" smtClean="0">
                <a:latin typeface="Calibri" pitchFamily="34" charset="0"/>
              </a:rPr>
              <a:t>D</a:t>
            </a:r>
            <a:r>
              <a:rPr lang="sr-Latn-CS" sz="3600" dirty="0" smtClean="0">
                <a:effectLst/>
                <a:latin typeface="Calibri" pitchFamily="34" charset="0"/>
              </a:rPr>
              <a:t>epresivni poremećaji</a:t>
            </a:r>
            <a:endParaRPr lang="en-US" sz="3600" dirty="0">
              <a:effectLst/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r-Latn-CS" sz="2800" dirty="0" smtClean="0">
                <a:latin typeface="Calibri" pitchFamily="34" charset="0"/>
              </a:rPr>
              <a:t>Mala figura</a:t>
            </a:r>
          </a:p>
          <a:p>
            <a:pPr>
              <a:lnSpc>
                <a:spcPct val="150000"/>
              </a:lnSpc>
            </a:pPr>
            <a:r>
              <a:rPr lang="sr-Latn-CS" sz="2800" dirty="0" smtClean="0">
                <a:latin typeface="Calibri" pitchFamily="34" charset="0"/>
              </a:rPr>
              <a:t>Obilno detaljisanje</a:t>
            </a:r>
          </a:p>
          <a:p>
            <a:pPr>
              <a:lnSpc>
                <a:spcPct val="150000"/>
              </a:lnSpc>
            </a:pPr>
            <a:r>
              <a:rPr lang="sr-Latn-CS" sz="2800" dirty="0" smtClean="0">
                <a:latin typeface="Calibri" pitchFamily="34" charset="0"/>
              </a:rPr>
              <a:t>Glava bez usta ili naglašena usta</a:t>
            </a:r>
          </a:p>
          <a:p>
            <a:pPr>
              <a:lnSpc>
                <a:spcPct val="150000"/>
              </a:lnSpc>
            </a:pPr>
            <a:r>
              <a:rPr lang="sr-Latn-CS" sz="2800" dirty="0" smtClean="0">
                <a:latin typeface="Calibri" pitchFamily="34" charset="0"/>
              </a:rPr>
              <a:t>Figura “potonula” ka donjoj ivici papira</a:t>
            </a:r>
          </a:p>
          <a:p>
            <a:pPr>
              <a:lnSpc>
                <a:spcPct val="150000"/>
              </a:lnSpc>
            </a:pPr>
            <a:r>
              <a:rPr lang="sr-Latn-CS" sz="2800" dirty="0" smtClean="0">
                <a:latin typeface="Calibri" pitchFamily="34" charset="0"/>
              </a:rPr>
              <a:t>Sedeći položaj figure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r-Latn-CS" smtClean="0"/>
              <a:t> </a:t>
            </a:r>
            <a:r>
              <a:rPr lang="sr-Latn-CS" sz="3600" smtClean="0">
                <a:effectLst/>
                <a:latin typeface="Calibri" pitchFamily="34" charset="0"/>
              </a:rPr>
              <a:t>A</a:t>
            </a:r>
            <a:r>
              <a:rPr lang="en-US" sz="3600" smtClean="0">
                <a:effectLst/>
                <a:latin typeface="Calibri" pitchFamily="34" charset="0"/>
              </a:rPr>
              <a:t>nksiozn</a:t>
            </a:r>
            <a:r>
              <a:rPr lang="sr-Latn-CS" sz="3600" smtClean="0">
                <a:effectLst/>
                <a:latin typeface="Calibri" pitchFamily="34" charset="0"/>
              </a:rPr>
              <a:t>o-depresivni poremećaj</a:t>
            </a:r>
            <a:endParaRPr lang="en-US" sz="3600">
              <a:effectLst/>
              <a:latin typeface="Calibri" pitchFamily="34" charset="0"/>
            </a:endParaRPr>
          </a:p>
        </p:txBody>
      </p:sp>
      <p:pic>
        <p:nvPicPr>
          <p:cNvPr id="1026" name="Picture 2" descr="C:\Documents and Settings\Jovanovici\Desktop\Psihodijagnostika. 2011\Machover.primeri\Machover.anksiozni neuroticn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805" y="1773872"/>
            <a:ext cx="6230389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22114"/>
          </a:xfrm>
        </p:spPr>
        <p:txBody>
          <a:bodyPr>
            <a:normAutofit/>
          </a:bodyPr>
          <a:lstStyle/>
          <a:p>
            <a:r>
              <a:rPr lang="en-US" dirty="0" smtClean="0"/>
              <a:t>     </a:t>
            </a:r>
            <a:r>
              <a:rPr lang="en-US" sz="4000" dirty="0" smtClean="0">
                <a:effectLst/>
                <a:latin typeface="Calibri" pitchFamily="34" charset="0"/>
              </a:rPr>
              <a:t>H</a:t>
            </a:r>
            <a:r>
              <a:rPr lang="sr-Latn-CS" sz="4000" dirty="0" smtClean="0">
                <a:effectLst/>
                <a:latin typeface="Calibri" pitchFamily="34" charset="0"/>
              </a:rPr>
              <a:t>istrionični </a:t>
            </a:r>
            <a:r>
              <a:rPr lang="en-US" sz="4000" dirty="0" smtClean="0">
                <a:effectLst/>
                <a:latin typeface="Calibri" pitchFamily="34" charset="0"/>
              </a:rPr>
              <a:t> tip </a:t>
            </a:r>
            <a:r>
              <a:rPr lang="sr-Latn-RS" sz="4000" dirty="0" smtClean="0">
                <a:effectLst/>
                <a:latin typeface="Calibri" pitchFamily="34" charset="0"/>
              </a:rPr>
              <a:t>poremećaja </a:t>
            </a:r>
            <a:r>
              <a:rPr lang="sr-Latn-CS" sz="4000" dirty="0" smtClean="0">
                <a:effectLst/>
                <a:latin typeface="Calibri" pitchFamily="34" charset="0"/>
              </a:rPr>
              <a:t>ličnosti</a:t>
            </a:r>
            <a:endParaRPr lang="en-US" sz="4000" dirty="0">
              <a:effectLst/>
              <a:latin typeface="Calibri" pitchFamily="34" charset="0"/>
            </a:endParaRPr>
          </a:p>
        </p:txBody>
      </p:sp>
      <p:pic>
        <p:nvPicPr>
          <p:cNvPr id="1026" name="Picture 2" descr="C:\Documents and Settings\Jovanovici\Desktop\Machover. H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36799" y="1600200"/>
            <a:ext cx="6708401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r-Latn-RS" sz="3600" dirty="0" smtClean="0">
                <a:effectLst/>
                <a:latin typeface="Calibri" pitchFamily="34" charset="0"/>
              </a:rPr>
              <a:t>    </a:t>
            </a:r>
            <a:r>
              <a:rPr lang="en-US" sz="3600" dirty="0" smtClean="0">
                <a:effectLst/>
                <a:latin typeface="Calibri" pitchFamily="34" charset="0"/>
              </a:rPr>
              <a:t>Na</a:t>
            </a:r>
            <a:r>
              <a:rPr lang="sr-Latn-CS" sz="3600" dirty="0" smtClean="0">
                <a:effectLst/>
                <a:latin typeface="Calibri" pitchFamily="34" charset="0"/>
              </a:rPr>
              <a:t>rcistični </a:t>
            </a:r>
            <a:r>
              <a:rPr lang="en-US" sz="3600" dirty="0" smtClean="0">
                <a:effectLst/>
                <a:latin typeface="Calibri" pitchFamily="34" charset="0"/>
              </a:rPr>
              <a:t> tip </a:t>
            </a:r>
            <a:r>
              <a:rPr lang="sr-Latn-RS" sz="3600" dirty="0" smtClean="0">
                <a:effectLst/>
                <a:latin typeface="Calibri" pitchFamily="34" charset="0"/>
              </a:rPr>
              <a:t>poremećaja </a:t>
            </a:r>
            <a:r>
              <a:rPr lang="en-US" sz="3600" dirty="0" err="1" smtClean="0">
                <a:effectLst/>
                <a:latin typeface="Calibri" pitchFamily="34" charset="0"/>
              </a:rPr>
              <a:t>li</a:t>
            </a:r>
            <a:r>
              <a:rPr lang="sr-Latn-CS" sz="3600" dirty="0" smtClean="0">
                <a:effectLst/>
                <a:latin typeface="Calibri" pitchFamily="34" charset="0"/>
              </a:rPr>
              <a:t>č</a:t>
            </a:r>
            <a:r>
              <a:rPr lang="en-US" sz="3600" dirty="0" err="1" smtClean="0">
                <a:effectLst/>
                <a:latin typeface="Calibri" pitchFamily="34" charset="0"/>
              </a:rPr>
              <a:t>nosti</a:t>
            </a:r>
            <a:endParaRPr lang="en-US" sz="3600" dirty="0">
              <a:effectLst/>
              <a:latin typeface="Calibri" pitchFamily="34" charset="0"/>
            </a:endParaRPr>
          </a:p>
        </p:txBody>
      </p:sp>
      <p:pic>
        <p:nvPicPr>
          <p:cNvPr id="3074" name="Picture 2" descr="C:\Documents and Settings\Jovanovici\Desktop\Machover.Jasna Konstantinovi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805" y="1773872"/>
            <a:ext cx="6230389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600" smtClean="0">
                <a:effectLst/>
                <a:latin typeface="Calibri" pitchFamily="34" charset="0"/>
              </a:rPr>
              <a:t>Paranoidna ličnost</a:t>
            </a:r>
            <a:endParaRPr lang="en-US" sz="3600">
              <a:effectLst/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7313240" cy="4773144"/>
          </a:xfrm>
        </p:spPr>
        <p:txBody>
          <a:bodyPr>
            <a:normAutofit/>
          </a:bodyPr>
          <a:lstStyle/>
          <a:p>
            <a:r>
              <a:rPr lang="sr-Latn-CS" sz="2800" dirty="0" smtClean="0">
                <a:latin typeface="Calibri" pitchFamily="34" charset="0"/>
              </a:rPr>
              <a:t>povećana figura</a:t>
            </a:r>
          </a:p>
          <a:p>
            <a:r>
              <a:rPr lang="sr-Latn-CS" sz="2800" dirty="0" smtClean="0">
                <a:latin typeface="Calibri" pitchFamily="34" charset="0"/>
              </a:rPr>
              <a:t>velika glava </a:t>
            </a:r>
          </a:p>
          <a:p>
            <a:r>
              <a:rPr lang="sr-Latn-CS" sz="2800" dirty="0" smtClean="0">
                <a:latin typeface="Calibri" pitchFamily="34" charset="0"/>
              </a:rPr>
              <a:t>naglašene oči i uši</a:t>
            </a:r>
          </a:p>
          <a:p>
            <a:r>
              <a:rPr lang="sr-Latn-CS" sz="2800" dirty="0" smtClean="0">
                <a:latin typeface="Calibri" pitchFamily="34" charset="0"/>
              </a:rPr>
              <a:t>prsti oštri (kao kandže) </a:t>
            </a:r>
          </a:p>
          <a:p>
            <a:r>
              <a:rPr lang="sr-Latn-CS" sz="2800" dirty="0">
                <a:latin typeface="Calibri" pitchFamily="34" charset="0"/>
              </a:rPr>
              <a:t>o</a:t>
            </a:r>
            <a:r>
              <a:rPr lang="sr-Latn-CS" sz="2800" dirty="0" smtClean="0">
                <a:latin typeface="Calibri" pitchFamily="34" charset="0"/>
              </a:rPr>
              <a:t>stavlja </a:t>
            </a:r>
            <a:r>
              <a:rPr lang="sr-Latn-CS" sz="2800" dirty="0" smtClean="0">
                <a:latin typeface="Calibri" pitchFamily="34" charset="0"/>
              </a:rPr>
              <a:t>utisak napetosti</a:t>
            </a:r>
          </a:p>
          <a:p>
            <a:r>
              <a:rPr lang="sr-Latn-CS" sz="2800" dirty="0" smtClean="0">
                <a:latin typeface="Calibri" pitchFamily="34" charset="0"/>
              </a:rPr>
              <a:t>spontani </a:t>
            </a:r>
            <a:r>
              <a:rPr lang="sr-Latn-CS" sz="2800" dirty="0" smtClean="0">
                <a:latin typeface="Calibri" pitchFamily="34" charset="0"/>
              </a:rPr>
              <a:t>pismeni komentari po crtežu</a:t>
            </a:r>
          </a:p>
          <a:p>
            <a:r>
              <a:rPr lang="sr-Latn-CS" sz="2800" dirty="0" smtClean="0">
                <a:latin typeface="Calibri" pitchFamily="34" charset="0"/>
              </a:rPr>
              <a:t>ekspanzivan crtež …</a:t>
            </a:r>
            <a:endParaRPr lang="sr-Latn-CS" sz="2800" b="1" dirty="0" smtClean="0">
              <a:latin typeface="Calibri" pitchFamily="34" charset="0"/>
            </a:endParaRP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effectLst/>
                <a:latin typeface="Calibri" pitchFamily="34" charset="0"/>
              </a:rPr>
              <a:t>Parano</a:t>
            </a:r>
            <a:r>
              <a:rPr lang="sr-Latn-CS" sz="3600" dirty="0" smtClean="0">
                <a:effectLst/>
                <a:latin typeface="Calibri" pitchFamily="34" charset="0"/>
              </a:rPr>
              <a:t>idna psihoza </a:t>
            </a:r>
            <a:endParaRPr lang="en-US" sz="3600" dirty="0">
              <a:effectLst/>
              <a:latin typeface="Calibri" pitchFamily="34" charset="0"/>
            </a:endParaRPr>
          </a:p>
        </p:txBody>
      </p:sp>
      <p:pic>
        <p:nvPicPr>
          <p:cNvPr id="1026" name="Picture 2" descr="C:\Documents and Settings\Jovanovici\Desktop\Machover. Paranoj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805" y="1773872"/>
            <a:ext cx="6230389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r-Latn-CS" sz="3600" smtClean="0">
                <a:effectLst/>
                <a:latin typeface="Calibri" pitchFamily="34" charset="0"/>
              </a:rPr>
              <a:t>Shizofrenija</a:t>
            </a:r>
            <a:endParaRPr lang="en-US" sz="3600">
              <a:effectLst/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3568" y="1556792"/>
            <a:ext cx="8003232" cy="44504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sr-Latn-CS" sz="28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sr-Latn-CS" sz="2800" dirty="0" smtClean="0">
                <a:latin typeface="Calibri" pitchFamily="34" charset="0"/>
              </a:rPr>
              <a:t>bizarni ( čudni) detalji</a:t>
            </a:r>
          </a:p>
          <a:p>
            <a:pPr>
              <a:lnSpc>
                <a:spcPct val="80000"/>
              </a:lnSpc>
            </a:pPr>
            <a:r>
              <a:rPr lang="sr-Latn-CS" sz="2800" dirty="0" smtClean="0">
                <a:latin typeface="Calibri" pitchFamily="34" charset="0"/>
              </a:rPr>
              <a:t>ruke izostavljene ili ukrućene</a:t>
            </a:r>
          </a:p>
          <a:p>
            <a:pPr>
              <a:lnSpc>
                <a:spcPct val="80000"/>
              </a:lnSpc>
            </a:pPr>
            <a:r>
              <a:rPr lang="sr-Latn-CS" sz="2800" dirty="0" smtClean="0">
                <a:latin typeface="Calibri" pitchFamily="34" charset="0"/>
              </a:rPr>
              <a:t>mešanje profila i anfasa</a:t>
            </a:r>
          </a:p>
          <a:p>
            <a:pPr>
              <a:lnSpc>
                <a:spcPct val="80000"/>
              </a:lnSpc>
            </a:pPr>
            <a:r>
              <a:rPr lang="sr-Latn-CS" sz="2800" dirty="0" smtClean="0">
                <a:latin typeface="Calibri" pitchFamily="34" charset="0"/>
              </a:rPr>
              <a:t>disproporcija detalja</a:t>
            </a:r>
          </a:p>
          <a:p>
            <a:pPr>
              <a:lnSpc>
                <a:spcPct val="80000"/>
              </a:lnSpc>
            </a:pPr>
            <a:r>
              <a:rPr lang="sr-Latn-CS" sz="2800" dirty="0" smtClean="0">
                <a:latin typeface="Calibri" pitchFamily="34" charset="0"/>
              </a:rPr>
              <a:t>prozirnost unutrašnjih organa ili udova kroz odeću</a:t>
            </a:r>
          </a:p>
          <a:p>
            <a:pPr>
              <a:lnSpc>
                <a:spcPct val="80000"/>
              </a:lnSpc>
            </a:pPr>
            <a:r>
              <a:rPr lang="sr-Latn-CS" sz="2800" dirty="0" smtClean="0">
                <a:latin typeface="Calibri" pitchFamily="34" charset="0"/>
              </a:rPr>
              <a:t>naglašavanje ušiju i očiju</a:t>
            </a:r>
          </a:p>
          <a:p>
            <a:pPr>
              <a:lnSpc>
                <a:spcPct val="80000"/>
              </a:lnSpc>
            </a:pPr>
            <a:r>
              <a:rPr lang="sr-Latn-CS" sz="2800" dirty="0" smtClean="0">
                <a:latin typeface="Calibri" pitchFamily="34" charset="0"/>
              </a:rPr>
              <a:t>granica tela prekinuta</a:t>
            </a:r>
          </a:p>
          <a:p>
            <a:pPr>
              <a:lnSpc>
                <a:spcPct val="80000"/>
              </a:lnSpc>
            </a:pPr>
            <a:r>
              <a:rPr lang="sr-Latn-CS" sz="2800" dirty="0" smtClean="0">
                <a:latin typeface="Calibri" pitchFamily="34" charset="0"/>
              </a:rPr>
              <a:t>nediferenciranost polova</a:t>
            </a:r>
          </a:p>
          <a:p>
            <a:pPr>
              <a:lnSpc>
                <a:spcPct val="80000"/>
              </a:lnSpc>
              <a:buNone/>
            </a:pPr>
            <a:endParaRPr lang="sr-Latn-CS" sz="3200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363272" cy="864096"/>
          </a:xfrm>
        </p:spPr>
        <p:txBody>
          <a:bodyPr>
            <a:normAutofit/>
          </a:bodyPr>
          <a:lstStyle/>
          <a:p>
            <a:pPr algn="ctr"/>
            <a:r>
              <a:rPr lang="sr-Latn-CS" sz="4000" dirty="0" smtClean="0">
                <a:effectLst/>
                <a:latin typeface="Calibri" pitchFamily="34" charset="0"/>
              </a:rPr>
              <a:t>MT</a:t>
            </a:r>
            <a:r>
              <a:rPr lang="en-US" sz="4000" dirty="0" smtClean="0">
                <a:effectLst/>
                <a:latin typeface="Calibri" pitchFamily="34" charset="0"/>
              </a:rPr>
              <a:t>-</a:t>
            </a:r>
            <a:r>
              <a:rPr lang="sr-Latn-RS" sz="4000" dirty="0" smtClean="0">
                <a:effectLst/>
                <a:latin typeface="Calibri" pitchFamily="34" charset="0"/>
              </a:rPr>
              <a:t> postupak zadavanja</a:t>
            </a:r>
            <a:endParaRPr lang="en-US" sz="4000" dirty="0">
              <a:effectLst/>
              <a:latin typeface="Calibri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268760"/>
            <a:ext cx="8640960" cy="5160635"/>
          </a:xfrm>
        </p:spPr>
        <p:txBody>
          <a:bodyPr>
            <a:normAutofit/>
          </a:bodyPr>
          <a:lstStyle/>
          <a:p>
            <a:r>
              <a:rPr lang="sr-Latn-CS" sz="2400" dirty="0" smtClean="0">
                <a:latin typeface="Calibri" pitchFamily="34" charset="0"/>
              </a:rPr>
              <a:t>Ispitaniku se daje čist beli papir </a:t>
            </a:r>
            <a:r>
              <a:rPr lang="sr-Latn-CS" sz="2400" b="1" dirty="0" smtClean="0">
                <a:latin typeface="Calibri" pitchFamily="34" charset="0"/>
              </a:rPr>
              <a:t>A4 formata, presavijen na pola</a:t>
            </a:r>
          </a:p>
          <a:p>
            <a:r>
              <a:rPr lang="sr-Latn-CS" sz="2400" b="1" dirty="0" smtClean="0">
                <a:latin typeface="Calibri" pitchFamily="34" charset="0"/>
              </a:rPr>
              <a:t>Instrukcija</a:t>
            </a:r>
            <a:r>
              <a:rPr lang="sr-Latn-CS" sz="2400" dirty="0" smtClean="0">
                <a:latin typeface="Calibri" pitchFamily="34" charset="0"/>
              </a:rPr>
              <a:t> : </a:t>
            </a:r>
            <a:r>
              <a:rPr lang="sr-Latn-CS" sz="2400" i="1" dirty="0" smtClean="0">
                <a:latin typeface="Calibri" pitchFamily="34" charset="0"/>
              </a:rPr>
              <a:t>“Nacrtajte </a:t>
            </a:r>
            <a:r>
              <a:rPr lang="sr-Latn-CS" sz="2400" i="1" dirty="0" smtClean="0">
                <a:latin typeface="Calibri" pitchFamily="34" charset="0"/>
              </a:rPr>
              <a:t>ljudsku </a:t>
            </a:r>
            <a:r>
              <a:rPr lang="sr-Latn-CS" sz="2400" i="1" dirty="0" smtClean="0">
                <a:latin typeface="Calibri" pitchFamily="34" charset="0"/>
              </a:rPr>
              <a:t>figuru” </a:t>
            </a:r>
            <a:r>
              <a:rPr lang="sr-Latn-CS" sz="2400" dirty="0" smtClean="0">
                <a:latin typeface="Calibri" pitchFamily="34" charset="0"/>
              </a:rPr>
              <a:t> (dodatna uputstva, za motivaciju, po potrebi: “Celu figuru”, “Radite kako vama </a:t>
            </a:r>
            <a:r>
              <a:rPr lang="sr-Latn-CS" sz="2400" dirty="0" smtClean="0">
                <a:latin typeface="Calibri" pitchFamily="34" charset="0"/>
              </a:rPr>
              <a:t>odgovara...”, ”</a:t>
            </a:r>
            <a:r>
              <a:rPr lang="en-US" sz="2400" dirty="0" err="1" smtClean="0">
                <a:latin typeface="Calibri" pitchFamily="34" charset="0"/>
              </a:rPr>
              <a:t>Ve</a:t>
            </a:r>
            <a:r>
              <a:rPr lang="sr-Latn-RS" sz="2400" dirty="0" smtClean="0">
                <a:latin typeface="Calibri" pitchFamily="34" charset="0"/>
              </a:rPr>
              <a:t>ština</a:t>
            </a:r>
            <a:r>
              <a:rPr lang="sr-Latn-CS" sz="2400" dirty="0" smtClean="0">
                <a:latin typeface="Calibri" pitchFamily="34" charset="0"/>
              </a:rPr>
              <a:t> </a:t>
            </a:r>
            <a:r>
              <a:rPr lang="sr-Latn-CS" sz="2400" dirty="0" smtClean="0">
                <a:latin typeface="Calibri" pitchFamily="34" charset="0"/>
              </a:rPr>
              <a:t>nije bitna...” “I deca umeju da </a:t>
            </a:r>
            <a:r>
              <a:rPr lang="sr-Latn-CS" sz="2400" dirty="0" smtClean="0">
                <a:latin typeface="Calibri" pitchFamily="34" charset="0"/>
              </a:rPr>
              <a:t>crtaju”)</a:t>
            </a:r>
            <a:endParaRPr lang="en-US" sz="2400" dirty="0" smtClean="0">
              <a:latin typeface="Calibri" pitchFamily="34" charset="0"/>
            </a:endParaRPr>
          </a:p>
          <a:p>
            <a:r>
              <a:rPr lang="sr-Latn-CS" sz="2400" dirty="0" smtClean="0">
                <a:latin typeface="Calibri" pitchFamily="34" charset="0"/>
              </a:rPr>
              <a:t>Crtaju  se </a:t>
            </a:r>
            <a:r>
              <a:rPr lang="sr-Latn-CS" sz="2400" b="1" dirty="0" smtClean="0">
                <a:latin typeface="Calibri" pitchFamily="34" charset="0"/>
              </a:rPr>
              <a:t>figure oba pola</a:t>
            </a:r>
            <a:r>
              <a:rPr lang="sr-Latn-CS" sz="2400" dirty="0" smtClean="0">
                <a:latin typeface="Calibri" pitchFamily="34" charset="0"/>
              </a:rPr>
              <a:t>, redosled je po izboru crtača</a:t>
            </a:r>
          </a:p>
          <a:p>
            <a:r>
              <a:rPr lang="sr-Latn-CS" sz="2400" dirty="0" smtClean="0">
                <a:latin typeface="Calibri" pitchFamily="34" charset="0"/>
              </a:rPr>
              <a:t>Beleži se koja je figura </a:t>
            </a:r>
            <a:r>
              <a:rPr lang="sr-Latn-CS" sz="2400" b="1" dirty="0" smtClean="0">
                <a:latin typeface="Calibri" pitchFamily="34" charset="0"/>
              </a:rPr>
              <a:t>prvo nacrtana </a:t>
            </a:r>
            <a:r>
              <a:rPr lang="sr-Latn-CS" sz="2400" dirty="0" smtClean="0">
                <a:latin typeface="Calibri" pitchFamily="34" charset="0"/>
              </a:rPr>
              <a:t>(rimskim I u gornjem desnom uglu)</a:t>
            </a:r>
          </a:p>
          <a:p>
            <a:r>
              <a:rPr lang="sr-Latn-CS" sz="2400" b="1" dirty="0" smtClean="0">
                <a:latin typeface="Calibri" pitchFamily="34" charset="0"/>
              </a:rPr>
              <a:t>Intervjuisanje ispitanika </a:t>
            </a:r>
            <a:r>
              <a:rPr lang="sr-Latn-CS" sz="2400" dirty="0" smtClean="0">
                <a:latin typeface="Calibri" pitchFamily="34" charset="0"/>
              </a:rPr>
              <a:t>nakon</a:t>
            </a:r>
            <a:r>
              <a:rPr lang="sr-Latn-CS" sz="2400" b="1" dirty="0" smtClean="0">
                <a:latin typeface="Calibri" pitchFamily="34" charset="0"/>
              </a:rPr>
              <a:t> </a:t>
            </a:r>
            <a:r>
              <a:rPr lang="sr-Latn-CS" sz="2400" dirty="0" smtClean="0">
                <a:latin typeface="Calibri" pitchFamily="34" charset="0"/>
              </a:rPr>
              <a:t>crtanja, pitanjima: </a:t>
            </a:r>
          </a:p>
          <a:p>
            <a:pPr>
              <a:buNone/>
            </a:pPr>
            <a:r>
              <a:rPr lang="sr-Latn-CS" sz="2400" i="1" dirty="0" smtClean="0">
                <a:latin typeface="Calibri" pitchFamily="34" charset="0"/>
              </a:rPr>
              <a:t>  “Ispričajte priču o ovoj osobi  kao da ona postoji  ili kao da je junak u nekom romanu …”</a:t>
            </a:r>
          </a:p>
          <a:p>
            <a:pPr>
              <a:buNone/>
            </a:pPr>
            <a:r>
              <a:rPr lang="sr-Latn-CS" sz="2400" i="1" dirty="0" smtClean="0">
                <a:latin typeface="Calibri" pitchFamily="34" charset="0"/>
              </a:rPr>
              <a:t>  “Da li je ova figura nekome slična, da li vas podseća na neku osobu koju poznajete?</a:t>
            </a:r>
          </a:p>
          <a:p>
            <a:pPr>
              <a:buNone/>
            </a:pPr>
            <a:endParaRPr lang="sr-Latn-CS" sz="2400" dirty="0">
              <a:latin typeface="Calibri" pitchFamily="34" charset="0"/>
            </a:endParaRPr>
          </a:p>
          <a:p>
            <a:endParaRPr lang="sr-Latn-CS" sz="3200" dirty="0">
              <a:latin typeface="Calibri" pitchFamily="34" charset="0"/>
            </a:endParaRPr>
          </a:p>
          <a:p>
            <a:endParaRPr lang="sr-Latn-CS" b="1" dirty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/>
                <a:latin typeface="Calibri" pitchFamily="34" charset="0"/>
              </a:rPr>
              <a:t>Paranoidna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  <a:r>
              <a:rPr lang="sr-Latn-RS" dirty="0" smtClean="0">
                <a:effectLst/>
                <a:latin typeface="Calibri" pitchFamily="34" charset="0"/>
              </a:rPr>
              <a:t>shizofrenija</a:t>
            </a:r>
            <a:endParaRPr lang="en-US" dirty="0">
              <a:effectLst/>
              <a:latin typeface="Calibri" pitchFamily="34" charset="0"/>
            </a:endParaRPr>
          </a:p>
        </p:txBody>
      </p:sp>
      <p:pic>
        <p:nvPicPr>
          <p:cNvPr id="4098" name="Picture 2" descr="C:\Documents and Settings\Jovanovici\Desktop\Machover.paranoidna sc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805" y="1773872"/>
            <a:ext cx="6230389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r-Latn-CS" dirty="0" smtClean="0">
                <a:effectLst/>
                <a:latin typeface="Calibri" pitchFamily="34" charset="0"/>
              </a:rPr>
              <a:t>   </a:t>
            </a:r>
            <a:r>
              <a:rPr lang="sr-Latn-CS" sz="3600" dirty="0" smtClean="0">
                <a:effectLst/>
                <a:latin typeface="Calibri" pitchFamily="34" charset="0"/>
              </a:rPr>
              <a:t>Psihoorganski sindrom</a:t>
            </a:r>
            <a:endParaRPr lang="en-US" sz="3600" dirty="0">
              <a:effectLst/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sr-Latn-CS" sz="2800" dirty="0">
                <a:latin typeface="Calibri" pitchFamily="34" charset="0"/>
              </a:rPr>
              <a:t>s</a:t>
            </a:r>
            <a:r>
              <a:rPr lang="sr-Latn-CS" sz="2800" dirty="0" smtClean="0">
                <a:latin typeface="Calibri" pitchFamily="34" charset="0"/>
              </a:rPr>
              <a:t>nažan </a:t>
            </a:r>
            <a:r>
              <a:rPr lang="sr-Latn-CS" sz="2800" dirty="0" smtClean="0">
                <a:latin typeface="Calibri" pitchFamily="34" charset="0"/>
              </a:rPr>
              <a:t>ili slab (drhtav)  pritisak</a:t>
            </a:r>
          </a:p>
          <a:p>
            <a:r>
              <a:rPr lang="sr-Latn-CS" sz="2800" dirty="0" smtClean="0">
                <a:latin typeface="Calibri" pitchFamily="34" charset="0"/>
              </a:rPr>
              <a:t>precrtavanje, docrtavanje, škrabanje</a:t>
            </a:r>
          </a:p>
          <a:p>
            <a:r>
              <a:rPr lang="sr-Latn-CS" sz="2800" dirty="0" smtClean="0">
                <a:latin typeface="Calibri" pitchFamily="34" charset="0"/>
              </a:rPr>
              <a:t>loša vizuomotorna koordinacija</a:t>
            </a:r>
          </a:p>
          <a:p>
            <a:r>
              <a:rPr lang="sr-Latn-CS" sz="2800" dirty="0" smtClean="0">
                <a:latin typeface="Calibri" pitchFamily="34" charset="0"/>
              </a:rPr>
              <a:t>siromaštvo detalja, trup pojednostavljen </a:t>
            </a:r>
          </a:p>
          <a:p>
            <a:r>
              <a:rPr lang="sr-Latn-CS" sz="2800" dirty="0" smtClean="0">
                <a:latin typeface="Calibri" pitchFamily="34" charset="0"/>
              </a:rPr>
              <a:t>“Čiča Gliša”</a:t>
            </a:r>
          </a:p>
          <a:p>
            <a:r>
              <a:rPr lang="sr-Latn-CS" sz="2800" dirty="0" smtClean="0">
                <a:latin typeface="Calibri" pitchFamily="34" charset="0"/>
              </a:rPr>
              <a:t>crtež neuredan, zbrkan, aljkav, zamrljan</a:t>
            </a:r>
          </a:p>
          <a:p>
            <a:r>
              <a:rPr lang="sr-Latn-CS" sz="2800" dirty="0" smtClean="0">
                <a:latin typeface="Calibri" pitchFamily="34" charset="0"/>
              </a:rPr>
              <a:t>moguća </a:t>
            </a:r>
            <a:r>
              <a:rPr lang="sr-Latn-CS" sz="2800" dirty="0" smtClean="0">
                <a:latin typeface="Calibri" pitchFamily="34" charset="0"/>
              </a:rPr>
              <a:t>transparentnost</a:t>
            </a:r>
          </a:p>
          <a:p>
            <a:r>
              <a:rPr lang="sr-Latn-CS" sz="2800" dirty="0" smtClean="0">
                <a:latin typeface="Calibri" pitchFamily="34" charset="0"/>
              </a:rPr>
              <a:t>glava velika, pogled prazan, lice bez crta</a:t>
            </a:r>
            <a:endParaRPr lang="en-US" sz="2800" b="1" dirty="0" smtClean="0">
              <a:latin typeface="Calibri" pitchFamily="34" charset="0"/>
            </a:endParaRP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smtClean="0"/>
              <a:t>        </a:t>
            </a:r>
            <a:r>
              <a:rPr lang="sr-Latn-CS" sz="3600" smtClean="0">
                <a:effectLst/>
                <a:latin typeface="Calibri" pitchFamily="34" charset="0"/>
              </a:rPr>
              <a:t>Psihoorganski sindrom</a:t>
            </a:r>
            <a:endParaRPr lang="en-US" sz="3600">
              <a:effectLst/>
              <a:latin typeface="Calibri" pitchFamily="34" charset="0"/>
            </a:endParaRPr>
          </a:p>
        </p:txBody>
      </p:sp>
      <p:pic>
        <p:nvPicPr>
          <p:cNvPr id="1026" name="Picture 2" descr="C:\Documents and Settings\Jovanovici\Desktop\Machover.org.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408712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r>
              <a:rPr lang="sr-Latn-CS" sz="4000" dirty="0" smtClean="0">
                <a:effectLst/>
                <a:latin typeface="Calibri" pitchFamily="34" charset="0"/>
              </a:rPr>
              <a:t> </a:t>
            </a:r>
            <a:r>
              <a:rPr lang="en-US" sz="4000" dirty="0" smtClean="0">
                <a:effectLst/>
                <a:latin typeface="Calibri" pitchFamily="34" charset="0"/>
              </a:rPr>
              <a:t>MT</a:t>
            </a:r>
            <a:r>
              <a:rPr lang="sr-Latn-CS" sz="4000" dirty="0" smtClean="0">
                <a:effectLst/>
                <a:latin typeface="Calibri" pitchFamily="34" charset="0"/>
              </a:rPr>
              <a:t>-namene</a:t>
            </a:r>
            <a:endParaRPr lang="en-US" sz="4000" dirty="0">
              <a:effectLst/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268760"/>
            <a:ext cx="8496944" cy="532859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r-Latn-CS" sz="2800" b="1" dirty="0" smtClean="0">
                <a:latin typeface="Calibri" pitchFamily="34" charset="0"/>
              </a:rPr>
              <a:t>Globalna procena ličnosti</a:t>
            </a:r>
            <a:r>
              <a:rPr lang="sr-Latn-CS" sz="2800" dirty="0" smtClean="0">
                <a:latin typeface="Calibri" pitchFamily="34" charset="0"/>
              </a:rPr>
              <a:t>  </a:t>
            </a:r>
            <a:r>
              <a:rPr lang="sr-Latn-CS" sz="2800" dirty="0" smtClean="0">
                <a:latin typeface="Calibri" pitchFamily="34" charset="0"/>
              </a:rPr>
              <a:t>-impresionistička</a:t>
            </a:r>
            <a:r>
              <a:rPr lang="sr-Latn-CS" sz="2800" dirty="0" smtClean="0">
                <a:latin typeface="Calibri" pitchFamily="34" charset="0"/>
              </a:rPr>
              <a:t>, tumači se geštalt, da se stekne utisak, da se “baci jedan pogled”, “oseti” ličnost...)</a:t>
            </a:r>
          </a:p>
          <a:p>
            <a:pPr>
              <a:lnSpc>
                <a:spcPct val="90000"/>
              </a:lnSpc>
            </a:pPr>
            <a:r>
              <a:rPr lang="sr-Latn-CS" sz="2800" b="1" dirty="0" smtClean="0">
                <a:latin typeface="Calibri" pitchFamily="34" charset="0"/>
              </a:rPr>
              <a:t>Analitička procena određenih varijabli</a:t>
            </a:r>
            <a:r>
              <a:rPr lang="sr-Latn-CS" sz="2800" dirty="0" smtClean="0">
                <a:latin typeface="Calibri" pitchFamily="34" charset="0"/>
              </a:rPr>
              <a:t>  </a:t>
            </a:r>
            <a:r>
              <a:rPr lang="sr-Latn-CS" sz="2800" dirty="0" smtClean="0">
                <a:latin typeface="Calibri" pitchFamily="34" charset="0"/>
              </a:rPr>
              <a:t>-psihoseksualna </a:t>
            </a:r>
            <a:r>
              <a:rPr lang="sr-Latn-CS" sz="2800" dirty="0" smtClean="0">
                <a:latin typeface="Calibri" pitchFamily="34" charset="0"/>
              </a:rPr>
              <a:t>identifikacija, nivo energije, kvalitet interpersonalnih odnosa, različiti oblici agresivnosti – što može da bude nedostupno drugim </a:t>
            </a:r>
            <a:r>
              <a:rPr lang="sr-Latn-CS" sz="2800" dirty="0" smtClean="0">
                <a:latin typeface="Calibri" pitchFamily="34" charset="0"/>
              </a:rPr>
              <a:t>tehnikama</a:t>
            </a:r>
            <a:endParaRPr lang="sr-Latn-CS" sz="28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sr-Latn-CS" sz="2800" dirty="0" smtClean="0">
                <a:latin typeface="Calibri" pitchFamily="34" charset="0"/>
              </a:rPr>
              <a:t>Za </a:t>
            </a:r>
            <a:r>
              <a:rPr lang="sr-Latn-CS" sz="2800" b="1" dirty="0" smtClean="0">
                <a:latin typeface="Calibri" pitchFamily="34" charset="0"/>
              </a:rPr>
              <a:t>poređenje sa kvalitetom </a:t>
            </a:r>
            <a:r>
              <a:rPr lang="sr-Latn-CS" sz="2800" dirty="0" smtClean="0">
                <a:latin typeface="Calibri" pitchFamily="34" charset="0"/>
              </a:rPr>
              <a:t>ostalih  </a:t>
            </a:r>
            <a:r>
              <a:rPr lang="sr-Latn-CS" sz="2800" dirty="0" smtClean="0">
                <a:latin typeface="Calibri" pitchFamily="34" charset="0"/>
              </a:rPr>
              <a:t>ličnih produkcija</a:t>
            </a:r>
          </a:p>
          <a:p>
            <a:pPr>
              <a:lnSpc>
                <a:spcPct val="90000"/>
              </a:lnSpc>
            </a:pPr>
            <a:r>
              <a:rPr lang="sr-Latn-CS" sz="2800" dirty="0" smtClean="0">
                <a:latin typeface="Calibri" pitchFamily="34" charset="0"/>
              </a:rPr>
              <a:t>Za </a:t>
            </a:r>
            <a:r>
              <a:rPr lang="sr-Latn-CS" sz="2800" b="1" dirty="0">
                <a:latin typeface="Calibri" pitchFamily="34" charset="0"/>
              </a:rPr>
              <a:t>praćenje </a:t>
            </a:r>
            <a:r>
              <a:rPr lang="sr-Latn-CS" sz="2800" b="1" dirty="0" smtClean="0">
                <a:latin typeface="Calibri" pitchFamily="34" charset="0"/>
              </a:rPr>
              <a:t>promena </a:t>
            </a:r>
            <a:r>
              <a:rPr lang="sr-Latn-CS" sz="2800" dirty="0" smtClean="0">
                <a:latin typeface="Calibri" pitchFamily="34" charset="0"/>
              </a:rPr>
              <a:t>tokom psihoterapije </a:t>
            </a:r>
            <a:endParaRPr lang="sr-Latn-CS" sz="2800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sr-Latn-CS" sz="2800" dirty="0">
                <a:latin typeface="Calibri" pitchFamily="34" charset="0"/>
              </a:rPr>
              <a:t>Crtež kao </a:t>
            </a:r>
            <a:r>
              <a:rPr lang="sr-Latn-CS" sz="2800" b="1" dirty="0">
                <a:latin typeface="Calibri" pitchFamily="34" charset="0"/>
              </a:rPr>
              <a:t>menjač testovne orijentacije</a:t>
            </a:r>
            <a:r>
              <a:rPr lang="sr-Latn-CS" sz="2800" dirty="0">
                <a:latin typeface="Calibri" pitchFamily="34" charset="0"/>
              </a:rPr>
              <a:t> </a:t>
            </a:r>
            <a:r>
              <a:rPr lang="sr-Latn-CS" sz="2800" dirty="0" smtClean="0">
                <a:latin typeface="Calibri" pitchFamily="34" charset="0"/>
              </a:rPr>
              <a:t>(za </a:t>
            </a:r>
            <a:r>
              <a:rPr lang="sr-Latn-CS" sz="2800" dirty="0">
                <a:latin typeface="Calibri" pitchFamily="34" charset="0"/>
              </a:rPr>
              <a:t>prelazak </a:t>
            </a:r>
            <a:r>
              <a:rPr lang="sr-Latn-CS" sz="2800" dirty="0" smtClean="0">
                <a:latin typeface="Calibri" pitchFamily="34" charset="0"/>
              </a:rPr>
              <a:t>sa kognitivnih </a:t>
            </a:r>
            <a:r>
              <a:rPr lang="sr-Latn-CS" sz="2800" dirty="0" smtClean="0">
                <a:latin typeface="Calibri" pitchFamily="34" charset="0"/>
              </a:rPr>
              <a:t>i upitničkih na </a:t>
            </a:r>
            <a:r>
              <a:rPr lang="sr-Latn-CS" sz="2800" dirty="0" smtClean="0">
                <a:latin typeface="Calibri" pitchFamily="34" charset="0"/>
              </a:rPr>
              <a:t>projektivne metode)</a:t>
            </a:r>
            <a:endParaRPr lang="sr-Latn-CS" sz="2800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sr-Latn-CS" sz="2800" dirty="0">
                <a:latin typeface="Calibri" pitchFamily="34" charset="0"/>
              </a:rPr>
              <a:t>Crtež kao </a:t>
            </a:r>
            <a:r>
              <a:rPr lang="sr-Latn-CS" sz="2800" b="1" dirty="0">
                <a:latin typeface="Calibri" pitchFamily="34" charset="0"/>
              </a:rPr>
              <a:t>stimulus za produbljeni intervju</a:t>
            </a:r>
          </a:p>
          <a:p>
            <a:pPr>
              <a:lnSpc>
                <a:spcPct val="90000"/>
              </a:lnSpc>
              <a:buNone/>
            </a:pPr>
            <a:endParaRPr lang="en-US" sz="3200" i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65868"/>
          </a:xfrm>
        </p:spPr>
        <p:txBody>
          <a:bodyPr/>
          <a:lstStyle/>
          <a:p>
            <a:r>
              <a:rPr lang="sr-Latn-CS" sz="4000" smtClean="0">
                <a:effectLst/>
                <a:latin typeface="Calibri" pitchFamily="34" charset="0"/>
              </a:rPr>
              <a:t>                   </a:t>
            </a:r>
            <a:r>
              <a:rPr lang="en-US" sz="4000" smtClean="0">
                <a:effectLst/>
                <a:latin typeface="Calibri" pitchFamily="34" charset="0"/>
              </a:rPr>
              <a:t>MT</a:t>
            </a:r>
            <a:r>
              <a:rPr lang="sr-Latn-CS" sz="4000">
                <a:effectLst/>
                <a:latin typeface="Calibri" pitchFamily="34" charset="0"/>
              </a:rPr>
              <a:t>-validacija</a:t>
            </a:r>
            <a:endParaRPr lang="en-US" sz="4000">
              <a:effectLst/>
              <a:latin typeface="Calibri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052736"/>
            <a:ext cx="8280920" cy="5400600"/>
          </a:xfrm>
        </p:spPr>
        <p:txBody>
          <a:bodyPr>
            <a:noAutofit/>
          </a:bodyPr>
          <a:lstStyle/>
          <a:p>
            <a:endParaRPr lang="sr-Latn-CS" sz="2800" b="1" dirty="0" smtClean="0">
              <a:latin typeface="Calibri" pitchFamily="34" charset="0"/>
            </a:endParaRPr>
          </a:p>
          <a:p>
            <a:r>
              <a:rPr lang="sr-Latn-CS" sz="2800" b="1" dirty="0" smtClean="0">
                <a:latin typeface="Calibri" pitchFamily="34" charset="0"/>
              </a:rPr>
              <a:t>Griffith </a:t>
            </a:r>
            <a:r>
              <a:rPr lang="sr-Latn-CS" sz="2800" b="1" dirty="0">
                <a:latin typeface="Calibri" pitchFamily="34" charset="0"/>
              </a:rPr>
              <a:t>&amp; Peyman</a:t>
            </a:r>
            <a:r>
              <a:rPr lang="sr-Latn-CS" sz="2800" dirty="0">
                <a:latin typeface="Calibri" pitchFamily="34" charset="0"/>
              </a:rPr>
              <a:t> – na 745 </a:t>
            </a:r>
            <a:r>
              <a:rPr lang="sr-Latn-CS" sz="2800" dirty="0" smtClean="0">
                <a:latin typeface="Calibri" pitchFamily="34" charset="0"/>
              </a:rPr>
              <a:t>pacijenata </a:t>
            </a:r>
            <a:r>
              <a:rPr lang="sr-Latn-CS" sz="2800" dirty="0">
                <a:latin typeface="Calibri" pitchFamily="34" charset="0"/>
              </a:rPr>
              <a:t>nije dokazana validnost krirterijuma: da su upadljivo prikazane oči i uši u korelaciji sa idejama odnosa</a:t>
            </a:r>
          </a:p>
          <a:p>
            <a:r>
              <a:rPr lang="sr-Latn-CS" sz="2800" b="1" dirty="0">
                <a:latin typeface="Calibri" pitchFamily="34" charset="0"/>
              </a:rPr>
              <a:t>Hiler &amp; Nesvig</a:t>
            </a:r>
            <a:r>
              <a:rPr lang="sr-Latn-CS" sz="2800" dirty="0">
                <a:latin typeface="Calibri" pitchFamily="34" charset="0"/>
              </a:rPr>
              <a:t> – na 60 crteža, kliničari postigli 65% tačnih klasifikacija </a:t>
            </a:r>
            <a:r>
              <a:rPr lang="sr-Latn-CS" sz="2800" dirty="0" smtClean="0">
                <a:latin typeface="Calibri" pitchFamily="34" charset="0"/>
              </a:rPr>
              <a:t>(“</a:t>
            </a:r>
            <a:r>
              <a:rPr lang="sr-Latn-CS" sz="2800" dirty="0">
                <a:latin typeface="Calibri" pitchFamily="34" charset="0"/>
              </a:rPr>
              <a:t>zdrav”-”bolestan”), u odnosu na 64% </a:t>
            </a:r>
            <a:r>
              <a:rPr lang="sr-Latn-CS" sz="2800" dirty="0" smtClean="0">
                <a:latin typeface="Calibri" pitchFamily="34" charset="0"/>
              </a:rPr>
              <a:t>laika.</a:t>
            </a:r>
            <a:endParaRPr lang="sr-Latn-CS" sz="2800" dirty="0">
              <a:latin typeface="Calibri" pitchFamily="34" charset="0"/>
            </a:endParaRPr>
          </a:p>
          <a:p>
            <a:r>
              <a:rPr lang="sr-Latn-CS" sz="2800" b="1" dirty="0" smtClean="0">
                <a:latin typeface="Calibri" pitchFamily="34" charset="0"/>
              </a:rPr>
              <a:t>Todorović  Jelica</a:t>
            </a:r>
            <a:r>
              <a:rPr lang="sr-Latn-CS" sz="2800" dirty="0" smtClean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(1973) - kliničari su se više slagali </a:t>
            </a:r>
            <a:r>
              <a:rPr lang="sr-Latn-CS" sz="2800" dirty="0" smtClean="0">
                <a:latin typeface="Calibri" pitchFamily="34" charset="0"/>
              </a:rPr>
              <a:t>međusobno</a:t>
            </a:r>
            <a:r>
              <a:rPr lang="sr-Latn-CS" sz="2800" dirty="0">
                <a:latin typeface="Calibri" pitchFamily="34" charset="0"/>
              </a:rPr>
              <a:t>, ali su i laici pokazali dobar nivo </a:t>
            </a:r>
            <a:r>
              <a:rPr lang="sr-Latn-CS" sz="2800" dirty="0" smtClean="0">
                <a:latin typeface="Calibri" pitchFamily="34" charset="0"/>
              </a:rPr>
              <a:t>razumevanja </a:t>
            </a:r>
            <a:r>
              <a:rPr lang="sr-Latn-CS" sz="2800" dirty="0">
                <a:latin typeface="Calibri" pitchFamily="34" charset="0"/>
              </a:rPr>
              <a:t>ličnosti </a:t>
            </a:r>
            <a:r>
              <a:rPr lang="sr-Latn-CS" sz="2800" dirty="0" smtClean="0">
                <a:latin typeface="Calibri" pitchFamily="34" charset="0"/>
              </a:rPr>
              <a:t>crtača;</a:t>
            </a:r>
            <a:r>
              <a:rPr lang="en-US" sz="2800" i="1" dirty="0" smtClean="0">
                <a:latin typeface="Calibri" pitchFamily="34" charset="0"/>
              </a:rPr>
              <a:t> </a:t>
            </a:r>
            <a:r>
              <a:rPr lang="sr-Latn-CS" sz="2800" dirty="0" smtClean="0">
                <a:latin typeface="Calibri" pitchFamily="34" charset="0"/>
              </a:rPr>
              <a:t>kliničari nisu bili superiorni u interpretaciji obzirom na specijalizovanost i dužinu kliničkog iskustva</a:t>
            </a:r>
            <a:r>
              <a:rPr lang="en-US" sz="2800" dirty="0" smtClean="0">
                <a:latin typeface="Calibri" pitchFamily="34" charset="0"/>
              </a:rPr>
              <a:t>!</a:t>
            </a:r>
            <a:endParaRPr lang="sr-Latn-CS" sz="2800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706090"/>
          </a:xfrm>
        </p:spPr>
        <p:txBody>
          <a:bodyPr>
            <a:normAutofit/>
          </a:bodyPr>
          <a:lstStyle/>
          <a:p>
            <a:r>
              <a:rPr lang="sr-Latn-CS" sz="4000" b="1" smtClean="0">
                <a:effectLst/>
                <a:latin typeface="Calibri" pitchFamily="34" charset="0"/>
              </a:rPr>
              <a:t>                      Zaključak</a:t>
            </a:r>
            <a:endParaRPr lang="en-US" sz="4000" b="1">
              <a:effectLst/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268412"/>
            <a:ext cx="8280920" cy="5112915"/>
          </a:xfrm>
        </p:spPr>
        <p:txBody>
          <a:bodyPr>
            <a:normAutofit fontScale="92500"/>
          </a:bodyPr>
          <a:lstStyle/>
          <a:p>
            <a:r>
              <a:rPr lang="sr-Latn-CS" sz="2800" dirty="0" smtClean="0">
                <a:latin typeface="Calibri" pitchFamily="34" charset="0"/>
              </a:rPr>
              <a:t>Crtež lj.f. je </a:t>
            </a:r>
            <a:r>
              <a:rPr lang="sr-Latn-CS" sz="2800" b="1" dirty="0" smtClean="0">
                <a:latin typeface="Calibri" pitchFamily="34" charset="0"/>
              </a:rPr>
              <a:t>obavezni </a:t>
            </a:r>
            <a:r>
              <a:rPr lang="sr-Latn-CS" sz="2800" b="1" dirty="0">
                <a:latin typeface="Calibri" pitchFamily="34" charset="0"/>
              </a:rPr>
              <a:t>član</a:t>
            </a:r>
            <a:r>
              <a:rPr lang="sr-Latn-CS" sz="2800" dirty="0">
                <a:latin typeface="Calibri" pitchFamily="34" charset="0"/>
              </a:rPr>
              <a:t> kliničke baterije testova</a:t>
            </a:r>
          </a:p>
          <a:p>
            <a:r>
              <a:rPr lang="sr-Latn-CS" sz="2800" dirty="0">
                <a:latin typeface="Calibri" pitchFamily="34" charset="0"/>
              </a:rPr>
              <a:t>Test za </a:t>
            </a:r>
            <a:r>
              <a:rPr lang="sr-Latn-CS" sz="2800" b="1" dirty="0">
                <a:latin typeface="Calibri" pitchFamily="34" charset="0"/>
              </a:rPr>
              <a:t>“probijanje leda”</a:t>
            </a:r>
            <a:r>
              <a:rPr lang="sr-Latn-CS" sz="2800" dirty="0">
                <a:latin typeface="Calibri" pitchFamily="34" charset="0"/>
              </a:rPr>
              <a:t> ka projektivnom delu kliničkog ispitivanja </a:t>
            </a:r>
            <a:r>
              <a:rPr lang="sr-Latn-CS" sz="2800" dirty="0" smtClean="0">
                <a:latin typeface="Calibri" pitchFamily="34" charset="0"/>
              </a:rPr>
              <a:t>(zabavan</a:t>
            </a:r>
            <a:r>
              <a:rPr lang="sr-Latn-CS" sz="2800" dirty="0">
                <a:latin typeface="Calibri" pitchFamily="34" charset="0"/>
              </a:rPr>
              <a:t>, </a:t>
            </a:r>
            <a:r>
              <a:rPr lang="sr-Latn-CS" sz="2800" dirty="0" smtClean="0">
                <a:latin typeface="Calibri" pitchFamily="34" charset="0"/>
              </a:rPr>
              <a:t>opuštajući…)</a:t>
            </a:r>
            <a:endParaRPr lang="sr-Latn-CS" sz="2800" dirty="0">
              <a:latin typeface="Calibri" pitchFamily="34" charset="0"/>
            </a:endParaRPr>
          </a:p>
          <a:p>
            <a:r>
              <a:rPr lang="sr-Latn-CS" sz="2800" dirty="0">
                <a:latin typeface="Calibri" pitchFamily="34" charset="0"/>
              </a:rPr>
              <a:t>Spontan i prirodan </a:t>
            </a:r>
            <a:r>
              <a:rPr lang="sr-Latn-CS" sz="2800" b="1" dirty="0">
                <a:latin typeface="Calibri" pitchFamily="34" charset="0"/>
              </a:rPr>
              <a:t>lični proizvod</a:t>
            </a:r>
            <a:r>
              <a:rPr lang="sr-Latn-CS" sz="2800" dirty="0">
                <a:latin typeface="Calibri" pitchFamily="34" charset="0"/>
              </a:rPr>
              <a:t> ispitanika</a:t>
            </a:r>
          </a:p>
          <a:p>
            <a:r>
              <a:rPr lang="sr-Latn-CS" sz="2800" dirty="0">
                <a:latin typeface="Calibri" pitchFamily="34" charset="0"/>
              </a:rPr>
              <a:t>Često jedini </a:t>
            </a:r>
            <a:r>
              <a:rPr lang="sr-Latn-CS" sz="2800" b="1" dirty="0">
                <a:latin typeface="Calibri" pitchFamily="34" charset="0"/>
              </a:rPr>
              <a:t>grafički trag</a:t>
            </a:r>
            <a:r>
              <a:rPr lang="sr-Latn-CS" sz="2800" dirty="0">
                <a:latin typeface="Calibri" pitchFamily="34" charset="0"/>
              </a:rPr>
              <a:t> koji ostavlja ispitanik</a:t>
            </a:r>
          </a:p>
          <a:p>
            <a:r>
              <a:rPr lang="sr-Latn-CS" sz="2800" dirty="0">
                <a:latin typeface="Calibri" pitchFamily="34" charset="0"/>
              </a:rPr>
              <a:t>Daje </a:t>
            </a:r>
            <a:r>
              <a:rPr lang="sr-Latn-CS" sz="2800" b="1" dirty="0">
                <a:latin typeface="Calibri" pitchFamily="34" charset="0"/>
              </a:rPr>
              <a:t>“globalni utisak”</a:t>
            </a:r>
            <a:r>
              <a:rPr lang="sr-Latn-CS" sz="2800" dirty="0">
                <a:latin typeface="Calibri" pitchFamily="34" charset="0"/>
              </a:rPr>
              <a:t> o osobi koja sedi preko puta vas</a:t>
            </a:r>
          </a:p>
          <a:p>
            <a:r>
              <a:rPr lang="sr-Latn-CS" sz="2800" dirty="0">
                <a:latin typeface="Calibri" pitchFamily="34" charset="0"/>
              </a:rPr>
              <a:t>Može da bude </a:t>
            </a:r>
            <a:r>
              <a:rPr lang="sr-Latn-CS" sz="2800" b="1" dirty="0">
                <a:latin typeface="Calibri" pitchFamily="34" charset="0"/>
              </a:rPr>
              <a:t>jedini </a:t>
            </a:r>
            <a:r>
              <a:rPr lang="sr-Latn-CS" sz="2800" b="1" dirty="0" smtClean="0">
                <a:latin typeface="Calibri" pitchFamily="34" charset="0"/>
              </a:rPr>
              <a:t>patognomoničan </a:t>
            </a:r>
            <a:r>
              <a:rPr lang="sr-Latn-CS" sz="2800" i="1" dirty="0">
                <a:latin typeface="Calibri" pitchFamily="34" charset="0"/>
              </a:rPr>
              <a:t>-</a:t>
            </a:r>
            <a:r>
              <a:rPr lang="sr-Latn-CS" sz="2800" dirty="0" smtClean="0">
                <a:latin typeface="Calibri" pitchFamily="34" charset="0"/>
              </a:rPr>
              <a:t>da </a:t>
            </a:r>
            <a:r>
              <a:rPr lang="sr-Latn-CS" sz="2800" dirty="0" smtClean="0">
                <a:latin typeface="Calibri" pitchFamily="34" charset="0"/>
              </a:rPr>
              <a:t>nedvosmisleno ukazuje na </a:t>
            </a:r>
            <a:r>
              <a:rPr lang="sr-Latn-CS" sz="2800" dirty="0" smtClean="0">
                <a:latin typeface="Calibri" pitchFamily="34" charset="0"/>
              </a:rPr>
              <a:t>poremećaj</a:t>
            </a:r>
            <a:r>
              <a:rPr lang="sr-Latn-CS" sz="2800" b="1" dirty="0" smtClean="0">
                <a:latin typeface="Calibri" pitchFamily="34" charset="0"/>
              </a:rPr>
              <a:t> </a:t>
            </a:r>
            <a:r>
              <a:rPr lang="sr-Latn-CS" sz="2800" dirty="0" smtClean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unutar </a:t>
            </a:r>
            <a:r>
              <a:rPr lang="sr-Latn-CS" sz="2800" dirty="0" smtClean="0">
                <a:latin typeface="Calibri" pitchFamily="34" charset="0"/>
              </a:rPr>
              <a:t>baterije, jer </a:t>
            </a:r>
            <a:r>
              <a:rPr lang="sr-Latn-CS" sz="2800" dirty="0">
                <a:latin typeface="Calibri" pitchFamily="34" charset="0"/>
              </a:rPr>
              <a:t>teško podleže </a:t>
            </a:r>
            <a:r>
              <a:rPr lang="sr-Latn-CS" sz="2800" dirty="0" smtClean="0">
                <a:latin typeface="Calibri" pitchFamily="34" charset="0"/>
              </a:rPr>
              <a:t>cenzuri </a:t>
            </a:r>
            <a:r>
              <a:rPr lang="sr-Latn-CS" sz="2800" smtClean="0">
                <a:latin typeface="Calibri" pitchFamily="34" charset="0"/>
              </a:rPr>
              <a:t>i </a:t>
            </a:r>
            <a:r>
              <a:rPr lang="sr-Latn-CS" sz="2800" smtClean="0">
                <a:latin typeface="Calibri" pitchFamily="34" charset="0"/>
              </a:rPr>
              <a:t>zadire</a:t>
            </a:r>
            <a:r>
              <a:rPr lang="sr-Latn-CS" sz="2800" smtClean="0">
                <a:latin typeface="Calibri" pitchFamily="34" charset="0"/>
              </a:rPr>
              <a:t> </a:t>
            </a:r>
            <a:r>
              <a:rPr lang="sr-Latn-CS" sz="2800" dirty="0" smtClean="0">
                <a:latin typeface="Calibri" pitchFamily="34" charset="0"/>
              </a:rPr>
              <a:t>u najdublje slojeve</a:t>
            </a:r>
          </a:p>
          <a:p>
            <a:r>
              <a:rPr lang="sr-Latn-CS" sz="2800" b="1" dirty="0" smtClean="0">
                <a:latin typeface="Calibri" pitchFamily="34" charset="0"/>
              </a:rPr>
              <a:t>i obrnuto</a:t>
            </a:r>
            <a:r>
              <a:rPr lang="sr-Latn-CS" sz="2800" dirty="0" smtClean="0">
                <a:latin typeface="Calibri" pitchFamily="34" charset="0"/>
              </a:rPr>
              <a:t>:  može jedini da pokaže da ličnost nije mnogo poremećena i pored ostalih indikatora</a:t>
            </a:r>
            <a:endParaRPr lang="en-US" sz="3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sr-Latn-CS" sz="4000" dirty="0" smtClean="0">
                <a:effectLst/>
                <a:latin typeface="Calibri" pitchFamily="34" charset="0"/>
              </a:rPr>
              <a:t>                    </a:t>
            </a:r>
            <a:r>
              <a:rPr lang="sr-Latn-CS" sz="3600" dirty="0" smtClean="0">
                <a:effectLst/>
                <a:latin typeface="Calibri" pitchFamily="34" charset="0"/>
              </a:rPr>
              <a:t>MT- prednosti</a:t>
            </a:r>
            <a:endParaRPr lang="en-US" sz="3600" dirty="0">
              <a:effectLst/>
              <a:latin typeface="Calibri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340769"/>
            <a:ext cx="8784976" cy="4968552"/>
          </a:xfrm>
        </p:spPr>
        <p:txBody>
          <a:bodyPr>
            <a:noAutofit/>
          </a:bodyPr>
          <a:lstStyle/>
          <a:p>
            <a:r>
              <a:rPr lang="sr-Latn-CS" sz="2800" b="1" i="1" dirty="0" smtClean="0">
                <a:latin typeface="Calibri" pitchFamily="34" charset="0"/>
              </a:rPr>
              <a:t>Primarni  naturalistički  izraz čoveka o sebi</a:t>
            </a:r>
          </a:p>
          <a:p>
            <a:r>
              <a:rPr lang="sr-Latn-CS" sz="2800" dirty="0" smtClean="0">
                <a:latin typeface="Calibri" pitchFamily="34" charset="0"/>
              </a:rPr>
              <a:t>Postoji </a:t>
            </a:r>
            <a:r>
              <a:rPr lang="sr-Latn-CS" sz="2800" b="1" dirty="0" smtClean="0">
                <a:latin typeface="Calibri" pitchFamily="34" charset="0"/>
              </a:rPr>
              <a:t> univerzalna  </a:t>
            </a:r>
            <a:r>
              <a:rPr lang="sr-Latn-CS" sz="2800" dirty="0" smtClean="0">
                <a:latin typeface="Calibri" pitchFamily="34" charset="0"/>
              </a:rPr>
              <a:t>izražajnost </a:t>
            </a:r>
            <a:r>
              <a:rPr lang="sr-Latn-CS" sz="2800" dirty="0" smtClean="0">
                <a:latin typeface="Calibri" pitchFamily="34" charset="0"/>
              </a:rPr>
              <a:t>crteža</a:t>
            </a:r>
            <a:endParaRPr lang="sr-Latn-CS" sz="2800" dirty="0">
              <a:latin typeface="Calibri" pitchFamily="34" charset="0"/>
            </a:endParaRPr>
          </a:p>
          <a:p>
            <a:r>
              <a:rPr lang="sr-Latn-CS" sz="2800" dirty="0">
                <a:latin typeface="Calibri" pitchFamily="34" charset="0"/>
              </a:rPr>
              <a:t>Nezavisan </a:t>
            </a:r>
            <a:r>
              <a:rPr lang="sr-Latn-CS" sz="2800" dirty="0" smtClean="0">
                <a:latin typeface="Calibri" pitchFamily="34" charset="0"/>
              </a:rPr>
              <a:t>od </a:t>
            </a:r>
            <a:r>
              <a:rPr lang="sr-Latn-CS" sz="2800" dirty="0">
                <a:latin typeface="Calibri" pitchFamily="34" charset="0"/>
              </a:rPr>
              <a:t>veštine </a:t>
            </a:r>
            <a:r>
              <a:rPr lang="sr-Latn-CS" sz="2800" dirty="0" smtClean="0">
                <a:latin typeface="Calibri" pitchFamily="34" charset="0"/>
              </a:rPr>
              <a:t>izvođenja</a:t>
            </a:r>
            <a:endParaRPr lang="sr-Latn-CS" sz="2800" dirty="0">
              <a:latin typeface="Calibri" pitchFamily="34" charset="0"/>
            </a:endParaRPr>
          </a:p>
          <a:p>
            <a:r>
              <a:rPr lang="sr-Latn-CS" sz="2800" b="1" dirty="0" smtClean="0">
                <a:latin typeface="Calibri" pitchFamily="34" charset="0"/>
              </a:rPr>
              <a:t>Ekonomičan </a:t>
            </a:r>
            <a:r>
              <a:rPr lang="sr-Latn-CS" sz="2800" dirty="0" smtClean="0">
                <a:latin typeface="Calibri" pitchFamily="34" charset="0"/>
              </a:rPr>
              <a:t>(brzo </a:t>
            </a:r>
            <a:r>
              <a:rPr lang="sr-Latn-CS" sz="2800" dirty="0" smtClean="0">
                <a:latin typeface="Calibri" pitchFamily="34" charset="0"/>
              </a:rPr>
              <a:t>i lako se zadaje)</a:t>
            </a:r>
            <a:endParaRPr lang="sr-Latn-CS" sz="2800" dirty="0">
              <a:latin typeface="Calibri" pitchFamily="34" charset="0"/>
            </a:endParaRPr>
          </a:p>
          <a:p>
            <a:r>
              <a:rPr lang="sr-Latn-CS" sz="2800" b="1" dirty="0" smtClean="0">
                <a:latin typeface="Calibri" pitchFamily="34" charset="0"/>
              </a:rPr>
              <a:t>Lako se </a:t>
            </a:r>
            <a:r>
              <a:rPr lang="sr-Latn-CS" sz="2800" b="1" dirty="0" smtClean="0">
                <a:latin typeface="Calibri" pitchFamily="34" charset="0"/>
              </a:rPr>
              <a:t>prihvata</a:t>
            </a:r>
            <a:r>
              <a:rPr lang="sr-Latn-CS" sz="2800" dirty="0" smtClean="0">
                <a:latin typeface="Calibri" pitchFamily="34" charset="0"/>
              </a:rPr>
              <a:t>: </a:t>
            </a:r>
            <a:r>
              <a:rPr lang="sr-Latn-CS" sz="2800" dirty="0" smtClean="0">
                <a:latin typeface="Calibri" pitchFamily="34" charset="0"/>
              </a:rPr>
              <a:t>svi umeju da crtaju, javlja se spontano (kod dece), služi za </a:t>
            </a:r>
            <a:r>
              <a:rPr lang="sr-Latn-CS" sz="2800" i="1" dirty="0" smtClean="0">
                <a:latin typeface="Calibri" pitchFamily="34" charset="0"/>
              </a:rPr>
              <a:t>uvođenje u projektivnu situaciju</a:t>
            </a:r>
            <a:endParaRPr lang="sr-Latn-CS" sz="2800" i="1" dirty="0">
              <a:latin typeface="Calibri" pitchFamily="34" charset="0"/>
            </a:endParaRPr>
          </a:p>
          <a:p>
            <a:r>
              <a:rPr lang="sr-Latn-CS" sz="2800" b="1" dirty="0" smtClean="0">
                <a:latin typeface="Calibri" pitchFamily="34" charset="0"/>
              </a:rPr>
              <a:t>Manja je cenzura </a:t>
            </a:r>
            <a:r>
              <a:rPr lang="sr-Latn-CS" sz="2800" dirty="0" smtClean="0">
                <a:latin typeface="Calibri" pitchFamily="34" charset="0"/>
              </a:rPr>
              <a:t>i otpor nego kod verbalizacije</a:t>
            </a:r>
          </a:p>
          <a:p>
            <a:r>
              <a:rPr lang="sr-Latn-CS" sz="2800" b="1" dirty="0" smtClean="0">
                <a:latin typeface="Calibri" pitchFamily="34" charset="0"/>
              </a:rPr>
              <a:t>Uvek </a:t>
            </a:r>
            <a:r>
              <a:rPr lang="sr-Latn-CS" sz="2800" b="1" dirty="0">
                <a:latin typeface="Calibri" pitchFamily="34" charset="0"/>
              </a:rPr>
              <a:t>nešto kazuje</a:t>
            </a:r>
            <a:r>
              <a:rPr lang="sr-Latn-CS" sz="2800" dirty="0">
                <a:latin typeface="Calibri" pitchFamily="34" charset="0"/>
              </a:rPr>
              <a:t>, nosi neku poruku </a:t>
            </a:r>
            <a:r>
              <a:rPr lang="sr-Latn-CS" sz="2800" dirty="0" smtClean="0">
                <a:latin typeface="Calibri" pitchFamily="34" charset="0"/>
              </a:rPr>
              <a:t>i impresiju</a:t>
            </a:r>
            <a:r>
              <a:rPr lang="en-US" sz="2800" dirty="0" smtClean="0">
                <a:latin typeface="Calibri" pitchFamily="34" charset="0"/>
              </a:rPr>
              <a:t>….</a:t>
            </a:r>
            <a:endParaRPr lang="sr-Latn-R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M</a:t>
            </a:r>
            <a:r>
              <a:rPr lang="sr-Latn-RS" sz="2800" dirty="0" smtClean="0">
                <a:latin typeface="Calibri" pitchFamily="34" charset="0"/>
              </a:rPr>
              <a:t>ogu da ga tumače i laici!</a:t>
            </a:r>
            <a:endParaRPr lang="sr-Latn-CS" sz="2800" dirty="0">
              <a:latin typeface="Calibri" pitchFamily="34" charset="0"/>
            </a:endParaRPr>
          </a:p>
          <a:p>
            <a:pPr>
              <a:buNone/>
            </a:pPr>
            <a:endParaRPr lang="sr-Latn-CS" sz="3200" dirty="0" smtClean="0">
              <a:latin typeface="Calibri" pitchFamily="34" charset="0"/>
            </a:endParaRPr>
          </a:p>
          <a:p>
            <a:pPr>
              <a:buNone/>
            </a:pP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r-Latn-CS" dirty="0" smtClean="0">
                <a:effectLst/>
                <a:latin typeface="Calibri" pitchFamily="34" charset="0"/>
              </a:rPr>
              <a:t>                  </a:t>
            </a:r>
            <a:r>
              <a:rPr lang="sr-Latn-CS" sz="3600" dirty="0" smtClean="0">
                <a:effectLst/>
                <a:latin typeface="Calibri" pitchFamily="34" charset="0"/>
              </a:rPr>
              <a:t>MT- nedostaci</a:t>
            </a:r>
            <a:endParaRPr lang="en-US" sz="3600" dirty="0">
              <a:effectLst/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340768"/>
            <a:ext cx="8640960" cy="4945752"/>
          </a:xfrm>
        </p:spPr>
        <p:txBody>
          <a:bodyPr>
            <a:normAutofit/>
          </a:bodyPr>
          <a:lstStyle/>
          <a:p>
            <a:r>
              <a:rPr lang="sr-Latn-CS" sz="2800" dirty="0" smtClean="0">
                <a:latin typeface="Calibri" pitchFamily="34" charset="0"/>
              </a:rPr>
              <a:t>Relativno </a:t>
            </a:r>
            <a:r>
              <a:rPr lang="sr-Latn-CS" sz="2800" b="1" dirty="0" smtClean="0">
                <a:latin typeface="Calibri" pitchFamily="34" charset="0"/>
              </a:rPr>
              <a:t>proizvoljne norme </a:t>
            </a:r>
            <a:r>
              <a:rPr lang="sr-Latn-CS" sz="2800" dirty="0" smtClean="0">
                <a:latin typeface="Calibri" pitchFamily="34" charset="0"/>
              </a:rPr>
              <a:t>ocenjivanja</a:t>
            </a:r>
          </a:p>
          <a:p>
            <a:r>
              <a:rPr lang="sr-Latn-CS" sz="2800" dirty="0" smtClean="0">
                <a:latin typeface="Calibri" pitchFamily="34" charset="0"/>
              </a:rPr>
              <a:t>Relativna </a:t>
            </a:r>
            <a:r>
              <a:rPr lang="sr-Latn-CS" sz="2800" b="1" dirty="0" smtClean="0">
                <a:latin typeface="Calibri" pitchFamily="34" charset="0"/>
              </a:rPr>
              <a:t> proizvoljnost interpretacija</a:t>
            </a:r>
          </a:p>
          <a:p>
            <a:r>
              <a:rPr lang="sr-Latn-CS" sz="2800" dirty="0" smtClean="0">
                <a:latin typeface="Calibri" pitchFamily="34" charset="0"/>
              </a:rPr>
              <a:t>tumač (psiholog) može da sebe ugradi u interpretaciju</a:t>
            </a:r>
          </a:p>
          <a:p>
            <a:r>
              <a:rPr lang="sr-Latn-CS" sz="2800" dirty="0" smtClean="0">
                <a:latin typeface="Calibri" pitchFamily="34" charset="0"/>
              </a:rPr>
              <a:t>opasnost od </a:t>
            </a:r>
            <a:r>
              <a:rPr lang="sr-Latn-CS" sz="2800" b="1" dirty="0" smtClean="0">
                <a:latin typeface="Calibri" pitchFamily="34" charset="0"/>
              </a:rPr>
              <a:t>preterane patologizacije </a:t>
            </a:r>
            <a:r>
              <a:rPr lang="sr-Latn-CS" sz="2800" dirty="0" smtClean="0">
                <a:latin typeface="Calibri" pitchFamily="34" charset="0"/>
              </a:rPr>
              <a:t>(ako se znaci </a:t>
            </a:r>
            <a:r>
              <a:rPr lang="sr-Latn-CS" sz="2800" i="1" dirty="0" smtClean="0">
                <a:latin typeface="Calibri" pitchFamily="34" charset="0"/>
              </a:rPr>
              <a:t>bukvalno</a:t>
            </a:r>
            <a:r>
              <a:rPr lang="sr-Latn-CS" sz="2800" dirty="0" smtClean="0">
                <a:latin typeface="Calibri" pitchFamily="34" charset="0"/>
              </a:rPr>
              <a:t> tumače)</a:t>
            </a:r>
          </a:p>
          <a:p>
            <a:r>
              <a:rPr lang="sr-Latn-CS" sz="2800" dirty="0" smtClean="0">
                <a:latin typeface="Calibri" pitchFamily="34" charset="0"/>
              </a:rPr>
              <a:t>Pozicija </a:t>
            </a:r>
            <a:r>
              <a:rPr lang="sr-Latn-CS" sz="2800" b="1" dirty="0" smtClean="0">
                <a:latin typeface="Calibri" pitchFamily="34" charset="0"/>
              </a:rPr>
              <a:t>“naivnog projektivizma” </a:t>
            </a:r>
            <a:r>
              <a:rPr lang="sr-Latn-CS" sz="2800" dirty="0" smtClean="0">
                <a:latin typeface="Calibri" pitchFamily="34" charset="0"/>
              </a:rPr>
              <a:t>(</a:t>
            </a:r>
            <a:r>
              <a:rPr lang="sr-Latn-CS" sz="2800" i="1" dirty="0" smtClean="0">
                <a:latin typeface="Calibri" pitchFamily="34" charset="0"/>
              </a:rPr>
              <a:t>može da bude, ali ne mora da znači</a:t>
            </a:r>
            <a:r>
              <a:rPr lang="sr-Latn-CS" sz="2800" dirty="0" smtClean="0">
                <a:latin typeface="Calibri" pitchFamily="34" charset="0"/>
              </a:rPr>
              <a:t>)</a:t>
            </a:r>
            <a:endParaRPr lang="en-US" sz="2800" dirty="0" smtClean="0">
              <a:latin typeface="Calibri" pitchFamily="34" charset="0"/>
            </a:endParaRPr>
          </a:p>
          <a:p>
            <a:r>
              <a:rPr lang="sr-Latn-CS" sz="2800" b="1" dirty="0" smtClean="0">
                <a:latin typeface="Calibri" pitchFamily="34" charset="0"/>
              </a:rPr>
              <a:t>nema projektivnu vrednost za sve </a:t>
            </a:r>
            <a:r>
              <a:rPr lang="sr-Latn-CS" sz="2800" dirty="0" smtClean="0">
                <a:latin typeface="Calibri" pitchFamily="34" charset="0"/>
              </a:rPr>
              <a:t>(relativno nevalidan za umetnike ili  profesionalace)</a:t>
            </a:r>
          </a:p>
          <a:p>
            <a:pPr>
              <a:buNone/>
            </a:pPr>
            <a:endParaRPr lang="sr-Latn-CS" sz="3200" dirty="0" smtClean="0">
              <a:latin typeface="Calibri" pitchFamily="34" charset="0"/>
            </a:endParaRPr>
          </a:p>
          <a:p>
            <a:endParaRPr lang="sr-Latn-CS" sz="3200" dirty="0" smtClean="0">
              <a:latin typeface="Calibri" pitchFamily="34" charset="0"/>
            </a:endParaRPr>
          </a:p>
          <a:p>
            <a:endParaRPr lang="sr-Latn-CS" sz="3200" dirty="0" smtClean="0">
              <a:latin typeface="Calibri" pitchFamily="34" charset="0"/>
            </a:endParaRPr>
          </a:p>
          <a:p>
            <a:pPr>
              <a:buNone/>
            </a:pPr>
            <a:endParaRPr lang="sr-Latn-CS" sz="3200" dirty="0">
              <a:latin typeface="Calibri" pitchFamily="34" charset="0"/>
            </a:endParaRPr>
          </a:p>
          <a:p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sr-Latn-CS" sz="4000" dirty="0" smtClean="0">
                <a:effectLst/>
                <a:latin typeface="Calibri" pitchFamily="34" charset="0"/>
              </a:rPr>
              <a:t>              Projekcija na MT (CLJF)</a:t>
            </a:r>
            <a:endParaRPr lang="en-US" sz="4000" dirty="0">
              <a:effectLst/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504" y="1340768"/>
            <a:ext cx="8856984" cy="5472608"/>
          </a:xfrm>
        </p:spPr>
        <p:txBody>
          <a:bodyPr>
            <a:normAutofit/>
          </a:bodyPr>
          <a:lstStyle/>
          <a:p>
            <a:r>
              <a:rPr lang="sr-Latn-CS" sz="2800" b="1" dirty="0" smtClean="0">
                <a:latin typeface="Calibri" pitchFamily="34" charset="0"/>
              </a:rPr>
              <a:t>Projekcija doživljaja sebe: </a:t>
            </a:r>
            <a:r>
              <a:rPr lang="sr-Latn-CS" sz="2800" dirty="0" smtClean="0">
                <a:latin typeface="Calibri" pitchFamily="34" charset="0"/>
              </a:rPr>
              <a:t>pretpostavka  je da postoji paralela izmedju CLJF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sr-Latn-CS" sz="2800" dirty="0" smtClean="0">
                <a:latin typeface="Calibri" pitchFamily="34" charset="0"/>
              </a:rPr>
              <a:t> i osobe koja crta</a:t>
            </a:r>
          </a:p>
          <a:p>
            <a:r>
              <a:rPr lang="sr-Latn-CS" sz="2800" b="1" dirty="0" smtClean="0">
                <a:latin typeface="Calibri" pitchFamily="34" charset="0"/>
              </a:rPr>
              <a:t>Osnovna </a:t>
            </a:r>
            <a:r>
              <a:rPr lang="sr-Latn-CS" sz="2800" b="1" dirty="0">
                <a:latin typeface="Calibri" pitchFamily="34" charset="0"/>
              </a:rPr>
              <a:t>ideja: </a:t>
            </a:r>
            <a:r>
              <a:rPr lang="sr-Latn-CS" sz="2800" i="1" dirty="0">
                <a:latin typeface="Calibri" pitchFamily="34" charset="0"/>
              </a:rPr>
              <a:t>grafomotorna izvedba </a:t>
            </a:r>
            <a:r>
              <a:rPr lang="sr-Latn-CS" sz="2800" i="1" dirty="0" smtClean="0">
                <a:latin typeface="Calibri" pitchFamily="34" charset="0"/>
              </a:rPr>
              <a:t>crteža lj.f. odgovara psihodinamskim  fenomenima</a:t>
            </a:r>
            <a:r>
              <a:rPr lang="en-US" sz="2800" i="1" dirty="0" smtClean="0">
                <a:latin typeface="Calibri" pitchFamily="34" charset="0"/>
              </a:rPr>
              <a:t> </a:t>
            </a:r>
            <a:r>
              <a:rPr lang="sr-Latn-RS" sz="2800" i="1" dirty="0" smtClean="0">
                <a:latin typeface="Calibri" pitchFamily="34" charset="0"/>
              </a:rPr>
              <a:t> </a:t>
            </a:r>
            <a:r>
              <a:rPr lang="en-US" sz="2800" i="1" dirty="0" err="1" smtClean="0">
                <a:latin typeface="Calibri" pitchFamily="34" charset="0"/>
              </a:rPr>
              <a:t>li</a:t>
            </a:r>
            <a:r>
              <a:rPr lang="sr-Latn-CS" sz="2800" i="1" dirty="0" smtClean="0">
                <a:latin typeface="Calibri" pitchFamily="34" charset="0"/>
              </a:rPr>
              <a:t>č</a:t>
            </a:r>
            <a:r>
              <a:rPr lang="en-US" sz="2800" i="1" dirty="0" err="1" smtClean="0">
                <a:latin typeface="Calibri" pitchFamily="34" charset="0"/>
              </a:rPr>
              <a:t>nosti</a:t>
            </a:r>
            <a:endParaRPr lang="sr-Latn-CS" sz="2800" i="1" dirty="0" smtClean="0">
              <a:latin typeface="Calibri" pitchFamily="34" charset="0"/>
            </a:endParaRPr>
          </a:p>
          <a:p>
            <a:r>
              <a:rPr lang="sr-Latn-CS" sz="2800" dirty="0" smtClean="0">
                <a:latin typeface="Calibri" pitchFamily="34" charset="0"/>
              </a:rPr>
              <a:t>Ispitanik crtajući čoveka saopštava </a:t>
            </a:r>
            <a:r>
              <a:rPr lang="sr-Latn-CS" sz="2800" b="1" dirty="0" smtClean="0">
                <a:latin typeface="Calibri" pitchFamily="34" charset="0"/>
              </a:rPr>
              <a:t>nesvesni doživljaj sopstvene ličnosti ,</a:t>
            </a:r>
            <a:r>
              <a:rPr lang="sr-Latn-CS" sz="2800" dirty="0" smtClean="0">
                <a:latin typeface="Calibri" pitchFamily="34" charset="0"/>
              </a:rPr>
              <a:t> upotrebom simbola i mimo </a:t>
            </a:r>
            <a:r>
              <a:rPr lang="sr-Latn-CS" sz="2800" dirty="0" smtClean="0">
                <a:latin typeface="Calibri" pitchFamily="34" charset="0"/>
              </a:rPr>
              <a:t>cenzure</a:t>
            </a:r>
            <a:endParaRPr lang="sr-Latn-CS" sz="2800" dirty="0" smtClean="0">
              <a:latin typeface="Calibri" pitchFamily="34" charset="0"/>
            </a:endParaRPr>
          </a:p>
          <a:p>
            <a:r>
              <a:rPr lang="sr-Latn-CS" sz="2800" b="1" dirty="0" smtClean="0">
                <a:latin typeface="Calibri" pitchFamily="34" charset="0"/>
              </a:rPr>
              <a:t>Uključivanje  crtačeve telesne</a:t>
            </a:r>
            <a:r>
              <a:rPr lang="sr-Latn-CS" sz="2800" dirty="0" smtClean="0">
                <a:latin typeface="Calibri" pitchFamily="34" charset="0"/>
              </a:rPr>
              <a:t>  </a:t>
            </a:r>
            <a:r>
              <a:rPr lang="sr-Latn-CS" sz="2800" b="1" dirty="0" smtClean="0">
                <a:latin typeface="Calibri" pitchFamily="34" charset="0"/>
              </a:rPr>
              <a:t>šeme</a:t>
            </a:r>
            <a:r>
              <a:rPr lang="sr-Latn-CS" sz="2800" dirty="0" smtClean="0">
                <a:latin typeface="Calibri" pitchFamily="34" charset="0"/>
              </a:rPr>
              <a:t>  u proces oblikovanja odgovora  (a telesna šema je oblikovana psihološkim investicijama)</a:t>
            </a:r>
          </a:p>
          <a:p>
            <a:r>
              <a:rPr lang="sr-Latn-CS" sz="2800" dirty="0" smtClean="0">
                <a:latin typeface="Calibri" pitchFamily="34" charset="0"/>
              </a:rPr>
              <a:t>Pretpostavka da dolazi do </a:t>
            </a:r>
            <a:r>
              <a:rPr lang="sr-Latn-CS" sz="2800" b="1" dirty="0" smtClean="0">
                <a:latin typeface="Calibri" pitchFamily="34" charset="0"/>
              </a:rPr>
              <a:t>spontane identifikacije </a:t>
            </a:r>
            <a:r>
              <a:rPr lang="sr-Latn-CS" sz="2800" dirty="0" smtClean="0">
                <a:latin typeface="Calibri" pitchFamily="34" charset="0"/>
              </a:rPr>
              <a:t>sa nacrtanim </a:t>
            </a:r>
            <a:endParaRPr lang="en-US" sz="2800" dirty="0" smtClean="0">
              <a:latin typeface="Calibri" pitchFamily="34" charset="0"/>
            </a:endParaRPr>
          </a:p>
          <a:p>
            <a:pPr>
              <a:buNone/>
            </a:pP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sr-Latn-CS" sz="4000" dirty="0" smtClean="0">
                <a:effectLst/>
                <a:latin typeface="Calibri" pitchFamily="34" charset="0"/>
              </a:rPr>
              <a:t>                   </a:t>
            </a:r>
            <a:br>
              <a:rPr lang="sr-Latn-CS" sz="4000" dirty="0" smtClean="0">
                <a:effectLst/>
                <a:latin typeface="Calibri" pitchFamily="34" charset="0"/>
              </a:rPr>
            </a:br>
            <a:r>
              <a:rPr lang="sr-Latn-CS" sz="4000" dirty="0" smtClean="0">
                <a:effectLst/>
                <a:latin typeface="Calibri" pitchFamily="34" charset="0"/>
              </a:rPr>
              <a:t>  Okvir  analize i interpretacije MT</a:t>
            </a:r>
            <a:endParaRPr lang="en-US" sz="4000" dirty="0">
              <a:effectLst/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340768"/>
            <a:ext cx="8496944" cy="5184576"/>
          </a:xfrm>
        </p:spPr>
        <p:txBody>
          <a:bodyPr>
            <a:normAutofit/>
          </a:bodyPr>
          <a:lstStyle/>
          <a:p>
            <a:r>
              <a:rPr lang="sr-Latn-CS" sz="2800" b="1" dirty="0" smtClean="0">
                <a:latin typeface="Calibri" pitchFamily="34" charset="0"/>
              </a:rPr>
              <a:t>Psihoanalitička</a:t>
            </a:r>
            <a:r>
              <a:rPr lang="sr-Latn-CS" sz="2800" dirty="0" smtClean="0">
                <a:latin typeface="Calibri" pitchFamily="34" charset="0"/>
              </a:rPr>
              <a:t> teorija ličnosti</a:t>
            </a:r>
          </a:p>
          <a:p>
            <a:r>
              <a:rPr lang="sr-Latn-CS" sz="2800" b="1" dirty="0" smtClean="0">
                <a:latin typeface="Calibri" pitchFamily="34" charset="0"/>
              </a:rPr>
              <a:t>Schilderov</a:t>
            </a:r>
            <a:r>
              <a:rPr lang="sr-Latn-CS" sz="2800" dirty="0" smtClean="0">
                <a:latin typeface="Calibri" pitchFamily="34" charset="0"/>
              </a:rPr>
              <a:t> </a:t>
            </a:r>
            <a:r>
              <a:rPr lang="sr-Latn-CS" sz="2800" b="1" dirty="0" smtClean="0">
                <a:latin typeface="Calibri" pitchFamily="34" charset="0"/>
              </a:rPr>
              <a:t>koncept</a:t>
            </a:r>
            <a:r>
              <a:rPr lang="sr-Latn-CS" sz="2800" dirty="0" smtClean="0">
                <a:latin typeface="Calibri" pitchFamily="34" charset="0"/>
              </a:rPr>
              <a:t> </a:t>
            </a:r>
            <a:r>
              <a:rPr lang="sr-Latn-CS" sz="2800" b="1" i="1" dirty="0" smtClean="0">
                <a:latin typeface="Calibri" pitchFamily="34" charset="0"/>
              </a:rPr>
              <a:t>telesne šeme:</a:t>
            </a:r>
            <a:r>
              <a:rPr lang="sr-Latn-CS" sz="2800" b="1" dirty="0" smtClean="0">
                <a:latin typeface="Calibri" pitchFamily="34" charset="0"/>
              </a:rPr>
              <a:t> </a:t>
            </a:r>
            <a:r>
              <a:rPr lang="sr-Latn-CS" sz="2800" dirty="0" smtClean="0">
                <a:latin typeface="Calibri" pitchFamily="34" charset="0"/>
              </a:rPr>
              <a:t>mapa kateksi sopstvenog  tela (memorija telesnih iskustava u toku sazrevanja)</a:t>
            </a:r>
            <a:r>
              <a:rPr lang="en-US" sz="2800" dirty="0" smtClean="0">
                <a:latin typeface="Calibri" pitchFamily="34" charset="0"/>
              </a:rPr>
              <a:t>; s</a:t>
            </a:r>
            <a:r>
              <a:rPr lang="sr-Latn-CS" sz="2800" dirty="0" smtClean="0">
                <a:latin typeface="Calibri" pitchFamily="34" charset="0"/>
              </a:rPr>
              <a:t>pecifičan raspored </a:t>
            </a:r>
            <a:r>
              <a:rPr lang="en-US" sz="2800" dirty="0" smtClean="0">
                <a:latin typeface="Calibri" pitchFamily="34" charset="0"/>
              </a:rPr>
              <a:t>(</a:t>
            </a:r>
            <a:r>
              <a:rPr lang="sr-Latn-CS" sz="2800" dirty="0" smtClean="0">
                <a:latin typeface="Calibri" pitchFamily="34" charset="0"/>
              </a:rPr>
              <a:t>libidinozne</a:t>
            </a:r>
            <a:r>
              <a:rPr lang="en-US" sz="2800" dirty="0" smtClean="0">
                <a:latin typeface="Calibri" pitchFamily="34" charset="0"/>
              </a:rPr>
              <a:t>)</a:t>
            </a:r>
            <a:r>
              <a:rPr lang="sr-Latn-CS" sz="2800" dirty="0" smtClean="0">
                <a:latin typeface="Calibri" pitchFamily="34" charset="0"/>
              </a:rPr>
              <a:t> energije </a:t>
            </a:r>
            <a:r>
              <a:rPr lang="en-US" sz="2800" dirty="0" smtClean="0">
                <a:latin typeface="Calibri" pitchFamily="34" charset="0"/>
              </a:rPr>
              <a:t>u</a:t>
            </a:r>
            <a:r>
              <a:rPr lang="sr-Latn-CS" sz="2800" dirty="0" smtClean="0">
                <a:latin typeface="Calibri" pitchFamily="34" charset="0"/>
              </a:rPr>
              <a:t> telu</a:t>
            </a:r>
            <a:endParaRPr lang="sr-Latn-CS" sz="2800" b="1" dirty="0" smtClean="0">
              <a:latin typeface="Calibri" pitchFamily="34" charset="0"/>
            </a:endParaRPr>
          </a:p>
          <a:p>
            <a:r>
              <a:rPr lang="sr-Latn-CS" sz="2800" dirty="0" smtClean="0">
                <a:latin typeface="Calibri" pitchFamily="34" charset="0"/>
              </a:rPr>
              <a:t>Isključivo se radi </a:t>
            </a:r>
            <a:r>
              <a:rPr lang="sr-Latn-CS" sz="2800" b="1" dirty="0" smtClean="0">
                <a:latin typeface="Calibri" pitchFamily="34" charset="0"/>
              </a:rPr>
              <a:t>kvalitativna analiza</a:t>
            </a:r>
            <a:endParaRPr lang="en-US" sz="2800" b="1" dirty="0" smtClean="0">
              <a:latin typeface="Calibri" pitchFamily="34" charset="0"/>
            </a:endParaRPr>
          </a:p>
          <a:p>
            <a:r>
              <a:rPr lang="sr-Latn-CS" sz="2800" dirty="0" smtClean="0">
                <a:latin typeface="Calibri" pitchFamily="34" charset="0"/>
              </a:rPr>
              <a:t>Davanje </a:t>
            </a:r>
            <a:r>
              <a:rPr lang="sr-Latn-CS" sz="2800" b="1" dirty="0" smtClean="0">
                <a:latin typeface="Calibri" pitchFamily="34" charset="0"/>
              </a:rPr>
              <a:t>prioriteta celini</a:t>
            </a:r>
            <a:r>
              <a:rPr lang="sr-Latn-CS" sz="2800" dirty="0" smtClean="0">
                <a:latin typeface="Calibri" pitchFamily="34" charset="0"/>
              </a:rPr>
              <a:t> nad delovima prilikom analize</a:t>
            </a:r>
          </a:p>
          <a:p>
            <a:r>
              <a:rPr lang="sr-Latn-CS" sz="2800" b="1" dirty="0" smtClean="0">
                <a:latin typeface="Calibri" pitchFamily="34" charset="0"/>
              </a:rPr>
              <a:t>Povezivanje</a:t>
            </a:r>
            <a:r>
              <a:rPr lang="sr-Latn-CS" sz="2800" dirty="0" smtClean="0">
                <a:latin typeface="Calibri" pitchFamily="34" charset="0"/>
              </a:rPr>
              <a:t> MT </a:t>
            </a:r>
            <a:r>
              <a:rPr lang="sr-Latn-CS" sz="2800" dirty="0">
                <a:latin typeface="Calibri" pitchFamily="34" charset="0"/>
              </a:rPr>
              <a:t>sa ostalim projektivnim materijalom – verifikacija </a:t>
            </a:r>
            <a:r>
              <a:rPr lang="sr-Latn-CS" sz="2800" dirty="0" smtClean="0">
                <a:latin typeface="Calibri" pitchFamily="34" charset="0"/>
              </a:rPr>
              <a:t>svih nalaza kroz </a:t>
            </a:r>
            <a:r>
              <a:rPr lang="sr-Latn-CS" sz="2800" b="1" i="1" dirty="0" smtClean="0">
                <a:latin typeface="Calibri" pitchFamily="34" charset="0"/>
              </a:rPr>
              <a:t>princip višestrukog ispoljavanja </a:t>
            </a:r>
            <a:r>
              <a:rPr lang="sr-Latn-CS" sz="2800" dirty="0" smtClean="0">
                <a:latin typeface="Calibri" pitchFamily="34" charset="0"/>
              </a:rPr>
              <a:t>određene pojave na različitim primenjenim testovima</a:t>
            </a:r>
            <a:endParaRPr lang="sr-Latn-C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3"/>
            <a:ext cx="8446393" cy="720080"/>
          </a:xfrm>
        </p:spPr>
        <p:txBody>
          <a:bodyPr>
            <a:normAutofit/>
          </a:bodyPr>
          <a:lstStyle/>
          <a:p>
            <a:r>
              <a:rPr lang="sr-Latn-CS" sz="3600" dirty="0" smtClean="0">
                <a:effectLst/>
                <a:latin typeface="Calibri" pitchFamily="34" charset="0"/>
              </a:rPr>
              <a:t> I</a:t>
            </a:r>
            <a:r>
              <a:rPr lang="en-US" sz="3600" dirty="0" err="1" smtClean="0">
                <a:effectLst/>
                <a:latin typeface="Calibri" pitchFamily="34" charset="0"/>
              </a:rPr>
              <a:t>nterpretativn</a:t>
            </a:r>
            <a:r>
              <a:rPr lang="sr-Latn-CS" sz="3600" dirty="0" smtClean="0">
                <a:effectLst/>
                <a:latin typeface="Calibri" pitchFamily="34" charset="0"/>
              </a:rPr>
              <a:t>e</a:t>
            </a:r>
            <a:r>
              <a:rPr lang="en-US" sz="3600" dirty="0" smtClean="0">
                <a:effectLst/>
                <a:latin typeface="Calibri" pitchFamily="34" charset="0"/>
              </a:rPr>
              <a:t> </a:t>
            </a:r>
            <a:r>
              <a:rPr lang="sr-Latn-RS" sz="3600" dirty="0" smtClean="0">
                <a:effectLst/>
                <a:latin typeface="Calibri" pitchFamily="34" charset="0"/>
              </a:rPr>
              <a:t> dileme i </a:t>
            </a:r>
            <a:r>
              <a:rPr lang="sr-Latn-CS" sz="3600" dirty="0" smtClean="0">
                <a:effectLst/>
                <a:latin typeface="Calibri" pitchFamily="34" charset="0"/>
              </a:rPr>
              <a:t>hipoteze</a:t>
            </a:r>
            <a:endParaRPr lang="en-US" sz="3600" dirty="0">
              <a:effectLst/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268760"/>
            <a:ext cx="8208912" cy="54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sr-Latn-CS" sz="2400" i="1" dirty="0" smtClean="0">
                <a:latin typeface="Calibri" pitchFamily="34" charset="0"/>
              </a:rPr>
              <a:t>Kako </a:t>
            </a:r>
            <a:r>
              <a:rPr lang="sr-Latn-CS" sz="2400" i="1" dirty="0">
                <a:latin typeface="Calibri" pitchFamily="34" charset="0"/>
              </a:rPr>
              <a:t>je ličnost </a:t>
            </a:r>
            <a:r>
              <a:rPr lang="sr-Latn-CS" sz="2400" i="1" dirty="0" smtClean="0">
                <a:latin typeface="Calibri" pitchFamily="34" charset="0"/>
              </a:rPr>
              <a:t>crtača u </a:t>
            </a:r>
            <a:r>
              <a:rPr lang="sr-Latn-CS" sz="2400" i="1" dirty="0">
                <a:latin typeface="Calibri" pitchFamily="34" charset="0"/>
              </a:rPr>
              <a:t>vezi sa crtežom? </a:t>
            </a:r>
            <a:r>
              <a:rPr lang="sr-Latn-CS" sz="2400" i="1" dirty="0" smtClean="0">
                <a:latin typeface="Calibri" pitchFamily="34" charset="0"/>
              </a:rPr>
              <a:t>Da li je crtež odraz Ja, Idealnog Ja ili delova neprihvaćenih od Ja? </a:t>
            </a:r>
            <a:r>
              <a:rPr lang="en-US" sz="2400" i="1" dirty="0" smtClean="0">
                <a:latin typeface="Calibri" pitchFamily="34" charset="0"/>
              </a:rPr>
              <a:t> Ili </a:t>
            </a:r>
            <a:r>
              <a:rPr lang="sr-Latn-CS" sz="2400" i="1" dirty="0" smtClean="0">
                <a:latin typeface="Calibri" pitchFamily="34" charset="0"/>
              </a:rPr>
              <a:t>sva tri</a:t>
            </a:r>
            <a:r>
              <a:rPr lang="en-US" sz="2400" i="1" dirty="0" smtClean="0">
                <a:latin typeface="Calibri" pitchFamily="34" charset="0"/>
              </a:rPr>
              <a:t>?</a:t>
            </a:r>
            <a:endParaRPr lang="sr-Latn-CS" sz="2400" i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sr-Latn-CS" sz="2400" i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sr-Latn-CS" sz="2800" dirty="0" smtClean="0">
                <a:latin typeface="Calibri" pitchFamily="34" charset="0"/>
              </a:rPr>
              <a:t>Interpretacija  se vezuje za: </a:t>
            </a:r>
          </a:p>
          <a:p>
            <a:pPr>
              <a:lnSpc>
                <a:spcPct val="90000"/>
              </a:lnSpc>
            </a:pPr>
            <a:r>
              <a:rPr lang="sr-Latn-CS" sz="2800" dirty="0" smtClean="0">
                <a:latin typeface="Calibri" pitchFamily="34" charset="0"/>
              </a:rPr>
              <a:t>opšti </a:t>
            </a:r>
            <a:r>
              <a:rPr lang="sr-Latn-CS" sz="2800" b="1" dirty="0">
                <a:latin typeface="Calibri" pitchFamily="34" charset="0"/>
              </a:rPr>
              <a:t>doživljaj </a:t>
            </a:r>
            <a:r>
              <a:rPr lang="sr-Latn-CS" sz="2800" b="1" dirty="0" smtClean="0">
                <a:latin typeface="Calibri" pitchFamily="34" charset="0"/>
              </a:rPr>
              <a:t>sebe, “ja”,</a:t>
            </a:r>
            <a:r>
              <a:rPr lang="sr-Latn-CS" sz="2800" dirty="0" smtClean="0">
                <a:latin typeface="Calibri" pitchFamily="34" charset="0"/>
              </a:rPr>
              <a:t> </a:t>
            </a:r>
            <a:r>
              <a:rPr lang="sr-Latn-CS" sz="2800" b="1" dirty="0" smtClean="0">
                <a:latin typeface="Calibri" pitchFamily="34" charset="0"/>
              </a:rPr>
              <a:t>koncept identiteta</a:t>
            </a:r>
            <a:endParaRPr lang="sr-Latn-CS" sz="2800" b="1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sr-Latn-CS" sz="2800" dirty="0" smtClean="0">
                <a:latin typeface="Calibri" pitchFamily="34" charset="0"/>
              </a:rPr>
              <a:t>doživljaj </a:t>
            </a:r>
            <a:r>
              <a:rPr lang="sr-Latn-CS" sz="2800" b="1" dirty="0" smtClean="0">
                <a:latin typeface="Calibri" pitchFamily="34" charset="0"/>
              </a:rPr>
              <a:t>sopstvenog tela</a:t>
            </a:r>
            <a:endParaRPr lang="sr-Latn-CS" sz="2800" b="1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sr-Latn-CS" sz="2800" b="1" dirty="0" smtClean="0">
                <a:latin typeface="Calibri" pitchFamily="34" charset="0"/>
              </a:rPr>
              <a:t>aktuelnu</a:t>
            </a:r>
            <a:r>
              <a:rPr lang="sr-Latn-CS" sz="2800" dirty="0" smtClean="0">
                <a:latin typeface="Calibri" pitchFamily="34" charset="0"/>
              </a:rPr>
              <a:t> </a:t>
            </a:r>
            <a:r>
              <a:rPr lang="sr-Latn-CS" sz="2800" b="1" dirty="0" smtClean="0">
                <a:latin typeface="Calibri" pitchFamily="34" charset="0"/>
              </a:rPr>
              <a:t>situaciju</a:t>
            </a:r>
            <a:r>
              <a:rPr lang="sr-Latn-CS" sz="2800" dirty="0" smtClean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ispitanika u datom </a:t>
            </a:r>
            <a:r>
              <a:rPr lang="sr-Latn-CS" sz="2800" dirty="0" smtClean="0">
                <a:latin typeface="Calibri" pitchFamily="34" charset="0"/>
              </a:rPr>
              <a:t>momentu</a:t>
            </a:r>
            <a:endParaRPr lang="sr-Latn-CS" sz="2800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sr-Latn-CS" sz="2800" b="1" dirty="0" smtClean="0">
                <a:latin typeface="Calibri" pitchFamily="34" charset="0"/>
              </a:rPr>
              <a:t>razvojnu specifičnost </a:t>
            </a:r>
          </a:p>
          <a:p>
            <a:pPr>
              <a:lnSpc>
                <a:spcPct val="90000"/>
              </a:lnSpc>
              <a:buNone/>
            </a:pPr>
            <a:endParaRPr lang="sr-Latn-CS" sz="2800" dirty="0" smtClean="0">
              <a:latin typeface="Calibri" pitchFamily="34" charset="0"/>
            </a:endParaRPr>
          </a:p>
          <a:p>
            <a:r>
              <a:rPr lang="sr-Latn-CS" sz="2800" b="1" i="1" dirty="0" smtClean="0">
                <a:latin typeface="Calibri" pitchFamily="34" charset="0"/>
              </a:rPr>
              <a:t>Prepoznavanje sličnosti  </a:t>
            </a:r>
            <a:r>
              <a:rPr lang="sr-Latn-CS" sz="2800" dirty="0" smtClean="0">
                <a:latin typeface="Calibri" pitchFamily="34" charset="0"/>
              </a:rPr>
              <a:t>sa sobom (znak da je ego dovoljno jak za uvide)</a:t>
            </a:r>
          </a:p>
          <a:p>
            <a:r>
              <a:rPr lang="sr-Latn-CS" sz="2800" b="1" i="1" dirty="0" smtClean="0">
                <a:latin typeface="Calibri" pitchFamily="34" charset="0"/>
              </a:rPr>
              <a:t>Negiranje sličnosti </a:t>
            </a:r>
            <a:r>
              <a:rPr lang="sr-Latn-CS" sz="2800" dirty="0" smtClean="0">
                <a:latin typeface="Calibri" pitchFamily="34" charset="0"/>
              </a:rPr>
              <a:t>je veće kod ispitanika koji se osećaju ugroženim od uvida  (ukazuje na rigidnost ego odbrana)</a:t>
            </a:r>
            <a:endParaRPr lang="en-US" sz="28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sr-Latn-CS" sz="3600" dirty="0" smtClean="0">
                <a:effectLst/>
                <a:latin typeface="Calibri" pitchFamily="34" charset="0"/>
              </a:rPr>
              <a:t>Dijagnostička obrada</a:t>
            </a:r>
            <a:endParaRPr lang="en-US" sz="3600" dirty="0">
              <a:effectLst/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568952" cy="5184576"/>
          </a:xfrm>
        </p:spPr>
        <p:txBody>
          <a:bodyPr>
            <a:normAutofit/>
          </a:bodyPr>
          <a:lstStyle/>
          <a:p>
            <a:r>
              <a:rPr lang="sr-Latn-CS" sz="2800" dirty="0" smtClean="0">
                <a:latin typeface="Calibri" pitchFamily="34" charset="0"/>
              </a:rPr>
              <a:t>Putem </a:t>
            </a:r>
            <a:r>
              <a:rPr lang="sr-Latn-CS" sz="2800" b="1" dirty="0" smtClean="0">
                <a:latin typeface="Calibri" pitchFamily="34" charset="0"/>
              </a:rPr>
              <a:t>vizuelnog pregleda crteža</a:t>
            </a:r>
            <a:endParaRPr lang="en-US" sz="2800" b="1" dirty="0" smtClean="0">
              <a:latin typeface="Calibri" pitchFamily="34" charset="0"/>
            </a:endParaRPr>
          </a:p>
          <a:p>
            <a:r>
              <a:rPr lang="sr-Latn-RS" sz="2800" dirty="0" smtClean="0">
                <a:latin typeface="Calibri" pitchFamily="34" charset="0"/>
              </a:rPr>
              <a:t>G</a:t>
            </a:r>
            <a:r>
              <a:rPr lang="en-US" sz="2800" dirty="0" err="1" smtClean="0">
                <a:latin typeface="Calibri" pitchFamily="34" charset="0"/>
              </a:rPr>
              <a:t>leda</a:t>
            </a:r>
            <a:r>
              <a:rPr lang="en-US" sz="2800" dirty="0" smtClean="0">
                <a:latin typeface="Calibri" pitchFamily="34" charset="0"/>
              </a:rPr>
              <a:t> se </a:t>
            </a:r>
            <a:r>
              <a:rPr lang="en-US" sz="2800" b="1" i="1" dirty="0" smtClean="0">
                <a:latin typeface="Calibri" pitchFamily="34" charset="0"/>
              </a:rPr>
              <a:t>“</a:t>
            </a:r>
            <a:r>
              <a:rPr lang="en-US" sz="2800" b="1" i="1" dirty="0" err="1" smtClean="0">
                <a:latin typeface="Calibri" pitchFamily="34" charset="0"/>
              </a:rPr>
              <a:t>kako</a:t>
            </a:r>
            <a:r>
              <a:rPr lang="en-US" sz="2800" b="1" i="1" dirty="0" smtClean="0">
                <a:latin typeface="Calibri" pitchFamily="34" charset="0"/>
              </a:rPr>
              <a:t>”</a:t>
            </a:r>
            <a:r>
              <a:rPr lang="sr-Latn-CS" sz="2800" b="1" i="1" dirty="0" smtClean="0">
                <a:latin typeface="Calibri" pitchFamily="34" charset="0"/>
              </a:rPr>
              <a:t> </a:t>
            </a:r>
            <a:r>
              <a:rPr lang="sr-Latn-CS" sz="2800" dirty="0" smtClean="0">
                <a:latin typeface="Calibri" pitchFamily="34" charset="0"/>
              </a:rPr>
              <a:t>je  crtež nacrtan </a:t>
            </a:r>
          </a:p>
          <a:p>
            <a:r>
              <a:rPr lang="sr-Latn-RS" sz="2800" dirty="0" smtClean="0">
                <a:latin typeface="Calibri" pitchFamily="34" charset="0"/>
              </a:rPr>
              <a:t>Dijagnostički je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sr-Latn-RS" sz="2800" dirty="0" smtClean="0">
                <a:latin typeface="Calibri" pitchFamily="34" charset="0"/>
              </a:rPr>
              <a:t>relevantno </a:t>
            </a:r>
            <a:r>
              <a:rPr lang="sr-Latn-RS" sz="2800" b="1" dirty="0" smtClean="0">
                <a:latin typeface="Calibri" pitchFamily="34" charset="0"/>
              </a:rPr>
              <a:t>odstupanje od uobičajenog</a:t>
            </a:r>
            <a:endParaRPr lang="sr-Latn-CS" sz="2800" b="1" dirty="0" smtClean="0">
              <a:latin typeface="Calibri" pitchFamily="34" charset="0"/>
            </a:endParaRPr>
          </a:p>
          <a:p>
            <a:r>
              <a:rPr lang="sr-Latn-CS" sz="2800" dirty="0" smtClean="0">
                <a:latin typeface="Calibri" pitchFamily="34" charset="0"/>
              </a:rPr>
              <a:t>Otkrivanje </a:t>
            </a:r>
            <a:r>
              <a:rPr lang="sr-Latn-CS" sz="2800" b="1" dirty="0" smtClean="0">
                <a:latin typeface="Calibri" pitchFamily="34" charset="0"/>
              </a:rPr>
              <a:t>upadljivosti  i </a:t>
            </a:r>
            <a:r>
              <a:rPr lang="sr-Latn-CS" sz="2800" dirty="0" smtClean="0">
                <a:latin typeface="Calibri" pitchFamily="34" charset="0"/>
              </a:rPr>
              <a:t> </a:t>
            </a:r>
            <a:r>
              <a:rPr lang="sr-Latn-CS" sz="2800" b="1" dirty="0" smtClean="0">
                <a:latin typeface="Calibri" pitchFamily="34" charset="0"/>
              </a:rPr>
              <a:t>nepravilnosti</a:t>
            </a:r>
          </a:p>
          <a:p>
            <a:r>
              <a:rPr lang="en-US" sz="2800" b="1" dirty="0" smtClean="0">
                <a:latin typeface="Calibri" pitchFamily="34" charset="0"/>
              </a:rPr>
              <a:t>Prate se </a:t>
            </a:r>
            <a:r>
              <a:rPr lang="sr-Latn-CS" sz="2800" b="1" dirty="0" smtClean="0">
                <a:latin typeface="Calibri" pitchFamily="34" charset="0"/>
              </a:rPr>
              <a:t>greške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sr-Latn-CS" sz="2800" b="1" dirty="0" smtClean="0">
                <a:latin typeface="Calibri" pitchFamily="34" charset="0"/>
              </a:rPr>
              <a:t> i ometanja  </a:t>
            </a:r>
            <a:r>
              <a:rPr lang="sr-Latn-CS" sz="2800" dirty="0" smtClean="0">
                <a:latin typeface="Calibri" pitchFamily="34" charset="0"/>
              </a:rPr>
              <a:t>ispitanika da ostvari pravilan i  skladan crtež  </a:t>
            </a:r>
          </a:p>
          <a:p>
            <a:r>
              <a:rPr lang="sr-Latn-CS" sz="2800" dirty="0" smtClean="0">
                <a:latin typeface="Calibri" pitchFamily="34" charset="0"/>
              </a:rPr>
              <a:t>Crtež je do izvesne mere </a:t>
            </a:r>
            <a:r>
              <a:rPr lang="sr-Latn-CS" sz="2800" b="1" dirty="0" smtClean="0">
                <a:latin typeface="Calibri" pitchFamily="34" charset="0"/>
              </a:rPr>
              <a:t>univerzalno razumljiv </a:t>
            </a:r>
            <a:r>
              <a:rPr lang="sr-Latn-CS" sz="2800" dirty="0" smtClean="0">
                <a:latin typeface="Calibri" pitchFamily="34" charset="0"/>
              </a:rPr>
              <a:t>(</a:t>
            </a:r>
            <a:r>
              <a:rPr lang="en-US" sz="2800" dirty="0" err="1" smtClean="0">
                <a:latin typeface="Calibri" pitchFamily="34" charset="0"/>
              </a:rPr>
              <a:t>relativno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sr-Latn-CS" sz="2800" dirty="0" smtClean="0">
                <a:latin typeface="Calibri" pitchFamily="34" charset="0"/>
              </a:rPr>
              <a:t>nezavisno od obuke)</a:t>
            </a:r>
            <a:endParaRPr lang="sr-Latn-CS" sz="2400" i="1" dirty="0" smtClean="0">
              <a:latin typeface="Calibri" pitchFamily="34" charset="0"/>
            </a:endParaRPr>
          </a:p>
          <a:p>
            <a:r>
              <a:rPr lang="sr-Latn-CS" sz="2800" dirty="0" smtClean="0">
                <a:latin typeface="Calibri" pitchFamily="34" charset="0"/>
              </a:rPr>
              <a:t>Za dijagnostičku procenu je od </a:t>
            </a:r>
            <a:r>
              <a:rPr lang="sr-Latn-CS" sz="2800" b="1" dirty="0" smtClean="0">
                <a:latin typeface="Calibri" pitchFamily="34" charset="0"/>
              </a:rPr>
              <a:t>malog značaja stil</a:t>
            </a:r>
            <a:r>
              <a:rPr lang="sr-Latn-CS" sz="2800" dirty="0" smtClean="0">
                <a:latin typeface="Calibri" pitchFamily="34" charset="0"/>
              </a:rPr>
              <a:t>, umetnička vrednost  ili veština</a:t>
            </a:r>
            <a:r>
              <a:rPr lang="en-US" sz="2800" dirty="0" smtClean="0">
                <a:latin typeface="Calibri" pitchFamily="34" charset="0"/>
              </a:rPr>
              <a:t> u </a:t>
            </a:r>
            <a:r>
              <a:rPr lang="en-US" sz="2800" dirty="0" err="1" smtClean="0">
                <a:latin typeface="Calibri" pitchFamily="34" charset="0"/>
              </a:rPr>
              <a:t>crtanju</a:t>
            </a:r>
            <a:endParaRPr lang="sr-Latn-RS" sz="2800" dirty="0" smtClean="0">
              <a:latin typeface="Calibri" pitchFamily="34" charset="0"/>
            </a:endParaRPr>
          </a:p>
          <a:p>
            <a:pPr>
              <a:buNone/>
            </a:pPr>
            <a:endParaRPr lang="sr-Latn-CS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1452</TotalTime>
  <Words>1904</Words>
  <Application>Microsoft Office PowerPoint</Application>
  <PresentationFormat>On-screen Show (4:3)</PresentationFormat>
  <Paragraphs>233</Paragraphs>
  <Slides>35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Oriel</vt:lpstr>
      <vt:lpstr>Crtež ljudske figure - Machover tehnika (MT)</vt:lpstr>
      <vt:lpstr>Crtež ljudske figure: Machover tehnika</vt:lpstr>
      <vt:lpstr>MT- postupak zadavanja</vt:lpstr>
      <vt:lpstr>                    MT- prednosti</vt:lpstr>
      <vt:lpstr>                  MT- nedostaci</vt:lpstr>
      <vt:lpstr>              Projekcija na MT (CLJF)</vt:lpstr>
      <vt:lpstr>                      Okvir  analize i interpretacije MT</vt:lpstr>
      <vt:lpstr> Interpretativne  dileme i hipoteze</vt:lpstr>
      <vt:lpstr>Dijagnostička obrada</vt:lpstr>
      <vt:lpstr>Načini interpretacije</vt:lpstr>
      <vt:lpstr>Praktikum</vt:lpstr>
      <vt:lpstr>             Tri aspekta analize rezultata</vt:lpstr>
      <vt:lpstr>     Ad.2. Formalni aspekti - “kako”</vt:lpstr>
      <vt:lpstr>Ad. 2. Položaj figura i tip linije </vt:lpstr>
      <vt:lpstr> Ad. 2. Tretman M i Ž figure</vt:lpstr>
      <vt:lpstr>Ad. 3. Indikatori konflikta</vt:lpstr>
      <vt:lpstr>Interpretacija  značenja: glava</vt:lpstr>
      <vt:lpstr>Interpretacija  značenja: lice</vt:lpstr>
      <vt:lpstr>Interpretacija značenja: ekstremiteti</vt:lpstr>
      <vt:lpstr> Interpretacija značenja: ostali delovi tela</vt:lpstr>
      <vt:lpstr>PowerPoint Presentation</vt:lpstr>
      <vt:lpstr>              Neurotični poremećaji</vt:lpstr>
      <vt:lpstr>         Depresivni poremećaji</vt:lpstr>
      <vt:lpstr> Anksiozno-depresivni poremećaj</vt:lpstr>
      <vt:lpstr>     Histrionični  tip poremećaja ličnosti</vt:lpstr>
      <vt:lpstr>    Narcistični  tip poremećaja ličnosti</vt:lpstr>
      <vt:lpstr>Paranoidna ličnost</vt:lpstr>
      <vt:lpstr>Paranoidna psihoza </vt:lpstr>
      <vt:lpstr>Shizofrenija</vt:lpstr>
      <vt:lpstr>Paranoidna shizofrenija</vt:lpstr>
      <vt:lpstr>   Psihoorganski sindrom</vt:lpstr>
      <vt:lpstr>        Psihoorganski sindrom</vt:lpstr>
      <vt:lpstr> MT-namene</vt:lpstr>
      <vt:lpstr>                   MT-validacija</vt:lpstr>
      <vt:lpstr>                      Zaključak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Projektivne tehnike Rorschach, Machover</dc:title>
  <dc:creator>User</dc:creator>
  <cp:lastModifiedBy>Windows User</cp:lastModifiedBy>
  <cp:revision>123</cp:revision>
  <dcterms:created xsi:type="dcterms:W3CDTF">2009-04-14T19:47:58Z</dcterms:created>
  <dcterms:modified xsi:type="dcterms:W3CDTF">2022-05-10T16:14:41Z</dcterms:modified>
</cp:coreProperties>
</file>