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317" r:id="rId2"/>
    <p:sldId id="291" r:id="rId3"/>
    <p:sldId id="316" r:id="rId4"/>
    <p:sldId id="304" r:id="rId5"/>
    <p:sldId id="306" r:id="rId6"/>
    <p:sldId id="297" r:id="rId7"/>
    <p:sldId id="257" r:id="rId8"/>
    <p:sldId id="295" r:id="rId9"/>
    <p:sldId id="299" r:id="rId10"/>
    <p:sldId id="282" r:id="rId11"/>
    <p:sldId id="275" r:id="rId12"/>
    <p:sldId id="320" r:id="rId13"/>
    <p:sldId id="321" r:id="rId14"/>
    <p:sldId id="322" r:id="rId15"/>
    <p:sldId id="323" r:id="rId16"/>
    <p:sldId id="324" r:id="rId17"/>
    <p:sldId id="260" r:id="rId18"/>
    <p:sldId id="310" r:id="rId19"/>
    <p:sldId id="311" r:id="rId20"/>
    <p:sldId id="314" r:id="rId21"/>
    <p:sldId id="319" r:id="rId22"/>
    <p:sldId id="313" r:id="rId23"/>
    <p:sldId id="262" r:id="rId24"/>
    <p:sldId id="263" r:id="rId25"/>
    <p:sldId id="283" r:id="rId26"/>
    <p:sldId id="318" r:id="rId27"/>
    <p:sldId id="277" r:id="rId28"/>
    <p:sldId id="279" r:id="rId29"/>
    <p:sldId id="309" r:id="rId30"/>
    <p:sldId id="284" r:id="rId31"/>
    <p:sldId id="325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3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3E0AFF-7D33-46D9-A86F-79CB3A5D3F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155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83DF00-2D2E-4A61-8E32-110DDFB85FBF}" type="slidenum">
              <a:rPr lang="en-US"/>
              <a:pPr/>
              <a:t>2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BB65CB-BDD0-4F7E-B6EB-8C978AFB935C}" type="slidenum">
              <a:rPr lang="en-US"/>
              <a:pPr/>
              <a:t>23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7CABD0-8C05-497B-A33C-4D76B95A62BC}" type="slidenum">
              <a:rPr lang="en-US"/>
              <a:pPr/>
              <a:t>24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ADBE08-AEBF-41E5-8307-E8EF6FEF856E}" type="slidenum">
              <a:rPr lang="en-US"/>
              <a:pPr/>
              <a:t>25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EE4EE9-273D-4A6A-919F-5E27D127F1B2}" type="slidenum">
              <a:rPr lang="en-US"/>
              <a:pPr/>
              <a:t>28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E0AFF-7D33-46D9-A86F-79CB3A5D3FE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195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B0E5E2-ED6B-4203-A786-9140857741CA}" type="slidenum">
              <a:rPr lang="en-US"/>
              <a:pPr/>
              <a:t>30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E0AFF-7D33-46D9-A86F-79CB3A5D3FE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8F9448-0422-4A45-8D45-B399E27231DA}" type="slidenum">
              <a:rPr lang="en-US"/>
              <a:pPr/>
              <a:t>7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2E87EC-2A44-4014-8A59-675F60690C60}" type="slidenum">
              <a:rPr lang="en-US"/>
              <a:pPr/>
              <a:t>9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Emotikon- nova sansa, gubitak elaboracije</a:t>
            </a:r>
          </a:p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4622572-7DB7-47D8-851C-0978FFF2B193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456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Dopuna osmehom…pretnja prstom,  regulacija kraja izlaganja, zurbe, pocetka…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247BDAC-9469-43CF-BB7B-F973794109C6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919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Mimika- efekat publike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C819E50-2011-484C-97D9-2C5AC2EFD7F3}" type="slidenum">
              <a:rPr lang="en-US" smtClean="0">
                <a:latin typeface="Arial" charset="0"/>
              </a:rPr>
              <a:pPr/>
              <a:t>15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27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B100496-E188-4BA9-ADBC-DBB3628297EA}" type="slidenum">
              <a:rPr lang="en-US" smtClean="0">
                <a:latin typeface="Arial" charset="0"/>
              </a:rPr>
              <a:pPr/>
              <a:t>16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512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2885B5-0908-4041-BA11-54DA20DE8411}" type="slidenum">
              <a:rPr lang="en-US"/>
              <a:pPr/>
              <a:t>22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EF11424-0AE6-4CDF-9526-6F212C6319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6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6949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55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0756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33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FF76-7A5B-4A63-A4CD-51E692112D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41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F326-A911-434E-AF0B-AB004C44E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45B0-AE80-4B2D-8A3A-E7F7F4079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2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7E268A3-DEE0-4929-956B-EA7D415D0C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2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6E05488-B0DC-47EC-A0AF-0DF7C0BA21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3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000593C-8409-47F8-A5BE-7A39192372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3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70EB-3EB9-4692-9C26-9286EACBB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6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45B8-09F4-4930-AC8F-3F24655C89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0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8589-00A8-41D5-99D9-507F9BC6E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2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CC0BAF2-4D97-4481-9FC0-3B9CE1EDA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79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4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2133600"/>
            <a:ext cx="7416823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sz="4400" dirty="0" smtClean="0"/>
          </a:p>
          <a:p>
            <a:pPr marL="0" indent="0">
              <a:buNone/>
            </a:pPr>
            <a:r>
              <a:rPr lang="sr-Latn-RS" sz="4400" b="1" dirty="0" smtClean="0"/>
              <a:t>Bihevioralna opservacija</a:t>
            </a:r>
          </a:p>
        </p:txBody>
      </p:sp>
    </p:spTree>
    <p:extLst>
      <p:ext uri="{BB962C8B-B14F-4D97-AF65-F5344CB8AC3E}">
        <p14:creationId xmlns:p14="http://schemas.microsoft.com/office/powerpoint/2010/main" val="299423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60"/>
    </mc:Choice>
    <mc:Fallback xmlns="">
      <p:transition spd="slow" advTm="1016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332656"/>
            <a:ext cx="4896544" cy="864096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Forme </a:t>
            </a:r>
            <a:r>
              <a:rPr lang="sr-Latn-CS" sz="3600" b="1" dirty="0" smtClean="0">
                <a:effectLst/>
                <a:latin typeface="Calibri" pitchFamily="34" charset="0"/>
              </a:rPr>
              <a:t>opservacije</a:t>
            </a:r>
            <a:endParaRPr lang="en-US" sz="3200" b="0" i="1" dirty="0">
              <a:effectLst/>
              <a:latin typeface="Calibri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115617" y="1340768"/>
            <a:ext cx="7418784" cy="4968552"/>
          </a:xfrm>
        </p:spPr>
        <p:txBody>
          <a:bodyPr>
            <a:normAutofit fontScale="92500" lnSpcReduction="20000"/>
          </a:bodyPr>
          <a:lstStyle/>
          <a:p>
            <a:pPr marL="0" lvl="1" indent="0">
              <a:lnSpc>
                <a:spcPct val="80000"/>
              </a:lnSpc>
              <a:buNone/>
            </a:pPr>
            <a:r>
              <a:rPr lang="en-US" sz="3000" dirty="0" smtClean="0">
                <a:latin typeface="Calibri" pitchFamily="34" charset="0"/>
              </a:rPr>
              <a:t>1. </a:t>
            </a:r>
            <a:r>
              <a:rPr lang="sr-Latn-CS" sz="3000" dirty="0" smtClean="0">
                <a:latin typeface="Calibri" pitchFamily="34" charset="0"/>
              </a:rPr>
              <a:t>Prema </a:t>
            </a:r>
            <a:r>
              <a:rPr lang="sr-Latn-CS" sz="3000" dirty="0">
                <a:latin typeface="Calibri" pitchFamily="34" charset="0"/>
              </a:rPr>
              <a:t>stepenu </a:t>
            </a:r>
            <a:r>
              <a:rPr lang="sr-Latn-CS" sz="3000" b="1" dirty="0">
                <a:latin typeface="Calibri" pitchFamily="34" charset="0"/>
              </a:rPr>
              <a:t>sistematizovanosti i opsegu</a:t>
            </a:r>
            <a:r>
              <a:rPr lang="sr-Latn-CS" sz="3000" dirty="0">
                <a:latin typeface="Calibri" pitchFamily="34" charset="0"/>
              </a:rPr>
              <a:t>:</a:t>
            </a:r>
            <a:endParaRPr lang="sr-Latn-CS" sz="3000" b="1" dirty="0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sr-Latn-CS" sz="3000" b="1" dirty="0" smtClean="0">
                <a:latin typeface="Calibri" pitchFamily="34" charset="0"/>
              </a:rPr>
              <a:t>Nesistematska</a:t>
            </a:r>
            <a:r>
              <a:rPr lang="sr-Latn-CS" sz="3000" dirty="0">
                <a:latin typeface="Calibri" pitchFamily="34" charset="0"/>
              </a:rPr>
              <a:t>, otvorena, impresionistička </a:t>
            </a:r>
            <a:endParaRPr lang="sr-Latn-CS" sz="3000" dirty="0" smtClean="0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sr-Latn-CS" sz="3000" b="1" dirty="0" smtClean="0">
                <a:latin typeface="Calibri" pitchFamily="34" charset="0"/>
              </a:rPr>
              <a:t>Sistematska </a:t>
            </a:r>
            <a:r>
              <a:rPr lang="sr-Latn-CS" sz="3000" b="1" dirty="0">
                <a:latin typeface="Calibri" pitchFamily="34" charset="0"/>
              </a:rPr>
              <a:t>inventarska </a:t>
            </a:r>
            <a:r>
              <a:rPr lang="sr-Latn-CS" sz="3000" dirty="0">
                <a:latin typeface="Calibri" pitchFamily="34" charset="0"/>
              </a:rPr>
              <a:t>forma posmatranja</a:t>
            </a:r>
          </a:p>
          <a:p>
            <a:pPr marL="609600" indent="-609600">
              <a:lnSpc>
                <a:spcPct val="80000"/>
              </a:lnSpc>
            </a:pPr>
            <a:r>
              <a:rPr lang="sr-Latn-CS" sz="3000" b="1" dirty="0" smtClean="0">
                <a:latin typeface="Calibri" pitchFamily="34" charset="0"/>
              </a:rPr>
              <a:t>Sistematska </a:t>
            </a:r>
            <a:r>
              <a:rPr lang="sr-Latn-CS" sz="3000" b="1" dirty="0">
                <a:latin typeface="Calibri" pitchFamily="34" charset="0"/>
              </a:rPr>
              <a:t>usmerena</a:t>
            </a:r>
            <a:r>
              <a:rPr lang="sr-Latn-CS" sz="3000" dirty="0">
                <a:latin typeface="Calibri" pitchFamily="34" charset="0"/>
              </a:rPr>
              <a:t> forma posmatranja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 smtClean="0">
                <a:latin typeface="Calibri" pitchFamily="34" charset="0"/>
              </a:rPr>
              <a:t>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r-Latn-CS" sz="2800" dirty="0" smtClean="0">
                <a:latin typeface="Calibri" pitchFamily="34" charset="0"/>
              </a:rPr>
              <a:t>2. Obzirom </a:t>
            </a:r>
            <a:r>
              <a:rPr lang="sr-Latn-CS" sz="2800" dirty="0">
                <a:latin typeface="Calibri" pitchFamily="34" charset="0"/>
              </a:rPr>
              <a:t>na </a:t>
            </a:r>
            <a:r>
              <a:rPr lang="sr-Latn-CS" sz="2800" b="1" dirty="0" smtClean="0">
                <a:latin typeface="Calibri" pitchFamily="34" charset="0"/>
              </a:rPr>
              <a:t>okruženje</a:t>
            </a:r>
            <a:r>
              <a:rPr lang="sr-Latn-CS" sz="2800" dirty="0" smtClean="0">
                <a:latin typeface="Calibri" pitchFamily="34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sr-Latn-CS" sz="2800" b="1" dirty="0" smtClean="0">
                <a:latin typeface="Calibri" pitchFamily="34" charset="0"/>
              </a:rPr>
              <a:t>U </a:t>
            </a:r>
            <a:r>
              <a:rPr lang="sr-Latn-CS" sz="2800" b="1" dirty="0">
                <a:latin typeface="Calibri" pitchFamily="34" charset="0"/>
              </a:rPr>
              <a:t>prirodnim uslovima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(kod </a:t>
            </a:r>
            <a:r>
              <a:rPr lang="sr-Latn-CS" sz="2800" dirty="0">
                <a:latin typeface="Calibri" pitchFamily="34" charset="0"/>
              </a:rPr>
              <a:t>kuće, u školi...)</a:t>
            </a:r>
          </a:p>
          <a:p>
            <a:pPr>
              <a:lnSpc>
                <a:spcPct val="80000"/>
              </a:lnSpc>
            </a:pPr>
            <a:r>
              <a:rPr lang="sr-Latn-CS" sz="2800" b="1" dirty="0">
                <a:latin typeface="Calibri" pitchFamily="34" charset="0"/>
              </a:rPr>
              <a:t>Eksperimentalno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(kontrolisano</a:t>
            </a:r>
            <a:r>
              <a:rPr lang="sr-Latn-CS" sz="2800" dirty="0">
                <a:latin typeface="Calibri" pitchFamily="34" charset="0"/>
              </a:rPr>
              <a:t>) opažanje</a:t>
            </a:r>
          </a:p>
          <a:p>
            <a:pPr>
              <a:lnSpc>
                <a:spcPct val="80000"/>
              </a:lnSpc>
            </a:pPr>
            <a:r>
              <a:rPr lang="sr-Latn-CS" sz="2800" b="1" dirty="0">
                <a:latin typeface="Calibri" pitchFamily="34" charset="0"/>
              </a:rPr>
              <a:t>Kombinovano</a:t>
            </a:r>
          </a:p>
          <a:p>
            <a:pPr>
              <a:lnSpc>
                <a:spcPct val="80000"/>
              </a:lnSpc>
              <a:buFontTx/>
              <a:buNone/>
            </a:pPr>
            <a:endParaRPr lang="sr-Latn-CS" sz="2800" b="1" dirty="0">
              <a:latin typeface="Calibri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sr-Latn-CS" sz="2800" dirty="0" smtClean="0">
                <a:latin typeface="Calibri" pitchFamily="34" charset="0"/>
              </a:rPr>
              <a:t>3. Obzirom </a:t>
            </a:r>
            <a:r>
              <a:rPr lang="sr-Latn-CS" sz="2800" dirty="0">
                <a:latin typeface="Calibri" pitchFamily="34" charset="0"/>
              </a:rPr>
              <a:t>na </a:t>
            </a:r>
            <a:r>
              <a:rPr lang="sr-Latn-CS" sz="2800" b="1" dirty="0">
                <a:latin typeface="Calibri" pitchFamily="34" charset="0"/>
              </a:rPr>
              <a:t>poziciju procenjivača</a:t>
            </a:r>
            <a:r>
              <a:rPr lang="sr-Latn-CS" sz="2800" dirty="0" smtClean="0">
                <a:latin typeface="Calibri" pitchFamily="34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sr-Latn-CS" sz="2800" dirty="0" smtClean="0">
                <a:latin typeface="Calibri" pitchFamily="34" charset="0"/>
              </a:rPr>
              <a:t>Procenjivač </a:t>
            </a:r>
            <a:r>
              <a:rPr lang="sr-Latn-CS" sz="2800" dirty="0">
                <a:latin typeface="Calibri" pitchFamily="34" charset="0"/>
              </a:rPr>
              <a:t>može biti </a:t>
            </a:r>
            <a:r>
              <a:rPr lang="sr-Latn-CS" sz="2800" b="1" dirty="0">
                <a:latin typeface="Calibri" pitchFamily="34" charset="0"/>
              </a:rPr>
              <a:t>u situaciji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(učesnik</a:t>
            </a:r>
            <a:r>
              <a:rPr lang="sr-Latn-CS" sz="2800" dirty="0">
                <a:latin typeface="Calibri" pitchFamily="34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sr-Latn-CS" sz="2800" b="1" dirty="0">
                <a:latin typeface="Calibri" pitchFamily="34" charset="0"/>
              </a:rPr>
              <a:t>Sa strane</a:t>
            </a:r>
            <a:r>
              <a:rPr lang="sr-Latn-CS" sz="2800" dirty="0">
                <a:latin typeface="Calibri" pitchFamily="34" charset="0"/>
              </a:rPr>
              <a:t> (spoljni </a:t>
            </a:r>
            <a:r>
              <a:rPr lang="sr-Latn-CS" sz="2800" dirty="0" smtClean="0">
                <a:latin typeface="Calibri" pitchFamily="34" charset="0"/>
              </a:rPr>
              <a:t>posmatrač</a:t>
            </a:r>
            <a:r>
              <a:rPr lang="sr-Latn-CS" sz="2800" dirty="0" smtClean="0"/>
              <a:t>), </a:t>
            </a:r>
            <a:r>
              <a:rPr lang="sr-Latn-CS" sz="2800" dirty="0">
                <a:latin typeface="Calibri" pitchFamily="34" charset="0"/>
              </a:rPr>
              <a:t>čak i skriven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311"/>
    </mc:Choice>
    <mc:Fallback xmlns="">
      <p:transition spd="slow" advTm="4031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404664"/>
            <a:ext cx="7454632" cy="922114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Prednosti- </a:t>
            </a:r>
            <a:r>
              <a:rPr lang="sr-Latn-CS" sz="3600" b="1" dirty="0" smtClean="0">
                <a:effectLst/>
                <a:latin typeface="Calibri" pitchFamily="34" charset="0"/>
              </a:rPr>
              <a:t>nedostaci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745004" y="1556792"/>
            <a:ext cx="7715428" cy="475252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Nesistematska opažanja u prirodnim uslovima imaju prednost – dobijanje velikih uzoraka klijentovog </a:t>
            </a:r>
            <a:r>
              <a:rPr lang="sr-Latn-CS" sz="2400" b="1" dirty="0">
                <a:latin typeface="Calibri" pitchFamily="34" charset="0"/>
              </a:rPr>
              <a:t>spontanog ponašanja</a:t>
            </a:r>
            <a:r>
              <a:rPr lang="sr-Latn-CS" sz="2400" dirty="0">
                <a:latin typeface="Calibri" pitchFamily="34" charset="0"/>
              </a:rPr>
              <a:t>  (relevantni za </a:t>
            </a:r>
            <a:r>
              <a:rPr lang="sr-Latn-CS" sz="2400" dirty="0" smtClean="0">
                <a:latin typeface="Calibri" pitchFamily="34" charset="0"/>
              </a:rPr>
              <a:t>kliničara).</a:t>
            </a:r>
            <a:endParaRPr lang="sr-Latn-CS" sz="2400" dirty="0">
              <a:latin typeface="Calibri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Sistematska opažanja u kontrolisanim </a:t>
            </a:r>
            <a:r>
              <a:rPr lang="sr-Latn-CS" sz="2400" dirty="0" smtClean="0">
                <a:latin typeface="Calibri" pitchFamily="34" charset="0"/>
              </a:rPr>
              <a:t>uslovima ograničavaju </a:t>
            </a:r>
            <a:r>
              <a:rPr lang="sr-Latn-CS" sz="2400" dirty="0">
                <a:latin typeface="Calibri" pitchFamily="34" charset="0"/>
              </a:rPr>
              <a:t>podatke, ali daju bolju </a:t>
            </a:r>
            <a:r>
              <a:rPr lang="sr-Latn-CS" sz="2400" b="1" dirty="0">
                <a:latin typeface="Calibri" pitchFamily="34" charset="0"/>
              </a:rPr>
              <a:t>direkciju </a:t>
            </a:r>
            <a:r>
              <a:rPr lang="sr-Latn-CS" sz="2400" b="1" dirty="0" smtClean="0">
                <a:latin typeface="Calibri" pitchFamily="34" charset="0"/>
              </a:rPr>
              <a:t>procenjivaču, </a:t>
            </a:r>
            <a:r>
              <a:rPr lang="sr-Latn-CS" sz="2400" dirty="0" smtClean="0">
                <a:latin typeface="Calibri" pitchFamily="34" charset="0"/>
              </a:rPr>
              <a:t>tako da zna šta treba da prati</a:t>
            </a:r>
            <a:r>
              <a:rPr lang="sr-Latn-CS" sz="2400" b="1" dirty="0" smtClean="0">
                <a:latin typeface="Calibri" pitchFamily="34" charset="0"/>
              </a:rPr>
              <a:t> </a:t>
            </a:r>
            <a:r>
              <a:rPr lang="sr-Latn-CS" sz="2400" i="1" dirty="0" smtClean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(kvantifikovani  podaci  </a:t>
            </a:r>
            <a:r>
              <a:rPr lang="sr-Latn-CS" sz="2400" dirty="0">
                <a:latin typeface="Calibri" pitchFamily="34" charset="0"/>
              </a:rPr>
              <a:t>pogodni za istraživanja</a:t>
            </a:r>
            <a:r>
              <a:rPr lang="sr-Latn-CS" sz="2400" dirty="0" smtClean="0">
                <a:latin typeface="Calibri" pitchFamily="34" charset="0"/>
              </a:rPr>
              <a:t>...)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Nametanje pravila posmatranja</a:t>
            </a:r>
            <a:r>
              <a:rPr lang="sr-Latn-CS" sz="2400" dirty="0" smtClean="0">
                <a:latin typeface="Calibri" pitchFamily="34" charset="0"/>
              </a:rPr>
              <a:t> kliničaru</a:t>
            </a:r>
            <a:r>
              <a:rPr lang="sr-Latn-CS" sz="2400" i="1" dirty="0" smtClean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može otežati korišćenje ličnog senzibiliteta u registrovanju zbivanja: veća šteta nego korist?</a:t>
            </a:r>
            <a:endParaRPr lang="sr-Latn-C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725"/>
    </mc:Choice>
    <mc:Fallback xmlns="">
      <p:transition spd="slow" advTm="122725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Komunikacija i opservacija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896751"/>
            <a:ext cx="7668343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Dvosmeran i višeslojan proces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posmatrač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je istovremeno i sam posmatran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   (subjekat = objekat)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meta-komunikacija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posmatranje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kako sm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opažen</a:t>
            </a:r>
            <a:r>
              <a:rPr lang="en-US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“auto-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komunikacija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posmatram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sebe i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sopstvene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reakcije na osobu (simpatija,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empatija, adekvatnost)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55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6589199" cy="648072"/>
          </a:xfrm>
        </p:spPr>
        <p:txBody>
          <a:bodyPr>
            <a:normAutofit fontScale="90000"/>
          </a:bodyPr>
          <a:lstStyle/>
          <a:p>
            <a:r>
              <a:rPr lang="sr-Latn-R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lang="en-US" sz="4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verbalna</a:t>
            </a:r>
            <a:r>
              <a:rPr lang="en-U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komunikacija</a:t>
            </a:r>
            <a:endParaRPr 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1" y="1772816"/>
            <a:ext cx="7488831" cy="453707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sr-Latn-RS" sz="2600" b="1" dirty="0">
                <a:latin typeface="Calibri" panose="020F0502020204030204" pitchFamily="34" charset="0"/>
                <a:cs typeface="Calibri" panose="020F0502020204030204" pitchFamily="34" charset="0"/>
              </a:rPr>
              <a:t>Paralingvistička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način izgovaranja,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informacije</a:t>
            </a:r>
            <a:b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6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 poruci, ali i ličnosti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Prozodijski znakovi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–ritam, intonacija, naglašavanje reči, pauze, tišina;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utiču na smisao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iskaza</a:t>
            </a:r>
            <a:r>
              <a:rPr lang="hr-H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kada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izražavaju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stav, emocije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relaciju, </a:t>
            </a:r>
            <a:endParaRPr lang="en-US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hr-HR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utiču </a:t>
            </a: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na smisao iskaza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kada odražavaju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lične karakteristike (naglasak, jačina, boja glasa,...)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r-Latn-RS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7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sr-Latn-R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Neverbalna komunikacija</a:t>
            </a:r>
            <a:endParaRPr 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1043608" y="1844675"/>
            <a:ext cx="6984776" cy="467995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Gestovi, mimika, telesni stav, pogled, 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Veći značaj,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manje pod kontrolom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Odnos verbalne i neverbalne poruke –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ponavljanje, kontradikcija, supstitucija, komplementarnost (dopuna), naglašavanje (akcenat), regulacija (početak, kraj, namera da se ode, kaže nešto...)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34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1945201" y="548680"/>
            <a:ext cx="6589199" cy="864096"/>
          </a:xfrm>
        </p:spPr>
        <p:txBody>
          <a:bodyPr/>
          <a:lstStyle/>
          <a:p>
            <a:r>
              <a:rPr lang="sr-Latn-R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Neverbalna komunikacija</a:t>
            </a:r>
            <a:endParaRPr 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844675"/>
            <a:ext cx="8388424" cy="4484688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Ekstralingvistička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 nije povezana sa govorom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Kinezička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-po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reti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tela,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telesni stav, mimika lica,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pogled,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osmeh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Proksemička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- upotreba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prostora- intimna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, lična, socijalna, javna distanca, raspored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Haptička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-dodir: emocionalni,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igra,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kontrola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Artefakti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-upotreba predmeta, odeće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Olfaktorna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-mirisne poruke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Temporalna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-tačnost, čekanje, trajanje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r-Latn-RS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2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Ćutanje</a:t>
            </a:r>
            <a:endParaRPr 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895872"/>
            <a:ext cx="6743080" cy="37338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Odsustvo komunikacije?</a:t>
            </a:r>
          </a:p>
          <a:p>
            <a:pPr eaLnBrk="1" hangingPunct="1"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Značenje ćutanja?</a:t>
            </a:r>
          </a:p>
          <a:p>
            <a:pPr eaLnBrk="1" hangingPunct="1"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Tačnost interpretacije?</a:t>
            </a:r>
          </a:p>
          <a:p>
            <a:pPr eaLnBrk="1" hangingPunct="1"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Način intervencije?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78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9"/>
            <a:ext cx="6995120" cy="706090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>
                <a:effectLst/>
                <a:latin typeface="Calibri" pitchFamily="34" charset="0"/>
              </a:rPr>
              <a:t>Aspekti ponašanja koje posmatramo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335881"/>
            <a:ext cx="7848872" cy="5001419"/>
          </a:xfrm>
        </p:spPr>
        <p:txBody>
          <a:bodyPr>
            <a:normAutofit fontScale="85000" lnSpcReduction="20000"/>
          </a:bodyPr>
          <a:lstStyle/>
          <a:p>
            <a:r>
              <a:rPr lang="sr-Latn-CS" sz="2800" dirty="0" smtClean="0">
                <a:latin typeface="Calibri" pitchFamily="34" charset="0"/>
              </a:rPr>
              <a:t>Spoljni </a:t>
            </a:r>
            <a:r>
              <a:rPr lang="sr-Latn-CS" sz="2800" dirty="0">
                <a:latin typeface="Calibri" pitchFamily="34" charset="0"/>
              </a:rPr>
              <a:t>telesni izgled</a:t>
            </a:r>
          </a:p>
          <a:p>
            <a:r>
              <a:rPr lang="sr-Latn-CS" sz="2800" dirty="0">
                <a:latin typeface="Calibri" pitchFamily="34" charset="0"/>
              </a:rPr>
              <a:t>Utisak o </a:t>
            </a:r>
            <a:r>
              <a:rPr lang="sr-Latn-CS" sz="2800" dirty="0" smtClean="0">
                <a:latin typeface="Calibri" pitchFamily="34" charset="0"/>
              </a:rPr>
              <a:t>odevanju </a:t>
            </a:r>
            <a:r>
              <a:rPr lang="sr-Latn-CS" sz="2800" dirty="0">
                <a:latin typeface="Calibri" pitchFamily="34" charset="0"/>
              </a:rPr>
              <a:t>i držanju</a:t>
            </a:r>
          </a:p>
          <a:p>
            <a:r>
              <a:rPr lang="sr-Latn-CS" sz="2800" dirty="0">
                <a:latin typeface="Calibri" pitchFamily="34" charset="0"/>
              </a:rPr>
              <a:t>Orijentisanost prema mestu </a:t>
            </a:r>
            <a:r>
              <a:rPr lang="en-US" sz="2800" dirty="0" smtClean="0">
                <a:latin typeface="Calibri" pitchFamily="34" charset="0"/>
              </a:rPr>
              <a:t>i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dirty="0">
                <a:latin typeface="Calibri" pitchFamily="34" charset="0"/>
              </a:rPr>
              <a:t>svrsi </a:t>
            </a:r>
            <a:r>
              <a:rPr lang="sr-Latn-CS" sz="2800" dirty="0" smtClean="0">
                <a:latin typeface="Calibri" pitchFamily="34" charset="0"/>
              </a:rPr>
              <a:t>isp</a:t>
            </a:r>
            <a:r>
              <a:rPr lang="en-US" sz="2800" dirty="0" err="1" smtClean="0">
                <a:latin typeface="Calibri" pitchFamily="34" charset="0"/>
              </a:rPr>
              <a:t>itivanja</a:t>
            </a:r>
            <a:endParaRPr lang="sr-Latn-CS" sz="2800" dirty="0">
              <a:latin typeface="Calibri" pitchFamily="34" charset="0"/>
            </a:endParaRPr>
          </a:p>
          <a:p>
            <a:r>
              <a:rPr lang="sr-Latn-CS" sz="2800" dirty="0">
                <a:latin typeface="Calibri" pitchFamily="34" charset="0"/>
              </a:rPr>
              <a:t>Sposobnost izlaganja problema, motivacija</a:t>
            </a:r>
          </a:p>
          <a:p>
            <a:r>
              <a:rPr lang="sr-Latn-CS" sz="2800" dirty="0">
                <a:latin typeface="Calibri" pitchFamily="34" charset="0"/>
              </a:rPr>
              <a:t>Odnos prema sadržaju svog izlaganja</a:t>
            </a:r>
          </a:p>
          <a:p>
            <a:r>
              <a:rPr lang="sr-Latn-CS" sz="2800" dirty="0">
                <a:latin typeface="Calibri" pitchFamily="34" charset="0"/>
              </a:rPr>
              <a:t>Raspoloženje i emocije tokom kontakta</a:t>
            </a:r>
          </a:p>
          <a:p>
            <a:r>
              <a:rPr lang="sr-Latn-CS" sz="2800" dirty="0" smtClean="0">
                <a:latin typeface="Calibri" pitchFamily="34" charset="0"/>
              </a:rPr>
              <a:t>Kvalitet kontakta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sa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ispitiva</a:t>
            </a:r>
            <a:r>
              <a:rPr lang="sr-Latn-CS" sz="2800" dirty="0" smtClean="0">
                <a:latin typeface="Calibri" pitchFamily="34" charset="0"/>
              </a:rPr>
              <a:t>čem</a:t>
            </a:r>
            <a:endParaRPr lang="sr-Latn-CS" sz="2800" dirty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Emocionalni </a:t>
            </a:r>
            <a:r>
              <a:rPr lang="sr-Latn-CS" sz="2800" dirty="0">
                <a:latin typeface="Calibri" pitchFamily="34" charset="0"/>
              </a:rPr>
              <a:t>odnos prema sebi, osobama o kojima govori i prema </a:t>
            </a:r>
            <a:r>
              <a:rPr lang="sr-Latn-CS" sz="2800" dirty="0" smtClean="0">
                <a:latin typeface="Calibri" pitchFamily="34" charset="0"/>
              </a:rPr>
              <a:t>ispitivaču (“afektivna rezonanca”)</a:t>
            </a:r>
          </a:p>
          <a:p>
            <a:r>
              <a:rPr lang="sr-Latn-CS" sz="2800" dirty="0" smtClean="0">
                <a:latin typeface="Calibri" pitchFamily="34" charset="0"/>
              </a:rPr>
              <a:t>Promene ponašanja</a:t>
            </a:r>
          </a:p>
          <a:p>
            <a:r>
              <a:rPr lang="sr-Latn-CS" sz="2800" dirty="0" smtClean="0">
                <a:latin typeface="Calibri" pitchFamily="34" charset="0"/>
              </a:rPr>
              <a:t>Upadljive karakteristike</a:t>
            </a:r>
            <a:endParaRPr lang="sr-Latn-CS" sz="2800" dirty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Opšti utisak </a:t>
            </a:r>
            <a:r>
              <a:rPr lang="sr-Latn-CS" sz="2800" dirty="0">
                <a:latin typeface="Calibri" pitchFamily="34" charset="0"/>
              </a:rPr>
              <a:t>o </a:t>
            </a:r>
            <a:r>
              <a:rPr lang="sr-Latn-CS" sz="2800" dirty="0" smtClean="0">
                <a:latin typeface="Calibri" pitchFamily="34" charset="0"/>
              </a:rPr>
              <a:t>klijentu </a:t>
            </a:r>
            <a:r>
              <a:rPr lang="sr-Latn-CS" sz="2800" dirty="0">
                <a:latin typeface="Calibri" pitchFamily="34" charset="0"/>
              </a:rPr>
              <a:t>i atmosferi</a:t>
            </a:r>
          </a:p>
          <a:p>
            <a:pPr>
              <a:lnSpc>
                <a:spcPct val="80000"/>
              </a:lnSpc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493"/>
    </mc:Choice>
    <mc:Fallback xmlns="">
      <p:transition spd="slow" advTm="292493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72808" cy="70609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Calibri" pitchFamily="34" charset="0"/>
              </a:rPr>
              <a:t>Izve</a:t>
            </a:r>
            <a:r>
              <a:rPr lang="sr-Latn-RS" b="1" dirty="0" smtClean="0">
                <a:latin typeface="Calibri" pitchFamily="34" charset="0"/>
              </a:rPr>
              <a:t>štaj</a:t>
            </a:r>
            <a:r>
              <a:rPr lang="sr-Latn-CS" b="1" dirty="0" smtClean="0">
                <a:effectLst/>
                <a:latin typeface="Calibri" pitchFamily="34" charset="0"/>
              </a:rPr>
              <a:t> o ponašanju i  kontaktu</a:t>
            </a:r>
            <a:endParaRPr lang="en-US" b="1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1600" y="1484784"/>
            <a:ext cx="7992888" cy="5112568"/>
          </a:xfrm>
        </p:spPr>
        <p:txBody>
          <a:bodyPr>
            <a:noAutofit/>
          </a:bodyPr>
          <a:lstStyle/>
          <a:p>
            <a:r>
              <a:rPr lang="sr-Latn-CS" sz="2400" dirty="0" smtClean="0">
                <a:latin typeface="Calibri" pitchFamily="34" charset="0"/>
              </a:rPr>
              <a:t>Karakrteristike opšteg izgleda i držanja</a:t>
            </a:r>
          </a:p>
          <a:p>
            <a:r>
              <a:rPr lang="sr-Latn-CS" sz="2400" dirty="0" smtClean="0">
                <a:latin typeface="Calibri" pitchFamily="34" charset="0"/>
              </a:rPr>
              <a:t>Prvi utisak o kontaktu</a:t>
            </a:r>
          </a:p>
          <a:p>
            <a:r>
              <a:rPr lang="sr-Latn-CS" sz="2400" dirty="0">
                <a:latin typeface="Calibri" pitchFamily="34" charset="0"/>
              </a:rPr>
              <a:t>Kvalitet uspostavljenog kontakta sa ispitivačem</a:t>
            </a:r>
          </a:p>
          <a:p>
            <a:r>
              <a:rPr lang="sr-Latn-CS" sz="2400" dirty="0" smtClean="0">
                <a:latin typeface="Calibri" pitchFamily="34" charset="0"/>
              </a:rPr>
              <a:t>Ponašanje za vreme intervjua</a:t>
            </a:r>
          </a:p>
          <a:p>
            <a:r>
              <a:rPr lang="sr-Latn-CS" sz="2400" dirty="0" smtClean="0">
                <a:latin typeface="Calibri" pitchFamily="34" charset="0"/>
              </a:rPr>
              <a:t>Ponašanje za vreme testiranja</a:t>
            </a:r>
          </a:p>
          <a:p>
            <a:r>
              <a:rPr lang="sr-Latn-CS" sz="2400" dirty="0" smtClean="0">
                <a:latin typeface="Calibri" pitchFamily="34" charset="0"/>
              </a:rPr>
              <a:t>Razlike u ponašanju za vreme različitih faza kontakta</a:t>
            </a:r>
          </a:p>
          <a:p>
            <a:r>
              <a:rPr lang="sr-Latn-CS" sz="2400" dirty="0" smtClean="0">
                <a:latin typeface="Calibri" pitchFamily="34" charset="0"/>
              </a:rPr>
              <a:t>Emocionalna rezonanca</a:t>
            </a:r>
          </a:p>
          <a:p>
            <a:r>
              <a:rPr lang="sr-Latn-CS" sz="2400" dirty="0" smtClean="0">
                <a:latin typeface="Calibri" pitchFamily="34" charset="0"/>
              </a:rPr>
              <a:t>Socijalna </a:t>
            </a:r>
            <a:r>
              <a:rPr lang="sr-Latn-CS" sz="2400" dirty="0" smtClean="0">
                <a:latin typeface="Calibri" pitchFamily="34" charset="0"/>
              </a:rPr>
              <a:t>kontrola, granice</a:t>
            </a:r>
            <a:endParaRPr lang="sr-Latn-CS" sz="2400" dirty="0" smtClean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Opšti utisak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350"/>
    </mc:Choice>
    <mc:Fallback xmlns="">
      <p:transition spd="slow" advTm="15635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60648"/>
            <a:ext cx="7211144" cy="714356"/>
          </a:xfrm>
        </p:spPr>
        <p:txBody>
          <a:bodyPr>
            <a:normAutofit/>
          </a:bodyPr>
          <a:lstStyle/>
          <a:p>
            <a:r>
              <a:rPr lang="sr-Latn-CS" sz="3200" b="1" dirty="0">
                <a:effectLst/>
                <a:latin typeface="Calibri" pitchFamily="34" charset="0"/>
              </a:rPr>
              <a:t>Procena ponašanja tokom testiranja </a:t>
            </a:r>
            <a:endParaRPr lang="en-US" sz="3200" b="1" dirty="0">
              <a:effectLst/>
              <a:latin typeface="Calibri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124744"/>
            <a:ext cx="7992888" cy="573325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Opšta </a:t>
            </a:r>
            <a:r>
              <a:rPr lang="sr-Latn-CS" sz="2200" b="1" dirty="0">
                <a:latin typeface="Calibri" pitchFamily="34" charset="0"/>
              </a:rPr>
              <a:t>aktivnost</a:t>
            </a:r>
            <a:r>
              <a:rPr lang="sr-Latn-CS" sz="2200" dirty="0">
                <a:latin typeface="Calibri" pitchFamily="34" charset="0"/>
              </a:rPr>
              <a:t>: ubrzan....usporen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Orijentisanost prema ispitivaču: </a:t>
            </a:r>
            <a:r>
              <a:rPr lang="sr-Latn-CS" sz="2200" dirty="0">
                <a:latin typeface="Calibri" pitchFamily="34" charset="0"/>
              </a:rPr>
              <a:t>shvata </a:t>
            </a:r>
            <a:r>
              <a:rPr lang="sr-Latn-CS" sz="2200" dirty="0">
                <a:latin typeface="Calibri" pitchFamily="34" charset="0"/>
              </a:rPr>
              <a:t>svrhu...pogrešno tumači </a:t>
            </a:r>
            <a:endParaRPr lang="sr-Latn-CS" sz="2200" dirty="0" smtClean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Prilagođenost </a:t>
            </a:r>
            <a:r>
              <a:rPr lang="sr-Latn-CS" sz="2200" b="1" dirty="0">
                <a:latin typeface="Calibri" pitchFamily="34" charset="0"/>
              </a:rPr>
              <a:t>situaciji</a:t>
            </a:r>
            <a:r>
              <a:rPr lang="sr-Latn-CS" sz="2200" dirty="0">
                <a:latin typeface="Calibri" pitchFamily="34" charset="0"/>
              </a:rPr>
              <a:t>: </a:t>
            </a:r>
            <a:r>
              <a:rPr lang="sr-Latn-CS" sz="2200" dirty="0">
                <a:latin typeface="Calibri" pitchFamily="34" charset="0"/>
              </a:rPr>
              <a:t>prirodan....napet</a:t>
            </a: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Saradljivost</a:t>
            </a:r>
            <a:r>
              <a:rPr lang="sr-Latn-CS" sz="2200" dirty="0" smtClean="0">
                <a:latin typeface="Calibri" pitchFamily="34" charset="0"/>
              </a:rPr>
              <a:t>: </a:t>
            </a:r>
            <a:r>
              <a:rPr lang="sr-Latn-CS" sz="2200" dirty="0" smtClean="0">
                <a:latin typeface="Calibri" pitchFamily="34" charset="0"/>
              </a:rPr>
              <a:t>otvoren</a:t>
            </a:r>
            <a:r>
              <a:rPr lang="sr-Latn-CS" sz="2200" dirty="0">
                <a:latin typeface="Calibri" pitchFamily="34" charset="0"/>
              </a:rPr>
              <a:t>... </a:t>
            </a:r>
            <a:r>
              <a:rPr lang="sr-Latn-CS" sz="2200" dirty="0" smtClean="0">
                <a:latin typeface="Calibri" pitchFamily="34" charset="0"/>
              </a:rPr>
              <a:t>uzdržan....</a:t>
            </a:r>
            <a:r>
              <a:rPr lang="sr-Latn-CS" sz="2200" dirty="0" smtClean="0">
                <a:latin typeface="Calibri" pitchFamily="34" charset="0"/>
              </a:rPr>
              <a:t>negativističan (aktivan/ pasivan </a:t>
            </a:r>
            <a:r>
              <a:rPr lang="sr-Latn-CS" sz="2200" dirty="0" smtClean="0">
                <a:latin typeface="Calibri" pitchFamily="34" charset="0"/>
              </a:rPr>
              <a:t>otpor) </a:t>
            </a: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Motivacija za postignuće: </a:t>
            </a:r>
            <a:r>
              <a:rPr lang="sr-Latn-CS" sz="2200" dirty="0" smtClean="0">
                <a:latin typeface="Calibri" pitchFamily="34" charset="0"/>
              </a:rPr>
              <a:t>visoka.....nezainteresovan, </a:t>
            </a: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Napor </a:t>
            </a:r>
            <a:r>
              <a:rPr lang="sr-Latn-CS" sz="2200" b="1" dirty="0">
                <a:latin typeface="Calibri" pitchFamily="34" charset="0"/>
              </a:rPr>
              <a:t>i trud</a:t>
            </a:r>
            <a:r>
              <a:rPr lang="sr-Latn-CS" sz="2200" dirty="0">
                <a:latin typeface="Calibri" pitchFamily="34" charset="0"/>
              </a:rPr>
              <a:t>: maksimalan....indiferentan</a:t>
            </a:r>
            <a:endParaRPr lang="en-US" sz="2200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Istrajnost:</a:t>
            </a:r>
            <a:r>
              <a:rPr lang="sr-Latn-CS" sz="2200" dirty="0">
                <a:latin typeface="Calibri" pitchFamily="34" charset="0"/>
              </a:rPr>
              <a:t> istrajan...lako odustaje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Odnos prema problemu i tegobama</a:t>
            </a:r>
            <a:r>
              <a:rPr lang="sr-Latn-CS" sz="2200" dirty="0">
                <a:latin typeface="Calibri" pitchFamily="34" charset="0"/>
              </a:rPr>
              <a:t>: agravacija, simulacija, disimulacija</a:t>
            </a: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Sposobnost</a:t>
            </a:r>
            <a:r>
              <a:rPr lang="sr-Latn-CS" sz="2200" dirty="0" smtClean="0">
                <a:latin typeface="Calibri" pitchFamily="34" charset="0"/>
              </a:rPr>
              <a:t> </a:t>
            </a:r>
            <a:r>
              <a:rPr lang="sr-Latn-CS" sz="2200" b="1" dirty="0">
                <a:latin typeface="Calibri" pitchFamily="34" charset="0"/>
              </a:rPr>
              <a:t>govornog izražavanja</a:t>
            </a:r>
            <a:r>
              <a:rPr lang="sr-Latn-CS" sz="2200" dirty="0">
                <a:latin typeface="Calibri" pitchFamily="34" charset="0"/>
              </a:rPr>
              <a:t>: spontana </a:t>
            </a:r>
            <a:r>
              <a:rPr lang="sr-Latn-CS" sz="2200" dirty="0" smtClean="0">
                <a:latin typeface="Calibri" pitchFamily="34" charset="0"/>
              </a:rPr>
              <a:t>verbalizacija...?</a:t>
            </a:r>
            <a:endParaRPr lang="sr-Latn-CS" sz="2200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Pažnja:</a:t>
            </a:r>
            <a:r>
              <a:rPr lang="sr-Latn-CS" sz="2200" dirty="0">
                <a:latin typeface="Calibri" pitchFamily="34" charset="0"/>
              </a:rPr>
              <a:t> fiksirana....ometena</a:t>
            </a: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Fleksibilnost mišljenja</a:t>
            </a:r>
            <a:r>
              <a:rPr lang="sr-Latn-CS" sz="2200" dirty="0" smtClean="0">
                <a:latin typeface="Calibri" pitchFamily="34" charset="0"/>
              </a:rPr>
              <a:t>: rigidan...nestabilan</a:t>
            </a: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Regovanje na pohvalu</a:t>
            </a:r>
            <a:r>
              <a:rPr lang="sr-Latn-CS" sz="2200" dirty="0" smtClean="0">
                <a:latin typeface="Calibri" pitchFamily="34" charset="0"/>
              </a:rPr>
              <a:t>: ima....nema</a:t>
            </a: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Reagovanje na neuspeh: </a:t>
            </a:r>
            <a:r>
              <a:rPr lang="sr-Latn-CS" sz="2200" dirty="0" smtClean="0">
                <a:latin typeface="Calibri" pitchFamily="34" charset="0"/>
              </a:rPr>
              <a:t>ima...nema</a:t>
            </a:r>
            <a:endParaRPr lang="sr-Latn-CS" sz="2200" b="1" dirty="0" smtClean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Samopouzdanje</a:t>
            </a:r>
            <a:r>
              <a:rPr lang="sr-Latn-CS" sz="2200" dirty="0">
                <a:latin typeface="Calibri" pitchFamily="34" charset="0"/>
              </a:rPr>
              <a:t>: samouveren...kolebljiv</a:t>
            </a:r>
          </a:p>
          <a:p>
            <a:pPr>
              <a:spcBef>
                <a:spcPts val="0"/>
              </a:spcBef>
            </a:pPr>
            <a:r>
              <a:rPr lang="sr-Latn-CS" sz="2200" b="1" dirty="0" smtClean="0">
                <a:latin typeface="Calibri" pitchFamily="34" charset="0"/>
              </a:rPr>
              <a:t>Samokritičnost:</a:t>
            </a:r>
            <a:r>
              <a:rPr lang="sr-Latn-CS" sz="2200" dirty="0" smtClean="0">
                <a:latin typeface="Calibri" pitchFamily="34" charset="0"/>
              </a:rPr>
              <a:t> preterano....nekritičan                     (Berger, 2004)</a:t>
            </a:r>
          </a:p>
          <a:p>
            <a:pPr>
              <a:buNone/>
            </a:pPr>
            <a:endParaRPr lang="sr-Latn-CS" sz="20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8584"/>
    </mc:Choice>
    <mc:Fallback xmlns="">
      <p:transition spd="slow" advTm="278584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274638"/>
            <a:ext cx="7139136" cy="850106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Jezgrovna metodološka trijada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1328"/>
            <a:ext cx="7848872" cy="5019506"/>
          </a:xfrm>
        </p:spPr>
        <p:txBody>
          <a:bodyPr>
            <a:normAutofit/>
          </a:bodyPr>
          <a:lstStyle/>
          <a:p>
            <a:r>
              <a:rPr lang="sr-Latn-CS" sz="2800" b="1" dirty="0" smtClean="0">
                <a:latin typeface="Calibri" pitchFamily="34" charset="0"/>
              </a:rPr>
              <a:t>Biografski metod </a:t>
            </a:r>
            <a:r>
              <a:rPr lang="en-US" sz="2800" dirty="0" smtClean="0">
                <a:latin typeface="Calibri" pitchFamily="34" charset="0"/>
              </a:rPr>
              <a:t>(</a:t>
            </a:r>
            <a:r>
              <a:rPr lang="sr-Latn-CS" sz="2800" dirty="0" smtClean="0">
                <a:latin typeface="Calibri" pitchFamily="34" charset="0"/>
              </a:rPr>
              <a:t>ispitivanje prošlosti</a:t>
            </a:r>
            <a:r>
              <a:rPr lang="en-US" sz="2800" dirty="0" smtClean="0">
                <a:latin typeface="Calibri" pitchFamily="34" charset="0"/>
              </a:rPr>
              <a:t>)</a:t>
            </a:r>
            <a:r>
              <a:rPr lang="sr-Latn-CS" sz="2800" dirty="0" smtClean="0">
                <a:latin typeface="Calibri" pitchFamily="34" charset="0"/>
              </a:rPr>
              <a:t> – oslanja se na psihoanalitički teorijski pravac</a:t>
            </a:r>
            <a:r>
              <a:rPr lang="en-US" sz="2800" dirty="0" smtClean="0">
                <a:latin typeface="Calibri" pitchFamily="34" charset="0"/>
              </a:rPr>
              <a:t> (</a:t>
            </a:r>
            <a:r>
              <a:rPr lang="en-US" sz="2800" dirty="0" err="1" smtClean="0">
                <a:latin typeface="Calibri" pitchFamily="34" charset="0"/>
              </a:rPr>
              <a:t>kroz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intervju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i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druge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izvore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procene</a:t>
            </a:r>
            <a:r>
              <a:rPr lang="en-US" sz="2800" dirty="0" smtClean="0">
                <a:latin typeface="Calibri" pitchFamily="34" charset="0"/>
              </a:rPr>
              <a:t>)</a:t>
            </a:r>
          </a:p>
          <a:p>
            <a:pPr>
              <a:buNone/>
            </a:pPr>
            <a:endParaRPr lang="en-US" sz="2800" dirty="0" smtClean="0">
              <a:latin typeface="Calibri" pitchFamily="34" charset="0"/>
            </a:endParaRPr>
          </a:p>
          <a:p>
            <a:r>
              <a:rPr lang="sr-Latn-CS" sz="2800" b="1" dirty="0" smtClean="0">
                <a:latin typeface="Calibri" pitchFamily="34" charset="0"/>
              </a:rPr>
              <a:t>Intervju </a:t>
            </a:r>
            <a:r>
              <a:rPr lang="sr-Latn-CS" sz="2800" dirty="0" smtClean="0">
                <a:latin typeface="Calibri" pitchFamily="34" charset="0"/>
              </a:rPr>
              <a:t>(razgovor) – oslanja se na fenomenološki </a:t>
            </a:r>
            <a:r>
              <a:rPr lang="sr-Latn-CS" sz="2800" dirty="0">
                <a:latin typeface="Calibri" pitchFamily="34" charset="0"/>
              </a:rPr>
              <a:t>teorijski </a:t>
            </a:r>
            <a:r>
              <a:rPr lang="sr-Latn-CS" sz="2800" dirty="0" smtClean="0">
                <a:latin typeface="Calibri" pitchFamily="34" charset="0"/>
              </a:rPr>
              <a:t>pravac</a:t>
            </a:r>
            <a:endParaRPr lang="en-US" sz="2800" dirty="0" smtClean="0">
              <a:latin typeface="Calibri" pitchFamily="34" charset="0"/>
            </a:endParaRPr>
          </a:p>
          <a:p>
            <a:pPr>
              <a:buNone/>
            </a:pPr>
            <a:endParaRPr lang="sr-Latn-CS" sz="2800" dirty="0">
              <a:latin typeface="Calibri" pitchFamily="34" charset="0"/>
            </a:endParaRPr>
          </a:p>
          <a:p>
            <a:r>
              <a:rPr lang="sr-Latn-CS" sz="2800" b="1" dirty="0" smtClean="0">
                <a:latin typeface="Calibri" pitchFamily="34" charset="0"/>
              </a:rPr>
              <a:t>Posmatranje</a:t>
            </a:r>
            <a:r>
              <a:rPr lang="sr-Latn-CS" sz="2800" dirty="0" smtClean="0">
                <a:latin typeface="Calibri" pitchFamily="34" charset="0"/>
              </a:rPr>
              <a:t> ponašanja</a:t>
            </a:r>
            <a:r>
              <a:rPr lang="en-US" sz="2800" dirty="0" smtClean="0">
                <a:latin typeface="Calibri" pitchFamily="34" charset="0"/>
              </a:rPr>
              <a:t> (</a:t>
            </a:r>
            <a:r>
              <a:rPr lang="sr-Latn-CS" sz="2800" dirty="0" smtClean="0">
                <a:latin typeface="Calibri" pitchFamily="34" charset="0"/>
              </a:rPr>
              <a:t>bihevioralna opservacija</a:t>
            </a:r>
            <a:r>
              <a:rPr lang="en-US" sz="2800" dirty="0" smtClean="0">
                <a:latin typeface="Calibri" pitchFamily="34" charset="0"/>
              </a:rPr>
              <a:t>)</a:t>
            </a:r>
            <a:r>
              <a:rPr lang="sr-Latn-CS" sz="2800" dirty="0" smtClean="0">
                <a:latin typeface="Calibri" pitchFamily="34" charset="0"/>
              </a:rPr>
              <a:t> –  oslanja se na bihevioristički </a:t>
            </a:r>
            <a:r>
              <a:rPr lang="sr-Latn-CS" sz="2800" dirty="0">
                <a:latin typeface="Calibri" pitchFamily="34" charset="0"/>
              </a:rPr>
              <a:t>teorijski </a:t>
            </a:r>
            <a:r>
              <a:rPr lang="sr-Latn-CS" sz="2800" dirty="0" smtClean="0">
                <a:latin typeface="Calibri" pitchFamily="34" charset="0"/>
              </a:rPr>
              <a:t>pravac</a:t>
            </a:r>
            <a:endParaRPr lang="sr-Latn-CS" sz="3200" dirty="0">
              <a:latin typeface="Calibri" pitchFamily="34" charset="0"/>
            </a:endParaRPr>
          </a:p>
        </p:txBody>
      </p:sp>
    </p:spTree>
  </p:cSld>
  <p:clrMapOvr>
    <a:masterClrMapping/>
  </p:clrMapOvr>
  <p:transition advTm="46584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32656"/>
            <a:ext cx="4464496" cy="785818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effectLst/>
                <a:latin typeface="Calibri" pitchFamily="34" charset="0"/>
              </a:rPr>
              <a:t>Teškoće opservacije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28800"/>
            <a:ext cx="7704856" cy="487203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dirty="0" err="1" smtClean="0">
                <a:latin typeface="Calibri" pitchFamily="34" charset="0"/>
              </a:rPr>
              <a:t>Subjektivnost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sr-Latn-RS" sz="2400" dirty="0" smtClean="0">
                <a:latin typeface="Calibri" pitchFamily="34" charset="0"/>
              </a:rPr>
              <a:t>- </a:t>
            </a:r>
            <a:r>
              <a:rPr lang="en-US" sz="2400" dirty="0" err="1" smtClean="0">
                <a:latin typeface="Calibri" pitchFamily="34" charset="0"/>
              </a:rPr>
              <a:t>procenjiva</a:t>
            </a:r>
            <a:r>
              <a:rPr lang="sr-Latn-CS" sz="2400" dirty="0" smtClean="0">
                <a:latin typeface="Calibri" pitchFamily="34" charset="0"/>
              </a:rPr>
              <a:t>či se razlikuju po </a:t>
            </a:r>
            <a:br>
              <a:rPr lang="sr-Latn-CS" sz="2400" dirty="0" smtClean="0">
                <a:latin typeface="Calibri" pitchFamily="34" charset="0"/>
              </a:rPr>
            </a:br>
            <a:r>
              <a:rPr lang="sr-Latn-CS" sz="2400" dirty="0" smtClean="0">
                <a:latin typeface="Calibri" pitchFamily="34" charset="0"/>
              </a:rPr>
              <a:t>karakteristikama ličnosti, veštinama, teorijskim orijentacijama</a:t>
            </a: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Razlike u </a:t>
            </a:r>
            <a:r>
              <a:rPr lang="sr-Latn-CS" sz="2400" dirty="0" smtClean="0">
                <a:latin typeface="Calibri" pitchFamily="34" charset="0"/>
              </a:rPr>
              <a:t>određivanju </a:t>
            </a:r>
            <a:r>
              <a:rPr lang="sr-Latn-CS" sz="2400" b="1" dirty="0">
                <a:latin typeface="Calibri" pitchFamily="34" charset="0"/>
              </a:rPr>
              <a:t>važnosti </a:t>
            </a:r>
            <a:r>
              <a:rPr lang="sr-Latn-CS" sz="2400" dirty="0">
                <a:latin typeface="Calibri" pitchFamily="34" charset="0"/>
              </a:rPr>
              <a:t>posmatrane pojave.</a:t>
            </a:r>
          </a:p>
          <a:p>
            <a:pPr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Selektivnost </a:t>
            </a:r>
            <a:r>
              <a:rPr lang="sr-Latn-CS" sz="2400" dirty="0" smtClean="0">
                <a:latin typeface="Calibri" pitchFamily="34" charset="0"/>
              </a:rPr>
              <a:t>u registrovanju  činjenica.</a:t>
            </a:r>
            <a:endParaRPr lang="sr-Latn-CS" sz="2400" b="1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Razlike u </a:t>
            </a:r>
            <a:r>
              <a:rPr lang="sr-Latn-CS" sz="2400" b="1" dirty="0" smtClean="0">
                <a:latin typeface="Calibri" pitchFamily="34" charset="0"/>
              </a:rPr>
              <a:t>klasifikovanju</a:t>
            </a:r>
            <a:r>
              <a:rPr lang="sr-Latn-CS" sz="2400" dirty="0" smtClean="0">
                <a:latin typeface="Calibri" pitchFamily="34" charset="0"/>
              </a:rPr>
              <a:t> podataka.</a:t>
            </a:r>
            <a:endParaRPr lang="sr-Latn-CS" sz="2400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Razlike u  </a:t>
            </a:r>
            <a:r>
              <a:rPr lang="sr-Latn-CS" sz="2400" b="1" dirty="0" smtClean="0">
                <a:latin typeface="Calibri" pitchFamily="34" charset="0"/>
              </a:rPr>
              <a:t>nazivima </a:t>
            </a:r>
            <a:r>
              <a:rPr lang="sr-Latn-CS" sz="2400" dirty="0" smtClean="0">
                <a:latin typeface="Calibri" pitchFamily="34" charset="0"/>
              </a:rPr>
              <a:t>za iste klase.</a:t>
            </a:r>
            <a:endParaRPr lang="sr-Latn-C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328"/>
    </mc:Choice>
    <mc:Fallback xmlns="">
      <p:transition spd="slow" advTm="60328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/>
          <a:lstStyle/>
          <a:p>
            <a:r>
              <a:rPr lang="sr-Latn-RS" b="1" dirty="0" smtClean="0">
                <a:latin typeface="Calibri" pitchFamily="34" charset="0"/>
                <a:cs typeface="Calibri" pitchFamily="34" charset="0"/>
              </a:rPr>
              <a:t>Mogućnosti unapređenja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628800"/>
            <a:ext cx="7274769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Dva pravca poboljšanja- tehnički deo i sam procenjivač</a:t>
            </a:r>
          </a:p>
          <a:p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Jasno </a:t>
            </a:r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definisanje domena 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posmatranja i indikatora</a:t>
            </a:r>
          </a:p>
          <a:p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Sistematska manipulacija 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uslova posmatranja- slično eksperimentu</a:t>
            </a:r>
          </a:p>
          <a:p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Povećanje </a:t>
            </a:r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reprezentativnosti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podataka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- situacije, dužina vremena 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posmatranja, izvori procene</a:t>
            </a:r>
            <a:endParaRPr lang="sr-Latn-R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Unapređenje </a:t>
            </a:r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tehnika </a:t>
            </a:r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registrovanja- 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skale procene</a:t>
            </a:r>
            <a:endParaRPr lang="sr-Latn-R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Obučenost procenjivača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- znanje i osetljivost</a:t>
            </a:r>
          </a:p>
          <a:p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Jasne instrukcije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005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5" y="332656"/>
            <a:ext cx="7452445" cy="792882"/>
          </a:xfrm>
        </p:spPr>
        <p:txBody>
          <a:bodyPr>
            <a:normAutofit fontScale="90000"/>
          </a:bodyPr>
          <a:lstStyle/>
          <a:p>
            <a:r>
              <a:rPr lang="sr-Latn-CS" sz="4000" b="1" dirty="0" smtClean="0">
                <a:effectLst/>
                <a:latin typeface="Calibri" pitchFamily="34" charset="0"/>
              </a:rPr>
              <a:t>Tipične </a:t>
            </a:r>
            <a:r>
              <a:rPr lang="sr-Latn-CS" sz="4000" b="1" dirty="0">
                <a:effectLst/>
                <a:latin typeface="Calibri" pitchFamily="34" charset="0"/>
              </a:rPr>
              <a:t>greške posmatranja i procene</a:t>
            </a:r>
            <a:endParaRPr lang="en-US" sz="4000" b="1" dirty="0">
              <a:effectLst/>
              <a:latin typeface="Calibri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412776"/>
            <a:ext cx="7416824" cy="504056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Procenjivač-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glavni instrument procene i potencijalno glavni izvor greške</a:t>
            </a:r>
          </a:p>
          <a:p>
            <a:pPr marL="609600" indent="-609600">
              <a:lnSpc>
                <a:spcPct val="80000"/>
              </a:lnSpc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“</a:t>
            </a:r>
            <a:r>
              <a:rPr lang="sr-Latn-CS" sz="2400" b="1" dirty="0">
                <a:latin typeface="Calibri" pitchFamily="34" charset="0"/>
                <a:cs typeface="Calibri" pitchFamily="34" charset="0"/>
              </a:rPr>
              <a:t>Halo efekat” 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- efekat opšte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impresije koji se prenosi na sva pojedinačna posmatranja</a:t>
            </a:r>
            <a:endParaRPr lang="sr-Latn-CS" sz="2400" dirty="0">
              <a:latin typeface="Calibri" pitchFamily="34" charset="0"/>
              <a:cs typeface="Calibri" pitchFamily="34" charset="0"/>
            </a:endParaRPr>
          </a:p>
          <a:p>
            <a:pPr marL="609600" indent="-609600">
              <a:lnSpc>
                <a:spcPct val="80000"/>
              </a:lnSpc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  <a:cs typeface="Calibri" pitchFamily="34" charset="0"/>
              </a:rPr>
              <a:t>Različita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tumačenja 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sadržaja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konstrukata 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(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osobina) 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i skala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učestalosti i intenziteta.</a:t>
            </a:r>
            <a:endParaRPr lang="sr-Latn-CS" sz="2400" dirty="0">
              <a:latin typeface="Calibri" pitchFamily="34" charset="0"/>
              <a:cs typeface="Calibri" pitchFamily="34" charset="0"/>
            </a:endParaRPr>
          </a:p>
          <a:p>
            <a:pPr marL="609600" indent="-609600">
              <a:lnSpc>
                <a:spcPct val="80000"/>
              </a:lnSpc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Ustaljeni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ocenjivački stilovi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:  tri tipa posmatrača -  “</a:t>
            </a:r>
            <a:r>
              <a:rPr lang="sr-Latn-CS" sz="2400" i="1" dirty="0" smtClean="0">
                <a:latin typeface="Calibri" pitchFamily="34" charset="0"/>
                <a:cs typeface="Calibri" pitchFamily="34" charset="0"/>
              </a:rPr>
              <a:t>umerenjaci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”,  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“ektremisti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” -</a:t>
            </a:r>
            <a:r>
              <a:rPr lang="sr-Latn-CS" sz="2400" i="1" dirty="0" smtClean="0">
                <a:latin typeface="Calibri" pitchFamily="34" charset="0"/>
                <a:cs typeface="Calibri" pitchFamily="34" charset="0"/>
              </a:rPr>
              <a:t>minimizatori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 i </a:t>
            </a:r>
            <a:r>
              <a:rPr lang="sr-Latn-CS" sz="2400" i="1" dirty="0" smtClean="0">
                <a:latin typeface="Calibri" pitchFamily="34" charset="0"/>
                <a:cs typeface="Calibri" pitchFamily="34" charset="0"/>
              </a:rPr>
              <a:t>maksimizatori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. </a:t>
            </a:r>
            <a:endParaRPr lang="sr-Latn-CS" sz="2400" dirty="0">
              <a:latin typeface="Calibri" pitchFamily="34" charset="0"/>
              <a:cs typeface="Calibri" pitchFamily="34" charset="0"/>
            </a:endParaRPr>
          </a:p>
          <a:p>
            <a:pPr marL="609600" indent="-609600">
              <a:lnSpc>
                <a:spcPct val="80000"/>
              </a:lnSpc>
              <a:spcAft>
                <a:spcPts val="600"/>
              </a:spcAft>
            </a:pPr>
            <a:r>
              <a:rPr lang="sr-Latn-CS" sz="2400" dirty="0">
                <a:latin typeface="Calibri" pitchFamily="34" charset="0"/>
                <a:cs typeface="Calibri" pitchFamily="34" charset="0"/>
              </a:rPr>
              <a:t>Svako posmatranje i procena je samo </a:t>
            </a:r>
            <a:r>
              <a:rPr lang="sr-Latn-CS" sz="2400" b="1" dirty="0">
                <a:latin typeface="Calibri" pitchFamily="34" charset="0"/>
                <a:cs typeface="Calibri" pitchFamily="34" charset="0"/>
              </a:rPr>
              <a:t>aproksimacija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 “</a:t>
            </a:r>
            <a:r>
              <a:rPr lang="sr-Latn-CS" sz="2400" b="1" dirty="0">
                <a:latin typeface="Calibri" pitchFamily="34" charset="0"/>
                <a:cs typeface="Calibri" pitchFamily="34" charset="0"/>
              </a:rPr>
              <a:t>istine”</a:t>
            </a:r>
          </a:p>
          <a:p>
            <a:pPr marL="609600" indent="-609600"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2976"/>
    </mc:Choice>
    <mc:Fallback xmlns="">
      <p:transition spd="slow" advTm="132976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74638"/>
            <a:ext cx="7211144" cy="706090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Pravila dobrog posmatranja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628800"/>
            <a:ext cx="7560840" cy="504055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Spoljna kontrola:  </a:t>
            </a:r>
            <a:r>
              <a:rPr lang="sr-Latn-CS" sz="2400" dirty="0" smtClean="0">
                <a:latin typeface="Calibri" pitchFamily="34" charset="0"/>
              </a:rPr>
              <a:t>kontrola </a:t>
            </a:r>
            <a:r>
              <a:rPr lang="sr-Latn-CS" sz="2400" dirty="0">
                <a:latin typeface="Calibri" pitchFamily="34" charset="0"/>
              </a:rPr>
              <a:t>činilaca od kojih zavisi rezultat </a:t>
            </a:r>
            <a:r>
              <a:rPr lang="sr-Latn-CS" sz="2400" dirty="0" smtClean="0">
                <a:latin typeface="Calibri" pitchFamily="34" charset="0"/>
              </a:rPr>
              <a:t>opservacije </a:t>
            </a:r>
            <a:r>
              <a:rPr lang="sr-Latn-CS" sz="2400" dirty="0" smtClean="0">
                <a:latin typeface="Calibri" pitchFamily="34" charset="0"/>
              </a:rPr>
              <a:t>(vreme</a:t>
            </a:r>
            <a:r>
              <a:rPr lang="sr-Latn-CS" sz="2400" dirty="0">
                <a:latin typeface="Calibri" pitchFamily="34" charset="0"/>
              </a:rPr>
              <a:t>, mesto, situacija, </a:t>
            </a:r>
            <a:r>
              <a:rPr lang="sr-Latn-CS" sz="2400" dirty="0" smtClean="0">
                <a:latin typeface="Calibri" pitchFamily="34" charset="0"/>
              </a:rPr>
              <a:t>beleženje).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Unutrašnja kontrola</a:t>
            </a:r>
            <a:r>
              <a:rPr lang="sr-Latn-CS" sz="2400" dirty="0" smtClean="0">
                <a:latin typeface="Calibri" pitchFamily="34" charset="0"/>
              </a:rPr>
              <a:t>: kontrola </a:t>
            </a:r>
            <a:r>
              <a:rPr lang="sr-Latn-CS" sz="2400" dirty="0">
                <a:latin typeface="Calibri" pitchFamily="34" charset="0"/>
              </a:rPr>
              <a:t>izvora </a:t>
            </a:r>
            <a:r>
              <a:rPr lang="sr-Latn-CS" sz="2400" dirty="0" smtClean="0">
                <a:latin typeface="Calibri" pitchFamily="34" charset="0"/>
              </a:rPr>
              <a:t>grešaka  (individualne </a:t>
            </a:r>
            <a:r>
              <a:rPr lang="sr-Latn-CS" sz="2400" dirty="0">
                <a:latin typeface="Calibri" pitchFamily="34" charset="0"/>
              </a:rPr>
              <a:t>razlike, neujednačani </a:t>
            </a:r>
            <a:r>
              <a:rPr lang="sr-Latn-CS" sz="2400" dirty="0" smtClean="0">
                <a:latin typeface="Calibri" pitchFamily="34" charset="0"/>
              </a:rPr>
              <a:t>kriterijumi i  </a:t>
            </a:r>
            <a:r>
              <a:rPr lang="sr-Latn-CS" sz="2400" dirty="0">
                <a:latin typeface="Calibri" pitchFamily="34" charset="0"/>
              </a:rPr>
              <a:t>motivacija, osetljivost, </a:t>
            </a:r>
            <a:r>
              <a:rPr lang="sr-Latn-CS" sz="2400" dirty="0" smtClean="0">
                <a:latin typeface="Calibri" pitchFamily="34" charset="0"/>
              </a:rPr>
              <a:t>informisanost  procenjivača).</a:t>
            </a:r>
            <a:endParaRPr lang="sr-Latn-CS" sz="2400" dirty="0">
              <a:latin typeface="Calibri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Registovanje </a:t>
            </a:r>
            <a:r>
              <a:rPr lang="sr-Latn-CS" sz="2400" b="1" dirty="0">
                <a:latin typeface="Calibri" pitchFamily="34" charset="0"/>
              </a:rPr>
              <a:t>bez </a:t>
            </a:r>
            <a:r>
              <a:rPr lang="sr-Latn-CS" sz="2400" b="1" dirty="0" smtClean="0">
                <a:latin typeface="Calibri" pitchFamily="34" charset="0"/>
              </a:rPr>
              <a:t>tumačenja: </a:t>
            </a:r>
            <a:r>
              <a:rPr lang="sr-Latn-CS" sz="2400" dirty="0" smtClean="0">
                <a:latin typeface="Calibri" pitchFamily="34" charset="0"/>
              </a:rPr>
              <a:t>razlikovanje sebe  (svog tumačenja viđenog)  od sveta izvan sebe  (realnosti).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Uslovnost</a:t>
            </a:r>
            <a:r>
              <a:rPr lang="sr-Latn-CS" sz="2400" dirty="0" smtClean="0">
                <a:latin typeface="Calibri" pitchFamily="34" charset="0"/>
              </a:rPr>
              <a:t> u izveštavanju.</a:t>
            </a:r>
            <a:endParaRPr lang="sr-Latn-CS" sz="24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endParaRPr lang="sr-Latn-CS" sz="2800" b="1" dirty="0"/>
          </a:p>
          <a:p>
            <a:pPr>
              <a:lnSpc>
                <a:spcPct val="90000"/>
              </a:lnSpc>
            </a:pPr>
            <a:endParaRPr lang="en-US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734"/>
    </mc:Choice>
    <mc:Fallback xmlns="">
      <p:transition spd="slow" advTm="82734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274638"/>
            <a:ext cx="6419056" cy="939784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Dobar posmatrač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84784"/>
            <a:ext cx="7992888" cy="4824536"/>
          </a:xfrm>
        </p:spPr>
        <p:txBody>
          <a:bodyPr>
            <a:normAutofit fontScale="92500"/>
          </a:bodyPr>
          <a:lstStyle/>
          <a:p>
            <a:r>
              <a:rPr lang="sr-Latn-CS" sz="2800" dirty="0">
                <a:latin typeface="Calibri" pitchFamily="34" charset="0"/>
              </a:rPr>
              <a:t>Da </a:t>
            </a:r>
            <a:r>
              <a:rPr lang="sr-Latn-CS" sz="2800" b="1" dirty="0">
                <a:latin typeface="Calibri" pitchFamily="34" charset="0"/>
              </a:rPr>
              <a:t>zna </a:t>
            </a:r>
            <a:r>
              <a:rPr lang="sr-Latn-CS" sz="2800" dirty="0">
                <a:latin typeface="Calibri" pitchFamily="34" charset="0"/>
              </a:rPr>
              <a:t>šta treba da posmatra.</a:t>
            </a:r>
          </a:p>
          <a:p>
            <a:r>
              <a:rPr lang="sr-Latn-CS" sz="2800" dirty="0" smtClean="0">
                <a:latin typeface="Calibri" pitchFamily="34" charset="0"/>
              </a:rPr>
              <a:t>Da je </a:t>
            </a:r>
            <a:r>
              <a:rPr lang="sr-Latn-CS" sz="2800" b="1" dirty="0" smtClean="0">
                <a:latin typeface="Calibri" pitchFamily="34" charset="0"/>
              </a:rPr>
              <a:t>osetljiv </a:t>
            </a:r>
            <a:r>
              <a:rPr lang="sr-Latn-CS" sz="2800" dirty="0">
                <a:latin typeface="Calibri" pitchFamily="34" charset="0"/>
              </a:rPr>
              <a:t>za </a:t>
            </a:r>
            <a:r>
              <a:rPr lang="sr-Latn-CS" sz="2800" dirty="0" smtClean="0">
                <a:latin typeface="Calibri" pitchFamily="34" charset="0"/>
              </a:rPr>
              <a:t>uočavanje određene pojave.</a:t>
            </a:r>
          </a:p>
          <a:p>
            <a:r>
              <a:rPr lang="sr-Latn-CS" sz="2800" dirty="0" smtClean="0">
                <a:latin typeface="Calibri" pitchFamily="34" charset="0"/>
              </a:rPr>
              <a:t>Da </a:t>
            </a:r>
            <a:r>
              <a:rPr lang="sr-Latn-CS" sz="2800" dirty="0">
                <a:latin typeface="Calibri" pitchFamily="34" charset="0"/>
              </a:rPr>
              <a:t>je u stanju da </a:t>
            </a:r>
            <a:r>
              <a:rPr lang="sr-Latn-CS" sz="2800" b="1" dirty="0">
                <a:latin typeface="Calibri" pitchFamily="34" charset="0"/>
              </a:rPr>
              <a:t>identifikuje</a:t>
            </a:r>
            <a:r>
              <a:rPr lang="sr-Latn-CS" sz="2800" dirty="0">
                <a:latin typeface="Calibri" pitchFamily="34" charset="0"/>
              </a:rPr>
              <a:t> pojavu koja se traži.</a:t>
            </a:r>
          </a:p>
          <a:p>
            <a:r>
              <a:rPr lang="sr-Latn-CS" sz="2800" dirty="0" smtClean="0">
                <a:latin typeface="Calibri" pitchFamily="34" charset="0"/>
              </a:rPr>
              <a:t>Da </a:t>
            </a:r>
            <a:r>
              <a:rPr lang="sr-Latn-CS" sz="2800" b="1" dirty="0" smtClean="0">
                <a:latin typeface="Calibri" pitchFamily="34" charset="0"/>
              </a:rPr>
              <a:t>diskriminiše</a:t>
            </a:r>
            <a:r>
              <a:rPr lang="sr-Latn-CS" sz="2800" dirty="0" smtClean="0">
                <a:latin typeface="Calibri" pitchFamily="34" charset="0"/>
              </a:rPr>
              <a:t> pojave </a:t>
            </a:r>
            <a:r>
              <a:rPr lang="sr-Latn-CS" sz="2800" dirty="0">
                <a:latin typeface="Calibri" pitchFamily="34" charset="0"/>
              </a:rPr>
              <a:t>po </a:t>
            </a:r>
            <a:r>
              <a:rPr lang="sr-Latn-CS" sz="2800" dirty="0" smtClean="0">
                <a:latin typeface="Calibri" pitchFamily="34" charset="0"/>
              </a:rPr>
              <a:t>vrsti, intenzitetu, učestalosti.</a:t>
            </a:r>
            <a:endParaRPr lang="sr-Latn-CS" sz="2800" dirty="0">
              <a:latin typeface="Calibri" pitchFamily="34" charset="0"/>
            </a:endParaRPr>
          </a:p>
          <a:p>
            <a:r>
              <a:rPr lang="sr-Latn-CS" sz="2800" dirty="0">
                <a:latin typeface="Calibri" pitchFamily="34" charset="0"/>
              </a:rPr>
              <a:t>Da </a:t>
            </a:r>
            <a:r>
              <a:rPr lang="sr-Latn-CS" sz="2800" b="1" dirty="0">
                <a:latin typeface="Calibri" pitchFamily="34" charset="0"/>
              </a:rPr>
              <a:t>suzbija izvore </a:t>
            </a:r>
            <a:r>
              <a:rPr lang="sr-Latn-CS" sz="2800" b="1" dirty="0" smtClean="0">
                <a:latin typeface="Calibri" pitchFamily="34" charset="0"/>
              </a:rPr>
              <a:t>grešaka.</a:t>
            </a:r>
            <a:endParaRPr lang="sr-Latn-CS" sz="2800" b="1" dirty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Da ima </a:t>
            </a:r>
            <a:r>
              <a:rPr lang="sr-Latn-CS" sz="2800" b="1" dirty="0" smtClean="0">
                <a:latin typeface="Calibri" pitchFamily="34" charset="0"/>
              </a:rPr>
              <a:t>osetljivost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dirty="0">
                <a:latin typeface="Calibri" pitchFamily="34" charset="0"/>
              </a:rPr>
              <a:t>za ono što se u </a:t>
            </a:r>
            <a:r>
              <a:rPr lang="sr-Latn-CS" sz="2800" dirty="0" smtClean="0">
                <a:latin typeface="Calibri" pitchFamily="34" charset="0"/>
              </a:rPr>
              <a:t>njemu/njoj </a:t>
            </a:r>
            <a:r>
              <a:rPr lang="sr-Latn-CS" sz="2800" dirty="0">
                <a:latin typeface="Calibri" pitchFamily="34" charset="0"/>
              </a:rPr>
              <a:t>samom zbiva da bi se oslobodio </a:t>
            </a:r>
            <a:r>
              <a:rPr lang="sr-Latn-CS" sz="2800" b="1" dirty="0">
                <a:latin typeface="Calibri" pitchFamily="34" charset="0"/>
              </a:rPr>
              <a:t>“slepih </a:t>
            </a:r>
            <a:r>
              <a:rPr lang="sr-Latn-CS" sz="2800" b="1" dirty="0" smtClean="0">
                <a:latin typeface="Calibri" pitchFamily="34" charset="0"/>
              </a:rPr>
              <a:t>mrlja</a:t>
            </a:r>
            <a:r>
              <a:rPr lang="sr-Latn-CS" sz="2800" dirty="0" smtClean="0">
                <a:latin typeface="Calibri" pitchFamily="34" charset="0"/>
              </a:rPr>
              <a:t>”. </a:t>
            </a:r>
            <a:endParaRPr lang="sr-Latn-CS" sz="2800" dirty="0" smtClean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Kontrola </a:t>
            </a:r>
            <a:r>
              <a:rPr lang="sr-Latn-CS" sz="2800" dirty="0" smtClean="0">
                <a:latin typeface="Calibri" pitchFamily="34" charset="0"/>
              </a:rPr>
              <a:t>nad </a:t>
            </a:r>
            <a:r>
              <a:rPr lang="sr-Latn-CS" sz="2800" b="1" dirty="0" smtClean="0">
                <a:latin typeface="Calibri" pitchFamily="34" charset="0"/>
              </a:rPr>
              <a:t>ličnim izvorima subjektivnosti </a:t>
            </a:r>
            <a:r>
              <a:rPr lang="sr-Latn-CS" sz="2800" dirty="0" smtClean="0">
                <a:latin typeface="Calibri" pitchFamily="34" charset="0"/>
              </a:rPr>
              <a:t>percepcije- prenaglašavanje, minimiziranje, pojekcija, skotomi,..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426"/>
    </mc:Choice>
    <mc:Fallback xmlns="">
      <p:transition spd="slow" advTm="75426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8"/>
            <a:ext cx="6995120" cy="778098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Skale procene ponašanja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484784"/>
            <a:ext cx="7920880" cy="504056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Formalizovano, plansko </a:t>
            </a:r>
            <a:r>
              <a:rPr lang="sr-Latn-CS" sz="2400" b="1" dirty="0">
                <a:latin typeface="Calibri" pitchFamily="34" charset="0"/>
              </a:rPr>
              <a:t>sistematsko</a:t>
            </a:r>
            <a:r>
              <a:rPr lang="sr-Latn-CS" sz="2400" dirty="0">
                <a:latin typeface="Calibri" pitchFamily="34" charset="0"/>
              </a:rPr>
              <a:t> posmatranje</a:t>
            </a:r>
          </a:p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Za povećanje </a:t>
            </a:r>
            <a:r>
              <a:rPr lang="sr-Latn-CS" sz="2400" b="1" dirty="0" smtClean="0">
                <a:latin typeface="Calibri" pitchFamily="34" charset="0"/>
              </a:rPr>
              <a:t>objektivnosti, pouzdanosti i validnosti</a:t>
            </a:r>
            <a:r>
              <a:rPr lang="sr-Latn-CS" sz="2400" dirty="0" smtClean="0">
                <a:latin typeface="Calibri" pitchFamily="34" charset="0"/>
              </a:rPr>
              <a:t> posmatranja</a:t>
            </a: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Relativno gruba trijaža</a:t>
            </a:r>
            <a:r>
              <a:rPr lang="sr-Latn-CS" sz="2400" dirty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manifestacija </a:t>
            </a:r>
            <a:r>
              <a:rPr lang="sr-Latn-CS" sz="2400" dirty="0">
                <a:latin typeface="Calibri" pitchFamily="34" charset="0"/>
              </a:rPr>
              <a:t>poremećaja.</a:t>
            </a:r>
          </a:p>
          <a:p>
            <a:pPr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Inventar </a:t>
            </a:r>
            <a:r>
              <a:rPr lang="sr-Latn-CS" sz="2400" b="1" dirty="0">
                <a:latin typeface="Calibri" pitchFamily="34" charset="0"/>
              </a:rPr>
              <a:t>osobina</a:t>
            </a:r>
            <a:r>
              <a:rPr lang="sr-Latn-CS" sz="2400" dirty="0">
                <a:latin typeface="Calibri" pitchFamily="34" charset="0"/>
              </a:rPr>
              <a:t> ponašanja prema kojima se vrši selektivna opservacija i ocenjivanje</a:t>
            </a:r>
          </a:p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Mogu </a:t>
            </a:r>
            <a:r>
              <a:rPr lang="sr-Latn-CS" sz="2400" dirty="0">
                <a:latin typeface="Calibri" pitchFamily="34" charset="0"/>
              </a:rPr>
              <a:t>biti </a:t>
            </a:r>
            <a:r>
              <a:rPr lang="sr-Latn-CS" sz="2400" b="1" dirty="0" smtClean="0">
                <a:latin typeface="Calibri" pitchFamily="34" charset="0"/>
              </a:rPr>
              <a:t>kvalitativne </a:t>
            </a:r>
            <a:r>
              <a:rPr lang="sr-Latn-CS" sz="2400" dirty="0" smtClean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(</a:t>
            </a:r>
            <a:r>
              <a:rPr lang="sr-Latn-CS" sz="2400" dirty="0" smtClean="0">
                <a:latin typeface="Calibri" pitchFamily="34" charset="0"/>
              </a:rPr>
              <a:t>nominalna: ima/nema</a:t>
            </a:r>
            <a:r>
              <a:rPr lang="sr-Latn-CS" sz="2400" dirty="0">
                <a:latin typeface="Calibri" pitchFamily="34" charset="0"/>
              </a:rPr>
              <a:t>)  ili </a:t>
            </a:r>
            <a:r>
              <a:rPr lang="sr-Latn-CS" sz="2400" b="1" dirty="0" smtClean="0">
                <a:latin typeface="Calibri" pitchFamily="34" charset="0"/>
              </a:rPr>
              <a:t>kvantitativne  </a:t>
            </a:r>
            <a:r>
              <a:rPr lang="sr-Latn-CS" sz="2400" dirty="0">
                <a:latin typeface="Calibri" pitchFamily="34" charset="0"/>
              </a:rPr>
              <a:t>(</a:t>
            </a:r>
            <a:r>
              <a:rPr lang="sr-Latn-CS" sz="2400" dirty="0" smtClean="0">
                <a:latin typeface="Calibri" pitchFamily="34" charset="0"/>
              </a:rPr>
              <a:t>određuju intenzitet, učestalost, trajanje).</a:t>
            </a:r>
            <a:endParaRPr lang="sr-Latn-CS" sz="2400" dirty="0">
              <a:latin typeface="Calibri" pitchFamily="34" charset="0"/>
            </a:endParaRPr>
          </a:p>
          <a:p>
            <a:pPr>
              <a:buNone/>
            </a:pPr>
            <a:r>
              <a:rPr lang="sr-Latn-CS" sz="2400" i="1" dirty="0" smtClean="0">
                <a:latin typeface="Calibri" pitchFamily="34" charset="0"/>
              </a:rPr>
              <a:t>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508"/>
    </mc:Choice>
    <mc:Fallback xmlns="">
      <p:transition spd="slow" advTm="60508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404664"/>
            <a:ext cx="6589199" cy="792088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Vrste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skala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procene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934" y="1196752"/>
            <a:ext cx="8316416" cy="5445224"/>
          </a:xfrm>
        </p:spPr>
        <p:txBody>
          <a:bodyPr>
            <a:noAutofit/>
          </a:bodyPr>
          <a:lstStyle/>
          <a:p>
            <a:r>
              <a:rPr lang="sr-Latn-RS" sz="2000" b="1" dirty="0" smtClean="0">
                <a:latin typeface="Calibri" pitchFamily="34" charset="0"/>
                <a:cs typeface="Calibri" pitchFamily="34" charset="0"/>
              </a:rPr>
              <a:t>Ček liste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- nominalne skale, kvalitativna procena prisustva fenomena – ima/nema; sa ili bez razlikovanja „težine“ indikatora (Lev1, 2); npr. za procenu prisustva  porodičnog nasilja – procena rizika, ne za postavljanje dijagnoze</a:t>
            </a:r>
          </a:p>
          <a:p>
            <a:r>
              <a:rPr lang="sr-Latn-RS" sz="2000" b="1" dirty="0" smtClean="0">
                <a:latin typeface="Calibri" pitchFamily="34" charset="0"/>
                <a:cs typeface="Calibri" pitchFamily="34" charset="0"/>
              </a:rPr>
              <a:t>Psihijatrijske skale procene-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standardizacija dijagnostičkog postupka- kvantifikacija klasifikatornih atributa (težina, intenzitet, učestalost). Vitenbornova skala (1955), BPRS (1962)- širok spektar psihopatoloških fenomena</a:t>
            </a:r>
          </a:p>
          <a:p>
            <a:r>
              <a:rPr lang="sr-Latn-RS" sz="2000" b="1" dirty="0" smtClean="0">
                <a:latin typeface="Calibri" pitchFamily="34" charset="0"/>
                <a:cs typeface="Calibri" pitchFamily="34" charset="0"/>
              </a:rPr>
              <a:t>Jednodimenzionalne skale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- kvantifikovane, norme- Hamiltonova skala anksioznosti,  depresivnosti (1967),..</a:t>
            </a:r>
          </a:p>
          <a:p>
            <a:r>
              <a:rPr lang="sr-Latn-RS" sz="2000" b="1" dirty="0" smtClean="0">
                <a:latin typeface="Calibri" pitchFamily="34" charset="0"/>
                <a:cs typeface="Calibri" pitchFamily="34" charset="0"/>
              </a:rPr>
              <a:t>Situacioni testovi-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simulacije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realnih situacija- za profesionalnu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selekciju, u bihevioralnoj terapiji (BAT), dodatno i fiziološki parametri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b="1" dirty="0" smtClean="0">
                <a:latin typeface="Calibri" pitchFamily="34" charset="0"/>
                <a:cs typeface="Calibri" pitchFamily="34" charset="0"/>
              </a:rPr>
              <a:t>Skale </a:t>
            </a:r>
            <a:r>
              <a:rPr lang="sr-Latn-RS" sz="2000" b="1" dirty="0" smtClean="0">
                <a:latin typeface="Calibri" pitchFamily="34" charset="0"/>
                <a:cs typeface="Calibri" pitchFamily="34" charset="0"/>
              </a:rPr>
              <a:t>samoprocene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– lična opservacija- 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za procenu stanja, subjektivnog doživljaja tegoba, za praćenje terapijskih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efekata. Binarne (da/ne) ili skale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od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1-3 (4,5,7,10)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ili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0-100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% ili deskriptivno  prikazana težina; Bekova skala depresivnosti- BDI (1961)- približavaju se inventarima ličnosti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395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274638"/>
            <a:ext cx="7283152" cy="706090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Valjanost procenjivanja opažanjem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12776"/>
            <a:ext cx="7992888" cy="5184576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sr-Latn-CS" dirty="0"/>
              <a:t>   </a:t>
            </a:r>
            <a:r>
              <a:rPr lang="sr-Latn-CS" sz="2400" i="1" dirty="0" smtClean="0">
                <a:latin typeface="Calibri" pitchFamily="34" charset="0"/>
              </a:rPr>
              <a:t>Da li posmatranjem ponašanja merimo </a:t>
            </a:r>
            <a:r>
              <a:rPr lang="sr-Latn-CS" sz="2400" i="1" dirty="0">
                <a:latin typeface="Calibri" pitchFamily="34" charset="0"/>
              </a:rPr>
              <a:t>zaista ono što </a:t>
            </a:r>
            <a:r>
              <a:rPr lang="sr-Latn-CS" sz="2400" i="1" dirty="0" smtClean="0">
                <a:latin typeface="Calibri" pitchFamily="34" charset="0"/>
              </a:rPr>
              <a:t>hoćemo i </a:t>
            </a:r>
            <a:r>
              <a:rPr lang="sr-Latn-CS" sz="2400" i="1" dirty="0">
                <a:latin typeface="Calibri" pitchFamily="34" charset="0"/>
              </a:rPr>
              <a:t>koliko dobro to </a:t>
            </a:r>
            <a:r>
              <a:rPr lang="sr-Latn-CS" sz="2400" i="1" dirty="0" smtClean="0">
                <a:latin typeface="Calibri" pitchFamily="34" charset="0"/>
              </a:rPr>
              <a:t>radimo?</a:t>
            </a:r>
          </a:p>
          <a:p>
            <a:r>
              <a:rPr lang="en-US" sz="2400" dirty="0" err="1" smtClean="0">
                <a:latin typeface="Calibri" pitchFamily="34" charset="0"/>
              </a:rPr>
              <a:t>Valjanost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sr-Latn-RS" sz="2400" dirty="0" smtClean="0">
                <a:latin typeface="Calibri" pitchFamily="34" charset="0"/>
              </a:rPr>
              <a:t>opažanja</a:t>
            </a:r>
            <a:r>
              <a:rPr lang="en-US" sz="2400" dirty="0" smtClean="0">
                <a:latin typeface="Calibri" pitchFamily="34" charset="0"/>
              </a:rPr>
              <a:t> i</a:t>
            </a:r>
            <a:r>
              <a:rPr lang="sr-Latn-CS" sz="2400" dirty="0" smtClean="0">
                <a:latin typeface="Calibri" pitchFamily="34" charset="0"/>
              </a:rPr>
              <a:t>z</a:t>
            </a:r>
            <a:r>
              <a:rPr lang="en-US" sz="2400" dirty="0" err="1" smtClean="0">
                <a:latin typeface="Calibri" pitchFamily="34" charset="0"/>
              </a:rPr>
              <a:t>gleda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tako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b="1" dirty="0" smtClean="0">
                <a:latin typeface="Calibri" pitchFamily="34" charset="0"/>
              </a:rPr>
              <a:t>o</a:t>
            </a:r>
            <a:r>
              <a:rPr lang="sr-Latn-CS" sz="2400" b="1" dirty="0" smtClean="0">
                <a:latin typeface="Calibri" pitchFamily="34" charset="0"/>
              </a:rPr>
              <a:t>č</a:t>
            </a:r>
            <a:r>
              <a:rPr lang="en-US" sz="2400" b="1" dirty="0" smtClean="0">
                <a:latin typeface="Calibri" pitchFamily="34" charset="0"/>
              </a:rPr>
              <a:t>i</a:t>
            </a:r>
            <a:r>
              <a:rPr lang="sr-Latn-RS" sz="2400" b="1" dirty="0" smtClean="0">
                <a:latin typeface="Calibri" pitchFamily="34" charset="0"/>
              </a:rPr>
              <a:t>gledn</a:t>
            </a:r>
            <a:r>
              <a:rPr lang="en-US" sz="2400" b="1" dirty="0" smtClean="0">
                <a:latin typeface="Calibri" pitchFamily="34" charset="0"/>
              </a:rPr>
              <a:t>a!</a:t>
            </a:r>
            <a:endParaRPr lang="sr-Latn-CS" sz="2400" b="1" dirty="0" smtClean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Kliničar direkno  </a:t>
            </a:r>
            <a:r>
              <a:rPr lang="sr-Latn-CS" sz="2400" dirty="0">
                <a:latin typeface="Calibri" pitchFamily="34" charset="0"/>
              </a:rPr>
              <a:t>posmatra </a:t>
            </a:r>
            <a:r>
              <a:rPr lang="sr-Latn-CS" sz="2400" i="1" dirty="0" smtClean="0">
                <a:latin typeface="Calibri" pitchFamily="34" charset="0"/>
              </a:rPr>
              <a:t>„pravu </a:t>
            </a:r>
            <a:r>
              <a:rPr lang="sr-Latn-CS" sz="2400" i="1" dirty="0">
                <a:latin typeface="Calibri" pitchFamily="34" charset="0"/>
              </a:rPr>
              <a:t>stvar</a:t>
            </a:r>
            <a:r>
              <a:rPr lang="sr-Latn-CS" sz="2400" i="1" dirty="0" smtClean="0">
                <a:latin typeface="Calibri" pitchFamily="34" charset="0"/>
              </a:rPr>
              <a:t>”, </a:t>
            </a:r>
            <a:r>
              <a:rPr lang="sr-Latn-CS" sz="2400" dirty="0" smtClean="0">
                <a:latin typeface="Calibri" pitchFamily="34" charset="0"/>
              </a:rPr>
              <a:t>umesto posrednog izveštavanja o tome </a:t>
            </a:r>
            <a:r>
              <a:rPr lang="sr-Latn-CS" sz="2400" dirty="0">
                <a:latin typeface="Calibri" pitchFamily="34" charset="0"/>
              </a:rPr>
              <a:t>u </a:t>
            </a:r>
            <a:r>
              <a:rPr lang="sr-Latn-CS" sz="2400" dirty="0" smtClean="0">
                <a:latin typeface="Calibri" pitchFamily="34" charset="0"/>
              </a:rPr>
              <a:t>intervju?  </a:t>
            </a:r>
            <a:r>
              <a:rPr lang="sr-Latn-CS" sz="2400" i="1" dirty="0" smtClean="0">
                <a:latin typeface="Calibri" pitchFamily="34" charset="0"/>
              </a:rPr>
              <a:t> (da </a:t>
            </a:r>
            <a:r>
              <a:rPr lang="sr-Latn-CS" sz="2400" i="1" dirty="0">
                <a:latin typeface="Calibri" pitchFamily="34" charset="0"/>
              </a:rPr>
              <a:t>li je </a:t>
            </a:r>
            <a:r>
              <a:rPr lang="sr-Latn-CS" sz="2400" i="1" dirty="0" smtClean="0">
                <a:latin typeface="Calibri" pitchFamily="34" charset="0"/>
              </a:rPr>
              <a:t>odsustvo opažanja agresivnog ponašanja  </a:t>
            </a:r>
            <a:r>
              <a:rPr lang="sr-Latn-CS" sz="2400" i="1" dirty="0">
                <a:latin typeface="Calibri" pitchFamily="34" charset="0"/>
              </a:rPr>
              <a:t>dovoljno za </a:t>
            </a:r>
            <a:r>
              <a:rPr lang="sr-Latn-CS" sz="2400" i="1" dirty="0" smtClean="0">
                <a:latin typeface="Calibri" pitchFamily="34" charset="0"/>
              </a:rPr>
              <a:t>procenu odsustva agresivnosti kao crte?)</a:t>
            </a:r>
            <a:endParaRPr lang="sr-Latn-CS" sz="2400" i="1" dirty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Uslov - </a:t>
            </a:r>
            <a:r>
              <a:rPr lang="sr-Latn-CS" sz="2400" b="1" dirty="0" smtClean="0">
                <a:latin typeface="Calibri" pitchFamily="34" charset="0"/>
              </a:rPr>
              <a:t>reprezentativnost </a:t>
            </a:r>
            <a:r>
              <a:rPr lang="sr-Latn-CS" sz="2400" dirty="0" smtClean="0">
                <a:latin typeface="Calibri" pitchFamily="34" charset="0"/>
              </a:rPr>
              <a:t>ponašanja,</a:t>
            </a:r>
            <a:r>
              <a:rPr lang="sr-Latn-CS" sz="2400" b="1" dirty="0" smtClean="0">
                <a:latin typeface="Calibri" pitchFamily="34" charset="0"/>
              </a:rPr>
              <a:t> terminološka </a:t>
            </a:r>
            <a:r>
              <a:rPr lang="sr-Latn-CS" sz="2400" dirty="0" smtClean="0">
                <a:latin typeface="Calibri" pitchFamily="34" charset="0"/>
              </a:rPr>
              <a:t>usklađenost</a:t>
            </a:r>
            <a:r>
              <a:rPr lang="sr-Latn-CS" sz="2400" b="1" dirty="0" smtClean="0">
                <a:latin typeface="Calibri" pitchFamily="34" charset="0"/>
              </a:rPr>
              <a:t>,</a:t>
            </a:r>
            <a:r>
              <a:rPr lang="sr-Latn-CS" sz="2400" dirty="0" smtClean="0">
                <a:latin typeface="Calibri" pitchFamily="34" charset="0"/>
              </a:rPr>
              <a:t> </a:t>
            </a:r>
            <a:r>
              <a:rPr lang="sr-Latn-CS" sz="2400" b="1" dirty="0" smtClean="0">
                <a:latin typeface="Calibri" pitchFamily="34" charset="0"/>
              </a:rPr>
              <a:t>operacionalizacija</a:t>
            </a:r>
            <a:r>
              <a:rPr lang="sr-Latn-CS" sz="2400" dirty="0" smtClean="0">
                <a:latin typeface="Calibri" pitchFamily="34" charset="0"/>
              </a:rPr>
              <a:t> konstrukta kroz manifestacije ponašanja</a:t>
            </a:r>
          </a:p>
          <a:p>
            <a:r>
              <a:rPr lang="sr-Latn-RS" sz="2400" dirty="0" smtClean="0">
                <a:latin typeface="Calibri" pitchFamily="34" charset="0"/>
              </a:rPr>
              <a:t>V</a:t>
            </a:r>
            <a:r>
              <a:rPr lang="en-US" sz="2400" dirty="0" err="1" smtClean="0">
                <a:latin typeface="Calibri" pitchFamily="34" charset="0"/>
              </a:rPr>
              <a:t>alidnost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opservacije u kliničkoj proceni je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b="1" dirty="0" err="1" smtClean="0">
                <a:latin typeface="Calibri" pitchFamily="34" charset="0"/>
              </a:rPr>
              <a:t>relativn</a:t>
            </a:r>
            <a:r>
              <a:rPr lang="sr-Latn-RS" sz="2400" b="1" dirty="0" smtClean="0">
                <a:latin typeface="Calibri" pitchFamily="34" charset="0"/>
              </a:rPr>
              <a:t>a i paradoksalna</a:t>
            </a:r>
            <a:r>
              <a:rPr lang="sr-Latn-CS" sz="2400" b="1" dirty="0" smtClean="0">
                <a:latin typeface="Calibri" pitchFamily="34" charset="0"/>
              </a:rPr>
              <a:t>:</a:t>
            </a:r>
            <a:r>
              <a:rPr lang="sr-Latn-CS" sz="2400" dirty="0" smtClean="0">
                <a:latin typeface="Calibri" pitchFamily="34" charset="0"/>
              </a:rPr>
              <a:t>  p</a:t>
            </a:r>
            <a:r>
              <a:rPr lang="en-US" sz="2400" dirty="0" err="1" smtClean="0">
                <a:latin typeface="Calibri" pitchFamily="34" charset="0"/>
              </a:rPr>
              <a:t>ove</a:t>
            </a:r>
            <a:r>
              <a:rPr lang="sr-Latn-CS" sz="2400" dirty="0" smtClean="0">
                <a:latin typeface="Calibri" pitchFamily="34" charset="0"/>
              </a:rPr>
              <a:t>ćanjem sistematičnosti opservacija može da bude </a:t>
            </a:r>
            <a:r>
              <a:rPr lang="sr-Latn-CS" sz="2400" i="1" dirty="0" smtClean="0">
                <a:latin typeface="Calibri" pitchFamily="34" charset="0"/>
              </a:rPr>
              <a:t>validnija</a:t>
            </a:r>
            <a:r>
              <a:rPr lang="sr-Latn-CS" sz="2400" dirty="0" smtClean="0">
                <a:latin typeface="Calibri" pitchFamily="34" charset="0"/>
              </a:rPr>
              <a:t>, ali je to često na štetu </a:t>
            </a:r>
            <a:r>
              <a:rPr lang="sr-Latn-CS" sz="2400" i="1" dirty="0" smtClean="0">
                <a:latin typeface="Calibri" pitchFamily="34" charset="0"/>
              </a:rPr>
              <a:t>relevantnosti </a:t>
            </a:r>
            <a:r>
              <a:rPr lang="sr-Latn-CS" sz="2400" dirty="0" smtClean="0">
                <a:latin typeface="Calibri" pitchFamily="34" charset="0"/>
              </a:rPr>
              <a:t>podataka.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781"/>
    </mc:Choice>
    <mc:Fallback xmlns="">
      <p:transition spd="slow" advTm="142781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920880" cy="864096"/>
          </a:xfrm>
        </p:spPr>
        <p:txBody>
          <a:bodyPr>
            <a:normAutofit fontScale="90000"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Ograničenja metode </a:t>
            </a:r>
            <a:r>
              <a:rPr lang="sr-Latn-CS" sz="3600" b="1" dirty="0" smtClean="0">
                <a:effectLst/>
                <a:latin typeface="Calibri" pitchFamily="34" charset="0"/>
              </a:rPr>
              <a:t>bihevioralne opservacije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700808"/>
            <a:ext cx="7128792" cy="4752528"/>
          </a:xfrm>
        </p:spPr>
        <p:txBody>
          <a:bodyPr>
            <a:noAutofit/>
          </a:bodyPr>
          <a:lstStyle/>
          <a:p>
            <a:r>
              <a:rPr lang="sr-Latn-CS" sz="2400" dirty="0" smtClean="0">
                <a:latin typeface="Calibri" pitchFamily="34" charset="0"/>
              </a:rPr>
              <a:t>Nije </a:t>
            </a:r>
            <a:r>
              <a:rPr lang="sr-Latn-CS" sz="2400" dirty="0">
                <a:latin typeface="Calibri" pitchFamily="34" charset="0"/>
              </a:rPr>
              <a:t>pogodno za procenu </a:t>
            </a:r>
            <a:r>
              <a:rPr lang="sr-Latn-CS" sz="2400" b="1" dirty="0">
                <a:latin typeface="Calibri" pitchFamily="34" charset="0"/>
              </a:rPr>
              <a:t>unutrašnjih </a:t>
            </a:r>
            <a:r>
              <a:rPr lang="sr-Latn-CS" sz="2400" b="1" dirty="0" smtClean="0">
                <a:latin typeface="Calibri" pitchFamily="34" charset="0"/>
              </a:rPr>
              <a:t>doživljaja  </a:t>
            </a:r>
            <a:br>
              <a:rPr lang="sr-Latn-CS" sz="2400" b="1" dirty="0" smtClean="0">
                <a:latin typeface="Calibri" pitchFamily="34" charset="0"/>
              </a:rPr>
            </a:br>
            <a:r>
              <a:rPr lang="sr-Latn-CS" sz="2400" dirty="0" smtClean="0">
                <a:latin typeface="Calibri" pitchFamily="34" charset="0"/>
              </a:rPr>
              <a:t>(</a:t>
            </a:r>
            <a:r>
              <a:rPr lang="sr-Latn-CS" sz="2400" i="1" dirty="0" smtClean="0">
                <a:latin typeface="Calibri" pitchFamily="34" charset="0"/>
              </a:rPr>
              <a:t>npr</a:t>
            </a:r>
            <a:r>
              <a:rPr lang="sr-Latn-CS" sz="2400" i="1" dirty="0">
                <a:latin typeface="Calibri" pitchFamily="34" charset="0"/>
              </a:rPr>
              <a:t>. misli</a:t>
            </a:r>
            <a:r>
              <a:rPr lang="sr-Latn-CS" sz="2400" i="1" dirty="0" smtClean="0">
                <a:latin typeface="Calibri" pitchFamily="34" charset="0"/>
              </a:rPr>
              <a:t>, fantazije, stavove, </a:t>
            </a:r>
            <a:r>
              <a:rPr lang="sr-Latn-CS" sz="2400" i="1" dirty="0">
                <a:latin typeface="Calibri" pitchFamily="34" charset="0"/>
              </a:rPr>
              <a:t>itd.).</a:t>
            </a:r>
          </a:p>
          <a:p>
            <a:r>
              <a:rPr lang="sr-Latn-CS" sz="2400" dirty="0">
                <a:latin typeface="Calibri" pitchFamily="34" charset="0"/>
              </a:rPr>
              <a:t>Nije pogodno za događaje koji su </a:t>
            </a:r>
            <a:r>
              <a:rPr lang="sr-Latn-CS" sz="2400" b="1" dirty="0">
                <a:latin typeface="Calibri" pitchFamily="34" charset="0"/>
              </a:rPr>
              <a:t>retki </a:t>
            </a:r>
            <a:r>
              <a:rPr lang="sr-Latn-CS" sz="2400" b="1" dirty="0" smtClean="0">
                <a:latin typeface="Calibri" pitchFamily="34" charset="0"/>
              </a:rPr>
              <a:t/>
            </a:r>
            <a:br>
              <a:rPr lang="sr-Latn-CS" sz="2400" b="1" dirty="0" smtClean="0">
                <a:latin typeface="Calibri" pitchFamily="34" charset="0"/>
              </a:rPr>
            </a:br>
            <a:r>
              <a:rPr lang="sr-Latn-CS" sz="2400" i="1" dirty="0" smtClean="0">
                <a:latin typeface="Calibri" pitchFamily="34" charset="0"/>
              </a:rPr>
              <a:t>(npr</a:t>
            </a:r>
            <a:r>
              <a:rPr lang="sr-Latn-CS" sz="2400" i="1" dirty="0">
                <a:latin typeface="Calibri" pitchFamily="34" charset="0"/>
              </a:rPr>
              <a:t>. napadi panike).</a:t>
            </a:r>
            <a:endParaRPr lang="en-US" sz="2400" i="1" dirty="0">
              <a:latin typeface="Calibri" pitchFamily="34" charset="0"/>
            </a:endParaRPr>
          </a:p>
          <a:p>
            <a:r>
              <a:rPr lang="en-US" sz="2400" dirty="0" err="1">
                <a:latin typeface="Calibri" pitchFamily="34" charset="0"/>
              </a:rPr>
              <a:t>Nije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pogodno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z</a:t>
            </a:r>
            <a:r>
              <a:rPr lang="en-US" sz="2400" dirty="0">
                <a:latin typeface="Calibri" pitchFamily="34" charset="0"/>
              </a:rPr>
              <a:t>a </a:t>
            </a:r>
            <a:r>
              <a:rPr lang="en-US" sz="2400" dirty="0" err="1">
                <a:latin typeface="Calibri" pitchFamily="34" charset="0"/>
              </a:rPr>
              <a:t>doga</a:t>
            </a:r>
            <a:r>
              <a:rPr lang="sr-Latn-RS" sz="2400" dirty="0">
                <a:latin typeface="Calibri" pitchFamily="34" charset="0"/>
              </a:rPr>
              <a:t>đ</a:t>
            </a:r>
            <a:r>
              <a:rPr lang="en-US" sz="2400" dirty="0" err="1">
                <a:latin typeface="Calibri" pitchFamily="34" charset="0"/>
              </a:rPr>
              <a:t>aje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 gde postoji verovatnoća da bi ih samo opažanje prigušilo </a:t>
            </a:r>
            <a:r>
              <a:rPr lang="sr-Latn-CS" sz="2400" i="1" dirty="0" smtClean="0">
                <a:latin typeface="Calibri" pitchFamily="34" charset="0"/>
              </a:rPr>
              <a:t>(npr</a:t>
            </a:r>
            <a:r>
              <a:rPr lang="sr-Latn-CS" sz="2400" i="1" dirty="0">
                <a:latin typeface="Calibri" pitchFamily="34" charset="0"/>
              </a:rPr>
              <a:t>. napad besa).</a:t>
            </a:r>
          </a:p>
          <a:p>
            <a:r>
              <a:rPr lang="sr-Latn-CS" sz="2400" dirty="0" smtClean="0">
                <a:latin typeface="Calibri" pitchFamily="34" charset="0"/>
              </a:rPr>
              <a:t>Teško </a:t>
            </a:r>
            <a:r>
              <a:rPr lang="sr-Latn-CS" sz="2400" dirty="0">
                <a:latin typeface="Calibri" pitchFamily="34" charset="0"/>
              </a:rPr>
              <a:t>isključiti kliničareve </a:t>
            </a:r>
            <a:r>
              <a:rPr lang="sr-Latn-CS" sz="2400" b="1" dirty="0" smtClean="0">
                <a:latin typeface="Calibri" pitchFamily="34" charset="0"/>
              </a:rPr>
              <a:t>interpretacije</a:t>
            </a:r>
            <a:r>
              <a:rPr lang="sr-Latn-CS" sz="2400" dirty="0" smtClean="0">
                <a:latin typeface="Calibri" pitchFamily="34" charset="0"/>
              </a:rPr>
              <a:t>.</a:t>
            </a:r>
            <a:endParaRPr lang="sr-Latn-C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608"/>
    </mc:Choice>
    <mc:Fallback xmlns="">
      <p:transition spd="slow" advTm="68608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028384" cy="720080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effectLst/>
                <a:latin typeface="Calibri" pitchFamily="34" charset="0"/>
              </a:rPr>
              <a:t>Važnost opservacije u kliničkoj proceni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136904" cy="4968552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Daje </a:t>
            </a:r>
            <a:r>
              <a:rPr lang="sr-Latn-CS" sz="2400" b="1" dirty="0" smtClean="0">
                <a:latin typeface="Calibri" pitchFamily="34" charset="0"/>
              </a:rPr>
              <a:t>vitalno važne informacije </a:t>
            </a:r>
            <a:r>
              <a:rPr lang="sr-Latn-CS" sz="2400" dirty="0" smtClean="0">
                <a:latin typeface="Calibri" pitchFamily="34" charset="0"/>
              </a:rPr>
              <a:t>o pacijentu (iako subjektivne):  ignorisanjem tih podataka možemo zanemariti klinički relevantne činjenice koje mogu da se  dobiju samo u kontaktu </a:t>
            </a:r>
            <a:r>
              <a:rPr lang="sr-Latn-CS" sz="2400" dirty="0">
                <a:latin typeface="Calibri" pitchFamily="34" charset="0"/>
              </a:rPr>
              <a:t>(</a:t>
            </a:r>
            <a:r>
              <a:rPr lang="sr-Latn-CS" sz="2400" dirty="0" smtClean="0">
                <a:latin typeface="Calibri" pitchFamily="34" charset="0"/>
              </a:rPr>
              <a:t>npr. </a:t>
            </a:r>
            <a:r>
              <a:rPr lang="sr-Latn-CS" sz="2400" dirty="0">
                <a:latin typeface="Calibri" pitchFamily="34" charset="0"/>
              </a:rPr>
              <a:t>afektivna </a:t>
            </a:r>
            <a:r>
              <a:rPr lang="sr-Latn-CS" sz="2400" dirty="0" smtClean="0">
                <a:latin typeface="Calibri" pitchFamily="34" charset="0"/>
              </a:rPr>
              <a:t>rezonanca kod incipijentne sch).</a:t>
            </a:r>
            <a:endParaRPr lang="en-US" sz="2400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Humanizuje </a:t>
            </a:r>
            <a:r>
              <a:rPr lang="sr-Latn-CS" sz="2400" dirty="0" smtClean="0">
                <a:latin typeface="Calibri" pitchFamily="34" charset="0"/>
              </a:rPr>
              <a:t>izveštaj o pacijentu: raport o opaženom ponašanju zaokružuje priču, čini je prirodnijom i ljudskom.</a:t>
            </a:r>
          </a:p>
          <a:p>
            <a:pPr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“Oživljava” izveštaj</a:t>
            </a:r>
            <a:r>
              <a:rPr lang="sr-Latn-CS" sz="2400" dirty="0" smtClean="0">
                <a:latin typeface="Calibri" pitchFamily="34" charset="0"/>
              </a:rPr>
              <a:t> o osobi (testovnim rezultatima).</a:t>
            </a:r>
          </a:p>
          <a:p>
            <a:pPr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Doprinosi ubedljivosti: </a:t>
            </a:r>
            <a:r>
              <a:rPr lang="sr-Latn-CS" sz="2400" dirty="0" smtClean="0">
                <a:latin typeface="Calibri" pitchFamily="34" charset="0"/>
              </a:rPr>
              <a:t>nalaz ne treba samo da bude “tačan”, nego i ubedljiv, životan, za one koji treba da ga primene i koriste.</a:t>
            </a:r>
            <a:endParaRPr lang="en-US" sz="2400" b="1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9461"/>
    </mc:Choice>
    <mc:Fallback xmlns="">
      <p:transition spd="slow" advTm="22946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260649"/>
            <a:ext cx="4968552" cy="864096"/>
          </a:xfrm>
        </p:spPr>
        <p:txBody>
          <a:bodyPr>
            <a:noAutofit/>
          </a:bodyPr>
          <a:lstStyle/>
          <a:p>
            <a:r>
              <a:rPr lang="sr-Latn-CS" sz="3600" b="1" dirty="0" smtClean="0">
                <a:effectLst/>
                <a:latin typeface="Calibri" pitchFamily="34" charset="0"/>
              </a:rPr>
              <a:t>Posmatranje ponašanja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4784"/>
            <a:ext cx="7776864" cy="4896543"/>
          </a:xfrm>
        </p:spPr>
        <p:txBody>
          <a:bodyPr>
            <a:normAutofit/>
          </a:bodyPr>
          <a:lstStyle/>
          <a:p>
            <a:r>
              <a:rPr lang="sr-Latn-CS" sz="2400" dirty="0" smtClean="0">
                <a:latin typeface="Calibri" pitchFamily="34" charset="0"/>
              </a:rPr>
              <a:t>Posmatranje - verovatno </a:t>
            </a:r>
            <a:r>
              <a:rPr lang="sr-Latn-CS" sz="2400" b="1" dirty="0">
                <a:latin typeface="Calibri" pitchFamily="34" charset="0"/>
              </a:rPr>
              <a:t>prvi izvor podataka</a:t>
            </a:r>
            <a:r>
              <a:rPr lang="sr-Latn-CS" sz="2400" dirty="0">
                <a:latin typeface="Calibri" pitchFamily="34" charset="0"/>
              </a:rPr>
              <a:t> o drugim ljudima (podaci “iz prve ruke</a:t>
            </a:r>
            <a:r>
              <a:rPr lang="sr-Latn-CS" sz="2400" dirty="0" smtClean="0">
                <a:latin typeface="Calibri" pitchFamily="34" charset="0"/>
              </a:rPr>
              <a:t>”). Psihijatrijske ustanove su tako ranije kolokvijalno nazivane</a:t>
            </a:r>
            <a:r>
              <a:rPr lang="en-US" sz="2400" dirty="0" smtClean="0">
                <a:latin typeface="Calibri" pitchFamily="34" charset="0"/>
              </a:rPr>
              <a:t> (</a:t>
            </a:r>
            <a:r>
              <a:rPr lang="en-US" sz="2400" dirty="0" err="1" smtClean="0">
                <a:latin typeface="Calibri" pitchFamily="34" charset="0"/>
              </a:rPr>
              <a:t>poslati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nekog</a:t>
            </a:r>
            <a:r>
              <a:rPr lang="en-US" sz="2400" dirty="0" smtClean="0">
                <a:latin typeface="Calibri" pitchFamily="34" charset="0"/>
              </a:rPr>
              <a:t>  “</a:t>
            </a:r>
            <a:r>
              <a:rPr lang="en-US" sz="2400" dirty="0" err="1" smtClean="0">
                <a:latin typeface="Calibri" pitchFamily="34" charset="0"/>
              </a:rPr>
              <a:t>na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posmatranje</a:t>
            </a:r>
            <a:r>
              <a:rPr lang="en-US" sz="2400" dirty="0" smtClean="0">
                <a:latin typeface="Calibri" pitchFamily="34" charset="0"/>
              </a:rPr>
              <a:t>”)</a:t>
            </a:r>
            <a:r>
              <a:rPr lang="sr-Latn-CS" sz="2400" dirty="0" smtClean="0">
                <a:latin typeface="Calibri" pitchFamily="34" charset="0"/>
              </a:rPr>
              <a:t>.  </a:t>
            </a:r>
            <a:endParaRPr lang="sr-Latn-CS" sz="2400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Daje </a:t>
            </a:r>
            <a:r>
              <a:rPr lang="sr-Latn-CS" sz="2400" b="1" dirty="0">
                <a:latin typeface="Calibri" pitchFamily="34" charset="0"/>
              </a:rPr>
              <a:t>jedinstvene informacije</a:t>
            </a:r>
            <a:r>
              <a:rPr lang="sr-Latn-CS" sz="2400" dirty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koje </a:t>
            </a:r>
            <a:r>
              <a:rPr lang="sr-Latn-CS" sz="2400" dirty="0">
                <a:latin typeface="Calibri" pitchFamily="34" charset="0"/>
              </a:rPr>
              <a:t>se ne mogu dobiti </a:t>
            </a:r>
            <a:r>
              <a:rPr lang="sr-Latn-CS" sz="2400" dirty="0" smtClean="0">
                <a:latin typeface="Calibri" pitchFamily="34" charset="0"/>
              </a:rPr>
              <a:t>na drugi način.</a:t>
            </a:r>
            <a:endParaRPr lang="sr-Latn-CS" sz="2400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Važna </a:t>
            </a:r>
            <a:r>
              <a:rPr lang="sr-Latn-CS" sz="2400" b="1" dirty="0">
                <a:latin typeface="Calibri" pitchFamily="34" charset="0"/>
              </a:rPr>
              <a:t>dopuna</a:t>
            </a:r>
            <a:r>
              <a:rPr lang="sr-Latn-CS" sz="2400" dirty="0">
                <a:latin typeface="Calibri" pitchFamily="34" charset="0"/>
              </a:rPr>
              <a:t> drugih </a:t>
            </a:r>
            <a:r>
              <a:rPr lang="sr-Latn-CS" sz="2400" dirty="0" smtClean="0">
                <a:latin typeface="Calibri" pitchFamily="34" charset="0"/>
              </a:rPr>
              <a:t>podataka, značajan doprinos </a:t>
            </a:r>
            <a:r>
              <a:rPr lang="en-US" sz="2400" dirty="0" smtClean="0">
                <a:latin typeface="Calibri" pitchFamily="34" charset="0"/>
              </a:rPr>
              <a:t>op</a:t>
            </a:r>
            <a:r>
              <a:rPr lang="sr-Latn-CS" sz="2400" dirty="0" smtClean="0">
                <a:latin typeface="Calibri" pitchFamily="34" charset="0"/>
              </a:rPr>
              <a:t>štem utisku i validaciji </a:t>
            </a:r>
            <a:r>
              <a:rPr lang="en-US" sz="2400" dirty="0" err="1" smtClean="0">
                <a:latin typeface="Calibri" pitchFamily="34" charset="0"/>
              </a:rPr>
              <a:t>tih</a:t>
            </a:r>
            <a:r>
              <a:rPr lang="sr-Latn-CS" sz="2400" dirty="0" smtClean="0">
                <a:latin typeface="Calibri" pitchFamily="34" charset="0"/>
              </a:rPr>
              <a:t> podataka.</a:t>
            </a:r>
          </a:p>
          <a:p>
            <a:r>
              <a:rPr lang="sr-Latn-CS" sz="2400" b="1" dirty="0" smtClean="0">
                <a:latin typeface="Calibri" pitchFamily="34" charset="0"/>
              </a:rPr>
              <a:t>Osnovna pretpostavka </a:t>
            </a:r>
            <a:r>
              <a:rPr lang="sr-Latn-CS" sz="2400" dirty="0" smtClean="0">
                <a:latin typeface="Calibri" pitchFamily="34" charset="0"/>
              </a:rPr>
              <a:t>je da postoji povezanost između spoljašnjeg ponašanja i “unutrašnjih” procesa u ličnosti.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847"/>
    </mc:Choice>
    <mc:Fallback xmlns="">
      <p:transition spd="slow" advTm="95847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332656"/>
            <a:ext cx="6768752" cy="706090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effectLst/>
                <a:latin typeface="Calibri" pitchFamily="34" charset="0"/>
              </a:rPr>
              <a:t>          Zaključak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484784"/>
            <a:ext cx="7704856" cy="5040560"/>
          </a:xfrm>
        </p:spPr>
        <p:txBody>
          <a:bodyPr>
            <a:noAutofit/>
          </a:bodyPr>
          <a:lstStyle/>
          <a:p>
            <a:r>
              <a:rPr lang="sr-Latn-CS" sz="2400" dirty="0" smtClean="0">
                <a:latin typeface="Calibri" pitchFamily="34" charset="0"/>
              </a:rPr>
              <a:t>Opažanje </a:t>
            </a:r>
            <a:r>
              <a:rPr lang="sr-Latn-CS" sz="2400" dirty="0">
                <a:latin typeface="Calibri" pitchFamily="34" charset="0"/>
              </a:rPr>
              <a:t>u psihodijagnostici je </a:t>
            </a:r>
            <a:r>
              <a:rPr lang="sr-Latn-CS" sz="2400" b="1" dirty="0">
                <a:latin typeface="Calibri" pitchFamily="34" charset="0"/>
              </a:rPr>
              <a:t>sastavni i paralelni</a:t>
            </a:r>
            <a:r>
              <a:rPr lang="sr-Latn-CS" sz="2400" dirty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metod, uz druge metode procene.</a:t>
            </a:r>
          </a:p>
          <a:p>
            <a:r>
              <a:rPr lang="sr-Latn-CS" sz="2400" dirty="0" smtClean="0">
                <a:latin typeface="Calibri" pitchFamily="34" charset="0"/>
              </a:rPr>
              <a:t>Opažanje daje </a:t>
            </a:r>
            <a:r>
              <a:rPr lang="sr-Latn-CS" sz="2400" b="1" dirty="0" smtClean="0">
                <a:latin typeface="Calibri" pitchFamily="34" charset="0"/>
              </a:rPr>
              <a:t>dodatne i jedinstvene </a:t>
            </a:r>
            <a:r>
              <a:rPr lang="sr-Latn-CS" sz="2400" dirty="0" smtClean="0">
                <a:latin typeface="Calibri" pitchFamily="34" charset="0"/>
              </a:rPr>
              <a:t>informacije.</a:t>
            </a:r>
            <a:endParaRPr lang="sr-Latn-CS" sz="2400" dirty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Može da posluži </a:t>
            </a:r>
            <a:r>
              <a:rPr lang="sr-Latn-CS" sz="2400" dirty="0">
                <a:latin typeface="Calibri" pitchFamily="34" charset="0"/>
              </a:rPr>
              <a:t>za </a:t>
            </a:r>
            <a:r>
              <a:rPr lang="sr-Latn-CS" sz="2400" b="1" dirty="0">
                <a:latin typeface="Calibri" pitchFamily="34" charset="0"/>
              </a:rPr>
              <a:t>brzu i intuitivnu </a:t>
            </a:r>
            <a:r>
              <a:rPr lang="sr-Latn-CS" sz="2400" dirty="0" smtClean="0">
                <a:latin typeface="Calibri" pitchFamily="34" charset="0"/>
              </a:rPr>
              <a:t>dijagnostiku</a:t>
            </a:r>
            <a:endParaRPr lang="sr-Latn-CS" sz="2400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Daje visok stepen </a:t>
            </a:r>
            <a:r>
              <a:rPr lang="sr-Latn-CS" sz="2400" b="1" dirty="0">
                <a:latin typeface="Calibri" pitchFamily="34" charset="0"/>
              </a:rPr>
              <a:t>uverenosti </a:t>
            </a:r>
            <a:r>
              <a:rPr lang="sr-Latn-CS" sz="2400" b="1" dirty="0" smtClean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(</a:t>
            </a:r>
            <a:r>
              <a:rPr lang="sr-Latn-CS" sz="2400" dirty="0">
                <a:latin typeface="Calibri" pitchFamily="34" charset="0"/>
              </a:rPr>
              <a:t>slično </a:t>
            </a:r>
            <a:r>
              <a:rPr lang="sr-Latn-CS" sz="2400" dirty="0" smtClean="0">
                <a:latin typeface="Calibri" pitchFamily="34" charset="0"/>
              </a:rPr>
              <a:t>intervjuu).</a:t>
            </a:r>
          </a:p>
          <a:p>
            <a:r>
              <a:rPr lang="sr-Latn-CS" sz="2400" b="1" dirty="0" smtClean="0">
                <a:latin typeface="Calibri" pitchFamily="34" charset="0"/>
              </a:rPr>
              <a:t>Povećava validnost  </a:t>
            </a:r>
            <a:r>
              <a:rPr lang="sr-Latn-CS" sz="2400" dirty="0" smtClean="0">
                <a:latin typeface="Calibri" pitchFamily="34" charset="0"/>
              </a:rPr>
              <a:t>testovnih rezultata- nedostatak opažanja smanjuje validnost i pouzdanost drugih metoda baterije: </a:t>
            </a:r>
            <a:r>
              <a:rPr lang="sr-Latn-CS" sz="2400" u="sng" dirty="0" smtClean="0">
                <a:latin typeface="Calibri" pitchFamily="34" charset="0"/>
              </a:rPr>
              <a:t>nesigurnost dijagnostike “na slepo” </a:t>
            </a:r>
            <a:r>
              <a:rPr lang="sr-Latn-CS" sz="2400" dirty="0" smtClean="0">
                <a:latin typeface="Calibri" pitchFamily="34" charset="0"/>
              </a:rPr>
              <a:t>(davanje suda o ličnosti samo na osnovu pregleda testovnog materijala).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157"/>
    </mc:Choice>
    <mc:Fallback xmlns="">
      <p:transition spd="slow" advTm="75157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9"/>
            <a:ext cx="6995120" cy="706090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effectLst/>
                <a:latin typeface="Calibri" pitchFamily="34" charset="0"/>
              </a:rPr>
              <a:t>Vežba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196753"/>
            <a:ext cx="7848872" cy="56612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CS" sz="2800" b="1" dirty="0">
                <a:latin typeface="Calibri" pitchFamily="34" charset="0"/>
              </a:rPr>
              <a:t>Aspekti ponašanja </a:t>
            </a:r>
            <a:r>
              <a:rPr lang="sr-Latn-CS" sz="2800" b="1" dirty="0" smtClean="0">
                <a:latin typeface="Calibri" pitchFamily="34" charset="0"/>
              </a:rPr>
              <a:t>opservirani tokom intervjua</a:t>
            </a:r>
            <a:endParaRPr lang="en-US" sz="2800" b="1" dirty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Spoljni </a:t>
            </a:r>
            <a:r>
              <a:rPr lang="sr-Latn-CS" sz="2800" dirty="0">
                <a:latin typeface="Calibri" pitchFamily="34" charset="0"/>
              </a:rPr>
              <a:t>telesni izgled</a:t>
            </a:r>
          </a:p>
          <a:p>
            <a:r>
              <a:rPr lang="sr-Latn-CS" sz="2800" dirty="0">
                <a:latin typeface="Calibri" pitchFamily="34" charset="0"/>
              </a:rPr>
              <a:t>Utisak o </a:t>
            </a:r>
            <a:r>
              <a:rPr lang="sr-Latn-CS" sz="2800" dirty="0" smtClean="0">
                <a:latin typeface="Calibri" pitchFamily="34" charset="0"/>
              </a:rPr>
              <a:t>odevanju </a:t>
            </a:r>
            <a:r>
              <a:rPr lang="sr-Latn-CS" sz="2800" dirty="0">
                <a:latin typeface="Calibri" pitchFamily="34" charset="0"/>
              </a:rPr>
              <a:t>i držanju</a:t>
            </a:r>
          </a:p>
          <a:p>
            <a:r>
              <a:rPr lang="sr-Latn-CS" sz="2800" dirty="0" smtClean="0">
                <a:latin typeface="Calibri" pitchFamily="34" charset="0"/>
              </a:rPr>
              <a:t>Sposobnost </a:t>
            </a:r>
            <a:r>
              <a:rPr lang="sr-Latn-CS" sz="2800" dirty="0">
                <a:latin typeface="Calibri" pitchFamily="34" charset="0"/>
              </a:rPr>
              <a:t>izlaganja problema, motivacija</a:t>
            </a:r>
          </a:p>
          <a:p>
            <a:r>
              <a:rPr lang="sr-Latn-CS" sz="2800" dirty="0">
                <a:latin typeface="Calibri" pitchFamily="34" charset="0"/>
              </a:rPr>
              <a:t>Odnos prema sadržaju svog izlaganja</a:t>
            </a:r>
          </a:p>
          <a:p>
            <a:r>
              <a:rPr lang="sr-Latn-CS" sz="2800" dirty="0">
                <a:latin typeface="Calibri" pitchFamily="34" charset="0"/>
              </a:rPr>
              <a:t>Raspoloženje i emocije tokom kontakta</a:t>
            </a:r>
          </a:p>
          <a:p>
            <a:r>
              <a:rPr lang="sr-Latn-CS" sz="2800" dirty="0" smtClean="0">
                <a:latin typeface="Calibri" pitchFamily="34" charset="0"/>
              </a:rPr>
              <a:t>Kvalitet kontakta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sa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ispitiva</a:t>
            </a:r>
            <a:r>
              <a:rPr lang="sr-Latn-CS" sz="2800" dirty="0" smtClean="0">
                <a:latin typeface="Calibri" pitchFamily="34" charset="0"/>
              </a:rPr>
              <a:t>čem</a:t>
            </a:r>
            <a:endParaRPr lang="sr-Latn-CS" sz="2800" dirty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Emocionalni </a:t>
            </a:r>
            <a:r>
              <a:rPr lang="sr-Latn-CS" sz="2800" dirty="0">
                <a:latin typeface="Calibri" pitchFamily="34" charset="0"/>
              </a:rPr>
              <a:t>odnos prema </a:t>
            </a:r>
            <a:r>
              <a:rPr lang="sr-Latn-CS" sz="2800" dirty="0" smtClean="0">
                <a:latin typeface="Calibri" pitchFamily="34" charset="0"/>
              </a:rPr>
              <a:t>sebi</a:t>
            </a:r>
            <a:r>
              <a:rPr lang="sr-Latn-CS" sz="2800" dirty="0">
                <a:latin typeface="Calibri" pitchFamily="34" charset="0"/>
              </a:rPr>
              <a:t>, osobama o kojima govori i prema </a:t>
            </a:r>
            <a:r>
              <a:rPr lang="sr-Latn-CS" sz="2800" dirty="0" smtClean="0">
                <a:latin typeface="Calibri" pitchFamily="34" charset="0"/>
              </a:rPr>
              <a:t>ispitivaču (“afektivna rezonanca”)</a:t>
            </a:r>
          </a:p>
          <a:p>
            <a:r>
              <a:rPr lang="sr-Latn-CS" sz="2800" dirty="0" smtClean="0">
                <a:latin typeface="Calibri" pitchFamily="34" charset="0"/>
              </a:rPr>
              <a:t>Promene ponašanja</a:t>
            </a:r>
          </a:p>
          <a:p>
            <a:r>
              <a:rPr lang="sr-Latn-CS" sz="2800" dirty="0" smtClean="0">
                <a:latin typeface="Calibri" pitchFamily="34" charset="0"/>
              </a:rPr>
              <a:t>Upadljive karakteristike</a:t>
            </a:r>
            <a:endParaRPr lang="sr-Latn-CS" sz="2800" dirty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Opšti utisak </a:t>
            </a:r>
            <a:r>
              <a:rPr lang="sr-Latn-CS" sz="2800" dirty="0">
                <a:latin typeface="Calibri" pitchFamily="34" charset="0"/>
              </a:rPr>
              <a:t>o </a:t>
            </a:r>
            <a:r>
              <a:rPr lang="sr-Latn-CS" sz="2800" dirty="0" smtClean="0">
                <a:latin typeface="Calibri" pitchFamily="34" charset="0"/>
              </a:rPr>
              <a:t>klijentu </a:t>
            </a:r>
            <a:r>
              <a:rPr lang="sr-Latn-CS" sz="2800" dirty="0">
                <a:latin typeface="Calibri" pitchFamily="34" charset="0"/>
              </a:rPr>
              <a:t>i </a:t>
            </a:r>
            <a:r>
              <a:rPr lang="sr-Latn-CS" sz="2800" dirty="0" smtClean="0">
                <a:latin typeface="Calibri" pitchFamily="34" charset="0"/>
              </a:rPr>
              <a:t>atmosferi</a:t>
            </a:r>
          </a:p>
          <a:p>
            <a:pPr marL="0" indent="0">
              <a:buNone/>
            </a:pPr>
            <a:r>
              <a:rPr lang="sr-Latn-CS" sz="2800" b="1" dirty="0" smtClean="0">
                <a:latin typeface="Calibri" pitchFamily="34" charset="0"/>
              </a:rPr>
              <a:t>Dajte fidbek isptaniku i tražite fidbek o vašoj opservaciji</a:t>
            </a:r>
          </a:p>
          <a:p>
            <a:pPr marL="0" indent="0">
              <a:buNone/>
            </a:pPr>
            <a:r>
              <a:rPr lang="sr-Latn-CS" sz="2800" b="1" dirty="0" smtClean="0">
                <a:latin typeface="Calibri" pitchFamily="34" charset="0"/>
              </a:rPr>
              <a:t>Opšti utisak o ispitivaču</a:t>
            </a:r>
          </a:p>
          <a:p>
            <a:endParaRPr lang="sr-Latn-CS" sz="2800" dirty="0">
              <a:latin typeface="Calibri" pitchFamily="34" charset="0"/>
            </a:endParaRPr>
          </a:p>
          <a:p>
            <a:pPr>
              <a:lnSpc>
                <a:spcPct val="80000"/>
              </a:lnSpc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59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493"/>
    </mc:Choice>
    <mc:Fallback xmlns="">
      <p:transition spd="slow" advTm="29249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48680"/>
            <a:ext cx="7272808" cy="778098"/>
          </a:xfrm>
        </p:spPr>
        <p:txBody>
          <a:bodyPr>
            <a:normAutofit fontScale="90000"/>
          </a:bodyPr>
          <a:lstStyle/>
          <a:p>
            <a:r>
              <a:rPr lang="sr-Latn-CS" sz="4000" b="1" dirty="0" smtClean="0">
                <a:effectLst/>
                <a:latin typeface="Calibri" pitchFamily="34" charset="0"/>
              </a:rPr>
              <a:t>Makro</a:t>
            </a:r>
            <a:r>
              <a:rPr lang="en-US" sz="4000" b="1" dirty="0" smtClean="0">
                <a:effectLst/>
                <a:latin typeface="Calibri" pitchFamily="34" charset="0"/>
              </a:rPr>
              <a:t> </a:t>
            </a:r>
            <a:r>
              <a:rPr lang="sr-Latn-CS" sz="4000" b="1" dirty="0" smtClean="0">
                <a:effectLst/>
                <a:latin typeface="Calibri" pitchFamily="34" charset="0"/>
              </a:rPr>
              <a:t>problemi psihološke procene</a:t>
            </a:r>
            <a:r>
              <a:rPr lang="sr-Latn-CS" sz="4000" b="1" dirty="0">
                <a:effectLst/>
                <a:latin typeface="Calibri" pitchFamily="34" charset="0"/>
              </a:rPr>
              <a:t/>
            </a:r>
            <a:br>
              <a:rPr lang="sr-Latn-CS" sz="4000" b="1" dirty="0">
                <a:effectLst/>
                <a:latin typeface="Calibri" pitchFamily="34" charset="0"/>
              </a:rPr>
            </a:br>
            <a:endParaRPr lang="en-US" sz="4000" b="1" dirty="0">
              <a:effectLst/>
              <a:latin typeface="Calibri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844824"/>
            <a:ext cx="7704856" cy="472744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Odnos </a:t>
            </a:r>
            <a:r>
              <a:rPr lang="sr-Latn-CS" sz="2400" b="1" dirty="0" smtClean="0">
                <a:latin typeface="Calibri" pitchFamily="34" charset="0"/>
              </a:rPr>
              <a:t> manifestno-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sr-Latn-CS" sz="2400" b="1" dirty="0" smtClean="0">
                <a:latin typeface="Calibri" pitchFamily="34" charset="0"/>
              </a:rPr>
              <a:t>latentno</a:t>
            </a:r>
            <a:r>
              <a:rPr lang="sr-Latn-CS" sz="2400" dirty="0" smtClean="0">
                <a:latin typeface="Calibri" pitchFamily="34" charset="0"/>
              </a:rPr>
              <a:t>: ponašanja, </a:t>
            </a:r>
            <a:r>
              <a:rPr lang="sr-Latn-CS" sz="2400" dirty="0">
                <a:latin typeface="Calibri" pitchFamily="34" charset="0"/>
              </a:rPr>
              <a:t>kao </a:t>
            </a:r>
            <a:r>
              <a:rPr lang="sr-Latn-CS" sz="2400" dirty="0" smtClean="0">
                <a:latin typeface="Calibri" pitchFamily="34" charset="0"/>
              </a:rPr>
              <a:t>spoljašnje manifestacije </a:t>
            </a:r>
            <a:r>
              <a:rPr lang="sr-Latn-CS" sz="2400" dirty="0">
                <a:latin typeface="Calibri" pitchFamily="34" charset="0"/>
              </a:rPr>
              <a:t>ličnosti, prema </a:t>
            </a:r>
            <a:r>
              <a:rPr lang="sr-Latn-CS" sz="2400" dirty="0" smtClean="0">
                <a:latin typeface="Calibri" pitchFamily="34" charset="0"/>
              </a:rPr>
              <a:t> unutrašnjim aspektima, za koje pretpostavljamo da stoj</a:t>
            </a:r>
            <a:r>
              <a:rPr lang="en-US" sz="2400" dirty="0" smtClean="0">
                <a:latin typeface="Calibri" pitchFamily="34" charset="0"/>
              </a:rPr>
              <a:t>e</a:t>
            </a:r>
            <a:r>
              <a:rPr lang="sr-Latn-CS" sz="2400" dirty="0" smtClean="0">
                <a:latin typeface="Calibri" pitchFamily="34" charset="0"/>
              </a:rPr>
              <a:t> </a:t>
            </a:r>
            <a:r>
              <a:rPr lang="sr-Latn-CS" sz="2400" b="1" dirty="0" smtClean="0">
                <a:latin typeface="Calibri" pitchFamily="34" charset="0"/>
              </a:rPr>
              <a:t>iza</a:t>
            </a:r>
            <a:r>
              <a:rPr lang="sr-Latn-CS" sz="2400" dirty="0" smtClean="0">
                <a:latin typeface="Calibri" pitchFamily="34" charset="0"/>
              </a:rPr>
              <a:t> ponašanja.</a:t>
            </a:r>
            <a:endParaRPr lang="en-US" sz="2400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Kako </a:t>
            </a:r>
            <a:r>
              <a:rPr lang="sr-Latn-CS" sz="2400" dirty="0">
                <a:latin typeface="Calibri" pitchFamily="34" charset="0"/>
              </a:rPr>
              <a:t>i po čemu </a:t>
            </a:r>
            <a:r>
              <a:rPr lang="sr-Latn-CS" sz="2400" b="1" dirty="0">
                <a:latin typeface="Calibri" pitchFamily="34" charset="0"/>
              </a:rPr>
              <a:t>prepoznajemo </a:t>
            </a:r>
            <a:r>
              <a:rPr lang="sr-Latn-CS" sz="2400" b="1" dirty="0" smtClean="0">
                <a:latin typeface="Calibri" pitchFamily="34" charset="0"/>
              </a:rPr>
              <a:t>unutrašnja stanja ličnosti: </a:t>
            </a:r>
            <a:r>
              <a:rPr lang="sr-Latn-CS" sz="2400" dirty="0" smtClean="0">
                <a:latin typeface="Calibri" pitchFamily="34" charset="0"/>
              </a:rPr>
              <a:t>osećanja</a:t>
            </a:r>
            <a:r>
              <a:rPr lang="sr-Latn-CS" sz="2400" dirty="0">
                <a:latin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</a:rPr>
              <a:t>m</a:t>
            </a:r>
            <a:r>
              <a:rPr lang="en-US" sz="2400" dirty="0" err="1" smtClean="0">
                <a:latin typeface="Calibri" pitchFamily="34" charset="0"/>
              </a:rPr>
              <a:t>isli</a:t>
            </a:r>
            <a:r>
              <a:rPr lang="en-US" sz="2400" dirty="0" smtClean="0">
                <a:latin typeface="Calibri" pitchFamily="34" charset="0"/>
              </a:rPr>
              <a:t>, </a:t>
            </a:r>
            <a:r>
              <a:rPr lang="sr-Latn-CS" sz="2400" dirty="0" smtClean="0">
                <a:latin typeface="Calibri" pitchFamily="34" charset="0"/>
              </a:rPr>
              <a:t>stavove</a:t>
            </a:r>
            <a:r>
              <a:rPr lang="sr-Latn-CS" sz="2400" dirty="0">
                <a:latin typeface="Calibri" pitchFamily="34" charset="0"/>
              </a:rPr>
              <a:t>, </a:t>
            </a:r>
            <a:r>
              <a:rPr lang="sr-Latn-CS" sz="2400" dirty="0" smtClean="0">
                <a:latin typeface="Calibri" pitchFamily="34" charset="0"/>
              </a:rPr>
              <a:t>motive, </a:t>
            </a:r>
            <a:r>
              <a:rPr lang="en-US" sz="2400" dirty="0" err="1" smtClean="0">
                <a:latin typeface="Calibri" pitchFamily="34" charset="0"/>
              </a:rPr>
              <a:t>namere</a:t>
            </a:r>
            <a:r>
              <a:rPr lang="en-US" sz="2400" dirty="0" smtClean="0">
                <a:latin typeface="Calibri" pitchFamily="34" charset="0"/>
              </a:rPr>
              <a:t>, </a:t>
            </a:r>
            <a:r>
              <a:rPr lang="sr-Latn-CS" sz="2400" dirty="0" smtClean="0">
                <a:latin typeface="Calibri" pitchFamily="34" charset="0"/>
              </a:rPr>
              <a:t>konflikte?  Verbalno</a:t>
            </a:r>
            <a:r>
              <a:rPr lang="en-US" sz="2400" dirty="0" smtClean="0">
                <a:latin typeface="Calibri" pitchFamily="34" charset="0"/>
              </a:rPr>
              <a:t>/</a:t>
            </a:r>
            <a:r>
              <a:rPr lang="sr-Latn-CS" sz="2400" dirty="0" smtClean="0">
                <a:latin typeface="Calibri" pitchFamily="34" charset="0"/>
              </a:rPr>
              <a:t>neverbalno </a:t>
            </a:r>
            <a:r>
              <a:rPr lang="en-US" sz="2400" dirty="0" smtClean="0">
                <a:latin typeface="Calibri" pitchFamily="34" charset="0"/>
              </a:rPr>
              <a:t>–</a:t>
            </a:r>
            <a:r>
              <a:rPr lang="sr-Latn-CS" sz="2400" dirty="0" smtClean="0">
                <a:latin typeface="Calibri" pitchFamily="34" charset="0"/>
              </a:rPr>
              <a:t>konzistentno</a:t>
            </a:r>
            <a:r>
              <a:rPr lang="en-US" sz="2400" dirty="0" smtClean="0">
                <a:latin typeface="Calibri" pitchFamily="34" charset="0"/>
              </a:rPr>
              <a:t>/</a:t>
            </a:r>
            <a:r>
              <a:rPr lang="sr-Latn-CS" sz="2400" dirty="0" smtClean="0">
                <a:latin typeface="Calibri" pitchFamily="34" charset="0"/>
              </a:rPr>
              <a:t>nekonzistentno </a:t>
            </a:r>
            <a:endParaRPr lang="en-US" sz="2400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b="1" dirty="0" smtClean="0">
                <a:latin typeface="Calibri" pitchFamily="34" charset="0"/>
              </a:rPr>
              <a:t>Koliko </a:t>
            </a:r>
            <a:r>
              <a:rPr lang="sr-Latn-CS" sz="2400" dirty="0" smtClean="0">
                <a:latin typeface="Calibri" pitchFamily="34" charset="0"/>
              </a:rPr>
              <a:t>daleko</a:t>
            </a:r>
            <a:r>
              <a:rPr lang="sr-Latn-CS" sz="2400" b="1" dirty="0" smtClean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možemo </a:t>
            </a:r>
            <a:r>
              <a:rPr lang="sr-Latn-CS" sz="2400" dirty="0">
                <a:latin typeface="Calibri" pitchFamily="34" charset="0"/>
              </a:rPr>
              <a:t>ići u </a:t>
            </a:r>
            <a:r>
              <a:rPr lang="sr-Latn-CS" sz="2400" b="1" dirty="0" smtClean="0">
                <a:latin typeface="Calibri" pitchFamily="34" charset="0"/>
              </a:rPr>
              <a:t>uopštavanju</a:t>
            </a:r>
            <a:r>
              <a:rPr lang="sr-Latn-CS" sz="2400" dirty="0" smtClean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onoga što je registrovano </a:t>
            </a:r>
            <a:r>
              <a:rPr lang="sr-Latn-CS" sz="2400" dirty="0" smtClean="0">
                <a:latin typeface="Calibri" pitchFamily="34" charset="0"/>
              </a:rPr>
              <a:t>opseravcijom? Kakva je </a:t>
            </a:r>
            <a:r>
              <a:rPr lang="sr-Latn-CS" sz="2400" b="1" dirty="0" smtClean="0">
                <a:latin typeface="Calibri" pitchFamily="34" charset="0"/>
              </a:rPr>
              <a:t>reprezentativnost </a:t>
            </a:r>
            <a:r>
              <a:rPr lang="sr-Latn-CS" sz="2400" dirty="0" smtClean="0">
                <a:latin typeface="Calibri" pitchFamily="34" charset="0"/>
              </a:rPr>
              <a:t>uzorka posmatranog ponašanja?</a:t>
            </a:r>
            <a:endParaRPr lang="sr-Latn-CS" sz="2400" dirty="0">
              <a:latin typeface="Calibri" pitchFamily="34" charset="0"/>
            </a:endParaRPr>
          </a:p>
          <a:p>
            <a:pPr>
              <a:buNone/>
            </a:pP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54"/>
    </mc:Choice>
    <mc:Fallback xmlns="">
      <p:transition spd="slow" advTm="5235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787208" cy="850106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>
                <a:effectLst/>
                <a:latin typeface="Calibri" pitchFamily="34" charset="0"/>
              </a:rPr>
              <a:t>Sadržaj bihevioralne opservacije i procene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412776"/>
            <a:ext cx="7992888" cy="518457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procena </a:t>
            </a:r>
            <a:r>
              <a:rPr lang="sr-Latn-CS" sz="2400" b="1" dirty="0" smtClean="0">
                <a:latin typeface="Calibri" pitchFamily="34" charset="0"/>
              </a:rPr>
              <a:t>vidljivog </a:t>
            </a:r>
            <a:r>
              <a:rPr lang="sr-Latn-CS" sz="2400" dirty="0" smtClean="0">
                <a:latin typeface="Calibri" pitchFamily="34" charset="0"/>
              </a:rPr>
              <a:t>(neverbalnog) ponašanja </a:t>
            </a:r>
          </a:p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procena </a:t>
            </a:r>
            <a:r>
              <a:rPr lang="sr-Latn-CS" sz="2400" b="1" dirty="0" smtClean="0">
                <a:latin typeface="Calibri" pitchFamily="34" charset="0"/>
              </a:rPr>
              <a:t>obrasca verbalne</a:t>
            </a:r>
            <a:r>
              <a:rPr lang="sr-Latn-CS" sz="2400" dirty="0" smtClean="0">
                <a:latin typeface="Calibri" pitchFamily="34" charset="0"/>
              </a:rPr>
              <a:t> ekspresije </a:t>
            </a:r>
            <a:r>
              <a:rPr lang="en-US" sz="2400" dirty="0" smtClean="0">
                <a:latin typeface="Calibri" pitchFamily="34" charset="0"/>
              </a:rPr>
              <a:t>(</a:t>
            </a:r>
            <a:r>
              <a:rPr lang="en-US" sz="2400" dirty="0" err="1" smtClean="0">
                <a:latin typeface="Calibri" pitchFamily="34" charset="0"/>
              </a:rPr>
              <a:t>paraverbalnog</a:t>
            </a:r>
            <a:r>
              <a:rPr lang="en-US" sz="2400" dirty="0" smtClean="0">
                <a:latin typeface="Calibri" pitchFamily="34" charset="0"/>
              </a:rPr>
              <a:t>)</a:t>
            </a:r>
            <a:endParaRPr lang="sr-Latn-CS" sz="2400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procena </a:t>
            </a:r>
            <a:r>
              <a:rPr lang="sr-Latn-CS" sz="2400" b="1" dirty="0" smtClean="0">
                <a:latin typeface="Calibri" pitchFamily="34" charset="0"/>
              </a:rPr>
              <a:t>kognitivnih obrazaca </a:t>
            </a:r>
            <a:r>
              <a:rPr lang="sr-Latn-CS" sz="2400" dirty="0" smtClean="0">
                <a:latin typeface="Calibri" pitchFamily="34" charset="0"/>
              </a:rPr>
              <a:t>(ne sadržaj, već način mišljenja i artikulisanja misli, itd.) </a:t>
            </a:r>
          </a:p>
          <a:p>
            <a:pPr>
              <a:spcAft>
                <a:spcPts val="600"/>
              </a:spcAft>
            </a:pPr>
            <a:r>
              <a:rPr lang="sr-Latn-CS" sz="2400" dirty="0" smtClean="0">
                <a:latin typeface="Calibri" pitchFamily="34" charset="0"/>
              </a:rPr>
              <a:t>procena  </a:t>
            </a:r>
            <a:r>
              <a:rPr lang="sr-Latn-CS" sz="2400" b="1" dirty="0" smtClean="0">
                <a:latin typeface="Calibri" pitchFamily="34" charset="0"/>
              </a:rPr>
              <a:t>fizioloških stanja </a:t>
            </a:r>
            <a:r>
              <a:rPr lang="sr-Latn-CS" sz="2400" dirty="0" smtClean="0">
                <a:latin typeface="Calibri" pitchFamily="34" charset="0"/>
              </a:rPr>
              <a:t>(puls, krvni pritisak, temperatura kože, mišićna tenzija, galvanski refleks kože, EEG) </a:t>
            </a:r>
            <a:br>
              <a:rPr lang="sr-Latn-CS" sz="2400" dirty="0" smtClean="0">
                <a:latin typeface="Calibri" pitchFamily="34" charset="0"/>
              </a:rPr>
            </a:br>
            <a:r>
              <a:rPr lang="sr-Latn-CS" sz="2400" dirty="0">
                <a:latin typeface="Calibri" pitchFamily="34" charset="0"/>
              </a:rPr>
              <a:t>N</a:t>
            </a:r>
            <a:r>
              <a:rPr lang="sr-Latn-CS" sz="2400" dirty="0" smtClean="0">
                <a:latin typeface="Calibri" pitchFamily="34" charset="0"/>
              </a:rPr>
              <a:t>a primer:  Sch i anksiozni poremećaji imaju viši nivo simpatičke reakcije, a AS/PL parasimpatičku dominaciju (Iacono, 1991)</a:t>
            </a:r>
            <a:endParaRPr lang="en-US" sz="2400" dirty="0" smtClean="0">
              <a:latin typeface="Calibri" pitchFamily="34" charset="0"/>
            </a:endParaRPr>
          </a:p>
          <a:p>
            <a:endParaRPr lang="sr-Latn-CS" sz="2800" dirty="0" smtClean="0">
              <a:latin typeface="Calibri" pitchFamily="34" charset="0"/>
            </a:endParaRPr>
          </a:p>
          <a:p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958"/>
    </mc:Choice>
    <mc:Fallback xmlns="">
      <p:transition spd="slow" advTm="7895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274638"/>
            <a:ext cx="7283152" cy="778098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Klinička </a:t>
            </a:r>
            <a:r>
              <a:rPr lang="sr-Latn-CS" sz="3600" b="1" dirty="0" smtClean="0">
                <a:effectLst/>
                <a:latin typeface="Calibri" pitchFamily="34" charset="0"/>
              </a:rPr>
              <a:t>opservacija ponašanja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628800"/>
            <a:ext cx="7992888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>
                <a:latin typeface="Calibri" pitchFamily="34" charset="0"/>
              </a:rPr>
              <a:t>Pomoćna </a:t>
            </a:r>
            <a:r>
              <a:rPr lang="sr-Latn-CS" sz="2400" b="1" dirty="0">
                <a:latin typeface="Calibri" pitchFamily="34" charset="0"/>
              </a:rPr>
              <a:t>tehnika</a:t>
            </a:r>
            <a:r>
              <a:rPr lang="sr-Latn-CS" sz="2400" dirty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tokom svakog kontakta sa pacijentom </a:t>
            </a:r>
          </a:p>
          <a:p>
            <a:r>
              <a:rPr lang="sr-Latn-CS" sz="2400" dirty="0" smtClean="0">
                <a:latin typeface="Calibri" pitchFamily="34" charset="0"/>
              </a:rPr>
              <a:t> boravka u ustanovi</a:t>
            </a:r>
          </a:p>
          <a:p>
            <a:r>
              <a:rPr lang="sr-Latn-CS" sz="2400" dirty="0" smtClean="0">
                <a:latin typeface="Calibri" pitchFamily="34" charset="0"/>
              </a:rPr>
              <a:t> intervjua</a:t>
            </a:r>
            <a:endParaRPr lang="sr-Latn-CS" sz="2400" dirty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 psihološkog </a:t>
            </a:r>
            <a:r>
              <a:rPr lang="sr-Latn-CS" sz="2400" dirty="0">
                <a:latin typeface="Calibri" pitchFamily="34" charset="0"/>
              </a:rPr>
              <a:t>testiranja</a:t>
            </a:r>
          </a:p>
          <a:p>
            <a:r>
              <a:rPr lang="sr-Latn-CS" sz="2400" dirty="0" smtClean="0">
                <a:latin typeface="Calibri" pitchFamily="34" charset="0"/>
              </a:rPr>
              <a:t> terapijskih seansi</a:t>
            </a:r>
          </a:p>
          <a:p>
            <a:pPr marL="0" indent="0">
              <a:buNone/>
            </a:pPr>
            <a:r>
              <a:rPr lang="en-US" sz="2400" b="1" dirty="0" smtClean="0">
                <a:latin typeface="Calibri" pitchFamily="34" charset="0"/>
              </a:rPr>
              <a:t>I</a:t>
            </a:r>
            <a:r>
              <a:rPr lang="sr-Latn-CS" sz="2400" b="1" dirty="0" smtClean="0">
                <a:latin typeface="Calibri" pitchFamily="34" charset="0"/>
              </a:rPr>
              <a:t>sprepletana</a:t>
            </a:r>
            <a:r>
              <a:rPr lang="sr-Latn-CS" sz="2400" dirty="0" smtClean="0">
                <a:latin typeface="Calibri" pitchFamily="34" charset="0"/>
              </a:rPr>
              <a:t> sa ostalim metodama</a:t>
            </a:r>
            <a:r>
              <a:rPr lang="en-US" sz="2400" dirty="0" smtClean="0">
                <a:latin typeface="Calibri" pitchFamily="34" charset="0"/>
              </a:rPr>
              <a:t>- </a:t>
            </a:r>
            <a:r>
              <a:rPr lang="sr-Latn-CS" sz="2400" dirty="0" smtClean="0">
                <a:latin typeface="Calibri" pitchFamily="34" charset="0"/>
              </a:rPr>
              <a:t> često je kliničari </a:t>
            </a:r>
            <a:r>
              <a:rPr lang="sr-Latn-CS" sz="2400" b="1" dirty="0" smtClean="0">
                <a:latin typeface="Calibri" pitchFamily="34" charset="0"/>
              </a:rPr>
              <a:t>“podrazumevaju”, </a:t>
            </a:r>
            <a:r>
              <a:rPr lang="sr-Latn-CS" sz="2400" dirty="0" smtClean="0">
                <a:latin typeface="Calibri" pitchFamily="34" charset="0"/>
              </a:rPr>
              <a:t>pa je ne posmatraju kao poseban metod u kliničkoj praksi.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454"/>
    </mc:Choice>
    <mc:Fallback xmlns="">
      <p:transition spd="slow" advTm="69454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8"/>
            <a:ext cx="6995120" cy="634082"/>
          </a:xfrm>
        </p:spPr>
        <p:txBody>
          <a:bodyPr>
            <a:noAutofit/>
          </a:bodyPr>
          <a:lstStyle/>
          <a:p>
            <a:r>
              <a:rPr lang="sr-Latn-CS" b="1" dirty="0" smtClean="0">
                <a:effectLst/>
                <a:latin typeface="Calibri" pitchFamily="34" charset="0"/>
              </a:rPr>
              <a:t>Naučno posmatranje</a:t>
            </a:r>
            <a:endParaRPr lang="en-US" b="1" dirty="0">
              <a:effectLst/>
              <a:latin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340768"/>
            <a:ext cx="7416824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>
                <a:latin typeface="Calibri" pitchFamily="34" charset="0"/>
              </a:rPr>
              <a:t>Laičko</a:t>
            </a:r>
            <a:r>
              <a:rPr lang="sr-Latn-CS" sz="2400" dirty="0">
                <a:latin typeface="Calibri" pitchFamily="34" charset="0"/>
              </a:rPr>
              <a:t> posmatranje: osnovni oblik </a:t>
            </a:r>
            <a:r>
              <a:rPr lang="sr-Latn-CS" sz="2400" dirty="0" smtClean="0">
                <a:latin typeface="Calibri" pitchFamily="34" charset="0"/>
              </a:rPr>
              <a:t>upoznavanja </a:t>
            </a:r>
            <a:r>
              <a:rPr lang="sr-Latn-CS" sz="2400" dirty="0">
                <a:latin typeface="Calibri" pitchFamily="34" charset="0"/>
              </a:rPr>
              <a:t>ličnosti drugih osoba (“vidi i </a:t>
            </a:r>
            <a:r>
              <a:rPr lang="sr-Latn-CS" sz="2400" dirty="0" smtClean="0">
                <a:latin typeface="Calibri" pitchFamily="34" charset="0"/>
              </a:rPr>
              <a:t>porazgovaraj</a:t>
            </a:r>
            <a:r>
              <a:rPr lang="sr-Latn-CS" sz="2400" dirty="0">
                <a:latin typeface="Calibri" pitchFamily="34" charset="0"/>
              </a:rPr>
              <a:t>”): uzgredno, prigodno, otvoreno, </a:t>
            </a:r>
            <a:r>
              <a:rPr lang="sr-Latn-CS" sz="2400" dirty="0" smtClean="0">
                <a:latin typeface="Calibri" pitchFamily="34" charset="0"/>
              </a:rPr>
              <a:t>eksplorativno</a:t>
            </a:r>
            <a:r>
              <a:rPr lang="sr-Latn-CS" sz="2400" dirty="0">
                <a:latin typeface="Calibri" pitchFamily="34" charset="0"/>
              </a:rPr>
              <a:t>, </a:t>
            </a:r>
            <a:endParaRPr lang="sr-Latn-C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sr-Latn-CS" sz="2400" b="1" dirty="0" smtClean="0">
                <a:latin typeface="Calibri" pitchFamily="34" charset="0"/>
              </a:rPr>
              <a:t>Naučno</a:t>
            </a:r>
            <a:r>
              <a:rPr lang="sr-Latn-CS" sz="2400" dirty="0" smtClean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posmatranje: </a:t>
            </a:r>
            <a:endParaRPr lang="sr-Latn-CS" sz="2400" dirty="0" smtClean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s</a:t>
            </a:r>
            <a:r>
              <a:rPr lang="sr-Latn-CS" sz="2400" dirty="0" smtClean="0">
                <a:latin typeface="Calibri" pitchFamily="34" charset="0"/>
              </a:rPr>
              <a:t>istematično- spisak pokazatelja, </a:t>
            </a:r>
          </a:p>
          <a:p>
            <a:r>
              <a:rPr lang="sr-Latn-CS" sz="2400" dirty="0" smtClean="0">
                <a:latin typeface="Calibri" pitchFamily="34" charset="0"/>
              </a:rPr>
              <a:t>kvantifikovano, </a:t>
            </a:r>
          </a:p>
          <a:p>
            <a:r>
              <a:rPr lang="sr-Latn-CS" sz="2400" dirty="0" smtClean="0">
                <a:latin typeface="Calibri" pitchFamily="34" charset="0"/>
              </a:rPr>
              <a:t>jasan plan </a:t>
            </a:r>
            <a:r>
              <a:rPr lang="sr-Latn-CS" sz="2400" dirty="0">
                <a:latin typeface="Calibri" pitchFamily="34" charset="0"/>
              </a:rPr>
              <a:t>traganja, </a:t>
            </a:r>
            <a:endParaRPr lang="sr-Latn-CS" sz="2400" dirty="0" smtClean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poznavanje </a:t>
            </a:r>
            <a:r>
              <a:rPr lang="sr-Latn-CS" sz="2400" dirty="0">
                <a:latin typeface="Calibri" pitchFamily="34" charset="0"/>
              </a:rPr>
              <a:t>kriterijuma, </a:t>
            </a:r>
            <a:endParaRPr lang="sr-Latn-CS" sz="2400" dirty="0" smtClean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kontrola mogućih grešaka; </a:t>
            </a:r>
          </a:p>
          <a:p>
            <a:r>
              <a:rPr lang="sr-Latn-CS" sz="2400" dirty="0" smtClean="0">
                <a:latin typeface="Calibri" pitchFamily="34" charset="0"/>
              </a:rPr>
              <a:t>izbegavanje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interpretacije</a:t>
            </a:r>
            <a:r>
              <a:rPr lang="sr-Latn-CS" sz="2400" dirty="0" smtClean="0">
                <a:latin typeface="Calibri" pitchFamily="34" charset="0"/>
              </a:rPr>
              <a:t> i zaključivanja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453"/>
    </mc:Choice>
    <mc:Fallback xmlns="">
      <p:transition spd="slow" advTm="79453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332656"/>
            <a:ext cx="6923112" cy="764704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effectLst/>
                <a:latin typeface="Calibri" pitchFamily="34" charset="0"/>
              </a:rPr>
              <a:t>Klini</a:t>
            </a:r>
            <a:r>
              <a:rPr lang="sr-Latn-CS" sz="3600" b="1" dirty="0" smtClean="0">
                <a:effectLst/>
                <a:latin typeface="Calibri" pitchFamily="34" charset="0"/>
              </a:rPr>
              <a:t>čko posmatranje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4784"/>
            <a:ext cx="7488832" cy="5040560"/>
          </a:xfrm>
        </p:spPr>
        <p:txBody>
          <a:bodyPr>
            <a:normAutofit lnSpcReduction="10000"/>
          </a:bodyPr>
          <a:lstStyle/>
          <a:p>
            <a:r>
              <a:rPr lang="sr-Latn-CS" sz="2400" b="1" dirty="0" smtClean="0">
                <a:latin typeface="Calibri" pitchFamily="34" charset="0"/>
              </a:rPr>
              <a:t>Neodvojivo </a:t>
            </a:r>
            <a:r>
              <a:rPr lang="sr-Latn-CS" sz="2400" dirty="0" smtClean="0">
                <a:latin typeface="Calibri" pitchFamily="34" charset="0"/>
              </a:rPr>
              <a:t>od dijagnostičkog intervjua i testiranja.</a:t>
            </a:r>
          </a:p>
          <a:p>
            <a:r>
              <a:rPr lang="sr-Latn-CS" sz="2400" dirty="0" smtClean="0">
                <a:latin typeface="Calibri" pitchFamily="34" charset="0"/>
              </a:rPr>
              <a:t>Započinje </a:t>
            </a:r>
            <a:r>
              <a:rPr lang="sr-Latn-CS" sz="2400" b="1" dirty="0" smtClean="0">
                <a:latin typeface="Calibri" pitchFamily="34" charset="0"/>
              </a:rPr>
              <a:t>istovremeno</a:t>
            </a:r>
            <a:r>
              <a:rPr lang="sr-Latn-CS" sz="2400" dirty="0" smtClean="0">
                <a:latin typeface="Calibri" pitchFamily="34" charset="0"/>
              </a:rPr>
              <a:t> kad i intervju, ili čak pre njega (pri zakazivanju s</a:t>
            </a:r>
            <a:r>
              <a:rPr lang="en-US" sz="2400" dirty="0" err="1" smtClean="0">
                <a:latin typeface="Calibri" pitchFamily="34" charset="0"/>
              </a:rPr>
              <a:t>astanka</a:t>
            </a:r>
            <a:r>
              <a:rPr lang="en-US" sz="2400" dirty="0" smtClean="0">
                <a:latin typeface="Calibri" pitchFamily="34" charset="0"/>
              </a:rPr>
              <a:t>, </a:t>
            </a:r>
            <a:r>
              <a:rPr lang="en-US" sz="2400" dirty="0" err="1" smtClean="0">
                <a:latin typeface="Calibri" pitchFamily="34" charset="0"/>
              </a:rPr>
              <a:t>terapijska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procena</a:t>
            </a:r>
            <a:r>
              <a:rPr lang="en-US" sz="2400" dirty="0" smtClean="0">
                <a:latin typeface="Calibri" pitchFamily="34" charset="0"/>
              </a:rPr>
              <a:t>, i sl.</a:t>
            </a:r>
            <a:r>
              <a:rPr lang="sr-Latn-CS" sz="2400" dirty="0" smtClean="0">
                <a:latin typeface="Calibri" pitchFamily="34" charset="0"/>
              </a:rPr>
              <a:t>).</a:t>
            </a:r>
            <a:endParaRPr lang="en-US" sz="2400" dirty="0" smtClean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Važno  je ono </a:t>
            </a:r>
            <a:r>
              <a:rPr lang="sr-Latn-CS" sz="2400" dirty="0">
                <a:latin typeface="Calibri" pitchFamily="34" charset="0"/>
              </a:rPr>
              <a:t>što je </a:t>
            </a:r>
            <a:r>
              <a:rPr lang="sr-Latn-CS" sz="2400" b="1" dirty="0">
                <a:latin typeface="Calibri" pitchFamily="34" charset="0"/>
              </a:rPr>
              <a:t>“iza” </a:t>
            </a:r>
            <a:r>
              <a:rPr lang="sr-Latn-CS" sz="2400" b="1" dirty="0" smtClean="0">
                <a:latin typeface="Calibri" pitchFamily="34" charset="0"/>
              </a:rPr>
              <a:t>posmatranog ponašanja </a:t>
            </a:r>
            <a:r>
              <a:rPr lang="en-US" sz="2400" b="1" dirty="0" smtClean="0">
                <a:latin typeface="Calibri" pitchFamily="34" charset="0"/>
              </a:rPr>
              <a:t/>
            </a:r>
            <a:br>
              <a:rPr lang="en-US" sz="2400" b="1" dirty="0" smtClean="0">
                <a:latin typeface="Calibri" pitchFamily="34" charset="0"/>
              </a:rPr>
            </a:br>
            <a:r>
              <a:rPr lang="sr-Latn-CS" sz="2400" dirty="0" smtClean="0">
                <a:latin typeface="Calibri" pitchFamily="34" charset="0"/>
              </a:rPr>
              <a:t>(da li ima skriveno značenje ili poruku).</a:t>
            </a:r>
            <a:endParaRPr lang="sr-Latn-CS" sz="2400" dirty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Šta </a:t>
            </a:r>
            <a:r>
              <a:rPr lang="sr-Latn-CS" sz="2400" dirty="0">
                <a:latin typeface="Calibri" pitchFamily="34" charset="0"/>
              </a:rPr>
              <a:t>je </a:t>
            </a:r>
            <a:r>
              <a:rPr lang="sr-Latn-CS" sz="2400" b="1" dirty="0">
                <a:latin typeface="Calibri" pitchFamily="34" charset="0"/>
              </a:rPr>
              <a:t>“značenje” </a:t>
            </a:r>
            <a:r>
              <a:rPr lang="sr-Latn-CS" sz="2400" b="1" dirty="0" smtClean="0">
                <a:latin typeface="Calibri" pitchFamily="34" charset="0"/>
              </a:rPr>
              <a:t>posmatranog ponašanja </a:t>
            </a:r>
            <a:r>
              <a:rPr lang="en-US" sz="2400" b="1" dirty="0" smtClean="0">
                <a:latin typeface="Calibri" pitchFamily="34" charset="0"/>
              </a:rPr>
              <a:t/>
            </a:r>
            <a:br>
              <a:rPr lang="en-US" sz="2400" b="1" dirty="0" smtClean="0">
                <a:latin typeface="Calibri" pitchFamily="34" charset="0"/>
              </a:rPr>
            </a:br>
            <a:r>
              <a:rPr lang="sr-Latn-CS" sz="2400" dirty="0" smtClean="0">
                <a:latin typeface="Calibri" pitchFamily="34" charset="0"/>
              </a:rPr>
              <a:t>(u razičitim situacijama i kod različitih osoba može da ima različita </a:t>
            </a:r>
            <a:r>
              <a:rPr lang="sr-Latn-CS" sz="2400" dirty="0" smtClean="0">
                <a:latin typeface="Calibri" pitchFamily="34" charset="0"/>
              </a:rPr>
              <a:t>značenja</a:t>
            </a:r>
            <a:r>
              <a:rPr lang="en-US" sz="2400" dirty="0" smtClean="0">
                <a:latin typeface="Calibri" pitchFamily="34" charset="0"/>
              </a:rPr>
              <a:t>, </a:t>
            </a:r>
            <a:r>
              <a:rPr lang="en-US" sz="2400" dirty="0" err="1" smtClean="0">
                <a:latin typeface="Calibri" pitchFamily="34" charset="0"/>
              </a:rPr>
              <a:t>npr</a:t>
            </a:r>
            <a:r>
              <a:rPr lang="en-US" sz="2400" dirty="0" smtClean="0">
                <a:latin typeface="Calibri" pitchFamily="34" charset="0"/>
              </a:rPr>
              <a:t>.</a:t>
            </a:r>
            <a:r>
              <a:rPr lang="hr-HR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agresivnost</a:t>
            </a:r>
            <a:r>
              <a:rPr lang="en-US" sz="2400" dirty="0" smtClean="0">
                <a:latin typeface="Calibri" pitchFamily="34" charset="0"/>
              </a:rPr>
              <a:t>, </a:t>
            </a:r>
            <a:r>
              <a:rPr lang="hr-HR" sz="2400" dirty="0" smtClean="0">
                <a:latin typeface="Calibri" pitchFamily="34" charset="0"/>
              </a:rPr>
              <a:t>ćutanje</a:t>
            </a:r>
            <a:r>
              <a:rPr lang="sr-Latn-CS" sz="2400" dirty="0" smtClean="0">
                <a:latin typeface="Calibri" pitchFamily="34" charset="0"/>
              </a:rPr>
              <a:t>).</a:t>
            </a:r>
            <a:endParaRPr lang="sr-Latn-CS" sz="2400" b="1" dirty="0">
              <a:latin typeface="Calibri" pitchFamily="34" charset="0"/>
            </a:endParaRPr>
          </a:p>
          <a:p>
            <a:r>
              <a:rPr lang="sr-Latn-CS" sz="2400" dirty="0" smtClean="0">
                <a:latin typeface="Calibri" pitchFamily="34" charset="0"/>
              </a:rPr>
              <a:t>Izdvajamo </a:t>
            </a:r>
            <a:r>
              <a:rPr lang="sr-Latn-CS" sz="2400" b="1" dirty="0" smtClean="0">
                <a:latin typeface="Calibri" pitchFamily="34" charset="0"/>
              </a:rPr>
              <a:t>relevantno</a:t>
            </a:r>
            <a:r>
              <a:rPr lang="sr-Latn-CS" sz="2400" dirty="0" smtClean="0">
                <a:latin typeface="Calibri" pitchFamily="34" charset="0"/>
              </a:rPr>
              <a:t> od uzgrednog (nemaju sva ponašanja isti klinički značaj).</a:t>
            </a:r>
            <a:endParaRPr lang="sr-Latn-CS" sz="2400" b="1" dirty="0">
              <a:latin typeface="Calibri" pitchFamily="34" charset="0"/>
            </a:endParaRPr>
          </a:p>
          <a:p>
            <a:r>
              <a:rPr lang="sr-Latn-CS" sz="2400" b="1" dirty="0" smtClean="0">
                <a:latin typeface="Calibri" pitchFamily="34" charset="0"/>
              </a:rPr>
              <a:t>Instrument  posmatranja je kliničar </a:t>
            </a:r>
            <a:r>
              <a:rPr lang="sr-Latn-CS" sz="2400" dirty="0" smtClean="0">
                <a:latin typeface="Calibri" pitchFamily="34" charset="0"/>
              </a:rPr>
              <a:t>(subjektivna procena).</a:t>
            </a:r>
          </a:p>
          <a:p>
            <a:pPr>
              <a:buNone/>
            </a:pP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558"/>
    </mc:Choice>
    <mc:Fallback xmlns="">
      <p:transition spd="slow" advTm="15055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60648"/>
            <a:ext cx="6933456" cy="864096"/>
          </a:xfrm>
        </p:spPr>
        <p:txBody>
          <a:bodyPr>
            <a:normAutofit/>
          </a:bodyPr>
          <a:lstStyle/>
          <a:p>
            <a:r>
              <a:rPr lang="sr-Latn-CS" sz="4000" b="1" dirty="0" smtClean="0">
                <a:effectLst/>
                <a:latin typeface="Calibri" pitchFamily="34" charset="0"/>
              </a:rPr>
              <a:t>Faze kliničke opseravcije</a:t>
            </a:r>
            <a:endParaRPr lang="en-US" sz="4000" b="1" dirty="0">
              <a:effectLst/>
              <a:latin typeface="Calibri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84784"/>
            <a:ext cx="8064896" cy="4522507"/>
          </a:xfrm>
        </p:spPr>
        <p:txBody>
          <a:bodyPr>
            <a:normAutofit fontScale="92500" lnSpcReduction="10000"/>
          </a:bodyPr>
          <a:lstStyle/>
          <a:p>
            <a:pPr marL="609600" indent="-609600"/>
            <a:endParaRPr lang="sr-Latn-CS" sz="2800" dirty="0" smtClean="0">
              <a:latin typeface="Calibri" pitchFamily="34" charset="0"/>
            </a:endParaRPr>
          </a:p>
          <a:p>
            <a:pPr marL="609600" indent="-609600"/>
            <a:r>
              <a:rPr lang="sr-Latn-CS" sz="3200" dirty="0" smtClean="0">
                <a:latin typeface="Calibri" pitchFamily="34" charset="0"/>
              </a:rPr>
              <a:t>Sticanje </a:t>
            </a:r>
            <a:r>
              <a:rPr lang="sr-Latn-CS" sz="3200" b="1" dirty="0">
                <a:latin typeface="Calibri" pitchFamily="34" charset="0"/>
              </a:rPr>
              <a:t>globalnog </a:t>
            </a:r>
            <a:r>
              <a:rPr lang="sr-Latn-CS" sz="3200" b="1" dirty="0" smtClean="0">
                <a:latin typeface="Calibri" pitchFamily="34" charset="0"/>
              </a:rPr>
              <a:t> i “prvog” utiska.</a:t>
            </a:r>
          </a:p>
          <a:p>
            <a:pPr marL="609600" indent="-609600">
              <a:buNone/>
            </a:pPr>
            <a:endParaRPr lang="sr-Latn-CS" sz="3200" b="1" dirty="0">
              <a:latin typeface="Calibri" pitchFamily="34" charset="0"/>
            </a:endParaRPr>
          </a:p>
          <a:p>
            <a:pPr marL="609600" indent="-609600"/>
            <a:r>
              <a:rPr lang="sr-Latn-CS" sz="3200" dirty="0" smtClean="0">
                <a:latin typeface="Calibri" pitchFamily="34" charset="0"/>
              </a:rPr>
              <a:t>Sistematska </a:t>
            </a:r>
            <a:r>
              <a:rPr lang="sr-Latn-CS" sz="3200" dirty="0">
                <a:latin typeface="Calibri" pitchFamily="34" charset="0"/>
              </a:rPr>
              <a:t>i analitička </a:t>
            </a:r>
            <a:r>
              <a:rPr lang="sr-Latn-CS" sz="3200" b="1" dirty="0">
                <a:latin typeface="Calibri" pitchFamily="34" charset="0"/>
              </a:rPr>
              <a:t>eksploracija</a:t>
            </a:r>
            <a:r>
              <a:rPr lang="sr-Latn-CS" sz="3200" dirty="0">
                <a:latin typeface="Calibri" pitchFamily="34" charset="0"/>
              </a:rPr>
              <a:t> </a:t>
            </a:r>
            <a:r>
              <a:rPr lang="sr-Latn-CS" sz="3200" b="1" dirty="0" smtClean="0">
                <a:latin typeface="Calibri" pitchFamily="34" charset="0"/>
              </a:rPr>
              <a:t>detalja.</a:t>
            </a:r>
          </a:p>
          <a:p>
            <a:pPr marL="609600" indent="-609600">
              <a:buNone/>
            </a:pPr>
            <a:endParaRPr lang="sr-Latn-CS" sz="3200" b="1" dirty="0">
              <a:latin typeface="Calibri" pitchFamily="34" charset="0"/>
            </a:endParaRPr>
          </a:p>
          <a:p>
            <a:pPr marL="609600" indent="-609600"/>
            <a:r>
              <a:rPr lang="sr-Latn-CS" sz="3200" b="1" dirty="0">
                <a:latin typeface="Calibri" pitchFamily="34" charset="0"/>
              </a:rPr>
              <a:t>Usmereno posmatranje </a:t>
            </a:r>
            <a:r>
              <a:rPr lang="sr-Latn-CS" sz="3200" dirty="0">
                <a:latin typeface="Calibri" pitchFamily="34" charset="0"/>
              </a:rPr>
              <a:t>u vezi sa ključnim </a:t>
            </a:r>
            <a:r>
              <a:rPr lang="sr-Latn-CS" sz="3200" dirty="0" smtClean="0">
                <a:latin typeface="Calibri" pitchFamily="34" charset="0"/>
              </a:rPr>
              <a:t>problemom.</a:t>
            </a:r>
          </a:p>
          <a:p>
            <a:pPr marL="609600" indent="-609600">
              <a:buFontTx/>
              <a:buAutoNum type="arabicPeriod"/>
            </a:pPr>
            <a:endParaRPr lang="sr-Latn-CS" sz="2800" b="1" dirty="0" smtClean="0">
              <a:latin typeface="Calibri" pitchFamily="34" charset="0"/>
            </a:endParaRPr>
          </a:p>
          <a:p>
            <a:pPr marL="609600" indent="-609600">
              <a:buNone/>
            </a:pPr>
            <a:r>
              <a:rPr lang="sr-Latn-CS" sz="2800" dirty="0" smtClean="0">
                <a:latin typeface="Calibri" pitchFamily="34" charset="0"/>
              </a:rPr>
              <a:t>    </a:t>
            </a:r>
          </a:p>
          <a:p>
            <a:pPr marL="609600" indent="-609600">
              <a:buNone/>
            </a:pPr>
            <a:endParaRPr lang="sr-Latn-CS" sz="3200" b="1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926"/>
    </mc:Choice>
    <mc:Fallback xmlns="">
      <p:transition spd="slow" advTm="5392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1752</TotalTime>
  <Words>1789</Words>
  <Application>Microsoft Office PowerPoint</Application>
  <PresentationFormat>On-screen Show (4:3)</PresentationFormat>
  <Paragraphs>238</Paragraphs>
  <Slides>31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Century Gothic</vt:lpstr>
      <vt:lpstr>Wingdings</vt:lpstr>
      <vt:lpstr>Wingdings 3</vt:lpstr>
      <vt:lpstr>Wisp</vt:lpstr>
      <vt:lpstr>PowerPoint Presentation</vt:lpstr>
      <vt:lpstr>Jezgrovna metodološka trijada</vt:lpstr>
      <vt:lpstr>Posmatranje ponašanja</vt:lpstr>
      <vt:lpstr>Makro problemi psihološke procene </vt:lpstr>
      <vt:lpstr>Sadržaj bihevioralne opservacije i procene</vt:lpstr>
      <vt:lpstr>Klinička opservacija ponašanja</vt:lpstr>
      <vt:lpstr>Naučno posmatranje</vt:lpstr>
      <vt:lpstr>Kliničko posmatranje</vt:lpstr>
      <vt:lpstr>Faze kliničke opseravcije</vt:lpstr>
      <vt:lpstr>Forme opservacije</vt:lpstr>
      <vt:lpstr>Prednosti- nedostaci</vt:lpstr>
      <vt:lpstr>Komunikacija i opservacija</vt:lpstr>
      <vt:lpstr>Paraverbalna komunikacija</vt:lpstr>
      <vt:lpstr>Neverbalna komunikacija</vt:lpstr>
      <vt:lpstr>Neverbalna komunikacija</vt:lpstr>
      <vt:lpstr>Ćutanje</vt:lpstr>
      <vt:lpstr>Aspekti ponašanja koje posmatramo</vt:lpstr>
      <vt:lpstr>Izveštaj o ponašanju i  kontaktu</vt:lpstr>
      <vt:lpstr>Procena ponašanja tokom testiranja </vt:lpstr>
      <vt:lpstr>Teškoće opservacije</vt:lpstr>
      <vt:lpstr>Mogućnosti unapređenja</vt:lpstr>
      <vt:lpstr>Tipične greške posmatranja i procene</vt:lpstr>
      <vt:lpstr>Pravila dobrog posmatranja</vt:lpstr>
      <vt:lpstr>Dobar posmatrač</vt:lpstr>
      <vt:lpstr>Skale procene ponašanja</vt:lpstr>
      <vt:lpstr>Vrste skala procene</vt:lpstr>
      <vt:lpstr>Valjanost procenjivanja opažanjem</vt:lpstr>
      <vt:lpstr>Ograničenja metode bihevioralne opservacije</vt:lpstr>
      <vt:lpstr>Važnost opservacije u kliničkoj proceni</vt:lpstr>
      <vt:lpstr>          Zaključak</vt:lpstr>
      <vt:lpstr>Vežba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OPSERVACIJA I PROCENA PONAŠANJA</dc:title>
  <dc:creator>User</dc:creator>
  <cp:lastModifiedBy>Tamara</cp:lastModifiedBy>
  <cp:revision>151</cp:revision>
  <dcterms:created xsi:type="dcterms:W3CDTF">2009-01-26T22:12:48Z</dcterms:created>
  <dcterms:modified xsi:type="dcterms:W3CDTF">2022-12-21T08:39:49Z</dcterms:modified>
</cp:coreProperties>
</file>