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85" r:id="rId5"/>
    <p:sldId id="261" r:id="rId6"/>
    <p:sldId id="289" r:id="rId7"/>
    <p:sldId id="262" r:id="rId8"/>
    <p:sldId id="259" r:id="rId9"/>
    <p:sldId id="265" r:id="rId10"/>
    <p:sldId id="276" r:id="rId11"/>
    <p:sldId id="272" r:id="rId12"/>
    <p:sldId id="279" r:id="rId13"/>
    <p:sldId id="292" r:id="rId14"/>
    <p:sldId id="293" r:id="rId15"/>
    <p:sldId id="294" r:id="rId16"/>
    <p:sldId id="295" r:id="rId17"/>
    <p:sldId id="296" r:id="rId18"/>
    <p:sldId id="297" r:id="rId19"/>
    <p:sldId id="298" r:id="rId20"/>
    <p:sldId id="299" r:id="rId21"/>
    <p:sldId id="283" r:id="rId22"/>
    <p:sldId id="284" r:id="rId23"/>
    <p:sldId id="300" r:id="rId24"/>
    <p:sldId id="287" r:id="rId25"/>
    <p:sldId id="260" r:id="rId26"/>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p:scale>
          <a:sx n="86" d="100"/>
          <a:sy n="86" d="100"/>
        </p:scale>
        <p:origin x="-84" y="-6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vana Perunicic Mladenovic" userId="59f630c6be49f4d5" providerId="LiveId" clId="{66368A8A-0D65-4076-822C-A875BF6AC5DD}"/>
    <pc:docChg chg="custSel modSld">
      <pc:chgData name="Ivana Perunicic Mladenovic" userId="59f630c6be49f4d5" providerId="LiveId" clId="{66368A8A-0D65-4076-822C-A875BF6AC5DD}" dt="2021-11-27T18:01:34.268" v="278" actId="20577"/>
      <pc:docMkLst>
        <pc:docMk/>
      </pc:docMkLst>
      <pc:sldChg chg="modSp mod">
        <pc:chgData name="Ivana Perunicic Mladenovic" userId="59f630c6be49f4d5" providerId="LiveId" clId="{66368A8A-0D65-4076-822C-A875BF6AC5DD}" dt="2021-11-24T14:47:13.048" v="5" actId="20577"/>
        <pc:sldMkLst>
          <pc:docMk/>
          <pc:sldMk cId="0" sldId="257"/>
        </pc:sldMkLst>
        <pc:spChg chg="mod">
          <ac:chgData name="Ivana Perunicic Mladenovic" userId="59f630c6be49f4d5" providerId="LiveId" clId="{66368A8A-0D65-4076-822C-A875BF6AC5DD}" dt="2021-11-24T14:47:13.048" v="5" actId="20577"/>
          <ac:spMkLst>
            <pc:docMk/>
            <pc:sldMk cId="0" sldId="257"/>
            <ac:spMk id="14338" creationId="{00000000-0000-0000-0000-000000000000}"/>
          </ac:spMkLst>
        </pc:spChg>
      </pc:sldChg>
      <pc:sldChg chg="modSp mod">
        <pc:chgData name="Ivana Perunicic Mladenovic" userId="59f630c6be49f4d5" providerId="LiveId" clId="{66368A8A-0D65-4076-822C-A875BF6AC5DD}" dt="2021-11-24T15:23:40.725" v="230" actId="20577"/>
        <pc:sldMkLst>
          <pc:docMk/>
          <pc:sldMk cId="0" sldId="260"/>
        </pc:sldMkLst>
        <pc:spChg chg="mod">
          <ac:chgData name="Ivana Perunicic Mladenovic" userId="59f630c6be49f4d5" providerId="LiveId" clId="{66368A8A-0D65-4076-822C-A875BF6AC5DD}" dt="2021-11-24T15:23:40.725" v="230" actId="20577"/>
          <ac:spMkLst>
            <pc:docMk/>
            <pc:sldMk cId="0" sldId="260"/>
            <ac:spMk id="36866" creationId="{00000000-0000-0000-0000-000000000000}"/>
          </ac:spMkLst>
        </pc:spChg>
      </pc:sldChg>
      <pc:sldChg chg="modSp mod">
        <pc:chgData name="Ivana Perunicic Mladenovic" userId="59f630c6be49f4d5" providerId="LiveId" clId="{66368A8A-0D65-4076-822C-A875BF6AC5DD}" dt="2021-11-27T18:01:34.268" v="278" actId="20577"/>
        <pc:sldMkLst>
          <pc:docMk/>
          <pc:sldMk cId="0" sldId="292"/>
        </pc:sldMkLst>
        <pc:spChg chg="mod">
          <ac:chgData name="Ivana Perunicic Mladenovic" userId="59f630c6be49f4d5" providerId="LiveId" clId="{66368A8A-0D65-4076-822C-A875BF6AC5DD}" dt="2021-11-27T18:01:34.268" v="278" actId="20577"/>
          <ac:spMkLst>
            <pc:docMk/>
            <pc:sldMk cId="0" sldId="292"/>
            <ac:spMk id="3" creationId="{00000000-0000-0000-0000-000000000000}"/>
          </ac:spMkLst>
        </pc:spChg>
        <pc:spChg chg="mod">
          <ac:chgData name="Ivana Perunicic Mladenovic" userId="59f630c6be49f4d5" providerId="LiveId" clId="{66368A8A-0D65-4076-822C-A875BF6AC5DD}" dt="2021-11-27T18:01:26.786" v="270" actId="20577"/>
          <ac:spMkLst>
            <pc:docMk/>
            <pc:sldMk cId="0" sldId="292"/>
            <ac:spMk id="37890" creationId="{00000000-0000-0000-0000-000000000000}"/>
          </ac:spMkLst>
        </pc:spChg>
      </pc:sldChg>
      <pc:sldChg chg="modSp mod">
        <pc:chgData name="Ivana Perunicic Mladenovic" userId="59f630c6be49f4d5" providerId="LiveId" clId="{66368A8A-0D65-4076-822C-A875BF6AC5DD}" dt="2021-11-24T15:31:44.995" v="242" actId="313"/>
        <pc:sldMkLst>
          <pc:docMk/>
          <pc:sldMk cId="0" sldId="293"/>
        </pc:sldMkLst>
        <pc:spChg chg="mod">
          <ac:chgData name="Ivana Perunicic Mladenovic" userId="59f630c6be49f4d5" providerId="LiveId" clId="{66368A8A-0D65-4076-822C-A875BF6AC5DD}" dt="2021-11-24T15:31:44.995" v="242" actId="313"/>
          <ac:spMkLst>
            <pc:docMk/>
            <pc:sldMk cId="0" sldId="293"/>
            <ac:spMk id="38915" creationId="{00000000-0000-0000-0000-000000000000}"/>
          </ac:spMkLst>
        </pc:spChg>
      </pc:sldChg>
      <pc:sldChg chg="modSp mod">
        <pc:chgData name="Ivana Perunicic Mladenovic" userId="59f630c6be49f4d5" providerId="LiveId" clId="{66368A8A-0D65-4076-822C-A875BF6AC5DD}" dt="2021-11-24T15:33:27.070" v="245" actId="313"/>
        <pc:sldMkLst>
          <pc:docMk/>
          <pc:sldMk cId="0" sldId="295"/>
        </pc:sldMkLst>
        <pc:spChg chg="mod">
          <ac:chgData name="Ivana Perunicic Mladenovic" userId="59f630c6be49f4d5" providerId="LiveId" clId="{66368A8A-0D65-4076-822C-A875BF6AC5DD}" dt="2021-11-24T15:33:27.070" v="245" actId="313"/>
          <ac:spMkLst>
            <pc:docMk/>
            <pc:sldMk cId="0" sldId="295"/>
            <ac:spMk id="40963" creationId="{00000000-0000-0000-0000-000000000000}"/>
          </ac:spMkLst>
        </pc:spChg>
      </pc:sldChg>
      <pc:sldChg chg="modSp mod">
        <pc:chgData name="Ivana Perunicic Mladenovic" userId="59f630c6be49f4d5" providerId="LiveId" clId="{66368A8A-0D65-4076-822C-A875BF6AC5DD}" dt="2021-11-24T15:34:17.848" v="251" actId="313"/>
        <pc:sldMkLst>
          <pc:docMk/>
          <pc:sldMk cId="0" sldId="296"/>
        </pc:sldMkLst>
        <pc:spChg chg="mod">
          <ac:chgData name="Ivana Perunicic Mladenovic" userId="59f630c6be49f4d5" providerId="LiveId" clId="{66368A8A-0D65-4076-822C-A875BF6AC5DD}" dt="2021-11-24T15:34:17.848" v="251" actId="313"/>
          <ac:spMkLst>
            <pc:docMk/>
            <pc:sldMk cId="0" sldId="296"/>
            <ac:spMk id="41986" creationId="{00000000-0000-0000-0000-000000000000}"/>
          </ac:spMkLst>
        </pc:spChg>
        <pc:spChg chg="mod">
          <ac:chgData name="Ivana Perunicic Mladenovic" userId="59f630c6be49f4d5" providerId="LiveId" clId="{66368A8A-0D65-4076-822C-A875BF6AC5DD}" dt="2021-11-24T15:34:14.109" v="250" actId="313"/>
          <ac:spMkLst>
            <pc:docMk/>
            <pc:sldMk cId="0" sldId="296"/>
            <ac:spMk id="41987" creationId="{00000000-0000-0000-0000-000000000000}"/>
          </ac:spMkLst>
        </pc:spChg>
      </pc:sldChg>
      <pc:sldChg chg="modSp mod">
        <pc:chgData name="Ivana Perunicic Mladenovic" userId="59f630c6be49f4d5" providerId="LiveId" clId="{66368A8A-0D65-4076-822C-A875BF6AC5DD}" dt="2021-11-24T15:35:16.998" v="260" actId="20577"/>
        <pc:sldMkLst>
          <pc:docMk/>
          <pc:sldMk cId="0" sldId="298"/>
        </pc:sldMkLst>
        <pc:spChg chg="mod">
          <ac:chgData name="Ivana Perunicic Mladenovic" userId="59f630c6be49f4d5" providerId="LiveId" clId="{66368A8A-0D65-4076-822C-A875BF6AC5DD}" dt="2021-11-24T15:35:16.998" v="260" actId="20577"/>
          <ac:spMkLst>
            <pc:docMk/>
            <pc:sldMk cId="0" sldId="298"/>
            <ac:spMk id="3" creationId="{00000000-0000-0000-0000-000000000000}"/>
          </ac:spMkLst>
        </pc:spChg>
      </pc:sldChg>
      <pc:sldChg chg="modSp mod">
        <pc:chgData name="Ivana Perunicic Mladenovic" userId="59f630c6be49f4d5" providerId="LiveId" clId="{66368A8A-0D65-4076-822C-A875BF6AC5DD}" dt="2021-11-24T15:36:33.747" v="261" actId="20577"/>
        <pc:sldMkLst>
          <pc:docMk/>
          <pc:sldMk cId="0" sldId="299"/>
        </pc:sldMkLst>
        <pc:spChg chg="mod">
          <ac:chgData name="Ivana Perunicic Mladenovic" userId="59f630c6be49f4d5" providerId="LiveId" clId="{66368A8A-0D65-4076-822C-A875BF6AC5DD}" dt="2021-11-24T15:36:33.747" v="261" actId="20577"/>
          <ac:spMkLst>
            <pc:docMk/>
            <pc:sldMk cId="0" sldId="299"/>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2FC04823-DA6A-46F2-A151-7AA531ACD879}" type="datetimeFigureOut">
              <a:rPr lang="en-US"/>
              <a:pPr>
                <a:defRPr/>
              </a:pPr>
              <a:t>11/28/2021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D4EE620-EFCA-4A6D-87FA-46C36A5144FD}"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B94D27EA-42D5-4847-8D10-C828C87E66B7}" type="datetimeFigureOut">
              <a:rPr lang="en-US"/>
              <a:pPr>
                <a:defRPr/>
              </a:pPr>
              <a:t>11/28/2021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5A0D2A3-3C64-4B12-ACB0-1F6ED64EBCD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7BBC288C-1966-4800-8102-0F72E123A0D4}" type="datetimeFigureOut">
              <a:rPr lang="en-US"/>
              <a:pPr>
                <a:defRPr/>
              </a:pPr>
              <a:t>11/28/2021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420B609-C35C-4320-A96A-A90CF976E36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1CC3E46D-88F5-4B98-BD31-AEC089C20C4C}" type="datetimeFigureOut">
              <a:rPr lang="en-US"/>
              <a:pPr>
                <a:defRPr/>
              </a:pPr>
              <a:t>11/28/2021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6BDA42A-618C-4DF2-839B-107B539565F5}"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035FD9B4-FD24-4F1A-9B53-A3C212F668B1}" type="datetimeFigureOut">
              <a:rPr lang="en-US"/>
              <a:pPr>
                <a:defRPr/>
              </a:pPr>
              <a:t>11/28/2021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230B63D-9D52-4C22-AF54-C8FA9FFCD933}"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A0A0DE9F-6674-4A24-B041-212BD2002123}" type="datetimeFigureOut">
              <a:rPr lang="en-US"/>
              <a:pPr>
                <a:defRPr/>
              </a:pPr>
              <a:t>11/28/2021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0C4B312-2529-4EFC-924F-9EEB06985D1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675EE205-0C50-4EF1-B813-16BE5F04A205}" type="datetimeFigureOut">
              <a:rPr lang="en-US"/>
              <a:pPr>
                <a:defRPr/>
              </a:pPr>
              <a:t>11/28/2021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A48885F9-A734-4BFB-8CF6-CC5B22536E5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F215CD7A-A99B-4622-B8CF-218AABF0F2DF}" type="datetimeFigureOut">
              <a:rPr lang="en-US"/>
              <a:pPr>
                <a:defRPr/>
              </a:pPr>
              <a:t>11/28/2021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CCB58C22-743E-4798-9216-DEEC38D854F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3942A61-4050-4016-ADCC-E4E6FF987D0B}" type="datetimeFigureOut">
              <a:rPr lang="en-US"/>
              <a:pPr>
                <a:defRPr/>
              </a:pPr>
              <a:t>11/28/2021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A6270AC-E005-4687-B201-B5D41A855EA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1E0329FF-0430-454D-B95A-307D3A449C93}" type="datetimeFigureOut">
              <a:rPr lang="en-US"/>
              <a:pPr>
                <a:defRPr/>
              </a:pPr>
              <a:t>11/28/2021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9E4D4F8-AB24-49B8-8713-0AB95096B26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5B991E18-4F23-46C9-B264-FDD5AB6CAFB3}" type="datetimeFigureOut">
              <a:rPr lang="en-US"/>
              <a:pPr>
                <a:defRPr/>
              </a:pPr>
              <a:t>11/28/2021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1FF9835-BC72-440A-83E0-BECFE0C70C6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838200" y="1825625"/>
            <a:ext cx="105156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9CE985CE-57EA-427B-972F-64216BB9D54B}" type="datetimeFigureOut">
              <a:rPr lang="en-US"/>
              <a:pPr>
                <a:defRPr/>
              </a:pPr>
              <a:t>11/28/2021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262122D7-5519-49DD-8CAD-3BF09B83C10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a:defRPr>
      </a:lvl2pPr>
      <a:lvl3pPr algn="l" rtl="0" eaLnBrk="0" fontAlgn="base" hangingPunct="0">
        <a:lnSpc>
          <a:spcPct val="90000"/>
        </a:lnSpc>
        <a:spcBef>
          <a:spcPct val="0"/>
        </a:spcBef>
        <a:spcAft>
          <a:spcPct val="0"/>
        </a:spcAft>
        <a:defRPr sz="4400">
          <a:solidFill>
            <a:schemeClr val="tx1"/>
          </a:solidFill>
          <a:latin typeface="Calibri Light"/>
        </a:defRPr>
      </a:lvl3pPr>
      <a:lvl4pPr algn="l" rtl="0" eaLnBrk="0" fontAlgn="base" hangingPunct="0">
        <a:lnSpc>
          <a:spcPct val="90000"/>
        </a:lnSpc>
        <a:spcBef>
          <a:spcPct val="0"/>
        </a:spcBef>
        <a:spcAft>
          <a:spcPct val="0"/>
        </a:spcAft>
        <a:defRPr sz="4400">
          <a:solidFill>
            <a:schemeClr val="tx1"/>
          </a:solidFill>
          <a:latin typeface="Calibri Light"/>
        </a:defRPr>
      </a:lvl4pPr>
      <a:lvl5pPr algn="l" rtl="0" eaLnBrk="0" fontAlgn="base" hangingPunct="0">
        <a:lnSpc>
          <a:spcPct val="90000"/>
        </a:lnSpc>
        <a:spcBef>
          <a:spcPct val="0"/>
        </a:spcBef>
        <a:spcAft>
          <a:spcPct val="0"/>
        </a:spcAft>
        <a:defRPr sz="4400">
          <a:solidFill>
            <a:schemeClr val="tx1"/>
          </a:solidFill>
          <a:latin typeface="Calibri Light"/>
        </a:defRPr>
      </a:lvl5pPr>
      <a:lvl6pPr marL="457200" algn="l" rtl="0" fontAlgn="base">
        <a:lnSpc>
          <a:spcPct val="90000"/>
        </a:lnSpc>
        <a:spcBef>
          <a:spcPct val="0"/>
        </a:spcBef>
        <a:spcAft>
          <a:spcPct val="0"/>
        </a:spcAft>
        <a:defRPr sz="4400">
          <a:solidFill>
            <a:schemeClr val="tx1"/>
          </a:solidFill>
          <a:latin typeface="Calibri Light"/>
        </a:defRPr>
      </a:lvl6pPr>
      <a:lvl7pPr marL="914400" algn="l" rtl="0" fontAlgn="base">
        <a:lnSpc>
          <a:spcPct val="90000"/>
        </a:lnSpc>
        <a:spcBef>
          <a:spcPct val="0"/>
        </a:spcBef>
        <a:spcAft>
          <a:spcPct val="0"/>
        </a:spcAft>
        <a:defRPr sz="4400">
          <a:solidFill>
            <a:schemeClr val="tx1"/>
          </a:solidFill>
          <a:latin typeface="Calibri Light"/>
        </a:defRPr>
      </a:lvl7pPr>
      <a:lvl8pPr marL="1371600" algn="l" rtl="0" fontAlgn="base">
        <a:lnSpc>
          <a:spcPct val="90000"/>
        </a:lnSpc>
        <a:spcBef>
          <a:spcPct val="0"/>
        </a:spcBef>
        <a:spcAft>
          <a:spcPct val="0"/>
        </a:spcAft>
        <a:defRPr sz="4400">
          <a:solidFill>
            <a:schemeClr val="tx1"/>
          </a:solidFill>
          <a:latin typeface="Calibri Light"/>
        </a:defRPr>
      </a:lvl8pPr>
      <a:lvl9pPr marL="1828800" algn="l" rtl="0" fontAlgn="base">
        <a:lnSpc>
          <a:spcPct val="90000"/>
        </a:lnSpc>
        <a:spcBef>
          <a:spcPct val="0"/>
        </a:spcBef>
        <a:spcAft>
          <a:spcPct val="0"/>
        </a:spcAft>
        <a:defRPr sz="4400">
          <a:solidFill>
            <a:schemeClr val="tx1"/>
          </a:solidFill>
          <a:latin typeface="Calibri Light"/>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ctrTitle"/>
          </p:nvPr>
        </p:nvSpPr>
        <p:spPr/>
        <p:txBody>
          <a:bodyPr/>
          <a:lstStyle/>
          <a:p>
            <a:pPr eaLnBrk="1" hangingPunct="1">
              <a:defRPr/>
            </a:pPr>
            <a:r>
              <a:rPr lang="en-US" sz="7200" b="1" dirty="0" err="1">
                <a:effectLst>
                  <a:outerShdw blurRad="38100" dist="38100" dir="2700000" algn="tl">
                    <a:srgbClr val="000000">
                      <a:alpha val="43137"/>
                    </a:srgbClr>
                  </a:outerShdw>
                </a:effectLst>
              </a:rPr>
              <a:t>Forenzička</a:t>
            </a:r>
            <a:r>
              <a:rPr lang="en-US" sz="7200" b="1" dirty="0">
                <a:effectLst>
                  <a:outerShdw blurRad="38100" dist="38100" dir="2700000" algn="tl">
                    <a:srgbClr val="000000">
                      <a:alpha val="43137"/>
                    </a:srgbClr>
                  </a:outerShdw>
                </a:effectLst>
              </a:rPr>
              <a:t> </a:t>
            </a:r>
            <a:r>
              <a:rPr lang="en-US" sz="7200" b="1" dirty="0" smtClean="0">
                <a:effectLst>
                  <a:outerShdw blurRad="38100" dist="38100" dir="2700000" algn="tl">
                    <a:srgbClr val="000000">
                      <a:alpha val="43137"/>
                    </a:srgbClr>
                  </a:outerShdw>
                </a:effectLst>
              </a:rPr>
              <a:t>p</a:t>
            </a:r>
            <a:r>
              <a:rPr lang="sr-Latn-RS" sz="7200" b="1" smtClean="0">
                <a:effectLst>
                  <a:outerShdw blurRad="38100" dist="38100" dir="2700000" algn="tl">
                    <a:srgbClr val="000000">
                      <a:alpha val="43137"/>
                    </a:srgbClr>
                  </a:outerShdw>
                </a:effectLst>
              </a:rPr>
              <a:t>sihološka procena</a:t>
            </a:r>
            <a:endParaRPr lang="en-US" sz="7200" b="1" dirty="0">
              <a:effectLst>
                <a:outerShdw blurRad="38100" dist="38100" dir="2700000" algn="tl">
                  <a:srgbClr val="000000">
                    <a:alpha val="43137"/>
                  </a:srgbClr>
                </a:outerShdw>
              </a:effectLst>
            </a:endParaRPr>
          </a:p>
        </p:txBody>
      </p:sp>
      <p:sp>
        <p:nvSpPr>
          <p:cNvPr id="13314" name="Subtitle 2"/>
          <p:cNvSpPr>
            <a:spLocks noGrp="1"/>
          </p:cNvSpPr>
          <p:nvPr>
            <p:ph type="subTitle" idx="1"/>
          </p:nvPr>
        </p:nvSpPr>
        <p:spPr/>
        <p:txBody>
          <a:bodyPr/>
          <a:lstStyle/>
          <a:p>
            <a:pPr eaLnBrk="1" hangingPunct="1"/>
            <a:r>
              <a:rPr lang="en-US"/>
              <a:t>Doc. Ivana Peruničić-Mladenović</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pPr algn="ctr" eaLnBrk="1" hangingPunct="1"/>
            <a:r>
              <a:rPr lang="en-US" b="1"/>
              <a:t>Veštačenje u krivičnim predmetima</a:t>
            </a:r>
          </a:p>
        </p:txBody>
      </p:sp>
      <p:sp>
        <p:nvSpPr>
          <p:cNvPr id="22530" name="Content Placeholder 2"/>
          <p:cNvSpPr>
            <a:spLocks noGrp="1"/>
          </p:cNvSpPr>
          <p:nvPr>
            <p:ph idx="1"/>
          </p:nvPr>
        </p:nvSpPr>
        <p:spPr/>
        <p:txBody>
          <a:bodyPr/>
          <a:lstStyle/>
          <a:p>
            <a:pPr eaLnBrk="1" hangingPunct="1">
              <a:lnSpc>
                <a:spcPct val="80000"/>
              </a:lnSpc>
            </a:pPr>
            <a:r>
              <a:rPr lang="en-US"/>
              <a:t>Najčešće oblasti veštačenja u KP:</a:t>
            </a:r>
          </a:p>
          <a:p>
            <a:pPr eaLnBrk="1" hangingPunct="1">
              <a:lnSpc>
                <a:spcPct val="80000"/>
              </a:lnSpc>
            </a:pPr>
            <a:r>
              <a:rPr lang="en-US"/>
              <a:t>Veštačenje procesne sposobnosti</a:t>
            </a:r>
          </a:p>
          <a:p>
            <a:pPr eaLnBrk="1" hangingPunct="1">
              <a:lnSpc>
                <a:spcPct val="80000"/>
              </a:lnSpc>
            </a:pPr>
            <a:r>
              <a:rPr lang="en-US"/>
              <a:t>Veštačenje duševnog stanja u vreme izvršenja krivičnog dela</a:t>
            </a:r>
          </a:p>
          <a:p>
            <a:pPr eaLnBrk="1" hangingPunct="1">
              <a:lnSpc>
                <a:spcPct val="80000"/>
              </a:lnSpc>
            </a:pPr>
            <a:r>
              <a:rPr lang="en-US"/>
              <a:t>Procena rizika za ponavljanje nasilničkih dela</a:t>
            </a:r>
            <a:endParaRPr lang="sr-Latn-C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pPr algn="ctr" eaLnBrk="1" hangingPunct="1">
              <a:defRPr/>
            </a:pPr>
            <a:r>
              <a:rPr lang="en-US" sz="3600" b="1">
                <a:effectLst>
                  <a:outerShdw blurRad="38100" dist="38100" dir="2700000" algn="tl">
                    <a:srgbClr val="C0C0C0"/>
                  </a:outerShdw>
                </a:effectLst>
              </a:rPr>
              <a:t>Veštačenje procesne sposobnosti</a:t>
            </a:r>
            <a:r>
              <a:rPr lang="en-US"/>
              <a:t> </a:t>
            </a:r>
          </a:p>
        </p:txBody>
      </p:sp>
      <p:sp>
        <p:nvSpPr>
          <p:cNvPr id="3" name="Content Placeholder 2"/>
          <p:cNvSpPr>
            <a:spLocks noGrp="1"/>
          </p:cNvSpPr>
          <p:nvPr>
            <p:ph idx="1"/>
          </p:nvPr>
        </p:nvSpPr>
        <p:spPr/>
        <p:txBody>
          <a:bodyPr>
            <a:normAutofit/>
          </a:bodyPr>
          <a:lstStyle/>
          <a:p>
            <a:pPr eaLnBrk="1" hangingPunct="1">
              <a:lnSpc>
                <a:spcPct val="70000"/>
              </a:lnSpc>
            </a:pPr>
            <a:r>
              <a:rPr lang="sr-Latn-CS" sz="2400"/>
              <a:t>Veoma često uputno pitanje</a:t>
            </a:r>
            <a:r>
              <a:rPr lang="en-US" sz="2400"/>
              <a:t> – nije vezano samo za KP</a:t>
            </a:r>
            <a:endParaRPr lang="sr-Latn-CS" sz="2400"/>
          </a:p>
          <a:p>
            <a:pPr eaLnBrk="1" hangingPunct="1">
              <a:lnSpc>
                <a:spcPct val="70000"/>
              </a:lnSpc>
            </a:pPr>
            <a:r>
              <a:rPr lang="sr-Latn-CS" sz="2400"/>
              <a:t>Procesna sposobnost je poseban vid poslovne sposobnosti</a:t>
            </a:r>
          </a:p>
          <a:p>
            <a:pPr eaLnBrk="1" hangingPunct="1">
              <a:lnSpc>
                <a:spcPct val="70000"/>
              </a:lnSpc>
            </a:pPr>
            <a:r>
              <a:rPr lang="sr-Latn-CS" sz="2400"/>
              <a:t>Da li je optuženi sposoban da učestvuje u sud</a:t>
            </a:r>
            <a:r>
              <a:rPr lang="en-US" sz="2400"/>
              <a:t>s</a:t>
            </a:r>
            <a:r>
              <a:rPr lang="sr-Latn-CS" sz="2400"/>
              <a:t>kom procesu i da daje valjane odgovore na pitanja suda</a:t>
            </a:r>
            <a:r>
              <a:rPr lang="en-US" sz="2400"/>
              <a:t>? </a:t>
            </a:r>
          </a:p>
          <a:p>
            <a:pPr eaLnBrk="1" hangingPunct="1">
              <a:lnSpc>
                <a:spcPct val="70000"/>
              </a:lnSpc>
            </a:pPr>
            <a:r>
              <a:rPr lang="en-US" sz="2400"/>
              <a:t>Procenjuje se t</a:t>
            </a:r>
            <a:r>
              <a:rPr lang="sr-Latn-CS" sz="2400"/>
              <a:t>renutno mentalno stanje okrivljenog  kako bi se identifikovalo</a:t>
            </a:r>
            <a:r>
              <a:rPr lang="en-US" sz="2400"/>
              <a:t>:</a:t>
            </a:r>
          </a:p>
          <a:p>
            <a:pPr eaLnBrk="1" hangingPunct="1">
              <a:lnSpc>
                <a:spcPct val="70000"/>
              </a:lnSpc>
              <a:buFont typeface="Arial" charset="0"/>
              <a:buNone/>
            </a:pPr>
            <a:r>
              <a:rPr lang="en-US" sz="2400"/>
              <a:t>  </a:t>
            </a:r>
            <a:r>
              <a:rPr lang="sr-Latn-CS" sz="2400"/>
              <a:t> da li može da razume sudski proces i da učestvuje u svojoj odbrani</a:t>
            </a:r>
          </a:p>
          <a:p>
            <a:pPr eaLnBrk="1" hangingPunct="1">
              <a:lnSpc>
                <a:spcPct val="80000"/>
              </a:lnSpc>
            </a:pPr>
            <a:r>
              <a:rPr lang="en-US" sz="2400"/>
              <a:t>Da bi optuženi mogao da bude procesiran potrebno je:</a:t>
            </a:r>
          </a:p>
          <a:p>
            <a:pPr marL="742950" lvl="1" indent="-285750" eaLnBrk="1" hangingPunct="1">
              <a:lnSpc>
                <a:spcPct val="80000"/>
              </a:lnSpc>
            </a:pPr>
            <a:r>
              <a:rPr lang="sr-Latn-CS" sz="2000"/>
              <a:t>d</a:t>
            </a:r>
            <a:r>
              <a:rPr lang="en-US" sz="2000"/>
              <a:t>a optuženi može da se konsultuje sa zastupnikom sa razumnim stepenom racionalnog razumevanja (da može da diskutuje o svojoj verziji događaja, da asistira zastupniku u pravljenju strategije)</a:t>
            </a:r>
          </a:p>
          <a:p>
            <a:pPr marL="742950" lvl="1" indent="-285750" eaLnBrk="1" hangingPunct="1">
              <a:lnSpc>
                <a:spcPct val="80000"/>
              </a:lnSpc>
            </a:pPr>
            <a:r>
              <a:rPr lang="sr-Latn-CS" sz="2000"/>
              <a:t>d</a:t>
            </a:r>
            <a:r>
              <a:rPr lang="en-US" sz="2000"/>
              <a:t>a racionalno i funkcionalno razume postupak koji se vodi protiv njega (da razume za šta je optužen, moguće nagodbe kao i da razume moguće presude)</a:t>
            </a:r>
          </a:p>
          <a:p>
            <a:pPr eaLnBrk="1" hangingPunct="1">
              <a:lnSpc>
                <a:spcPct val="70000"/>
              </a:lnSpc>
              <a:buFont typeface="Arial" charset="0"/>
              <a:buNone/>
            </a:pPr>
            <a:endParaRPr lang="sr-Latn-CS" sz="2000"/>
          </a:p>
          <a:p>
            <a:pPr eaLnBrk="1" hangingPunct="1">
              <a:lnSpc>
                <a:spcPct val="70000"/>
              </a:lnSpc>
            </a:pPr>
            <a:endParaRPr lang="sr-Latn-CS" sz="2600"/>
          </a:p>
          <a:p>
            <a:pPr eaLnBrk="1" hangingPunct="1">
              <a:lnSpc>
                <a:spcPct val="70000"/>
              </a:lnSpc>
            </a:pPr>
            <a:endParaRPr lang="sr-Latn-CS" sz="26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pPr algn="ctr" eaLnBrk="1" hangingPunct="1">
              <a:defRPr/>
            </a:pPr>
            <a:r>
              <a:rPr lang="en-US" sz="3600" b="1" dirty="0" err="1">
                <a:effectLst>
                  <a:outerShdw blurRad="38100" dist="38100" dir="2700000" algn="tl">
                    <a:srgbClr val="000000">
                      <a:alpha val="43137"/>
                    </a:srgbClr>
                  </a:outerShdw>
                </a:effectLst>
              </a:rPr>
              <a:t>Procena</a:t>
            </a:r>
            <a:r>
              <a:rPr lang="en-US" sz="3600" b="1" dirty="0">
                <a:effectLst>
                  <a:outerShdw blurRad="38100" dist="38100" dir="2700000" algn="tl">
                    <a:srgbClr val="000000">
                      <a:alpha val="43137"/>
                    </a:srgbClr>
                  </a:outerShdw>
                </a:effectLst>
              </a:rPr>
              <a:t> </a:t>
            </a:r>
            <a:r>
              <a:rPr lang="en-US" sz="3600" b="1" dirty="0" err="1">
                <a:effectLst>
                  <a:outerShdw blurRad="38100" dist="38100" dir="2700000" algn="tl">
                    <a:srgbClr val="000000">
                      <a:alpha val="43137"/>
                    </a:srgbClr>
                  </a:outerShdw>
                </a:effectLst>
              </a:rPr>
              <a:t>duševnog</a:t>
            </a:r>
            <a:r>
              <a:rPr lang="en-US" sz="3600" b="1" dirty="0">
                <a:effectLst>
                  <a:outerShdw blurRad="38100" dist="38100" dir="2700000" algn="tl">
                    <a:srgbClr val="000000">
                      <a:alpha val="43137"/>
                    </a:srgbClr>
                  </a:outerShdw>
                </a:effectLst>
              </a:rPr>
              <a:t> </a:t>
            </a:r>
            <a:r>
              <a:rPr lang="en-US" sz="3600" b="1" dirty="0" err="1">
                <a:effectLst>
                  <a:outerShdw blurRad="38100" dist="38100" dir="2700000" algn="tl">
                    <a:srgbClr val="000000">
                      <a:alpha val="43137"/>
                    </a:srgbClr>
                  </a:outerShdw>
                </a:effectLst>
              </a:rPr>
              <a:t>stanja</a:t>
            </a:r>
            <a:r>
              <a:rPr lang="en-US" sz="3600" b="1" dirty="0">
                <a:effectLst>
                  <a:outerShdw blurRad="38100" dist="38100" dir="2700000" algn="tl">
                    <a:srgbClr val="000000">
                      <a:alpha val="43137"/>
                    </a:srgbClr>
                  </a:outerShdw>
                </a:effectLst>
              </a:rPr>
              <a:t> u </a:t>
            </a:r>
            <a:r>
              <a:rPr lang="en-US" sz="3600" b="1" dirty="0" err="1">
                <a:effectLst>
                  <a:outerShdw blurRad="38100" dist="38100" dir="2700000" algn="tl">
                    <a:srgbClr val="000000">
                      <a:alpha val="43137"/>
                    </a:srgbClr>
                  </a:outerShdw>
                </a:effectLst>
              </a:rPr>
              <a:t>vreme</a:t>
            </a:r>
            <a:r>
              <a:rPr lang="en-US" sz="3600" b="1" dirty="0">
                <a:effectLst>
                  <a:outerShdw blurRad="38100" dist="38100" dir="2700000" algn="tl">
                    <a:srgbClr val="000000">
                      <a:alpha val="43137"/>
                    </a:srgbClr>
                  </a:outerShdw>
                </a:effectLst>
              </a:rPr>
              <a:t> </a:t>
            </a:r>
            <a:r>
              <a:rPr lang="en-US" sz="3600" b="1" dirty="0" err="1">
                <a:effectLst>
                  <a:outerShdw blurRad="38100" dist="38100" dir="2700000" algn="tl">
                    <a:srgbClr val="000000">
                      <a:alpha val="43137"/>
                    </a:srgbClr>
                  </a:outerShdw>
                </a:effectLst>
              </a:rPr>
              <a:t>izršenja</a:t>
            </a:r>
            <a:r>
              <a:rPr lang="en-US" sz="3600" b="1" dirty="0">
                <a:effectLst>
                  <a:outerShdw blurRad="38100" dist="38100" dir="2700000" algn="tl">
                    <a:srgbClr val="000000">
                      <a:alpha val="43137"/>
                    </a:srgbClr>
                  </a:outerShdw>
                </a:effectLst>
              </a:rPr>
              <a:t> dela</a:t>
            </a:r>
          </a:p>
        </p:txBody>
      </p:sp>
      <p:sp>
        <p:nvSpPr>
          <p:cNvPr id="3" name="Content Placeholder 2"/>
          <p:cNvSpPr>
            <a:spLocks noGrp="1"/>
          </p:cNvSpPr>
          <p:nvPr>
            <p:ph idx="1"/>
          </p:nvPr>
        </p:nvSpPr>
        <p:spPr/>
        <p:txBody>
          <a:bodyPr>
            <a:normAutofit/>
          </a:bodyPr>
          <a:lstStyle/>
          <a:p>
            <a:pPr eaLnBrk="1" hangingPunct="1">
              <a:lnSpc>
                <a:spcPct val="70000"/>
              </a:lnSpc>
            </a:pPr>
            <a:r>
              <a:rPr lang="en-US" sz="2400"/>
              <a:t>Retrospektivn</a:t>
            </a:r>
            <a:r>
              <a:rPr lang="sr-Latn-CS" sz="2400"/>
              <a:t>e prirode</a:t>
            </a:r>
          </a:p>
          <a:p>
            <a:pPr eaLnBrk="1" hangingPunct="1">
              <a:lnSpc>
                <a:spcPct val="70000"/>
              </a:lnSpc>
            </a:pPr>
            <a:r>
              <a:rPr lang="en-US" sz="2400"/>
              <a:t>Zasniva se na rekonstrukciji događaja </a:t>
            </a:r>
          </a:p>
          <a:p>
            <a:pPr eaLnBrk="1" hangingPunct="1">
              <a:lnSpc>
                <a:spcPct val="70000"/>
              </a:lnSpc>
              <a:buFont typeface="Arial" charset="0"/>
              <a:buNone/>
            </a:pPr>
            <a:r>
              <a:rPr lang="en-US" sz="2400"/>
              <a:t>   </a:t>
            </a:r>
            <a:r>
              <a:rPr lang="sr-Latn-CS" sz="2400"/>
              <a:t> </a:t>
            </a:r>
            <a:r>
              <a:rPr lang="sr-Latn-CS" sz="2400" b="1" u="sng"/>
              <a:t>Z</a:t>
            </a:r>
            <a:r>
              <a:rPr lang="en-US" sz="2400" b="1" u="sng"/>
              <a:t>adatak</a:t>
            </a:r>
            <a:r>
              <a:rPr lang="en-US" sz="2400"/>
              <a:t> veštaka je da sklop</a:t>
            </a:r>
            <a:r>
              <a:rPr lang="sr-Latn-CS" sz="2400"/>
              <a:t>i</a:t>
            </a:r>
            <a:r>
              <a:rPr lang="en-US" sz="2400"/>
              <a:t> sve informacije koje su na raspolaganju kako bi rekonstruisao ment</a:t>
            </a:r>
            <a:r>
              <a:rPr lang="sr-Latn-CS" sz="2400"/>
              <a:t>a</a:t>
            </a:r>
            <a:r>
              <a:rPr lang="en-US" sz="2400"/>
              <a:t>lno stanje okrivljenog u prošlosti</a:t>
            </a:r>
          </a:p>
          <a:p>
            <a:pPr eaLnBrk="1" hangingPunct="1">
              <a:lnSpc>
                <a:spcPct val="70000"/>
              </a:lnSpc>
              <a:buFont typeface="Arial" charset="0"/>
              <a:buNone/>
            </a:pPr>
            <a:r>
              <a:rPr lang="en-US" sz="2400"/>
              <a:t> </a:t>
            </a:r>
            <a:r>
              <a:rPr lang="sr-Latn-CS" sz="2400"/>
              <a:t>   </a:t>
            </a:r>
            <a:r>
              <a:rPr lang="sr-Latn-CS" sz="2400" b="1" u="sng"/>
              <a:t>Cilj</a:t>
            </a:r>
            <a:r>
              <a:rPr lang="sr-Latn-CS" sz="2400"/>
              <a:t> </a:t>
            </a:r>
            <a:r>
              <a:rPr lang="en-US" sz="2400"/>
              <a:t>da proceni da li i na koji način je men</a:t>
            </a:r>
            <a:r>
              <a:rPr lang="sr-Latn-CS" sz="2400"/>
              <a:t>ta</a:t>
            </a:r>
            <a:r>
              <a:rPr lang="en-US" sz="2400"/>
              <a:t>lno stanje u trenutku izvršenja </a:t>
            </a:r>
            <a:r>
              <a:rPr lang="sr-Latn-CS" sz="2400"/>
              <a:t>dela </a:t>
            </a:r>
            <a:r>
              <a:rPr lang="en-US" sz="2400"/>
              <a:t>moglo da utiče na kogniciju i/ili opažanje optuženog u periodu samog izvršenja dela i neposredno pre i posle izvršenja </a:t>
            </a:r>
          </a:p>
          <a:p>
            <a:pPr eaLnBrk="1" hangingPunct="1">
              <a:lnSpc>
                <a:spcPct val="70000"/>
              </a:lnSpc>
              <a:buFont typeface="Arial" charset="0"/>
              <a:buNone/>
            </a:pPr>
            <a:r>
              <a:rPr lang="en-US" sz="2400"/>
              <a:t>   </a:t>
            </a:r>
            <a:r>
              <a:rPr lang="sr-Latn-CS" sz="2400"/>
              <a:t> </a:t>
            </a:r>
            <a:r>
              <a:rPr lang="en-US" sz="2400"/>
              <a:t>uključuje procen</a:t>
            </a:r>
            <a:r>
              <a:rPr lang="sr-Latn-CS" sz="2400"/>
              <a:t>u</a:t>
            </a:r>
            <a:r>
              <a:rPr lang="en-US" sz="2400"/>
              <a:t> </a:t>
            </a:r>
            <a:r>
              <a:rPr lang="sr-Latn-CS" sz="2400"/>
              <a:t>emocionalnost, tj. postojanje:</a:t>
            </a:r>
          </a:p>
          <a:p>
            <a:pPr eaLnBrk="1" hangingPunct="1">
              <a:lnSpc>
                <a:spcPct val="70000"/>
              </a:lnSpc>
              <a:buFont typeface="Arial" charset="0"/>
              <a:buNone/>
            </a:pPr>
            <a:r>
              <a:rPr lang="sr-Latn-CS" sz="2400"/>
              <a:t>    </a:t>
            </a:r>
            <a:r>
              <a:rPr lang="en-US" sz="2400"/>
              <a:t>ekstremne emocionale poremećenosti, gubitak sposobnosti kontrole, prinude, </a:t>
            </a:r>
            <a:r>
              <a:rPr lang="sr-Latn-CS" sz="2400"/>
              <a:t>  </a:t>
            </a:r>
            <a:r>
              <a:rPr lang="en-US" sz="2400"/>
              <a:t>provokacija</a:t>
            </a:r>
            <a:r>
              <a:rPr lang="sr-Latn-CS" sz="2400"/>
              <a:t>..</a:t>
            </a:r>
          </a:p>
          <a:p>
            <a:pPr eaLnBrk="1" hangingPunct="1">
              <a:lnSpc>
                <a:spcPct val="70000"/>
              </a:lnSpc>
              <a:buFont typeface="Arial" charset="0"/>
              <a:buNone/>
            </a:pPr>
            <a:r>
              <a:rPr lang="sr-Latn-CS" sz="2400"/>
              <a:t>    Na osnovu analize dolazi se do proecene</a:t>
            </a:r>
            <a:r>
              <a:rPr lang="en-US" sz="2400"/>
              <a:t> </a:t>
            </a:r>
            <a:r>
              <a:rPr lang="en-US" sz="2400" u="sng"/>
              <a:t>kriminaln</a:t>
            </a:r>
            <a:r>
              <a:rPr lang="sr-Latn-CS" sz="2400" u="sng"/>
              <a:t>e</a:t>
            </a:r>
            <a:r>
              <a:rPr lang="en-US" sz="2400" u="sng"/>
              <a:t> odgovornost</a:t>
            </a:r>
            <a:r>
              <a:rPr lang="sr-Latn-CS" sz="2400" u="sng"/>
              <a:t>i</a:t>
            </a:r>
            <a:endParaRPr lang="en-US" sz="2400" u="sng"/>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idx="4294967295"/>
          </p:nvPr>
        </p:nvSpPr>
        <p:spPr/>
        <p:txBody>
          <a:bodyPr/>
          <a:lstStyle/>
          <a:p>
            <a:pPr algn="ctr" eaLnBrk="1" hangingPunct="1"/>
            <a:r>
              <a:rPr lang="sr-Latn-CS" sz="3600" b="1" dirty="0" err="1">
                <a:effectLst>
                  <a:outerShdw blurRad="38100" dist="38100" dir="2700000" algn="tl">
                    <a:srgbClr val="C0C0C0"/>
                  </a:outerShdw>
                </a:effectLst>
              </a:rPr>
              <a:t>Procena</a:t>
            </a:r>
            <a:r>
              <a:rPr lang="sr-Latn-CS" sz="3600" b="1" dirty="0">
                <a:effectLst>
                  <a:outerShdw blurRad="38100" dist="38100" dir="2700000" algn="tl">
                    <a:srgbClr val="C0C0C0"/>
                  </a:outerShdw>
                </a:effectLst>
              </a:rPr>
              <a:t> </a:t>
            </a:r>
            <a:r>
              <a:rPr lang="en-US" sz="3600" b="1" dirty="0" err="1">
                <a:effectLst>
                  <a:outerShdw blurRad="38100" dist="38100" dir="2700000" algn="tl">
                    <a:srgbClr val="C0C0C0"/>
                  </a:outerShdw>
                </a:effectLst>
              </a:rPr>
              <a:t>krivične</a:t>
            </a:r>
            <a:r>
              <a:rPr lang="en-US" sz="3600" b="1" dirty="0">
                <a:effectLst>
                  <a:outerShdw blurRad="38100" dist="38100" dir="2700000" algn="tl">
                    <a:srgbClr val="C0C0C0"/>
                  </a:outerShdw>
                </a:effectLst>
              </a:rPr>
              <a:t> </a:t>
            </a:r>
            <a:r>
              <a:rPr lang="sr-Latn-CS" sz="3600" b="1" dirty="0">
                <a:effectLst>
                  <a:outerShdw blurRad="38100" dist="38100" dir="2700000" algn="tl">
                    <a:srgbClr val="C0C0C0"/>
                  </a:outerShdw>
                </a:effectLst>
              </a:rPr>
              <a:t>odgovornosti</a:t>
            </a:r>
            <a:endParaRPr lang="en-US" sz="3600" b="1" dirty="0">
              <a:effectLst>
                <a:outerShdw blurRad="38100" dist="38100" dir="2700000" algn="tl">
                  <a:srgbClr val="C0C0C0"/>
                </a:outerShdw>
              </a:effectLst>
            </a:endParaRPr>
          </a:p>
        </p:txBody>
      </p:sp>
      <p:sp>
        <p:nvSpPr>
          <p:cNvPr id="3" name="Content Placeholder 2"/>
          <p:cNvSpPr>
            <a:spLocks noGrp="1"/>
          </p:cNvSpPr>
          <p:nvPr>
            <p:ph idx="4294967295"/>
          </p:nvPr>
        </p:nvSpPr>
        <p:spPr/>
        <p:txBody>
          <a:bodyPr>
            <a:normAutofit/>
          </a:bodyPr>
          <a:lstStyle/>
          <a:p>
            <a:pPr eaLnBrk="1" hangingPunct="1">
              <a:lnSpc>
                <a:spcPct val="70000"/>
              </a:lnSpc>
            </a:pPr>
            <a:r>
              <a:rPr lang="sr-Latn-CS" sz="2600" dirty="0" err="1"/>
              <a:t>Procena</a:t>
            </a:r>
            <a:r>
              <a:rPr lang="sr-Latn-CS" sz="2600" dirty="0"/>
              <a:t> </a:t>
            </a:r>
            <a:r>
              <a:rPr lang="en-US" sz="2600" dirty="0" err="1"/>
              <a:t>krivične</a:t>
            </a:r>
            <a:r>
              <a:rPr lang="sr-Latn-CS" sz="2600" dirty="0"/>
              <a:t> odgovornosti je istraživačka u svojoj prirodi</a:t>
            </a:r>
          </a:p>
          <a:p>
            <a:pPr eaLnBrk="1" hangingPunct="1">
              <a:lnSpc>
                <a:spcPct val="70000"/>
              </a:lnSpc>
            </a:pPr>
            <a:r>
              <a:rPr lang="sr-Latn-CS" sz="2600" dirty="0"/>
              <a:t>Zbog retrospektivne </a:t>
            </a:r>
            <a:r>
              <a:rPr lang="sr-Latn-CS" sz="2600" dirty="0" err="1"/>
              <a:t>priride</a:t>
            </a:r>
            <a:r>
              <a:rPr lang="sr-Latn-CS" sz="2600" dirty="0"/>
              <a:t> </a:t>
            </a:r>
            <a:r>
              <a:rPr lang="sr-Latn-CS" sz="2600" dirty="0" err="1"/>
              <a:t>procene</a:t>
            </a:r>
            <a:r>
              <a:rPr lang="sr-Latn-CS" sz="2600" dirty="0"/>
              <a:t> sakupljanje informacija iz trećih izvora su od primarnog značaja</a:t>
            </a:r>
          </a:p>
          <a:p>
            <a:pPr eaLnBrk="1" hangingPunct="1">
              <a:lnSpc>
                <a:spcPct val="70000"/>
              </a:lnSpc>
            </a:pPr>
            <a:r>
              <a:rPr lang="sr-Latn-CS" sz="2600" dirty="0"/>
              <a:t>Na taj način se rekonstruiše događaj, odnosno duševno stanje okrivljenog u momentu kada se krivično </a:t>
            </a:r>
            <a:r>
              <a:rPr lang="sr-Latn-CS" sz="2600" dirty="0" err="1"/>
              <a:t>delo</a:t>
            </a:r>
            <a:r>
              <a:rPr lang="sr-Latn-CS" sz="2600" dirty="0"/>
              <a:t> dogodilo</a:t>
            </a:r>
          </a:p>
          <a:p>
            <a:pPr eaLnBrk="1" hangingPunct="1">
              <a:lnSpc>
                <a:spcPct val="70000"/>
              </a:lnSpc>
            </a:pPr>
            <a:r>
              <a:rPr lang="sr-Latn-CS" sz="2600" dirty="0"/>
              <a:t>U intervjuu </a:t>
            </a:r>
            <a:r>
              <a:rPr lang="sr-Latn-CS" sz="2600" dirty="0" err="1"/>
              <a:t>veštak</a:t>
            </a:r>
            <a:r>
              <a:rPr lang="sr-Latn-CS" sz="2600" dirty="0"/>
              <a:t> će ispitivati objašnjenja i </a:t>
            </a:r>
            <a:r>
              <a:rPr lang="sr-Latn-CS" sz="2600" dirty="0" err="1"/>
              <a:t>mot</a:t>
            </a:r>
            <a:r>
              <a:rPr lang="en-US" sz="2600" dirty="0" err="1"/>
              <a:t>i</a:t>
            </a:r>
            <a:r>
              <a:rPr lang="sr-Latn-CS" sz="2600" dirty="0" err="1"/>
              <a:t>vaciju</a:t>
            </a:r>
            <a:r>
              <a:rPr lang="sr-Latn-CS" sz="2600" dirty="0"/>
              <a:t> za kriminalno </a:t>
            </a:r>
            <a:r>
              <a:rPr lang="sr-Latn-CS" sz="2600" dirty="0" err="1"/>
              <a:t>delo</a:t>
            </a:r>
            <a:r>
              <a:rPr lang="sr-Latn-CS" sz="2600" dirty="0"/>
              <a:t> okrivljenog</a:t>
            </a:r>
          </a:p>
          <a:p>
            <a:pPr eaLnBrk="1" hangingPunct="1">
              <a:lnSpc>
                <a:spcPct val="70000"/>
              </a:lnSpc>
            </a:pPr>
            <a:r>
              <a:rPr lang="sr-Latn-CS" sz="2600" dirty="0"/>
              <a:t>Detaljna </a:t>
            </a:r>
            <a:r>
              <a:rPr lang="sr-Latn-CS" sz="2600" dirty="0" err="1"/>
              <a:t>eksploracija</a:t>
            </a:r>
            <a:r>
              <a:rPr lang="sr-Latn-CS" sz="2600" dirty="0"/>
              <a:t> misli, </a:t>
            </a:r>
            <a:r>
              <a:rPr lang="sr-Latn-CS" sz="2600" dirty="0" err="1"/>
              <a:t>osećanja</a:t>
            </a:r>
            <a:r>
              <a:rPr lang="sr-Latn-CS" sz="2600" dirty="0"/>
              <a:t> i percepcije, sa naglaskom šta se događalo i sa </a:t>
            </a:r>
            <a:r>
              <a:rPr lang="sr-Latn-CS" sz="2600" dirty="0" err="1"/>
              <a:t>ispitanikovim</a:t>
            </a:r>
            <a:r>
              <a:rPr lang="sr-Latn-CS" sz="2600" dirty="0"/>
              <a:t> čulnim iskustvima</a:t>
            </a:r>
          </a:p>
          <a:p>
            <a:pPr eaLnBrk="1" hangingPunct="1">
              <a:lnSpc>
                <a:spcPct val="70000"/>
              </a:lnSpc>
            </a:pPr>
            <a:endParaRPr lang="sr-Latn-CS" sz="2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p:cNvSpPr>
          <p:nvPr>
            <p:ph type="title"/>
          </p:nvPr>
        </p:nvSpPr>
        <p:spPr/>
        <p:txBody>
          <a:bodyPr/>
          <a:lstStyle/>
          <a:p>
            <a:pPr algn="ctr"/>
            <a:r>
              <a:rPr lang="sr-Latn-CS" sz="3600" b="1">
                <a:effectLst>
                  <a:outerShdw blurRad="38100" dist="38100" dir="2700000" algn="tl">
                    <a:srgbClr val="C0C0C0"/>
                  </a:outerShdw>
                </a:effectLst>
              </a:rPr>
              <a:t>Veštačenje krivičnih dela u afektu</a:t>
            </a:r>
            <a:endParaRPr lang="en-US" sz="3600" b="1">
              <a:effectLst>
                <a:outerShdw blurRad="38100" dist="38100" dir="2700000" algn="tl">
                  <a:srgbClr val="C0C0C0"/>
                </a:outerShdw>
              </a:effectLst>
            </a:endParaRPr>
          </a:p>
        </p:txBody>
      </p:sp>
      <p:sp>
        <p:nvSpPr>
          <p:cNvPr id="38915" name="Rectangle 3"/>
          <p:cNvSpPr>
            <a:spLocks noGrp="1"/>
          </p:cNvSpPr>
          <p:nvPr>
            <p:ph type="body" idx="1"/>
          </p:nvPr>
        </p:nvSpPr>
        <p:spPr/>
        <p:txBody>
          <a:bodyPr/>
          <a:lstStyle/>
          <a:p>
            <a:pPr marL="533400" indent="-533400">
              <a:lnSpc>
                <a:spcPct val="80000"/>
              </a:lnSpc>
            </a:pPr>
            <a:r>
              <a:rPr lang="sr-Latn-CS" sz="2400" dirty="0"/>
              <a:t>U </a:t>
            </a:r>
            <a:r>
              <a:rPr lang="sr-Latn-CS" sz="2400" dirty="0" err="1"/>
              <a:t>proceni</a:t>
            </a:r>
            <a:r>
              <a:rPr lang="sr-Latn-CS" sz="2400" dirty="0"/>
              <a:t> uračunljivosti učinioca krivičnih </a:t>
            </a:r>
            <a:r>
              <a:rPr lang="sr-Latn-CS" sz="2400" dirty="0" err="1"/>
              <a:t>dela</a:t>
            </a:r>
            <a:r>
              <a:rPr lang="sr-Latn-CS" sz="2400" dirty="0"/>
              <a:t> u stanjima afekta moram</a:t>
            </a:r>
            <a:r>
              <a:rPr lang="en-US" sz="2400" dirty="0"/>
              <a:t>o</a:t>
            </a:r>
            <a:r>
              <a:rPr lang="sr-Latn-CS" sz="2400" dirty="0"/>
              <a:t> analizirati postojanje poremećaja emocija po kvantitetu</a:t>
            </a:r>
          </a:p>
          <a:p>
            <a:pPr marL="533400" indent="-533400">
              <a:lnSpc>
                <a:spcPct val="80000"/>
              </a:lnSpc>
            </a:pPr>
            <a:r>
              <a:rPr lang="sr-Latn-CS" sz="2400" dirty="0"/>
              <a:t>Posebno su bitni:</a:t>
            </a:r>
          </a:p>
          <a:p>
            <a:pPr marL="533400" indent="-533400">
              <a:lnSpc>
                <a:spcPct val="80000"/>
              </a:lnSpc>
              <a:buFont typeface="Arial" charset="0"/>
              <a:buAutoNum type="arabicPeriod"/>
            </a:pPr>
            <a:r>
              <a:rPr lang="sr-Latn-CS" sz="2400" b="1" dirty="0"/>
              <a:t>Povišena emocionalna uzbuđenost</a:t>
            </a:r>
            <a:r>
              <a:rPr lang="sr-Latn-CS" sz="2400" dirty="0"/>
              <a:t> – osoba ne može da zadrži ili odloži svoje emocionalno reagovanja</a:t>
            </a:r>
          </a:p>
          <a:p>
            <a:pPr marL="533400" indent="-533400">
              <a:lnSpc>
                <a:spcPct val="80000"/>
              </a:lnSpc>
              <a:buFont typeface="Arial" charset="0"/>
              <a:buAutoNum type="arabicPeriod"/>
            </a:pPr>
            <a:r>
              <a:rPr lang="sr-Latn-CS" sz="2400" b="1" dirty="0"/>
              <a:t>Patološki afekat</a:t>
            </a:r>
            <a:r>
              <a:rPr lang="sr-Latn-CS" sz="2400" dirty="0"/>
              <a:t> – uočljiv nesklad između stimulusa i reakcije:</a:t>
            </a:r>
          </a:p>
          <a:p>
            <a:pPr marL="533400" indent="-533400">
              <a:lnSpc>
                <a:spcPct val="80000"/>
              </a:lnSpc>
              <a:buFont typeface="Arial" charset="0"/>
              <a:buNone/>
            </a:pPr>
            <a:r>
              <a:rPr lang="sr-Latn-CS" sz="2400" dirty="0"/>
              <a:t>        na najmanji povod osoba reaguje burno, neadekvatno </a:t>
            </a:r>
          </a:p>
          <a:p>
            <a:pPr marL="533400" indent="-533400">
              <a:lnSpc>
                <a:spcPct val="80000"/>
              </a:lnSpc>
              <a:buFont typeface="Arial" charset="0"/>
              <a:buNone/>
            </a:pPr>
            <a:r>
              <a:rPr lang="sr-Latn-CS" sz="2400" dirty="0"/>
              <a:t>        praćeno velikim motornim pražnjenjem</a:t>
            </a:r>
          </a:p>
          <a:p>
            <a:pPr marL="533400" indent="-533400">
              <a:lnSpc>
                <a:spcPct val="80000"/>
              </a:lnSpc>
              <a:buFont typeface="Arial" charset="0"/>
              <a:buNone/>
            </a:pPr>
            <a:r>
              <a:rPr lang="sr-Latn-CS" sz="2400" dirty="0"/>
              <a:t>        reaguje odmah posle stimulusa – odsustvo latentnog perioda (tzv. </a:t>
            </a:r>
            <a:r>
              <a:rPr lang="sr-Latn-CS" sz="2400" dirty="0" err="1"/>
              <a:t>re</a:t>
            </a:r>
            <a:r>
              <a:rPr lang="en-US" sz="2400" dirty="0"/>
              <a:t>a</a:t>
            </a:r>
            <a:r>
              <a:rPr lang="sr-Latn-CS" sz="2400" dirty="0" err="1"/>
              <a:t>kcija</a:t>
            </a:r>
            <a:r>
              <a:rPr lang="sr-Latn-CS" sz="2400" dirty="0"/>
              <a:t> kratkog s</a:t>
            </a:r>
            <a:r>
              <a:rPr lang="en-US" sz="2400" dirty="0"/>
              <a:t>po</a:t>
            </a:r>
            <a:r>
              <a:rPr lang="sr-Latn-CS" sz="2400" dirty="0"/>
              <a:t>ja)</a:t>
            </a:r>
          </a:p>
          <a:p>
            <a:pPr marL="533400" indent="-533400">
              <a:lnSpc>
                <a:spcPct val="80000"/>
              </a:lnSpc>
              <a:buFont typeface="Arial" charset="0"/>
              <a:buNone/>
            </a:pPr>
            <a:r>
              <a:rPr lang="sr-Latn-CS" sz="2400" dirty="0"/>
              <a:t>        dovodi do sužavanja svesti (sa </a:t>
            </a:r>
            <a:r>
              <a:rPr lang="sr-Latn-CS" sz="2400" dirty="0" err="1"/>
              <a:t>delimičnom</a:t>
            </a:r>
            <a:r>
              <a:rPr lang="sr-Latn-CS" sz="2400" dirty="0"/>
              <a:t> amnezijom)</a:t>
            </a:r>
          </a:p>
          <a:p>
            <a:pPr marL="533400" indent="-533400">
              <a:lnSpc>
                <a:spcPct val="80000"/>
              </a:lnSpc>
              <a:buFont typeface="Arial" charset="0"/>
              <a:buAutoNum type="arabicPeriod"/>
            </a:pPr>
            <a:endParaRPr lang="sr-Latn-CS" sz="2400" dirty="0"/>
          </a:p>
          <a:p>
            <a:pPr marL="533400" indent="-533400">
              <a:lnSpc>
                <a:spcPct val="80000"/>
              </a:lnSpc>
              <a:buFont typeface="Arial" charset="0"/>
              <a:buAutoNum type="arabicPeriod"/>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p:nvPr>
        </p:nvSpPr>
        <p:spPr/>
        <p:txBody>
          <a:bodyPr/>
          <a:lstStyle/>
          <a:p>
            <a:pPr algn="ctr"/>
            <a:r>
              <a:rPr lang="sr-Latn-CS" sz="3600" b="1">
                <a:effectLst>
                  <a:outerShdw blurRad="38100" dist="38100" dir="2700000" algn="tl">
                    <a:srgbClr val="C0C0C0"/>
                  </a:outerShdw>
                </a:effectLst>
              </a:rPr>
              <a:t>Emocionalna stanja u forenzičkoj praksi</a:t>
            </a:r>
            <a:endParaRPr lang="en-US" sz="3600" b="1">
              <a:effectLst>
                <a:outerShdw blurRad="38100" dist="38100" dir="2700000" algn="tl">
                  <a:srgbClr val="C0C0C0"/>
                </a:outerShdw>
              </a:effectLst>
            </a:endParaRPr>
          </a:p>
        </p:txBody>
      </p:sp>
      <p:sp>
        <p:nvSpPr>
          <p:cNvPr id="39939" name="Rectangle 3"/>
          <p:cNvSpPr>
            <a:spLocks noGrp="1"/>
          </p:cNvSpPr>
          <p:nvPr>
            <p:ph type="body" idx="1"/>
          </p:nvPr>
        </p:nvSpPr>
        <p:spPr/>
        <p:txBody>
          <a:bodyPr/>
          <a:lstStyle/>
          <a:p>
            <a:pPr marL="533400" indent="-533400">
              <a:lnSpc>
                <a:spcPct val="80000"/>
              </a:lnSpc>
            </a:pPr>
            <a:r>
              <a:rPr lang="sr-Latn-CS" sz="2400"/>
              <a:t>Procena emocionalnog statusa u fornezičkoj praksi je od primarnog značaja</a:t>
            </a:r>
          </a:p>
          <a:p>
            <a:pPr marL="533400" indent="-533400">
              <a:lnSpc>
                <a:spcPct val="80000"/>
              </a:lnSpc>
            </a:pPr>
            <a:r>
              <a:rPr lang="sr-Latn-CS" sz="2400"/>
              <a:t>Posebno postojanje poremećaja emocija po intenzitetu</a:t>
            </a:r>
          </a:p>
          <a:p>
            <a:pPr marL="533400" indent="-533400">
              <a:lnSpc>
                <a:spcPct val="80000"/>
              </a:lnSpc>
            </a:pPr>
            <a:r>
              <a:rPr lang="sr-Latn-CS" sz="2400"/>
              <a:t>Emocije utiču na ostale psihičke funkcije</a:t>
            </a:r>
          </a:p>
          <a:p>
            <a:pPr marL="533400" indent="-533400">
              <a:lnSpc>
                <a:spcPct val="80000"/>
              </a:lnSpc>
              <a:buFont typeface="Arial" charset="0"/>
              <a:buNone/>
            </a:pPr>
            <a:r>
              <a:rPr lang="sr-Latn-CS" sz="2400"/>
              <a:t>        posebno na svest, rasuđivanje i volju</a:t>
            </a:r>
          </a:p>
          <a:p>
            <a:pPr marL="533400" indent="-533400">
              <a:lnSpc>
                <a:spcPct val="80000"/>
              </a:lnSpc>
            </a:pPr>
            <a:r>
              <a:rPr lang="sr-Latn-CS" sz="2400"/>
              <a:t>Način izvršenja nekog krivičnog dela često govori o stanju njegovog afekta (pucanje do poslednjeg metka, bezbroj udaraca...) </a:t>
            </a:r>
          </a:p>
          <a:p>
            <a:pPr marL="533400" indent="-533400">
              <a:lnSpc>
                <a:spcPct val="80000"/>
              </a:lnSpc>
              <a:buFont typeface="Arial" charset="0"/>
              <a:buNone/>
            </a:pPr>
            <a:r>
              <a:rPr lang="sr-Latn-CS" sz="2400"/>
              <a:t>        sugeriše na postojanje afektivnog stanja u vreme izvršenja krivičnog dela</a:t>
            </a:r>
          </a:p>
          <a:p>
            <a:pPr marL="533400" indent="-533400">
              <a:lnSpc>
                <a:spcPct val="80000"/>
              </a:lnSpc>
            </a:pPr>
            <a:r>
              <a:rPr lang="sr-Latn-CS" sz="2400" u="sng"/>
              <a:t>Delikti u afektu</a:t>
            </a:r>
            <a:r>
              <a:rPr lang="sr-Latn-CS" sz="2400"/>
              <a:t>:</a:t>
            </a:r>
          </a:p>
          <a:p>
            <a:pPr marL="533400" indent="-533400">
              <a:lnSpc>
                <a:spcPct val="80000"/>
              </a:lnSpc>
              <a:buFont typeface="Arial" charset="0"/>
              <a:buAutoNum type="alphaLcParenR"/>
            </a:pPr>
            <a:r>
              <a:rPr lang="sr-Latn-CS" sz="2400" b="1"/>
              <a:t>Povišena emocionalna uzbuđenost</a:t>
            </a:r>
            <a:r>
              <a:rPr lang="sr-Latn-CS" sz="2400"/>
              <a:t>  ili razdraženost</a:t>
            </a:r>
          </a:p>
          <a:p>
            <a:pPr marL="533400" indent="-533400">
              <a:lnSpc>
                <a:spcPct val="80000"/>
              </a:lnSpc>
              <a:buFont typeface="Arial" charset="0"/>
              <a:buAutoNum type="alphaLcParenR"/>
            </a:pPr>
            <a:r>
              <a:rPr lang="sr-Latn-CS" sz="2400" b="1"/>
              <a:t>Patološki afekat</a:t>
            </a:r>
            <a:r>
              <a:rPr lang="sr-Latn-CS" sz="2400"/>
              <a:t> ili jaka razdraženost</a:t>
            </a:r>
            <a:endParaRPr lang="en-US" sz="24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p:cNvSpPr>
          <p:nvPr>
            <p:ph type="title"/>
          </p:nvPr>
        </p:nvSpPr>
        <p:spPr/>
        <p:txBody>
          <a:bodyPr/>
          <a:lstStyle/>
          <a:p>
            <a:pPr algn="ctr"/>
            <a:r>
              <a:rPr lang="sr-Latn-CS" sz="3600" b="1" dirty="0" err="1">
                <a:effectLst>
                  <a:outerShdw blurRad="38100" dist="38100" dir="2700000" algn="tl">
                    <a:srgbClr val="C0C0C0"/>
                  </a:outerShdw>
                </a:effectLst>
              </a:rPr>
              <a:t>Procena</a:t>
            </a:r>
            <a:r>
              <a:rPr lang="sr-Latn-CS" sz="3600" b="1" dirty="0">
                <a:effectLst>
                  <a:outerShdw blurRad="38100" dist="38100" dir="2700000" algn="tl">
                    <a:srgbClr val="C0C0C0"/>
                  </a:outerShdw>
                </a:effectLst>
              </a:rPr>
              <a:t> intenziteta afekta</a:t>
            </a:r>
            <a:endParaRPr lang="en-US" sz="3600" b="1" dirty="0">
              <a:effectLst>
                <a:outerShdw blurRad="38100" dist="38100" dir="2700000" algn="tl">
                  <a:srgbClr val="C0C0C0"/>
                </a:outerShdw>
              </a:effectLst>
            </a:endParaRPr>
          </a:p>
        </p:txBody>
      </p:sp>
      <p:sp>
        <p:nvSpPr>
          <p:cNvPr id="40963" name="Rectangle 3"/>
          <p:cNvSpPr>
            <a:spLocks noGrp="1"/>
          </p:cNvSpPr>
          <p:nvPr>
            <p:ph type="body" idx="1"/>
          </p:nvPr>
        </p:nvSpPr>
        <p:spPr>
          <a:xfrm>
            <a:off x="838200" y="1825625"/>
            <a:ext cx="10869613" cy="4651375"/>
          </a:xfrm>
        </p:spPr>
        <p:txBody>
          <a:bodyPr/>
          <a:lstStyle/>
          <a:p>
            <a:pPr>
              <a:lnSpc>
                <a:spcPct val="80000"/>
              </a:lnSpc>
            </a:pPr>
            <a:r>
              <a:rPr lang="sr-Latn-CS" sz="2400" dirty="0"/>
              <a:t>U razlikovanju povišenog </a:t>
            </a:r>
            <a:r>
              <a:rPr lang="sr-Latn-CS" sz="2400" dirty="0" err="1"/>
              <a:t>emocionalnalnog</a:t>
            </a:r>
            <a:r>
              <a:rPr lang="sr-Latn-CS" sz="2400" dirty="0"/>
              <a:t> uzbuđenja od patološkog afekta bitno:</a:t>
            </a:r>
          </a:p>
          <a:p>
            <a:pPr>
              <a:lnSpc>
                <a:spcPct val="80000"/>
              </a:lnSpc>
            </a:pPr>
            <a:r>
              <a:rPr lang="sr-Latn-CS" sz="2400" dirty="0"/>
              <a:t>Raniji odnos žrtva-počinilac (“fenomen </a:t>
            </a:r>
            <a:r>
              <a:rPr lang="sr-Latn-CS" sz="2400" dirty="0" err="1"/>
              <a:t>poslednje</a:t>
            </a:r>
            <a:r>
              <a:rPr lang="sr-Latn-CS" sz="2400" dirty="0"/>
              <a:t> kapi”)</a:t>
            </a:r>
          </a:p>
          <a:p>
            <a:pPr>
              <a:lnSpc>
                <a:spcPct val="80000"/>
              </a:lnSpc>
            </a:pPr>
            <a:r>
              <a:rPr lang="sr-Latn-CS" sz="2400" dirty="0"/>
              <a:t>Osobine ličnosti počinioca – </a:t>
            </a:r>
            <a:r>
              <a:rPr lang="sr-Latn-CS" sz="2400" dirty="0" err="1"/>
              <a:t>emoc.labilnost</a:t>
            </a:r>
            <a:r>
              <a:rPr lang="sr-Latn-CS" sz="2400" dirty="0"/>
              <a:t>, eksplozivnost, egocentrizam, nesigurnost u sebe, smanjena sposobnost za altruizam</a:t>
            </a:r>
          </a:p>
          <a:p>
            <a:pPr>
              <a:lnSpc>
                <a:spcPct val="80000"/>
              </a:lnSpc>
            </a:pPr>
            <a:r>
              <a:rPr lang="sr-Latn-CS" sz="2400" dirty="0"/>
              <a:t>Delikte u poremećenim stanjima afekta karakteriše silovitost u </a:t>
            </a:r>
            <a:r>
              <a:rPr lang="sr-Latn-CS" sz="2400" dirty="0" err="1"/>
              <a:t>izvršenju,velika</a:t>
            </a:r>
            <a:r>
              <a:rPr lang="sr-Latn-CS" sz="2400" dirty="0"/>
              <a:t> energija i brzina</a:t>
            </a:r>
          </a:p>
          <a:p>
            <a:pPr>
              <a:lnSpc>
                <a:spcPct val="80000"/>
              </a:lnSpc>
            </a:pPr>
            <a:r>
              <a:rPr lang="sr-Latn-CS" sz="2400" dirty="0"/>
              <a:t>Nakon izvršenja kod počinioca se manifestuje: drhtanje, bledilo ili crvenilo, plač, pojačana psiho</a:t>
            </a:r>
            <a:r>
              <a:rPr lang="en-US" sz="2400" dirty="0"/>
              <a:t>-</a:t>
            </a:r>
            <a:r>
              <a:rPr lang="sr-Latn-CS" sz="2400" dirty="0"/>
              <a:t>motorika, </a:t>
            </a:r>
            <a:r>
              <a:rPr lang="sr-Latn-CS" sz="2400" dirty="0" err="1"/>
              <a:t>suicidalne</a:t>
            </a:r>
            <a:r>
              <a:rPr lang="sr-Latn-CS" sz="2400" dirty="0"/>
              <a:t> radnje</a:t>
            </a:r>
          </a:p>
          <a:p>
            <a:pPr>
              <a:lnSpc>
                <a:spcPct val="80000"/>
              </a:lnSpc>
            </a:pPr>
            <a:r>
              <a:rPr lang="sr-Latn-CS" sz="2400" dirty="0"/>
              <a:t>Počinilac ne koristi mogućnost </a:t>
            </a:r>
            <a:r>
              <a:rPr lang="sr-Latn-CS" sz="2400" dirty="0" err="1"/>
              <a:t>bežanja</a:t>
            </a:r>
            <a:r>
              <a:rPr lang="sr-Latn-CS" sz="2400" dirty="0"/>
              <a:t> i prikrivanja </a:t>
            </a:r>
            <a:r>
              <a:rPr lang="sr-Latn-CS" sz="2400" dirty="0" err="1"/>
              <a:t>dela</a:t>
            </a:r>
            <a:endParaRPr lang="sr-Latn-CS" sz="2400" dirty="0"/>
          </a:p>
          <a:p>
            <a:pPr>
              <a:lnSpc>
                <a:spcPct val="80000"/>
              </a:lnSpc>
            </a:pPr>
            <a:r>
              <a:rPr lang="sr-Latn-CS" sz="2400" dirty="0"/>
              <a:t>Od važnosti je znati sklonost ka agresivnom ponašanju (istorija agresivnog ponašanja, </a:t>
            </a:r>
            <a:r>
              <a:rPr lang="sr-Latn-CS" sz="2400" dirty="0" err="1"/>
              <a:t>posedovanje</a:t>
            </a:r>
            <a:r>
              <a:rPr lang="sr-Latn-CS" sz="2400" dirty="0"/>
              <a:t> oružja - ne ubija alkohol nego pištolj)</a:t>
            </a:r>
          </a:p>
          <a:p>
            <a:pPr>
              <a:lnSpc>
                <a:spcPct val="80000"/>
              </a:lnSpc>
            </a:pPr>
            <a:r>
              <a:rPr lang="sr-Latn-CS" sz="2400" dirty="0"/>
              <a:t>Amnezija - nesigurni kriterijum </a:t>
            </a:r>
          </a:p>
          <a:p>
            <a:pPr>
              <a:lnSpc>
                <a:spcPct val="80000"/>
              </a:lnSpc>
              <a:buFont typeface="Arial" charset="0"/>
              <a:buNone/>
            </a:pPr>
            <a:endParaRPr lang="en-US"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p:txBody>
          <a:bodyPr/>
          <a:lstStyle/>
          <a:p>
            <a:pPr algn="ctr"/>
            <a:r>
              <a:rPr lang="sr-Latn-CS" sz="3200" b="1" dirty="0"/>
              <a:t>Kvalifikacija uračunljivosti prema intenzitetu afekta</a:t>
            </a:r>
            <a:endParaRPr lang="en-US" sz="3200" b="1" dirty="0"/>
          </a:p>
        </p:txBody>
      </p:sp>
      <p:sp>
        <p:nvSpPr>
          <p:cNvPr id="41987" name="Rectangle 3"/>
          <p:cNvSpPr>
            <a:spLocks noGrp="1"/>
          </p:cNvSpPr>
          <p:nvPr>
            <p:ph type="body" idx="1"/>
          </p:nvPr>
        </p:nvSpPr>
        <p:spPr/>
        <p:txBody>
          <a:bodyPr/>
          <a:lstStyle/>
          <a:p>
            <a:r>
              <a:rPr lang="sr-Latn-CS" dirty="0"/>
              <a:t>Smanjena uračunljivost- ne bitno – povišena emocionalna uzbuđenost, razdraženost</a:t>
            </a:r>
          </a:p>
          <a:p>
            <a:r>
              <a:rPr lang="sr-Latn-CS" dirty="0"/>
              <a:t>Smanjena uračunljivost-bitno – patološki afekat, jaka razdraženost</a:t>
            </a:r>
          </a:p>
          <a:p>
            <a:r>
              <a:rPr lang="sr-Latn-CS" dirty="0"/>
              <a:t>Neuračunljivost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idx="4294967295"/>
          </p:nvPr>
        </p:nvSpPr>
        <p:spPr/>
        <p:txBody>
          <a:bodyPr/>
          <a:lstStyle/>
          <a:p>
            <a:pPr algn="ctr" eaLnBrk="1" hangingPunct="1"/>
            <a:r>
              <a:rPr lang="sr-Latn-CS" sz="3600" b="1">
                <a:effectLst>
                  <a:outerShdw blurRad="38100" dist="38100" dir="2700000" algn="tl">
                    <a:srgbClr val="C0C0C0"/>
                  </a:outerShdw>
                </a:effectLst>
              </a:rPr>
              <a:t>Uračunljivost</a:t>
            </a:r>
            <a:endParaRPr lang="en-US" sz="3600" b="1">
              <a:effectLst>
                <a:outerShdw blurRad="38100" dist="38100" dir="2700000" algn="tl">
                  <a:srgbClr val="C0C0C0"/>
                </a:outerShdw>
              </a:effectLst>
            </a:endParaRPr>
          </a:p>
        </p:txBody>
      </p:sp>
      <p:sp>
        <p:nvSpPr>
          <p:cNvPr id="43011" name="Content Placeholder 2"/>
          <p:cNvSpPr>
            <a:spLocks noGrp="1"/>
          </p:cNvSpPr>
          <p:nvPr>
            <p:ph idx="4294967295"/>
          </p:nvPr>
        </p:nvSpPr>
        <p:spPr/>
        <p:txBody>
          <a:bodyPr/>
          <a:lstStyle/>
          <a:p>
            <a:pPr eaLnBrk="1" hangingPunct="1"/>
            <a:r>
              <a:rPr lang="sr-Latn-CS" sz="2400" dirty="0"/>
              <a:t>Sposobnost da se shvati značaj svog </a:t>
            </a:r>
            <a:r>
              <a:rPr lang="sr-Latn-CS" sz="2400" dirty="0" err="1"/>
              <a:t>dela</a:t>
            </a:r>
            <a:r>
              <a:rPr lang="sr-Latn-CS" sz="2400" dirty="0"/>
              <a:t> i </a:t>
            </a:r>
            <a:r>
              <a:rPr lang="sr-Latn-CS" sz="2400" dirty="0" err="1"/>
              <a:t>mogućnjost</a:t>
            </a:r>
            <a:r>
              <a:rPr lang="sr-Latn-CS" sz="2400" dirty="0"/>
              <a:t> upravljanja svojim postupcima u </a:t>
            </a:r>
            <a:r>
              <a:rPr lang="sr-Latn-CS" sz="2400" dirty="0" err="1"/>
              <a:t>vreme</a:t>
            </a:r>
            <a:r>
              <a:rPr lang="sr-Latn-CS" sz="2400" dirty="0"/>
              <a:t> činjenja krivičnog </a:t>
            </a:r>
            <a:r>
              <a:rPr lang="sr-Latn-CS" sz="2400" dirty="0" err="1"/>
              <a:t>dela</a:t>
            </a:r>
            <a:endParaRPr lang="sr-Latn-CS" sz="2400" dirty="0"/>
          </a:p>
          <a:p>
            <a:pPr eaLnBrk="1" hangingPunct="1"/>
            <a:r>
              <a:rPr lang="sr-Latn-CS" sz="2400" dirty="0"/>
              <a:t>Uračunljivost se može </a:t>
            </a:r>
            <a:r>
              <a:rPr lang="sr-Latn-CS" sz="2400" dirty="0" err="1"/>
              <a:t>menjati</a:t>
            </a:r>
            <a:r>
              <a:rPr lang="sr-Latn-CS" sz="2400" dirty="0"/>
              <a:t> od trenutka do trenutka</a:t>
            </a:r>
          </a:p>
          <a:p>
            <a:pPr eaLnBrk="1" hangingPunct="1"/>
            <a:r>
              <a:rPr lang="sr-Latn-CS" sz="2400" dirty="0"/>
              <a:t>Uračunljivost se  </a:t>
            </a:r>
            <a:r>
              <a:rPr lang="sr-Latn-CS" sz="2400" dirty="0" err="1"/>
              <a:t>procenjuje</a:t>
            </a:r>
            <a:r>
              <a:rPr lang="sr-Latn-CS" sz="2400" dirty="0"/>
              <a:t> za svako krivično </a:t>
            </a:r>
            <a:r>
              <a:rPr lang="sr-Latn-CS" sz="2400" dirty="0" err="1"/>
              <a:t>delo</a:t>
            </a:r>
            <a:r>
              <a:rPr lang="sr-Latn-CS" sz="2400" dirty="0"/>
              <a:t> i u određenom trenutku</a:t>
            </a:r>
          </a:p>
          <a:p>
            <a:pPr eaLnBrk="1" hangingPunct="1"/>
            <a:r>
              <a:rPr lang="sr-Latn-CS" sz="2400" u="sng" dirty="0"/>
              <a:t>Bitno smanjena uračunljivost ili neuračunljivost</a:t>
            </a:r>
            <a:r>
              <a:rPr lang="sr-Latn-CS" sz="2400" dirty="0"/>
              <a:t>:</a:t>
            </a:r>
          </a:p>
          <a:p>
            <a:pPr eaLnBrk="1" hangingPunct="1">
              <a:buFont typeface="Arial" charset="0"/>
              <a:buNone/>
            </a:pPr>
            <a:r>
              <a:rPr lang="sr-Latn-CS" sz="2400" dirty="0"/>
              <a:t>   Privremeno ili trajno duševno oboljenje</a:t>
            </a:r>
          </a:p>
          <a:p>
            <a:pPr eaLnBrk="1" hangingPunct="1">
              <a:buFont typeface="Arial" charset="0"/>
              <a:buNone/>
            </a:pPr>
            <a:r>
              <a:rPr lang="sr-Latn-CS" sz="2400" dirty="0"/>
              <a:t>   Privremena duševna poremećenost – patološki afekat</a:t>
            </a:r>
          </a:p>
          <a:p>
            <a:pPr eaLnBrk="1" hangingPunct="1">
              <a:buFont typeface="Arial" charset="0"/>
              <a:buNone/>
            </a:pPr>
            <a:r>
              <a:rPr lang="sr-Latn-CS" sz="2400" dirty="0"/>
              <a:t>   Mentalna retardacija ili demencija</a:t>
            </a:r>
          </a:p>
          <a:p>
            <a:pPr eaLnBrk="1" hangingPunct="1">
              <a:buFont typeface="Arial" charset="0"/>
              <a:buNone/>
            </a:pPr>
            <a:r>
              <a:rPr lang="sr-Latn-CS" sz="2400" dirty="0"/>
              <a:t>   </a:t>
            </a:r>
            <a:endParaRPr lang="en-US"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idx="4294967295"/>
          </p:nvPr>
        </p:nvSpPr>
        <p:spPr/>
        <p:txBody>
          <a:bodyPr/>
          <a:lstStyle/>
          <a:p>
            <a:pPr algn="ctr" eaLnBrk="1" hangingPunct="1">
              <a:defRPr/>
            </a:pPr>
            <a:r>
              <a:rPr lang="sr-Latn-CS" sz="3600" b="1">
                <a:effectLst>
                  <a:outerShdw blurRad="38100" dist="38100" dir="2700000" algn="tl">
                    <a:srgbClr val="C0C0C0"/>
                  </a:outerShdw>
                </a:effectLst>
              </a:rPr>
              <a:t>Veštačenje (ne)uračunjlivosti</a:t>
            </a:r>
            <a:endParaRPr lang="en-US" sz="3600" b="1">
              <a:effectLst>
                <a:outerShdw blurRad="38100" dist="38100" dir="2700000" algn="tl">
                  <a:srgbClr val="C0C0C0"/>
                </a:outerShdw>
              </a:effectLst>
            </a:endParaRPr>
          </a:p>
        </p:txBody>
      </p:sp>
      <p:sp>
        <p:nvSpPr>
          <p:cNvPr id="3" name="Content Placeholder 2"/>
          <p:cNvSpPr>
            <a:spLocks noGrp="1"/>
          </p:cNvSpPr>
          <p:nvPr>
            <p:ph idx="4294967295"/>
          </p:nvPr>
        </p:nvSpPr>
        <p:spPr>
          <a:xfrm>
            <a:off x="838200" y="1690688"/>
            <a:ext cx="10515600" cy="4486275"/>
          </a:xfrm>
        </p:spPr>
        <p:txBody>
          <a:bodyPr>
            <a:normAutofit/>
          </a:bodyPr>
          <a:lstStyle/>
          <a:p>
            <a:pPr eaLnBrk="1" hangingPunct="1">
              <a:lnSpc>
                <a:spcPct val="70000"/>
              </a:lnSpc>
              <a:buFont typeface="Arial" charset="0"/>
              <a:buNone/>
            </a:pPr>
            <a:r>
              <a:rPr lang="sr-Latn-CS" sz="2600" dirty="0"/>
              <a:t>                               </a:t>
            </a:r>
            <a:r>
              <a:rPr lang="sr-Latn-CS" sz="2600" dirty="0" err="1"/>
              <a:t>Not</a:t>
            </a:r>
            <a:r>
              <a:rPr lang="sr-Latn-CS" sz="2600" dirty="0"/>
              <a:t> </a:t>
            </a:r>
            <a:r>
              <a:rPr lang="sr-Latn-CS" sz="2600" dirty="0" err="1"/>
              <a:t>gulty</a:t>
            </a:r>
            <a:r>
              <a:rPr lang="sr-Latn-CS" sz="2600" dirty="0"/>
              <a:t> </a:t>
            </a:r>
            <a:r>
              <a:rPr lang="sr-Latn-CS" sz="2600" dirty="0" err="1"/>
              <a:t>by</a:t>
            </a:r>
            <a:r>
              <a:rPr lang="sr-Latn-CS" sz="2600" dirty="0"/>
              <a:t> </a:t>
            </a:r>
            <a:r>
              <a:rPr lang="sr-Latn-CS" sz="2600" dirty="0" err="1"/>
              <a:t>the</a:t>
            </a:r>
            <a:r>
              <a:rPr lang="sr-Latn-CS" sz="2600" dirty="0"/>
              <a:t> </a:t>
            </a:r>
            <a:r>
              <a:rPr lang="sr-Latn-CS" sz="2600" dirty="0" err="1"/>
              <a:t>reason</a:t>
            </a:r>
            <a:r>
              <a:rPr lang="sr-Latn-CS" sz="2600" dirty="0"/>
              <a:t> </a:t>
            </a:r>
            <a:r>
              <a:rPr lang="sr-Latn-CS" sz="2600" dirty="0" err="1"/>
              <a:t>of</a:t>
            </a:r>
            <a:r>
              <a:rPr lang="sr-Latn-CS" sz="2600" dirty="0"/>
              <a:t> </a:t>
            </a:r>
            <a:r>
              <a:rPr lang="sr-Latn-CS" sz="2600" dirty="0" err="1"/>
              <a:t>insenity</a:t>
            </a:r>
            <a:endParaRPr lang="sr-Latn-CS" sz="2600" dirty="0"/>
          </a:p>
          <a:p>
            <a:pPr eaLnBrk="1" hangingPunct="1">
              <a:lnSpc>
                <a:spcPct val="70000"/>
              </a:lnSpc>
            </a:pPr>
            <a:r>
              <a:rPr lang="en-US" sz="2400" dirty="0"/>
              <a:t>U </a:t>
            </a:r>
            <a:r>
              <a:rPr lang="en-US" sz="2400" dirty="0" err="1"/>
              <a:t>anglosaksonskom</a:t>
            </a:r>
            <a:r>
              <a:rPr lang="en-US" sz="2400" dirty="0"/>
              <a:t> </a:t>
            </a:r>
            <a:r>
              <a:rPr lang="en-US" sz="2400" dirty="0" err="1"/>
              <a:t>pravu</a:t>
            </a:r>
            <a:r>
              <a:rPr lang="en-US" sz="2400" dirty="0"/>
              <a:t> </a:t>
            </a:r>
            <a:r>
              <a:rPr lang="en-US" sz="2400" dirty="0" err="1"/>
              <a:t>postoje</a:t>
            </a:r>
            <a:r>
              <a:rPr lang="en-US" sz="2400" dirty="0"/>
              <a:t> </a:t>
            </a:r>
            <a:r>
              <a:rPr lang="en-US" sz="2400" dirty="0" err="1"/>
              <a:t>dva</a:t>
            </a:r>
            <a:r>
              <a:rPr lang="en-US" sz="2400" dirty="0"/>
              <a:t> </a:t>
            </a:r>
            <a:r>
              <a:rPr lang="en-US" sz="2400" dirty="0" err="1"/>
              <a:t>standarda</a:t>
            </a:r>
            <a:r>
              <a:rPr lang="en-US" sz="2400" dirty="0"/>
              <a:t> za test </a:t>
            </a:r>
            <a:r>
              <a:rPr lang="en-US" sz="2400" dirty="0" err="1"/>
              <a:t>uračunljivost</a:t>
            </a:r>
            <a:r>
              <a:rPr lang="sr-Latn-CS" sz="2400" dirty="0"/>
              <a:t>i</a:t>
            </a:r>
            <a:r>
              <a:rPr lang="en-US" sz="2400" dirty="0"/>
              <a:t>:</a:t>
            </a:r>
          </a:p>
          <a:p>
            <a:pPr lvl="1" eaLnBrk="1" hangingPunct="1">
              <a:lnSpc>
                <a:spcPct val="70000"/>
              </a:lnSpc>
            </a:pPr>
            <a:r>
              <a:rPr lang="en-US" b="1" dirty="0" err="1"/>
              <a:t>M’Naghten-ov</a:t>
            </a:r>
            <a:r>
              <a:rPr lang="en-US" dirty="0"/>
              <a:t> – </a:t>
            </a:r>
            <a:r>
              <a:rPr lang="en-US" dirty="0" err="1"/>
              <a:t>sposobnost</a:t>
            </a:r>
            <a:r>
              <a:rPr lang="en-US" dirty="0"/>
              <a:t> da se </a:t>
            </a:r>
            <a:r>
              <a:rPr lang="en-US" dirty="0" err="1"/>
              <a:t>se</a:t>
            </a:r>
            <a:r>
              <a:rPr lang="en-US" dirty="0"/>
              <a:t> </a:t>
            </a:r>
            <a:r>
              <a:rPr lang="en-US" dirty="0" err="1"/>
              <a:t>razlikuje</a:t>
            </a:r>
            <a:r>
              <a:rPr lang="en-US" dirty="0"/>
              <a:t> dobro </a:t>
            </a:r>
            <a:r>
              <a:rPr lang="en-US" dirty="0" err="1"/>
              <a:t>i</a:t>
            </a:r>
            <a:r>
              <a:rPr lang="en-US" dirty="0"/>
              <a:t> </a:t>
            </a:r>
            <a:r>
              <a:rPr lang="en-US" dirty="0" err="1"/>
              <a:t>zlo</a:t>
            </a:r>
            <a:r>
              <a:rPr lang="en-US" dirty="0"/>
              <a:t> </a:t>
            </a:r>
            <a:endParaRPr lang="sr-Latn-CS" dirty="0"/>
          </a:p>
          <a:p>
            <a:pPr lvl="1" eaLnBrk="1" hangingPunct="1">
              <a:lnSpc>
                <a:spcPct val="70000"/>
              </a:lnSpc>
              <a:buFont typeface="Arial" charset="0"/>
              <a:buNone/>
            </a:pPr>
            <a:r>
              <a:rPr lang="sr-Latn-CS" dirty="0"/>
              <a:t>    </a:t>
            </a:r>
            <a:r>
              <a:rPr lang="en-US" dirty="0" err="1"/>
              <a:t>optuženi</a:t>
            </a:r>
            <a:r>
              <a:rPr lang="en-US" dirty="0"/>
              <a:t> </a:t>
            </a:r>
            <a:r>
              <a:rPr lang="en-US" dirty="0" err="1"/>
              <a:t>ima</a:t>
            </a:r>
            <a:r>
              <a:rPr lang="en-US" dirty="0"/>
              <a:t> </a:t>
            </a:r>
            <a:r>
              <a:rPr lang="en-US" dirty="0" err="1"/>
              <a:t>poremećaj</a:t>
            </a:r>
            <a:r>
              <a:rPr lang="en-US" dirty="0"/>
              <a:t> </a:t>
            </a:r>
            <a:r>
              <a:rPr lang="en-US" dirty="0" err="1"/>
              <a:t>rasuđivanja</a:t>
            </a:r>
            <a:r>
              <a:rPr lang="en-US" dirty="0"/>
              <a:t> </a:t>
            </a:r>
            <a:r>
              <a:rPr lang="en-US" dirty="0" err="1"/>
              <a:t>usled</a:t>
            </a:r>
            <a:r>
              <a:rPr lang="en-US" dirty="0"/>
              <a:t> </a:t>
            </a:r>
            <a:r>
              <a:rPr lang="en-US" dirty="0" err="1"/>
              <a:t>duševne</a:t>
            </a:r>
            <a:r>
              <a:rPr lang="en-US" dirty="0"/>
              <a:t> </a:t>
            </a:r>
            <a:r>
              <a:rPr lang="en-US" dirty="0" err="1"/>
              <a:t>bolesti</a:t>
            </a:r>
            <a:r>
              <a:rPr lang="en-US" dirty="0"/>
              <a:t> </a:t>
            </a:r>
            <a:r>
              <a:rPr lang="en-US" dirty="0" err="1"/>
              <a:t>tako</a:t>
            </a:r>
            <a:r>
              <a:rPr lang="en-US" dirty="0"/>
              <a:t> da </a:t>
            </a:r>
            <a:r>
              <a:rPr lang="en-US" dirty="0" err="1"/>
              <a:t>nije</a:t>
            </a:r>
            <a:r>
              <a:rPr lang="en-US" dirty="0"/>
              <a:t> </a:t>
            </a:r>
            <a:r>
              <a:rPr lang="sr-Latn-CS" dirty="0"/>
              <a:t>  </a:t>
            </a:r>
            <a:r>
              <a:rPr lang="en-US" dirty="0" err="1"/>
              <a:t>mogao</a:t>
            </a:r>
            <a:r>
              <a:rPr lang="en-US" dirty="0"/>
              <a:t> da </a:t>
            </a:r>
            <a:r>
              <a:rPr lang="en-US" dirty="0" err="1"/>
              <a:t>shvati</a:t>
            </a:r>
            <a:r>
              <a:rPr lang="en-US" dirty="0"/>
              <a:t> </a:t>
            </a:r>
            <a:r>
              <a:rPr lang="en-US" dirty="0" err="1"/>
              <a:t>prirodu</a:t>
            </a:r>
            <a:r>
              <a:rPr lang="en-US" dirty="0"/>
              <a:t> </a:t>
            </a:r>
            <a:r>
              <a:rPr lang="en-US" dirty="0" err="1"/>
              <a:t>ili</a:t>
            </a:r>
            <a:r>
              <a:rPr lang="en-US" dirty="0"/>
              <a:t> </a:t>
            </a:r>
            <a:r>
              <a:rPr lang="en-US" dirty="0" err="1"/>
              <a:t>svojstva</a:t>
            </a:r>
            <a:r>
              <a:rPr lang="en-US" dirty="0"/>
              <a:t> </a:t>
            </a:r>
            <a:r>
              <a:rPr lang="en-US" dirty="0" err="1"/>
              <a:t>onoga</a:t>
            </a:r>
            <a:r>
              <a:rPr lang="en-US" dirty="0"/>
              <a:t> </a:t>
            </a:r>
            <a:r>
              <a:rPr lang="en-US" dirty="0" err="1"/>
              <a:t>što</a:t>
            </a:r>
            <a:r>
              <a:rPr lang="en-US" dirty="0"/>
              <a:t> </a:t>
            </a:r>
            <a:r>
              <a:rPr lang="en-US" dirty="0" err="1"/>
              <a:t>čini</a:t>
            </a:r>
            <a:r>
              <a:rPr lang="en-US" dirty="0"/>
              <a:t>, </a:t>
            </a:r>
            <a:endParaRPr lang="sr-Latn-CS" dirty="0"/>
          </a:p>
          <a:p>
            <a:pPr lvl="1" eaLnBrk="1" hangingPunct="1">
              <a:lnSpc>
                <a:spcPct val="70000"/>
              </a:lnSpc>
              <a:buFont typeface="Arial" charset="0"/>
              <a:buNone/>
            </a:pPr>
            <a:r>
              <a:rPr lang="sr-Latn-CS" dirty="0"/>
              <a:t>    </a:t>
            </a:r>
            <a:r>
              <a:rPr lang="en-US" dirty="0" err="1"/>
              <a:t>ili</a:t>
            </a:r>
            <a:r>
              <a:rPr lang="en-US" dirty="0"/>
              <a:t> </a:t>
            </a:r>
            <a:r>
              <a:rPr lang="en-US" dirty="0" err="1"/>
              <a:t>ako</a:t>
            </a:r>
            <a:r>
              <a:rPr lang="en-US" dirty="0"/>
              <a:t> </a:t>
            </a:r>
            <a:r>
              <a:rPr lang="en-US" dirty="0" err="1"/>
              <a:t>shvata</a:t>
            </a:r>
            <a:r>
              <a:rPr lang="en-US" dirty="0"/>
              <a:t> </a:t>
            </a:r>
            <a:r>
              <a:rPr lang="en-US" dirty="0" err="1"/>
              <a:t>svoja</a:t>
            </a:r>
            <a:r>
              <a:rPr lang="en-US" dirty="0"/>
              <a:t> dela </a:t>
            </a:r>
            <a:r>
              <a:rPr lang="en-US" dirty="0" err="1"/>
              <a:t>nije</a:t>
            </a:r>
            <a:r>
              <a:rPr lang="en-US" dirty="0"/>
              <a:t> </a:t>
            </a:r>
            <a:r>
              <a:rPr lang="en-US" dirty="0" err="1"/>
              <a:t>mogao</a:t>
            </a:r>
            <a:r>
              <a:rPr lang="en-US" dirty="0"/>
              <a:t> da </a:t>
            </a:r>
            <a:r>
              <a:rPr lang="en-US" dirty="0" err="1"/>
              <a:t>shvati</a:t>
            </a:r>
            <a:r>
              <a:rPr lang="en-US" dirty="0"/>
              <a:t> da je to </a:t>
            </a:r>
            <a:r>
              <a:rPr lang="en-US" dirty="0" err="1"/>
              <a:t>pogrešno</a:t>
            </a:r>
            <a:endParaRPr lang="en-US" dirty="0"/>
          </a:p>
          <a:p>
            <a:pPr lvl="1" eaLnBrk="1" hangingPunct="1">
              <a:lnSpc>
                <a:spcPct val="70000"/>
              </a:lnSpc>
            </a:pPr>
            <a:r>
              <a:rPr lang="en-US" b="1" dirty="0"/>
              <a:t>American Law Institute</a:t>
            </a:r>
            <a:r>
              <a:rPr lang="en-US" dirty="0"/>
              <a:t> (ALI) koji je </a:t>
            </a:r>
            <a:r>
              <a:rPr lang="en-US" dirty="0" err="1"/>
              <a:t>sličan</a:t>
            </a:r>
            <a:r>
              <a:rPr lang="en-US" dirty="0"/>
              <a:t> </a:t>
            </a:r>
            <a:r>
              <a:rPr lang="en-US" dirty="0" err="1"/>
              <a:t>našem</a:t>
            </a:r>
            <a:r>
              <a:rPr lang="en-US" dirty="0"/>
              <a:t> </a:t>
            </a:r>
            <a:r>
              <a:rPr lang="en-US" dirty="0" err="1"/>
              <a:t>konceptu</a:t>
            </a:r>
            <a:r>
              <a:rPr lang="en-US" dirty="0"/>
              <a:t> , </a:t>
            </a:r>
            <a:endParaRPr lang="sr-Latn-CS" dirty="0"/>
          </a:p>
          <a:p>
            <a:pPr lvl="1" eaLnBrk="1" hangingPunct="1">
              <a:lnSpc>
                <a:spcPct val="70000"/>
              </a:lnSpc>
              <a:buFont typeface="Arial" charset="0"/>
              <a:buNone/>
            </a:pPr>
            <a:r>
              <a:rPr lang="sr-Latn-CS" dirty="0"/>
              <a:t>   </a:t>
            </a:r>
            <a:r>
              <a:rPr lang="en-US" dirty="0"/>
              <a:t>koji je bio </a:t>
            </a:r>
            <a:r>
              <a:rPr lang="en-US" dirty="0" err="1"/>
              <a:t>poznat</a:t>
            </a:r>
            <a:r>
              <a:rPr lang="en-US" dirty="0"/>
              <a:t> </a:t>
            </a:r>
            <a:r>
              <a:rPr lang="en-US" dirty="0" err="1"/>
              <a:t>još</a:t>
            </a:r>
            <a:r>
              <a:rPr lang="en-US" dirty="0"/>
              <a:t> u </a:t>
            </a:r>
            <a:r>
              <a:rPr lang="en-US" dirty="0" err="1"/>
              <a:t>antička</a:t>
            </a:r>
            <a:r>
              <a:rPr lang="en-US" dirty="0"/>
              <a:t> </a:t>
            </a:r>
            <a:r>
              <a:rPr lang="en-US" dirty="0" err="1"/>
              <a:t>vremena</a:t>
            </a:r>
            <a:r>
              <a:rPr lang="en-US" dirty="0"/>
              <a:t>, </a:t>
            </a:r>
            <a:r>
              <a:rPr lang="en-US" dirty="0" err="1"/>
              <a:t>tako</a:t>
            </a:r>
            <a:r>
              <a:rPr lang="en-US" dirty="0"/>
              <a:t> da je on </a:t>
            </a:r>
            <a:r>
              <a:rPr lang="en-US" dirty="0" err="1"/>
              <a:t>zastupljen</a:t>
            </a:r>
            <a:r>
              <a:rPr lang="en-US" dirty="0"/>
              <a:t> </a:t>
            </a:r>
            <a:r>
              <a:rPr lang="en-US" dirty="0" err="1"/>
              <a:t>i</a:t>
            </a:r>
            <a:r>
              <a:rPr lang="en-US" dirty="0"/>
              <a:t> u </a:t>
            </a:r>
            <a:r>
              <a:rPr lang="en-US" dirty="0" err="1"/>
              <a:t>okviru</a:t>
            </a:r>
            <a:r>
              <a:rPr lang="en-US" dirty="0"/>
              <a:t> </a:t>
            </a:r>
            <a:r>
              <a:rPr lang="en-US" dirty="0" err="1"/>
              <a:t>rimskog</a:t>
            </a:r>
            <a:r>
              <a:rPr lang="en-US" dirty="0"/>
              <a:t> </a:t>
            </a:r>
            <a:r>
              <a:rPr lang="en-US" dirty="0" err="1"/>
              <a:t>prava</a:t>
            </a:r>
            <a:endParaRPr lang="en-US" dirty="0"/>
          </a:p>
          <a:p>
            <a:pPr lvl="1" eaLnBrk="1" hangingPunct="1">
              <a:lnSpc>
                <a:spcPct val="70000"/>
              </a:lnSpc>
            </a:pPr>
            <a:endParaRPr lang="en-US" dirty="0"/>
          </a:p>
          <a:p>
            <a:pPr lvl="1" eaLnBrk="1" hangingPunct="1">
              <a:lnSpc>
                <a:spcPct val="70000"/>
              </a:lnSpc>
              <a:spcBef>
                <a:spcPts val="1000"/>
              </a:spcBef>
            </a:pPr>
            <a:r>
              <a:rPr lang="en-US" dirty="0" err="1"/>
              <a:t>Uračunljivost</a:t>
            </a:r>
            <a:r>
              <a:rPr lang="en-US" dirty="0"/>
              <a:t> se </a:t>
            </a:r>
            <a:r>
              <a:rPr lang="en-US" dirty="0" err="1"/>
              <a:t>definiše</a:t>
            </a:r>
            <a:r>
              <a:rPr lang="en-US" dirty="0"/>
              <a:t> </a:t>
            </a:r>
            <a:r>
              <a:rPr lang="en-US" dirty="0" err="1"/>
              <a:t>kao</a:t>
            </a:r>
            <a:r>
              <a:rPr lang="en-US" dirty="0"/>
              <a:t> </a:t>
            </a:r>
            <a:r>
              <a:rPr lang="en-US" dirty="0" err="1"/>
              <a:t>sposobnost</a:t>
            </a:r>
            <a:r>
              <a:rPr lang="en-US" dirty="0"/>
              <a:t> </a:t>
            </a:r>
            <a:r>
              <a:rPr lang="en-US" dirty="0" err="1"/>
              <a:t>spoznaje</a:t>
            </a:r>
            <a:r>
              <a:rPr lang="en-US" dirty="0"/>
              <a:t> </a:t>
            </a:r>
            <a:r>
              <a:rPr lang="en-US" dirty="0" err="1"/>
              <a:t>činjeničnog</a:t>
            </a:r>
            <a:r>
              <a:rPr lang="en-US" dirty="0"/>
              <a:t> </a:t>
            </a:r>
            <a:r>
              <a:rPr lang="en-US" dirty="0" err="1"/>
              <a:t>i</a:t>
            </a:r>
            <a:r>
              <a:rPr lang="en-US" dirty="0"/>
              <a:t> </a:t>
            </a:r>
            <a:r>
              <a:rPr lang="en-US" dirty="0" err="1"/>
              <a:t>pravnog</a:t>
            </a:r>
            <a:r>
              <a:rPr lang="en-US" dirty="0"/>
              <a:t> </a:t>
            </a:r>
            <a:r>
              <a:rPr lang="en-US" dirty="0" err="1"/>
              <a:t>značenja</a:t>
            </a:r>
            <a:r>
              <a:rPr lang="en-US" dirty="0"/>
              <a:t> </a:t>
            </a:r>
            <a:r>
              <a:rPr lang="en-US" dirty="0" err="1"/>
              <a:t>vlastitog</a:t>
            </a:r>
            <a:r>
              <a:rPr lang="en-US" dirty="0"/>
              <a:t> dela </a:t>
            </a:r>
            <a:r>
              <a:rPr lang="en-US" dirty="0" err="1"/>
              <a:t>i</a:t>
            </a:r>
            <a:r>
              <a:rPr lang="en-US" dirty="0"/>
              <a:t> </a:t>
            </a:r>
            <a:r>
              <a:rPr lang="en-US" dirty="0" err="1"/>
              <a:t>kao</a:t>
            </a:r>
            <a:r>
              <a:rPr lang="en-US" dirty="0"/>
              <a:t> </a:t>
            </a:r>
            <a:r>
              <a:rPr lang="en-US" dirty="0" err="1"/>
              <a:t>sposobnost</a:t>
            </a:r>
            <a:r>
              <a:rPr lang="en-US" dirty="0"/>
              <a:t> </a:t>
            </a:r>
            <a:r>
              <a:rPr lang="en-US" dirty="0" err="1"/>
              <a:t>donošenja</a:t>
            </a:r>
            <a:r>
              <a:rPr lang="en-US" dirty="0"/>
              <a:t> </a:t>
            </a:r>
            <a:r>
              <a:rPr lang="en-US" dirty="0" err="1"/>
              <a:t>adekvatne</a:t>
            </a:r>
            <a:r>
              <a:rPr lang="en-US" dirty="0"/>
              <a:t> </a:t>
            </a:r>
            <a:r>
              <a:rPr lang="en-US" dirty="0" err="1"/>
              <a:t>odluke</a:t>
            </a:r>
            <a:r>
              <a:rPr lang="en-US" dirty="0"/>
              <a:t> </a:t>
            </a:r>
            <a:r>
              <a:rPr lang="en-US" dirty="0" err="1"/>
              <a:t>i</a:t>
            </a:r>
            <a:r>
              <a:rPr lang="en-US" dirty="0"/>
              <a:t> </a:t>
            </a:r>
            <a:r>
              <a:rPr lang="en-US" dirty="0" err="1"/>
              <a:t>mogućnosti</a:t>
            </a:r>
            <a:r>
              <a:rPr lang="en-US" dirty="0"/>
              <a:t> da se </a:t>
            </a:r>
            <a:r>
              <a:rPr lang="en-US" dirty="0" err="1"/>
              <a:t>prema</a:t>
            </a:r>
            <a:r>
              <a:rPr lang="en-US" dirty="0"/>
              <a:t> tome </a:t>
            </a:r>
            <a:r>
              <a:rPr lang="en-US" dirty="0" err="1"/>
              <a:t>postupa</a:t>
            </a:r>
            <a:endParaRPr lang="en-US" dirty="0"/>
          </a:p>
          <a:p>
            <a:pPr lvl="1" eaLnBrk="1" hangingPunct="1">
              <a:lnSpc>
                <a:spcPct val="70000"/>
              </a:lnSpc>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p:txBody>
          <a:bodyPr/>
          <a:lstStyle/>
          <a:p>
            <a:pPr algn="ctr" eaLnBrk="1" hangingPunct="1"/>
            <a:r>
              <a:rPr lang="en-US" sz="3600" b="1">
                <a:effectLst>
                  <a:outerShdw blurRad="38100" dist="38100" dir="2700000" algn="tl">
                    <a:srgbClr val="C0C0C0"/>
                  </a:outerShdw>
                </a:effectLst>
              </a:rPr>
              <a:t>Sadržaj</a:t>
            </a:r>
          </a:p>
        </p:txBody>
      </p:sp>
      <p:sp>
        <p:nvSpPr>
          <p:cNvPr id="14338" name="Content Placeholder 2"/>
          <p:cNvSpPr>
            <a:spLocks noGrp="1"/>
          </p:cNvSpPr>
          <p:nvPr>
            <p:ph idx="1"/>
          </p:nvPr>
        </p:nvSpPr>
        <p:spPr/>
        <p:txBody>
          <a:bodyPr/>
          <a:lstStyle/>
          <a:p>
            <a:pPr eaLnBrk="1" hangingPunct="1"/>
            <a:r>
              <a:rPr lang="sr-Latn-CS" sz="2400" dirty="0" err="1"/>
              <a:t>Obl</a:t>
            </a:r>
            <a:r>
              <a:rPr lang="en-US" sz="2400" dirty="0"/>
              <a:t>a</a:t>
            </a:r>
            <a:r>
              <a:rPr lang="sr-Latn-CS" sz="2400" dirty="0" err="1"/>
              <a:t>sti</a:t>
            </a:r>
            <a:r>
              <a:rPr lang="sr-Latn-CS" sz="2400" dirty="0"/>
              <a:t> </a:t>
            </a:r>
            <a:r>
              <a:rPr lang="sr-Latn-CS" sz="2400" dirty="0" err="1"/>
              <a:t>primene</a:t>
            </a:r>
            <a:r>
              <a:rPr lang="sr-Latn-CS" sz="2400" dirty="0"/>
              <a:t> forenzičke </a:t>
            </a:r>
            <a:r>
              <a:rPr lang="sr-Latn-CS" sz="2400" dirty="0" err="1"/>
              <a:t>psihologij</a:t>
            </a:r>
            <a:r>
              <a:rPr lang="en-US" sz="2400" dirty="0"/>
              <a:t>e</a:t>
            </a:r>
            <a:endParaRPr lang="sr-Latn-CS" sz="2400" dirty="0"/>
          </a:p>
          <a:p>
            <a:pPr eaLnBrk="1" hangingPunct="1"/>
            <a:r>
              <a:rPr lang="sr-Latn-CS" sz="2400" dirty="0"/>
              <a:t>Principi </a:t>
            </a:r>
            <a:r>
              <a:rPr lang="sr-Latn-CS" sz="2400" dirty="0" err="1"/>
              <a:t>procene</a:t>
            </a:r>
            <a:r>
              <a:rPr lang="sr-Latn-CS" sz="2400" dirty="0"/>
              <a:t> u forenzičkoj praksi</a:t>
            </a:r>
          </a:p>
          <a:p>
            <a:pPr eaLnBrk="1" hangingPunct="1"/>
            <a:r>
              <a:rPr lang="sr-Latn-CS" sz="2400" dirty="0"/>
              <a:t>Izvori podataka i validnost</a:t>
            </a:r>
          </a:p>
          <a:p>
            <a:pPr eaLnBrk="1" hangingPunct="1"/>
            <a:r>
              <a:rPr lang="sr-Latn-CS" sz="2400" dirty="0" err="1"/>
              <a:t>Veštačenje</a:t>
            </a:r>
            <a:r>
              <a:rPr lang="sr-Latn-CS" sz="2400" dirty="0"/>
              <a:t> procesne </a:t>
            </a:r>
            <a:r>
              <a:rPr lang="sr-Latn-CS" sz="2400" dirty="0" err="1"/>
              <a:t>soposbnosti</a:t>
            </a:r>
            <a:endParaRPr lang="sr-Latn-CS" sz="2400" dirty="0"/>
          </a:p>
          <a:p>
            <a:pPr eaLnBrk="1" hangingPunct="1"/>
            <a:r>
              <a:rPr lang="sr-Latn-CS" sz="2400" dirty="0" err="1"/>
              <a:t>Veštačenje</a:t>
            </a:r>
            <a:r>
              <a:rPr lang="sr-Latn-CS" sz="2400" dirty="0"/>
              <a:t> uračunljivosti</a:t>
            </a:r>
          </a:p>
          <a:p>
            <a:pPr eaLnBrk="1" hangingPunct="1"/>
            <a:r>
              <a:rPr lang="sr-Latn-CS" sz="2400" dirty="0"/>
              <a:t>Veš</a:t>
            </a:r>
            <a:r>
              <a:rPr lang="en-US" sz="2400" dirty="0"/>
              <a:t>t</a:t>
            </a:r>
            <a:r>
              <a:rPr lang="sr-Latn-CS" sz="2400" dirty="0"/>
              <a:t>ačenje </a:t>
            </a:r>
            <a:r>
              <a:rPr lang="sr-Latn-CS" sz="2400" dirty="0" err="1"/>
              <a:t>dela</a:t>
            </a:r>
            <a:r>
              <a:rPr lang="sr-Latn-CS" sz="2400" dirty="0"/>
              <a:t> u afektu</a:t>
            </a:r>
          </a:p>
          <a:p>
            <a:pPr eaLnBrk="1" hangingPunct="1"/>
            <a:r>
              <a:rPr lang="sr-Latn-CS" sz="2400" dirty="0" err="1"/>
              <a:t>Procena</a:t>
            </a:r>
            <a:r>
              <a:rPr lang="sr-Latn-CS" sz="2400" dirty="0"/>
              <a:t> roditeljske podobnosti</a:t>
            </a:r>
          </a:p>
          <a:p>
            <a:pPr eaLnBrk="1" hangingPunct="1"/>
            <a:endParaRPr lang="sr-Latn-CS" sz="2400" dirty="0"/>
          </a:p>
          <a:p>
            <a:pPr eaLnBrk="1" hangingPunct="1"/>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idx="4294967295"/>
          </p:nvPr>
        </p:nvSpPr>
        <p:spPr/>
        <p:txBody>
          <a:bodyPr/>
          <a:lstStyle/>
          <a:p>
            <a:pPr algn="ctr" eaLnBrk="1" hangingPunct="1"/>
            <a:r>
              <a:rPr lang="sr-Latn-CS" sz="3600" b="1">
                <a:effectLst>
                  <a:outerShdw blurRad="38100" dist="38100" dir="2700000" algn="tl">
                    <a:srgbClr val="C0C0C0"/>
                  </a:outerShdw>
                </a:effectLst>
              </a:rPr>
              <a:t>Veštačenje neuračunjlivosti</a:t>
            </a:r>
            <a:endParaRPr lang="en-US" sz="3600" b="1">
              <a:effectLst>
                <a:outerShdw blurRad="38100" dist="38100" dir="2700000" algn="tl">
                  <a:srgbClr val="C0C0C0"/>
                </a:outerShdw>
              </a:effectLst>
            </a:endParaRPr>
          </a:p>
        </p:txBody>
      </p:sp>
      <p:sp>
        <p:nvSpPr>
          <p:cNvPr id="3" name="Content Placeholder 2"/>
          <p:cNvSpPr>
            <a:spLocks noGrp="1"/>
          </p:cNvSpPr>
          <p:nvPr>
            <p:ph idx="4294967295"/>
          </p:nvPr>
        </p:nvSpPr>
        <p:spPr/>
        <p:txBody>
          <a:bodyPr>
            <a:normAutofit/>
          </a:bodyPr>
          <a:lstStyle/>
          <a:p>
            <a:pPr eaLnBrk="1" hangingPunct="1">
              <a:lnSpc>
                <a:spcPct val="70000"/>
              </a:lnSpc>
            </a:pPr>
            <a:r>
              <a:rPr lang="en-US" sz="2400" dirty="0" err="1"/>
              <a:t>Privremena</a:t>
            </a:r>
            <a:r>
              <a:rPr lang="en-US" sz="2400" dirty="0"/>
              <a:t> </a:t>
            </a:r>
            <a:r>
              <a:rPr lang="en-US" sz="2400" dirty="0" err="1"/>
              <a:t>duševna</a:t>
            </a:r>
            <a:r>
              <a:rPr lang="en-US" sz="2400" dirty="0"/>
              <a:t> </a:t>
            </a:r>
            <a:r>
              <a:rPr lang="en-US" sz="2400" dirty="0" err="1"/>
              <a:t>bolest</a:t>
            </a:r>
            <a:r>
              <a:rPr lang="en-US" sz="2400" dirty="0"/>
              <a:t> – </a:t>
            </a:r>
            <a:r>
              <a:rPr lang="en-US" sz="2400" dirty="0" err="1"/>
              <a:t>bolesti</a:t>
            </a:r>
            <a:r>
              <a:rPr lang="en-US" sz="2400" dirty="0"/>
              <a:t> </a:t>
            </a:r>
            <a:r>
              <a:rPr lang="en-US" sz="2400" dirty="0" err="1"/>
              <a:t>kraćeg</a:t>
            </a:r>
            <a:r>
              <a:rPr lang="en-US" sz="2400" dirty="0"/>
              <a:t> </a:t>
            </a:r>
            <a:r>
              <a:rPr lang="en-US" sz="2400" dirty="0" err="1"/>
              <a:t>trajanja</a:t>
            </a:r>
            <a:r>
              <a:rPr lang="en-US" sz="2400" dirty="0"/>
              <a:t> (</a:t>
            </a:r>
            <a:r>
              <a:rPr lang="en-US" sz="2400" dirty="0" err="1"/>
              <a:t>alkoholne</a:t>
            </a:r>
            <a:r>
              <a:rPr lang="en-US" sz="2400" dirty="0"/>
              <a:t> </a:t>
            </a:r>
            <a:r>
              <a:rPr lang="en-US" sz="2400" dirty="0" err="1"/>
              <a:t>psihoze</a:t>
            </a:r>
            <a:r>
              <a:rPr lang="en-US" sz="2400" dirty="0"/>
              <a:t>, </a:t>
            </a:r>
            <a:r>
              <a:rPr lang="en-US" sz="2400" dirty="0" err="1"/>
              <a:t>manično-depresivne</a:t>
            </a:r>
            <a:r>
              <a:rPr lang="en-US" sz="2400" dirty="0"/>
              <a:t> </a:t>
            </a:r>
            <a:r>
              <a:rPr lang="en-US" sz="2400" dirty="0" err="1"/>
              <a:t>psihoze</a:t>
            </a:r>
            <a:r>
              <a:rPr lang="en-US" sz="2400" dirty="0"/>
              <a:t>…)</a:t>
            </a:r>
            <a:endParaRPr lang="sr-Latn-CS" sz="2400" dirty="0"/>
          </a:p>
          <a:p>
            <a:pPr eaLnBrk="1" hangingPunct="1">
              <a:lnSpc>
                <a:spcPct val="70000"/>
              </a:lnSpc>
            </a:pPr>
            <a:r>
              <a:rPr lang="en-US" sz="2400" dirty="0" err="1"/>
              <a:t>Zaostali</a:t>
            </a:r>
            <a:r>
              <a:rPr lang="en-US" sz="2400" dirty="0"/>
              <a:t> </a:t>
            </a:r>
            <a:r>
              <a:rPr lang="en-US" sz="2400" dirty="0" err="1"/>
              <a:t>duševni</a:t>
            </a:r>
            <a:r>
              <a:rPr lang="en-US" sz="2400" dirty="0"/>
              <a:t> </a:t>
            </a:r>
            <a:r>
              <a:rPr lang="en-US" sz="2400" dirty="0" err="1"/>
              <a:t>razvoj</a:t>
            </a:r>
            <a:r>
              <a:rPr lang="en-US" sz="2400" dirty="0"/>
              <a:t> – </a:t>
            </a:r>
            <a:r>
              <a:rPr lang="en-US" sz="2400" dirty="0" err="1"/>
              <a:t>ovde</a:t>
            </a:r>
            <a:r>
              <a:rPr lang="en-US" sz="2400" dirty="0"/>
              <a:t> je </a:t>
            </a:r>
            <a:r>
              <a:rPr lang="en-US" sz="2400" dirty="0" err="1"/>
              <a:t>potrebno</a:t>
            </a:r>
            <a:r>
              <a:rPr lang="en-US" sz="2400" dirty="0"/>
              <a:t> </a:t>
            </a:r>
            <a:r>
              <a:rPr lang="en-US" sz="2400" dirty="0" err="1"/>
              <a:t>proceniti</a:t>
            </a:r>
            <a:r>
              <a:rPr lang="en-US" sz="2400" dirty="0"/>
              <a:t> da li je on </a:t>
            </a:r>
            <a:r>
              <a:rPr lang="en-US" sz="2400" dirty="0" err="1"/>
              <a:t>rezultat</a:t>
            </a:r>
            <a:r>
              <a:rPr lang="en-US" sz="2400" dirty="0"/>
              <a:t> </a:t>
            </a:r>
            <a:r>
              <a:rPr lang="en-US" sz="2400" dirty="0" err="1"/>
              <a:t>primarne</a:t>
            </a:r>
            <a:r>
              <a:rPr lang="en-US" sz="2400" dirty="0"/>
              <a:t> </a:t>
            </a:r>
            <a:r>
              <a:rPr lang="en-US" sz="2400" dirty="0" err="1"/>
              <a:t>zaostalosti</a:t>
            </a:r>
            <a:r>
              <a:rPr lang="en-US" sz="2400" dirty="0"/>
              <a:t>, </a:t>
            </a:r>
            <a:r>
              <a:rPr lang="en-US" sz="2400" dirty="0" err="1"/>
              <a:t>ili</a:t>
            </a:r>
            <a:r>
              <a:rPr lang="en-US" sz="2400" dirty="0"/>
              <a:t> </a:t>
            </a:r>
            <a:r>
              <a:rPr lang="en-US" sz="2400" dirty="0" err="1"/>
              <a:t>telesnih</a:t>
            </a:r>
            <a:r>
              <a:rPr lang="en-US" sz="2400" dirty="0"/>
              <a:t> </a:t>
            </a:r>
            <a:r>
              <a:rPr lang="en-US" sz="2400" dirty="0" err="1"/>
              <a:t>nedostataka</a:t>
            </a:r>
            <a:r>
              <a:rPr lang="en-US" sz="2400" dirty="0"/>
              <a:t> (</a:t>
            </a:r>
            <a:r>
              <a:rPr lang="en-US" sz="2400" dirty="0" err="1"/>
              <a:t>gluvi</a:t>
            </a:r>
            <a:r>
              <a:rPr lang="sr-Latn-CS" sz="2400" dirty="0"/>
              <a:t>, </a:t>
            </a:r>
            <a:r>
              <a:rPr lang="en-US" sz="2400" dirty="0" err="1"/>
              <a:t>slepi</a:t>
            </a:r>
            <a:r>
              <a:rPr lang="en-US" sz="2400" dirty="0"/>
              <a:t>), </a:t>
            </a:r>
            <a:r>
              <a:rPr lang="en-US" sz="2400" dirty="0" err="1"/>
              <a:t>ili</a:t>
            </a:r>
            <a:r>
              <a:rPr lang="en-US" sz="2400" dirty="0"/>
              <a:t> </a:t>
            </a:r>
            <a:r>
              <a:rPr lang="en-US" sz="2400" dirty="0" err="1"/>
              <a:t>socijalnih</a:t>
            </a:r>
            <a:r>
              <a:rPr lang="en-US" sz="2400" dirty="0"/>
              <a:t> </a:t>
            </a:r>
            <a:r>
              <a:rPr lang="en-US" sz="2400" dirty="0" err="1"/>
              <a:t>razloga</a:t>
            </a:r>
            <a:r>
              <a:rPr lang="en-US" sz="2400" dirty="0"/>
              <a:t> (</a:t>
            </a:r>
            <a:r>
              <a:rPr lang="en-US" sz="2400" dirty="0" err="1"/>
              <a:t>izolacija</a:t>
            </a:r>
            <a:r>
              <a:rPr lang="en-US" sz="2400" dirty="0"/>
              <a:t>, </a:t>
            </a:r>
            <a:r>
              <a:rPr lang="en-US" sz="2400" dirty="0" err="1"/>
              <a:t>ugrožen</a:t>
            </a:r>
            <a:r>
              <a:rPr lang="en-US" sz="2400" dirty="0"/>
              <a:t> </a:t>
            </a:r>
            <a:r>
              <a:rPr lang="en-US" sz="2400" dirty="0" err="1"/>
              <a:t>razvoj</a:t>
            </a:r>
            <a:r>
              <a:rPr lang="en-US" sz="2400" dirty="0"/>
              <a:t>)</a:t>
            </a:r>
            <a:r>
              <a:rPr lang="sr-Latn-CS" sz="2400" dirty="0"/>
              <a:t>, intenzitet zaostalosti</a:t>
            </a:r>
            <a:endParaRPr lang="en-US" dirty="0"/>
          </a:p>
          <a:p>
            <a:pPr marL="228600" lvl="1" eaLnBrk="1" hangingPunct="1">
              <a:lnSpc>
                <a:spcPct val="70000"/>
              </a:lnSpc>
              <a:spcBef>
                <a:spcPts val="1000"/>
              </a:spcBef>
            </a:pPr>
            <a:r>
              <a:rPr lang="en-US" dirty="0" err="1"/>
              <a:t>Privremena</a:t>
            </a:r>
            <a:r>
              <a:rPr lang="en-US" dirty="0"/>
              <a:t> </a:t>
            </a:r>
            <a:r>
              <a:rPr lang="en-US" dirty="0" err="1"/>
              <a:t>psihička</a:t>
            </a:r>
            <a:r>
              <a:rPr lang="en-US" dirty="0"/>
              <a:t> </a:t>
            </a:r>
            <a:r>
              <a:rPr lang="en-US" dirty="0" err="1"/>
              <a:t>poremećenost</a:t>
            </a:r>
            <a:r>
              <a:rPr lang="en-US" dirty="0"/>
              <a:t> – </a:t>
            </a:r>
            <a:r>
              <a:rPr lang="en-US" dirty="0" err="1"/>
              <a:t>poremećaji</a:t>
            </a:r>
            <a:r>
              <a:rPr lang="en-US" dirty="0"/>
              <a:t> </a:t>
            </a:r>
            <a:r>
              <a:rPr lang="en-US" dirty="0" err="1"/>
              <a:t>kraćeg</a:t>
            </a:r>
            <a:r>
              <a:rPr lang="en-US" dirty="0"/>
              <a:t> </a:t>
            </a:r>
            <a:r>
              <a:rPr lang="en-US" dirty="0" err="1"/>
              <a:t>trajanja</a:t>
            </a:r>
            <a:endParaRPr lang="en-US" dirty="0"/>
          </a:p>
          <a:p>
            <a:pPr marL="685800" lvl="2" eaLnBrk="1" hangingPunct="1">
              <a:lnSpc>
                <a:spcPct val="70000"/>
              </a:lnSpc>
              <a:spcBef>
                <a:spcPts val="1000"/>
              </a:spcBef>
            </a:pPr>
            <a:r>
              <a:rPr lang="en-US" sz="2400" dirty="0" err="1"/>
              <a:t>Abnormalne</a:t>
            </a:r>
            <a:r>
              <a:rPr lang="en-US" sz="2400" dirty="0"/>
              <a:t> </a:t>
            </a:r>
            <a:r>
              <a:rPr lang="en-US" sz="2400" dirty="0" err="1"/>
              <a:t>psihičke</a:t>
            </a:r>
            <a:r>
              <a:rPr lang="en-US" sz="2400" dirty="0"/>
              <a:t> </a:t>
            </a:r>
            <a:r>
              <a:rPr lang="en-US" sz="2400" dirty="0" err="1"/>
              <a:t>reakcije</a:t>
            </a:r>
            <a:r>
              <a:rPr lang="en-US" sz="2400" dirty="0"/>
              <a:t> </a:t>
            </a:r>
            <a:r>
              <a:rPr lang="en-US" sz="2400" dirty="0" err="1"/>
              <a:t>usled</a:t>
            </a:r>
            <a:r>
              <a:rPr lang="en-US" sz="2400" dirty="0"/>
              <a:t> </a:t>
            </a:r>
            <a:r>
              <a:rPr lang="en-US" sz="2400" dirty="0" err="1"/>
              <a:t>jakih</a:t>
            </a:r>
            <a:r>
              <a:rPr lang="en-US" sz="2400" dirty="0"/>
              <a:t> </a:t>
            </a:r>
            <a:r>
              <a:rPr lang="en-US" sz="2400" dirty="0" err="1"/>
              <a:t>afekata</a:t>
            </a:r>
            <a:endParaRPr lang="en-US" sz="2400" dirty="0"/>
          </a:p>
          <a:p>
            <a:pPr marL="685800" lvl="2" eaLnBrk="1" hangingPunct="1">
              <a:lnSpc>
                <a:spcPct val="70000"/>
              </a:lnSpc>
              <a:spcBef>
                <a:spcPts val="1000"/>
              </a:spcBef>
            </a:pPr>
            <a:r>
              <a:rPr lang="en-US" sz="2400" dirty="0" err="1"/>
              <a:t>Intoksacija</a:t>
            </a:r>
            <a:r>
              <a:rPr lang="en-US" sz="2400" dirty="0"/>
              <a:t> </a:t>
            </a:r>
            <a:r>
              <a:rPr lang="en-US" sz="2400" dirty="0" err="1"/>
              <a:t>alkoholom</a:t>
            </a:r>
            <a:r>
              <a:rPr lang="en-US" sz="2400" dirty="0"/>
              <a:t>, </a:t>
            </a:r>
            <a:r>
              <a:rPr lang="en-US" sz="2400" dirty="0" err="1"/>
              <a:t>epileptična</a:t>
            </a:r>
            <a:r>
              <a:rPr lang="en-US" sz="2400" dirty="0"/>
              <a:t> </a:t>
            </a:r>
            <a:r>
              <a:rPr lang="en-US" sz="2400" dirty="0" err="1"/>
              <a:t>sumračna</a:t>
            </a:r>
            <a:r>
              <a:rPr lang="en-US" sz="2400" dirty="0"/>
              <a:t> </a:t>
            </a:r>
            <a:r>
              <a:rPr lang="en-US" sz="2400" dirty="0" err="1"/>
              <a:t>stanja</a:t>
            </a:r>
            <a:r>
              <a:rPr lang="en-US" sz="2400" dirty="0"/>
              <a:t>, </a:t>
            </a:r>
            <a:r>
              <a:rPr lang="en-US" sz="2400" dirty="0" err="1"/>
              <a:t>prolazni</a:t>
            </a:r>
            <a:r>
              <a:rPr lang="en-US" sz="2400" dirty="0"/>
              <a:t> </a:t>
            </a:r>
            <a:r>
              <a:rPr lang="en-US" sz="2400" dirty="0" err="1"/>
              <a:t>duševni</a:t>
            </a:r>
            <a:r>
              <a:rPr lang="en-US" sz="2400" dirty="0"/>
              <a:t> </a:t>
            </a:r>
            <a:r>
              <a:rPr lang="en-US" sz="2400" dirty="0" err="1"/>
              <a:t>poremećaji</a:t>
            </a:r>
            <a:r>
              <a:rPr lang="en-US" sz="2400" dirty="0"/>
              <a:t> </a:t>
            </a:r>
            <a:r>
              <a:rPr lang="en-US" sz="2400" dirty="0" err="1"/>
              <a:t>kod</a:t>
            </a:r>
            <a:r>
              <a:rPr lang="en-US" sz="2400" dirty="0"/>
              <a:t> </a:t>
            </a:r>
            <a:r>
              <a:rPr lang="en-US" sz="2400" dirty="0" err="1"/>
              <a:t>telesnih</a:t>
            </a:r>
            <a:r>
              <a:rPr lang="en-US" sz="2400" dirty="0"/>
              <a:t> </a:t>
            </a:r>
            <a:r>
              <a:rPr lang="en-US" sz="2400" dirty="0" err="1"/>
              <a:t>bolesti</a:t>
            </a:r>
            <a:r>
              <a:rPr lang="en-US" sz="2400" dirty="0"/>
              <a:t> </a:t>
            </a:r>
            <a:r>
              <a:rPr lang="en-US" sz="2400" dirty="0" err="1"/>
              <a:t>ili</a:t>
            </a:r>
            <a:r>
              <a:rPr lang="en-US" sz="2400" dirty="0"/>
              <a:t> </a:t>
            </a:r>
            <a:r>
              <a:rPr lang="en-US" sz="2400" dirty="0" err="1"/>
              <a:t>povrede</a:t>
            </a:r>
            <a:r>
              <a:rPr lang="en-US" sz="2400" dirty="0"/>
              <a:t> </a:t>
            </a:r>
            <a:r>
              <a:rPr lang="en-US" sz="2400" dirty="0" err="1"/>
              <a:t>mozga</a:t>
            </a:r>
            <a:endParaRPr lang="sr-Latn-CS" sz="2400" dirty="0"/>
          </a:p>
          <a:p>
            <a:pPr marL="685800" lvl="2" eaLnBrk="1" hangingPunct="1">
              <a:lnSpc>
                <a:spcPct val="70000"/>
              </a:lnSpc>
              <a:spcBef>
                <a:spcPts val="1000"/>
              </a:spcBef>
            </a:pPr>
            <a:endParaRPr lang="sr-Latn-CS"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pPr algn="ctr" eaLnBrk="1" hangingPunct="1"/>
            <a:r>
              <a:rPr lang="en-US"/>
              <a:t>Veštačenje afekta</a:t>
            </a:r>
          </a:p>
        </p:txBody>
      </p:sp>
      <p:sp>
        <p:nvSpPr>
          <p:cNvPr id="30722" name="Content Placeholder 2"/>
          <p:cNvSpPr>
            <a:spLocks noGrp="1"/>
          </p:cNvSpPr>
          <p:nvPr>
            <p:ph idx="1"/>
          </p:nvPr>
        </p:nvSpPr>
        <p:spPr>
          <a:xfrm>
            <a:off x="838200" y="1360488"/>
            <a:ext cx="10515600" cy="4351337"/>
          </a:xfrm>
        </p:spPr>
        <p:txBody>
          <a:bodyPr/>
          <a:lstStyle/>
          <a:p>
            <a:pPr eaLnBrk="1" hangingPunct="1"/>
            <a:r>
              <a:rPr lang="en-US"/>
              <a:t>Afekti – snažni emocionalne paroksizmi</a:t>
            </a:r>
            <a:r>
              <a:rPr lang="sr-Latn-CS"/>
              <a:t>, emocionalni proboj</a:t>
            </a:r>
            <a:endParaRPr lang="en-US"/>
          </a:p>
          <a:p>
            <a:pPr eaLnBrk="1" hangingPunct="1"/>
            <a:r>
              <a:rPr lang="en-US"/>
              <a:t>Raspoloženje – relativno trajno stanje emocija</a:t>
            </a:r>
            <a:endParaRPr lang="sr-Latn-CS"/>
          </a:p>
          <a:p>
            <a:pPr eaLnBrk="1" hangingPunct="1"/>
            <a:r>
              <a:rPr lang="sr-Latn-CS"/>
              <a:t>Afekt</a:t>
            </a:r>
            <a:r>
              <a:rPr lang="en-US"/>
              <a:t>e</a:t>
            </a:r>
            <a:r>
              <a:rPr lang="sr-Latn-CS"/>
              <a:t> delimo:</a:t>
            </a:r>
          </a:p>
          <a:p>
            <a:pPr lvl="1" eaLnBrk="1" hangingPunct="1"/>
            <a:r>
              <a:rPr lang="sr-Latn-CS"/>
              <a:t>Prema j</a:t>
            </a:r>
            <a:r>
              <a:rPr lang="en-US"/>
              <a:t>a</a:t>
            </a:r>
            <a:r>
              <a:rPr lang="sr-Latn-CS"/>
              <a:t>čini: jake i slabe</a:t>
            </a:r>
          </a:p>
          <a:p>
            <a:pPr lvl="1" eaLnBrk="1" hangingPunct="1"/>
            <a:r>
              <a:rPr lang="sr-Latn-CS"/>
              <a:t>Prema trajanju: kratkog i dužeg trajanja</a:t>
            </a:r>
          </a:p>
          <a:p>
            <a:pPr lvl="1" eaLnBrk="1" hangingPunct="1"/>
            <a:r>
              <a:rPr lang="sr-Latn-CS"/>
              <a:t>Brzini nasatanla – naglog, ređe soprg (kumuliranog) nastanka</a:t>
            </a:r>
            <a:endParaRPr lang="en-US"/>
          </a:p>
          <a:p>
            <a:pPr eaLnBrk="1" hangingPunct="1"/>
            <a:r>
              <a:rPr lang="en-US"/>
              <a:t>Faze razvoja afekta:</a:t>
            </a:r>
          </a:p>
          <a:p>
            <a:pPr lvl="1" eaLnBrk="1" hangingPunct="1"/>
            <a:r>
              <a:rPr lang="en-US"/>
              <a:t>1. početak afekta</a:t>
            </a:r>
            <a:r>
              <a:rPr lang="sr-Latn-CS"/>
              <a:t> – pojava emocije</a:t>
            </a:r>
            <a:endParaRPr lang="en-US"/>
          </a:p>
          <a:p>
            <a:pPr lvl="1" eaLnBrk="1" hangingPunct="1"/>
            <a:r>
              <a:rPr lang="en-US"/>
              <a:t>2.</a:t>
            </a:r>
            <a:r>
              <a:rPr lang="sr-Latn-CS"/>
              <a:t> o</a:t>
            </a:r>
            <a:r>
              <a:rPr lang="en-US"/>
              <a:t>snovni period</a:t>
            </a:r>
            <a:r>
              <a:rPr lang="sr-Latn-CS"/>
              <a:t> – sam afekat</a:t>
            </a:r>
            <a:endParaRPr lang="en-US"/>
          </a:p>
          <a:p>
            <a:pPr lvl="1" eaLnBrk="1" hangingPunct="1"/>
            <a:r>
              <a:rPr lang="en-US"/>
              <a:t>3. pražnjenje - rasterećenje</a:t>
            </a:r>
          </a:p>
          <a:p>
            <a:pPr lvl="1" eaLnBrk="1" hangingPunct="1"/>
            <a:r>
              <a:rPr lang="en-US"/>
              <a:t>4. postafektno stanje</a:t>
            </a:r>
          </a:p>
          <a:p>
            <a:pPr eaLnBrk="1" hangingPunct="1"/>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eaLnBrk="1" hangingPunct="1"/>
            <a:r>
              <a:rPr lang="en-US">
                <a:effectLst>
                  <a:outerShdw blurRad="38100" dist="38100" dir="2700000" algn="tl">
                    <a:srgbClr val="C0C0C0"/>
                  </a:outerShdw>
                </a:effectLst>
              </a:rPr>
              <a:t>Patološki afekat</a:t>
            </a:r>
            <a:r>
              <a:rPr lang="sr-Latn-CS">
                <a:effectLst>
                  <a:outerShdw blurRad="38100" dist="38100" dir="2700000" algn="tl">
                    <a:srgbClr val="C0C0C0"/>
                  </a:outerShdw>
                </a:effectLst>
              </a:rPr>
              <a:t> - faze</a:t>
            </a:r>
            <a:endParaRPr lang="en-US">
              <a:effectLst>
                <a:outerShdw blurRad="38100" dist="38100" dir="2700000" algn="tl">
                  <a:srgbClr val="C0C0C0"/>
                </a:outerShdw>
              </a:effectLst>
            </a:endParaRPr>
          </a:p>
        </p:txBody>
      </p:sp>
      <p:sp>
        <p:nvSpPr>
          <p:cNvPr id="32770" name="Content Placeholder 2"/>
          <p:cNvSpPr>
            <a:spLocks noGrp="1"/>
          </p:cNvSpPr>
          <p:nvPr>
            <p:ph idx="1"/>
          </p:nvPr>
        </p:nvSpPr>
        <p:spPr>
          <a:xfrm>
            <a:off x="703263" y="962025"/>
            <a:ext cx="11099800" cy="4351338"/>
          </a:xfrm>
        </p:spPr>
        <p:txBody>
          <a:bodyPr/>
          <a:lstStyle/>
          <a:p>
            <a:pPr eaLnBrk="1" hangingPunct="1"/>
            <a:endParaRPr lang="sr-Latn-CS"/>
          </a:p>
          <a:p>
            <a:pPr eaLnBrk="1" hangingPunct="1"/>
            <a:r>
              <a:rPr lang="en-US" sz="2400"/>
              <a:t>Pripremna – svest</a:t>
            </a:r>
            <a:r>
              <a:rPr lang="sr-Latn-CS" sz="2400"/>
              <a:t> i opažanje</a:t>
            </a:r>
            <a:r>
              <a:rPr lang="en-US" sz="2400"/>
              <a:t> još uvek očuvan</a:t>
            </a:r>
            <a:r>
              <a:rPr lang="sr-Latn-CS" sz="2400"/>
              <a:t>i, javlja se napetost, koncentracija pažnje na određeni fokus</a:t>
            </a:r>
          </a:p>
          <a:p>
            <a:pPr eaLnBrk="1" hangingPunct="1"/>
            <a:r>
              <a:rPr lang="sr-Latn-CS" sz="2400"/>
              <a:t>Pojava afekta - opažanje popušta, sposobnost shvatanja biva pormećena, neodoljiva težnja da se ostvari radnja </a:t>
            </a:r>
          </a:p>
          <a:p>
            <a:pPr eaLnBrk="1" hangingPunct="1"/>
            <a:r>
              <a:rPr lang="en-US" sz="2400"/>
              <a:t>Eksplozivno rasterećenj</a:t>
            </a:r>
            <a:r>
              <a:rPr lang="sr-Latn-CS" sz="2400"/>
              <a:t>e</a:t>
            </a:r>
            <a:r>
              <a:rPr lang="en-US" sz="2400"/>
              <a:t> – gubitak samokontrole, pormećaj svesti</a:t>
            </a:r>
            <a:r>
              <a:rPr lang="sr-Latn-CS" sz="2400"/>
              <a:t> (pomućenje ili suženje) “kao u magnovenju” agresivne radnje se čine u krjnjoj psihomotornoj uzbuđenosti, praćenje strahom, razdraženošću, dezorijentacijom</a:t>
            </a:r>
          </a:p>
          <a:p>
            <a:pPr eaLnBrk="1" hangingPunct="1"/>
            <a:r>
              <a:rPr lang="en-US" sz="2400"/>
              <a:t>Izlazna – završna faza</a:t>
            </a:r>
            <a:r>
              <a:rPr lang="sr-Latn-CS" sz="2400"/>
              <a:t> – psihička i fizička uzbuđenost, otupljenost, ravnodušnost, sklonost snu, postoji amnezija za delo, motorna iscrpljenost poremećaj hodanja, kretnji, upadljiva mimika, lice je umorno, iz ruku ispadaju predmeti, odnos prema počinjenom delu je ravnodušan, kasnije se javlja kajanje</a:t>
            </a:r>
            <a:endParaRPr lang="en-US" sz="2400"/>
          </a:p>
          <a:p>
            <a:pPr eaLnBrk="1" hangingPunct="1">
              <a:buFont typeface="Arial" charset="0"/>
              <a:buNone/>
            </a:pPr>
            <a:r>
              <a:rPr lang="en-US" sz="2400"/>
              <a:t> </a:t>
            </a:r>
          </a:p>
          <a:p>
            <a:pPr eaLnBrk="1" hangingPunct="1"/>
            <a:endParaRPr lang="en-US" sz="2400"/>
          </a:p>
          <a:p>
            <a:pPr eaLnBrk="1" hangingPunct="1"/>
            <a:endParaRPr lang="en-US"/>
          </a:p>
          <a:p>
            <a:pPr eaLnBrk="1" hangingPunct="1"/>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p:nvPr>
        </p:nvSpPr>
        <p:spPr/>
        <p:txBody>
          <a:bodyPr/>
          <a:lstStyle/>
          <a:p>
            <a:pPr algn="ctr"/>
            <a:r>
              <a:rPr lang="sr-Latn-CS" sz="3600" b="1">
                <a:effectLst>
                  <a:outerShdw blurRad="38100" dist="38100" dir="2700000" algn="tl">
                    <a:srgbClr val="C0C0C0"/>
                  </a:outerShdw>
                </a:effectLst>
              </a:rPr>
              <a:t>Veštačenje dodele dece u postupku razvoda braka</a:t>
            </a:r>
            <a:endParaRPr lang="en-US" sz="3600" b="1">
              <a:effectLst>
                <a:outerShdw blurRad="38100" dist="38100" dir="2700000" algn="tl">
                  <a:srgbClr val="C0C0C0"/>
                </a:outerShdw>
              </a:effectLst>
            </a:endParaRPr>
          </a:p>
        </p:txBody>
      </p:sp>
      <p:sp>
        <p:nvSpPr>
          <p:cNvPr id="46083" name="Rectangle 3"/>
          <p:cNvSpPr>
            <a:spLocks noGrp="1"/>
          </p:cNvSpPr>
          <p:nvPr>
            <p:ph type="body" idx="1"/>
          </p:nvPr>
        </p:nvSpPr>
        <p:spPr/>
        <p:txBody>
          <a:bodyPr/>
          <a:lstStyle/>
          <a:p>
            <a:pPr marL="533400" indent="-533400"/>
            <a:r>
              <a:rPr lang="sr-Latn-CS"/>
              <a:t>Veštačenje se UVEK odvija kako bi se zatupali interesi dece</a:t>
            </a:r>
          </a:p>
          <a:p>
            <a:pPr marL="533400" indent="-533400"/>
            <a:r>
              <a:rPr lang="sr-Latn-CS"/>
              <a:t>Klosinski (1993) ističe roditeljska ponašanja koja imaju značenje emocionalnog zlostavljanja:</a:t>
            </a:r>
          </a:p>
          <a:p>
            <a:pPr marL="533400" indent="-533400">
              <a:buFont typeface="Arial" charset="0"/>
              <a:buAutoNum type="arabicPeriod"/>
            </a:pPr>
            <a:r>
              <a:rPr lang="sr-Latn-CS"/>
              <a:t>Nametanje anksioznosti i krivice zbog pristajanja uz jednog roditelja</a:t>
            </a:r>
          </a:p>
          <a:p>
            <a:pPr marL="533400" indent="-533400">
              <a:buFont typeface="Arial" charset="0"/>
              <a:buAutoNum type="arabicPeriod"/>
            </a:pPr>
            <a:r>
              <a:rPr lang="sr-Latn-CS"/>
              <a:t>(Ne)svesna upotreba deteta kako bi jedan od roditelja ostvario svoj cilj u postupku – instruranje deteta </a:t>
            </a:r>
          </a:p>
          <a:p>
            <a:pPr marL="533400" indent="-533400">
              <a:buFont typeface="Arial" charset="0"/>
              <a:buAutoNum type="arabicPeriod"/>
            </a:pPr>
            <a:r>
              <a:rPr lang="sr-Latn-CS"/>
              <a:t>Otmica ili protivzakonito skrivanje od drugoh roditelja</a:t>
            </a:r>
          </a:p>
          <a:p>
            <a:pPr marL="533400" indent="-533400">
              <a:buFont typeface="Arial" charset="0"/>
              <a:buAutoNum type="arabicPeriod"/>
            </a:pPr>
            <a:r>
              <a:rPr lang="sr-Latn-CS"/>
              <a:t>Fizički obračuni pred detetom</a:t>
            </a:r>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p:cNvSpPr>
          <p:nvPr>
            <p:ph type="title"/>
          </p:nvPr>
        </p:nvSpPr>
        <p:spPr/>
        <p:txBody>
          <a:bodyPr/>
          <a:lstStyle/>
          <a:p>
            <a:pPr algn="ctr" eaLnBrk="1" hangingPunct="1">
              <a:defRPr/>
            </a:pPr>
            <a:r>
              <a:rPr lang="sr-Latn-CS" sz="3600" b="1">
                <a:effectLst>
                  <a:outerShdw blurRad="38100" dist="38100" dir="2700000" algn="tl">
                    <a:srgbClr val="C0C0C0"/>
                  </a:outerShdw>
                </a:effectLst>
              </a:rPr>
              <a:t>Veštačenje roditeljske podobnosti</a:t>
            </a:r>
            <a:endParaRPr lang="en-US" sz="3600" b="1">
              <a:effectLst>
                <a:outerShdw blurRad="38100" dist="38100" dir="2700000" algn="tl">
                  <a:srgbClr val="C0C0C0"/>
                </a:outerShdw>
              </a:effectLst>
            </a:endParaRPr>
          </a:p>
        </p:txBody>
      </p:sp>
      <p:sp>
        <p:nvSpPr>
          <p:cNvPr id="35842" name="Rectangle 3"/>
          <p:cNvSpPr>
            <a:spLocks noGrp="1"/>
          </p:cNvSpPr>
          <p:nvPr>
            <p:ph type="body" idx="1"/>
          </p:nvPr>
        </p:nvSpPr>
        <p:spPr/>
        <p:txBody>
          <a:bodyPr/>
          <a:lstStyle/>
          <a:p>
            <a:pPr eaLnBrk="1" hangingPunct="1">
              <a:lnSpc>
                <a:spcPct val="80000"/>
              </a:lnSpc>
              <a:buFont typeface="Arial" charset="0"/>
              <a:buNone/>
            </a:pPr>
            <a:r>
              <a:rPr lang="sr-Latn-CS"/>
              <a:t>1. Sposobnost realnog opažanja deteta</a:t>
            </a:r>
          </a:p>
          <a:p>
            <a:pPr eaLnBrk="1" hangingPunct="1">
              <a:lnSpc>
                <a:spcPct val="80000"/>
              </a:lnSpc>
              <a:buFont typeface="Arial" charset="0"/>
              <a:buNone/>
            </a:pPr>
            <a:r>
              <a:rPr lang="sr-Latn-CS"/>
              <a:t>2. Sposobnost prihvatanja odgovornosti za prepoznavanje detetovih potreba</a:t>
            </a:r>
          </a:p>
          <a:p>
            <a:pPr eaLnBrk="1" hangingPunct="1">
              <a:lnSpc>
                <a:spcPct val="80000"/>
              </a:lnSpc>
              <a:buFont typeface="Arial" charset="0"/>
              <a:buNone/>
            </a:pPr>
            <a:r>
              <a:rPr lang="sr-Latn-CS"/>
              <a:t>3. Sposobnost postavljanja realističnih očekivanja o detetovim mogućnostima suočavanja </a:t>
            </a:r>
          </a:p>
          <a:p>
            <a:pPr eaLnBrk="1" hangingPunct="1">
              <a:lnSpc>
                <a:spcPct val="80000"/>
              </a:lnSpc>
              <a:buFont typeface="Arial" charset="0"/>
              <a:buNone/>
            </a:pPr>
            <a:r>
              <a:rPr lang="sr-Latn-CS"/>
              <a:t>4. Sposobnost uključivanja u pozitivnu interakciju sa detetom</a:t>
            </a:r>
          </a:p>
          <a:p>
            <a:pPr eaLnBrk="1" hangingPunct="1">
              <a:lnSpc>
                <a:spcPct val="80000"/>
              </a:lnSpc>
              <a:buFont typeface="Arial" charset="0"/>
              <a:buNone/>
            </a:pPr>
            <a:r>
              <a:rPr lang="sr-Latn-CS"/>
              <a:t>5. Sposobnost saosećanja sa detetom</a:t>
            </a:r>
          </a:p>
          <a:p>
            <a:pPr eaLnBrk="1" hangingPunct="1">
              <a:lnSpc>
                <a:spcPct val="80000"/>
              </a:lnSpc>
              <a:buFont typeface="Arial" charset="0"/>
              <a:buNone/>
            </a:pPr>
            <a:r>
              <a:rPr lang="sr-Latn-CS"/>
              <a:t>6. Sposobnost davanja prednosti  zadovoljenju detetovih bazičnih potreba </a:t>
            </a:r>
          </a:p>
          <a:p>
            <a:pPr eaLnBrk="1" hangingPunct="1">
              <a:lnSpc>
                <a:spcPct val="80000"/>
              </a:lnSpc>
              <a:buFont typeface="Arial" charset="0"/>
              <a:buNone/>
            </a:pPr>
            <a:r>
              <a:rPr lang="sr-Latn-CS"/>
              <a:t>7. Sposobnost obuzdavanja vlastitig bola i frustracija pred detetom</a:t>
            </a:r>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p:txBody>
          <a:bodyPr/>
          <a:lstStyle/>
          <a:p>
            <a:pPr eaLnBrk="1" hangingPunct="1"/>
            <a:r>
              <a:rPr lang="en-US"/>
              <a:t>Reference</a:t>
            </a:r>
          </a:p>
        </p:txBody>
      </p:sp>
      <p:sp>
        <p:nvSpPr>
          <p:cNvPr id="36866" name="Content Placeholder 2"/>
          <p:cNvSpPr>
            <a:spLocks noGrp="1"/>
          </p:cNvSpPr>
          <p:nvPr>
            <p:ph idx="1"/>
          </p:nvPr>
        </p:nvSpPr>
        <p:spPr/>
        <p:txBody>
          <a:bodyPr/>
          <a:lstStyle/>
          <a:p>
            <a:pPr eaLnBrk="1" hangingPunct="1"/>
            <a:r>
              <a:rPr lang="en-US" dirty="0" err="1"/>
              <a:t>Dunji</a:t>
            </a:r>
            <a:r>
              <a:rPr lang="sr-Latn-CS" dirty="0"/>
              <a:t>ć i sar. (2008). </a:t>
            </a:r>
            <a:r>
              <a:rPr lang="sr-Latn-CS" dirty="0" err="1"/>
              <a:t>Ekpertizna</a:t>
            </a:r>
            <a:r>
              <a:rPr lang="sr-Latn-CS" dirty="0"/>
              <a:t> medicina; Evropski centar za mir i razvoj Univerziteta za mir Ujedinjenih nacija, Beograd</a:t>
            </a:r>
            <a:endParaRPr lang="en-US" dirty="0"/>
          </a:p>
          <a:p>
            <a:pPr eaLnBrk="1" hangingPunct="1"/>
            <a:r>
              <a:rPr lang="en-US" dirty="0" err="1"/>
              <a:t>Šarkić</a:t>
            </a:r>
            <a:r>
              <a:rPr lang="en-US" dirty="0"/>
              <a:t> N (2011). </a:t>
            </a:r>
            <a:r>
              <a:rPr lang="en-US" dirty="0" err="1"/>
              <a:t>Priručnik</a:t>
            </a:r>
            <a:r>
              <a:rPr lang="en-US" dirty="0"/>
              <a:t> o </a:t>
            </a:r>
            <a:r>
              <a:rPr lang="en-US" dirty="0" err="1"/>
              <a:t>veštačenju</a:t>
            </a:r>
            <a:r>
              <a:rPr lang="en-US" dirty="0"/>
              <a:t> </a:t>
            </a:r>
            <a:r>
              <a:rPr lang="en-US" dirty="0" err="1"/>
              <a:t>zbornik</a:t>
            </a:r>
            <a:r>
              <a:rPr lang="en-US" dirty="0"/>
              <a:t>, </a:t>
            </a:r>
            <a:r>
              <a:rPr lang="en-US" dirty="0" err="1"/>
              <a:t>Glosarijum</a:t>
            </a:r>
            <a:r>
              <a:rPr lang="en-US" dirty="0"/>
              <a:t>, Beograd</a:t>
            </a:r>
            <a:endParaRPr lang="sr-Latn-CS" dirty="0"/>
          </a:p>
          <a:p>
            <a:pPr eaLnBrk="1" hangingPunct="1"/>
            <a:r>
              <a:rPr lang="en-US" dirty="0"/>
              <a:t>Walker E.L, Shapiro D.,</a:t>
            </a:r>
            <a:r>
              <a:rPr lang="en-US" dirty="0" err="1"/>
              <a:t>Akl</a:t>
            </a:r>
            <a:r>
              <a:rPr lang="en-US" dirty="0"/>
              <a:t> S., (2020). Introduction to Forensic Psychology Second Edition, Springer</a:t>
            </a:r>
          </a:p>
          <a:p>
            <a:pPr eaLnBrk="1" hangingPunct="1"/>
            <a:r>
              <a:rPr lang="en-US" dirty="0" err="1"/>
              <a:t>Selbom</a:t>
            </a:r>
            <a:r>
              <a:rPr lang="en-US" dirty="0"/>
              <a:t> M., Suhr J.A., (2020). The Cambridge Handbook of Clinical Assessment and Diagnosis, Cambridge University Press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p:txBody>
          <a:bodyPr/>
          <a:lstStyle/>
          <a:p>
            <a:pPr algn="ctr" eaLnBrk="1" hangingPunct="1">
              <a:defRPr/>
            </a:pPr>
            <a:r>
              <a:rPr lang="en-US" sz="3600" b="1" dirty="0" err="1">
                <a:effectLst>
                  <a:outerShdw blurRad="38100" dist="38100" dir="2700000" algn="tl">
                    <a:srgbClr val="C0C0C0"/>
                  </a:outerShdw>
                </a:effectLst>
              </a:rPr>
              <a:t>Forenzi</a:t>
            </a:r>
            <a:r>
              <a:rPr lang="sr-Latn-CS" sz="3600" b="1" dirty="0" err="1">
                <a:effectLst>
                  <a:outerShdw blurRad="38100" dist="38100" dir="2700000" algn="tl">
                    <a:srgbClr val="C0C0C0"/>
                  </a:outerShdw>
                </a:effectLst>
              </a:rPr>
              <a:t>čka</a:t>
            </a:r>
            <a:r>
              <a:rPr lang="sr-Latn-CS" sz="3600" b="1" dirty="0">
                <a:effectLst>
                  <a:outerShdw blurRad="38100" dist="38100" dir="2700000" algn="tl">
                    <a:srgbClr val="C0C0C0"/>
                  </a:outerShdw>
                </a:effectLst>
              </a:rPr>
              <a:t> psihologija</a:t>
            </a:r>
            <a:endParaRPr lang="en-US" sz="3600" b="1" dirty="0">
              <a:effectLst>
                <a:outerShdw blurRad="38100" dist="38100" dir="2700000" algn="tl">
                  <a:srgbClr val="C0C0C0"/>
                </a:outerShdw>
              </a:effectLst>
            </a:endParaRPr>
          </a:p>
        </p:txBody>
      </p:sp>
      <p:sp>
        <p:nvSpPr>
          <p:cNvPr id="3" name="Content Placeholder 2"/>
          <p:cNvSpPr>
            <a:spLocks noGrp="1"/>
          </p:cNvSpPr>
          <p:nvPr>
            <p:ph idx="1"/>
          </p:nvPr>
        </p:nvSpPr>
        <p:spPr>
          <a:xfrm>
            <a:off x="593725" y="1825625"/>
            <a:ext cx="11237913" cy="4667250"/>
          </a:xfrm>
        </p:spPr>
        <p:txBody>
          <a:bodyPr>
            <a:normAutofit/>
          </a:bodyPr>
          <a:lstStyle/>
          <a:p>
            <a:pPr eaLnBrk="1" hangingPunct="1">
              <a:lnSpc>
                <a:spcPct val="70000"/>
              </a:lnSpc>
              <a:defRPr/>
            </a:pPr>
            <a:r>
              <a:rPr lang="en-US" sz="2400" dirty="0" err="1"/>
              <a:t>Primenjena</a:t>
            </a:r>
            <a:r>
              <a:rPr lang="en-US" sz="2400" dirty="0"/>
              <a:t> grana </a:t>
            </a:r>
            <a:r>
              <a:rPr lang="en-US" sz="2400" dirty="0" err="1"/>
              <a:t>psihologije</a:t>
            </a:r>
            <a:endParaRPr lang="sr-Latn-CS" sz="2400" dirty="0"/>
          </a:p>
          <a:p>
            <a:pPr eaLnBrk="1" hangingPunct="1">
              <a:lnSpc>
                <a:spcPct val="70000"/>
              </a:lnSpc>
              <a:defRPr/>
            </a:pPr>
            <a:r>
              <a:rPr lang="sr-Latn-CS" sz="2400" dirty="0"/>
              <a:t>I</a:t>
            </a:r>
            <a:r>
              <a:rPr lang="en-US" sz="2400" dirty="0" err="1"/>
              <a:t>ntegrativna</a:t>
            </a:r>
            <a:r>
              <a:rPr lang="en-US" sz="2400" dirty="0"/>
              <a:t>, </a:t>
            </a:r>
            <a:r>
              <a:rPr lang="en-US" sz="2400" dirty="0" err="1"/>
              <a:t>multidisciplinarna</a:t>
            </a:r>
            <a:r>
              <a:rPr lang="en-US" sz="2400" dirty="0"/>
              <a:t> grana </a:t>
            </a:r>
            <a:r>
              <a:rPr lang="en-US" sz="2400" dirty="0" err="1"/>
              <a:t>koja</a:t>
            </a:r>
            <a:r>
              <a:rPr lang="en-US" sz="2400" dirty="0"/>
              <a:t> </a:t>
            </a:r>
            <a:r>
              <a:rPr lang="en-US" sz="2400" dirty="0" err="1"/>
              <a:t>spaja</a:t>
            </a:r>
            <a:r>
              <a:rPr lang="en-US" sz="2400" dirty="0"/>
              <a:t> </a:t>
            </a:r>
            <a:r>
              <a:rPr lang="en-US" sz="2400" dirty="0" err="1"/>
              <a:t>psihologiju</a:t>
            </a:r>
            <a:r>
              <a:rPr lang="en-US" sz="2400" dirty="0"/>
              <a:t> </a:t>
            </a:r>
            <a:r>
              <a:rPr lang="en-US" sz="2400" dirty="0" err="1"/>
              <a:t>i</a:t>
            </a:r>
            <a:r>
              <a:rPr lang="en-US" sz="2400" dirty="0"/>
              <a:t> </a:t>
            </a:r>
            <a:r>
              <a:rPr lang="en-US" sz="2400" dirty="0" err="1"/>
              <a:t>krivično-pravosudni</a:t>
            </a:r>
            <a:r>
              <a:rPr lang="en-US" sz="2400" dirty="0"/>
              <a:t> </a:t>
            </a:r>
            <a:r>
              <a:rPr lang="en-US" sz="2400" dirty="0" err="1"/>
              <a:t>sistem</a:t>
            </a:r>
            <a:endParaRPr lang="sr-Latn-CS" sz="2400" dirty="0"/>
          </a:p>
          <a:p>
            <a:pPr eaLnBrk="1" hangingPunct="1">
              <a:lnSpc>
                <a:spcPct val="80000"/>
              </a:lnSpc>
              <a:defRPr/>
            </a:pPr>
            <a:r>
              <a:rPr lang="en-US" sz="2400" dirty="0" err="1"/>
              <a:t>Forenzička</a:t>
            </a:r>
            <a:r>
              <a:rPr lang="en-US" sz="2400" dirty="0"/>
              <a:t> </a:t>
            </a:r>
            <a:r>
              <a:rPr lang="en-US" sz="2400" dirty="0" err="1"/>
              <a:t>procena</a:t>
            </a:r>
            <a:r>
              <a:rPr lang="en-US" sz="2400" dirty="0"/>
              <a:t> </a:t>
            </a:r>
            <a:r>
              <a:rPr lang="en-US" sz="2400" dirty="0" err="1"/>
              <a:t>mentalnog</a:t>
            </a:r>
            <a:r>
              <a:rPr lang="en-US" sz="2400" dirty="0"/>
              <a:t> </a:t>
            </a:r>
            <a:r>
              <a:rPr lang="en-US" sz="2400" dirty="0" err="1"/>
              <a:t>zdravlja</a:t>
            </a:r>
            <a:r>
              <a:rPr lang="en-US" sz="2400" dirty="0"/>
              <a:t> je </a:t>
            </a:r>
            <a:r>
              <a:rPr lang="en-US" sz="2400" dirty="0" err="1"/>
              <a:t>posebna</a:t>
            </a:r>
            <a:r>
              <a:rPr lang="en-US" sz="2400" dirty="0"/>
              <a:t> </a:t>
            </a:r>
            <a:r>
              <a:rPr lang="en-US" sz="2400" dirty="0" err="1"/>
              <a:t>kategorija</a:t>
            </a:r>
            <a:r>
              <a:rPr lang="en-US" sz="2400" dirty="0"/>
              <a:t> </a:t>
            </a:r>
            <a:r>
              <a:rPr lang="en-US" sz="2400" dirty="0" err="1"/>
              <a:t>psihološke</a:t>
            </a:r>
            <a:r>
              <a:rPr lang="en-US" sz="2400" dirty="0"/>
              <a:t> </a:t>
            </a:r>
            <a:r>
              <a:rPr lang="en-US" sz="2400" dirty="0" err="1"/>
              <a:t>procene</a:t>
            </a:r>
            <a:endParaRPr lang="en-US" sz="2400" dirty="0"/>
          </a:p>
          <a:p>
            <a:pPr eaLnBrk="1" hangingPunct="1">
              <a:lnSpc>
                <a:spcPct val="80000"/>
              </a:lnSpc>
              <a:defRPr/>
            </a:pPr>
            <a:r>
              <a:rPr lang="en-US" sz="2400" dirty="0" err="1"/>
              <a:t>Cilj</a:t>
            </a:r>
            <a:r>
              <a:rPr lang="en-US" sz="2400" dirty="0"/>
              <a:t>: </a:t>
            </a:r>
            <a:r>
              <a:rPr lang="en-US" sz="2400" dirty="0" err="1"/>
              <a:t>procena</a:t>
            </a:r>
            <a:r>
              <a:rPr lang="en-US" sz="2400" dirty="0"/>
              <a:t> </a:t>
            </a:r>
            <a:r>
              <a:rPr lang="en-US" sz="2400" dirty="0" err="1"/>
              <a:t>psihološkog</a:t>
            </a:r>
            <a:r>
              <a:rPr lang="en-US" sz="2400" dirty="0"/>
              <a:t> </a:t>
            </a:r>
            <a:r>
              <a:rPr lang="en-US" sz="2400" dirty="0" err="1"/>
              <a:t>funkcionisanja</a:t>
            </a:r>
            <a:r>
              <a:rPr lang="en-US" sz="2400" dirty="0"/>
              <a:t> </a:t>
            </a:r>
            <a:r>
              <a:rPr lang="en-US" sz="2400" dirty="0" err="1"/>
              <a:t>pojedinaca</a:t>
            </a:r>
            <a:r>
              <a:rPr lang="en-US" sz="2400" dirty="0"/>
              <a:t> </a:t>
            </a:r>
            <a:r>
              <a:rPr lang="en-US" sz="2400" dirty="0" err="1"/>
              <a:t>koje</a:t>
            </a:r>
            <a:r>
              <a:rPr lang="en-US" sz="2400" dirty="0"/>
              <a:t> je u </a:t>
            </a:r>
            <a:r>
              <a:rPr lang="en-US" sz="2400" dirty="0" err="1"/>
              <a:t>vezi</a:t>
            </a:r>
            <a:r>
              <a:rPr lang="en-US" sz="2400" dirty="0"/>
              <a:t> </a:t>
            </a:r>
            <a:r>
              <a:rPr lang="en-US" sz="2400" dirty="0" err="1"/>
              <a:t>sa</a:t>
            </a:r>
            <a:r>
              <a:rPr lang="en-US" sz="2400" dirty="0"/>
              <a:t> </a:t>
            </a:r>
            <a:r>
              <a:rPr lang="en-US" sz="2400" dirty="0" err="1"/>
              <a:t>specifičnim</a:t>
            </a:r>
            <a:r>
              <a:rPr lang="en-US" sz="2400" dirty="0"/>
              <a:t> </a:t>
            </a:r>
            <a:r>
              <a:rPr lang="en-US" sz="2400" dirty="0" err="1"/>
              <a:t>pravnim</a:t>
            </a:r>
            <a:r>
              <a:rPr lang="en-US" sz="2400" dirty="0"/>
              <a:t> </a:t>
            </a:r>
            <a:r>
              <a:rPr lang="en-US" sz="2400" dirty="0" err="1"/>
              <a:t>pitanjem</a:t>
            </a:r>
            <a:r>
              <a:rPr lang="en-US" sz="2400" dirty="0"/>
              <a:t> </a:t>
            </a:r>
            <a:r>
              <a:rPr lang="en-US" sz="2400" dirty="0" err="1"/>
              <a:t>i</a:t>
            </a:r>
            <a:r>
              <a:rPr lang="en-US" sz="2400" dirty="0"/>
              <a:t> </a:t>
            </a:r>
            <a:r>
              <a:rPr lang="en-US" sz="2400" dirty="0" err="1"/>
              <a:t>sa</a:t>
            </a:r>
            <a:r>
              <a:rPr lang="en-US" sz="2400" dirty="0"/>
              <a:t> </a:t>
            </a:r>
            <a:r>
              <a:rPr lang="en-US" sz="2400" dirty="0" err="1"/>
              <a:t>namerom</a:t>
            </a:r>
            <a:r>
              <a:rPr lang="en-US" sz="2400" dirty="0"/>
              <a:t> da se </a:t>
            </a:r>
            <a:r>
              <a:rPr lang="en-US" sz="2400" dirty="0" err="1"/>
              <a:t>pomogne</a:t>
            </a:r>
            <a:r>
              <a:rPr lang="en-US" sz="2400" dirty="0"/>
              <a:t> u </a:t>
            </a:r>
            <a:r>
              <a:rPr lang="en-US" sz="2400" dirty="0" err="1"/>
              <a:t>donošenju</a:t>
            </a:r>
            <a:r>
              <a:rPr lang="en-US" sz="2400" dirty="0"/>
              <a:t> </a:t>
            </a:r>
            <a:r>
              <a:rPr lang="en-US" sz="2400" dirty="0" err="1"/>
              <a:t>presude</a:t>
            </a:r>
            <a:r>
              <a:rPr lang="sr-Latn-CS" sz="2400" dirty="0"/>
              <a:t> </a:t>
            </a:r>
            <a:endParaRPr lang="en-US" sz="2400" dirty="0"/>
          </a:p>
          <a:p>
            <a:pPr eaLnBrk="1" hangingPunct="1">
              <a:lnSpc>
                <a:spcPct val="80000"/>
              </a:lnSpc>
              <a:defRPr/>
            </a:pPr>
            <a:r>
              <a:rPr lang="en-US" sz="2400" dirty="0" err="1"/>
              <a:t>Sudska</a:t>
            </a:r>
            <a:r>
              <a:rPr lang="en-US" sz="2400" dirty="0"/>
              <a:t> </a:t>
            </a:r>
            <a:r>
              <a:rPr lang="en-US" sz="2400" dirty="0" err="1"/>
              <a:t>psihijatrija</a:t>
            </a:r>
            <a:r>
              <a:rPr lang="en-US" sz="2400" dirty="0"/>
              <a:t>: </a:t>
            </a:r>
          </a:p>
          <a:p>
            <a:pPr marL="0" indent="0" eaLnBrk="1" hangingPunct="1">
              <a:lnSpc>
                <a:spcPct val="80000"/>
              </a:lnSpc>
              <a:buFont typeface="Arial" charset="0"/>
              <a:buNone/>
              <a:defRPr/>
            </a:pPr>
            <a:r>
              <a:rPr lang="en-US" sz="2400" dirty="0"/>
              <a:t>    </a:t>
            </a:r>
            <a:r>
              <a:rPr lang="en-US" sz="2400" dirty="0" err="1"/>
              <a:t>proučava</a:t>
            </a:r>
            <a:r>
              <a:rPr lang="en-US" sz="2400" dirty="0"/>
              <a:t> </a:t>
            </a:r>
            <a:r>
              <a:rPr lang="en-US" sz="2400" dirty="0" err="1"/>
              <a:t>kriterijume</a:t>
            </a:r>
            <a:r>
              <a:rPr lang="en-US" sz="2400" dirty="0"/>
              <a:t> za </a:t>
            </a:r>
            <a:r>
              <a:rPr lang="en-US" sz="2400" dirty="0" err="1"/>
              <a:t>procenu</a:t>
            </a:r>
            <a:r>
              <a:rPr lang="en-US" sz="2400" dirty="0"/>
              <a:t> </a:t>
            </a:r>
            <a:r>
              <a:rPr lang="en-US" sz="2400" dirty="0" err="1"/>
              <a:t>duševnog</a:t>
            </a:r>
            <a:r>
              <a:rPr lang="en-US" sz="2400" dirty="0"/>
              <a:t> </a:t>
            </a:r>
            <a:r>
              <a:rPr lang="en-US" sz="2400" dirty="0" err="1"/>
              <a:t>stanja</a:t>
            </a:r>
            <a:r>
              <a:rPr lang="en-US" sz="2400" dirty="0"/>
              <a:t> </a:t>
            </a:r>
            <a:r>
              <a:rPr lang="en-US" sz="2400" dirty="0" err="1"/>
              <a:t>osoba</a:t>
            </a:r>
            <a:r>
              <a:rPr lang="en-US" sz="2400" dirty="0"/>
              <a:t> </a:t>
            </a:r>
            <a:r>
              <a:rPr lang="en-US" sz="2400" dirty="0" err="1"/>
              <a:t>i</a:t>
            </a:r>
            <a:r>
              <a:rPr lang="en-US" sz="2400" dirty="0"/>
              <a:t> </a:t>
            </a:r>
            <a:r>
              <a:rPr lang="en-US" sz="2400" dirty="0" err="1"/>
              <a:t>njihovih</a:t>
            </a:r>
            <a:r>
              <a:rPr lang="en-US" sz="2400" dirty="0"/>
              <a:t> </a:t>
            </a:r>
            <a:r>
              <a:rPr lang="en-US" sz="2400" dirty="0" err="1"/>
              <a:t>sposobnosti</a:t>
            </a:r>
            <a:r>
              <a:rPr lang="en-US" sz="2400" dirty="0"/>
              <a:t> u </a:t>
            </a:r>
            <a:r>
              <a:rPr lang="en-US" sz="2400" dirty="0" err="1"/>
              <a:t>sklopu</a:t>
            </a:r>
            <a:r>
              <a:rPr lang="en-US" sz="2400" dirty="0"/>
              <a:t> </a:t>
            </a:r>
            <a:r>
              <a:rPr lang="en-US" sz="2400" dirty="0" err="1"/>
              <a:t>sudskih</a:t>
            </a:r>
            <a:r>
              <a:rPr lang="en-US" sz="2400" dirty="0"/>
              <a:t> </a:t>
            </a:r>
            <a:r>
              <a:rPr lang="en-US" sz="2400" dirty="0" err="1"/>
              <a:t>postupaka</a:t>
            </a:r>
            <a:endParaRPr lang="en-US" sz="2400" dirty="0"/>
          </a:p>
          <a:p>
            <a:pPr marL="0" indent="0" eaLnBrk="1" hangingPunct="1">
              <a:lnSpc>
                <a:spcPct val="80000"/>
              </a:lnSpc>
              <a:buFont typeface="Arial" charset="0"/>
              <a:buNone/>
              <a:defRPr/>
            </a:pPr>
            <a:r>
              <a:rPr lang="en-US" sz="2400" dirty="0"/>
              <a:t>    </a:t>
            </a:r>
            <a:r>
              <a:rPr lang="en-US" sz="2400" dirty="0" err="1"/>
              <a:t>sagledava</a:t>
            </a:r>
            <a:r>
              <a:rPr lang="en-US" sz="2400" dirty="0"/>
              <a:t> </a:t>
            </a:r>
            <a:r>
              <a:rPr lang="en-US" sz="2400" dirty="0" err="1"/>
              <a:t>i</a:t>
            </a:r>
            <a:r>
              <a:rPr lang="en-US" sz="2400" dirty="0"/>
              <a:t> </a:t>
            </a:r>
            <a:r>
              <a:rPr lang="en-US" sz="2400" dirty="0" err="1"/>
              <a:t>tumači</a:t>
            </a:r>
            <a:r>
              <a:rPr lang="en-US" sz="2400" dirty="0"/>
              <a:t> </a:t>
            </a:r>
            <a:r>
              <a:rPr lang="en-US" sz="2400" dirty="0" err="1"/>
              <a:t>psihičke</a:t>
            </a:r>
            <a:r>
              <a:rPr lang="en-US" sz="2400" dirty="0"/>
              <a:t> </a:t>
            </a:r>
            <a:r>
              <a:rPr lang="en-US" sz="2400" dirty="0" err="1"/>
              <a:t>fenomene</a:t>
            </a:r>
            <a:r>
              <a:rPr lang="en-US" sz="2400" dirty="0"/>
              <a:t> </a:t>
            </a:r>
            <a:r>
              <a:rPr lang="en-US" sz="2400" dirty="0" err="1"/>
              <a:t>i</a:t>
            </a:r>
            <a:r>
              <a:rPr lang="en-US" sz="2400" dirty="0"/>
              <a:t> </a:t>
            </a:r>
            <a:r>
              <a:rPr lang="en-US" sz="2400" dirty="0" err="1"/>
              <a:t>mentalne</a:t>
            </a:r>
            <a:r>
              <a:rPr lang="en-US" sz="2400" dirty="0"/>
              <a:t> </a:t>
            </a:r>
            <a:r>
              <a:rPr lang="en-US" sz="2400" dirty="0" err="1"/>
              <a:t>poremećaje</a:t>
            </a:r>
            <a:r>
              <a:rPr lang="en-US" sz="2400" dirty="0"/>
              <a:t> za </a:t>
            </a:r>
            <a:r>
              <a:rPr lang="en-US" sz="2400" dirty="0" err="1"/>
              <a:t>potrebe</a:t>
            </a:r>
            <a:r>
              <a:rPr lang="en-US" sz="2400" dirty="0"/>
              <a:t> </a:t>
            </a:r>
            <a:r>
              <a:rPr lang="en-US" sz="2400" dirty="0" err="1"/>
              <a:t>pravne</a:t>
            </a:r>
            <a:r>
              <a:rPr lang="en-US" sz="2400" dirty="0"/>
              <a:t> </a:t>
            </a:r>
            <a:r>
              <a:rPr lang="en-US" sz="2400" dirty="0" err="1"/>
              <a:t>teorije</a:t>
            </a:r>
            <a:r>
              <a:rPr lang="en-US" sz="2400" dirty="0"/>
              <a:t> </a:t>
            </a:r>
            <a:r>
              <a:rPr lang="en-US" sz="2400" dirty="0" err="1"/>
              <a:t>i</a:t>
            </a:r>
            <a:r>
              <a:rPr lang="en-US" sz="2400" dirty="0"/>
              <a:t> </a:t>
            </a:r>
            <a:r>
              <a:rPr lang="en-US" sz="2400" dirty="0" err="1"/>
              <a:t>prakse</a:t>
            </a:r>
            <a:r>
              <a:rPr lang="en-US" sz="2400" dirty="0"/>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p:nvPr>
        </p:nvSpPr>
        <p:spPr/>
        <p:txBody>
          <a:bodyPr/>
          <a:lstStyle/>
          <a:p>
            <a:pPr algn="ctr" eaLnBrk="1" hangingPunct="1">
              <a:defRPr/>
            </a:pPr>
            <a:r>
              <a:rPr lang="sr-Latn-CS" sz="3600" b="1" dirty="0">
                <a:effectLst>
                  <a:outerShdw blurRad="38100" dist="38100" dir="2700000" algn="tl">
                    <a:srgbClr val="C0C0C0"/>
                  </a:outerShdw>
                </a:effectLst>
              </a:rPr>
              <a:t>Kabinet za sudsku psihijatriju IMZ</a:t>
            </a:r>
            <a:endParaRPr lang="en-US" sz="3600" b="1" dirty="0">
              <a:effectLst>
                <a:outerShdw blurRad="38100" dist="38100" dir="2700000" algn="tl">
                  <a:srgbClr val="C0C0C0"/>
                </a:outerShdw>
              </a:effectLst>
            </a:endParaRPr>
          </a:p>
        </p:txBody>
      </p:sp>
      <p:sp>
        <p:nvSpPr>
          <p:cNvPr id="16386" name="Rectangle 3"/>
          <p:cNvSpPr>
            <a:spLocks noGrp="1"/>
          </p:cNvSpPr>
          <p:nvPr>
            <p:ph type="body" idx="1"/>
          </p:nvPr>
        </p:nvSpPr>
        <p:spPr>
          <a:xfrm>
            <a:off x="838200" y="1643063"/>
            <a:ext cx="10802938" cy="4997450"/>
          </a:xfrm>
        </p:spPr>
        <p:txBody>
          <a:bodyPr/>
          <a:lstStyle/>
          <a:p>
            <a:pPr eaLnBrk="1" hangingPunct="1">
              <a:lnSpc>
                <a:spcPct val="70000"/>
              </a:lnSpc>
            </a:pPr>
            <a:r>
              <a:rPr lang="sr-Latn-CS" sz="2400"/>
              <a:t>O</a:t>
            </a:r>
            <a:r>
              <a:rPr lang="en-US" sz="2400"/>
              <a:t>bavlja sudsko-medicinsko veštačenje iz oblasti delatnosti Instituta</a:t>
            </a:r>
            <a:endParaRPr lang="sr-Latn-CS" sz="2400"/>
          </a:p>
          <a:p>
            <a:pPr eaLnBrk="1" hangingPunct="1">
              <a:lnSpc>
                <a:spcPct val="70000"/>
              </a:lnSpc>
            </a:pPr>
            <a:r>
              <a:rPr lang="sr-Latn-CS" sz="2400"/>
              <a:t>Tim veštaka – specijalisti, sa dugim radnim iskustvom, specijalizovani po oblastima</a:t>
            </a:r>
          </a:p>
          <a:p>
            <a:pPr eaLnBrk="1" hangingPunct="1">
              <a:lnSpc>
                <a:spcPct val="70000"/>
              </a:lnSpc>
            </a:pPr>
            <a:r>
              <a:rPr lang="en-US" sz="2400"/>
              <a:t>procenu psihičkog stanja osoba koje su u sudskom sporu </a:t>
            </a:r>
            <a:endParaRPr lang="sr-Latn-CS" sz="2400"/>
          </a:p>
          <a:p>
            <a:pPr eaLnBrk="1" hangingPunct="1">
              <a:lnSpc>
                <a:spcPct val="70000"/>
              </a:lnSpc>
            </a:pPr>
            <a:r>
              <a:rPr lang="en-US" sz="2400"/>
              <a:t>individualnu procenu psihičkog stanja, razvoja i funkcionisanja deteta, adolescenta i odrasle osobe</a:t>
            </a:r>
            <a:endParaRPr lang="sr-Latn-CS" sz="2400"/>
          </a:p>
          <a:p>
            <a:pPr eaLnBrk="1" hangingPunct="1">
              <a:lnSpc>
                <a:spcPct val="70000"/>
              </a:lnSpc>
            </a:pPr>
            <a:r>
              <a:rPr lang="en-US" sz="2400"/>
              <a:t> procenu kapaciteta za adekvatno učešće u sudskom postupku i izražavanje autentičnog mišljenja deteta po pitanjima iz predmeta spora </a:t>
            </a:r>
            <a:endParaRPr lang="sr-Latn-CS" sz="2400"/>
          </a:p>
          <a:p>
            <a:pPr eaLnBrk="1" hangingPunct="1">
              <a:lnSpc>
                <a:spcPct val="70000"/>
              </a:lnSpc>
            </a:pPr>
            <a:r>
              <a:rPr lang="en-US" sz="2400"/>
              <a:t>procenu postojanja i stepena zavisnosti od alkohola i drugih psihoaktivnih supstanci kod dece, adolescenata i odraslih </a:t>
            </a:r>
            <a:endParaRPr lang="sr-Latn-CS" sz="2400"/>
          </a:p>
          <a:p>
            <a:pPr eaLnBrk="1" hangingPunct="1">
              <a:lnSpc>
                <a:spcPct val="70000"/>
              </a:lnSpc>
            </a:pPr>
            <a:r>
              <a:rPr lang="en-US" sz="2400"/>
              <a:t>veštačenja spisa sudskog postupka ostale procene stanja mentalnog zdravlja stranaka koje su u sudskom sporu, iz domena delatnosti Instituta za mentalno zdravlje.</a:t>
            </a:r>
            <a:endParaRPr lang="sr-Latn-CS" sz="2400"/>
          </a:p>
          <a:p>
            <a:pPr eaLnBrk="1" hangingPunct="1">
              <a:lnSpc>
                <a:spcPct val="70000"/>
              </a:lnSpc>
            </a:pPr>
            <a:r>
              <a:rPr lang="en-US" sz="2400"/>
              <a:t>pružanje psihijatrijskih zdravstvenih usluga određenim osobama, na predlog suda multidisciplinarna edukacija kadrova iz oblasti sudske psihijatrije i multidisciplinarni naučno-istraživački rad iz oblasti sudske psihijatrije.</a:t>
            </a:r>
          </a:p>
          <a:p>
            <a:pPr eaLnBrk="1" hangingPunct="1"/>
            <a:endParaRPr lang="en-US" sz="2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pPr algn="ctr" eaLnBrk="1" hangingPunct="1">
              <a:defRPr/>
            </a:pPr>
            <a:r>
              <a:rPr lang="sr-Latn-CS" sz="3600" b="1" dirty="0">
                <a:effectLst>
                  <a:outerShdw blurRad="38100" dist="38100" dir="2700000" algn="tl">
                    <a:srgbClr val="C0C0C0"/>
                  </a:outerShdw>
                </a:effectLst>
              </a:rPr>
              <a:t>Principi ispitivanja u kontekstu </a:t>
            </a:r>
            <a:r>
              <a:rPr lang="sr-Latn-CS" sz="3600" b="1" dirty="0" err="1">
                <a:effectLst>
                  <a:outerShdw blurRad="38100" dist="38100" dir="2700000" algn="tl">
                    <a:srgbClr val="C0C0C0"/>
                  </a:outerShdw>
                </a:effectLst>
              </a:rPr>
              <a:t>veštačenja</a:t>
            </a:r>
            <a:endParaRPr lang="en-US" sz="3600" b="1" dirty="0">
              <a:effectLst>
                <a:outerShdw blurRad="38100" dist="38100" dir="2700000" algn="tl">
                  <a:srgbClr val="C0C0C0"/>
                </a:outerShdw>
              </a:effectLst>
            </a:endParaRPr>
          </a:p>
        </p:txBody>
      </p:sp>
      <p:sp>
        <p:nvSpPr>
          <p:cNvPr id="3" name="Content Placeholder 2"/>
          <p:cNvSpPr>
            <a:spLocks noGrp="1"/>
          </p:cNvSpPr>
          <p:nvPr>
            <p:ph idx="1"/>
          </p:nvPr>
        </p:nvSpPr>
        <p:spPr>
          <a:xfrm>
            <a:off x="838200" y="1600200"/>
            <a:ext cx="10515600" cy="4973638"/>
          </a:xfrm>
        </p:spPr>
        <p:txBody>
          <a:bodyPr>
            <a:normAutofit fontScale="92500" lnSpcReduction="20000"/>
          </a:bodyPr>
          <a:lstStyle/>
          <a:p>
            <a:pPr eaLnBrk="1" hangingPunct="1">
              <a:defRPr/>
            </a:pPr>
            <a:r>
              <a:rPr lang="sr-Latn-CS" sz="2600" dirty="0"/>
              <a:t>B</a:t>
            </a:r>
            <a:r>
              <a:rPr lang="en-US" sz="2600" dirty="0" err="1"/>
              <a:t>itno</a:t>
            </a:r>
            <a:r>
              <a:rPr lang="en-US" sz="2600" dirty="0"/>
              <a:t> se </a:t>
            </a:r>
            <a:r>
              <a:rPr lang="en-US" sz="2600" dirty="0" err="1"/>
              <a:t>razlikuju</a:t>
            </a:r>
            <a:r>
              <a:rPr lang="en-US" sz="2600" dirty="0"/>
              <a:t> od </a:t>
            </a:r>
            <a:r>
              <a:rPr lang="en-US" sz="2600" dirty="0" err="1"/>
              <a:t>principa</a:t>
            </a:r>
            <a:r>
              <a:rPr lang="en-US" sz="2600" dirty="0"/>
              <a:t> </a:t>
            </a:r>
            <a:r>
              <a:rPr lang="en-US" sz="2600" dirty="0" err="1"/>
              <a:t>ispitivanja</a:t>
            </a:r>
            <a:r>
              <a:rPr lang="en-US" sz="2600" dirty="0"/>
              <a:t> u </a:t>
            </a:r>
            <a:r>
              <a:rPr lang="en-US" sz="2600" dirty="0" err="1"/>
              <a:t>standardnom</a:t>
            </a:r>
            <a:r>
              <a:rPr lang="en-US" sz="2600" dirty="0"/>
              <a:t> </a:t>
            </a:r>
            <a:r>
              <a:rPr lang="en-US" sz="2600" dirty="0" err="1"/>
              <a:t>kontekstu</a:t>
            </a:r>
            <a:r>
              <a:rPr lang="en-US" sz="2600" dirty="0"/>
              <a:t> </a:t>
            </a:r>
            <a:r>
              <a:rPr lang="en-US" sz="2600" dirty="0" err="1"/>
              <a:t>kliničke</a:t>
            </a:r>
            <a:r>
              <a:rPr lang="en-US" sz="2600" dirty="0"/>
              <a:t> </a:t>
            </a:r>
            <a:r>
              <a:rPr lang="en-US" sz="2600" dirty="0" err="1"/>
              <a:t>procene</a:t>
            </a:r>
            <a:r>
              <a:rPr lang="en-US" sz="2600" dirty="0"/>
              <a:t>:</a:t>
            </a:r>
            <a:endParaRPr lang="sr-Latn-CS" sz="2600" dirty="0"/>
          </a:p>
          <a:p>
            <a:pPr eaLnBrk="1" hangingPunct="1">
              <a:buFont typeface="Wingdings" panose="05000000000000000000" pitchFamily="2" charset="2"/>
              <a:buChar char="Ø"/>
              <a:defRPr/>
            </a:pPr>
            <a:r>
              <a:rPr lang="en-US" sz="2600" dirty="0"/>
              <a:t> </a:t>
            </a:r>
            <a:r>
              <a:rPr lang="en-US" sz="2600" dirty="0" err="1"/>
              <a:t>Isključena</a:t>
            </a:r>
            <a:r>
              <a:rPr lang="en-US" sz="2600" dirty="0"/>
              <a:t> </a:t>
            </a:r>
            <a:r>
              <a:rPr lang="en-US" sz="2600" dirty="0" err="1"/>
              <a:t>mogućnost</a:t>
            </a:r>
            <a:r>
              <a:rPr lang="en-US" sz="2600" dirty="0"/>
              <a:t> </a:t>
            </a:r>
            <a:r>
              <a:rPr lang="en-US" sz="2600" dirty="0" err="1"/>
              <a:t>slobodnog</a:t>
            </a:r>
            <a:r>
              <a:rPr lang="en-US" sz="2600" dirty="0"/>
              <a:t> </a:t>
            </a:r>
            <a:r>
              <a:rPr lang="en-US" sz="2600" dirty="0" err="1"/>
              <a:t>izbora</a:t>
            </a:r>
            <a:r>
              <a:rPr lang="en-US" sz="2600" dirty="0"/>
              <a:t> - </a:t>
            </a:r>
            <a:r>
              <a:rPr lang="en-US" sz="2600" dirty="0" err="1"/>
              <a:t>testiranje</a:t>
            </a:r>
            <a:r>
              <a:rPr lang="en-US" sz="2600" dirty="0"/>
              <a:t> po </a:t>
            </a:r>
            <a:r>
              <a:rPr lang="en-US" sz="2600" dirty="0" err="1"/>
              <a:t>naredbi</a:t>
            </a:r>
            <a:r>
              <a:rPr lang="en-US" sz="2600" dirty="0"/>
              <a:t> </a:t>
            </a:r>
            <a:r>
              <a:rPr lang="en-US" sz="2600" dirty="0" err="1"/>
              <a:t>suda</a:t>
            </a:r>
            <a:endParaRPr lang="en-US" sz="2600" dirty="0"/>
          </a:p>
          <a:p>
            <a:pPr eaLnBrk="1" hangingPunct="1">
              <a:buFont typeface="Wingdings" panose="05000000000000000000" pitchFamily="2" charset="2"/>
              <a:buChar char="Ø"/>
              <a:defRPr/>
            </a:pPr>
            <a:r>
              <a:rPr lang="en-US" sz="2600" dirty="0"/>
              <a:t> </a:t>
            </a:r>
            <a:r>
              <a:rPr lang="en-US" sz="2600" dirty="0" err="1"/>
              <a:t>Klijent</a:t>
            </a:r>
            <a:r>
              <a:rPr lang="en-US" sz="2600" dirty="0"/>
              <a:t> </a:t>
            </a:r>
            <a:r>
              <a:rPr lang="en-US" sz="2600" dirty="0" err="1"/>
              <a:t>nije</a:t>
            </a:r>
            <a:r>
              <a:rPr lang="en-US" sz="2600" dirty="0"/>
              <a:t> </a:t>
            </a:r>
            <a:r>
              <a:rPr lang="en-US" sz="2600" dirty="0" err="1"/>
              <a:t>pasivni</a:t>
            </a:r>
            <a:r>
              <a:rPr lang="en-US" sz="2600" dirty="0"/>
              <a:t> </a:t>
            </a:r>
            <a:r>
              <a:rPr lang="en-US" sz="2600" dirty="0" err="1"/>
              <a:t>subjekt</a:t>
            </a:r>
            <a:r>
              <a:rPr lang="en-US" sz="2600" dirty="0"/>
              <a:t> </a:t>
            </a:r>
            <a:r>
              <a:rPr lang="en-US" sz="2600" dirty="0" err="1"/>
              <a:t>procene</a:t>
            </a:r>
            <a:r>
              <a:rPr lang="en-US" sz="2600" dirty="0"/>
              <a:t>, </a:t>
            </a:r>
            <a:r>
              <a:rPr lang="en-US" sz="2600" dirty="0" err="1"/>
              <a:t>već</a:t>
            </a:r>
            <a:r>
              <a:rPr lang="en-US" sz="2600" dirty="0"/>
              <a:t> </a:t>
            </a:r>
            <a:r>
              <a:rPr lang="en-US" sz="2600" dirty="0" err="1"/>
              <a:t>može</a:t>
            </a:r>
            <a:r>
              <a:rPr lang="en-US" sz="2600" dirty="0"/>
              <a:t> da </a:t>
            </a:r>
            <a:r>
              <a:rPr lang="en-US" sz="2600" dirty="0" err="1"/>
              <a:t>ima</a:t>
            </a:r>
            <a:r>
              <a:rPr lang="en-US" sz="2600" dirty="0"/>
              <a:t> </a:t>
            </a:r>
            <a:r>
              <a:rPr lang="en-US" sz="2600" dirty="0" err="1"/>
              <a:t>aktivno</a:t>
            </a:r>
            <a:r>
              <a:rPr lang="en-US" sz="2600" dirty="0"/>
              <a:t> </a:t>
            </a:r>
            <a:r>
              <a:rPr lang="en-US" sz="2600" dirty="0" err="1"/>
              <a:t>učešće</a:t>
            </a:r>
            <a:r>
              <a:rPr lang="en-US" sz="2600" dirty="0"/>
              <a:t> (</a:t>
            </a:r>
            <a:r>
              <a:rPr lang="en-US" sz="2600" dirty="0" err="1"/>
              <a:t>može</a:t>
            </a:r>
            <a:r>
              <a:rPr lang="en-US" sz="2600" dirty="0"/>
              <a:t> da </a:t>
            </a:r>
            <a:r>
              <a:rPr lang="en-US" sz="2600" dirty="0" err="1"/>
              <a:t>bira</a:t>
            </a:r>
            <a:r>
              <a:rPr lang="en-US" sz="2600" dirty="0"/>
              <a:t> </a:t>
            </a:r>
            <a:r>
              <a:rPr lang="en-US" sz="2600" dirty="0" err="1"/>
              <a:t>vešataka</a:t>
            </a:r>
            <a:r>
              <a:rPr lang="en-US" sz="2600" dirty="0"/>
              <a:t>, </a:t>
            </a:r>
            <a:r>
              <a:rPr lang="en-US" sz="2600" dirty="0" err="1"/>
              <a:t>traži</a:t>
            </a:r>
            <a:r>
              <a:rPr lang="en-US" sz="2600" dirty="0"/>
              <a:t> </a:t>
            </a:r>
            <a:r>
              <a:rPr lang="en-US" sz="2600" dirty="0" err="1"/>
              <a:t>izuzeće</a:t>
            </a:r>
            <a:r>
              <a:rPr lang="en-US" sz="2600" dirty="0"/>
              <a:t> </a:t>
            </a:r>
            <a:r>
              <a:rPr lang="en-US" sz="2600" dirty="0" err="1"/>
              <a:t>veštaka</a:t>
            </a:r>
            <a:r>
              <a:rPr lang="en-US" sz="2600" dirty="0"/>
              <a:t>, </a:t>
            </a:r>
            <a:r>
              <a:rPr lang="en-US" sz="2600" dirty="0" err="1"/>
              <a:t>osporava</a:t>
            </a:r>
            <a:r>
              <a:rPr lang="en-US" sz="2600" dirty="0"/>
              <a:t> </a:t>
            </a:r>
            <a:r>
              <a:rPr lang="en-US" sz="2600" dirty="0" err="1"/>
              <a:t>nalaz</a:t>
            </a:r>
            <a:r>
              <a:rPr lang="en-US" sz="2600" dirty="0"/>
              <a:t>, </a:t>
            </a:r>
            <a:r>
              <a:rPr lang="en-US" sz="2600" dirty="0" err="1"/>
              <a:t>traži</a:t>
            </a:r>
            <a:r>
              <a:rPr lang="en-US" sz="2600" dirty="0"/>
              <a:t> </a:t>
            </a:r>
            <a:r>
              <a:rPr lang="en-US" sz="2600" dirty="0" err="1"/>
              <a:t>procenu</a:t>
            </a:r>
            <a:r>
              <a:rPr lang="en-US" sz="2600" dirty="0"/>
              <a:t> </a:t>
            </a:r>
            <a:r>
              <a:rPr lang="en-US" sz="2600" dirty="0" err="1"/>
              <a:t>drugog</a:t>
            </a:r>
            <a:r>
              <a:rPr lang="en-US" sz="2600" dirty="0"/>
              <a:t> </a:t>
            </a:r>
            <a:r>
              <a:rPr lang="en-US" sz="2600" dirty="0" err="1"/>
              <a:t>lica</a:t>
            </a:r>
            <a:r>
              <a:rPr lang="en-US" sz="2600" dirty="0"/>
              <a:t> u </a:t>
            </a:r>
            <a:r>
              <a:rPr lang="en-US" sz="2600" dirty="0" err="1"/>
              <a:t>sporu</a:t>
            </a:r>
            <a:r>
              <a:rPr lang="en-US" sz="2600" dirty="0"/>
              <a:t>)</a:t>
            </a:r>
          </a:p>
          <a:p>
            <a:pPr eaLnBrk="1" hangingPunct="1">
              <a:buFont typeface="Wingdings" panose="05000000000000000000" pitchFamily="2" charset="2"/>
              <a:buChar char="Ø"/>
              <a:defRPr/>
            </a:pPr>
            <a:r>
              <a:rPr lang="en-US" sz="2600" dirty="0"/>
              <a:t> </a:t>
            </a:r>
            <a:r>
              <a:rPr lang="en-US" sz="2600" dirty="0" err="1"/>
              <a:t>Procena</a:t>
            </a:r>
            <a:r>
              <a:rPr lang="en-US" sz="2600" dirty="0"/>
              <a:t> se </a:t>
            </a:r>
            <a:r>
              <a:rPr lang="en-US" sz="2600" dirty="0" err="1"/>
              <a:t>uvek</a:t>
            </a:r>
            <a:r>
              <a:rPr lang="en-US" sz="2600" dirty="0"/>
              <a:t> </a:t>
            </a:r>
            <a:r>
              <a:rPr lang="en-US" sz="2600" dirty="0" err="1"/>
              <a:t>zasniva</a:t>
            </a:r>
            <a:r>
              <a:rPr lang="en-US" sz="2600" dirty="0"/>
              <a:t> </a:t>
            </a:r>
            <a:r>
              <a:rPr lang="en-US" sz="2600" dirty="0" err="1"/>
              <a:t>na</a:t>
            </a:r>
            <a:r>
              <a:rPr lang="en-US" sz="2600" dirty="0"/>
              <a:t> </a:t>
            </a:r>
            <a:r>
              <a:rPr lang="en-US" sz="2600" dirty="0" err="1"/>
              <a:t>informacijama</a:t>
            </a:r>
            <a:r>
              <a:rPr lang="en-US" sz="2600" dirty="0"/>
              <a:t> </a:t>
            </a:r>
            <a:r>
              <a:rPr lang="en-US" sz="2600" dirty="0" err="1"/>
              <a:t>iz</a:t>
            </a:r>
            <a:r>
              <a:rPr lang="en-US" sz="2600" dirty="0"/>
              <a:t> </a:t>
            </a:r>
            <a:r>
              <a:rPr lang="en-US" sz="2600" dirty="0" err="1"/>
              <a:t>više</a:t>
            </a:r>
            <a:r>
              <a:rPr lang="en-US" sz="2600" dirty="0"/>
              <a:t> </a:t>
            </a:r>
            <a:r>
              <a:rPr lang="en-US" sz="2600" dirty="0" err="1"/>
              <a:t>izvora</a:t>
            </a:r>
            <a:r>
              <a:rPr lang="en-US" sz="2600" dirty="0"/>
              <a:t> </a:t>
            </a:r>
            <a:r>
              <a:rPr lang="en-US" sz="2600" dirty="0" err="1"/>
              <a:t>podataka</a:t>
            </a:r>
            <a:r>
              <a:rPr lang="en-US" sz="2600" dirty="0"/>
              <a:t> – ne </a:t>
            </a:r>
            <a:r>
              <a:rPr lang="en-US" sz="2600" dirty="0" err="1"/>
              <a:t>samo</a:t>
            </a:r>
            <a:r>
              <a:rPr lang="en-US" sz="2600" dirty="0"/>
              <a:t> </a:t>
            </a:r>
            <a:r>
              <a:rPr lang="en-US" sz="2600" dirty="0" err="1"/>
              <a:t>na</a:t>
            </a:r>
            <a:r>
              <a:rPr lang="en-US" sz="2600" dirty="0"/>
              <a:t> </a:t>
            </a:r>
            <a:r>
              <a:rPr lang="en-US" sz="2600" dirty="0" err="1"/>
              <a:t>samoprocenama</a:t>
            </a:r>
            <a:r>
              <a:rPr lang="en-US" sz="2600" dirty="0"/>
              <a:t> </a:t>
            </a:r>
          </a:p>
          <a:p>
            <a:pPr eaLnBrk="1" hangingPunct="1">
              <a:buFont typeface="Wingdings" panose="05000000000000000000" pitchFamily="2" charset="2"/>
              <a:buChar char="Ø"/>
              <a:defRPr/>
            </a:pPr>
            <a:r>
              <a:rPr lang="en-US" sz="2600" dirty="0"/>
              <a:t> Ne </a:t>
            </a:r>
            <a:r>
              <a:rPr lang="en-US" sz="2600" dirty="0" err="1"/>
              <a:t>važi</a:t>
            </a:r>
            <a:r>
              <a:rPr lang="en-US" sz="2600" dirty="0"/>
              <a:t> </a:t>
            </a:r>
            <a:r>
              <a:rPr lang="en-US" sz="2600" dirty="0" err="1"/>
              <a:t>princip</a:t>
            </a:r>
            <a:r>
              <a:rPr lang="en-US" sz="2600" dirty="0"/>
              <a:t> </a:t>
            </a:r>
            <a:r>
              <a:rPr lang="en-US" sz="2600" dirty="0" err="1"/>
              <a:t>povreljivosti</a:t>
            </a:r>
            <a:endParaRPr lang="en-US" sz="2600" dirty="0"/>
          </a:p>
          <a:p>
            <a:pPr eaLnBrk="1" hangingPunct="1">
              <a:buFont typeface="Wingdings" panose="05000000000000000000" pitchFamily="2" charset="2"/>
              <a:buChar char="Ø"/>
              <a:defRPr/>
            </a:pPr>
            <a:r>
              <a:rPr lang="en-US" sz="2600" dirty="0"/>
              <a:t> </a:t>
            </a:r>
            <a:r>
              <a:rPr lang="en-US" sz="2600" dirty="0" err="1"/>
              <a:t>Procena</a:t>
            </a:r>
            <a:r>
              <a:rPr lang="en-US" sz="2600" dirty="0"/>
              <a:t> </a:t>
            </a:r>
            <a:r>
              <a:rPr lang="en-US" sz="2600" dirty="0" err="1"/>
              <a:t>može</a:t>
            </a:r>
            <a:r>
              <a:rPr lang="en-US" sz="2600" dirty="0"/>
              <a:t> da se </a:t>
            </a:r>
            <a:r>
              <a:rPr lang="en-US" sz="2600" dirty="0" err="1"/>
              <a:t>dešava</a:t>
            </a:r>
            <a:r>
              <a:rPr lang="en-US" sz="2600" dirty="0"/>
              <a:t> u </a:t>
            </a:r>
            <a:r>
              <a:rPr lang="en-US" sz="2600" dirty="0" err="1"/>
              <a:t>prisustvu</a:t>
            </a:r>
            <a:r>
              <a:rPr lang="en-US" sz="2600" dirty="0"/>
              <a:t> </a:t>
            </a:r>
            <a:r>
              <a:rPr lang="en-US" sz="2600" dirty="0" err="1"/>
              <a:t>trećih</a:t>
            </a:r>
            <a:r>
              <a:rPr lang="en-US" sz="2600" dirty="0"/>
              <a:t> </a:t>
            </a:r>
            <a:r>
              <a:rPr lang="en-US" sz="2600" dirty="0" err="1"/>
              <a:t>lica</a:t>
            </a:r>
            <a:r>
              <a:rPr lang="en-US" sz="2600" dirty="0"/>
              <a:t> (</a:t>
            </a:r>
            <a:r>
              <a:rPr lang="en-US" sz="2600" dirty="0" err="1"/>
              <a:t>advokata</a:t>
            </a:r>
            <a:r>
              <a:rPr lang="en-US" sz="2600" dirty="0"/>
              <a:t>, </a:t>
            </a:r>
            <a:r>
              <a:rPr lang="sr-Latn-CS" sz="2600" dirty="0"/>
              <a:t>pravni</a:t>
            </a:r>
            <a:r>
              <a:rPr lang="en-US" sz="2600" dirty="0"/>
              <a:t>h</a:t>
            </a:r>
            <a:r>
              <a:rPr lang="sr-Latn-CS" sz="2600" dirty="0"/>
              <a:t> </a:t>
            </a:r>
            <a:r>
              <a:rPr lang="sr-Latn-CS" sz="2600" dirty="0" err="1"/>
              <a:t>savetnik</a:t>
            </a:r>
            <a:r>
              <a:rPr lang="en-US" sz="2600" dirty="0"/>
              <a:t>a, </a:t>
            </a:r>
            <a:r>
              <a:rPr lang="sr-Latn-CS" sz="2600" dirty="0" err="1"/>
              <a:t>veštaka</a:t>
            </a:r>
            <a:r>
              <a:rPr lang="sr-Latn-CS" sz="2600" dirty="0"/>
              <a:t>, </a:t>
            </a:r>
            <a:r>
              <a:rPr lang="en-US" sz="2600" dirty="0" err="1"/>
              <a:t>policije</a:t>
            </a:r>
            <a:r>
              <a:rPr lang="en-US" sz="2600" dirty="0"/>
              <a:t>…)</a:t>
            </a:r>
          </a:p>
          <a:p>
            <a:pPr eaLnBrk="1" hangingPunct="1">
              <a:buFont typeface="Wingdings" panose="05000000000000000000" pitchFamily="2" charset="2"/>
              <a:buChar char="Ø"/>
              <a:defRPr/>
            </a:pPr>
            <a:r>
              <a:rPr lang="en-US" sz="2600" dirty="0"/>
              <a:t> </a:t>
            </a:r>
            <a:r>
              <a:rPr lang="en-US" sz="2600" dirty="0" err="1"/>
              <a:t>Način</a:t>
            </a:r>
            <a:r>
              <a:rPr lang="en-US" sz="2600" dirty="0"/>
              <a:t> </a:t>
            </a:r>
            <a:r>
              <a:rPr lang="en-US" sz="2600" dirty="0" err="1"/>
              <a:t>kako</a:t>
            </a:r>
            <a:r>
              <a:rPr lang="en-US" sz="2600" dirty="0"/>
              <a:t> se </a:t>
            </a:r>
            <a:r>
              <a:rPr lang="en-US" sz="2600" dirty="0" err="1"/>
              <a:t>saopštavaju</a:t>
            </a:r>
            <a:r>
              <a:rPr lang="en-US" sz="2600" dirty="0"/>
              <a:t> </a:t>
            </a:r>
            <a:r>
              <a:rPr lang="en-US" sz="2600" dirty="0" err="1"/>
              <a:t>dobijeni</a:t>
            </a:r>
            <a:r>
              <a:rPr lang="en-US" sz="2600" dirty="0"/>
              <a:t> </a:t>
            </a:r>
            <a:r>
              <a:rPr lang="en-US" sz="2600" dirty="0" err="1"/>
              <a:t>podaci</a:t>
            </a:r>
            <a:r>
              <a:rPr lang="en-US" sz="2600" dirty="0"/>
              <a:t> u </a:t>
            </a:r>
            <a:r>
              <a:rPr lang="en-US" sz="2600" dirty="0" err="1"/>
              <a:t>skladu</a:t>
            </a:r>
            <a:r>
              <a:rPr lang="en-US" sz="2600" dirty="0"/>
              <a:t> </a:t>
            </a:r>
            <a:r>
              <a:rPr lang="en-US" sz="2600" dirty="0" err="1"/>
              <a:t>sa</a:t>
            </a:r>
            <a:r>
              <a:rPr lang="en-US" sz="2600" dirty="0"/>
              <a:t> </a:t>
            </a:r>
            <a:r>
              <a:rPr lang="en-US" sz="2600" dirty="0" err="1"/>
              <a:t>pravnom</a:t>
            </a:r>
            <a:r>
              <a:rPr lang="en-US" sz="2600" dirty="0"/>
              <a:t> </a:t>
            </a:r>
            <a:r>
              <a:rPr lang="en-US" sz="2600" dirty="0" err="1"/>
              <a:t>terminologijom</a:t>
            </a:r>
            <a:r>
              <a:rPr lang="en-US" sz="2600" dirty="0"/>
              <a:t> </a:t>
            </a:r>
            <a:r>
              <a:rPr lang="en-US" sz="2600" dirty="0" err="1"/>
              <a:t>i</a:t>
            </a:r>
            <a:r>
              <a:rPr lang="en-US" sz="2600" dirty="0"/>
              <a:t> </a:t>
            </a:r>
            <a:r>
              <a:rPr lang="en-US" sz="2600" dirty="0" err="1"/>
              <a:t>zakonski</a:t>
            </a:r>
            <a:r>
              <a:rPr lang="en-US" sz="2600" dirty="0"/>
              <a:t> </a:t>
            </a:r>
            <a:r>
              <a:rPr lang="en-US" sz="2600" dirty="0" err="1"/>
              <a:t>definisanim</a:t>
            </a:r>
            <a:r>
              <a:rPr lang="en-US" sz="2600" dirty="0"/>
              <a:t> </a:t>
            </a:r>
            <a:r>
              <a:rPr lang="en-US" sz="2600" dirty="0" err="1"/>
              <a:t>psihološkim</a:t>
            </a:r>
            <a:r>
              <a:rPr lang="en-US" sz="2600" dirty="0"/>
              <a:t> </a:t>
            </a:r>
            <a:r>
              <a:rPr lang="en-US" sz="2600" dirty="0" err="1"/>
              <a:t>konstruktima</a:t>
            </a:r>
            <a:r>
              <a:rPr lang="en-US" sz="2600" dirty="0"/>
              <a:t>  </a:t>
            </a:r>
          </a:p>
          <a:p>
            <a:pPr eaLnBrk="1" hangingPunct="1">
              <a:buFont typeface="Wingdings" panose="05000000000000000000" pitchFamily="2" charset="2"/>
              <a:buChar char="Ø"/>
              <a:defRPr/>
            </a:pPr>
            <a:r>
              <a:rPr lang="en-US" sz="2600" dirty="0"/>
              <a:t> </a:t>
            </a:r>
            <a:r>
              <a:rPr lang="sr-Latn-CS" sz="2600" dirty="0" err="1"/>
              <a:t>Procenjivani</a:t>
            </a:r>
            <a:r>
              <a:rPr lang="sr-Latn-CS" sz="2600" dirty="0"/>
              <a:t> ne mora da bude prisutan</a:t>
            </a:r>
            <a:r>
              <a:rPr lang="en-US" sz="2600" dirty="0"/>
              <a:t> (a </a:t>
            </a:r>
            <a:r>
              <a:rPr lang="en-US" sz="2600" dirty="0" err="1"/>
              <a:t>ni</a:t>
            </a:r>
            <a:r>
              <a:rPr lang="en-US" sz="2600" dirty="0"/>
              <a:t> </a:t>
            </a:r>
            <a:r>
              <a:rPr lang="en-US" sz="2600" dirty="0" err="1"/>
              <a:t>živ</a:t>
            </a:r>
            <a:r>
              <a:rPr lang="en-US" sz="2600" dirty="0"/>
              <a:t>)</a:t>
            </a:r>
            <a:r>
              <a:rPr lang="sr-Latn-CS" sz="2600" dirty="0"/>
              <a:t> – potrebno ogromno iskustvo i znanje</a:t>
            </a:r>
            <a:endParaRPr lang="en-US" sz="2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pPr algn="ctr" eaLnBrk="1" hangingPunct="1">
              <a:defRPr/>
            </a:pPr>
            <a:r>
              <a:rPr lang="en-US" sz="3600" b="1" dirty="0" err="1">
                <a:effectLst>
                  <a:outerShdw blurRad="38100" dist="38100" dir="2700000" algn="tl">
                    <a:srgbClr val="000000">
                      <a:alpha val="43137"/>
                    </a:srgbClr>
                  </a:outerShdw>
                </a:effectLst>
              </a:rPr>
              <a:t>Forenzička</a:t>
            </a:r>
            <a:r>
              <a:rPr lang="en-US" sz="3600" b="1" dirty="0">
                <a:effectLst>
                  <a:outerShdw blurRad="38100" dist="38100" dir="2700000" algn="tl">
                    <a:srgbClr val="000000">
                      <a:alpha val="43137"/>
                    </a:srgbClr>
                  </a:outerShdw>
                </a:effectLst>
              </a:rPr>
              <a:t> </a:t>
            </a:r>
            <a:r>
              <a:rPr lang="en-US" sz="3600" b="1" dirty="0" err="1">
                <a:effectLst>
                  <a:outerShdw blurRad="38100" dist="38100" dir="2700000" algn="tl">
                    <a:srgbClr val="000000">
                      <a:alpha val="43137"/>
                    </a:srgbClr>
                  </a:outerShdw>
                </a:effectLst>
              </a:rPr>
              <a:t>procena</a:t>
            </a:r>
            <a:endParaRPr lang="en-US" sz="3600" b="1" dirty="0">
              <a:effectLst>
                <a:outerShdw blurRad="38100" dist="38100" dir="2700000" algn="tl">
                  <a:srgbClr val="000000">
                    <a:alpha val="43137"/>
                  </a:srgbClr>
                </a:outerShdw>
              </a:effectLst>
            </a:endParaRPr>
          </a:p>
        </p:txBody>
      </p:sp>
      <p:sp>
        <p:nvSpPr>
          <p:cNvPr id="18434" name="Content Placeholder 2"/>
          <p:cNvSpPr>
            <a:spLocks noGrp="1"/>
          </p:cNvSpPr>
          <p:nvPr>
            <p:ph idx="1"/>
          </p:nvPr>
        </p:nvSpPr>
        <p:spPr/>
        <p:txBody>
          <a:bodyPr/>
          <a:lstStyle/>
          <a:p>
            <a:pPr eaLnBrk="1" hangingPunct="1"/>
            <a:r>
              <a:rPr lang="en-US" sz="2400"/>
              <a:t>Vremenski okvir u kojem se veštači nečiji mentalni status </a:t>
            </a:r>
          </a:p>
          <a:p>
            <a:pPr eaLnBrk="1" hangingPunct="1">
              <a:buFont typeface="Arial" charset="0"/>
              <a:buNone/>
            </a:pPr>
            <a:r>
              <a:rPr lang="en-US" sz="2400"/>
              <a:t>   prošlost, sadašnjost, budućnost</a:t>
            </a:r>
          </a:p>
          <a:p>
            <a:pPr eaLnBrk="1" hangingPunct="1"/>
            <a:r>
              <a:rPr lang="en-US" sz="2400"/>
              <a:t>Pravni okvir:</a:t>
            </a:r>
          </a:p>
          <a:p>
            <a:pPr eaLnBrk="1" hangingPunct="1">
              <a:buFont typeface="Arial" charset="0"/>
              <a:buNone/>
            </a:pPr>
            <a:r>
              <a:rPr lang="en-US" sz="2400"/>
              <a:t>   Krivično-pravni postupak</a:t>
            </a:r>
          </a:p>
          <a:p>
            <a:pPr eaLnBrk="1" hangingPunct="1">
              <a:buFont typeface="Arial" charset="0"/>
              <a:buNone/>
            </a:pPr>
            <a:r>
              <a:rPr lang="en-US" sz="2400"/>
              <a:t>   Građanski postupak</a:t>
            </a:r>
            <a:endParaRPr lang="sr-Latn-CS" sz="2400"/>
          </a:p>
          <a:p>
            <a:pPr eaLnBrk="1" hangingPunct="1">
              <a:buFont typeface="Arial" charset="0"/>
              <a:buNone/>
            </a:pPr>
            <a:r>
              <a:rPr lang="sr-Latn-CS"/>
              <a:t>   </a:t>
            </a:r>
            <a:r>
              <a:rPr lang="sr-Latn-CS" sz="2000"/>
              <a:t>veštačenje sposobnosti rasuđivanja</a:t>
            </a:r>
          </a:p>
          <a:p>
            <a:pPr eaLnBrk="1" hangingPunct="1">
              <a:buFont typeface="Arial" charset="0"/>
              <a:buNone/>
            </a:pPr>
            <a:r>
              <a:rPr lang="sr-Latn-CS" sz="2000"/>
              <a:t>     veštačenje nematerijalne štete</a:t>
            </a:r>
          </a:p>
          <a:p>
            <a:pPr eaLnBrk="1" hangingPunct="1">
              <a:buFont typeface="Arial" charset="0"/>
              <a:buNone/>
            </a:pPr>
            <a:r>
              <a:rPr lang="sr-Latn-CS" sz="2000"/>
              <a:t>     veštačenje dodele dece u postupku razvoda braka</a:t>
            </a:r>
            <a:endParaRPr lang="en-US" sz="2000"/>
          </a:p>
          <a:p>
            <a:pPr eaLnBrk="1" hangingPunct="1">
              <a:buFont typeface="Arial" charset="0"/>
              <a:buNone/>
            </a:pPr>
            <a:r>
              <a:rPr lang="en-US" sz="2000"/>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pPr algn="ctr" eaLnBrk="1" hangingPunct="1">
              <a:defRPr/>
            </a:pPr>
            <a:r>
              <a:rPr lang="sr-Latn-CS" sz="3600" b="1">
                <a:effectLst>
                  <a:outerShdw blurRad="38100" dist="38100" dir="2700000" algn="tl">
                    <a:srgbClr val="C0C0C0"/>
                  </a:outerShdw>
                </a:effectLst>
              </a:rPr>
              <a:t>Validnost podataka</a:t>
            </a:r>
            <a:endParaRPr lang="en-US" sz="3600" b="1">
              <a:effectLst>
                <a:outerShdw blurRad="38100" dist="38100" dir="2700000" algn="tl">
                  <a:srgbClr val="C0C0C0"/>
                </a:outerShdw>
              </a:effectLst>
            </a:endParaRPr>
          </a:p>
        </p:txBody>
      </p:sp>
      <p:sp>
        <p:nvSpPr>
          <p:cNvPr id="19458" name="Content Placeholder 2"/>
          <p:cNvSpPr>
            <a:spLocks noGrp="1"/>
          </p:cNvSpPr>
          <p:nvPr>
            <p:ph idx="1"/>
          </p:nvPr>
        </p:nvSpPr>
        <p:spPr/>
        <p:txBody>
          <a:bodyPr/>
          <a:lstStyle/>
          <a:p>
            <a:pPr eaLnBrk="1" hangingPunct="1">
              <a:lnSpc>
                <a:spcPct val="80000"/>
              </a:lnSpc>
            </a:pPr>
            <a:r>
              <a:rPr lang="en-US" sz="2600"/>
              <a:t>Validnost podataka </a:t>
            </a:r>
            <a:endParaRPr lang="sr-Latn-CS" sz="2600"/>
          </a:p>
          <a:p>
            <a:pPr eaLnBrk="1" hangingPunct="1">
              <a:lnSpc>
                <a:spcPct val="80000"/>
              </a:lnSpc>
            </a:pPr>
            <a:r>
              <a:rPr lang="en-US" sz="2600"/>
              <a:t>Snažna tendencija ka upravljanju impre</a:t>
            </a:r>
            <a:r>
              <a:rPr lang="sr-Latn-CS" sz="2600"/>
              <a:t>s</a:t>
            </a:r>
            <a:r>
              <a:rPr lang="en-US" sz="2600"/>
              <a:t>ijom</a:t>
            </a:r>
            <a:r>
              <a:rPr lang="sr-Latn-CS" sz="2600"/>
              <a:t>: </a:t>
            </a:r>
          </a:p>
          <a:p>
            <a:pPr eaLnBrk="1" hangingPunct="1">
              <a:lnSpc>
                <a:spcPct val="80000"/>
              </a:lnSpc>
              <a:buFont typeface="Wingdings" pitchFamily="2" charset="2"/>
              <a:buChar char="Ø"/>
            </a:pPr>
            <a:r>
              <a:rPr lang="en-US" sz="2600"/>
              <a:t>   Davanje socijalno poželjih odgovora </a:t>
            </a:r>
          </a:p>
          <a:p>
            <a:pPr eaLnBrk="1" hangingPunct="1">
              <a:lnSpc>
                <a:spcPct val="80000"/>
              </a:lnSpc>
              <a:buFont typeface="Wingdings" pitchFamily="2" charset="2"/>
              <a:buChar char="Ø"/>
            </a:pPr>
            <a:r>
              <a:rPr lang="en-US" sz="2600"/>
              <a:t>   </a:t>
            </a:r>
            <a:r>
              <a:rPr lang="sr-Latn-CS" sz="2600"/>
              <a:t>Parcijaln</a:t>
            </a:r>
            <a:r>
              <a:rPr lang="en-US" sz="2600"/>
              <a:t>a</a:t>
            </a:r>
            <a:r>
              <a:rPr lang="sr-Latn-CS" sz="2600"/>
              <a:t> simulacij</a:t>
            </a:r>
            <a:r>
              <a:rPr lang="en-US" sz="2600"/>
              <a:t>a</a:t>
            </a:r>
            <a:r>
              <a:rPr lang="sr-Latn-CS" sz="2600"/>
              <a:t> ili a</a:t>
            </a:r>
            <a:r>
              <a:rPr lang="en-US" sz="2600"/>
              <a:t>gra</a:t>
            </a:r>
            <a:r>
              <a:rPr lang="sr-Latn-CS" sz="2600"/>
              <a:t>vacija</a:t>
            </a:r>
            <a:endParaRPr lang="en-US" sz="2600"/>
          </a:p>
          <a:p>
            <a:pPr eaLnBrk="1" hangingPunct="1">
              <a:lnSpc>
                <a:spcPct val="80000"/>
              </a:lnSpc>
              <a:buFont typeface="Wingdings" pitchFamily="2" charset="2"/>
              <a:buChar char="Ø"/>
            </a:pPr>
            <a:r>
              <a:rPr lang="en-US" sz="2600"/>
              <a:t>   Potpuna</a:t>
            </a:r>
            <a:r>
              <a:rPr lang="sr-Latn-CS" sz="2600"/>
              <a:t> simulacija – glu</a:t>
            </a:r>
            <a:r>
              <a:rPr lang="en-US" sz="2600"/>
              <a:t>m</a:t>
            </a:r>
            <a:r>
              <a:rPr lang="sr-Latn-CS" sz="2600"/>
              <a:t>ljenje nepostojeće bolesti</a:t>
            </a:r>
            <a:r>
              <a:rPr lang="en-US" sz="2600"/>
              <a:t>, </a:t>
            </a:r>
            <a:r>
              <a:rPr lang="sr-Latn-CS" sz="2600"/>
              <a:t>neuračunljivosti ili ludila</a:t>
            </a:r>
            <a:endParaRPr lang="en-US" sz="2600"/>
          </a:p>
          <a:p>
            <a:pPr eaLnBrk="1" hangingPunct="1">
              <a:lnSpc>
                <a:spcPct val="80000"/>
              </a:lnSpc>
              <a:buFont typeface="Wingdings" pitchFamily="2" charset="2"/>
              <a:buChar char="Ø"/>
            </a:pPr>
            <a:r>
              <a:rPr lang="en-US" sz="2600"/>
              <a:t>   </a:t>
            </a:r>
            <a:r>
              <a:rPr lang="sr-Latn-CS" sz="2600"/>
              <a:t>Disimulacija – prikrivanje postojeće bolesti</a:t>
            </a:r>
            <a:endParaRPr lang="en-US" sz="26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pPr algn="ctr" eaLnBrk="1" hangingPunct="1">
              <a:defRPr/>
            </a:pPr>
            <a:r>
              <a:rPr lang="en-US" sz="3600" b="1">
                <a:effectLst>
                  <a:outerShdw blurRad="38100" dist="38100" dir="2700000" algn="tl">
                    <a:srgbClr val="C0C0C0"/>
                  </a:outerShdw>
                </a:effectLst>
              </a:rPr>
              <a:t>Uputna pitanja</a:t>
            </a:r>
          </a:p>
        </p:txBody>
      </p:sp>
      <p:sp>
        <p:nvSpPr>
          <p:cNvPr id="20482" name="Content Placeholder 2"/>
          <p:cNvSpPr>
            <a:spLocks noGrp="1"/>
          </p:cNvSpPr>
          <p:nvPr>
            <p:ph idx="1"/>
          </p:nvPr>
        </p:nvSpPr>
        <p:spPr/>
        <p:txBody>
          <a:bodyPr/>
          <a:lstStyle/>
          <a:p>
            <a:pPr eaLnBrk="1" hangingPunct="1">
              <a:lnSpc>
                <a:spcPct val="80000"/>
              </a:lnSpc>
            </a:pPr>
            <a:r>
              <a:rPr lang="en-US" sz="2600"/>
              <a:t>Od primarnog značaja</a:t>
            </a:r>
            <a:r>
              <a:rPr lang="sr-Latn-CS" sz="2600"/>
              <a:t> </a:t>
            </a:r>
          </a:p>
          <a:p>
            <a:pPr eaLnBrk="1" hangingPunct="1">
              <a:lnSpc>
                <a:spcPct val="80000"/>
              </a:lnSpc>
            </a:pPr>
            <a:r>
              <a:rPr lang="sr-Latn-CS" sz="2600"/>
              <a:t>Na osnovu uputnih pisanja se formira način kako će procena biti sprovedena</a:t>
            </a:r>
            <a:endParaRPr lang="en-US" sz="2600"/>
          </a:p>
          <a:p>
            <a:pPr eaLnBrk="1" hangingPunct="1">
              <a:lnSpc>
                <a:spcPct val="80000"/>
              </a:lnSpc>
            </a:pPr>
            <a:r>
              <a:rPr lang="sr-Latn-CS" sz="2600"/>
              <a:t>Procenjivač </a:t>
            </a:r>
            <a:r>
              <a:rPr lang="en-US" sz="2600"/>
              <a:t> </a:t>
            </a:r>
            <a:r>
              <a:rPr lang="sr-Latn-CS" sz="2600"/>
              <a:t>mora da bude svestan zakonskog okvira iz kojeg se postavlja uputno pitanja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pPr algn="ctr" eaLnBrk="1" hangingPunct="1">
              <a:defRPr/>
            </a:pPr>
            <a:r>
              <a:rPr lang="en-US" b="1" dirty="0" err="1">
                <a:effectLst>
                  <a:outerShdw blurRad="38100" dist="38100" dir="2700000" algn="tl">
                    <a:srgbClr val="000000">
                      <a:alpha val="43137"/>
                    </a:srgbClr>
                  </a:outerShdw>
                </a:effectLst>
              </a:rPr>
              <a:t>Izvori</a:t>
            </a:r>
            <a:r>
              <a:rPr lang="en-US" b="1" dirty="0">
                <a:effectLst>
                  <a:outerShdw blurRad="38100" dist="38100" dir="2700000" algn="tl">
                    <a:srgbClr val="000000">
                      <a:alpha val="43137"/>
                    </a:srgbClr>
                  </a:outerShdw>
                </a:effectLst>
              </a:rPr>
              <a:t> </a:t>
            </a:r>
            <a:r>
              <a:rPr lang="en-US" b="1" dirty="0" err="1">
                <a:effectLst>
                  <a:outerShdw blurRad="38100" dist="38100" dir="2700000" algn="tl">
                    <a:srgbClr val="000000">
                      <a:alpha val="43137"/>
                    </a:srgbClr>
                  </a:outerShdw>
                </a:effectLst>
              </a:rPr>
              <a:t>podataka</a:t>
            </a:r>
            <a:r>
              <a:rPr lang="en-US" b="1" dirty="0">
                <a:effectLst>
                  <a:outerShdw blurRad="38100" dist="38100" dir="2700000" algn="tl">
                    <a:srgbClr val="000000">
                      <a:alpha val="43137"/>
                    </a:srgbClr>
                  </a:outerShdw>
                </a:effectLst>
              </a:rPr>
              <a:t> u </a:t>
            </a:r>
            <a:r>
              <a:rPr lang="en-US" b="1" dirty="0" err="1">
                <a:effectLst>
                  <a:outerShdw blurRad="38100" dist="38100" dir="2700000" algn="tl">
                    <a:srgbClr val="000000">
                      <a:alpha val="43137"/>
                    </a:srgbClr>
                  </a:outerShdw>
                </a:effectLst>
              </a:rPr>
              <a:t>veštačenju</a:t>
            </a:r>
            <a:endParaRPr lang="en-US" b="1" dirty="0">
              <a:effectLst>
                <a:outerShdw blurRad="38100" dist="38100" dir="2700000" algn="tl">
                  <a:srgbClr val="000000">
                    <a:alpha val="43137"/>
                  </a:srgbClr>
                </a:outerShdw>
              </a:effectLst>
            </a:endParaRPr>
          </a:p>
        </p:txBody>
      </p:sp>
      <p:sp>
        <p:nvSpPr>
          <p:cNvPr id="21506" name="Content Placeholder 2"/>
          <p:cNvSpPr>
            <a:spLocks noGrp="1"/>
          </p:cNvSpPr>
          <p:nvPr>
            <p:ph idx="1"/>
          </p:nvPr>
        </p:nvSpPr>
        <p:spPr/>
        <p:txBody>
          <a:bodyPr/>
          <a:lstStyle/>
          <a:p>
            <a:pPr eaLnBrk="1" hangingPunct="1">
              <a:defRPr/>
            </a:pPr>
            <a:r>
              <a:rPr lang="sr-Latn-CS" dirty="0"/>
              <a:t>Tri izvora podatak</a:t>
            </a:r>
            <a:r>
              <a:rPr lang="en-US" dirty="0"/>
              <a:t>a</a:t>
            </a:r>
            <a:endParaRPr lang="sr-Latn-CS" dirty="0"/>
          </a:p>
          <a:p>
            <a:pPr marL="0" indent="0" eaLnBrk="1" hangingPunct="1">
              <a:buFont typeface="Arial" charset="0"/>
              <a:buNone/>
              <a:defRPr/>
            </a:pPr>
            <a:r>
              <a:rPr lang="en-US" dirty="0"/>
              <a:t>   1. </a:t>
            </a:r>
            <a:r>
              <a:rPr lang="sr-Latn-CS" dirty="0"/>
              <a:t>Informacije dobijene posredstvom </a:t>
            </a:r>
            <a:r>
              <a:rPr lang="en-US" dirty="0" err="1"/>
              <a:t>trećih</a:t>
            </a:r>
            <a:r>
              <a:rPr lang="en-US" dirty="0"/>
              <a:t> </a:t>
            </a:r>
            <a:r>
              <a:rPr lang="en-US" dirty="0" err="1"/>
              <a:t>lica</a:t>
            </a:r>
            <a:r>
              <a:rPr lang="en-US" dirty="0"/>
              <a:t>, </a:t>
            </a:r>
            <a:r>
              <a:rPr lang="sr-Latn-CS" dirty="0"/>
              <a:t>spisa, </a:t>
            </a:r>
            <a:r>
              <a:rPr lang="sr-Latn-CS" dirty="0" err="1"/>
              <a:t>izveštaja</a:t>
            </a:r>
            <a:r>
              <a:rPr lang="sr-Latn-CS" dirty="0"/>
              <a:t> soc. </a:t>
            </a:r>
            <a:r>
              <a:rPr lang="en-US" dirty="0"/>
              <a:t>s</a:t>
            </a:r>
            <a:r>
              <a:rPr lang="sr-Latn-CS" dirty="0" err="1"/>
              <a:t>lužbe</a:t>
            </a:r>
            <a:r>
              <a:rPr lang="sr-Latn-CS" dirty="0"/>
              <a:t>, policije, izveštaj</a:t>
            </a:r>
            <a:r>
              <a:rPr lang="en-US" dirty="0"/>
              <a:t>a</a:t>
            </a:r>
            <a:r>
              <a:rPr lang="sr-Latn-CS" dirty="0"/>
              <a:t> žrtava, medicinske </a:t>
            </a:r>
            <a:r>
              <a:rPr lang="sr-Latn-CS" dirty="0" err="1"/>
              <a:t>dokumenatcija</a:t>
            </a:r>
            <a:r>
              <a:rPr lang="sr-Latn-CS" dirty="0"/>
              <a:t>...</a:t>
            </a:r>
          </a:p>
          <a:p>
            <a:pPr marL="0" indent="0" eaLnBrk="1" hangingPunct="1">
              <a:buFont typeface="Arial" charset="0"/>
              <a:buNone/>
              <a:defRPr/>
            </a:pPr>
            <a:r>
              <a:rPr lang="en-US" dirty="0"/>
              <a:t>   2. </a:t>
            </a:r>
            <a:r>
              <a:rPr lang="sr-Latn-CS" dirty="0"/>
              <a:t>Intervju – direktna pitanja, konfrontacije</a:t>
            </a:r>
          </a:p>
          <a:p>
            <a:pPr marL="0" indent="0" eaLnBrk="1" hangingPunct="1">
              <a:buFont typeface="Arial" charset="0"/>
              <a:buNone/>
              <a:defRPr/>
            </a:pPr>
            <a:r>
              <a:rPr lang="en-US" dirty="0"/>
              <a:t>   3. </a:t>
            </a:r>
            <a:r>
              <a:rPr lang="sr-Latn-CS" dirty="0"/>
              <a:t>Testovi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2745</TotalTime>
  <Words>1891</Words>
  <Application>Microsoft Office PowerPoint</Application>
  <PresentationFormat>Custom</PresentationFormat>
  <Paragraphs>188</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Forenzička psihološka procena</vt:lpstr>
      <vt:lpstr>Sadržaj</vt:lpstr>
      <vt:lpstr>Forenzička psihologija</vt:lpstr>
      <vt:lpstr>Kabinet za sudsku psihijatriju IMZ</vt:lpstr>
      <vt:lpstr>Principi ispitivanja u kontekstu veštačenja</vt:lpstr>
      <vt:lpstr>Forenzička procena</vt:lpstr>
      <vt:lpstr>Validnost podataka</vt:lpstr>
      <vt:lpstr>Uputna pitanja</vt:lpstr>
      <vt:lpstr>Izvori podataka u veštačenju</vt:lpstr>
      <vt:lpstr>Veštačenje u krivičnim predmetima</vt:lpstr>
      <vt:lpstr>Veštačenje procesne sposobnosti </vt:lpstr>
      <vt:lpstr>Procena duševnog stanja u vreme izršenja dela</vt:lpstr>
      <vt:lpstr>Procena krivične odgovornosti</vt:lpstr>
      <vt:lpstr>Veštačenje krivičnih dela u afektu</vt:lpstr>
      <vt:lpstr>Emocionalna stanja u forenzičkoj praksi</vt:lpstr>
      <vt:lpstr>Procena intenziteta afekta</vt:lpstr>
      <vt:lpstr>Kvalifikacija uračunljivosti prema intenzitetu afekta</vt:lpstr>
      <vt:lpstr>Uračunljivost</vt:lpstr>
      <vt:lpstr>Veštačenje (ne)uračunjlivosti</vt:lpstr>
      <vt:lpstr>Veštačenje neuračunjlivosti</vt:lpstr>
      <vt:lpstr>Veštačenje afekta</vt:lpstr>
      <vt:lpstr>Patološki afekat - faze</vt:lpstr>
      <vt:lpstr>Veštačenje dodele dece u postupku razvoda braka</vt:lpstr>
      <vt:lpstr>Veštačenje roditeljske podobnosti</vt:lpstr>
      <vt:lpstr>Reference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Miroslav Mladenović</dc:creator>
  <cp:lastModifiedBy>Windows User</cp:lastModifiedBy>
  <cp:revision>18</cp:revision>
  <dcterms:created xsi:type="dcterms:W3CDTF">2021-11-21T17:14:53Z</dcterms:created>
  <dcterms:modified xsi:type="dcterms:W3CDTF">2021-11-28T09:02:22Z</dcterms:modified>
</cp:coreProperties>
</file>