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0"/>
  </p:notesMasterIdLst>
  <p:sldIdLst>
    <p:sldId id="256" r:id="rId2"/>
    <p:sldId id="333" r:id="rId3"/>
    <p:sldId id="262" r:id="rId4"/>
    <p:sldId id="259" r:id="rId5"/>
    <p:sldId id="304" r:id="rId6"/>
    <p:sldId id="258" r:id="rId7"/>
    <p:sldId id="264" r:id="rId8"/>
    <p:sldId id="284" r:id="rId9"/>
    <p:sldId id="294" r:id="rId10"/>
    <p:sldId id="267" r:id="rId11"/>
    <p:sldId id="295" r:id="rId12"/>
    <p:sldId id="297" r:id="rId13"/>
    <p:sldId id="268" r:id="rId14"/>
    <p:sldId id="269" r:id="rId15"/>
    <p:sldId id="306" r:id="rId16"/>
    <p:sldId id="270" r:id="rId17"/>
    <p:sldId id="271" r:id="rId18"/>
    <p:sldId id="311" r:id="rId19"/>
    <p:sldId id="272" r:id="rId20"/>
    <p:sldId id="273" r:id="rId21"/>
    <p:sldId id="310" r:id="rId22"/>
    <p:sldId id="274" r:id="rId23"/>
    <p:sldId id="287" r:id="rId24"/>
    <p:sldId id="307" r:id="rId25"/>
    <p:sldId id="275" r:id="rId26"/>
    <p:sldId id="288" r:id="rId27"/>
    <p:sldId id="308" r:id="rId28"/>
    <p:sldId id="276" r:id="rId29"/>
    <p:sldId id="289" r:id="rId30"/>
    <p:sldId id="309" r:id="rId31"/>
    <p:sldId id="277" r:id="rId32"/>
    <p:sldId id="301" r:id="rId33"/>
    <p:sldId id="312" r:id="rId34"/>
    <p:sldId id="278" r:id="rId35"/>
    <p:sldId id="302" r:id="rId36"/>
    <p:sldId id="313" r:id="rId37"/>
    <p:sldId id="280" r:id="rId38"/>
    <p:sldId id="291" r:id="rId39"/>
    <p:sldId id="315" r:id="rId40"/>
    <p:sldId id="281" r:id="rId41"/>
    <p:sldId id="292" r:id="rId42"/>
    <p:sldId id="314" r:id="rId43"/>
    <p:sldId id="282" r:id="rId44"/>
    <p:sldId id="303" r:id="rId45"/>
    <p:sldId id="316" r:id="rId46"/>
    <p:sldId id="293" r:id="rId47"/>
    <p:sldId id="300" r:id="rId48"/>
    <p:sldId id="305" r:id="rId49"/>
    <p:sldId id="332" r:id="rId50"/>
    <p:sldId id="329" r:id="rId51"/>
    <p:sldId id="330" r:id="rId52"/>
    <p:sldId id="331" r:id="rId53"/>
    <p:sldId id="322" r:id="rId54"/>
    <p:sldId id="323" r:id="rId55"/>
    <p:sldId id="324" r:id="rId56"/>
    <p:sldId id="326" r:id="rId57"/>
    <p:sldId id="327" r:id="rId58"/>
    <p:sldId id="328" r:id="rId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8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69378A-E48D-4F53-BA12-DC83C42EB3B0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DC6F6-00CB-4E45-95FC-63EADC7D9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41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FF00C1-4D28-4FAC-A164-27BE516F863F}" type="slidenum">
              <a:rPr lang="en-US"/>
              <a:pPr/>
              <a:t>50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*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1A165-BB66-4D34-A621-A0EB399A187D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1A165-BB66-4D34-A621-A0EB399A187D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21A87A-233F-406E-BEBB-5220CF392839}" type="slidenum">
              <a:rPr lang="en-US"/>
              <a:pPr/>
              <a:t>57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*</a:t>
            </a:r>
            <a:r>
              <a:rPr lang="en-US" baseline="0" smtClean="0"/>
              <a:t> Poredjenje 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1A165-BB66-4D34-A621-A0EB399A187D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BCBB09C-3EC6-4061-9F25-6E1CAA542A45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B09C-3EC6-4061-9F25-6E1CAA542A45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B09C-3EC6-4061-9F25-6E1CAA542A45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B09C-3EC6-4061-9F25-6E1CAA542A45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B09C-3EC6-4061-9F25-6E1CAA542A45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B09C-3EC6-4061-9F25-6E1CAA542A45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BCBB09C-3EC6-4061-9F25-6E1CAA542A45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BCBB09C-3EC6-4061-9F25-6E1CAA542A45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B09C-3EC6-4061-9F25-6E1CAA542A45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B09C-3EC6-4061-9F25-6E1CAA542A45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BB09C-3EC6-4061-9F25-6E1CAA542A45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BCBB09C-3EC6-4061-9F25-6E1CAA542A45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61BEA63-7657-48DC-8303-E7E743BEF7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Kl</a:t>
            </a:r>
            <a:r>
              <a:rPr lang="sr-Latn-CS" dirty="0" smtClean="0"/>
              <a:t>i</a:t>
            </a:r>
            <a:r>
              <a:rPr lang="en-US" dirty="0" err="1" smtClean="0"/>
              <a:t>ni</a:t>
            </a:r>
            <a:r>
              <a:rPr lang="x-none" dirty="0" smtClean="0"/>
              <a:t>čka procena inteligencije</a:t>
            </a:r>
            <a:r>
              <a:rPr lang="x-none" smtClean="0"/>
              <a:t/>
            </a:r>
            <a:br>
              <a:rPr lang="x-none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534400" cy="990600"/>
          </a:xfrm>
        </p:spPr>
        <p:txBody>
          <a:bodyPr>
            <a:normAutofit/>
          </a:bodyPr>
          <a:lstStyle/>
          <a:p>
            <a:r>
              <a:rPr lang="x-none" sz="3200" smtClean="0">
                <a:solidFill>
                  <a:schemeClr val="accent2"/>
                </a:solidFill>
              </a:rPr>
              <a:t>3. Korak: analiza intertestovne varijabilnosti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848600" cy="4593336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x-none" sz="2400" dirty="0" smtClean="0">
                <a:latin typeface="Calibri" pitchFamily="34" charset="0"/>
                <a:cs typeface="Calibri" pitchFamily="34" charset="0"/>
              </a:rPr>
              <a:t>Adekvatno tumačenje rezultata </a:t>
            </a:r>
            <a:r>
              <a:rPr lang="x-none" sz="2400" smtClean="0">
                <a:latin typeface="Calibri" pitchFamily="34" charset="0"/>
                <a:cs typeface="Calibri" pitchFamily="34" charset="0"/>
              </a:rPr>
              <a:t>dobijenih na</a:t>
            </a:r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x-none" sz="2400" smtClean="0">
                <a:latin typeface="Calibri" pitchFamily="34" charset="0"/>
                <a:cs typeface="Calibri" pitchFamily="34" charset="0"/>
              </a:rPr>
              <a:t>VITI-ju</a:t>
            </a:r>
            <a:r>
              <a:rPr lang="sr-Cyrl-C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x-none" sz="2400" dirty="0" smtClean="0">
                <a:latin typeface="Calibri" pitchFamily="34" charset="0"/>
                <a:cs typeface="Calibri" pitchFamily="34" charset="0"/>
              </a:rPr>
              <a:t>zasniva se na dobrom poznavanju onoga što svaki subtest meri!!!</a:t>
            </a:r>
          </a:p>
          <a:p>
            <a:pPr algn="just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x-none" sz="2400" dirty="0" smtClean="0">
                <a:latin typeface="Calibri" pitchFamily="34" charset="0"/>
                <a:cs typeface="Calibri" pitchFamily="34" charset="0"/>
              </a:rPr>
              <a:t>Važno je razumeti da nijedan subtest nije čista mera neke pojedinačne intelektualne sposobnosti, većinom svaki subtest meri </a:t>
            </a:r>
            <a:r>
              <a:rPr lang="x-none" sz="2400" smtClean="0">
                <a:latin typeface="Calibri" pitchFamily="34" charset="0"/>
                <a:cs typeface="Calibri" pitchFamily="34" charset="0"/>
              </a:rPr>
              <a:t>nekoliko sposobnosti</a:t>
            </a:r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 i delom je pod uticajem je mentalnog stanja i ličnosti ispitanika</a:t>
            </a:r>
            <a:endParaRPr lang="sr-Cyrl-CS" sz="24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x-none" sz="2400" dirty="0" smtClean="0">
                <a:latin typeface="Calibri" pitchFamily="34" charset="0"/>
                <a:cs typeface="Calibri" pitchFamily="34" charset="0"/>
              </a:rPr>
              <a:t>Dobijeni niski ili visoki skorovi na svakom subtestu </a:t>
            </a:r>
            <a:r>
              <a:rPr lang="x-none" sz="2400" smtClean="0">
                <a:latin typeface="Calibri" pitchFamily="34" charset="0"/>
                <a:cs typeface="Calibri" pitchFamily="34" charset="0"/>
              </a:rPr>
              <a:t>zahtevaju interpretaciju</a:t>
            </a:r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 (Tabela dozvoljenih razlika između subtestova)</a:t>
            </a:r>
            <a:endParaRPr lang="sr-Cyrl-CS" sz="2400" dirty="0" smtClean="0">
              <a:latin typeface="Calibri" pitchFamily="34" charset="0"/>
              <a:cs typeface="Calibri" pitchFamily="34" charset="0"/>
            </a:endParaRPr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838200"/>
          </a:xfrm>
        </p:spPr>
        <p:txBody>
          <a:bodyPr>
            <a:normAutofit/>
          </a:bodyPr>
          <a:lstStyle/>
          <a:p>
            <a:r>
              <a:rPr lang="x-none" sz="3200" smtClean="0">
                <a:solidFill>
                  <a:schemeClr val="accent2"/>
                </a:solidFill>
              </a:rPr>
              <a:t>Procen</a:t>
            </a:r>
            <a:r>
              <a:rPr lang="sr-Latn-RS" sz="3200" dirty="0" smtClean="0">
                <a:solidFill>
                  <a:schemeClr val="accent2"/>
                </a:solidFill>
              </a:rPr>
              <a:t>a</a:t>
            </a:r>
            <a:r>
              <a:rPr lang="x-none" sz="3200" smtClean="0">
                <a:solidFill>
                  <a:schemeClr val="accent2"/>
                </a:solidFill>
              </a:rPr>
              <a:t> značajnost</a:t>
            </a:r>
            <a:r>
              <a:rPr lang="sr-Latn-RS" sz="3200" dirty="0" smtClean="0">
                <a:solidFill>
                  <a:schemeClr val="accent2"/>
                </a:solidFill>
              </a:rPr>
              <a:t>i</a:t>
            </a:r>
            <a:r>
              <a:rPr lang="x-none" sz="3200" smtClean="0">
                <a:solidFill>
                  <a:schemeClr val="accent2"/>
                </a:solidFill>
              </a:rPr>
              <a:t> odstupanja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69536"/>
          </a:xfrm>
        </p:spPr>
        <p:txBody>
          <a:bodyPr>
            <a:normAutofit/>
          </a:bodyPr>
          <a:lstStyle/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Računamo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AS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celu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skalu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suma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skaliranih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skorova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subtestova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podeljena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brojem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primenjenih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testova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Odstupanje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od </a:t>
            </a:r>
            <a:r>
              <a:rPr lang="sr-Latn-R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+/-</a:t>
            </a:r>
            <a:r>
              <a:rPr lang="sr-Latn-C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1.5 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skaliranih poena smatra se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klinički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relevantnim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odstupanjem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a odstupanje </a:t>
            </a:r>
            <a:r>
              <a:rPr lang="sr-Latn-C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+/-3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kao veoma relevantno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Ako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jedan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ili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više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subtestova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dramatično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odstupa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od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ostalih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sr-Latn-CS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obavezno</a:t>
            </a:r>
            <a:r>
              <a:rPr lang="sr-Latn-C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računamo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posebno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AS za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verbalni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i AS za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manipu</a:t>
            </a:r>
            <a:r>
              <a:rPr lang="sr-Latn-R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tivni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de</a:t>
            </a:r>
            <a:r>
              <a:rPr lang="sr-Latn-R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skale</a:t>
            </a:r>
            <a:r>
              <a:rPr lang="sr-Latn-R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12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ili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više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poena</a:t>
            </a:r>
            <a:r>
              <a:rPr lang="sr-Latn-R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sr-Latn-R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spcAft>
                <a:spcPts val="300"/>
              </a:spcAft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Ako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je IQ &lt;80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ili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&gt; 110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onda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se SD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računa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formuli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 </a:t>
            </a:r>
          </a:p>
          <a:p>
            <a:pPr marL="411480" lvl="1" indent="0">
              <a:spcAft>
                <a:spcPts val="30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SD =  AS : 4 (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ili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ASv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ASm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 4)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>
            <a:noAutofit/>
          </a:bodyPr>
          <a:lstStyle/>
          <a:p>
            <a:r>
              <a:rPr lang="sr-Latn-RS" sz="3600" dirty="0" smtClean="0">
                <a:solidFill>
                  <a:schemeClr val="accent2"/>
                </a:solidFill>
                <a:effectLst/>
              </a:rPr>
              <a:t>Dozvoljena odstupanja (Kaufman 2006)</a:t>
            </a:r>
            <a:endParaRPr lang="en-US" sz="3600" dirty="0">
              <a:solidFill>
                <a:schemeClr val="accent2"/>
              </a:solidFill>
              <a:effectLst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2815208"/>
              </p:ext>
            </p:extLst>
          </p:nvPr>
        </p:nvGraphicFramePr>
        <p:xfrm>
          <a:off x="457200" y="2133600"/>
          <a:ext cx="8229996" cy="3139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57499"/>
                <a:gridCol w="2057499"/>
                <a:gridCol w="2057499"/>
                <a:gridCol w="2057499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Subtest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Dozvoljena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razlika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u </a:t>
                      </a: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odnosu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na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AS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Subtest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Dozvol</a:t>
                      </a:r>
                      <a:r>
                        <a:rPr kumimoji="0" lang="sr-Latn-C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</a:t>
                      </a: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ena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razlika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u </a:t>
                      </a: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odnosu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na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AS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Informacije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+/-3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Dopune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+/-4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Brojevi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+/-3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Strip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+/-3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Rečnik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+/-2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Mozaik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+/-4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Aritmetika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+/-3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Sklapanje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+/-4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Shavatnje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+/-3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Šifra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+/-3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Sličnosti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+/-3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L="113248" marR="113248" horzOverflow="overflow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x-none" sz="3600">
                <a:solidFill>
                  <a:schemeClr val="accent2"/>
                </a:solidFill>
              </a:rPr>
              <a:t>SKATER ANALIZA</a:t>
            </a:r>
            <a:r>
              <a:rPr lang="sr-Latn-RS" sz="3600" dirty="0">
                <a:solidFill>
                  <a:schemeClr val="accent2"/>
                </a:solidFill>
              </a:rPr>
              <a:t> - </a:t>
            </a:r>
            <a:r>
              <a:rPr lang="en-US" sz="3600" dirty="0">
                <a:solidFill>
                  <a:schemeClr val="accent2"/>
                </a:solidFill>
              </a:rPr>
              <a:t>I</a:t>
            </a:r>
            <a:r>
              <a:rPr lang="x-none" sz="3600">
                <a:solidFill>
                  <a:schemeClr val="accent2"/>
                </a:solidFill>
              </a:rPr>
              <a:t>nterpretacija skorova na pojedinačnim </a:t>
            </a:r>
            <a:r>
              <a:rPr lang="x-none" sz="3600" smtClean="0">
                <a:solidFill>
                  <a:schemeClr val="accent2"/>
                </a:solidFill>
              </a:rPr>
              <a:t>subtestovima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9333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x-none" smtClean="0">
                <a:solidFill>
                  <a:schemeClr val="accent2"/>
                </a:solidFill>
              </a:rPr>
              <a:t>INFORMACIJE</a:t>
            </a:r>
            <a:endParaRPr lang="sr-Latn-RS" dirty="0" smtClean="0">
              <a:solidFill>
                <a:schemeClr val="accent2"/>
              </a:solidFill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>
                <a:cs typeface="Calibri" pitchFamily="34" charset="0"/>
              </a:rPr>
              <a:t>M</a:t>
            </a:r>
            <a:r>
              <a:rPr lang="x-none" sz="2400" dirty="0" smtClean="0">
                <a:cs typeface="Calibri" pitchFamily="34" charset="0"/>
              </a:rPr>
              <a:t>eri opseg opšteg znanja činjenica ili fond opštih znanja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>
                <a:cs typeface="Calibri" pitchFamily="34" charset="0"/>
              </a:rPr>
              <a:t>D</a:t>
            </a:r>
            <a:r>
              <a:rPr lang="x-none" sz="2400" dirty="0" smtClean="0">
                <a:cs typeface="Calibri" pitchFamily="34" charset="0"/>
              </a:rPr>
              <a:t>ugoročna memorija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>
                <a:cs typeface="Calibri" pitchFamily="34" charset="0"/>
              </a:rPr>
              <a:t>N</a:t>
            </a:r>
            <a:r>
              <a:rPr lang="x-none" sz="2400" dirty="0" smtClean="0">
                <a:cs typeface="Calibri" pitchFamily="34" charset="0"/>
              </a:rPr>
              <a:t>a skorove utiču i: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  <a:cs typeface="Calibri" pitchFamily="34" charset="0"/>
              </a:rPr>
              <a:t>B</a:t>
            </a:r>
            <a:r>
              <a:rPr lang="x-none" sz="2400" dirty="0" smtClean="0">
                <a:solidFill>
                  <a:schemeClr val="tx2"/>
                </a:solidFill>
                <a:cs typeface="Calibri" pitchFamily="34" charset="0"/>
              </a:rPr>
              <a:t>udnost u odnosu na okolinu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  <a:cs typeface="Calibri" pitchFamily="34" charset="0"/>
              </a:rPr>
              <a:t>K</a:t>
            </a:r>
            <a:r>
              <a:rPr lang="x-none" sz="2400" smtClean="0">
                <a:solidFill>
                  <a:schemeClr val="tx2"/>
                </a:solidFill>
                <a:cs typeface="Calibri" pitchFamily="34" charset="0"/>
              </a:rPr>
              <a:t>ulturološk</a:t>
            </a:r>
            <a:r>
              <a:rPr lang="sr-Latn-CS" sz="2400" dirty="0" smtClean="0">
                <a:solidFill>
                  <a:schemeClr val="tx2"/>
                </a:solidFill>
                <a:cs typeface="Calibri" pitchFamily="34" charset="0"/>
              </a:rPr>
              <a:t>o bogatsvo </a:t>
            </a:r>
            <a:r>
              <a:rPr lang="x-none" sz="2400" smtClean="0">
                <a:solidFill>
                  <a:schemeClr val="tx2"/>
                </a:solidFill>
                <a:cs typeface="Calibri" pitchFamily="34" charset="0"/>
              </a:rPr>
              <a:t>uslova </a:t>
            </a:r>
            <a:r>
              <a:rPr lang="x-none" sz="2400" dirty="0" smtClean="0">
                <a:solidFill>
                  <a:schemeClr val="tx2"/>
                </a:solidFill>
                <a:cs typeface="Calibri" pitchFamily="34" charset="0"/>
              </a:rPr>
              <a:t>u kojima je ispitanik odrastao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  <a:cs typeface="Calibri" pitchFamily="34" charset="0"/>
              </a:rPr>
              <a:t>I</a:t>
            </a:r>
            <a:r>
              <a:rPr lang="x-none" sz="2400" dirty="0" smtClean="0">
                <a:solidFill>
                  <a:schemeClr val="tx2"/>
                </a:solidFill>
                <a:cs typeface="Calibri" pitchFamily="34" charset="0"/>
              </a:rPr>
              <a:t>ntelektualna radoznalost i ambicioznost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  <a:cs typeface="Calibri" pitchFamily="34" charset="0"/>
              </a:rPr>
              <a:t>Š</a:t>
            </a:r>
            <a:r>
              <a:rPr lang="x-none" sz="2400" dirty="0" smtClean="0">
                <a:solidFill>
                  <a:schemeClr val="tx2"/>
                </a:solidFill>
                <a:cs typeface="Calibri" pitchFamily="34" charset="0"/>
              </a:rPr>
              <a:t>iroka interesovanja</a:t>
            </a:r>
          </a:p>
          <a:p>
            <a:pPr lvl="1"/>
            <a:r>
              <a:rPr lang="en-US" sz="2400" dirty="0" smtClean="0">
                <a:solidFill>
                  <a:schemeClr val="tx2"/>
                </a:solidFill>
                <a:cs typeface="Calibri" pitchFamily="34" charset="0"/>
              </a:rPr>
              <a:t>Š</a:t>
            </a:r>
            <a:r>
              <a:rPr lang="x-none" sz="2400" dirty="0" smtClean="0">
                <a:solidFill>
                  <a:schemeClr val="tx2"/>
                </a:solidFill>
                <a:cs typeface="Calibri" pitchFamily="34" charset="0"/>
              </a:rPr>
              <a:t>kolsko učenje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914400"/>
          </a:xfrm>
        </p:spPr>
        <p:txBody>
          <a:bodyPr>
            <a:normAutofit/>
          </a:bodyPr>
          <a:lstStyle/>
          <a:p>
            <a:r>
              <a:rPr lang="x-none" sz="3600" smtClean="0">
                <a:solidFill>
                  <a:schemeClr val="accent2"/>
                </a:solidFill>
              </a:rPr>
              <a:t>INFORMACIJE</a:t>
            </a:r>
            <a:r>
              <a:rPr lang="sr-Latn-RS" sz="3600" dirty="0" smtClean="0">
                <a:solidFill>
                  <a:schemeClr val="accent2"/>
                </a:solidFill>
              </a:rPr>
              <a:t>- </a:t>
            </a:r>
            <a:r>
              <a:rPr lang="x-none" sz="3600" smtClean="0">
                <a:solidFill>
                  <a:schemeClr val="accent2"/>
                </a:solidFill>
              </a:rPr>
              <a:t>Klinički aspekti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33400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H</a:t>
            </a:r>
            <a:r>
              <a:rPr lang="x-none" smtClean="0"/>
              <a:t>ronično an</a:t>
            </a:r>
            <a:r>
              <a:rPr lang="en-US" dirty="0" err="1" smtClean="0"/>
              <a:t>ksiozne</a:t>
            </a:r>
            <a:r>
              <a:rPr lang="en-US" dirty="0" smtClean="0"/>
              <a:t> </a:t>
            </a:r>
            <a:r>
              <a:rPr lang="en-US" dirty="0" err="1" smtClean="0"/>
              <a:t>osobe</a:t>
            </a:r>
            <a:r>
              <a:rPr lang="x-none" smtClean="0"/>
              <a:t> </a:t>
            </a:r>
            <a:r>
              <a:rPr lang="x-none" dirty="0" smtClean="0"/>
              <a:t>mogu praviti greške na lakšim ajtemima i imati snižene skorove </a:t>
            </a:r>
            <a:r>
              <a:rPr lang="x-none" smtClean="0"/>
              <a:t>u celini</a:t>
            </a:r>
            <a:r>
              <a:rPr lang="en-US" dirty="0" smtClean="0"/>
              <a:t> </a:t>
            </a:r>
            <a:r>
              <a:rPr lang="en-US" dirty="0" err="1" smtClean="0"/>
              <a:t>iako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a</a:t>
            </a:r>
            <a:r>
              <a:rPr lang="x-none" smtClean="0"/>
              <a:t>jtemi </a:t>
            </a:r>
            <a:r>
              <a:rPr lang="x-none"/>
              <a:t>su emocionalno neutralni</a:t>
            </a:r>
            <a:endParaRPr lang="x-none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N</a:t>
            </a:r>
            <a:r>
              <a:rPr lang="x-none" dirty="0" smtClean="0"/>
              <a:t>euspeh na lakšim uz uspeh na težim ajtemima sugerišu deficit u prisećanju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O</a:t>
            </a:r>
            <a:r>
              <a:rPr lang="x-none" dirty="0" smtClean="0"/>
              <a:t>dgovori sa trivijalnim, </a:t>
            </a:r>
            <a:r>
              <a:rPr lang="x-none" smtClean="0"/>
              <a:t>suvišnim,</a:t>
            </a:r>
            <a:r>
              <a:rPr lang="sr-Latn-CS" dirty="0" smtClean="0"/>
              <a:t> </a:t>
            </a:r>
            <a:r>
              <a:rPr lang="x-none" smtClean="0"/>
              <a:t>nepotrebnim </a:t>
            </a:r>
            <a:r>
              <a:rPr lang="x-none" dirty="0" smtClean="0"/>
              <a:t>detaljima mogu ukazivati na opsesivnost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B</a:t>
            </a:r>
            <a:r>
              <a:rPr lang="x-none" dirty="0" smtClean="0"/>
              <a:t>izarni odgovori ukazuju </a:t>
            </a:r>
            <a:r>
              <a:rPr lang="x-none" smtClean="0"/>
              <a:t>na </a:t>
            </a:r>
            <a:r>
              <a:rPr lang="sr-Latn-RS" dirty="0" smtClean="0"/>
              <a:t>težu </a:t>
            </a:r>
            <a:r>
              <a:rPr lang="x-none" smtClean="0"/>
              <a:t>psihopatologiju (sch</a:t>
            </a:r>
            <a:r>
              <a:rPr lang="sr-Latn-RS" dirty="0" smtClean="0"/>
              <a:t>)</a:t>
            </a:r>
            <a:endParaRPr lang="x-none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R</a:t>
            </a:r>
            <a:r>
              <a:rPr lang="x-none" dirty="0" smtClean="0"/>
              <a:t>epresivni defanzivni stil kod ispitanika koji iz sećanja “brišu” sve činjenice koje su na bilo koji način asocirane sa konfliktom; kada je skor na INF </a:t>
            </a:r>
            <a:r>
              <a:rPr lang="x-none" smtClean="0"/>
              <a:t>dosta n</a:t>
            </a:r>
            <a:r>
              <a:rPr lang="sr-Latn-CS" dirty="0" smtClean="0"/>
              <a:t>i</a:t>
            </a:r>
            <a:r>
              <a:rPr lang="x-none" smtClean="0"/>
              <a:t>ži </a:t>
            </a:r>
            <a:r>
              <a:rPr lang="x-none" dirty="0" smtClean="0"/>
              <a:t>od skorova na R</a:t>
            </a:r>
            <a:r>
              <a:rPr lang="en-US" dirty="0" smtClean="0"/>
              <a:t>e</a:t>
            </a:r>
            <a:r>
              <a:rPr lang="x-none" dirty="0" smtClean="0"/>
              <a:t>čniku i </a:t>
            </a:r>
            <a:r>
              <a:rPr lang="x-none" smtClean="0"/>
              <a:t>Shvatanju </a:t>
            </a:r>
            <a:r>
              <a:rPr lang="en-US" dirty="0" err="1" smtClean="0"/>
              <a:t>mo</a:t>
            </a:r>
            <a:r>
              <a:rPr lang="sr-Latn-RS" dirty="0"/>
              <a:t>ž</a:t>
            </a:r>
            <a:r>
              <a:rPr lang="en-US" dirty="0" smtClean="0"/>
              <a:t>e da </a:t>
            </a:r>
            <a:r>
              <a:rPr lang="x-none" smtClean="0"/>
              <a:t> </a:t>
            </a:r>
            <a:r>
              <a:rPr lang="x-none" dirty="0" smtClean="0"/>
              <a:t>ukazuje na snažno potiskivanje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V</a:t>
            </a:r>
            <a:r>
              <a:rPr lang="x-none" dirty="0" smtClean="0"/>
              <a:t>isoki skorovi </a:t>
            </a:r>
            <a:r>
              <a:rPr lang="x-none" smtClean="0"/>
              <a:t>odražavaju intelektualn</a:t>
            </a:r>
            <a:r>
              <a:rPr lang="sr-Latn-RS" dirty="0" smtClean="0"/>
              <a:t>e</a:t>
            </a:r>
            <a:r>
              <a:rPr lang="x-none" smtClean="0"/>
              <a:t> ambici</a:t>
            </a:r>
            <a:r>
              <a:rPr lang="sr-Latn-RS" dirty="0" smtClean="0"/>
              <a:t>je, a </a:t>
            </a:r>
            <a:r>
              <a:rPr lang="x-none" smtClean="0"/>
              <a:t>mogu </a:t>
            </a:r>
            <a:r>
              <a:rPr lang="x-none" dirty="0" smtClean="0"/>
              <a:t>biti povezani sa intelektualizacijom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N</a:t>
            </a:r>
            <a:r>
              <a:rPr lang="x-none" dirty="0" smtClean="0"/>
              <a:t>iski skorovi mogu odražavati tendenciju da se lako odustane, hostilnost prema “školskim” zadacima, perfekcionistički stil u kome se nedavanje odgovora preferira u odnosu na davanje </a:t>
            </a:r>
            <a:r>
              <a:rPr lang="x-none" smtClean="0"/>
              <a:t>nesavršenog odgovora</a:t>
            </a:r>
            <a:r>
              <a:rPr lang="sr-Latn-RS" dirty="0" smtClean="0"/>
              <a:t> i sl.</a:t>
            </a:r>
            <a:endParaRPr lang="x-none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533400"/>
            <a:ext cx="8435280" cy="685800"/>
          </a:xfrm>
        </p:spPr>
        <p:txBody>
          <a:bodyPr>
            <a:normAutofit/>
          </a:bodyPr>
          <a:lstStyle/>
          <a:p>
            <a:r>
              <a:rPr lang="sr-Latn-CS" sz="3600" b="1" dirty="0" smtClean="0">
                <a:solidFill>
                  <a:schemeClr val="accent2"/>
                </a:solidFill>
                <a:effectLst/>
              </a:rPr>
              <a:t>Rapaportovi  dif.dijagnostički znaci</a:t>
            </a:r>
            <a:endParaRPr lang="en-US" sz="3600" dirty="0">
              <a:solidFill>
                <a:schemeClr val="accent2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9036496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b="1" dirty="0" smtClean="0"/>
              <a:t>Informacije – dif. dijagnostički aspekt </a:t>
            </a:r>
          </a:p>
          <a:p>
            <a:pPr>
              <a:buNone/>
            </a:pPr>
            <a:r>
              <a:rPr lang="sr-Latn-CS" sz="2400" b="1" dirty="0" smtClean="0"/>
              <a:t>Povišenje: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kod osoba koje su odrasle u povoljnim sociokulturnim  uslovima;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koji se brane intelektualizacijom (</a:t>
            </a:r>
            <a:r>
              <a:rPr lang="sr-Latn-CS" sz="2400" b="1" i="1" dirty="0" smtClean="0"/>
              <a:t>opsesivni, paranoidni</a:t>
            </a:r>
            <a:r>
              <a:rPr lang="sr-Latn-CS" sz="2400" dirty="0" smtClean="0"/>
              <a:t>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kod </a:t>
            </a:r>
            <a:r>
              <a:rPr lang="sr-Latn-CS" sz="2400" b="1" i="1" dirty="0" smtClean="0"/>
              <a:t>anksioznih</a:t>
            </a:r>
            <a:r>
              <a:rPr lang="sr-Latn-CS" sz="2400" dirty="0" smtClean="0"/>
              <a:t> i preadaptiranih osoba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ili je povišenje prividna </a:t>
            </a:r>
            <a:r>
              <a:rPr lang="sr-Latn-CS" sz="2400" dirty="0"/>
              <a:t>zbog </a:t>
            </a:r>
            <a:r>
              <a:rPr lang="sr-Latn-CS" sz="2400" dirty="0" smtClean="0"/>
              <a:t>sniženja ostalih rezultata</a:t>
            </a:r>
          </a:p>
          <a:p>
            <a:pPr marL="109728" indent="0">
              <a:buClr>
                <a:schemeClr val="accent2"/>
              </a:buClr>
              <a:buNone/>
            </a:pPr>
            <a:r>
              <a:rPr lang="sr-Latn-CS" sz="2400" b="1" dirty="0" smtClean="0"/>
              <a:t>Sniženje: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kod osoba sa niskim obrazovanjem  i nestimulativnim  razvojnim uslovima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kod </a:t>
            </a:r>
            <a:r>
              <a:rPr lang="sr-Latn-CS" sz="2400" b="1" i="1" dirty="0" smtClean="0"/>
              <a:t>histrioničnih  </a:t>
            </a:r>
            <a:r>
              <a:rPr lang="sr-Latn-CS" sz="2400" dirty="0" smtClean="0"/>
              <a:t>(osoba koje su sklone da se brane potiskivanjem ( </a:t>
            </a:r>
            <a:r>
              <a:rPr lang="sr-Latn-CS" sz="2400" i="1" dirty="0" smtClean="0"/>
              <a:t>Informacije su niže od Shvatanja</a:t>
            </a:r>
            <a:r>
              <a:rPr lang="sr-Latn-CS" sz="2400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0640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1066800"/>
          </a:xfrm>
        </p:spPr>
        <p:txBody>
          <a:bodyPr/>
          <a:lstStyle/>
          <a:p>
            <a:r>
              <a:rPr lang="x-none" dirty="0" smtClean="0">
                <a:solidFill>
                  <a:schemeClr val="accent2"/>
                </a:solidFill>
              </a:rPr>
              <a:t>BROJEVI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A</a:t>
            </a:r>
            <a:r>
              <a:rPr lang="x-none" sz="2400" dirty="0" smtClean="0"/>
              <a:t>uditivno sekvencioniranje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M</a:t>
            </a:r>
            <a:r>
              <a:rPr lang="x-none" sz="2400" dirty="0" smtClean="0"/>
              <a:t>entalna budnost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 smtClean="0"/>
              <a:t>Sposobnost zadržavanja </a:t>
            </a:r>
            <a:r>
              <a:rPr lang="x-none" sz="2400" smtClean="0"/>
              <a:t>informacija </a:t>
            </a:r>
            <a:r>
              <a:rPr lang="x-none" sz="2400" dirty="0" smtClean="0"/>
              <a:t>za dalje kognitivno procesiranje (brojevi unazad)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N</a:t>
            </a:r>
            <a:r>
              <a:rPr lang="x-none" sz="2400" dirty="0" smtClean="0"/>
              <a:t>a skorove utiču i :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S</a:t>
            </a:r>
            <a:r>
              <a:rPr lang="x-none" sz="2000" dirty="0" smtClean="0">
                <a:solidFill>
                  <a:schemeClr val="tx1"/>
                </a:solidFill>
              </a:rPr>
              <a:t>posobnost da </a:t>
            </a:r>
            <a:r>
              <a:rPr lang="x-none" sz="2000" smtClean="0">
                <a:solidFill>
                  <a:schemeClr val="tx1"/>
                </a:solidFill>
              </a:rPr>
              <a:t>se pasivno </a:t>
            </a:r>
            <a:r>
              <a:rPr lang="x-none" sz="2000" dirty="0" smtClean="0">
                <a:solidFill>
                  <a:schemeClr val="tx1"/>
                </a:solidFill>
              </a:rPr>
              <a:t>primi stimulus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O</a:t>
            </a:r>
            <a:r>
              <a:rPr lang="x-none" sz="2000" dirty="0" smtClean="0">
                <a:solidFill>
                  <a:schemeClr val="tx1"/>
                </a:solidFill>
              </a:rPr>
              <a:t>pseg pažnje</a:t>
            </a:r>
          </a:p>
          <a:p>
            <a:pPr lvl="1"/>
            <a:r>
              <a:rPr lang="x-none" sz="2000" smtClean="0">
                <a:solidFill>
                  <a:schemeClr val="tx1"/>
                </a:solidFill>
              </a:rPr>
              <a:t>Distraktibilnost</a:t>
            </a:r>
            <a:endParaRPr lang="sr-Latn-RS" sz="2000" dirty="0" smtClean="0">
              <a:solidFill>
                <a:schemeClr val="tx1"/>
              </a:solidFill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A</a:t>
            </a:r>
            <a:r>
              <a:rPr lang="x-none" sz="2000">
                <a:solidFill>
                  <a:schemeClr val="tx1"/>
                </a:solidFill>
              </a:rPr>
              <a:t>nksioznost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F</a:t>
            </a:r>
            <a:r>
              <a:rPr lang="x-none" sz="2000" dirty="0" smtClean="0">
                <a:solidFill>
                  <a:schemeClr val="tx1"/>
                </a:solidFill>
              </a:rPr>
              <a:t>leksibilnost (da </a:t>
            </a:r>
            <a:r>
              <a:rPr lang="x-none" sz="2000" smtClean="0">
                <a:solidFill>
                  <a:schemeClr val="tx1"/>
                </a:solidFill>
              </a:rPr>
              <a:t>se </a:t>
            </a:r>
            <a:r>
              <a:rPr lang="sr-Latn-RS" sz="2000" dirty="0" smtClean="0">
                <a:solidFill>
                  <a:schemeClr val="tx1"/>
                </a:solidFill>
              </a:rPr>
              <a:t>prebaci mentalni set </a:t>
            </a:r>
            <a:r>
              <a:rPr lang="x-none" sz="2000" smtClean="0">
                <a:solidFill>
                  <a:schemeClr val="tx1"/>
                </a:solidFill>
              </a:rPr>
              <a:t>sa </a:t>
            </a:r>
            <a:r>
              <a:rPr lang="sr-Latn-CS" sz="2000" dirty="0" smtClean="0">
                <a:solidFill>
                  <a:schemeClr val="tx1"/>
                </a:solidFill>
              </a:rPr>
              <a:t>B</a:t>
            </a:r>
            <a:r>
              <a:rPr lang="x-none" sz="2000" smtClean="0">
                <a:solidFill>
                  <a:schemeClr val="tx1"/>
                </a:solidFill>
              </a:rPr>
              <a:t>roj</a:t>
            </a:r>
            <a:r>
              <a:rPr lang="sr-Latn-CS" sz="2000" dirty="0" smtClean="0">
                <a:solidFill>
                  <a:schemeClr val="tx1"/>
                </a:solidFill>
              </a:rPr>
              <a:t>e</a:t>
            </a:r>
            <a:r>
              <a:rPr lang="x-none" sz="2000" smtClean="0">
                <a:solidFill>
                  <a:schemeClr val="tx1"/>
                </a:solidFill>
              </a:rPr>
              <a:t>va unapred </a:t>
            </a:r>
            <a:r>
              <a:rPr lang="sr-Latn-RS" sz="2000" dirty="0" smtClean="0">
                <a:solidFill>
                  <a:schemeClr val="tx1"/>
                </a:solidFill>
              </a:rPr>
              <a:t>na</a:t>
            </a:r>
            <a:r>
              <a:rPr lang="x-none" sz="2000" smtClean="0">
                <a:solidFill>
                  <a:schemeClr val="tx1"/>
                </a:solidFill>
              </a:rPr>
              <a:t> </a:t>
            </a:r>
            <a:r>
              <a:rPr lang="sr-Latn-CS" sz="2000" dirty="0" smtClean="0">
                <a:solidFill>
                  <a:schemeClr val="tx1"/>
                </a:solidFill>
              </a:rPr>
              <a:t>B</a:t>
            </a:r>
            <a:r>
              <a:rPr lang="x-none" sz="2000" smtClean="0">
                <a:solidFill>
                  <a:schemeClr val="tx1"/>
                </a:solidFill>
              </a:rPr>
              <a:t>rojev</a:t>
            </a:r>
            <a:r>
              <a:rPr lang="sr-Latn-RS" sz="2000" dirty="0" smtClean="0">
                <a:solidFill>
                  <a:schemeClr val="tx1"/>
                </a:solidFill>
              </a:rPr>
              <a:t>e</a:t>
            </a:r>
            <a:r>
              <a:rPr lang="x-none" sz="2000" smtClean="0">
                <a:solidFill>
                  <a:schemeClr val="tx1"/>
                </a:solidFill>
              </a:rPr>
              <a:t> </a:t>
            </a:r>
            <a:r>
              <a:rPr lang="x-none" sz="2000" dirty="0" smtClean="0">
                <a:solidFill>
                  <a:schemeClr val="tx1"/>
                </a:solidFill>
              </a:rPr>
              <a:t>unazad)</a:t>
            </a:r>
          </a:p>
          <a:p>
            <a:pPr lvl="1"/>
            <a:r>
              <a:rPr lang="x-none" sz="2000" dirty="0" smtClean="0">
                <a:solidFill>
                  <a:schemeClr val="tx1"/>
                </a:solidFill>
              </a:rPr>
              <a:t>Negativizam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066800"/>
          </a:xfrm>
        </p:spPr>
        <p:txBody>
          <a:bodyPr>
            <a:normAutofit/>
          </a:bodyPr>
          <a:lstStyle/>
          <a:p>
            <a:r>
              <a:rPr lang="x-none" sz="3600" smtClean="0">
                <a:solidFill>
                  <a:schemeClr val="accent2"/>
                </a:solidFill>
              </a:rPr>
              <a:t>BROJEVI</a:t>
            </a:r>
            <a:r>
              <a:rPr lang="sr-Latn-RS" sz="3600" dirty="0" smtClean="0">
                <a:solidFill>
                  <a:schemeClr val="accent2"/>
                </a:solidFill>
              </a:rPr>
              <a:t>- </a:t>
            </a:r>
            <a:r>
              <a:rPr lang="x-none" sz="3600" smtClean="0">
                <a:solidFill>
                  <a:schemeClr val="accent2"/>
                </a:solidFill>
              </a:rPr>
              <a:t>Klinički aspekti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80060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V</a:t>
            </a:r>
            <a:r>
              <a:rPr lang="x-none" sz="2400" smtClean="0"/>
              <a:t>a</a:t>
            </a:r>
            <a:r>
              <a:rPr lang="sr-Latn-CS" sz="2400" dirty="0" smtClean="0"/>
              <a:t>ž</a:t>
            </a:r>
            <a:r>
              <a:rPr lang="x-none" sz="2400" smtClean="0"/>
              <a:t>no </a:t>
            </a:r>
            <a:r>
              <a:rPr lang="x-none" sz="2400" dirty="0" smtClean="0"/>
              <a:t>je utvrditi da li </a:t>
            </a:r>
            <a:r>
              <a:rPr lang="x-none" sz="2400" smtClean="0"/>
              <a:t>je </a:t>
            </a:r>
            <a:r>
              <a:rPr lang="sr-Latn-CS" sz="2400" dirty="0" smtClean="0"/>
              <a:t>p</a:t>
            </a:r>
            <a:r>
              <a:rPr lang="x-none" sz="2400" smtClean="0"/>
              <a:t>odbačaj posledica lošeg </a:t>
            </a:r>
            <a:r>
              <a:rPr lang="x-none" sz="2400" dirty="0" smtClean="0"/>
              <a:t>pamćenja, problema sekvencioniranja</a:t>
            </a:r>
            <a:r>
              <a:rPr lang="x-none" sz="2400" smtClean="0"/>
              <a:t>, ank</a:t>
            </a:r>
            <a:r>
              <a:rPr lang="sr-Latn-CS" sz="2400" dirty="0" smtClean="0"/>
              <a:t>s</a:t>
            </a:r>
            <a:r>
              <a:rPr lang="x-none" sz="2400" smtClean="0"/>
              <a:t>ioznosti, </a:t>
            </a:r>
            <a:r>
              <a:rPr lang="sr-Latn-RS" sz="2400" dirty="0" smtClean="0"/>
              <a:t> </a:t>
            </a:r>
            <a:r>
              <a:rPr lang="x-none" sz="2400" smtClean="0"/>
              <a:t>nepažnje </a:t>
            </a:r>
            <a:r>
              <a:rPr lang="x-none" sz="2400" dirty="0" smtClean="0"/>
              <a:t>(da li usled intruzija </a:t>
            </a:r>
            <a:r>
              <a:rPr lang="x-none" sz="2400" smtClean="0"/>
              <a:t>ili anksi</a:t>
            </a:r>
            <a:r>
              <a:rPr lang="sr-Latn-CS" sz="2400" dirty="0" smtClean="0"/>
              <a:t>o</a:t>
            </a:r>
            <a:r>
              <a:rPr lang="x-none" sz="2400" smtClean="0"/>
              <a:t>znosti), </a:t>
            </a:r>
            <a:r>
              <a:rPr lang="sr-Latn-RS" sz="2400" dirty="0" smtClean="0"/>
              <a:t> </a:t>
            </a:r>
            <a:r>
              <a:rPr lang="x-none" sz="2400" smtClean="0"/>
              <a:t>negativizma</a:t>
            </a:r>
            <a:r>
              <a:rPr lang="x-none" sz="2400" dirty="0" smtClean="0"/>
              <a:t>, </a:t>
            </a:r>
            <a:r>
              <a:rPr lang="x-none" sz="2400" smtClean="0"/>
              <a:t>niske mot</a:t>
            </a:r>
            <a:r>
              <a:rPr lang="sr-Latn-CS" sz="2400" dirty="0" smtClean="0"/>
              <a:t>i</a:t>
            </a:r>
            <a:r>
              <a:rPr lang="x-none" sz="2400" smtClean="0"/>
              <a:t>vacije, nespos</a:t>
            </a:r>
            <a:r>
              <a:rPr lang="sr-Latn-CS" sz="2400" dirty="0" smtClean="0"/>
              <a:t>o</a:t>
            </a:r>
            <a:r>
              <a:rPr lang="x-none" sz="2400" smtClean="0"/>
              <a:t>bnosti </a:t>
            </a:r>
            <a:r>
              <a:rPr lang="x-none" sz="2400" dirty="0" smtClean="0"/>
              <a:t>da se razvije strategija</a:t>
            </a:r>
            <a:r>
              <a:rPr lang="x-none" sz="2400" smtClean="0"/>
              <a:t>, nisk</a:t>
            </a:r>
            <a:r>
              <a:rPr lang="sr-Latn-CS" sz="2400" dirty="0" smtClean="0"/>
              <a:t>e</a:t>
            </a:r>
            <a:r>
              <a:rPr lang="x-none" sz="2400" smtClean="0"/>
              <a:t> i</a:t>
            </a:r>
            <a:r>
              <a:rPr lang="sr-Latn-CS" sz="2400" dirty="0" smtClean="0"/>
              <a:t>n</a:t>
            </a:r>
            <a:r>
              <a:rPr lang="x-none" sz="2400" smtClean="0"/>
              <a:t>teligencije </a:t>
            </a:r>
            <a:r>
              <a:rPr lang="x-none" sz="2400" dirty="0" smtClean="0"/>
              <a:t>u celini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P</a:t>
            </a:r>
            <a:r>
              <a:rPr lang="x-none" sz="2400" smtClean="0"/>
              <a:t>rose</a:t>
            </a:r>
            <a:r>
              <a:rPr lang="sr-Latn-CS" sz="2400" dirty="0" smtClean="0"/>
              <a:t>k</a:t>
            </a:r>
            <a:r>
              <a:rPr lang="x-none" sz="2400" smtClean="0"/>
              <a:t> </a:t>
            </a:r>
            <a:r>
              <a:rPr lang="x-none" sz="2400" dirty="0" smtClean="0"/>
              <a:t>za odraslog čoveka </a:t>
            </a:r>
            <a:r>
              <a:rPr lang="x-none" sz="2400" smtClean="0"/>
              <a:t>je </a:t>
            </a:r>
            <a:r>
              <a:rPr lang="sr-Latn-CS" sz="2400" dirty="0" smtClean="0"/>
              <a:t>memorisanje </a:t>
            </a:r>
            <a:r>
              <a:rPr lang="sr-Latn-RS" sz="2400" dirty="0" smtClean="0"/>
              <a:t>6,4</a:t>
            </a:r>
            <a:r>
              <a:rPr lang="x-none" sz="2400" smtClean="0"/>
              <a:t> (</a:t>
            </a:r>
            <a:r>
              <a:rPr lang="sr-Latn-CS" sz="2400" dirty="0" smtClean="0"/>
              <a:t>brojeva </a:t>
            </a:r>
            <a:r>
              <a:rPr lang="x-none" sz="2400" smtClean="0"/>
              <a:t>unapred</a:t>
            </a:r>
            <a:r>
              <a:rPr lang="x-none" sz="2400" dirty="0" smtClean="0"/>
              <a:t>) i </a:t>
            </a:r>
            <a:r>
              <a:rPr lang="x-none" sz="2400" smtClean="0"/>
              <a:t>4,7 (</a:t>
            </a:r>
            <a:r>
              <a:rPr lang="sr-Latn-CS" sz="2400" dirty="0" smtClean="0"/>
              <a:t>brojeva </a:t>
            </a:r>
            <a:r>
              <a:rPr lang="x-none" sz="2400" smtClean="0"/>
              <a:t>unazad</a:t>
            </a:r>
            <a:r>
              <a:rPr lang="x-none" sz="2400" dirty="0" smtClean="0"/>
              <a:t>), sve ispod toga je klinički relevatno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Na uspešnost više utiče testovna, aktuelna anksioznost</a:t>
            </a:r>
            <a:r>
              <a:rPr lang="x-none" sz="2400" smtClean="0"/>
              <a:t> nego hronična</a:t>
            </a:r>
            <a:endParaRPr lang="x-none" sz="2400" dirty="0" smtClean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S</a:t>
            </a:r>
            <a:r>
              <a:rPr lang="x-none" sz="2400" smtClean="0"/>
              <a:t>enzitivni</a:t>
            </a:r>
            <a:r>
              <a:rPr lang="sr-Latn-CS" sz="2400" dirty="0" smtClean="0"/>
              <a:t>ost </a:t>
            </a:r>
            <a:r>
              <a:rPr lang="x-none" sz="2400" smtClean="0"/>
              <a:t>na </a:t>
            </a:r>
            <a:r>
              <a:rPr lang="x-none" sz="2400" dirty="0" smtClean="0"/>
              <a:t>uslove testiranja koji nisu idealni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I</a:t>
            </a:r>
            <a:r>
              <a:rPr lang="x-none" sz="2400" dirty="0" smtClean="0"/>
              <a:t>mpulsivnost </a:t>
            </a:r>
            <a:r>
              <a:rPr lang="x-none" sz="2400" smtClean="0"/>
              <a:t>(po</a:t>
            </a:r>
            <a:r>
              <a:rPr lang="sr-Latn-CS" sz="2400" dirty="0" smtClean="0"/>
              <a:t>č</a:t>
            </a:r>
            <a:r>
              <a:rPr lang="x-none" sz="2400" smtClean="0"/>
              <a:t>inje </a:t>
            </a:r>
            <a:r>
              <a:rPr lang="x-none" sz="2400" dirty="0" smtClean="0"/>
              <a:t>da ponavlja pre nego što je ispitivač završo ili </a:t>
            </a:r>
            <a:r>
              <a:rPr lang="x-none" sz="2400" smtClean="0"/>
              <a:t>jako brzo</a:t>
            </a:r>
            <a:r>
              <a:rPr lang="sr-Latn-CS" sz="2400" dirty="0" smtClean="0"/>
              <a:t> ponavlja</a:t>
            </a:r>
            <a:r>
              <a:rPr lang="x-none" sz="2400" smtClean="0"/>
              <a:t>) 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b="1" dirty="0"/>
              <a:t>Ponavaljanje brojeva: dif. dijagnostički aspekt</a:t>
            </a:r>
          </a:p>
          <a:p>
            <a:pPr>
              <a:buNone/>
            </a:pPr>
            <a:endParaRPr lang="sr-Latn-CS" b="1" dirty="0" smtClean="0"/>
          </a:p>
          <a:p>
            <a:pPr>
              <a:buNone/>
            </a:pPr>
            <a:r>
              <a:rPr lang="sr-Latn-CS" b="1" dirty="0" smtClean="0"/>
              <a:t>Povišenje</a:t>
            </a:r>
            <a:r>
              <a:rPr lang="sr-Latn-CS" b="1" dirty="0"/>
              <a:t>: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osoba normalne inteligencije, kod kojih nema povišene anksioznosti u vreme testiranja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Visoki rezultat, kao prateći znak dubljih poremećaja, ukazuje na izražene </a:t>
            </a:r>
            <a:r>
              <a:rPr lang="sr-Latn-CS" b="1" i="1" dirty="0"/>
              <a:t>paranoidne  ili shizoidne tendencije </a:t>
            </a:r>
            <a:r>
              <a:rPr lang="sr-Latn-CS" dirty="0" smtClean="0"/>
              <a:t>(kontrola</a:t>
            </a:r>
            <a:r>
              <a:rPr lang="sr-Latn-CS" dirty="0"/>
              <a:t>)</a:t>
            </a:r>
          </a:p>
          <a:p>
            <a:pPr marL="109728" indent="0">
              <a:buClr>
                <a:schemeClr val="accent2"/>
              </a:buClr>
              <a:buNone/>
            </a:pPr>
            <a:endParaRPr lang="sr-Latn-CS" b="1" dirty="0" smtClean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b="1" dirty="0" smtClean="0"/>
              <a:t>Sniženje</a:t>
            </a:r>
            <a:r>
              <a:rPr lang="sr-Latn-CS" b="1" dirty="0"/>
              <a:t>: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osoba koje su u vreme testiranja anksiozne - ako je rezultat znatno ispod proseka verbalnog dela skale ukazuje na </a:t>
            </a:r>
            <a:r>
              <a:rPr lang="sr-Latn-CS" b="1" i="1" dirty="0"/>
              <a:t>visoku anksioznost </a:t>
            </a:r>
            <a:r>
              <a:rPr lang="sr-Latn-CS" dirty="0"/>
              <a:t>(najbolji pojedinačni test anksioznosti)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ekstremna </a:t>
            </a:r>
            <a:r>
              <a:rPr lang="sr-Latn-CS" dirty="0"/>
              <a:t>razlika u rezultatima ponavljanja unapred i unazad može da se javi </a:t>
            </a:r>
            <a:r>
              <a:rPr lang="sr-Latn-CS" b="1" i="1" dirty="0"/>
              <a:t>kod psihoza, ali i kod moždanih </a:t>
            </a:r>
            <a:r>
              <a:rPr lang="sr-Latn-CS" b="1" i="1" dirty="0" smtClean="0"/>
              <a:t>oštećenja (</a:t>
            </a:r>
            <a:r>
              <a:rPr lang="sr-Latn-CS" dirty="0" smtClean="0"/>
              <a:t>“</a:t>
            </a:r>
            <a:r>
              <a:rPr lang="sr-Latn-CS" dirty="0"/>
              <a:t>organiciteta</a:t>
            </a:r>
            <a:r>
              <a:rPr lang="sr-Latn-CS" dirty="0" smtClean="0"/>
              <a:t>”)</a:t>
            </a:r>
            <a:endParaRPr lang="en-U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sr-Latn-CS" b="1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8704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066800"/>
          </a:xfrm>
        </p:spPr>
        <p:txBody>
          <a:bodyPr/>
          <a:lstStyle/>
          <a:p>
            <a:r>
              <a:rPr lang="x-none" dirty="0" smtClean="0">
                <a:solidFill>
                  <a:schemeClr val="accent2"/>
                </a:solidFill>
              </a:rPr>
              <a:t>ARITMETIKA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4898136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dirty="0" smtClean="0"/>
              <a:t>V</a:t>
            </a:r>
            <a:r>
              <a:rPr lang="x-none" sz="2600" smtClean="0"/>
              <a:t>eštine računanja</a:t>
            </a:r>
            <a:r>
              <a:rPr lang="sr-Latn-RS" sz="2600" dirty="0" smtClean="0"/>
              <a:t>, n</a:t>
            </a:r>
            <a:r>
              <a:rPr lang="x-none" sz="2600" smtClean="0"/>
              <a:t>umeričko </a:t>
            </a:r>
            <a:r>
              <a:rPr lang="x-none" sz="2600"/>
              <a:t>rezonovanje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dirty="0" smtClean="0"/>
              <a:t>A</a:t>
            </a:r>
            <a:r>
              <a:rPr lang="x-none" sz="2600" dirty="0" smtClean="0"/>
              <a:t>uditivno sekvencioniranje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dirty="0" smtClean="0"/>
              <a:t>M</a:t>
            </a:r>
            <a:r>
              <a:rPr lang="x-none" sz="2600" smtClean="0"/>
              <a:t>entalna budnost</a:t>
            </a:r>
            <a:r>
              <a:rPr lang="sr-Latn-RS" sz="2600" dirty="0" smtClean="0"/>
              <a:t>, </a:t>
            </a:r>
            <a:r>
              <a:rPr lang="sr-Latn-RS" sz="2400" dirty="0"/>
              <a:t>o</a:t>
            </a:r>
            <a:r>
              <a:rPr lang="x-none" sz="2400" smtClean="0"/>
              <a:t>pseg </a:t>
            </a:r>
            <a:r>
              <a:rPr lang="x-none" sz="2400"/>
              <a:t>pažnje</a:t>
            </a:r>
            <a:r>
              <a:rPr lang="sr-Latn-RS" sz="2400" dirty="0"/>
              <a:t> </a:t>
            </a:r>
            <a:endParaRPr lang="x-none" sz="26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600" dirty="0" smtClean="0"/>
              <a:t>Kapacitet radne </a:t>
            </a:r>
            <a:r>
              <a:rPr lang="x-none" sz="2600" smtClean="0"/>
              <a:t>memorij</a:t>
            </a:r>
            <a:r>
              <a:rPr lang="sr-Latn-RS" sz="2600" dirty="0" smtClean="0"/>
              <a:t>e</a:t>
            </a:r>
            <a:endParaRPr lang="x-none" sz="26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dirty="0" smtClean="0"/>
              <a:t>N</a:t>
            </a:r>
            <a:r>
              <a:rPr lang="x-none" sz="2600" dirty="0" smtClean="0"/>
              <a:t>a skorove može da utiče i: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A</a:t>
            </a:r>
            <a:r>
              <a:rPr lang="x-none" sz="2200" dirty="0" smtClean="0">
                <a:solidFill>
                  <a:schemeClr val="tx1"/>
                </a:solidFill>
              </a:rPr>
              <a:t>nksioznost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K</a:t>
            </a:r>
            <a:r>
              <a:rPr lang="x-none" sz="2200" dirty="0" smtClean="0">
                <a:solidFill>
                  <a:schemeClr val="tx1"/>
                </a:solidFill>
              </a:rPr>
              <a:t>oncentracija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D</a:t>
            </a:r>
            <a:r>
              <a:rPr lang="x-none" sz="2200" smtClean="0">
                <a:solidFill>
                  <a:schemeClr val="tx1"/>
                </a:solidFill>
              </a:rPr>
              <a:t>istr</a:t>
            </a:r>
            <a:r>
              <a:rPr lang="sr-Latn-CS" sz="2200" dirty="0" smtClean="0">
                <a:solidFill>
                  <a:schemeClr val="tx1"/>
                </a:solidFill>
              </a:rPr>
              <a:t>a</a:t>
            </a:r>
            <a:r>
              <a:rPr lang="x-none" sz="2200" smtClean="0">
                <a:solidFill>
                  <a:schemeClr val="tx1"/>
                </a:solidFill>
              </a:rPr>
              <a:t>ktibilnost</a:t>
            </a:r>
            <a:endParaRPr lang="x-none" sz="2200" dirty="0" smtClean="0">
              <a:solidFill>
                <a:schemeClr val="tx1"/>
              </a:solidFill>
            </a:endParaRP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Š</a:t>
            </a:r>
            <a:r>
              <a:rPr lang="x-none" sz="2200" smtClean="0">
                <a:solidFill>
                  <a:schemeClr val="tx1"/>
                </a:solidFill>
              </a:rPr>
              <a:t>kolsko uče</a:t>
            </a:r>
            <a:r>
              <a:rPr lang="sr-Latn-CS" sz="2200" dirty="0" smtClean="0">
                <a:solidFill>
                  <a:schemeClr val="tx1"/>
                </a:solidFill>
              </a:rPr>
              <a:t>n</a:t>
            </a:r>
            <a:r>
              <a:rPr lang="x-none" sz="2200" smtClean="0">
                <a:solidFill>
                  <a:schemeClr val="tx1"/>
                </a:solidFill>
              </a:rPr>
              <a:t>je</a:t>
            </a:r>
            <a:endParaRPr lang="x-none" sz="2200" dirty="0" smtClean="0">
              <a:solidFill>
                <a:schemeClr val="tx1"/>
              </a:solidFill>
            </a:endParaRP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R</a:t>
            </a:r>
            <a:r>
              <a:rPr lang="x-none" sz="2200" dirty="0" smtClean="0">
                <a:solidFill>
                  <a:schemeClr val="tx1"/>
                </a:solidFill>
              </a:rPr>
              <a:t>ad pod vremenskim ograničenjem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914400"/>
          </a:xfrm>
        </p:spPr>
        <p:txBody>
          <a:bodyPr>
            <a:normAutofit/>
          </a:bodyPr>
          <a:lstStyle/>
          <a:p>
            <a:r>
              <a:rPr lang="x-none" dirty="0" smtClean="0">
                <a:solidFill>
                  <a:schemeClr val="accent2"/>
                </a:solidFill>
              </a:rPr>
              <a:t>Analiza i </a:t>
            </a:r>
            <a:r>
              <a:rPr lang="x-none" smtClean="0">
                <a:solidFill>
                  <a:schemeClr val="accent2"/>
                </a:solidFill>
              </a:rPr>
              <a:t>interpretacija rezultata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8915400" cy="47244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sr-Latn-RS" dirty="0" smtClean="0"/>
              <a:t>     </a:t>
            </a:r>
            <a:r>
              <a:rPr lang="x-none" smtClean="0"/>
              <a:t>Interpretativna </a:t>
            </a:r>
            <a:r>
              <a:rPr lang="x-none" dirty="0" smtClean="0"/>
              <a:t>strategija u pet </a:t>
            </a:r>
            <a:r>
              <a:rPr lang="x-none" smtClean="0"/>
              <a:t>koraka:</a:t>
            </a:r>
            <a:endParaRPr lang="sr-Latn-RS" dirty="0" smtClean="0"/>
          </a:p>
          <a:p>
            <a:pPr marL="514350" indent="-514350">
              <a:buNone/>
            </a:pPr>
            <a:endParaRPr lang="x-none" dirty="0" smtClean="0"/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P</a:t>
            </a:r>
            <a:r>
              <a:rPr lang="x-none" dirty="0" smtClean="0">
                <a:solidFill>
                  <a:schemeClr val="tx1"/>
                </a:solidFill>
              </a:rPr>
              <a:t>rocena i klasifikacija globalnog postignuća (IQ total)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P</a:t>
            </a:r>
            <a:r>
              <a:rPr lang="x-none" smtClean="0">
                <a:solidFill>
                  <a:schemeClr val="tx1"/>
                </a:solidFill>
              </a:rPr>
              <a:t>rocena </a:t>
            </a:r>
            <a:r>
              <a:rPr lang="sr-Latn-CS" dirty="0" smtClean="0">
                <a:solidFill>
                  <a:schemeClr val="tx1"/>
                </a:solidFill>
              </a:rPr>
              <a:t>razlike </a:t>
            </a:r>
            <a:r>
              <a:rPr lang="x-none" smtClean="0">
                <a:solidFill>
                  <a:schemeClr val="tx1"/>
                </a:solidFill>
              </a:rPr>
              <a:t>I</a:t>
            </a:r>
            <a:r>
              <a:rPr lang="sr-Latn-CS" dirty="0" smtClean="0">
                <a:solidFill>
                  <a:schemeClr val="tx1"/>
                </a:solidFill>
              </a:rPr>
              <a:t>Q</a:t>
            </a:r>
            <a:r>
              <a:rPr lang="x-none" smtClean="0">
                <a:solidFill>
                  <a:schemeClr val="tx1"/>
                </a:solidFill>
              </a:rPr>
              <a:t>v i I</a:t>
            </a:r>
            <a:r>
              <a:rPr lang="sr-Latn-RS" dirty="0" smtClean="0">
                <a:solidFill>
                  <a:schemeClr val="tx1"/>
                </a:solidFill>
              </a:rPr>
              <a:t>Q</a:t>
            </a:r>
            <a:r>
              <a:rPr lang="x-none" smtClean="0">
                <a:solidFill>
                  <a:schemeClr val="tx1"/>
                </a:solidFill>
              </a:rPr>
              <a:t>m</a:t>
            </a:r>
            <a:r>
              <a:rPr lang="sr-Latn-RS" dirty="0" smtClean="0">
                <a:solidFill>
                  <a:schemeClr val="tx1"/>
                </a:solidFill>
              </a:rPr>
              <a:t>,</a:t>
            </a:r>
            <a:r>
              <a:rPr lang="x-none" smtClean="0">
                <a:solidFill>
                  <a:schemeClr val="tx1"/>
                </a:solidFill>
              </a:rPr>
              <a:t> </a:t>
            </a:r>
            <a:r>
              <a:rPr lang="x-none" dirty="0" smtClean="0">
                <a:solidFill>
                  <a:schemeClr val="tx1"/>
                </a:solidFill>
              </a:rPr>
              <a:t>kao i procena faktora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</a:pPr>
            <a:r>
              <a:rPr lang="x-none" dirty="0" smtClean="0">
                <a:solidFill>
                  <a:schemeClr val="tx1"/>
                </a:solidFill>
              </a:rPr>
              <a:t>Analiza intertestovne varijabilnosti </a:t>
            </a:r>
            <a:r>
              <a:rPr lang="x-none" smtClean="0">
                <a:solidFill>
                  <a:schemeClr val="tx1"/>
                </a:solidFill>
              </a:rPr>
              <a:t>(skater</a:t>
            </a:r>
            <a:r>
              <a:rPr lang="sr-Latn-CS" dirty="0" smtClean="0">
                <a:solidFill>
                  <a:schemeClr val="tx1"/>
                </a:solidFill>
              </a:rPr>
              <a:t> analiza</a:t>
            </a:r>
            <a:r>
              <a:rPr lang="x-none" smtClean="0">
                <a:solidFill>
                  <a:schemeClr val="tx1"/>
                </a:solidFill>
              </a:rPr>
              <a:t>)</a:t>
            </a:r>
            <a:endParaRPr lang="x-none" dirty="0" smtClean="0">
              <a:solidFill>
                <a:schemeClr val="tx1"/>
              </a:solidFill>
            </a:endParaRP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</a:pPr>
            <a:r>
              <a:rPr lang="x-none" dirty="0" smtClean="0">
                <a:solidFill>
                  <a:schemeClr val="tx1"/>
                </a:solidFill>
              </a:rPr>
              <a:t>Analiza intratestovne varijabilnosti</a:t>
            </a: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</a:pPr>
            <a:r>
              <a:rPr lang="x-none" dirty="0" smtClean="0">
                <a:solidFill>
                  <a:schemeClr val="tx1"/>
                </a:solidFill>
              </a:rPr>
              <a:t>Analiza </a:t>
            </a:r>
            <a:r>
              <a:rPr lang="x-none" smtClean="0">
                <a:solidFill>
                  <a:schemeClr val="tx1"/>
                </a:solidFill>
              </a:rPr>
              <a:t>sadržaja odgovora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verbalizacije</a:t>
            </a:r>
            <a:endParaRPr lang="sr-Latn-RS" dirty="0" smtClean="0">
              <a:solidFill>
                <a:schemeClr val="tx1"/>
              </a:solidFill>
            </a:endParaRPr>
          </a:p>
          <a:p>
            <a:pPr marL="914400" lvl="1" indent="-514350">
              <a:spcAft>
                <a:spcPts val="600"/>
              </a:spcAft>
              <a:buFont typeface="+mj-lt"/>
              <a:buAutoNum type="arabicPeriod"/>
            </a:pPr>
            <a:r>
              <a:rPr lang="sr-Latn-CS" dirty="0">
                <a:solidFill>
                  <a:schemeClr val="tx1"/>
                </a:solidFill>
              </a:rPr>
              <a:t>Procena intelektualne efikasnosti</a:t>
            </a:r>
            <a:endParaRPr lang="x-none" dirty="0" smtClean="0">
              <a:solidFill>
                <a:schemeClr val="tx1"/>
              </a:solidFill>
            </a:endParaRP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endParaRPr lang="x-none" dirty="0" smtClean="0"/>
          </a:p>
        </p:txBody>
      </p:sp>
    </p:spTree>
    <p:extLst>
      <p:ext uri="{BB962C8B-B14F-4D97-AF65-F5344CB8AC3E}">
        <p14:creationId xmlns:p14="http://schemas.microsoft.com/office/powerpoint/2010/main" val="11184307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>
            <a:normAutofit/>
          </a:bodyPr>
          <a:lstStyle/>
          <a:p>
            <a:r>
              <a:rPr lang="x-none" sz="3600" smtClean="0">
                <a:solidFill>
                  <a:schemeClr val="accent2"/>
                </a:solidFill>
              </a:rPr>
              <a:t>ARITMETIKA</a:t>
            </a:r>
            <a:r>
              <a:rPr lang="sr-Latn-RS" sz="3600" dirty="0" smtClean="0">
                <a:solidFill>
                  <a:schemeClr val="accent2"/>
                </a:solidFill>
              </a:rPr>
              <a:t>- </a:t>
            </a:r>
            <a:r>
              <a:rPr lang="x-none" sz="3600" smtClean="0">
                <a:solidFill>
                  <a:schemeClr val="accent2"/>
                </a:solidFill>
              </a:rPr>
              <a:t>Klinički aspekti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 smtClean="0"/>
              <a:t>R</a:t>
            </a:r>
            <a:r>
              <a:rPr lang="x-none" sz="2400" smtClean="0"/>
              <a:t>ačunske </a:t>
            </a:r>
            <a:r>
              <a:rPr lang="x-none" sz="2400" dirty="0" smtClean="0"/>
              <a:t>operacije nisu </a:t>
            </a:r>
            <a:r>
              <a:rPr lang="x-none" sz="2400" smtClean="0"/>
              <a:t>zahtevne </a:t>
            </a:r>
            <a:r>
              <a:rPr lang="sr-Latn-RS" sz="2400" dirty="0" smtClean="0"/>
              <a:t>- </a:t>
            </a:r>
            <a:r>
              <a:rPr lang="x-none" sz="2400" smtClean="0"/>
              <a:t>niski skorovi kod teškoća </a:t>
            </a:r>
            <a:r>
              <a:rPr lang="x-none" sz="2400" dirty="0" smtClean="0"/>
              <a:t>u pažnji ili koncentraciji, “</a:t>
            </a:r>
            <a:r>
              <a:rPr lang="x-none" sz="2400" smtClean="0"/>
              <a:t>blokadi”, </a:t>
            </a:r>
            <a:r>
              <a:rPr lang="x-none" sz="2400" dirty="0" smtClean="0"/>
              <a:t>nervozi zbog “školskih” zadataka bez papira i olovke, negativističkog ili defetističkog stava </a:t>
            </a:r>
            <a:r>
              <a:rPr lang="x-none" sz="2400" smtClean="0"/>
              <a:t>i sl</a:t>
            </a:r>
            <a:r>
              <a:rPr lang="sr-Latn-CS" sz="2400" dirty="0" smtClean="0"/>
              <a:t>.</a:t>
            </a:r>
            <a:endParaRPr lang="x-none" sz="2400" dirty="0" smtClean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 smtClean="0"/>
              <a:t>P</a:t>
            </a:r>
            <a:r>
              <a:rPr lang="x-none" sz="2400" smtClean="0"/>
              <a:t>roceniti </a:t>
            </a:r>
            <a:r>
              <a:rPr lang="x-none" sz="2400" dirty="0" smtClean="0"/>
              <a:t>da li ispitanik greši u kalkulaciji, izboru matematičke operacije ili nerazumevanja pitanja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A</a:t>
            </a:r>
            <a:r>
              <a:rPr lang="x-none" sz="2400" dirty="0" smtClean="0"/>
              <a:t>jtemi </a:t>
            </a:r>
            <a:r>
              <a:rPr lang="x-none" sz="2400" smtClean="0"/>
              <a:t>izazivaju ank</a:t>
            </a:r>
            <a:r>
              <a:rPr lang="sr-Latn-CS" sz="2400" dirty="0" smtClean="0"/>
              <a:t>s</a:t>
            </a:r>
            <a:r>
              <a:rPr lang="x-none" sz="2400" smtClean="0"/>
              <a:t>ioznost </a:t>
            </a:r>
            <a:r>
              <a:rPr lang="x-none" sz="2400" dirty="0" smtClean="0"/>
              <a:t>i frustraciju i može </a:t>
            </a:r>
            <a:r>
              <a:rPr lang="x-none" sz="2400" smtClean="0"/>
              <a:t>se ops</a:t>
            </a:r>
            <a:r>
              <a:rPr lang="sr-Latn-CS" sz="2400" dirty="0" smtClean="0"/>
              <a:t>e</a:t>
            </a:r>
            <a:r>
              <a:rPr lang="x-none" sz="2400" smtClean="0"/>
              <a:t>rvirati </a:t>
            </a:r>
            <a:r>
              <a:rPr lang="x-none" sz="2400" dirty="0" smtClean="0"/>
              <a:t>kako se ispitanik nosi sa njom: odbacuje test, tako što se pribere i nastavlja, postaje agitiran i uznemiren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x-none" sz="2400" dirty="0" smtClean="0"/>
              <a:t>Preterano refleksivni, kompulsivni, opsesivni i ispitanici </a:t>
            </a:r>
            <a:r>
              <a:rPr lang="x-none" sz="2400" smtClean="0"/>
              <a:t>sa </a:t>
            </a:r>
            <a:r>
              <a:rPr lang="sr-Latn-CS" sz="2400" dirty="0" smtClean="0"/>
              <a:t>n</a:t>
            </a:r>
            <a:r>
              <a:rPr lang="x-none" sz="2400" smtClean="0"/>
              <a:t>eurološkim </a:t>
            </a:r>
            <a:r>
              <a:rPr lang="x-none" sz="2400" dirty="0" smtClean="0"/>
              <a:t>deficitom </a:t>
            </a:r>
            <a:r>
              <a:rPr lang="x-none" sz="2400" smtClean="0"/>
              <a:t>i odličn</a:t>
            </a:r>
            <a:r>
              <a:rPr lang="sr-Latn-CS" sz="2400" dirty="0" smtClean="0"/>
              <a:t>im</a:t>
            </a:r>
            <a:r>
              <a:rPr lang="x-none" sz="2400" smtClean="0"/>
              <a:t> </a:t>
            </a:r>
            <a:r>
              <a:rPr lang="x-none" sz="2400" dirty="0" smtClean="0"/>
              <a:t>aritmetičkim veštinama mogu imati nizak skor </a:t>
            </a:r>
            <a:r>
              <a:rPr lang="x-none" sz="2400" smtClean="0"/>
              <a:t>zbog sporo</a:t>
            </a:r>
            <a:r>
              <a:rPr lang="sr-Latn-RS" sz="2400" dirty="0" smtClean="0"/>
              <a:t>g</a:t>
            </a:r>
            <a:r>
              <a:rPr lang="x-none" sz="2400" smtClean="0"/>
              <a:t> da</a:t>
            </a:r>
            <a:r>
              <a:rPr lang="sr-Latn-RS" sz="2400" dirty="0" smtClean="0"/>
              <a:t>vanja</a:t>
            </a:r>
            <a:r>
              <a:rPr lang="x-none" sz="2400" smtClean="0"/>
              <a:t> odgovor</a:t>
            </a:r>
            <a:r>
              <a:rPr lang="sr-Latn-RS" sz="2400" dirty="0" smtClean="0"/>
              <a:t>a</a:t>
            </a:r>
            <a:r>
              <a:rPr lang="x-none" sz="2400" smtClean="0"/>
              <a:t> (probiju </a:t>
            </a:r>
            <a:r>
              <a:rPr lang="sr-Latn-RS" sz="2400" dirty="0" smtClean="0"/>
              <a:t>vremenski </a:t>
            </a:r>
            <a:r>
              <a:rPr lang="x-none" sz="2400" smtClean="0"/>
              <a:t>limit </a:t>
            </a:r>
            <a:r>
              <a:rPr lang="x-none" sz="2400" dirty="0" smtClean="0"/>
              <a:t>ili ne dobijaju bonus poene za brzinu)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029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CS" b="1" dirty="0"/>
              <a:t>Aritmetika: dif. dijagnostički </a:t>
            </a:r>
            <a:r>
              <a:rPr lang="sr-Latn-CS" b="1" dirty="0" smtClean="0"/>
              <a:t>aspekt</a:t>
            </a:r>
          </a:p>
          <a:p>
            <a:pPr>
              <a:buNone/>
            </a:pPr>
            <a:endParaRPr lang="sr-Latn-CS" b="1" dirty="0"/>
          </a:p>
          <a:p>
            <a:pPr>
              <a:buNone/>
            </a:pPr>
            <a:r>
              <a:rPr lang="sr-Latn-CS" b="1" dirty="0"/>
              <a:t>Povišenje: </a:t>
            </a:r>
            <a:r>
              <a:rPr lang="sr-Latn-CS" dirty="0"/>
              <a:t>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osoba koje su po svom obrazovanju i profesiji vične aritmetičkom rezonovanju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osoba koje su sklone </a:t>
            </a:r>
            <a:r>
              <a:rPr lang="sr-Latn-CS" dirty="0" smtClean="0"/>
              <a:t>intelektualizaciji </a:t>
            </a:r>
            <a:r>
              <a:rPr lang="sr-Latn-CS" dirty="0"/>
              <a:t>ili pokazuju </a:t>
            </a:r>
            <a:r>
              <a:rPr lang="sr-Latn-CS" b="1" i="1" dirty="0"/>
              <a:t>paranoidne tendencije</a:t>
            </a:r>
          </a:p>
          <a:p>
            <a:pPr marL="109728" indent="0">
              <a:buClr>
                <a:schemeClr val="accent2"/>
              </a:buClr>
              <a:buNone/>
            </a:pPr>
            <a:endParaRPr lang="sr-Latn-CS" b="1" dirty="0" smtClean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b="1" dirty="0" smtClean="0"/>
              <a:t>Sniženje</a:t>
            </a:r>
            <a:r>
              <a:rPr lang="sr-Latn-CS" b="1" dirty="0"/>
              <a:t>: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nizak obrazovni nivo, mentalna zaostalost, “organicitet”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anksiozni i  neurotični </a:t>
            </a:r>
            <a:r>
              <a:rPr lang="sr-Latn-CS" dirty="0"/>
              <a:t>greše na težim ajtemima (poremećaj ili oštećenje koncentracije 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poremećaji ličnosti  - </a:t>
            </a:r>
            <a:r>
              <a:rPr lang="sr-Latn-CS" dirty="0"/>
              <a:t>greše na lakim ajtemima zbog teškoća u tolerisanju tenzije i  netolerancija na frustracije (merenje vremena i postignuća)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6337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066800"/>
          </a:xfrm>
        </p:spPr>
        <p:txBody>
          <a:bodyPr/>
          <a:lstStyle/>
          <a:p>
            <a:r>
              <a:rPr lang="x-none" dirty="0" smtClean="0">
                <a:solidFill>
                  <a:schemeClr val="accent2"/>
                </a:solidFill>
              </a:rPr>
              <a:t>REČNIK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7848600" cy="4821936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smtClean="0"/>
              <a:t>R</a:t>
            </a:r>
            <a:r>
              <a:rPr lang="x-none" dirty="0" smtClean="0"/>
              <a:t>azvoj jezika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smtClean="0"/>
              <a:t>P</a:t>
            </a:r>
            <a:r>
              <a:rPr lang="x-none" smtClean="0"/>
              <a:t>oznavanje reči</a:t>
            </a:r>
            <a:endParaRPr lang="sr-Latn-CS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Na skorove mogu uticati i : </a:t>
            </a:r>
            <a:endParaRPr lang="x-none" dirty="0" smtClean="0"/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I</a:t>
            </a:r>
            <a:r>
              <a:rPr lang="x-none" sz="2400" smtClean="0">
                <a:solidFill>
                  <a:schemeClr val="tx1"/>
                </a:solidFill>
              </a:rPr>
              <a:t>ntelektua</a:t>
            </a:r>
            <a:r>
              <a:rPr lang="sr-Latn-CS" sz="2400" dirty="0" smtClean="0">
                <a:solidFill>
                  <a:schemeClr val="tx1"/>
                </a:solidFill>
              </a:rPr>
              <a:t>lna</a:t>
            </a:r>
            <a:r>
              <a:rPr lang="x-none" sz="2400" smtClean="0">
                <a:solidFill>
                  <a:schemeClr val="tx1"/>
                </a:solidFill>
              </a:rPr>
              <a:t> </a:t>
            </a:r>
            <a:r>
              <a:rPr lang="sr-Latn-CS" sz="2400" dirty="0" smtClean="0">
                <a:solidFill>
                  <a:schemeClr val="tx1"/>
                </a:solidFill>
              </a:rPr>
              <a:t>ra</a:t>
            </a:r>
            <a:r>
              <a:rPr lang="x-none" sz="2400" smtClean="0">
                <a:solidFill>
                  <a:schemeClr val="tx1"/>
                </a:solidFill>
              </a:rPr>
              <a:t>doznalost </a:t>
            </a:r>
            <a:r>
              <a:rPr lang="x-none" sz="2400" dirty="0" smtClean="0">
                <a:solidFill>
                  <a:schemeClr val="tx1"/>
                </a:solidFill>
              </a:rPr>
              <a:t>i ambicioznost</a:t>
            </a:r>
          </a:p>
          <a:p>
            <a:pPr lvl="1"/>
            <a:r>
              <a:rPr lang="sr-Latn-CS" sz="2400" dirty="0" smtClean="0">
                <a:solidFill>
                  <a:schemeClr val="tx1"/>
                </a:solidFill>
              </a:rPr>
              <a:t>Široka i</a:t>
            </a:r>
            <a:r>
              <a:rPr lang="x-none" sz="2400" smtClean="0">
                <a:solidFill>
                  <a:schemeClr val="tx1"/>
                </a:solidFill>
              </a:rPr>
              <a:t>nteresovanja</a:t>
            </a:r>
            <a:endParaRPr lang="sr-Latn-CS" sz="2400" dirty="0" smtClean="0">
              <a:solidFill>
                <a:schemeClr val="tx1"/>
              </a:solidFill>
            </a:endParaRPr>
          </a:p>
          <a:p>
            <a:pPr lvl="1"/>
            <a:r>
              <a:rPr lang="sr-Latn-CS" sz="2400" dirty="0" smtClean="0">
                <a:solidFill>
                  <a:schemeClr val="tx1"/>
                </a:solidFill>
              </a:rPr>
              <a:t>Poznavanje stranih jezika</a:t>
            </a:r>
            <a:endParaRPr lang="x-none" sz="2400" dirty="0" smtClean="0">
              <a:solidFill>
                <a:schemeClr val="tx1"/>
              </a:solidFill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N</a:t>
            </a:r>
            <a:r>
              <a:rPr lang="x-none" sz="2400" dirty="0" smtClean="0">
                <a:solidFill>
                  <a:schemeClr val="tx1"/>
                </a:solidFill>
              </a:rPr>
              <a:t>avike čitanja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x-none" sz="2400" dirty="0" smtClean="0">
                <a:solidFill>
                  <a:schemeClr val="tx1"/>
                </a:solidFill>
              </a:rPr>
              <a:t>timulativnost </a:t>
            </a:r>
            <a:r>
              <a:rPr lang="x-none" sz="2400" smtClean="0">
                <a:solidFill>
                  <a:schemeClr val="tx1"/>
                </a:solidFill>
              </a:rPr>
              <a:t>formativne sredine</a:t>
            </a:r>
            <a:endParaRPr lang="sr-Latn-CS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066800"/>
          </a:xfrm>
        </p:spPr>
        <p:txBody>
          <a:bodyPr/>
          <a:lstStyle/>
          <a:p>
            <a:r>
              <a:rPr lang="x-none" sz="3600" smtClean="0">
                <a:solidFill>
                  <a:schemeClr val="accent2"/>
                </a:solidFill>
              </a:rPr>
              <a:t>REČNIK</a:t>
            </a:r>
            <a:r>
              <a:rPr lang="sr-Latn-RS" sz="3600" dirty="0" smtClean="0">
                <a:solidFill>
                  <a:schemeClr val="accent2"/>
                </a:solidFill>
              </a:rPr>
              <a:t>- </a:t>
            </a:r>
            <a:r>
              <a:rPr lang="x-none" sz="3600" smtClean="0">
                <a:solidFill>
                  <a:schemeClr val="accent2"/>
                </a:solidFill>
              </a:rPr>
              <a:t>Klinički aspekti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153400" cy="45720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200" dirty="0" smtClean="0"/>
              <a:t>I</a:t>
            </a:r>
            <a:r>
              <a:rPr lang="x-none" sz="2200" dirty="0" smtClean="0"/>
              <a:t>spitanici </a:t>
            </a:r>
            <a:r>
              <a:rPr lang="x-none" sz="2200" smtClean="0"/>
              <a:t>sa repre</a:t>
            </a:r>
            <a:r>
              <a:rPr lang="sr-Latn-CS" sz="2200" dirty="0" smtClean="0"/>
              <a:t>s</a:t>
            </a:r>
            <a:r>
              <a:rPr lang="x-none" sz="2200" smtClean="0"/>
              <a:t>ivnim </a:t>
            </a:r>
            <a:r>
              <a:rPr lang="x-none" sz="2200" dirty="0" smtClean="0"/>
              <a:t>defanzivnim </a:t>
            </a:r>
            <a:r>
              <a:rPr lang="x-none" sz="2200" smtClean="0"/>
              <a:t>stilom </a:t>
            </a:r>
            <a:r>
              <a:rPr lang="sr-Latn-RS" sz="2200" dirty="0" smtClean="0"/>
              <a:t>-</a:t>
            </a:r>
            <a:r>
              <a:rPr lang="x-none" sz="2200" smtClean="0"/>
              <a:t>nisko postignuće </a:t>
            </a:r>
            <a:r>
              <a:rPr lang="sr-Latn-RS" sz="2200" dirty="0" smtClean="0"/>
              <a:t>zbog teškoća </a:t>
            </a:r>
            <a:r>
              <a:rPr lang="x-none" sz="2200"/>
              <a:t>sticanje i prisećanje re</a:t>
            </a:r>
            <a:r>
              <a:rPr lang="sr-Latn-CS" sz="2200" dirty="0"/>
              <a:t>č</a:t>
            </a:r>
            <a:r>
              <a:rPr lang="x-none" sz="2200"/>
              <a:t>i koje osoba </a:t>
            </a:r>
            <a:r>
              <a:rPr lang="x-none" sz="2200" smtClean="0"/>
              <a:t>zna</a:t>
            </a:r>
            <a:r>
              <a:rPr lang="sr-Latn-RS" sz="2200" dirty="0" smtClean="0"/>
              <a:t>, a </a:t>
            </a:r>
            <a:r>
              <a:rPr lang="x-none" sz="2200" smtClean="0"/>
              <a:t>koje su povezane sa konfliktom</a:t>
            </a:r>
            <a:endParaRPr lang="sr-Latn-RS" sz="2200" dirty="0" smtClean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200" dirty="0" smtClean="0"/>
              <a:t>V</a:t>
            </a:r>
            <a:r>
              <a:rPr lang="x-none" sz="2200" dirty="0" smtClean="0"/>
              <a:t>isoki </a:t>
            </a:r>
            <a:r>
              <a:rPr lang="x-none" sz="2200" smtClean="0"/>
              <a:t>skorovi </a:t>
            </a:r>
            <a:r>
              <a:rPr lang="sr-Latn-CS" sz="2200" dirty="0" smtClean="0"/>
              <a:t>č</a:t>
            </a:r>
            <a:r>
              <a:rPr lang="x-none" sz="2200" smtClean="0"/>
              <a:t>esto o</a:t>
            </a:r>
            <a:r>
              <a:rPr lang="sr-Latn-CS" sz="2200" dirty="0" smtClean="0"/>
              <a:t>d</a:t>
            </a:r>
            <a:r>
              <a:rPr lang="x-none" sz="2200" smtClean="0"/>
              <a:t>ražavaju </a:t>
            </a:r>
            <a:r>
              <a:rPr lang="x-none" sz="2200" dirty="0" smtClean="0"/>
              <a:t>intelektualnu ambicioznost i motiv za postignućem</a:t>
            </a:r>
            <a:r>
              <a:rPr lang="x-none" sz="2200" smtClean="0"/>
              <a:t>, </a:t>
            </a:r>
            <a:r>
              <a:rPr lang="sr-Latn-RS" sz="2200" dirty="0" smtClean="0"/>
              <a:t>a </a:t>
            </a:r>
            <a:r>
              <a:rPr lang="x-none" sz="2200" smtClean="0"/>
              <a:t>mogu </a:t>
            </a:r>
            <a:r>
              <a:rPr lang="x-none" sz="2200" dirty="0" smtClean="0"/>
              <a:t>biti u vezi sa intelektualizacijom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200" dirty="0" smtClean="0"/>
              <a:t>S</a:t>
            </a:r>
            <a:r>
              <a:rPr lang="x-none" sz="2200" dirty="0" smtClean="0"/>
              <a:t>adržaj odgovora može ukazivati </a:t>
            </a:r>
            <a:r>
              <a:rPr lang="x-none" sz="2200" smtClean="0"/>
              <a:t>na preokupacije</a:t>
            </a:r>
            <a:r>
              <a:rPr lang="x-none" sz="2200" dirty="0" smtClean="0"/>
              <a:t>, osećanja, interesovanja, status, moguće </a:t>
            </a:r>
            <a:r>
              <a:rPr lang="x-none" sz="2200" smtClean="0"/>
              <a:t>bizarne procese</a:t>
            </a:r>
            <a:r>
              <a:rPr lang="sr-Latn-CS" sz="2200" dirty="0" smtClean="0"/>
              <a:t>, </a:t>
            </a:r>
            <a:r>
              <a:rPr lang="x-none" sz="2200" smtClean="0"/>
              <a:t>perseveracije, asocijaci</a:t>
            </a:r>
            <a:r>
              <a:rPr lang="sr-Latn-CS" sz="2200" dirty="0" smtClean="0"/>
              <a:t>je</a:t>
            </a:r>
            <a:r>
              <a:rPr lang="x-none" sz="2200" smtClean="0"/>
              <a:t> po zvu</a:t>
            </a:r>
            <a:r>
              <a:rPr lang="sr-Latn-CS" sz="2200" dirty="0" smtClean="0"/>
              <a:t>č</a:t>
            </a:r>
            <a:r>
              <a:rPr lang="x-none" sz="2200" smtClean="0"/>
              <a:t>nosti, i</a:t>
            </a:r>
            <a:r>
              <a:rPr lang="sr-Latn-CS" sz="2200" dirty="0" smtClean="0"/>
              <a:t>n</a:t>
            </a:r>
            <a:r>
              <a:rPr lang="x-none" sz="2200" smtClean="0"/>
              <a:t>koherentnost</a:t>
            </a:r>
            <a:endParaRPr lang="x-none" sz="2200" dirty="0" smtClean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200" dirty="0" smtClean="0"/>
              <a:t>O</a:t>
            </a:r>
            <a:r>
              <a:rPr lang="x-none" sz="2200" dirty="0" smtClean="0"/>
              <a:t>d kliničkog značenja mogu biti i tačni odgovori ali ako </a:t>
            </a:r>
            <a:r>
              <a:rPr lang="x-none" sz="2200" smtClean="0"/>
              <a:t>su p</a:t>
            </a:r>
            <a:r>
              <a:rPr lang="sr-Latn-CS" sz="2200" dirty="0" smtClean="0"/>
              <a:t>r</a:t>
            </a:r>
            <a:r>
              <a:rPr lang="x-none" sz="2200" smtClean="0"/>
              <a:t>eterano </a:t>
            </a:r>
            <a:r>
              <a:rPr lang="x-none" sz="2200" dirty="0" smtClean="0"/>
              <a:t>elaborirani, omaške, nemogućnost prisećanja reči, </a:t>
            </a:r>
            <a:r>
              <a:rPr lang="x-none" sz="2200" smtClean="0"/>
              <a:t>self-reference </a:t>
            </a:r>
            <a:r>
              <a:rPr lang="sr-Latn-CS" sz="2200" dirty="0" smtClean="0"/>
              <a:t>(</a:t>
            </a:r>
            <a:r>
              <a:rPr lang="x-none" sz="2200" smtClean="0"/>
              <a:t>dovodjenje </a:t>
            </a:r>
            <a:r>
              <a:rPr lang="x-none" sz="2200" dirty="0" smtClean="0"/>
              <a:t>u vezu sa sobom)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533400"/>
            <a:ext cx="8435280" cy="685800"/>
          </a:xfrm>
        </p:spPr>
        <p:txBody>
          <a:bodyPr>
            <a:normAutofit/>
          </a:bodyPr>
          <a:lstStyle/>
          <a:p>
            <a:r>
              <a:rPr lang="sr-Latn-CS" sz="3600" b="1" dirty="0" smtClean="0">
                <a:solidFill>
                  <a:schemeClr val="accent2"/>
                </a:solidFill>
                <a:effectLst/>
              </a:rPr>
              <a:t>Rapaportovi  dif.dijagnostički znaci</a:t>
            </a:r>
            <a:endParaRPr lang="en-US" sz="3600" dirty="0">
              <a:solidFill>
                <a:schemeClr val="accent2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510540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  <a:buNone/>
            </a:pPr>
            <a:r>
              <a:rPr lang="sr-Latn-CS" b="1" dirty="0"/>
              <a:t>Rečnik: dif. dijagnostički </a:t>
            </a:r>
            <a:r>
              <a:rPr lang="sr-Latn-CS" b="1" dirty="0" smtClean="0"/>
              <a:t>aspekt</a:t>
            </a:r>
          </a:p>
          <a:p>
            <a:pPr>
              <a:spcAft>
                <a:spcPts val="600"/>
              </a:spcAft>
              <a:buNone/>
            </a:pPr>
            <a:endParaRPr lang="en-US" b="1" dirty="0"/>
          </a:p>
          <a:p>
            <a:pPr>
              <a:spcAft>
                <a:spcPts val="600"/>
              </a:spcAft>
              <a:buNone/>
            </a:pPr>
            <a:r>
              <a:rPr lang="sr-Latn-CS" b="1" dirty="0"/>
              <a:t>Povišenje</a:t>
            </a:r>
            <a:r>
              <a:rPr lang="sr-Latn-CS" dirty="0"/>
              <a:t>: 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obrazovanih, normalnih subjekata, odraslih u </a:t>
            </a:r>
            <a:r>
              <a:rPr lang="sr-Latn-CS" dirty="0" smtClean="0"/>
              <a:t>stimulativnoj </a:t>
            </a:r>
            <a:r>
              <a:rPr lang="sr-Latn-CS" dirty="0"/>
              <a:t>sredini 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intelektualizirajućih mehanizme odbrane </a:t>
            </a:r>
            <a:r>
              <a:rPr lang="sr-Latn-CS" dirty="0" smtClean="0"/>
              <a:t>(</a:t>
            </a:r>
            <a:r>
              <a:rPr lang="sr-Latn-CS" b="1" i="1" dirty="0" smtClean="0"/>
              <a:t>paranoidna </a:t>
            </a:r>
            <a:r>
              <a:rPr lang="sr-Latn-CS" b="1" i="1" dirty="0"/>
              <a:t>stanja, opsesivno-kompulsivne neuroze)</a:t>
            </a:r>
          </a:p>
          <a:p>
            <a:pPr marL="109728" indent="0">
              <a:spcAft>
                <a:spcPts val="600"/>
              </a:spcAft>
              <a:buClr>
                <a:schemeClr val="accent2"/>
              </a:buClr>
              <a:buNone/>
            </a:pPr>
            <a:endParaRPr lang="sr-Latn-CS" b="1" dirty="0" smtClean="0"/>
          </a:p>
          <a:p>
            <a:pPr marL="109728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CS" b="1" dirty="0" smtClean="0"/>
              <a:t>Sniženje</a:t>
            </a:r>
            <a:r>
              <a:rPr lang="sr-Latn-CS" b="1" dirty="0"/>
              <a:t>:</a:t>
            </a:r>
            <a:r>
              <a:rPr lang="sr-Latn-CS" dirty="0"/>
              <a:t> 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na prvih 20-tak lakih ajtema ukazuje na tešku maladaptaciju/  oštećenje inteligencije/pad efikasnosti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Mnogo grešaka na lakim ajtemima</a:t>
            </a:r>
            <a:r>
              <a:rPr lang="sr-Latn-CS" b="1" dirty="0"/>
              <a:t>, </a:t>
            </a:r>
            <a:r>
              <a:rPr lang="sr-Latn-CS" dirty="0"/>
              <a:t>ako ima uspeha na težim, mogu da ukažu na </a:t>
            </a:r>
            <a:r>
              <a:rPr lang="sr-Latn-CS" b="1" i="1" dirty="0"/>
              <a:t>depresiju ili shizofreniju</a:t>
            </a:r>
            <a:r>
              <a:rPr lang="sr-Latn-CS" dirty="0"/>
              <a:t>  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Sniženje na drugoj polovini ajtema može da bude usled </a:t>
            </a:r>
            <a:r>
              <a:rPr lang="sr-Latn-CS" b="1" i="1" dirty="0"/>
              <a:t>nedovoljne edukacije </a:t>
            </a:r>
            <a:r>
              <a:rPr lang="sr-Latn-CS" dirty="0"/>
              <a:t>ili  ukazuje na </a:t>
            </a:r>
            <a:r>
              <a:rPr lang="sr-Latn-CS" b="1" i="1" dirty="0"/>
              <a:t>nizak kulturni nivo 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7179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838200"/>
          </a:xfrm>
        </p:spPr>
        <p:txBody>
          <a:bodyPr/>
          <a:lstStyle/>
          <a:p>
            <a:r>
              <a:rPr lang="x-none" dirty="0" smtClean="0">
                <a:solidFill>
                  <a:schemeClr val="accent2"/>
                </a:solidFill>
              </a:rPr>
              <a:t>SHVATANJE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001000" cy="4821936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 smtClean="0"/>
              <a:t>„</a:t>
            </a:r>
            <a:r>
              <a:rPr lang="en-US" sz="2400" dirty="0" smtClean="0"/>
              <a:t>Z</a:t>
            </a:r>
            <a:r>
              <a:rPr lang="x-none" sz="2400" smtClean="0"/>
              <a:t>drav razum</a:t>
            </a:r>
            <a:r>
              <a:rPr lang="sr-Latn-RS" sz="2400" dirty="0" smtClean="0"/>
              <a:t>“</a:t>
            </a:r>
            <a:r>
              <a:rPr lang="x-none" sz="2400" smtClean="0"/>
              <a:t> (</a:t>
            </a:r>
            <a:r>
              <a:rPr lang="sr-Latn-CS" sz="2400" dirty="0" smtClean="0"/>
              <a:t>uviđanje </a:t>
            </a:r>
            <a:r>
              <a:rPr lang="x-none" sz="2400" smtClean="0"/>
              <a:t>veze </a:t>
            </a:r>
            <a:r>
              <a:rPr lang="x-none" sz="2400" dirty="0" smtClean="0"/>
              <a:t>uzrok-posledica</a:t>
            </a:r>
            <a:r>
              <a:rPr lang="x-none" sz="2400" smtClean="0"/>
              <a:t>), verbalno</a:t>
            </a:r>
            <a:r>
              <a:rPr lang="sr-Latn-RS" sz="2400" dirty="0" smtClean="0"/>
              <a:t> </a:t>
            </a:r>
            <a:r>
              <a:rPr lang="x-none" sz="2400" smtClean="0"/>
              <a:t>rezonovanje, </a:t>
            </a:r>
            <a:r>
              <a:rPr lang="x-none" sz="2400" dirty="0" smtClean="0"/>
              <a:t>verbalna ekspresija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N</a:t>
            </a:r>
            <a:r>
              <a:rPr lang="x-none" sz="2400" dirty="0" smtClean="0"/>
              <a:t>a skorove može da utiče i:</a:t>
            </a:r>
          </a:p>
          <a:p>
            <a:pPr lvl="1" algn="just"/>
            <a:r>
              <a:rPr lang="en-US" sz="2200" dirty="0" smtClean="0">
                <a:solidFill>
                  <a:schemeClr val="tx1"/>
                </a:solidFill>
                <a:cs typeface="Calibri" pitchFamily="34" charset="0"/>
              </a:rPr>
              <a:t>K</a:t>
            </a:r>
            <a:r>
              <a:rPr lang="x-none" sz="2200" smtClean="0">
                <a:solidFill>
                  <a:schemeClr val="tx1"/>
                </a:solidFill>
                <a:cs typeface="Calibri" pitchFamily="34" charset="0"/>
              </a:rPr>
              <a:t>ulturološko bogat</a:t>
            </a:r>
            <a:r>
              <a:rPr lang="sr-Latn-CS" sz="2200" dirty="0" smtClean="0">
                <a:solidFill>
                  <a:schemeClr val="tx1"/>
                </a:solidFill>
                <a:cs typeface="Calibri" pitchFamily="34" charset="0"/>
              </a:rPr>
              <a:t>st</a:t>
            </a:r>
            <a:r>
              <a:rPr lang="x-none" sz="2200" smtClean="0">
                <a:solidFill>
                  <a:schemeClr val="tx1"/>
                </a:solidFill>
                <a:cs typeface="Calibri" pitchFamily="34" charset="0"/>
              </a:rPr>
              <a:t>vo </a:t>
            </a:r>
            <a:r>
              <a:rPr lang="x-none" sz="2200" dirty="0" smtClean="0">
                <a:solidFill>
                  <a:schemeClr val="tx1"/>
                </a:solidFill>
                <a:cs typeface="Calibri" pitchFamily="34" charset="0"/>
              </a:rPr>
              <a:t>u porodici</a:t>
            </a:r>
            <a:endParaRPr lang="en-US" sz="2200" dirty="0" smtClean="0">
              <a:solidFill>
                <a:schemeClr val="tx1"/>
              </a:solidFill>
              <a:cs typeface="Calibri" pitchFamily="34" charset="0"/>
            </a:endParaRPr>
          </a:p>
          <a:p>
            <a:pPr lvl="1" algn="just"/>
            <a:r>
              <a:rPr lang="en-US" sz="2200" dirty="0" smtClean="0">
                <a:solidFill>
                  <a:schemeClr val="tx1"/>
                </a:solidFill>
                <a:cs typeface="Calibri" pitchFamily="34" charset="0"/>
              </a:rPr>
              <a:t>R</a:t>
            </a:r>
            <a:r>
              <a:rPr lang="x-none" sz="2200" dirty="0" smtClean="0">
                <a:solidFill>
                  <a:schemeClr val="tx1"/>
                </a:solidFill>
                <a:cs typeface="Calibri" pitchFamily="34" charset="0"/>
              </a:rPr>
              <a:t>azvijena savest, moralnost</a:t>
            </a:r>
            <a:endParaRPr lang="en-US" sz="2200" dirty="0" smtClean="0">
              <a:solidFill>
                <a:schemeClr val="tx1"/>
              </a:solidFill>
              <a:cs typeface="Calibri" pitchFamily="34" charset="0"/>
            </a:endParaRPr>
          </a:p>
          <a:p>
            <a:pPr lvl="1" algn="just"/>
            <a:r>
              <a:rPr lang="x-none" sz="2200" dirty="0" smtClean="0">
                <a:solidFill>
                  <a:schemeClr val="tx1"/>
                </a:solidFill>
                <a:cs typeface="Calibri" pitchFamily="34" charset="0"/>
              </a:rPr>
              <a:t>Fleksibilnost</a:t>
            </a:r>
            <a:r>
              <a:rPr lang="sr-Cyrl-CS" sz="2200" dirty="0" smtClean="0">
                <a:solidFill>
                  <a:schemeClr val="tx1"/>
                </a:solidFill>
                <a:cs typeface="Calibri" pitchFamily="34" charset="0"/>
              </a:rPr>
              <a:t> (</a:t>
            </a:r>
            <a:r>
              <a:rPr lang="x-none" sz="2200" dirty="0" smtClean="0">
                <a:solidFill>
                  <a:schemeClr val="tx1"/>
                </a:solidFill>
                <a:cs typeface="Calibri" pitchFamily="34" charset="0"/>
              </a:rPr>
              <a:t>sposobnost da se lako “prebaci” sa socijalnih pravila na poslovice)</a:t>
            </a:r>
          </a:p>
          <a:p>
            <a:pPr lvl="1" algn="just"/>
            <a:r>
              <a:rPr lang="en-US" sz="2200" dirty="0" smtClean="0">
                <a:solidFill>
                  <a:schemeClr val="tx1"/>
                </a:solidFill>
                <a:cs typeface="Calibri" pitchFamily="34" charset="0"/>
              </a:rPr>
              <a:t>E</a:t>
            </a:r>
            <a:r>
              <a:rPr lang="x-none" sz="2200" dirty="0" smtClean="0">
                <a:solidFill>
                  <a:schemeClr val="tx1"/>
                </a:solidFill>
                <a:cs typeface="Calibri" pitchFamily="34" charset="0"/>
              </a:rPr>
              <a:t>valuacija i korišćenje ranijih iskustava</a:t>
            </a:r>
          </a:p>
          <a:p>
            <a:pPr lvl="1" algn="just"/>
            <a:r>
              <a:rPr lang="en-US" sz="2200" dirty="0" smtClean="0">
                <a:solidFill>
                  <a:schemeClr val="tx1"/>
                </a:solidFill>
                <a:cs typeface="Calibri" pitchFamily="34" charset="0"/>
              </a:rPr>
              <a:t>S</a:t>
            </a:r>
            <a:r>
              <a:rPr lang="x-none" sz="2200" dirty="0" smtClean="0">
                <a:solidFill>
                  <a:schemeClr val="tx1"/>
                </a:solidFill>
                <a:cs typeface="Calibri" pitchFamily="34" charset="0"/>
              </a:rPr>
              <a:t>ocijalna zrelost</a:t>
            </a:r>
          </a:p>
          <a:p>
            <a:pPr lvl="1" algn="just"/>
            <a:r>
              <a:rPr lang="x-none" sz="2200" smtClean="0">
                <a:solidFill>
                  <a:schemeClr val="tx1"/>
                </a:solidFill>
                <a:cs typeface="Calibri" pitchFamily="34" charset="0"/>
              </a:rPr>
              <a:t>S</a:t>
            </a:r>
            <a:r>
              <a:rPr lang="sr-Latn-RS" sz="2200" dirty="0" smtClean="0">
                <a:solidFill>
                  <a:schemeClr val="tx1"/>
                </a:solidFill>
                <a:cs typeface="Calibri" pitchFamily="34" charset="0"/>
              </a:rPr>
              <a:t>ocijalno pros</a:t>
            </a:r>
            <a:r>
              <a:rPr lang="x-none" sz="2200" smtClean="0">
                <a:solidFill>
                  <a:schemeClr val="tx1"/>
                </a:solidFill>
                <a:cs typeface="Calibri" pitchFamily="34" charset="0"/>
              </a:rPr>
              <a:t>u</a:t>
            </a:r>
            <a:r>
              <a:rPr lang="sr-Latn-RS" sz="2200" dirty="0" smtClean="0">
                <a:solidFill>
                  <a:schemeClr val="tx1"/>
                </a:solidFill>
                <a:cs typeface="Calibri" pitchFamily="34" charset="0"/>
              </a:rPr>
              <a:t>điva</a:t>
            </a:r>
            <a:r>
              <a:rPr lang="x-none" sz="2200" smtClean="0">
                <a:solidFill>
                  <a:schemeClr val="tx1"/>
                </a:solidFill>
                <a:cs typeface="Calibri" pitchFamily="34" charset="0"/>
              </a:rPr>
              <a:t>nje</a:t>
            </a:r>
            <a:endParaRPr lang="en-US" sz="2200" dirty="0" smtClean="0">
              <a:solidFill>
                <a:schemeClr val="tx1"/>
              </a:solidFill>
              <a:cs typeface="Calibri" pitchFamily="34" charset="0"/>
            </a:endParaRPr>
          </a:p>
          <a:p>
            <a:pPr lvl="1" algn="just"/>
            <a:r>
              <a:rPr lang="x-none" sz="2200" dirty="0" smtClean="0">
                <a:solidFill>
                  <a:schemeClr val="tx1"/>
                </a:solidFill>
                <a:cs typeface="Calibri" pitchFamily="34" charset="0"/>
              </a:rPr>
              <a:t>Negativizam</a:t>
            </a:r>
            <a:r>
              <a:rPr lang="sr-Cyrl-CS" sz="2200" dirty="0" smtClean="0">
                <a:solidFill>
                  <a:schemeClr val="tx1"/>
                </a:solidFill>
                <a:cs typeface="Calibri" pitchFamily="34" charset="0"/>
              </a:rPr>
              <a:t> (,,</a:t>
            </a:r>
            <a:r>
              <a:rPr lang="x-none" sz="2200" dirty="0" smtClean="0">
                <a:solidFill>
                  <a:schemeClr val="tx1"/>
                </a:solidFill>
                <a:cs typeface="Calibri" pitchFamily="34" charset="0"/>
              </a:rPr>
              <a:t>Ne treba plaćati porez</a:t>
            </a:r>
            <a:r>
              <a:rPr lang="sr-Cyrl-CS" sz="2200" dirty="0" smtClean="0">
                <a:solidFill>
                  <a:schemeClr val="tx1"/>
                </a:solidFill>
                <a:cs typeface="Calibri" pitchFamily="34" charset="0"/>
              </a:rPr>
              <a:t>”)</a:t>
            </a:r>
            <a:endParaRPr lang="en-US" sz="2200" dirty="0" smtClean="0">
              <a:solidFill>
                <a:schemeClr val="tx1"/>
              </a:solidFill>
              <a:cs typeface="Calibri" pitchFamily="34" charset="0"/>
            </a:endParaRPr>
          </a:p>
          <a:p>
            <a:pPr lvl="1" algn="just"/>
            <a:r>
              <a:rPr lang="en-US" sz="2200" dirty="0" smtClean="0">
                <a:solidFill>
                  <a:schemeClr val="tx1"/>
                </a:solidFill>
                <a:cs typeface="Calibri" pitchFamily="34" charset="0"/>
              </a:rPr>
              <a:t>K</a:t>
            </a:r>
            <a:r>
              <a:rPr lang="x-none" sz="2200" dirty="0" smtClean="0">
                <a:solidFill>
                  <a:schemeClr val="tx1"/>
                </a:solidFill>
                <a:cs typeface="Calibri" pitchFamily="34" charset="0"/>
              </a:rPr>
              <a:t>onkretno mišljenje</a:t>
            </a:r>
            <a:endParaRPr lang="en-US" sz="2200" dirty="0" smtClean="0">
              <a:solidFill>
                <a:schemeClr val="tx1"/>
              </a:solidFill>
              <a:cs typeface="Calibri" pitchFamily="34" charset="0"/>
            </a:endParaRPr>
          </a:p>
          <a:p>
            <a:endParaRPr lang="en-US" sz="2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066800"/>
          </a:xfrm>
        </p:spPr>
        <p:txBody>
          <a:bodyPr/>
          <a:lstStyle/>
          <a:p>
            <a:r>
              <a:rPr lang="x-none" smtClean="0">
                <a:solidFill>
                  <a:schemeClr val="accent2"/>
                </a:solidFill>
              </a:rPr>
              <a:t>SHVATANJE</a:t>
            </a:r>
            <a:r>
              <a:rPr lang="sr-Latn-RS" dirty="0" smtClean="0">
                <a:solidFill>
                  <a:schemeClr val="accent2"/>
                </a:solidFill>
              </a:rPr>
              <a:t> - </a:t>
            </a:r>
            <a:r>
              <a:rPr lang="x-none" smtClean="0">
                <a:solidFill>
                  <a:schemeClr val="accent2"/>
                </a:solidFill>
              </a:rPr>
              <a:t>Klinički aspekti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001000" cy="4669536"/>
          </a:xfrm>
        </p:spPr>
        <p:txBody>
          <a:bodyPr>
            <a:normAutofit/>
          </a:bodyPr>
          <a:lstStyle/>
          <a:p>
            <a:pPr lvl="0" algn="just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>
                <a:cs typeface="Calibri" pitchFamily="34" charset="0"/>
              </a:rPr>
              <a:t>S</a:t>
            </a:r>
            <a:r>
              <a:rPr lang="x-none" sz="2400" dirty="0" smtClean="0">
                <a:cs typeface="Calibri" pitchFamily="34" charset="0"/>
              </a:rPr>
              <a:t>tabilnost i </a:t>
            </a:r>
            <a:r>
              <a:rPr lang="x-none" sz="2400" smtClean="0">
                <a:cs typeface="Calibri" pitchFamily="34" charset="0"/>
              </a:rPr>
              <a:t>emocionalna uravnote</a:t>
            </a:r>
            <a:r>
              <a:rPr lang="sr-Latn-CS" sz="2400" dirty="0" smtClean="0">
                <a:cs typeface="Calibri" pitchFamily="34" charset="0"/>
              </a:rPr>
              <a:t>ž</a:t>
            </a:r>
            <a:r>
              <a:rPr lang="x-none" sz="2400" smtClean="0">
                <a:cs typeface="Calibri" pitchFamily="34" charset="0"/>
              </a:rPr>
              <a:t>enost </a:t>
            </a:r>
            <a:r>
              <a:rPr lang="x-none" sz="2400" dirty="0" smtClean="0">
                <a:cs typeface="Calibri" pitchFamily="34" charset="0"/>
              </a:rPr>
              <a:t>su neophodni za uspešnost, svaka neprilagodjenost snižava skor</a:t>
            </a:r>
            <a:endParaRPr lang="en-US" sz="2400" dirty="0" smtClean="0">
              <a:cs typeface="Calibri" pitchFamily="34" charset="0"/>
            </a:endParaRPr>
          </a:p>
          <a:p>
            <a:pPr lvl="0" algn="just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>
                <a:cs typeface="Calibri" pitchFamily="34" charset="0"/>
              </a:rPr>
              <a:t>V</a:t>
            </a:r>
            <a:r>
              <a:rPr lang="x-none" sz="2400" dirty="0" smtClean="0">
                <a:cs typeface="Calibri" pitchFamily="34" charset="0"/>
              </a:rPr>
              <a:t>isok skor nije nužan znak </a:t>
            </a:r>
            <a:r>
              <a:rPr lang="x-none" sz="2400" smtClean="0">
                <a:cs typeface="Calibri" pitchFamily="34" charset="0"/>
              </a:rPr>
              <a:t>socijalne prilago</a:t>
            </a:r>
            <a:r>
              <a:rPr lang="sr-Latn-RS" sz="2400" dirty="0" smtClean="0">
                <a:cs typeface="Calibri" pitchFamily="34" charset="0"/>
              </a:rPr>
              <a:t>đ</a:t>
            </a:r>
            <a:r>
              <a:rPr lang="x-none" sz="2400" smtClean="0">
                <a:cs typeface="Calibri" pitchFamily="34" charset="0"/>
              </a:rPr>
              <a:t>enosti</a:t>
            </a:r>
            <a:r>
              <a:rPr lang="sr-Cyrl-CS" sz="2400" dirty="0" smtClean="0">
                <a:cs typeface="Calibri" pitchFamily="34" charset="0"/>
              </a:rPr>
              <a:t> </a:t>
            </a:r>
            <a:endParaRPr lang="en-US" sz="2400" dirty="0" smtClean="0">
              <a:cs typeface="Calibri" pitchFamily="34" charset="0"/>
            </a:endParaRPr>
          </a:p>
          <a:p>
            <a:pPr lvl="0" algn="just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>
                <a:cs typeface="Calibri" pitchFamily="34" charset="0"/>
              </a:rPr>
              <a:t>O</a:t>
            </a:r>
            <a:r>
              <a:rPr lang="x-none" sz="2400" dirty="0" smtClean="0">
                <a:cs typeface="Calibri" pitchFamily="34" charset="0"/>
              </a:rPr>
              <a:t>dgovori mogu dati pojašnjenje u kojim </a:t>
            </a:r>
            <a:r>
              <a:rPr lang="x-none" sz="2400" smtClean="0">
                <a:cs typeface="Calibri" pitchFamily="34" charset="0"/>
              </a:rPr>
              <a:t>oblastima postoji</a:t>
            </a:r>
            <a:r>
              <a:rPr lang="sr-Latn-RS" sz="2400" dirty="0" smtClean="0">
                <a:cs typeface="Calibri" pitchFamily="34" charset="0"/>
              </a:rPr>
              <a:t> </a:t>
            </a:r>
            <a:r>
              <a:rPr lang="x-none" sz="2400" smtClean="0">
                <a:cs typeface="Calibri" pitchFamily="34" charset="0"/>
              </a:rPr>
              <a:t>eventualni poremećaj prilago</a:t>
            </a:r>
            <a:r>
              <a:rPr lang="sr-Latn-RS" sz="2400" dirty="0" smtClean="0">
                <a:cs typeface="Calibri" pitchFamily="34" charset="0"/>
              </a:rPr>
              <a:t>đ</a:t>
            </a:r>
            <a:r>
              <a:rPr lang="x-none" sz="2400" smtClean="0">
                <a:cs typeface="Calibri" pitchFamily="34" charset="0"/>
              </a:rPr>
              <a:t>avanja (pasivno-zavisn</a:t>
            </a:r>
            <a:r>
              <a:rPr lang="sr-Latn-RS" sz="2400" dirty="0" smtClean="0">
                <a:cs typeface="Calibri" pitchFamily="34" charset="0"/>
              </a:rPr>
              <a:t>i</a:t>
            </a:r>
            <a:r>
              <a:rPr lang="sr-Latn-CS" sz="2400" dirty="0" smtClean="0">
                <a:cs typeface="Calibri" pitchFamily="34" charset="0"/>
              </a:rPr>
              <a:t>,</a:t>
            </a:r>
            <a:r>
              <a:rPr lang="x-none" sz="2400" smtClean="0">
                <a:cs typeface="Calibri" pitchFamily="34" charset="0"/>
              </a:rPr>
              <a:t> </a:t>
            </a:r>
            <a:r>
              <a:rPr lang="sr-Latn-CS" sz="2400" dirty="0" smtClean="0">
                <a:cs typeface="Calibri" pitchFamily="34" charset="0"/>
              </a:rPr>
              <a:t>d</a:t>
            </a:r>
            <a:r>
              <a:rPr lang="x-none" sz="2400" smtClean="0">
                <a:cs typeface="Calibri" pitchFamily="34" charset="0"/>
              </a:rPr>
              <a:t>eli</a:t>
            </a:r>
            <a:r>
              <a:rPr lang="sr-Latn-RS" sz="2400" dirty="0" smtClean="0">
                <a:cs typeface="Calibri" pitchFamily="34" charset="0"/>
              </a:rPr>
              <a:t>n</a:t>
            </a:r>
            <a:r>
              <a:rPr lang="x-none" sz="2400" smtClean="0">
                <a:cs typeface="Calibri" pitchFamily="34" charset="0"/>
              </a:rPr>
              <a:t>kventn</a:t>
            </a:r>
            <a:r>
              <a:rPr lang="sr-Latn-RS" sz="2400" dirty="0" smtClean="0">
                <a:cs typeface="Calibri" pitchFamily="34" charset="0"/>
              </a:rPr>
              <a:t>i</a:t>
            </a:r>
            <a:r>
              <a:rPr lang="x-none" sz="2400" smtClean="0">
                <a:cs typeface="Calibri" pitchFamily="34" charset="0"/>
              </a:rPr>
              <a:t>, fobi</a:t>
            </a:r>
            <a:r>
              <a:rPr lang="sr-Latn-CS" sz="2400" dirty="0" smtClean="0">
                <a:cs typeface="Calibri" pitchFamily="34" charset="0"/>
              </a:rPr>
              <a:t>č</a:t>
            </a:r>
            <a:r>
              <a:rPr lang="x-none" sz="2400" smtClean="0">
                <a:cs typeface="Calibri" pitchFamily="34" charset="0"/>
              </a:rPr>
              <a:t>n</a:t>
            </a:r>
            <a:r>
              <a:rPr lang="sr-Latn-RS" sz="2400" dirty="0" smtClean="0">
                <a:cs typeface="Calibri" pitchFamily="34" charset="0"/>
              </a:rPr>
              <a:t>i</a:t>
            </a:r>
            <a:r>
              <a:rPr lang="x-none" sz="2400" smtClean="0">
                <a:cs typeface="Calibri" pitchFamily="34" charset="0"/>
              </a:rPr>
              <a:t>, alogično, naivno</a:t>
            </a:r>
            <a:r>
              <a:rPr lang="sr-Latn-RS" sz="2400" dirty="0" smtClean="0">
                <a:cs typeface="Calibri" pitchFamily="34" charset="0"/>
              </a:rPr>
              <a:t> suđenje</a:t>
            </a:r>
            <a:r>
              <a:rPr lang="x-none" sz="2400" smtClean="0">
                <a:cs typeface="Calibri" pitchFamily="34" charset="0"/>
              </a:rPr>
              <a:t>)</a:t>
            </a:r>
            <a:r>
              <a:rPr lang="sr-Cyrl-CS" sz="2400" dirty="0" smtClean="0">
                <a:cs typeface="Calibri" pitchFamily="34" charset="0"/>
              </a:rPr>
              <a:t>.</a:t>
            </a:r>
            <a:endParaRPr lang="en-US" sz="2400" dirty="0" smtClean="0">
              <a:cs typeface="Calibri" pitchFamily="34" charset="0"/>
            </a:endParaRPr>
          </a:p>
          <a:p>
            <a:pPr lvl="0" algn="just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>
                <a:cs typeface="Calibri" pitchFamily="34" charset="0"/>
              </a:rPr>
              <a:t>P</a:t>
            </a:r>
            <a:r>
              <a:rPr lang="x-none" sz="2400" smtClean="0">
                <a:cs typeface="Calibri" pitchFamily="34" charset="0"/>
              </a:rPr>
              <a:t>reispitati ster</a:t>
            </a:r>
            <a:r>
              <a:rPr lang="sr-Latn-CS" sz="2400" dirty="0" smtClean="0">
                <a:cs typeface="Calibri" pitchFamily="34" charset="0"/>
              </a:rPr>
              <a:t>e</a:t>
            </a:r>
            <a:r>
              <a:rPr lang="x-none" sz="2400" smtClean="0">
                <a:cs typeface="Calibri" pitchFamily="34" charset="0"/>
              </a:rPr>
              <a:t>ot</a:t>
            </a:r>
            <a:r>
              <a:rPr lang="sr-Latn-CS" sz="2400" dirty="0" smtClean="0">
                <a:cs typeface="Calibri" pitchFamily="34" charset="0"/>
              </a:rPr>
              <a:t>i</a:t>
            </a:r>
            <a:r>
              <a:rPr lang="x-none" sz="2400" smtClean="0">
                <a:cs typeface="Calibri" pitchFamily="34" charset="0"/>
              </a:rPr>
              <a:t>pne </a:t>
            </a:r>
            <a:r>
              <a:rPr lang="x-none" sz="2400" dirty="0" smtClean="0">
                <a:cs typeface="Calibri" pitchFamily="34" charset="0"/>
              </a:rPr>
              <a:t>odgovore </a:t>
            </a:r>
            <a:endParaRPr lang="en-US" sz="2400" dirty="0" smtClean="0">
              <a:cs typeface="Calibri" pitchFamily="34" charset="0"/>
            </a:endParaRPr>
          </a:p>
          <a:p>
            <a:pPr lvl="0" algn="just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>
                <a:cs typeface="Calibri" pitchFamily="34" charset="0"/>
              </a:rPr>
              <a:t>S</a:t>
            </a:r>
            <a:r>
              <a:rPr lang="x-none" sz="2400" smtClean="0">
                <a:cs typeface="Calibri" pitchFamily="34" charset="0"/>
              </a:rPr>
              <a:t>tepen apstraktnosti odgovora </a:t>
            </a:r>
            <a:r>
              <a:rPr lang="sr-Latn-CS" sz="2400" dirty="0" smtClean="0">
                <a:cs typeface="Calibri" pitchFamily="34" charset="0"/>
              </a:rPr>
              <a:t>o</a:t>
            </a:r>
            <a:r>
              <a:rPr lang="x-none" sz="2400" smtClean="0">
                <a:cs typeface="Calibri" pitchFamily="34" charset="0"/>
              </a:rPr>
              <a:t>pservira se na ajtemima-poslovicama</a:t>
            </a:r>
            <a:endParaRPr lang="en-US" sz="2400" dirty="0" smtClean="0"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54102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sr-Latn-CS" sz="3100" b="1" dirty="0"/>
              <a:t>Shvatanje: dif. dijagnostički </a:t>
            </a:r>
            <a:r>
              <a:rPr lang="sr-Latn-CS" sz="3100" b="1" dirty="0" smtClean="0"/>
              <a:t>aspekt</a:t>
            </a:r>
          </a:p>
          <a:p>
            <a:pPr>
              <a:buNone/>
            </a:pPr>
            <a:endParaRPr lang="en-US" sz="3100" b="1" dirty="0"/>
          </a:p>
          <a:p>
            <a:pPr>
              <a:spcAft>
                <a:spcPts val="600"/>
              </a:spcAft>
              <a:buNone/>
            </a:pPr>
            <a:r>
              <a:rPr lang="sr-Latn-CS" sz="3200" b="1" dirty="0"/>
              <a:t>Povišenje</a:t>
            </a:r>
            <a:r>
              <a:rPr lang="sr-Latn-CS" sz="3200" dirty="0"/>
              <a:t>: 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200" dirty="0"/>
              <a:t>kod osoba koje su dobro adaptirane (“socijalna inteligencija”)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200" dirty="0"/>
              <a:t>može da ukaže na </a:t>
            </a:r>
            <a:r>
              <a:rPr lang="sr-Latn-CS" sz="3200" b="1" i="1" dirty="0"/>
              <a:t>paranoidnu formu Sch </a:t>
            </a:r>
            <a:r>
              <a:rPr lang="sr-Latn-CS" sz="3200" dirty="0"/>
              <a:t>(očuvana “fasada” ličnosti)  u  okviru testa koji  po drugim znacima ukazuje na Sch poremećaj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endParaRPr lang="sr-Latn-CS" sz="3200" b="1" dirty="0" smtClean="0"/>
          </a:p>
          <a:p>
            <a:pPr marL="109728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CS" sz="3200" b="1" dirty="0" smtClean="0"/>
              <a:t>Sniženje</a:t>
            </a:r>
            <a:r>
              <a:rPr lang="sr-Latn-CS" sz="3200" b="1" dirty="0"/>
              <a:t>: 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200" dirty="0"/>
              <a:t>Zbog teškoća u verbalnom komuniciranju  (</a:t>
            </a:r>
            <a:r>
              <a:rPr lang="sr-Latn-CS" sz="3200" b="1" i="1" dirty="0"/>
              <a:t>komunikaciona anksioznost</a:t>
            </a:r>
            <a:r>
              <a:rPr lang="sr-Latn-CS" sz="3200" dirty="0"/>
              <a:t>), kod </a:t>
            </a:r>
            <a:r>
              <a:rPr lang="sr-Latn-CS" sz="3200" b="1" i="1" dirty="0"/>
              <a:t>negativističnih (PL) </a:t>
            </a:r>
            <a:r>
              <a:rPr lang="sr-Latn-CS" sz="3200" dirty="0"/>
              <a:t>osoba koje odbacuju socijalne norme;  kod osoba sa </a:t>
            </a:r>
            <a:r>
              <a:rPr lang="sr-Latn-CS" sz="3200" b="1" i="1" dirty="0"/>
              <a:t>niskom inteligencijom</a:t>
            </a:r>
            <a:r>
              <a:rPr lang="sr-Latn-CS" sz="3200" dirty="0"/>
              <a:t>, ili oštećenjem mišljenja  (razlikovati “naivne” odgovore od “čudnih” odgovora )</a:t>
            </a:r>
            <a:endParaRPr lang="en-US" sz="3200" dirty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200" dirty="0"/>
              <a:t>Značajno niži rezultati na Shvatanju nego na Informacijama, uz znake poremećaja rasuđivanja, javljaju se </a:t>
            </a:r>
            <a:r>
              <a:rPr lang="sr-Latn-CS" sz="3200" b="1" i="1" dirty="0"/>
              <a:t>kod Sch, depresivnih psihoza ili kod opsesivnih poremećaja</a:t>
            </a:r>
            <a:r>
              <a:rPr lang="sr-Latn-CS" sz="3200" dirty="0"/>
              <a:t>  (koji se izgube u alternativama) – kvalitativna analiza</a:t>
            </a:r>
          </a:p>
          <a:p>
            <a:pPr>
              <a:spcAft>
                <a:spcPts val="600"/>
              </a:spcAft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076335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914400"/>
          </a:xfrm>
        </p:spPr>
        <p:txBody>
          <a:bodyPr/>
          <a:lstStyle/>
          <a:p>
            <a:r>
              <a:rPr lang="x-none" dirty="0" smtClean="0">
                <a:solidFill>
                  <a:schemeClr val="accent2"/>
                </a:solidFill>
              </a:rPr>
              <a:t>SLIČNOSTI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898136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L</a:t>
            </a:r>
            <a:r>
              <a:rPr lang="x-none" sz="2400" dirty="0" smtClean="0"/>
              <a:t>ogično apstraktno (konceptualno) mišljenje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S</a:t>
            </a:r>
            <a:r>
              <a:rPr lang="x-none" sz="2400" smtClean="0"/>
              <a:t>pos</a:t>
            </a:r>
            <a:r>
              <a:rPr lang="sr-Latn-CS" sz="2400" dirty="0" smtClean="0"/>
              <a:t>o</a:t>
            </a:r>
            <a:r>
              <a:rPr lang="x-none" sz="2400" smtClean="0"/>
              <a:t>bnost pronalaženja apstr</a:t>
            </a:r>
            <a:r>
              <a:rPr lang="sr-Latn-CS" sz="2400" dirty="0" smtClean="0"/>
              <a:t>a</a:t>
            </a:r>
            <a:r>
              <a:rPr lang="x-none" sz="2400" smtClean="0"/>
              <a:t>ktnih </a:t>
            </a:r>
            <a:r>
              <a:rPr lang="x-none" sz="2400" dirty="0" smtClean="0"/>
              <a:t>verablnih koncepata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O</a:t>
            </a:r>
            <a:r>
              <a:rPr lang="x-none" sz="2400" dirty="0" smtClean="0"/>
              <a:t>dvajanje bitnog </a:t>
            </a:r>
            <a:r>
              <a:rPr lang="x-none" sz="2400" smtClean="0"/>
              <a:t>od n</a:t>
            </a:r>
            <a:r>
              <a:rPr lang="sr-Latn-CS" sz="2400" dirty="0" smtClean="0"/>
              <a:t>e</a:t>
            </a:r>
            <a:r>
              <a:rPr lang="x-none" sz="2400" smtClean="0"/>
              <a:t>bitnog</a:t>
            </a:r>
            <a:endParaRPr lang="x-none" sz="24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R</a:t>
            </a:r>
            <a:r>
              <a:rPr lang="x-none" sz="2400" dirty="0" smtClean="0"/>
              <a:t>ezonovanje (verbalno)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V</a:t>
            </a:r>
            <a:r>
              <a:rPr lang="x-none" sz="2400" smtClean="0"/>
              <a:t>erb</a:t>
            </a:r>
            <a:r>
              <a:rPr lang="sr-Latn-CS" sz="2400" dirty="0" smtClean="0"/>
              <a:t>a</a:t>
            </a:r>
            <a:r>
              <a:rPr lang="x-none" sz="2400" smtClean="0"/>
              <a:t>lna </a:t>
            </a:r>
            <a:r>
              <a:rPr lang="x-none" sz="2400" dirty="0" smtClean="0"/>
              <a:t>ekspresija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x-none" sz="2400" dirty="0" smtClean="0"/>
              <a:t>Faktori koji mogu </a:t>
            </a:r>
            <a:r>
              <a:rPr lang="x-none" sz="2400" smtClean="0"/>
              <a:t>utcati n</a:t>
            </a:r>
            <a:r>
              <a:rPr lang="sr-Latn-RS" sz="2400" dirty="0" smtClean="0"/>
              <a:t>a</a:t>
            </a:r>
            <a:r>
              <a:rPr lang="x-none" sz="2400" smtClean="0"/>
              <a:t> </a:t>
            </a:r>
            <a:r>
              <a:rPr lang="x-none" sz="2400" dirty="0" smtClean="0"/>
              <a:t>skorove su i: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F</a:t>
            </a:r>
            <a:r>
              <a:rPr lang="x-none" sz="2200" dirty="0" smtClean="0">
                <a:solidFill>
                  <a:schemeClr val="tx1"/>
                </a:solidFill>
              </a:rPr>
              <a:t>leksibilnost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I</a:t>
            </a:r>
            <a:r>
              <a:rPr lang="x-none" sz="2200" dirty="0" smtClean="0">
                <a:solidFill>
                  <a:schemeClr val="tx1"/>
                </a:solidFill>
              </a:rPr>
              <a:t>nteresovanja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N</a:t>
            </a:r>
            <a:r>
              <a:rPr lang="x-none" sz="2200" smtClean="0">
                <a:solidFill>
                  <a:schemeClr val="tx1"/>
                </a:solidFill>
              </a:rPr>
              <a:t>egativizam (“</a:t>
            </a:r>
            <a:r>
              <a:rPr lang="sr-Latn-RS" sz="2200" dirty="0">
                <a:solidFill>
                  <a:schemeClr val="tx1"/>
                </a:solidFill>
              </a:rPr>
              <a:t>n</a:t>
            </a:r>
            <a:r>
              <a:rPr lang="x-none" sz="2200" smtClean="0">
                <a:solidFill>
                  <a:schemeClr val="tx1"/>
                </a:solidFill>
              </a:rPr>
              <a:t>isu </a:t>
            </a:r>
            <a:r>
              <a:rPr lang="x-none" sz="2200" dirty="0" smtClean="0">
                <a:solidFill>
                  <a:schemeClr val="tx1"/>
                </a:solidFill>
              </a:rPr>
              <a:t>slični”)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P</a:t>
            </a:r>
            <a:r>
              <a:rPr lang="x-none" sz="2200" smtClean="0">
                <a:solidFill>
                  <a:schemeClr val="tx1"/>
                </a:solidFill>
              </a:rPr>
              <a:t>rete</a:t>
            </a:r>
            <a:r>
              <a:rPr lang="sr-Latn-CS" sz="2200" dirty="0" smtClean="0">
                <a:solidFill>
                  <a:schemeClr val="tx1"/>
                </a:solidFill>
              </a:rPr>
              <a:t>r</a:t>
            </a:r>
            <a:r>
              <a:rPr lang="x-none" sz="2200" smtClean="0">
                <a:solidFill>
                  <a:schemeClr val="tx1"/>
                </a:solidFill>
              </a:rPr>
              <a:t>ano </a:t>
            </a:r>
            <a:r>
              <a:rPr lang="x-none" sz="2200" dirty="0" smtClean="0">
                <a:solidFill>
                  <a:schemeClr val="tx1"/>
                </a:solidFill>
              </a:rPr>
              <a:t>konkretno mišljenje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85800"/>
          </a:xfrm>
        </p:spPr>
        <p:txBody>
          <a:bodyPr>
            <a:normAutofit/>
          </a:bodyPr>
          <a:lstStyle/>
          <a:p>
            <a:r>
              <a:rPr lang="x-none" sz="3600" smtClean="0">
                <a:solidFill>
                  <a:schemeClr val="accent2"/>
                </a:solidFill>
              </a:rPr>
              <a:t>SLIČNOSTI</a:t>
            </a:r>
            <a:r>
              <a:rPr lang="sr-Latn-RS" sz="3600" dirty="0" smtClean="0">
                <a:solidFill>
                  <a:schemeClr val="accent2"/>
                </a:solidFill>
              </a:rPr>
              <a:t> - </a:t>
            </a:r>
            <a:r>
              <a:rPr lang="x-none" sz="3600" smtClean="0">
                <a:solidFill>
                  <a:schemeClr val="accent2"/>
                </a:solidFill>
              </a:rPr>
              <a:t>Klinički aspekti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077200" cy="466953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D</a:t>
            </a:r>
            <a:r>
              <a:rPr lang="x-none" sz="2400" dirty="0" smtClean="0"/>
              <a:t>a li je dobijeni odgovor apstraktan, konkretan ili funkcionalan?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N</a:t>
            </a:r>
            <a:r>
              <a:rPr lang="x-none" sz="2400" dirty="0" smtClean="0"/>
              <a:t>e moraju biti pogrešni da bi bili klinički relevatni; svaka preterana verbalizacija, omaške, nemogućnost prisećanja reči, preterane generalizacije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O</a:t>
            </a:r>
            <a:r>
              <a:rPr lang="x-none" sz="2400" dirty="0" smtClean="0"/>
              <a:t>d svih verbalnih testova pod najmanjim je uticajem formalnog obrazovanja, porekla, učenja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 smtClean="0"/>
              <a:t>O</a:t>
            </a:r>
            <a:r>
              <a:rPr lang="x-none" sz="2400" dirty="0" smtClean="0"/>
              <a:t>setljiv na patologiju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0"/>
            <a:ext cx="8915400" cy="1066800"/>
          </a:xfrm>
        </p:spPr>
        <p:txBody>
          <a:bodyPr>
            <a:noAutofit/>
          </a:bodyPr>
          <a:lstStyle/>
          <a:p>
            <a:pPr marL="914400" lvl="1" indent="-514350"/>
            <a:r>
              <a:rPr lang="sr-Latn-RS" sz="3400" dirty="0" smtClean="0">
                <a:solidFill>
                  <a:schemeClr val="accent2"/>
                </a:solidFill>
              </a:rPr>
              <a:t>1. korak-  Kvantitativna procena postignuća</a:t>
            </a:r>
            <a:endParaRPr lang="x-none" sz="3400" dirty="0" smtClean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57400"/>
            <a:ext cx="8686800" cy="4517136"/>
          </a:xfrm>
        </p:spPr>
        <p:txBody>
          <a:bodyPr>
            <a:normAutofit/>
          </a:bodyPr>
          <a:lstStyle/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P</a:t>
            </a:r>
            <a:r>
              <a:rPr lang="x-none">
                <a:solidFill>
                  <a:schemeClr val="tx1"/>
                </a:solidFill>
              </a:rPr>
              <a:t>rocena i klasifikacija globalnog postignuća </a:t>
            </a:r>
            <a:r>
              <a:rPr lang="sr-Latn-RS" dirty="0" smtClean="0">
                <a:solidFill>
                  <a:schemeClr val="tx1"/>
                </a:solidFill>
              </a:rPr>
              <a:t>- </a:t>
            </a:r>
            <a:r>
              <a:rPr lang="x-none" smtClean="0">
                <a:solidFill>
                  <a:schemeClr val="tx1"/>
                </a:solidFill>
              </a:rPr>
              <a:t>IQ total </a:t>
            </a:r>
            <a:endParaRPr lang="sr-Latn-RS" dirty="0" smtClean="0">
              <a:solidFill>
                <a:schemeClr val="tx1"/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 smtClean="0">
                <a:solidFill>
                  <a:schemeClr val="tx1"/>
                </a:solidFill>
              </a:rPr>
              <a:t>Procena</a:t>
            </a:r>
            <a:r>
              <a:rPr lang="x-none" smtClean="0">
                <a:solidFill>
                  <a:schemeClr val="tx1"/>
                </a:solidFill>
              </a:rPr>
              <a:t> </a:t>
            </a:r>
            <a:r>
              <a:rPr lang="x-none">
                <a:solidFill>
                  <a:schemeClr val="tx1"/>
                </a:solidFill>
              </a:rPr>
              <a:t>postignuća na verbalnom i manipul</a:t>
            </a:r>
            <a:r>
              <a:rPr lang="sr-Latn-CS" dirty="0">
                <a:solidFill>
                  <a:schemeClr val="tx1"/>
                </a:solidFill>
              </a:rPr>
              <a:t>a</a:t>
            </a:r>
            <a:r>
              <a:rPr lang="x-none">
                <a:solidFill>
                  <a:schemeClr val="tx1"/>
                </a:solidFill>
              </a:rPr>
              <a:t>tivnom delu </a:t>
            </a:r>
            <a:r>
              <a:rPr lang="x-none" smtClean="0">
                <a:solidFill>
                  <a:schemeClr val="tx1"/>
                </a:solidFill>
              </a:rPr>
              <a:t>skale</a:t>
            </a:r>
            <a:r>
              <a:rPr lang="sr-Latn-RS" dirty="0" smtClean="0">
                <a:solidFill>
                  <a:schemeClr val="tx1"/>
                </a:solidFill>
              </a:rPr>
              <a:t> - </a:t>
            </a:r>
            <a:r>
              <a:rPr lang="x-none" smtClean="0">
                <a:solidFill>
                  <a:schemeClr val="tx1"/>
                </a:solidFill>
              </a:rPr>
              <a:t>IQv </a:t>
            </a:r>
            <a:r>
              <a:rPr lang="x-none">
                <a:solidFill>
                  <a:schemeClr val="tx1"/>
                </a:solidFill>
              </a:rPr>
              <a:t>i IQm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 smtClean="0">
                <a:solidFill>
                  <a:schemeClr val="tx1"/>
                </a:solidFill>
                <a:cs typeface="Calibri" pitchFamily="34" charset="0"/>
              </a:rPr>
              <a:t>Određivanje </a:t>
            </a:r>
            <a:r>
              <a:rPr lang="en-US" dirty="0" err="1" smtClean="0">
                <a:solidFill>
                  <a:schemeClr val="tx1"/>
                </a:solidFill>
                <a:cs typeface="Calibri" pitchFamily="34" charset="0"/>
              </a:rPr>
              <a:t>kategorije</a:t>
            </a: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u </a:t>
            </a:r>
            <a:r>
              <a:rPr lang="en-US" dirty="0" err="1" smtClean="0">
                <a:solidFill>
                  <a:schemeClr val="tx1"/>
                </a:solidFill>
                <a:cs typeface="Calibri" pitchFamily="34" charset="0"/>
              </a:rPr>
              <a:t>koju</a:t>
            </a: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Calibri" pitchFamily="34" charset="0"/>
              </a:rPr>
              <a:t>spada</a:t>
            </a: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Calibri" pitchFamily="34" charset="0"/>
              </a:rPr>
              <a:t>ispitanikovo</a:t>
            </a: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cs typeface="Calibri" pitchFamily="34" charset="0"/>
              </a:rPr>
              <a:t>postignuće</a:t>
            </a:r>
            <a:endParaRPr lang="en-US" dirty="0" smtClean="0">
              <a:solidFill>
                <a:schemeClr val="tx1"/>
              </a:solidFill>
              <a:cs typeface="Calibri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  <a:cs typeface="Calibri" pitchFamily="34" charset="0"/>
              </a:rPr>
              <a:t>Odre</a:t>
            </a:r>
            <a:r>
              <a:rPr lang="sr-Latn-RS" dirty="0" smtClean="0">
                <a:solidFill>
                  <a:schemeClr val="tx1"/>
                </a:solidFill>
                <a:cs typeface="Calibri" pitchFamily="34" charset="0"/>
              </a:rPr>
              <a:t>đivanje standardne greške merenja- raspon u kome se nalazi verovatani rezultat ispitanika (+/- 1 ili 2 standardne greške, verovatnoća 67% ili 95% sigurnosti)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334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b="1" dirty="0"/>
              <a:t>Sličnosti: dif. dijagnostički aspek</a:t>
            </a:r>
            <a:r>
              <a:rPr lang="sr-Latn-CS" dirty="0"/>
              <a:t>t</a:t>
            </a:r>
            <a:endParaRPr lang="en-US" dirty="0"/>
          </a:p>
          <a:p>
            <a:pPr marL="109728" indent="0">
              <a:buClr>
                <a:schemeClr val="accent2"/>
              </a:buClr>
              <a:buNone/>
            </a:pPr>
            <a:endParaRPr lang="sr-Latn-CS" b="1" dirty="0" smtClean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b="1" dirty="0" smtClean="0"/>
              <a:t>Povišenje</a:t>
            </a:r>
            <a:r>
              <a:rPr lang="sr-Latn-CS" b="1" dirty="0"/>
              <a:t>:</a:t>
            </a:r>
            <a:r>
              <a:rPr lang="sr-Latn-CS" dirty="0"/>
              <a:t>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osoba normalne i </a:t>
            </a:r>
            <a:r>
              <a:rPr lang="sr-Latn-CS" b="1" i="1" dirty="0"/>
              <a:t>više inteligencije </a:t>
            </a:r>
            <a:r>
              <a:rPr lang="sr-Latn-CS" dirty="0"/>
              <a:t>i  očuvanog mišljenja </a:t>
            </a:r>
            <a:r>
              <a:rPr lang="sr-Latn-CS" dirty="0" smtClean="0"/>
              <a:t>(spada među </a:t>
            </a:r>
            <a:r>
              <a:rPr lang="sr-Latn-CS" dirty="0"/>
              <a:t>tri najviša – utoliko je sniženje upadljivije!)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ukazuju na </a:t>
            </a:r>
            <a:r>
              <a:rPr lang="sr-Latn-CS" b="1" i="1" dirty="0"/>
              <a:t>više primarne potencijale </a:t>
            </a:r>
            <a:r>
              <a:rPr lang="sr-Latn-CS" dirty="0"/>
              <a:t>i pored (pr)opadanja</a:t>
            </a:r>
          </a:p>
          <a:p>
            <a:pPr marL="109728" indent="0">
              <a:buClr>
                <a:schemeClr val="accent2"/>
              </a:buClr>
              <a:buNone/>
            </a:pPr>
            <a:endParaRPr lang="sr-Latn-CS" b="1" dirty="0" smtClean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b="1" dirty="0" smtClean="0"/>
              <a:t>Sniženje</a:t>
            </a:r>
            <a:r>
              <a:rPr lang="sr-Latn-CS" b="1" dirty="0"/>
              <a:t>: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osoba niskog obrazovnog nivoa; </a:t>
            </a:r>
            <a:endParaRPr lang="sr-Latn-CS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Kod </a:t>
            </a:r>
            <a:r>
              <a:rPr lang="sr-Latn-CS" dirty="0"/>
              <a:t>oštećenja sposobnosti formiranja pomova i apstraktnog mišljenja</a:t>
            </a:r>
            <a:r>
              <a:rPr lang="sr-Latn-CS" dirty="0" smtClean="0"/>
              <a:t>;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Promašaj </a:t>
            </a:r>
            <a:r>
              <a:rPr lang="sr-Latn-CS" dirty="0"/>
              <a:t>na lakim zadacima, a uspeh na relativno težim karakteri- stičan je za </a:t>
            </a:r>
            <a:r>
              <a:rPr lang="sr-Latn-CS" b="1" i="1" dirty="0"/>
              <a:t>psihotičan način mišljenja</a:t>
            </a:r>
            <a:endParaRPr lang="sr-Latn-C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</a:t>
            </a:r>
            <a:r>
              <a:rPr lang="sr-Latn-CS" b="1" dirty="0"/>
              <a:t> </a:t>
            </a:r>
            <a:r>
              <a:rPr lang="sr-Latn-CS" b="1" i="1" dirty="0"/>
              <a:t>neurotične depresije </a:t>
            </a:r>
            <a:r>
              <a:rPr lang="sr-Latn-CS" dirty="0"/>
              <a:t>rezultat na Sličnostima ostaje u nivou verbalnog dela skale, kod </a:t>
            </a:r>
            <a:r>
              <a:rPr lang="sr-Latn-CS" b="1" i="1" dirty="0"/>
              <a:t>psihotične depresije </a:t>
            </a:r>
            <a:r>
              <a:rPr lang="sr-Latn-CS" dirty="0"/>
              <a:t>rezultat na Sličnostima </a:t>
            </a:r>
            <a:r>
              <a:rPr lang="sr-Latn-CS" dirty="0" smtClean="0"/>
              <a:t>može da pada </a:t>
            </a:r>
            <a:r>
              <a:rPr lang="sr-Latn-CS" dirty="0"/>
              <a:t>ispod  nivoa  verbalnog dela skale </a:t>
            </a:r>
            <a:r>
              <a:rPr lang="sr-Latn-CS" dirty="0" smtClean="0"/>
              <a:t>(diferencijalno </a:t>
            </a:r>
            <a:r>
              <a:rPr lang="sr-Latn-CS" dirty="0"/>
              <a:t>dijagnostički znak)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4016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r>
              <a:rPr lang="x-none" dirty="0" smtClean="0">
                <a:solidFill>
                  <a:schemeClr val="accent2"/>
                </a:solidFill>
              </a:rPr>
              <a:t>DOPUNE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4821936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Vizuelna percepcija</a:t>
            </a:r>
          </a:p>
          <a:p>
            <a:pPr marL="365760" lvl="1" indent="-256032">
              <a:buFont typeface="Wingdings" pitchFamily="2" charset="2"/>
              <a:buChar char="Ø"/>
            </a:pPr>
            <a:r>
              <a:rPr lang="sr-Latn-CS" sz="2400" dirty="0" smtClean="0">
                <a:solidFill>
                  <a:schemeClr val="tx1"/>
                </a:solidFill>
              </a:rPr>
              <a:t>Vizuelna budnost, koncentarcija</a:t>
            </a:r>
            <a:endParaRPr lang="sr-Latn-CS" sz="2400" dirty="0">
              <a:solidFill>
                <a:schemeClr val="tx1"/>
              </a:solidFill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Razlikovanje </a:t>
            </a:r>
            <a:r>
              <a:rPr lang="sr-Latn-CS" sz="2400" dirty="0"/>
              <a:t>bitnih od nebitnih detalja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Fleksibilnost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Vizuelna rekognicija i identifikacija (dugoročna vizuelna memorija)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Simultano procesiranje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Na uspeh mogu uticati i:</a:t>
            </a:r>
          </a:p>
          <a:p>
            <a:pPr lvl="1"/>
            <a:r>
              <a:rPr lang="sr-Latn-CS" sz="2200" dirty="0" smtClean="0">
                <a:solidFill>
                  <a:schemeClr val="tx1"/>
                </a:solidFill>
              </a:rPr>
              <a:t>Sposobnost da se da odgovor uprkos nesigurnosti</a:t>
            </a:r>
          </a:p>
          <a:p>
            <a:pPr lvl="1"/>
            <a:r>
              <a:rPr lang="sr-Latn-CS" sz="2200" dirty="0" smtClean="0">
                <a:solidFill>
                  <a:schemeClr val="tx1"/>
                </a:solidFill>
              </a:rPr>
              <a:t>Oprez prema okruženju</a:t>
            </a:r>
          </a:p>
          <a:p>
            <a:pPr lvl="1"/>
            <a:r>
              <a:rPr lang="sr-Latn-CS" sz="2200" dirty="0" smtClean="0">
                <a:solidFill>
                  <a:schemeClr val="tx1"/>
                </a:solidFill>
              </a:rPr>
              <a:t>Negativizam</a:t>
            </a:r>
          </a:p>
          <a:p>
            <a:pPr lvl="1"/>
            <a:r>
              <a:rPr lang="sr-Latn-CS" sz="2200" dirty="0" smtClean="0">
                <a:solidFill>
                  <a:schemeClr val="tx1"/>
                </a:solidFill>
              </a:rPr>
              <a:t>Rad pod vremenskim pritiskom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838200"/>
          </a:xfrm>
        </p:spPr>
        <p:txBody>
          <a:bodyPr/>
          <a:lstStyle/>
          <a:p>
            <a:r>
              <a:rPr lang="x-none" smtClean="0">
                <a:solidFill>
                  <a:schemeClr val="accent2"/>
                </a:solidFill>
              </a:rPr>
              <a:t>DOPUNE</a:t>
            </a:r>
            <a:r>
              <a:rPr lang="sr-Latn-RS" dirty="0" smtClean="0">
                <a:solidFill>
                  <a:schemeClr val="accent2"/>
                </a:solidFill>
              </a:rPr>
              <a:t> - </a:t>
            </a:r>
            <a:r>
              <a:rPr lang="x-none" smtClean="0">
                <a:solidFill>
                  <a:schemeClr val="accent2"/>
                </a:solidFill>
              </a:rPr>
              <a:t>Klinički aspekti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001000" cy="4593336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Mogući indikator oštećenog testa realiteta (ukazivanje na linije, nesposobnost da se identifikuju jednostavni objekti, dodavanje bizarnih detalja)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Brzi, netačni odgovori mogu ukazivati na impulsivnost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Konfabulatorni, bizarni  odgovori koji se ponavljaju imaju dijagnostičku vrednost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Negativizam, hostilnost, fobičnost (“Ništa ne fali”)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Uspešnost može da ukazuje pažnju za detalje, ali i na aspekte testa realiteta koji se ne može procenjivati na drugim subtestovima, naročito onih koji su oštećeni kod psihotičnih ispitanika (češće kod sch nego kod depresivnih)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5410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b="1" dirty="0"/>
              <a:t>Dopune:  dif. dijagnostički </a:t>
            </a:r>
            <a:r>
              <a:rPr lang="sr-Latn-CS" b="1" dirty="0" smtClean="0"/>
              <a:t>aspekt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sr-Latn-CS" b="1" dirty="0"/>
              <a:t>Povišenje: </a:t>
            </a:r>
            <a:r>
              <a:rPr lang="sr-Latn-CS" dirty="0"/>
              <a:t>kod obrazovanih i inteligentnih </a:t>
            </a:r>
            <a:r>
              <a:rPr lang="sr-Latn-CS" dirty="0" smtClean="0"/>
              <a:t>osoba; dobar </a:t>
            </a:r>
            <a:r>
              <a:rPr lang="sr-Latn-CS" dirty="0"/>
              <a:t>učinak kod </a:t>
            </a:r>
            <a:r>
              <a:rPr lang="sr-Latn-CS" b="1" i="1" dirty="0"/>
              <a:t>paranoidnih struktura </a:t>
            </a:r>
            <a:r>
              <a:rPr lang="sr-Latn-CS" dirty="0" smtClean="0"/>
              <a:t>(kontrola</a:t>
            </a:r>
            <a:r>
              <a:rPr lang="sr-Latn-CS" dirty="0"/>
              <a:t>)</a:t>
            </a:r>
          </a:p>
          <a:p>
            <a:pPr>
              <a:buNone/>
            </a:pPr>
            <a:endParaRPr lang="sr-Latn-CS" b="1" dirty="0" smtClean="0"/>
          </a:p>
          <a:p>
            <a:pPr>
              <a:buNone/>
            </a:pPr>
            <a:r>
              <a:rPr lang="sr-Latn-CS" b="1" dirty="0" smtClean="0"/>
              <a:t>Sniženje</a:t>
            </a:r>
            <a:r>
              <a:rPr lang="sr-Latn-CS" b="1" dirty="0"/>
              <a:t>:</a:t>
            </a:r>
            <a:r>
              <a:rPr lang="sr-Latn-CS" dirty="0"/>
              <a:t>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Neuspeh </a:t>
            </a:r>
            <a:r>
              <a:rPr lang="sr-Latn-CS" dirty="0"/>
              <a:t>na lakim ajtemima ukazuje </a:t>
            </a:r>
            <a:r>
              <a:rPr lang="sr-Latn-CS" b="1" i="1" dirty="0"/>
              <a:t>na Sch deterioraciju ili psihotičnu depresiju </a:t>
            </a:r>
            <a:r>
              <a:rPr lang="sr-Latn-CS" dirty="0"/>
              <a:t>(</a:t>
            </a:r>
            <a:r>
              <a:rPr lang="sr-Latn-CS" b="1" i="1" dirty="0"/>
              <a:t> </a:t>
            </a:r>
            <a:r>
              <a:rPr lang="sr-Latn-CS" dirty="0"/>
              <a:t>poremećaj testa realnisti (“povećanje distance”- neprepoznavanje ) </a:t>
            </a:r>
            <a:endParaRPr lang="sr-Latn-CS" b="1" i="1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 </a:t>
            </a:r>
            <a:r>
              <a:rPr lang="sr-Latn-CS" b="1" i="1" dirty="0"/>
              <a:t>paranoidne Sch </a:t>
            </a:r>
            <a:r>
              <a:rPr lang="sr-Latn-CS" dirty="0"/>
              <a:t>- zamene zadatak, projektuju se (umesto da traže bitni nedostatak, komentarišu situaciju kao da je stvarna, </a:t>
            </a:r>
            <a:r>
              <a:rPr lang="sr-Latn-CS" dirty="0" smtClean="0"/>
              <a:t>npr</a:t>
            </a:r>
            <a:r>
              <a:rPr lang="sr-Latn-CS" dirty="0"/>
              <a:t>.  prasetu fali rep, a </a:t>
            </a:r>
            <a:r>
              <a:rPr lang="sr-Latn-CS" dirty="0" smtClean="0"/>
              <a:t>kaže </a:t>
            </a:r>
            <a:r>
              <a:rPr lang="sr-Latn-CS" dirty="0"/>
              <a:t>“nema hrane u zdelici”; čoveku fali senka, a </a:t>
            </a:r>
            <a:r>
              <a:rPr lang="sr-Latn-CS" dirty="0" smtClean="0"/>
              <a:t>kaže </a:t>
            </a:r>
            <a:r>
              <a:rPr lang="sr-Latn-CS" dirty="0"/>
              <a:t>“nema puta”)</a:t>
            </a:r>
            <a:endParaRPr lang="en-U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Sniženje </a:t>
            </a:r>
            <a:r>
              <a:rPr lang="sr-Latn-CS" b="1" i="1" dirty="0"/>
              <a:t>kod opsesivnih </a:t>
            </a:r>
            <a:r>
              <a:rPr lang="sr-Latn-CS" dirty="0" smtClean="0"/>
              <a:t>usled </a:t>
            </a:r>
            <a:r>
              <a:rPr lang="sr-Latn-CS" dirty="0"/>
              <a:t>opsesivne sitničavosti nisu u stanju da izdvoje bitni elemenat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</a:t>
            </a:r>
            <a:r>
              <a:rPr lang="sr-Latn-CS" b="1" i="1" dirty="0"/>
              <a:t>depresivnih i “organskih” </a:t>
            </a:r>
            <a:r>
              <a:rPr lang="sr-Latn-CS" dirty="0" smtClean="0"/>
              <a:t>poremećaja, </a:t>
            </a:r>
            <a:r>
              <a:rPr lang="sr-Latn-CS" dirty="0"/>
              <a:t>sniženi </a:t>
            </a:r>
            <a:r>
              <a:rPr lang="sr-Latn-CS" dirty="0" smtClean="0"/>
              <a:t>svi manipulativni </a:t>
            </a:r>
            <a:r>
              <a:rPr lang="sr-Latn-CS" dirty="0"/>
              <a:t>subtestovi, a kod</a:t>
            </a:r>
            <a:r>
              <a:rPr lang="sr-Latn-CS" b="1" i="1" dirty="0"/>
              <a:t> Sch </a:t>
            </a:r>
            <a:r>
              <a:rPr lang="sr-Latn-CS" dirty="0" smtClean="0"/>
              <a:t>specifično </a:t>
            </a:r>
            <a:r>
              <a:rPr lang="sr-Latn-CS" dirty="0"/>
              <a:t>snižen ovaj subtest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6998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38200"/>
          </a:xfrm>
        </p:spPr>
        <p:txBody>
          <a:bodyPr/>
          <a:lstStyle/>
          <a:p>
            <a:r>
              <a:rPr lang="x-none" dirty="0" smtClean="0">
                <a:solidFill>
                  <a:schemeClr val="accent2"/>
                </a:solidFill>
              </a:rPr>
              <a:t>STRIP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458200" cy="5202936"/>
          </a:xfrm>
        </p:spPr>
        <p:txBody>
          <a:bodyPr>
            <a:normAutofit fontScale="62500" lnSpcReduction="200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 smtClean="0"/>
              <a:t>Sposobnost planiranja (razumevanje i skeniranje celokupne situacije)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 smtClean="0"/>
              <a:t>Vizuelna organizacija 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 smtClean="0"/>
              <a:t>Anticipacija posledica 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 smtClean="0"/>
              <a:t>Zdrav razum (uviđanje odnosa uzrok-posledica)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 smtClean="0"/>
              <a:t>Razlikovanje bitnih od nebitnih detalja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/>
              <a:t>Temporalno sekvencioniranje i vremenski </a:t>
            </a:r>
            <a:r>
              <a:rPr lang="sr-Latn-CS" sz="3500" dirty="0" smtClean="0"/>
              <a:t>koncepti</a:t>
            </a:r>
            <a:endParaRPr lang="en-US" sz="3500" dirty="0" smtClean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 smtClean="0"/>
              <a:t>Neverbalno </a:t>
            </a:r>
            <a:r>
              <a:rPr lang="sr-Latn-CS" sz="3500" dirty="0" smtClean="0"/>
              <a:t>rezonovanje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 smtClean="0"/>
              <a:t>Vizuelna percepcija/procesiranje smisaonih stimulusa (ljudi/događaji)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3500" dirty="0" smtClean="0"/>
              <a:t>Može uticati i:</a:t>
            </a:r>
          </a:p>
          <a:p>
            <a:pPr lvl="1"/>
            <a:r>
              <a:rPr lang="sr-Latn-CS" sz="3200" dirty="0" smtClean="0">
                <a:solidFill>
                  <a:schemeClr val="tx1"/>
                </a:solidFill>
              </a:rPr>
              <a:t>Kreativnost</a:t>
            </a:r>
          </a:p>
          <a:p>
            <a:pPr lvl="1"/>
            <a:r>
              <a:rPr lang="sr-Latn-CS" sz="3200" dirty="0" smtClean="0">
                <a:solidFill>
                  <a:schemeClr val="tx1"/>
                </a:solidFill>
              </a:rPr>
              <a:t>Čitanje stripova</a:t>
            </a:r>
          </a:p>
          <a:p>
            <a:pPr lvl="1"/>
            <a:r>
              <a:rPr lang="sr-Latn-CS" sz="3200" dirty="0" smtClean="0">
                <a:solidFill>
                  <a:schemeClr val="tx1"/>
                </a:solidFill>
              </a:rPr>
              <a:t>Rad pod vremenskim ograničenjem</a:t>
            </a:r>
          </a:p>
          <a:p>
            <a:pPr lvl="1"/>
            <a:r>
              <a:rPr lang="sr-Latn-CS" sz="3200" dirty="0" smtClean="0">
                <a:solidFill>
                  <a:schemeClr val="tx1"/>
                </a:solidFill>
              </a:rPr>
              <a:t>Kulturno zaleđe</a:t>
            </a:r>
          </a:p>
          <a:p>
            <a:endParaRPr lang="en-US" sz="32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38200"/>
          </a:xfrm>
        </p:spPr>
        <p:txBody>
          <a:bodyPr/>
          <a:lstStyle/>
          <a:p>
            <a:r>
              <a:rPr lang="x-none" smtClean="0">
                <a:solidFill>
                  <a:schemeClr val="accent2"/>
                </a:solidFill>
              </a:rPr>
              <a:t>STRIP</a:t>
            </a:r>
            <a:r>
              <a:rPr lang="sr-Latn-RS" dirty="0" smtClean="0">
                <a:solidFill>
                  <a:schemeClr val="accent2"/>
                </a:solidFill>
              </a:rPr>
              <a:t>- </a:t>
            </a:r>
            <a:r>
              <a:rPr lang="x-none" smtClean="0">
                <a:solidFill>
                  <a:schemeClr val="accent2"/>
                </a:solidFill>
              </a:rPr>
              <a:t>Klinički aspekti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Verbalizacija odgovora/ priča može imati dijagnostički značaj (projekcija)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Sadržaj: preciznost, konfuznost, okrenutost ka socijalnom ili samo-centriranost, bizarnost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Opservacija načina pristupa rešavanju (pokušaj-pogreška, impulsivnost nasuprot refleksivnosti, loša strategija...)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Ozbiljnija psihopatologija po pravilu redukuje skorove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endParaRPr lang="en-US" sz="2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458200" cy="5050536"/>
          </a:xfrm>
        </p:spPr>
        <p:txBody>
          <a:bodyPr>
            <a:normAutofit/>
          </a:bodyPr>
          <a:lstStyle/>
          <a:p>
            <a:pPr marL="109728" indent="0">
              <a:spcAft>
                <a:spcPts val="600"/>
              </a:spcAft>
              <a:buNone/>
            </a:pPr>
            <a:r>
              <a:rPr lang="sr-Latn-CS" sz="2200" b="1" dirty="0"/>
              <a:t>Strip: dif. dijagnostički aspekt</a:t>
            </a:r>
            <a:endParaRPr lang="en-US" sz="2200" b="1" dirty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200" dirty="0"/>
              <a:t>Rezultat nije naročito diskriminativan jer većina </a:t>
            </a:r>
            <a:r>
              <a:rPr lang="sr-Latn-CS" sz="2200" dirty="0" smtClean="0"/>
              <a:t>podbacuje</a:t>
            </a:r>
            <a:endParaRPr lang="sr-Latn-CS" sz="2200" dirty="0"/>
          </a:p>
          <a:p>
            <a:pPr marL="109728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CS" sz="2200" b="1" dirty="0"/>
              <a:t>Povišenje: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200" dirty="0"/>
              <a:t>Relativno dobar rezultat postižu </a:t>
            </a:r>
            <a:r>
              <a:rPr lang="sr-Latn-CS" sz="2200" b="1" i="1" dirty="0"/>
              <a:t>histrionični</a:t>
            </a:r>
            <a:r>
              <a:rPr lang="sr-Latn-CS" sz="2200" dirty="0"/>
              <a:t>  tipovi ličnosti i neki poremećaji ličnosti </a:t>
            </a:r>
            <a:r>
              <a:rPr lang="sr-Latn-CS" sz="2200" dirty="0" smtClean="0"/>
              <a:t>(naročito </a:t>
            </a:r>
            <a:r>
              <a:rPr lang="sr-Latn-CS" sz="2200" b="1" i="1" dirty="0"/>
              <a:t>antisocijalni</a:t>
            </a:r>
            <a:r>
              <a:rPr lang="sr-Latn-CS" sz="2200" dirty="0"/>
              <a:t> </a:t>
            </a:r>
            <a:r>
              <a:rPr lang="sr-Latn-CS" sz="2200" b="1" i="1" dirty="0"/>
              <a:t>PL</a:t>
            </a:r>
            <a:r>
              <a:rPr lang="sr-Latn-CS" sz="2200" dirty="0"/>
              <a:t>), jer su zainteresovani za tumačenja uzročno posledičnih socijalnih relacija.</a:t>
            </a:r>
          </a:p>
          <a:p>
            <a:pPr marL="109728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CS" sz="2200" b="1" dirty="0"/>
              <a:t>Sniženje: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200" dirty="0"/>
              <a:t>Veoma podbaciju </a:t>
            </a:r>
            <a:r>
              <a:rPr lang="sr-Latn-CS" sz="2200" b="1" i="1" dirty="0"/>
              <a:t>psihotični </a:t>
            </a:r>
            <a:r>
              <a:rPr lang="sr-Latn-CS" sz="2200" dirty="0" smtClean="0"/>
              <a:t>(psihotična </a:t>
            </a:r>
            <a:r>
              <a:rPr lang="sr-Latn-CS" sz="2200" dirty="0"/>
              <a:t>depresija, Sch, paranoidni), uz karakterističnu verbalizaciju i teškoće u sastavljanju smisaone celine i priče </a:t>
            </a:r>
            <a:r>
              <a:rPr lang="sr-Latn-CS" sz="2200" dirty="0" smtClean="0"/>
              <a:t>(nude </a:t>
            </a:r>
            <a:r>
              <a:rPr lang="sr-Latn-CS" sz="2200" dirty="0"/>
              <a:t>nelogične odgovore bez uvida i distance)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7188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x-none" smtClean="0">
                <a:solidFill>
                  <a:schemeClr val="accent2"/>
                </a:solidFill>
              </a:rPr>
              <a:t>KOCKA-MOZAIK</a:t>
            </a:r>
            <a:r>
              <a:rPr lang="sr-Latn-RS" dirty="0" smtClean="0">
                <a:solidFill>
                  <a:schemeClr val="accent2"/>
                </a:solidFill>
              </a:rPr>
              <a:t> (Kosove kocke)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229600" cy="432511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Vizuelno-motorna koordinacija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Vizuelna analiza i sinteza- analiza </a:t>
            </a:r>
            <a:r>
              <a:rPr lang="sr-Latn-CS" sz="2600" dirty="0"/>
              <a:t>celine na sastavne delove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Vizuelna percepcija/procesiranje apstraktnih stimulusa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Spacijalna vizuelizacija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Utiče i:</a:t>
            </a:r>
          </a:p>
          <a:p>
            <a:pPr lvl="1"/>
            <a:r>
              <a:rPr lang="sr-Latn-CS" sz="2200" dirty="0" smtClean="0">
                <a:solidFill>
                  <a:schemeClr val="tx1"/>
                </a:solidFill>
              </a:rPr>
              <a:t>Rad pod vremeskim pritiskom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762000"/>
          </a:xfrm>
        </p:spPr>
        <p:txBody>
          <a:bodyPr/>
          <a:lstStyle/>
          <a:p>
            <a:r>
              <a:rPr lang="x-none" smtClean="0">
                <a:solidFill>
                  <a:schemeClr val="accent2"/>
                </a:solidFill>
              </a:rPr>
              <a:t>KOCKA-MOZAIK</a:t>
            </a:r>
            <a:r>
              <a:rPr lang="sr-Latn-RS" dirty="0" smtClean="0">
                <a:solidFill>
                  <a:schemeClr val="accent2"/>
                </a:solidFill>
              </a:rPr>
              <a:t> - </a:t>
            </a:r>
            <a:r>
              <a:rPr lang="x-none" smtClean="0">
                <a:solidFill>
                  <a:schemeClr val="accent2"/>
                </a:solidFill>
              </a:rPr>
              <a:t>Klinički aspekti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87680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Kompulsivnost, preterana refleksivnost može da snizi skor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Opserviramo stil rešavanja problema -pokušaj-pogreška naspram holističkog, sa direkcijom; perzistentnost, tolerancija frustracije, rigidnost, distraktibilnost, perseveracije, motorna koordinacija itd.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Neke osobe odbijaju da pokušaju, lako odustaju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Upadljiva rešenja (vertikalno slaganje, slaganje po slici) ukazuju na oštećen test realiteta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Sumnjičavost (nema dovoljno kocki, ne može...) ili projekciju svog neuspeha u testovni materijal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Moždana oštećenja (naročito desne hemisfere) sa vizuelno-spacijalnim disfunkcijama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457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Latn-CS" b="1" dirty="0"/>
              <a:t>Kohs Mozaik: dif. dijagnostički aspekt</a:t>
            </a:r>
            <a:endParaRPr lang="en-US" b="1" dirty="0"/>
          </a:p>
          <a:p>
            <a:pPr>
              <a:buNone/>
            </a:pPr>
            <a:endParaRPr lang="sr-Latn-CS" b="1" dirty="0" smtClean="0"/>
          </a:p>
          <a:p>
            <a:pPr>
              <a:buNone/>
            </a:pPr>
            <a:r>
              <a:rPr lang="sr-Latn-CS" sz="2600" b="1" dirty="0" smtClean="0"/>
              <a:t>Povišenje</a:t>
            </a:r>
            <a:r>
              <a:rPr lang="sr-Latn-CS" sz="2600" b="1" dirty="0"/>
              <a:t>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Velika stabilnost testa ( skor 7 i manje je veoma redak kod normalnih, neurotičnih, </a:t>
            </a:r>
            <a:r>
              <a:rPr lang="sr-Latn-CS" sz="2600" dirty="0" smtClean="0"/>
              <a:t>iznad</a:t>
            </a:r>
            <a:r>
              <a:rPr lang="en-US" sz="2600" dirty="0" smtClean="0"/>
              <a:t> </a:t>
            </a:r>
            <a:r>
              <a:rPr lang="sr-Latn-CS" sz="2600" dirty="0" smtClean="0"/>
              <a:t>prosečnih</a:t>
            </a:r>
            <a:r>
              <a:rPr lang="sr-Latn-CS" sz="2600" dirty="0"/>
              <a:t>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Sch deterioracija obično NE obuhvata ovaj test!</a:t>
            </a:r>
          </a:p>
          <a:p>
            <a:pPr marL="109728" indent="0">
              <a:buClr>
                <a:schemeClr val="accent2"/>
              </a:buClr>
              <a:buNone/>
            </a:pPr>
            <a:endParaRPr lang="sr-Latn-CS" sz="2600" b="1" dirty="0" smtClean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sz="2600" b="1" dirty="0" smtClean="0"/>
              <a:t>Sniženje</a:t>
            </a:r>
            <a:r>
              <a:rPr lang="sr-Latn-CS" sz="2600" b="1" dirty="0"/>
              <a:t>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Duboka </a:t>
            </a:r>
            <a:r>
              <a:rPr lang="sr-Latn-CS" sz="2600" b="1" i="1" dirty="0"/>
              <a:t>depresija ili organicitet  </a:t>
            </a:r>
            <a:r>
              <a:rPr lang="sr-Latn-CS" sz="2600" dirty="0"/>
              <a:t>veoma obaraju efikasnost na ovom testu ( dif.dg: reakcija na greške!)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/>
              <a:t>Diferencijalna dijagnoza izmedju depresije i Sch: </a:t>
            </a:r>
            <a:r>
              <a:rPr lang="sr-Latn-CS" sz="2600" b="1" i="1" dirty="0"/>
              <a:t>ekstremni pad kod depresivnih i upadljiva retencija efikasnosti kod Sch! </a:t>
            </a:r>
            <a:endParaRPr lang="sr-Latn-C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807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x-none" sz="3200" dirty="0" smtClean="0"/>
              <a:t>Klasifikacija koeficijenta inteligencije</a:t>
            </a:r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4745"/>
            <a:ext cx="8435280" cy="46805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-1077490"/>
            <a:ext cx="8229600" cy="868362"/>
          </a:xfrm>
          <a:prstGeom prst="rect">
            <a:avLst/>
          </a:prstGeom>
        </p:spPr>
        <p:txBody>
          <a:bodyPr vert="horz" rtlCol="0" anchor="ctr">
            <a:normAutofit fontScale="82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CS" sz="3111" b="1" i="0" u="none" strike="noStrike" kern="1200" cap="none" spc="0" normalizeH="0" baseline="0" noProof="0" smtClean="0">
                <a:ln>
                  <a:noFill/>
                </a:ln>
                <a:solidFill>
                  <a:srgbClr val="10315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КЛАСИФИКАЦИЈА ИНТЕЛИГЕНЦИЈЕ</a:t>
            </a:r>
            <a:r>
              <a:rPr kumimoji="0" lang="en-US" sz="41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1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2254894"/>
              </p:ext>
            </p:extLst>
          </p:nvPr>
        </p:nvGraphicFramePr>
        <p:xfrm>
          <a:off x="467544" y="1182792"/>
          <a:ext cx="8229600" cy="438912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5257800"/>
                <a:gridCol w="2971800"/>
              </a:tblGrid>
              <a:tr h="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x-none" sz="2400" kern="1200" dirty="0" smtClean="0"/>
                        <a:t>KATEGORIJA</a:t>
                      </a:r>
                      <a:r>
                        <a:rPr lang="sr-Cyrl-CS" sz="2400" kern="1200" dirty="0" smtClean="0"/>
                        <a:t>                                                                     </a:t>
                      </a:r>
                      <a:endParaRPr lang="en-US" sz="2400" kern="1200" dirty="0" smtClean="0"/>
                    </a:p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IQ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x-none" sz="2200" kern="1200" dirty="0" smtClean="0"/>
                        <a:t>VRLO VISOKA INTELIGENCIJA</a:t>
                      </a:r>
                      <a:endParaRPr lang="en-US" sz="22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CS" sz="2400" kern="1200" dirty="0" smtClean="0"/>
                        <a:t>130  </a:t>
                      </a:r>
                      <a:r>
                        <a:rPr lang="x-none" sz="2400" kern="1200" dirty="0" smtClean="0"/>
                        <a:t>i više</a:t>
                      </a:r>
                      <a:endParaRPr lang="en-US" sz="24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2200" kern="1200" dirty="0" smtClean="0"/>
                        <a:t>VISOKA INTELIGENCIJA</a:t>
                      </a:r>
                      <a:endParaRPr lang="en-US" sz="22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CS" sz="2400" kern="1200" dirty="0" smtClean="0"/>
                        <a:t>120 – 129</a:t>
                      </a:r>
                      <a:endParaRPr lang="en-US" sz="24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x-none" sz="2200" kern="1200" dirty="0" smtClean="0"/>
                        <a:t>VISOKI</a:t>
                      </a:r>
                      <a:r>
                        <a:rPr lang="x-none" sz="2200" kern="1200" baseline="0" dirty="0" smtClean="0"/>
                        <a:t> PROSEK </a:t>
                      </a:r>
                      <a:r>
                        <a:rPr lang="en-US" sz="2200" kern="1200" dirty="0" smtClean="0"/>
                        <a:t>(</a:t>
                      </a:r>
                      <a:r>
                        <a:rPr lang="x-none" sz="2200" kern="1200" dirty="0" smtClean="0"/>
                        <a:t>Bistri</a:t>
                      </a:r>
                      <a:r>
                        <a:rPr lang="x-none" sz="2200" kern="1200" baseline="0" dirty="0" smtClean="0"/>
                        <a:t> normalni</a:t>
                      </a:r>
                      <a:r>
                        <a:rPr lang="en-US" sz="2200" kern="1200" dirty="0" smtClean="0"/>
                        <a:t>) </a:t>
                      </a:r>
                      <a:endParaRPr lang="en-US" sz="22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 smtClean="0"/>
                        <a:t>110 – 119</a:t>
                      </a:r>
                      <a:endParaRPr lang="en-US" sz="24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x-none" sz="2200" kern="1200" dirty="0" smtClean="0"/>
                        <a:t>PROSEČNA INTELIGENCIJA</a:t>
                      </a:r>
                      <a:endParaRPr lang="en-US" sz="22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CS" sz="2400" kern="1200" dirty="0" smtClean="0"/>
                        <a:t>90 – 109</a:t>
                      </a:r>
                      <a:r>
                        <a:rPr lang="en-US" sz="2400" dirty="0" smtClean="0"/>
                        <a:t> </a:t>
                      </a:r>
                      <a:endParaRPr lang="en-US" sz="24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x-none" sz="2200" kern="1200" dirty="0" smtClean="0"/>
                        <a:t>NIZAK</a:t>
                      </a:r>
                      <a:r>
                        <a:rPr lang="x-none" sz="2200" kern="1200" baseline="0" dirty="0" smtClean="0"/>
                        <a:t> PROSEK </a:t>
                      </a:r>
                      <a:r>
                        <a:rPr lang="x-none" sz="2200" kern="1200" dirty="0" smtClean="0"/>
                        <a:t>(Tupi</a:t>
                      </a:r>
                      <a:r>
                        <a:rPr lang="x-none" sz="2200" kern="1200" baseline="0" dirty="0" smtClean="0"/>
                        <a:t> normalni</a:t>
                      </a:r>
                      <a:r>
                        <a:rPr lang="sr-Cyrl-CS" sz="2200" kern="1200" dirty="0" smtClean="0"/>
                        <a:t>) </a:t>
                      </a:r>
                      <a:endParaRPr lang="en-US" sz="22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CS" sz="2400" kern="1200" dirty="0" smtClean="0"/>
                        <a:t>80 – 89</a:t>
                      </a:r>
                      <a:r>
                        <a:rPr lang="en-US" sz="2400" dirty="0" smtClean="0"/>
                        <a:t> </a:t>
                      </a:r>
                      <a:endParaRPr lang="en-US" sz="24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x-none" sz="2200" kern="1200" dirty="0" smtClean="0"/>
                        <a:t>GRANIČNA INTELIGENCIJA</a:t>
                      </a:r>
                      <a:endParaRPr lang="en-US" sz="22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CS" sz="2400" kern="1200" dirty="0" smtClean="0"/>
                        <a:t>70 – 79</a:t>
                      </a:r>
                      <a:r>
                        <a:rPr lang="en-US" sz="2400" dirty="0" smtClean="0"/>
                        <a:t> </a:t>
                      </a:r>
                      <a:endParaRPr lang="en-US" sz="24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200" kern="1200" dirty="0" smtClean="0"/>
                        <a:t>TE</a:t>
                      </a:r>
                      <a:r>
                        <a:rPr lang="sr-Latn-RS" sz="2200" kern="1200" dirty="0" smtClean="0"/>
                        <a:t>ŠKOĆE</a:t>
                      </a:r>
                      <a:r>
                        <a:rPr lang="sr-Latn-RS" sz="2200" kern="1200" baseline="0" dirty="0" smtClean="0"/>
                        <a:t> INTELEKTUALNOG RAZVOJA</a:t>
                      </a:r>
                      <a:endParaRPr lang="en-US" sz="22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2400" kern="1200" dirty="0" smtClean="0"/>
                        <a:t>69  </a:t>
                      </a:r>
                      <a:r>
                        <a:rPr lang="x-none" sz="2400" kern="1200" dirty="0" smtClean="0"/>
                        <a:t>i ispod</a:t>
                      </a:r>
                      <a:endParaRPr lang="en-US" sz="2400" kern="1200" dirty="0" smtClean="0"/>
                    </a:p>
                    <a:p>
                      <a:pPr algn="ctr"/>
                      <a:endParaRPr lang="en-US" sz="2400" dirty="0">
                        <a:solidFill>
                          <a:srgbClr val="103154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924800" cy="1066800"/>
          </a:xfrm>
        </p:spPr>
        <p:txBody>
          <a:bodyPr/>
          <a:lstStyle/>
          <a:p>
            <a:r>
              <a:rPr lang="x-none" dirty="0" smtClean="0">
                <a:solidFill>
                  <a:schemeClr val="accent2"/>
                </a:solidFill>
              </a:rPr>
              <a:t>SKLAPANJE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534400" cy="4821936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Evaluacija figuralnih relacija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Sposobnost sinteze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Učenje po principu pokušaja-pogreške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Vizuelno-motorna koordinacija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Može uticati i:</a:t>
            </a:r>
          </a:p>
          <a:p>
            <a:pPr lvl="1"/>
            <a:r>
              <a:rPr lang="sr-Latn-CS" sz="2400" dirty="0" smtClean="0">
                <a:solidFill>
                  <a:schemeClr val="tx1"/>
                </a:solidFill>
              </a:rPr>
              <a:t>Spremnost da se da odgovor i kada nije potpuno siguran</a:t>
            </a:r>
          </a:p>
          <a:p>
            <a:pPr lvl="1"/>
            <a:r>
              <a:rPr lang="sr-Latn-CS" sz="2400" dirty="0" smtClean="0">
                <a:solidFill>
                  <a:schemeClr val="tx1"/>
                </a:solidFill>
              </a:rPr>
              <a:t>Fleksibilnost</a:t>
            </a:r>
          </a:p>
          <a:p>
            <a:pPr lvl="1"/>
            <a:r>
              <a:rPr lang="sr-Latn-CS" sz="2400" dirty="0" smtClean="0">
                <a:solidFill>
                  <a:schemeClr val="tx1"/>
                </a:solidFill>
              </a:rPr>
              <a:t>Perzistentnost</a:t>
            </a:r>
          </a:p>
          <a:p>
            <a:pPr lvl="1"/>
            <a:r>
              <a:rPr lang="sr-Latn-CS" sz="2400" dirty="0" smtClean="0">
                <a:solidFill>
                  <a:schemeClr val="tx1"/>
                </a:solidFill>
              </a:rPr>
              <a:t>Iskustvo sa slagalicama</a:t>
            </a:r>
          </a:p>
          <a:p>
            <a:pPr lvl="1"/>
            <a:r>
              <a:rPr lang="sr-Latn-CS" sz="2400" dirty="0" smtClean="0">
                <a:solidFill>
                  <a:schemeClr val="tx1"/>
                </a:solidFill>
              </a:rPr>
              <a:t>Rad pod vremenskim pritiskom</a:t>
            </a:r>
          </a:p>
          <a:p>
            <a:pPr lvl="1"/>
            <a:endParaRPr lang="sr-Latn-C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838200"/>
          </a:xfrm>
        </p:spPr>
        <p:txBody>
          <a:bodyPr/>
          <a:lstStyle/>
          <a:p>
            <a:r>
              <a:rPr lang="x-none" smtClean="0">
                <a:solidFill>
                  <a:schemeClr val="accent2"/>
                </a:solidFill>
              </a:rPr>
              <a:t>SKLAPANJE</a:t>
            </a:r>
            <a:r>
              <a:rPr lang="sr-Latn-RS" dirty="0" smtClean="0">
                <a:solidFill>
                  <a:schemeClr val="accent2"/>
                </a:solidFill>
              </a:rPr>
              <a:t> - </a:t>
            </a:r>
            <a:r>
              <a:rPr lang="x-none" smtClean="0">
                <a:solidFill>
                  <a:schemeClr val="accent2"/>
                </a:solidFill>
              </a:rPr>
              <a:t>Klinički aspekti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81600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Refleksivnost i kompulsivnost redukuju postignuće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Posmatramo stil rešavanja problema: po principu pokušaja-pogreške nasuprot holističkom  pristupu, perzistencija, motorna koordinacija, anksioznost, rigidnost, distraktibilnost, tolerancija frustracije, impulsivnost, brzina procesiranja, perseveracije, koncentracija, sposobnost da se koriguje na fidbek,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Obratiti pažnju u kom trenutku osoba shvati o kom objektu je reč!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Negativizam, defanzivnost (“kakva je ovo dečija slagalica”), rast frustracije na težim ajtemima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Intezivna preokupiranost telesnim može redukovati skorove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Ako pokušava da “gviri” iza paravana može ukazivati na nesigurnost, impulsivnost, problem sa moralom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/>
              <a:t>Bizarna rešenja (jedan na drugi deo) najčešće ukazuju na defekt testa realiteta</a:t>
            </a:r>
          </a:p>
          <a:p>
            <a:endParaRPr lang="sr-Latn-C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b="1" dirty="0"/>
              <a:t>Sklapanje figura: dif. dijagnostički aspekt</a:t>
            </a:r>
            <a:endParaRPr lang="en-US" b="1" dirty="0"/>
          </a:p>
          <a:p>
            <a:pPr>
              <a:buNone/>
            </a:pPr>
            <a:endParaRPr lang="sr-Latn-CS" b="1" dirty="0" smtClean="0"/>
          </a:p>
          <a:p>
            <a:pPr>
              <a:buNone/>
            </a:pPr>
            <a:r>
              <a:rPr lang="sr-Latn-CS" b="1" dirty="0" smtClean="0"/>
              <a:t>Povišenje</a:t>
            </a:r>
            <a:r>
              <a:rPr lang="sr-Latn-CS" b="1" dirty="0"/>
              <a:t>:</a:t>
            </a:r>
            <a:r>
              <a:rPr lang="sr-Latn-CS" dirty="0"/>
              <a:t>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</a:t>
            </a:r>
            <a:r>
              <a:rPr lang="sr-Latn-CS" b="1" i="1" dirty="0"/>
              <a:t> Sch </a:t>
            </a:r>
            <a:r>
              <a:rPr lang="sr-Latn-CS" dirty="0"/>
              <a:t>rezultat može da bude vrlo  povišen u odnosu na ostale manipulativne testove, koji su sniženi!  (zato što je konkretan zadatak)</a:t>
            </a:r>
          </a:p>
          <a:p>
            <a:pPr marL="109728" indent="0">
              <a:buClr>
                <a:schemeClr val="accent2"/>
              </a:buClr>
              <a:buNone/>
            </a:pPr>
            <a:endParaRPr lang="sr-Latn-CS" b="1" dirty="0" smtClean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b="1" dirty="0" smtClean="0"/>
              <a:t>Sniženje</a:t>
            </a:r>
            <a:r>
              <a:rPr lang="sr-Latn-CS" b="1" dirty="0"/>
              <a:t>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Rezultat je snižen kod </a:t>
            </a:r>
            <a:r>
              <a:rPr lang="sr-Latn-CS" b="1" i="1" dirty="0"/>
              <a:t>depresivnih </a:t>
            </a:r>
            <a:r>
              <a:rPr lang="sr-Latn-CS" dirty="0" smtClean="0"/>
              <a:t>(kao </a:t>
            </a:r>
            <a:r>
              <a:rPr lang="sr-Latn-CS" dirty="0"/>
              <a:t>i  rezultati  ostalih  manipulativnih testova)  i kod </a:t>
            </a:r>
            <a:r>
              <a:rPr lang="sr-Latn-CS" b="1" i="1" dirty="0"/>
              <a:t>izrazito anksioznih  </a:t>
            </a:r>
            <a:r>
              <a:rPr lang="sr-Latn-CS" dirty="0"/>
              <a:t>(čak niži od ostalih manipulativnih testova)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Način rešavanja i grešenja</a:t>
            </a:r>
            <a:r>
              <a:rPr lang="sr-Latn-CS" dirty="0"/>
              <a:t>: pokušaji i pogreške; planski;  preokupiranost detaljima; slučajna rešenja; rešenja bez razumevanja </a:t>
            </a:r>
            <a:r>
              <a:rPr lang="sr-Latn-CS" dirty="0" smtClean="0"/>
              <a:t>(ne </a:t>
            </a:r>
            <a:r>
              <a:rPr lang="sr-Latn-CS" dirty="0"/>
              <a:t>zna šta predstavlja deo i zašto pripada negde, ili šta je celina- psihoza, organicitet?), itd.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7401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14400"/>
          </a:xfrm>
        </p:spPr>
        <p:txBody>
          <a:bodyPr/>
          <a:lstStyle/>
          <a:p>
            <a:r>
              <a:rPr lang="x-none" dirty="0" smtClean="0">
                <a:solidFill>
                  <a:schemeClr val="accent2"/>
                </a:solidFill>
              </a:rPr>
              <a:t>ŠIFRA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Vizuelno-motorna koordinacija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Koncentracija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Sposobnost da se prate uputstva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Brzina i tačnost pisanja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Psiho-motorna brzina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Vizuelna kratkoročna memorija</a:t>
            </a:r>
            <a:endParaRPr lang="en-US" sz="26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Mogu uticati i: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An</a:t>
            </a:r>
            <a:r>
              <a:rPr lang="sr-Latn-CS" sz="2200" dirty="0" smtClean="0">
                <a:solidFill>
                  <a:schemeClr val="tx1"/>
                </a:solidFill>
              </a:rPr>
              <a:t>ksioznost</a:t>
            </a:r>
            <a:endParaRPr lang="en-US" sz="2200" dirty="0" smtClean="0">
              <a:solidFill>
                <a:schemeClr val="tx1"/>
              </a:solidFill>
            </a:endParaRPr>
          </a:p>
          <a:p>
            <a:pPr lvl="1"/>
            <a:r>
              <a:rPr lang="sr-Latn-CS" sz="2200" dirty="0" smtClean="0">
                <a:solidFill>
                  <a:schemeClr val="tx1"/>
                </a:solidFill>
              </a:rPr>
              <a:t>Kompulsivna preokupiransot tačnošću i detaljima</a:t>
            </a:r>
            <a:endParaRPr lang="en-US" sz="2200" dirty="0" smtClean="0">
              <a:solidFill>
                <a:schemeClr val="tx1"/>
              </a:solidFill>
            </a:endParaRPr>
          </a:p>
          <a:p>
            <a:pPr lvl="1"/>
            <a:r>
              <a:rPr lang="sr-Latn-CS" sz="2200" dirty="0" smtClean="0">
                <a:solidFill>
                  <a:schemeClr val="tx1"/>
                </a:solidFill>
              </a:rPr>
              <a:t>Distraktibilnost</a:t>
            </a:r>
            <a:endParaRPr lang="en-US" sz="2200" dirty="0" smtClean="0">
              <a:solidFill>
                <a:schemeClr val="tx1"/>
              </a:solidFill>
            </a:endParaRPr>
          </a:p>
          <a:p>
            <a:pPr lvl="1"/>
            <a:r>
              <a:rPr lang="sr-Latn-CS" sz="2200" dirty="0" smtClean="0">
                <a:solidFill>
                  <a:schemeClr val="tx1"/>
                </a:solidFill>
              </a:rPr>
              <a:t>Teškoće sa učenjem</a:t>
            </a:r>
            <a:endParaRPr lang="en-US" sz="2200" dirty="0" smtClean="0">
              <a:solidFill>
                <a:schemeClr val="tx1"/>
              </a:solidFill>
            </a:endParaRPr>
          </a:p>
          <a:p>
            <a:pPr lvl="1"/>
            <a:r>
              <a:rPr lang="sr-Latn-CS" sz="2200" dirty="0" smtClean="0">
                <a:solidFill>
                  <a:schemeClr val="tx1"/>
                </a:solidFill>
              </a:rPr>
              <a:t>Perzistencija</a:t>
            </a:r>
            <a:endParaRPr lang="en-US" sz="2200" dirty="0" smtClean="0">
              <a:solidFill>
                <a:schemeClr val="tx1"/>
              </a:solidFill>
            </a:endParaRPr>
          </a:p>
          <a:p>
            <a:pPr lvl="1"/>
            <a:r>
              <a:rPr lang="sr-Latn-CS" sz="2200" dirty="0" smtClean="0">
                <a:solidFill>
                  <a:schemeClr val="tx1"/>
                </a:solidFill>
              </a:rPr>
              <a:t>Rad pod vremenskim pritiskom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x-none" smtClean="0">
                <a:solidFill>
                  <a:schemeClr val="accent2"/>
                </a:solidFill>
              </a:rPr>
              <a:t>ŠIFRA</a:t>
            </a:r>
            <a:r>
              <a:rPr lang="sr-Latn-RS" dirty="0" smtClean="0">
                <a:solidFill>
                  <a:schemeClr val="accent2"/>
                </a:solidFill>
              </a:rPr>
              <a:t> - </a:t>
            </a:r>
            <a:r>
              <a:rPr lang="x-none" smtClean="0">
                <a:solidFill>
                  <a:schemeClr val="accent2"/>
                </a:solidFill>
              </a:rPr>
              <a:t>Klinički aspekti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153400" cy="459333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Preporuka - pratiti eventualne promene u načinu rešavanja na svakih 30 sec. jer promene mogu biti posledica motivacije, distraktibilnosti, umora, zapamćivanja pojedinih simbola, dosade itd.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Depresivni pacijenti po pavili postižu niže skorove</a:t>
            </a:r>
            <a:r>
              <a:rPr lang="en-US" sz="2400" dirty="0" smtClean="0"/>
              <a:t> </a:t>
            </a:r>
            <a:endParaRPr lang="sr-Latn-CS" sz="2400" dirty="0" smtClean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Verbalno kodiranje simbola “inteligentna strategija”(možemo pitati ispitanika na kraju koju je strategiju koristio)</a:t>
            </a:r>
            <a:endParaRPr lang="en-US" sz="24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sr-Latn-CS" b="1" dirty="0">
                <a:solidFill>
                  <a:schemeClr val="accent2"/>
                </a:solidFill>
              </a:rPr>
              <a:t>Rapaportovi  dif.dijagnostički znaci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b="1" dirty="0"/>
              <a:t>Šifra: dif. dijagnostički aspekt</a:t>
            </a:r>
            <a:endParaRPr lang="en-US" b="1" dirty="0"/>
          </a:p>
          <a:p>
            <a:pPr marL="109728" indent="0">
              <a:buClr>
                <a:schemeClr val="accent2"/>
              </a:buClr>
              <a:buNone/>
            </a:pPr>
            <a:endParaRPr lang="sr-Latn-CS" b="1" dirty="0" smtClean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b="1" dirty="0" smtClean="0"/>
              <a:t>Povišenje</a:t>
            </a:r>
            <a:r>
              <a:rPr lang="sr-Latn-CS" b="1" dirty="0"/>
              <a:t>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kod inteligentnih i normalnih subjekata </a:t>
            </a:r>
            <a:r>
              <a:rPr lang="sr-Latn-CS" dirty="0" smtClean="0"/>
              <a:t>(manje </a:t>
            </a:r>
            <a:r>
              <a:rPr lang="sr-Latn-CS" dirty="0"/>
              <a:t>od 7 poena klinički isključuje ove dve kategorije 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/>
              <a:t>Dobar rezultat - kod nekih </a:t>
            </a:r>
            <a:r>
              <a:rPr lang="sr-Latn-CS" b="1" i="1" dirty="0"/>
              <a:t>Sch usled nivelisanosti afekta</a:t>
            </a:r>
            <a:r>
              <a:rPr lang="sr-Latn-CS" dirty="0"/>
              <a:t>!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sr-Latn-CS" dirty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b="1" dirty="0"/>
              <a:t>Sniženje: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Depresija </a:t>
            </a:r>
            <a:r>
              <a:rPr lang="sr-Latn-CS" dirty="0"/>
              <a:t>(karakteristična je veoma oštećena </a:t>
            </a:r>
            <a:r>
              <a:rPr lang="sr-Latn-CS" dirty="0" smtClean="0"/>
              <a:t>psihomotorna </a:t>
            </a:r>
            <a:r>
              <a:rPr lang="sr-Latn-CS" dirty="0"/>
              <a:t>brzina)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Sch </a:t>
            </a:r>
            <a:r>
              <a:rPr lang="sr-Latn-CS" i="1" dirty="0" smtClean="0"/>
              <a:t>(akutna </a:t>
            </a:r>
            <a:r>
              <a:rPr lang="sr-Latn-CS" i="1" dirty="0"/>
              <a:t>ili deteriorirana) </a:t>
            </a:r>
            <a:r>
              <a:rPr lang="sr-Latn-CS" dirty="0"/>
              <a:t>ako je poremećena </a:t>
            </a:r>
            <a:r>
              <a:rPr lang="sr-Latn-CS" dirty="0" smtClean="0"/>
              <a:t>koncentracija</a:t>
            </a:r>
            <a:endParaRPr lang="sr-Latn-C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Organicitet</a:t>
            </a:r>
            <a:r>
              <a:rPr lang="sr-Latn-CS" i="1" dirty="0"/>
              <a:t> </a:t>
            </a:r>
            <a:r>
              <a:rPr lang="sr-Latn-CS" dirty="0" smtClean="0"/>
              <a:t>(ako </a:t>
            </a:r>
            <a:r>
              <a:rPr lang="sr-Latn-CS" dirty="0"/>
              <a:t>ima oštećenja neposrednog pamćenja)</a:t>
            </a:r>
          </a:p>
          <a:p>
            <a:pPr>
              <a:buNone/>
            </a:pPr>
            <a:endParaRPr lang="sr-Latn-C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91418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9067800" cy="914400"/>
          </a:xfrm>
        </p:spPr>
        <p:txBody>
          <a:bodyPr>
            <a:noAutofit/>
          </a:bodyPr>
          <a:lstStyle/>
          <a:p>
            <a:r>
              <a:rPr lang="x-none" sz="3400" smtClean="0">
                <a:solidFill>
                  <a:schemeClr val="accent2"/>
                </a:solidFill>
              </a:rPr>
              <a:t>4. Korak: analiza intratestovne varijabilnosti</a:t>
            </a:r>
            <a:endParaRPr lang="en-US" sz="34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81600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200" dirty="0" err="1">
                <a:cs typeface="Calibri" pitchFamily="34" charset="0"/>
              </a:rPr>
              <a:t>Analiza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obrazaca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odgovaranja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unutar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subtestova</a:t>
            </a:r>
            <a:r>
              <a:rPr lang="sr-Latn-RS" sz="2200" dirty="0">
                <a:cs typeface="Calibri" pitchFamily="34" charset="0"/>
              </a:rPr>
              <a:t> 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200" dirty="0" err="1" smtClean="0">
                <a:cs typeface="Calibri" pitchFamily="34" charset="0"/>
              </a:rPr>
              <a:t>Očekivano</a:t>
            </a:r>
            <a:r>
              <a:rPr lang="en-US" sz="2200" dirty="0" smtClean="0">
                <a:cs typeface="Calibri" pitchFamily="34" charset="0"/>
              </a:rPr>
              <a:t> </a:t>
            </a:r>
            <a:r>
              <a:rPr lang="en-US" sz="2200" dirty="0">
                <a:cs typeface="Calibri" pitchFamily="34" charset="0"/>
              </a:rPr>
              <a:t>je </a:t>
            </a:r>
            <a:r>
              <a:rPr lang="en-US" sz="2200" dirty="0" err="1">
                <a:cs typeface="Calibri" pitchFamily="34" charset="0"/>
              </a:rPr>
              <a:t>uspešnost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na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lakšim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zadacima</a:t>
            </a:r>
            <a:r>
              <a:rPr lang="en-US" sz="2200" dirty="0">
                <a:cs typeface="Calibri" pitchFamily="34" charset="0"/>
              </a:rPr>
              <a:t> i </a:t>
            </a:r>
            <a:r>
              <a:rPr lang="en-US" sz="2200" dirty="0" err="1">
                <a:cs typeface="Calibri" pitchFamily="34" charset="0"/>
              </a:rPr>
              <a:t>greške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ili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odstajanje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na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težim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jer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su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zadaci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progresivno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sve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teži</a:t>
            </a:r>
            <a:r>
              <a:rPr lang="sr-Latn-RS" sz="2200" dirty="0">
                <a:cs typeface="Calibri" pitchFamily="34" charset="0"/>
              </a:rPr>
              <a:t> 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200" dirty="0" smtClean="0"/>
              <a:t>P</a:t>
            </a:r>
            <a:r>
              <a:rPr lang="x-none" sz="2200" smtClean="0"/>
              <a:t>rocen</a:t>
            </a:r>
            <a:r>
              <a:rPr lang="sr-Latn-RS" sz="2200" dirty="0" smtClean="0"/>
              <a:t>a</a:t>
            </a:r>
            <a:r>
              <a:rPr lang="x-none" sz="2200" smtClean="0"/>
              <a:t> </a:t>
            </a:r>
            <a:r>
              <a:rPr lang="x-none" sz="2200" dirty="0" smtClean="0"/>
              <a:t>da li je </a:t>
            </a:r>
            <a:r>
              <a:rPr lang="x-none" sz="2200" smtClean="0"/>
              <a:t>ispitanik grešio na </a:t>
            </a:r>
            <a:r>
              <a:rPr lang="sr-Latn-CS" sz="2200" dirty="0" smtClean="0"/>
              <a:t>lakšim </a:t>
            </a:r>
            <a:r>
              <a:rPr lang="x-none" sz="2200" smtClean="0"/>
              <a:t>ajtemima</a:t>
            </a:r>
            <a:r>
              <a:rPr lang="x-none" sz="2200" dirty="0" smtClean="0"/>
              <a:t>, a tačno odgovarao </a:t>
            </a:r>
            <a:r>
              <a:rPr lang="x-none" sz="2200" smtClean="0"/>
              <a:t>na lakšim</a:t>
            </a:r>
            <a:r>
              <a:rPr lang="sr-Latn-RS" sz="2200" dirty="0" smtClean="0"/>
              <a:t> - </a:t>
            </a:r>
            <a:r>
              <a:rPr lang="sr-Latn-CS" sz="2200" dirty="0" smtClean="0">
                <a:cs typeface="Calibri" pitchFamily="34" charset="0"/>
              </a:rPr>
              <a:t>nazubljeni </a:t>
            </a:r>
            <a:r>
              <a:rPr lang="sr-Latn-CS" sz="2200" dirty="0">
                <a:cs typeface="Calibri" pitchFamily="34" charset="0"/>
              </a:rPr>
              <a:t>(cik-cak) profil</a:t>
            </a:r>
            <a:r>
              <a:rPr lang="en-US" sz="2200" dirty="0">
                <a:cs typeface="Calibri" pitchFamily="34" charset="0"/>
              </a:rPr>
              <a:t> to </a:t>
            </a:r>
            <a:r>
              <a:rPr lang="en-US" sz="2200" dirty="0" err="1">
                <a:cs typeface="Calibri" pitchFamily="34" charset="0"/>
              </a:rPr>
              <a:t>zahteva</a:t>
            </a:r>
            <a:r>
              <a:rPr lang="en-US" sz="2200" dirty="0">
                <a:cs typeface="Calibri" pitchFamily="34" charset="0"/>
              </a:rPr>
              <a:t> </a:t>
            </a:r>
            <a:r>
              <a:rPr lang="en-US" sz="2200" dirty="0" err="1">
                <a:cs typeface="Calibri" pitchFamily="34" charset="0"/>
              </a:rPr>
              <a:t>analizu</a:t>
            </a:r>
            <a:r>
              <a:rPr lang="en-US" sz="2200" dirty="0">
                <a:cs typeface="Calibri" pitchFamily="34" charset="0"/>
              </a:rPr>
              <a:t> </a:t>
            </a:r>
            <a:endParaRPr lang="sr-Latn-CS" sz="2200" dirty="0">
              <a:cs typeface="Calibri" pitchFamily="34" charset="0"/>
            </a:endParaRPr>
          </a:p>
          <a:p>
            <a:pPr marL="320040" indent="-320040">
              <a:buNone/>
              <a:defRPr/>
            </a:pPr>
            <a:r>
              <a:rPr lang="en-US" sz="2200" dirty="0" smtClean="0">
                <a:cs typeface="Calibri" pitchFamily="34" charset="0"/>
              </a:rPr>
              <a:t>Mo</a:t>
            </a:r>
            <a:r>
              <a:rPr lang="sr-Latn-CS" sz="2200" dirty="0" smtClean="0">
                <a:cs typeface="Calibri" pitchFamily="34" charset="0"/>
              </a:rPr>
              <a:t>ž</a:t>
            </a:r>
            <a:r>
              <a:rPr lang="en-US" sz="2200" dirty="0" smtClean="0">
                <a:cs typeface="Calibri" pitchFamily="34" charset="0"/>
              </a:rPr>
              <a:t>e </a:t>
            </a:r>
            <a:r>
              <a:rPr lang="en-US" sz="2200" dirty="0" err="1" smtClean="0">
                <a:cs typeface="Calibri" pitchFamily="34" charset="0"/>
              </a:rPr>
              <a:t>biti</a:t>
            </a:r>
            <a:r>
              <a:rPr lang="en-US" sz="2200" dirty="0" smtClean="0">
                <a:cs typeface="Calibri" pitchFamily="34" charset="0"/>
              </a:rPr>
              <a:t> </a:t>
            </a:r>
            <a:r>
              <a:rPr lang="en-US" sz="2200" dirty="0" err="1" smtClean="0">
                <a:cs typeface="Calibri" pitchFamily="34" charset="0"/>
              </a:rPr>
              <a:t>znak</a:t>
            </a:r>
            <a:r>
              <a:rPr lang="en-US" sz="2200" dirty="0" smtClean="0">
                <a:cs typeface="Calibri" pitchFamily="34" charset="0"/>
              </a:rPr>
              <a:t>:</a:t>
            </a:r>
            <a:endParaRPr lang="x-none" sz="2200" dirty="0" smtClean="0">
              <a:cs typeface="Calibri" pitchFamily="34" charset="0"/>
            </a:endParaRPr>
          </a:p>
          <a:p>
            <a:pPr marL="708660" lvl="1" indent="-342900">
              <a:buFont typeface="Wingdings" pitchFamily="2" charset="2"/>
              <a:buChar char="§"/>
              <a:defRPr/>
            </a:pPr>
            <a:r>
              <a:rPr lang="en-US" sz="2000" dirty="0" err="1" smtClean="0">
                <a:solidFill>
                  <a:schemeClr val="tx1"/>
                </a:solidFill>
                <a:cs typeface="Calibri" pitchFamily="34" charset="0"/>
              </a:rPr>
              <a:t>Poremećaja</a:t>
            </a:r>
            <a:r>
              <a:rPr lang="en-US" sz="2000" dirty="0" smtClean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Calibri" pitchFamily="34" charset="0"/>
              </a:rPr>
              <a:t>pažnje</a:t>
            </a:r>
            <a:r>
              <a:rPr lang="en-US" sz="2000" dirty="0" smtClean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Calibri" pitchFamily="34" charset="0"/>
              </a:rPr>
              <a:t>ili</a:t>
            </a:r>
            <a:r>
              <a:rPr lang="en-US" sz="2000" dirty="0" smtClean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Calibri" pitchFamily="34" charset="0"/>
              </a:rPr>
              <a:t>specifičnog</a:t>
            </a:r>
            <a:r>
              <a:rPr lang="en-US" sz="2000" dirty="0" smtClean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Calibri" pitchFamily="34" charset="0"/>
              </a:rPr>
              <a:t>memorijskog</a:t>
            </a:r>
            <a:r>
              <a:rPr lang="en-US" sz="2000" dirty="0" smtClean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Calibri" pitchFamily="34" charset="0"/>
              </a:rPr>
              <a:t>deficita</a:t>
            </a:r>
            <a:r>
              <a:rPr lang="en-US" sz="2000" dirty="0" smtClean="0">
                <a:solidFill>
                  <a:schemeClr val="tx1"/>
                </a:solidFill>
                <a:cs typeface="Calibri" pitchFamily="34" charset="0"/>
              </a:rPr>
              <a:t>,</a:t>
            </a:r>
            <a:r>
              <a:rPr lang="sr-Latn-RS" sz="2000" dirty="0" smtClean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Calibri" pitchFamily="34" charset="0"/>
              </a:rPr>
              <a:t>sposobnost</a:t>
            </a:r>
            <a:r>
              <a:rPr lang="sr-Latn-RS" sz="2000" dirty="0" smtClean="0">
                <a:solidFill>
                  <a:schemeClr val="tx1"/>
                </a:solidFill>
                <a:cs typeface="Calibri" pitchFamily="34" charset="0"/>
              </a:rPr>
              <a:t>i</a:t>
            </a:r>
            <a:r>
              <a:rPr lang="en-US" sz="2000" dirty="0" smtClean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Calibri" pitchFamily="34" charset="0"/>
              </a:rPr>
              <a:t>prisećanja</a:t>
            </a:r>
            <a:endParaRPr lang="en-US" sz="2000" dirty="0" smtClean="0">
              <a:solidFill>
                <a:schemeClr val="tx1"/>
              </a:solidFill>
              <a:cs typeface="Calibri" pitchFamily="34" charset="0"/>
            </a:endParaRPr>
          </a:p>
          <a:p>
            <a:pPr marL="708660" lvl="1" indent="-342900">
              <a:buFont typeface="Wingdings" pitchFamily="2" charset="2"/>
              <a:buChar char="§"/>
              <a:defRPr/>
            </a:pPr>
            <a:r>
              <a:rPr lang="en-US" sz="2000" dirty="0" err="1" smtClean="0">
                <a:solidFill>
                  <a:schemeClr val="tx1"/>
                </a:solidFill>
                <a:cs typeface="Calibri" pitchFamily="34" charset="0"/>
              </a:rPr>
              <a:t>Simulacij</a:t>
            </a:r>
            <a:r>
              <a:rPr lang="sr-Latn-RS" sz="2000" dirty="0" smtClean="0">
                <a:solidFill>
                  <a:schemeClr val="tx1"/>
                </a:solidFill>
                <a:cs typeface="Calibri" pitchFamily="34" charset="0"/>
              </a:rPr>
              <a:t>e</a:t>
            </a:r>
            <a:endParaRPr lang="en-US" sz="2000" dirty="0" smtClean="0">
              <a:solidFill>
                <a:schemeClr val="tx1"/>
              </a:solidFill>
              <a:cs typeface="Calibri" pitchFamily="34" charset="0"/>
            </a:endParaRPr>
          </a:p>
          <a:p>
            <a:pPr marL="708660" lvl="1" indent="-342900">
              <a:buFont typeface="Wingdings" pitchFamily="2" charset="2"/>
              <a:buChar char="§"/>
              <a:defRPr/>
            </a:pPr>
            <a:r>
              <a:rPr lang="en-US" sz="2000" dirty="0" err="1" smtClean="0">
                <a:solidFill>
                  <a:schemeClr val="tx1"/>
                </a:solidFill>
                <a:cs typeface="Calibri" pitchFamily="34" charset="0"/>
              </a:rPr>
              <a:t>Oštećenja</a:t>
            </a:r>
            <a:r>
              <a:rPr lang="en-US" sz="2000" dirty="0" smtClean="0">
                <a:solidFill>
                  <a:schemeClr val="tx1"/>
                </a:solidFill>
                <a:cs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cs typeface="Calibri" pitchFamily="34" charset="0"/>
              </a:rPr>
              <a:t>mozga</a:t>
            </a:r>
            <a:endParaRPr lang="sr-Latn-CS" sz="2000" dirty="0" smtClean="0">
              <a:solidFill>
                <a:schemeClr val="tx1"/>
              </a:solidFill>
              <a:cs typeface="Calibri" pitchFamily="34" charset="0"/>
            </a:endParaRPr>
          </a:p>
          <a:p>
            <a:pPr marL="708660" lvl="1" indent="-342900">
              <a:buFont typeface="Wingdings" pitchFamily="2" charset="2"/>
              <a:buChar char="§"/>
              <a:defRPr/>
            </a:pPr>
            <a:r>
              <a:rPr lang="sr-Latn-CS" sz="2000" dirty="0" smtClean="0">
                <a:solidFill>
                  <a:schemeClr val="tx1"/>
                </a:solidFill>
                <a:cs typeface="Calibri" pitchFamily="34" charset="0"/>
              </a:rPr>
              <a:t>Psihotičnosti</a:t>
            </a:r>
            <a:endParaRPr lang="en-US" sz="2000" dirty="0" smtClean="0">
              <a:solidFill>
                <a:schemeClr val="tx1"/>
              </a:solidFill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7924800" cy="990600"/>
          </a:xfrm>
        </p:spPr>
        <p:txBody>
          <a:bodyPr>
            <a:normAutofit/>
          </a:bodyPr>
          <a:lstStyle/>
          <a:p>
            <a:r>
              <a:rPr lang="x-none" sz="3600" smtClean="0">
                <a:solidFill>
                  <a:schemeClr val="accent2"/>
                </a:solidFill>
              </a:rPr>
              <a:t>5. Korak: kvalitativna analiza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001000" cy="4745736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Analiza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verbalizacije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verbalnim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subtestovima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(INF, SLIČ, SHV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, REČ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Kvalitativna analiza obuhvata: </a:t>
            </a:r>
            <a:r>
              <a:rPr lang="sr-Latn-CS" b="1" i="1" dirty="0">
                <a:latin typeface="Calibri" pitchFamily="34" charset="0"/>
                <a:cs typeface="Calibri" pitchFamily="34" charset="0"/>
              </a:rPr>
              <a:t>način izražavanja, izbor reči, formu rečenice,  neverbalno ponašanje i sl.</a:t>
            </a:r>
            <a:endParaRPr lang="sr-Latn-CS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Primeri:  a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gresivn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sadržaj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negativizam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konkretno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mišljenje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egocentričnost, 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ego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referentnost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alogično rezonovanje, projekcije,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neuobičajene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asocijacije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preopširnost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neologizmi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blokovi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u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mišljenju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....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7924800" cy="838200"/>
          </a:xfrm>
        </p:spPr>
        <p:txBody>
          <a:bodyPr>
            <a:normAutofit/>
          </a:bodyPr>
          <a:lstStyle/>
          <a:p>
            <a:r>
              <a:rPr lang="x-none" sz="3600" smtClean="0">
                <a:solidFill>
                  <a:schemeClr val="accent2"/>
                </a:solidFill>
              </a:rPr>
              <a:t>5. Korak: kvalitativna analiza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81600"/>
          </a:xfrm>
        </p:spPr>
        <p:txBody>
          <a:bodyPr>
            <a:normAutofit fontScale="77500" lnSpcReduction="20000"/>
          </a:bodyPr>
          <a:lstStyle/>
          <a:p>
            <a:pPr marL="109728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RS" b="1" i="1" dirty="0" smtClean="0"/>
              <a:t>V</a:t>
            </a:r>
            <a:r>
              <a:rPr lang="en-US" b="1" i="1" dirty="0" err="1" smtClean="0"/>
              <a:t>erbalne</a:t>
            </a:r>
            <a:r>
              <a:rPr lang="en-US" b="1" i="1" dirty="0" smtClean="0"/>
              <a:t> </a:t>
            </a:r>
            <a:r>
              <a:rPr lang="en-US" b="1" i="1" dirty="0" err="1"/>
              <a:t>karakteristike</a:t>
            </a:r>
            <a:r>
              <a:rPr lang="sr-Latn-CS" b="1" i="1" dirty="0"/>
              <a:t> odgovora </a:t>
            </a:r>
            <a:r>
              <a:rPr lang="sr-Latn-CS" dirty="0"/>
              <a:t>koje se zapažaju </a:t>
            </a:r>
            <a:r>
              <a:rPr lang="sr-Latn-RS" dirty="0"/>
              <a:t>k</a:t>
            </a:r>
            <a:r>
              <a:rPr lang="sr-Latn-CS" dirty="0"/>
              <a:t>od</a:t>
            </a:r>
            <a:r>
              <a:rPr lang="en-US" dirty="0"/>
              <a:t> </a:t>
            </a:r>
            <a:r>
              <a:rPr lang="en-US" dirty="0" err="1"/>
              <a:t>pojedini</a:t>
            </a:r>
            <a:r>
              <a:rPr lang="sr-Latn-CS" dirty="0"/>
              <a:t>h</a:t>
            </a:r>
            <a:r>
              <a:rPr lang="en-US" dirty="0"/>
              <a:t> </a:t>
            </a:r>
            <a:r>
              <a:rPr lang="sr-Latn-CS" dirty="0"/>
              <a:t>tipova ličnosti ili </a:t>
            </a:r>
            <a:r>
              <a:rPr lang="en-US" dirty="0" err="1"/>
              <a:t>poreme</a:t>
            </a:r>
            <a:r>
              <a:rPr lang="sr-Latn-CS" dirty="0"/>
              <a:t>ć</a:t>
            </a:r>
            <a:r>
              <a:rPr lang="en-US" dirty="0" err="1"/>
              <a:t>aja</a:t>
            </a:r>
            <a:r>
              <a:rPr lang="en-US" dirty="0"/>
              <a:t> </a:t>
            </a:r>
            <a:r>
              <a:rPr lang="sr-Latn-CS" dirty="0" smtClean="0"/>
              <a:t>ukazuju </a:t>
            </a:r>
            <a:r>
              <a:rPr lang="sr-Latn-CS" dirty="0"/>
              <a:t>na specifičan način </a:t>
            </a:r>
            <a:r>
              <a:rPr lang="sr-Latn-CS" dirty="0" smtClean="0"/>
              <a:t>mišljenja:</a:t>
            </a:r>
            <a:endParaRPr lang="sr-Latn-CS" dirty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Histrionične strukture</a:t>
            </a:r>
            <a:r>
              <a:rPr lang="sr-Latn-CS" dirty="0"/>
              <a:t>: imaju konvencionalan rečnik, govor je propraćen verbalnim dramatizacijama, “emotivni” govor, naginju moraliziranju, odlučni su u iznošenju stavova…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Opsesivne strukture</a:t>
            </a:r>
            <a:r>
              <a:rPr lang="sr-Latn-CS" b="1" dirty="0"/>
              <a:t>: </a:t>
            </a:r>
            <a:r>
              <a:rPr lang="sr-Latn-CS" dirty="0"/>
              <a:t>naglašavaju svoju obaveštenost, odgovaraju više nego što se traži, imaju stav pretencioznosti, neodlučni su i iznose više alternativa, uzdržavaju se od osećanja, intelektualizuju…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b="1" i="1" dirty="0"/>
              <a:t>Kod psihotičnih </a:t>
            </a:r>
            <a:r>
              <a:rPr lang="sr-Latn-CS" dirty="0"/>
              <a:t>se javljaju poremećaji verbalizacije </a:t>
            </a:r>
            <a:r>
              <a:rPr lang="sr-Latn-CS" dirty="0" smtClean="0"/>
              <a:t>(neologizmi, </a:t>
            </a:r>
            <a:r>
              <a:rPr lang="sr-Latn-CS" dirty="0"/>
              <a:t>bizaran izbor reči ili sklop rečenice i sl.), kvarenje odgovora i sl.</a:t>
            </a:r>
          </a:p>
          <a:p>
            <a:pPr marL="109728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CS" i="1" dirty="0"/>
              <a:t>Kvalitativna analiza verbalizacije </a:t>
            </a:r>
            <a:r>
              <a:rPr lang="sr-Latn-CS" b="1" i="1" dirty="0"/>
              <a:t>pruža  dodatne informacije</a:t>
            </a:r>
            <a:r>
              <a:rPr lang="sr-Latn-CS" i="1" dirty="0"/>
              <a:t> za donošenje dijagnostičkih odluka kada su ostali podaci nespecifični. </a:t>
            </a:r>
          </a:p>
        </p:txBody>
      </p:sp>
    </p:spTree>
    <p:extLst>
      <p:ext uri="{BB962C8B-B14F-4D97-AF65-F5344CB8AC3E}">
        <p14:creationId xmlns:p14="http://schemas.microsoft.com/office/powerpoint/2010/main" val="1477759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86750" cy="838200"/>
          </a:xfrm>
        </p:spPr>
        <p:txBody>
          <a:bodyPr>
            <a:normAutofit/>
          </a:bodyPr>
          <a:lstStyle/>
          <a:p>
            <a:r>
              <a:rPr lang="sr-Latn-RS" sz="3600" b="1" dirty="0" smtClean="0">
                <a:solidFill>
                  <a:schemeClr val="accent2"/>
                </a:solidFill>
                <a:effectLst/>
              </a:rPr>
              <a:t>Profil analiza</a:t>
            </a:r>
            <a:endParaRPr lang="en-US" sz="3600" b="1" dirty="0">
              <a:solidFill>
                <a:schemeClr val="accent2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80060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Nije reč o tipičnim profilima, već o </a:t>
            </a:r>
            <a:r>
              <a:rPr lang="sr-Latn-CS" sz="2600" b="1" i="1" dirty="0" smtClean="0"/>
              <a:t>trendovima </a:t>
            </a:r>
            <a:r>
              <a:rPr lang="sr-Latn-CS" sz="2600" dirty="0" smtClean="0"/>
              <a:t>za svaku kliničku grupu</a:t>
            </a:r>
            <a:endParaRPr lang="sr-Latn-CS" sz="2600" b="1" dirty="0" smtClean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Ne važe u apsolutnom smislu: postoje</a:t>
            </a:r>
            <a:r>
              <a:rPr lang="sr-Latn-CS" sz="2600" b="1" dirty="0" smtClean="0"/>
              <a:t> </a:t>
            </a:r>
            <a:r>
              <a:rPr lang="sr-Latn-CS" sz="2600" b="1" i="1" dirty="0" smtClean="0"/>
              <a:t>individulane varijacije </a:t>
            </a:r>
            <a:r>
              <a:rPr lang="sr-Latn-CS" sz="2600" dirty="0" smtClean="0"/>
              <a:t> (može da se ne poklopi sa kliničkom slikom u celini ili nekim delovima!)</a:t>
            </a:r>
            <a:endParaRPr lang="sr-Latn-CS" sz="2600" b="1" dirty="0" smtClean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Skatergram je dijagnostički </a:t>
            </a:r>
            <a:r>
              <a:rPr lang="sr-Latn-CS" sz="2600" b="1" i="1" dirty="0" smtClean="0"/>
              <a:t>validan u 30-40% slučajeva</a:t>
            </a:r>
            <a:r>
              <a:rPr lang="sr-Latn-CS" sz="2600" dirty="0" smtClean="0"/>
              <a:t>, a u sledećih </a:t>
            </a:r>
            <a:r>
              <a:rPr lang="sr-Latn-CS" sz="2600" b="1" i="1" dirty="0" smtClean="0"/>
              <a:t>30-40% indikativan </a:t>
            </a:r>
            <a:r>
              <a:rPr lang="sr-Latn-CS" sz="2600" dirty="0" smtClean="0"/>
              <a:t>za dijagnostičku direkciju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Vrednost skatergrama je u </a:t>
            </a:r>
            <a:r>
              <a:rPr lang="sr-Latn-CS" sz="2600" b="1" i="1" dirty="0" smtClean="0"/>
              <a:t>poređenju</a:t>
            </a:r>
            <a:r>
              <a:rPr lang="sr-Latn-CS" sz="2600" dirty="0" smtClean="0"/>
              <a:t> sa drugim dijagnostičkim  indikatorima sa drugih testova!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b="1" i="1" dirty="0" smtClean="0"/>
              <a:t>Kod upadljivih sniženja na bilo kom subtestu treba isključiti mentalnu retardaciju!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endParaRPr lang="sr-Latn-CS" dirty="0" smtClean="0"/>
          </a:p>
          <a:p>
            <a:endParaRPr lang="sr-Latn-C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349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90600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solidFill>
                  <a:schemeClr val="accent2"/>
                </a:solidFill>
              </a:rPr>
              <a:t>TEŠKOĆE INTELEKTUALNOG RAZVOJA </a:t>
            </a:r>
            <a:endParaRPr lang="en-US" sz="3600" dirty="0">
              <a:solidFill>
                <a:schemeClr val="accent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3910673"/>
              </p:ext>
            </p:extLst>
          </p:nvPr>
        </p:nvGraphicFramePr>
        <p:xfrm>
          <a:off x="457200" y="2249488"/>
          <a:ext cx="8229600" cy="2397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Kategojije teškoća intelektualnog  razvoja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IQ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Mentalni uzrast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Laka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50-69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9 do ispod 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Umerena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35-49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6 do ispod 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Teška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20-34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3 do ispod 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 smtClean="0"/>
                        <a:t>Duboka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Ispod 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 smtClean="0"/>
                        <a:t>manje od 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609600" y="5192108"/>
            <a:ext cx="8001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sr-Latn-CS" sz="2800" dirty="0" smtClean="0">
                <a:latin typeface="Trebuchet MS"/>
                <a:ea typeface="+mj-ea"/>
                <a:cs typeface="+mj-cs"/>
              </a:rPr>
              <a:t>Termini mentalna retardacija, mentalna zaostalost su napušteni</a:t>
            </a:r>
            <a:endParaRPr lang="en-US" sz="2800" dirty="0">
              <a:latin typeface="Trebuchet MS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517632" cy="785818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solidFill>
                  <a:schemeClr val="accent2"/>
                </a:solidFill>
                <a:effectLst/>
                <a:latin typeface="+mn-lt"/>
              </a:rPr>
              <a:t>Karakteristični DG profili</a:t>
            </a:r>
            <a:endParaRPr lang="en-US" sz="3600" dirty="0">
              <a:solidFill>
                <a:schemeClr val="accent2"/>
              </a:solidFill>
              <a:effectLst/>
              <a:latin typeface="+mn-lt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04999"/>
            <a:ext cx="8640960" cy="49609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b="1" dirty="0" smtClean="0"/>
              <a:t>Poremećaji ličnosti (antisocijalni)</a:t>
            </a:r>
            <a:r>
              <a:rPr lang="sr-Latn-CS" sz="2400" dirty="0" smtClean="0"/>
              <a:t>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 Manipulativna </a:t>
            </a:r>
            <a:r>
              <a:rPr lang="sr-Latn-CS" sz="2400" dirty="0"/>
              <a:t>skala </a:t>
            </a:r>
            <a:r>
              <a:rPr lang="sr-Latn-CS" sz="2400" dirty="0" smtClean="0"/>
              <a:t>obično je znatno </a:t>
            </a:r>
            <a:r>
              <a:rPr lang="sr-Latn-CS" sz="2400" dirty="0"/>
              <a:t>iznad </a:t>
            </a:r>
            <a:r>
              <a:rPr lang="sr-Latn-CS" sz="2400" dirty="0" smtClean="0"/>
              <a:t>Verbalne skale  (jedino kod ove grupe!) </a:t>
            </a:r>
          </a:p>
          <a:p>
            <a:pPr marL="109728" indent="0">
              <a:buClr>
                <a:schemeClr val="accent2"/>
              </a:buClr>
              <a:buNone/>
            </a:pPr>
            <a:endParaRPr lang="sr-Latn-CS" sz="2400" b="1" dirty="0" smtClean="0"/>
          </a:p>
          <a:p>
            <a:pPr marL="109728" indent="0">
              <a:buClr>
                <a:schemeClr val="accent2"/>
              </a:buClr>
              <a:buNone/>
            </a:pPr>
            <a:r>
              <a:rPr lang="sr-Latn-CS" sz="2400" b="1" dirty="0" smtClean="0"/>
              <a:t>Depresija: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Upadljivo </a:t>
            </a:r>
            <a:r>
              <a:rPr lang="sr-Latn-CS" sz="2400" i="1" dirty="0" smtClean="0"/>
              <a:t>sniženje učinka na celom manipulativnom </a:t>
            </a:r>
            <a:r>
              <a:rPr lang="sr-Latn-CS" sz="2400" dirty="0" smtClean="0"/>
              <a:t>delu skale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Ujednačeno sniženje (za razliku od Sch sniženja koje je selektivno)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Pad na testovima efikasnosti: aritmetika, pamćenje brojeva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sr-Latn-CS" dirty="0" smtClean="0"/>
          </a:p>
          <a:p>
            <a:endParaRPr lang="sr-Latn-C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8833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85818"/>
          </a:xfrm>
        </p:spPr>
        <p:txBody>
          <a:bodyPr>
            <a:normAutofit/>
          </a:bodyPr>
          <a:lstStyle/>
          <a:p>
            <a:r>
              <a:rPr lang="sr-Latn-CS" sz="3600" dirty="0">
                <a:solidFill>
                  <a:schemeClr val="accent2"/>
                </a:solidFill>
              </a:rPr>
              <a:t>Karakteristični DG </a:t>
            </a:r>
            <a:r>
              <a:rPr lang="sr-Latn-CS" sz="3600" dirty="0" smtClean="0">
                <a:solidFill>
                  <a:schemeClr val="accent2"/>
                </a:solidFill>
              </a:rPr>
              <a:t>profili</a:t>
            </a:r>
            <a:endParaRPr lang="en-US" sz="3600" dirty="0">
              <a:solidFill>
                <a:schemeClr val="accent2"/>
              </a:solidFill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371600"/>
            <a:ext cx="8396318" cy="5057796"/>
          </a:xfrm>
        </p:spPr>
        <p:txBody>
          <a:bodyPr>
            <a:normAutofit fontScale="85000" lnSpcReduction="20000"/>
          </a:bodyPr>
          <a:lstStyle/>
          <a:p>
            <a:pPr marL="109728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CS" b="1" dirty="0" smtClean="0"/>
              <a:t>Shizofrenija</a:t>
            </a:r>
            <a:endParaRPr lang="sr-Latn-CS" sz="2800" b="1" dirty="0" smtClean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800" dirty="0" smtClean="0"/>
              <a:t>Izraženi  “cik-cak”:  </a:t>
            </a:r>
            <a:r>
              <a:rPr lang="sr-Latn-CS" sz="2800" b="1" i="1" dirty="0" smtClean="0"/>
              <a:t>inter i intra testovni rastur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800" b="1" i="1" dirty="0" smtClean="0"/>
              <a:t>Povišenje na Ponavljanju brojeva i Kosu </a:t>
            </a:r>
            <a:r>
              <a:rPr lang="sr-Latn-CS" sz="2800" dirty="0" smtClean="0"/>
              <a:t>(ev. Šifri) </a:t>
            </a:r>
            <a:r>
              <a:rPr lang="sr-Latn-CS" sz="2800" dirty="0" smtClean="0"/>
              <a:t>jer </a:t>
            </a:r>
            <a:r>
              <a:rPr lang="sr-Latn-CS" sz="2800" dirty="0" smtClean="0"/>
              <a:t>ne zahtevaju emocionalni angažman, niti blizak socijalni kontakt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800" b="1" i="1" dirty="0" smtClean="0"/>
              <a:t>Visoke Informacije </a:t>
            </a:r>
            <a:r>
              <a:rPr lang="sr-Latn-CS" sz="2800" dirty="0" smtClean="0"/>
              <a:t>(očuvanost pamćenja)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800" b="1" i="1" dirty="0" smtClean="0"/>
              <a:t>Pad na Shvatanju </a:t>
            </a:r>
            <a:r>
              <a:rPr lang="sr-Latn-CS" sz="2800" dirty="0" smtClean="0"/>
              <a:t>(raspad logičnog zaključivanja)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800" b="1" i="1" dirty="0" smtClean="0"/>
              <a:t>Niske Sličnosti </a:t>
            </a:r>
            <a:r>
              <a:rPr lang="sr-Latn-CS" sz="2800" dirty="0" smtClean="0"/>
              <a:t>(raspad pojmova, preterana genralizacija ili konkretizacija u mišljenju)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800" dirty="0" smtClean="0"/>
              <a:t>Osobena i </a:t>
            </a:r>
            <a:r>
              <a:rPr lang="sr-Latn-CS" sz="2800" b="1" i="1" dirty="0" smtClean="0"/>
              <a:t>tipična verbalizacija </a:t>
            </a:r>
            <a:r>
              <a:rPr lang="sr-Latn-CS" sz="2800" dirty="0" smtClean="0"/>
              <a:t>(izmišljanje novih reči i čudnih kovanica)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800" b="1" i="1" dirty="0" smtClean="0"/>
              <a:t>Kvarenje odgovora </a:t>
            </a:r>
            <a:r>
              <a:rPr lang="sr-Latn-CS" sz="2800" dirty="0" smtClean="0"/>
              <a:t>(daju dobar odgovor, a onda ga pokvare ili neadekvatno argumentuju)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07524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sr-Latn-CS" sz="3600" b="1" dirty="0" smtClean="0">
                <a:solidFill>
                  <a:schemeClr val="accent2"/>
                </a:solidFill>
                <a:effectLst/>
              </a:rPr>
              <a:t>Karakteristični  profili</a:t>
            </a:r>
            <a:endParaRPr lang="en-US" sz="3600" b="0" dirty="0">
              <a:solidFill>
                <a:schemeClr val="accent2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47800"/>
            <a:ext cx="8568952" cy="500553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sr-Latn-CS" sz="2400" b="1" dirty="0" smtClean="0"/>
              <a:t>“Organicitet”: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Relativno povišenje samo na Informacijama i Shvatanju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Sniženje Aritmetike i Pamćenja brojeva (naročito unazad i velika razlika unapred-unazad)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Sniženje celog manipulativnog  dela </a:t>
            </a:r>
          </a:p>
          <a:p>
            <a:pPr marL="109728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CS" sz="2400" b="1" dirty="0" smtClean="0"/>
              <a:t>Anksiozna stanja (neuroze):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Očuvane  Sličnosti, Informacije, Shvatanje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Pad na testovima efikasnosti (Aritmetika, Ponavljanje brojeva, ali i unapred i unazad)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Pad na manipulativnom  delu (ali cik-cak, za razliku od depresije ili organiciteta)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31083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sr-Latn-CS" b="1" dirty="0" smtClean="0">
                <a:solidFill>
                  <a:schemeClr val="accent2"/>
                </a:solidFill>
              </a:rPr>
              <a:t>6. Procena </a:t>
            </a:r>
            <a:r>
              <a:rPr lang="sr-Latn-CS" b="1" dirty="0">
                <a:solidFill>
                  <a:schemeClr val="accent2"/>
                </a:solidFill>
              </a:rPr>
              <a:t>intelektualne efikasnosti</a:t>
            </a:r>
            <a:endParaRPr lang="en-US" dirty="0">
              <a:solidFill>
                <a:schemeClr val="accent2"/>
              </a:solidFill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772816"/>
            <a:ext cx="8424936" cy="46805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Intelektualna efikasnost se tiče  </a:t>
            </a:r>
            <a:r>
              <a:rPr lang="sr-Latn-CS" sz="2400" b="1" i="1" dirty="0" smtClean="0"/>
              <a:t>sposobnosti  korišćenja </a:t>
            </a:r>
            <a:r>
              <a:rPr lang="sr-Latn-CS" sz="2400" dirty="0" smtClean="0"/>
              <a:t>intelektualnih funkcija.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Merenje </a:t>
            </a:r>
            <a:r>
              <a:rPr lang="en-US" sz="2400" dirty="0" err="1" smtClean="0"/>
              <a:t>koeficijenta</a:t>
            </a:r>
            <a:r>
              <a:rPr lang="en-US" sz="2400" dirty="0" smtClean="0"/>
              <a:t> </a:t>
            </a:r>
            <a:r>
              <a:rPr lang="sr-Latn-CS" sz="2400" dirty="0" smtClean="0"/>
              <a:t>inteligencij</a:t>
            </a:r>
            <a:r>
              <a:rPr lang="en-US" sz="2400" dirty="0" smtClean="0"/>
              <a:t>e</a:t>
            </a:r>
            <a:r>
              <a:rPr lang="sr-Latn-CS" sz="2400" dirty="0" smtClean="0"/>
              <a:t> (IQ) </a:t>
            </a:r>
            <a:r>
              <a:rPr lang="sr-Latn-RS" sz="2400" dirty="0" smtClean="0">
                <a:cs typeface="Calibri" pitchFamily="34" charset="0"/>
              </a:rPr>
              <a:t>je uvek samo procena </a:t>
            </a:r>
            <a:r>
              <a:rPr lang="sr-Latn-RS" sz="2400" b="1" i="1" dirty="0" smtClean="0">
                <a:cs typeface="Calibri" pitchFamily="34" charset="0"/>
              </a:rPr>
              <a:t>aktuelnog nivoa funkcionisanja u test situaciji</a:t>
            </a:r>
            <a:endParaRPr lang="sr-Latn-CS" sz="2400" dirty="0" smtClean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Intelektualna efikasnost  može da bude </a:t>
            </a:r>
            <a:r>
              <a:rPr lang="sr-Latn-CS" sz="2400" b="1" i="1" dirty="0" smtClean="0"/>
              <a:t>očuvana</a:t>
            </a:r>
            <a:r>
              <a:rPr lang="sr-Latn-CS" sz="2400" dirty="0" smtClean="0"/>
              <a:t>, </a:t>
            </a:r>
            <a:r>
              <a:rPr lang="sr-Latn-CS" sz="2400" b="1" i="1" dirty="0" smtClean="0"/>
              <a:t>ometena ili poremećena.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Ometajući faktori mogu da budu različiti</a:t>
            </a:r>
            <a:r>
              <a:rPr lang="sr-Latn-CS" sz="2400" b="1" i="1" dirty="0" smtClean="0"/>
              <a:t>:  </a:t>
            </a:r>
            <a:r>
              <a:rPr lang="sr-Latn-CS" sz="2400" dirty="0" smtClean="0"/>
              <a:t>vezani za neki </a:t>
            </a:r>
            <a:r>
              <a:rPr lang="sr-Latn-CS" sz="2400" b="1" i="1" dirty="0" smtClean="0"/>
              <a:t>poremećaj</a:t>
            </a:r>
            <a:r>
              <a:rPr lang="sr-Latn-CS" sz="2400" b="1" dirty="0" smtClean="0"/>
              <a:t>, </a:t>
            </a:r>
            <a:r>
              <a:rPr lang="sr-Latn-CS" sz="2400" b="1" i="1" dirty="0" smtClean="0"/>
              <a:t>bolest,</a:t>
            </a:r>
            <a:r>
              <a:rPr lang="sr-Latn-CS" sz="2400" dirty="0" smtClean="0"/>
              <a:t> trenutne </a:t>
            </a:r>
            <a:r>
              <a:rPr lang="sr-Latn-CS" sz="2400" b="1" i="1" dirty="0" smtClean="0"/>
              <a:t>simptome</a:t>
            </a:r>
            <a:r>
              <a:rPr lang="sr-Latn-CS" sz="2400" b="1" dirty="0" smtClean="0"/>
              <a:t>, </a:t>
            </a:r>
            <a:r>
              <a:rPr lang="sr-Latn-CS" sz="2400" b="1" i="1" dirty="0" smtClean="0"/>
              <a:t>ličnost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ili </a:t>
            </a:r>
            <a:r>
              <a:rPr lang="sr-Latn-CS" sz="2400" b="1" i="1" dirty="0" smtClean="0"/>
              <a:t>kontekst </a:t>
            </a:r>
            <a:r>
              <a:rPr lang="sr-Latn-CS" sz="2400" dirty="0" smtClean="0"/>
              <a:t>u kome se inteligencija ispituje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688923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850106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chemeClr val="accent2"/>
                </a:solidFill>
                <a:effectLst/>
              </a:rPr>
              <a:t>Intelektualna</a:t>
            </a:r>
            <a:r>
              <a:rPr lang="en-US" sz="3600" dirty="0" smtClean="0">
                <a:solidFill>
                  <a:schemeClr val="accent2"/>
                </a:solidFill>
                <a:effectLst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effectLst/>
              </a:rPr>
              <a:t>efikasnost</a:t>
            </a:r>
            <a:endParaRPr lang="en-US" sz="3600" dirty="0">
              <a:solidFill>
                <a:schemeClr val="accent2"/>
              </a:solidFill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363272" cy="5040560"/>
          </a:xfrm>
        </p:spPr>
        <p:txBody>
          <a:bodyPr>
            <a:normAutofit/>
          </a:bodyPr>
          <a:lstStyle/>
          <a:p>
            <a:pPr marL="109728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CS" sz="2400" dirty="0" smtClean="0"/>
              <a:t>Važna pitanja na koja kliničar treba da odgovori posle primene testa inteligencije: 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200" dirty="0" smtClean="0"/>
              <a:t>koliko efikasno osoba koristi kognitivne funkcije i postojeće sposobnosti </a:t>
            </a:r>
            <a:r>
              <a:rPr lang="sr-Latn-CS" sz="2200" dirty="0"/>
              <a:t>(</a:t>
            </a:r>
            <a:r>
              <a:rPr lang="sr-Latn-CS" sz="2200" b="1" i="1" dirty="0" smtClean="0"/>
              <a:t>na testu i van testovne situacije)?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200" dirty="0" smtClean="0"/>
              <a:t>koliki je (bio) </a:t>
            </a:r>
            <a:r>
              <a:rPr lang="sr-Latn-CS" sz="2200" b="1" i="1" dirty="0" smtClean="0"/>
              <a:t>primarni intelektualni potencijal, </a:t>
            </a:r>
            <a:r>
              <a:rPr lang="sr-Latn-CS" sz="2200" dirty="0" smtClean="0"/>
              <a:t>da li ima ometanja intelektualnog funkcionisanja?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200" dirty="0" smtClean="0"/>
              <a:t>koja je vrsta ometanja (trenutni </a:t>
            </a:r>
            <a:r>
              <a:rPr lang="sr-Latn-CS" sz="2200" b="1" i="1" dirty="0" smtClean="0"/>
              <a:t>pad efikasnosti  </a:t>
            </a:r>
            <a:r>
              <a:rPr lang="sr-Latn-CS" sz="2200" dirty="0" smtClean="0"/>
              <a:t>ili </a:t>
            </a:r>
            <a:r>
              <a:rPr lang="sr-Latn-CS" sz="2200" b="1" i="1" dirty="0" smtClean="0"/>
              <a:t>propadanje,  </a:t>
            </a:r>
            <a:r>
              <a:rPr lang="sr-Latn-CS" sz="2200" dirty="0" smtClean="0"/>
              <a:t>odnosno</a:t>
            </a:r>
            <a:r>
              <a:rPr lang="sr-Latn-CS" sz="2200" b="1" i="1" dirty="0" smtClean="0"/>
              <a:t> intelektualna deterioracija</a:t>
            </a:r>
            <a:r>
              <a:rPr lang="sr-Latn-CS" sz="2200" dirty="0" smtClean="0"/>
              <a:t>)?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200" dirty="0" smtClean="0"/>
              <a:t>koja </a:t>
            </a:r>
            <a:r>
              <a:rPr lang="sr-Latn-CS" sz="2200" b="1" i="1" dirty="0" smtClean="0"/>
              <a:t>vrsta deterioracije </a:t>
            </a:r>
            <a:r>
              <a:rPr lang="sr-Latn-CS" sz="2200" dirty="0" smtClean="0"/>
              <a:t>je u pitanju: da li se radi o </a:t>
            </a:r>
            <a:r>
              <a:rPr lang="sr-Latn-CS" sz="2200" i="1" dirty="0" smtClean="0"/>
              <a:t>psihotičnom</a:t>
            </a:r>
            <a:r>
              <a:rPr lang="sr-Latn-CS" sz="2200" dirty="0" smtClean="0"/>
              <a:t> kognitivnom rasturu ili o propadanju </a:t>
            </a:r>
            <a:r>
              <a:rPr lang="sr-Latn-CS" sz="2200" i="1" dirty="0" smtClean="0"/>
              <a:t>organskog tipa</a:t>
            </a:r>
            <a:r>
              <a:rPr lang="sr-Latn-CS" sz="2200" dirty="0" smtClean="0"/>
              <a:t>?</a:t>
            </a:r>
            <a:endParaRPr lang="en-US" sz="2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08288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9512" y="476672"/>
            <a:ext cx="8964488" cy="864096"/>
          </a:xfrm>
        </p:spPr>
        <p:txBody>
          <a:bodyPr>
            <a:noAutofit/>
          </a:bodyPr>
          <a:lstStyle/>
          <a:p>
            <a:r>
              <a:rPr lang="sr-Latn-RS" sz="3200" dirty="0" smtClean="0">
                <a:solidFill>
                  <a:schemeClr val="accent2"/>
                </a:solidFill>
                <a:effectLst/>
              </a:rPr>
              <a:t>Primeri (pr)opadanja intelektualne efikasnosti</a:t>
            </a:r>
            <a:endParaRPr lang="en-US" sz="3200" dirty="0">
              <a:solidFill>
                <a:schemeClr val="accent2"/>
              </a:solidFill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1032" y="1385392"/>
            <a:ext cx="8461448" cy="547260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r-Latn-RS" sz="2400" dirty="0" smtClean="0"/>
              <a:t>kod </a:t>
            </a:r>
            <a:r>
              <a:rPr lang="sr-Latn-RS" sz="2400" b="1" i="1" dirty="0" smtClean="0"/>
              <a:t>Sch procesa </a:t>
            </a:r>
            <a:r>
              <a:rPr lang="sr-Latn-RS" sz="2400" dirty="0" smtClean="0"/>
              <a:t>- propadanje apstraktnog mišljenja </a:t>
            </a:r>
          </a:p>
          <a:p>
            <a:pPr>
              <a:spcAft>
                <a:spcPts val="600"/>
              </a:spcAft>
            </a:pPr>
            <a:r>
              <a:rPr lang="sr-Latn-RS" sz="2400" dirty="0" smtClean="0"/>
              <a:t>kod različitih teškoća </a:t>
            </a:r>
            <a:r>
              <a:rPr lang="sr-Latn-RS" sz="2400" b="1" i="1" dirty="0" smtClean="0"/>
              <a:t>organske prirode</a:t>
            </a:r>
            <a:r>
              <a:rPr lang="sr-Latn-RS" sz="2400" dirty="0" smtClean="0"/>
              <a:t> – propadanje pojedinih sposobnosti (npr. vizuomotorne koordinacije, pamćenja,  i sl.)</a:t>
            </a:r>
          </a:p>
          <a:p>
            <a:pPr>
              <a:spcAft>
                <a:spcPts val="600"/>
              </a:spcAft>
            </a:pPr>
            <a:r>
              <a:rPr lang="sr-Latn-RS" sz="2400" dirty="0" smtClean="0"/>
              <a:t>kod </a:t>
            </a:r>
            <a:r>
              <a:rPr lang="sr-Latn-RS" sz="2400" b="1" i="1" dirty="0" smtClean="0"/>
              <a:t>anksioznosti</a:t>
            </a:r>
            <a:r>
              <a:rPr lang="sr-Latn-RS" sz="2400" dirty="0" smtClean="0"/>
              <a:t> – opadanje na testovima efikasnosti  (aritemtika, brojevi, kada se meri vreme) </a:t>
            </a:r>
          </a:p>
          <a:p>
            <a:pPr>
              <a:spcAft>
                <a:spcPts val="600"/>
              </a:spcAft>
            </a:pPr>
            <a:r>
              <a:rPr lang="sr-Latn-RS" sz="2400" dirty="0" smtClean="0"/>
              <a:t>kod </a:t>
            </a:r>
            <a:r>
              <a:rPr lang="sr-Latn-RS" sz="2400" b="1" i="1" dirty="0" smtClean="0"/>
              <a:t>poremećaja kontrole impulsa </a:t>
            </a:r>
            <a:r>
              <a:rPr lang="sr-Latn-RS" sz="2400" dirty="0" smtClean="0"/>
              <a:t>ili  negativistične ličnosti - pad na shvatanju i tumačenju socijanih situacija </a:t>
            </a:r>
          </a:p>
          <a:p>
            <a:pPr>
              <a:spcAft>
                <a:spcPts val="600"/>
              </a:spcAft>
            </a:pPr>
            <a:r>
              <a:rPr lang="sr-Latn-RS" sz="2400" dirty="0" smtClean="0"/>
              <a:t>u </a:t>
            </a:r>
            <a:r>
              <a:rPr lang="sr-Latn-RS" sz="2400" b="1" i="1" dirty="0" smtClean="0"/>
              <a:t>kontekstu</a:t>
            </a:r>
            <a:r>
              <a:rPr lang="sr-Latn-RS" sz="2400" dirty="0" smtClean="0"/>
              <a:t> testiranja – opšte opadanje učinka zbog teškoća koncentracije u situaciji kada je superviziran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P</a:t>
            </a:r>
            <a:r>
              <a:rPr lang="sr-Latn-RS" sz="2400" dirty="0" smtClean="0"/>
              <a:t>ostoji i </a:t>
            </a:r>
            <a:r>
              <a:rPr lang="sr-Latn-RS" sz="2400" b="1" i="1" dirty="0" smtClean="0"/>
              <a:t>normalno opadanje </a:t>
            </a:r>
            <a:r>
              <a:rPr lang="sr-Latn-RS" sz="2400" dirty="0" smtClean="0"/>
              <a:t>sa godinama života (ugrađeno u skalu)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985872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457200"/>
            <a:ext cx="8229600" cy="928192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solidFill>
                  <a:schemeClr val="accent2"/>
                </a:solidFill>
                <a:effectLst/>
              </a:rPr>
              <a:t>Raskorak: test-život </a:t>
            </a:r>
            <a:r>
              <a:rPr lang="sr-Latn-CS" sz="3600" dirty="0" smtClean="0">
                <a:solidFill>
                  <a:schemeClr val="accent2"/>
                </a:solidFill>
              </a:rPr>
              <a:t> 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5069160"/>
          </a:xfrm>
        </p:spPr>
        <p:txBody>
          <a:bodyPr>
            <a:normAutofit/>
          </a:bodyPr>
          <a:lstStyle/>
          <a:p>
            <a:pPr marL="109728" indent="0">
              <a:spcAft>
                <a:spcPts val="600"/>
              </a:spcAft>
              <a:buNone/>
            </a:pPr>
            <a:r>
              <a:rPr lang="sr-Latn-CS" sz="2400" dirty="0" smtClean="0"/>
              <a:t>Svaki veliki raskorak između dobijenog skora na VITI i očekivanog rezultata obzirom na</a:t>
            </a:r>
            <a:endParaRPr lang="en-US" sz="2400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b="1" i="1" dirty="0" smtClean="0"/>
              <a:t>          Stepen obrazovanja 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b="1" i="1" dirty="0" smtClean="0"/>
              <a:t>          Profesionalni uspeh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b="1" i="1" dirty="0" smtClean="0"/>
              <a:t>          Opštu životnu efikasnost</a:t>
            </a:r>
          </a:p>
          <a:p>
            <a:pPr>
              <a:spcAft>
                <a:spcPts val="600"/>
              </a:spcAft>
              <a:buNone/>
            </a:pPr>
            <a:r>
              <a:rPr lang="sr-Latn-CS" sz="2400" dirty="0" smtClean="0"/>
              <a:t>...upozorava na mogućnost  (pr)opadanja kognitivnih funkcije (</a:t>
            </a:r>
            <a:r>
              <a:rPr lang="sr-Latn-CS" sz="2400" b="1" i="1" dirty="0" smtClean="0"/>
              <a:t>brže nego što se to očekuje sa godinama</a:t>
            </a:r>
            <a:r>
              <a:rPr lang="sr-Latn-CS" sz="2400" dirty="0" smtClean="0"/>
              <a:t>)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 smtClean="0"/>
              <a:t>Naročito su upozoravajuće </a:t>
            </a:r>
            <a:r>
              <a:rPr lang="sr-Latn-CS" sz="2400" b="1" i="1" dirty="0" smtClean="0"/>
              <a:t>diskrepancije</a:t>
            </a:r>
            <a:r>
              <a:rPr lang="sr-Latn-CS" sz="2400" dirty="0" smtClean="0"/>
              <a:t> izme</a:t>
            </a:r>
            <a:r>
              <a:rPr lang="sr-Latn-RS" sz="2400" dirty="0"/>
              <a:t>đ</a:t>
            </a:r>
            <a:r>
              <a:rPr lang="sr-Latn-CS" sz="2400" dirty="0" smtClean="0"/>
              <a:t>u pretpostavljenih znanja i sposobnosti i neuspeha na odgovarajućim subtestovima (</a:t>
            </a:r>
            <a:r>
              <a:rPr lang="sr-Latn-CS" sz="2400" i="1" dirty="0" smtClean="0"/>
              <a:t>npr. profesor matematike podbaci na subtestu Aritmetičkog rezonovanja!)</a:t>
            </a:r>
          </a:p>
          <a:p>
            <a:endParaRPr lang="sr-Latn-CS" dirty="0" smtClean="0"/>
          </a:p>
          <a:p>
            <a:endParaRPr lang="sr-Latn-CS" dirty="0" smtClean="0"/>
          </a:p>
          <a:p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323544761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548680"/>
            <a:ext cx="8373616" cy="778098"/>
          </a:xfrm>
        </p:spPr>
        <p:txBody>
          <a:bodyPr>
            <a:normAutofit fontScale="90000"/>
          </a:bodyPr>
          <a:lstStyle/>
          <a:p>
            <a:r>
              <a:rPr lang="sr-Latn-CS" sz="3600" b="1" dirty="0" smtClean="0">
                <a:solidFill>
                  <a:schemeClr val="accent2"/>
                </a:solidFill>
                <a:effectLst/>
              </a:rPr>
              <a:t>Koeficijent (procenat) deterioracije DQ</a:t>
            </a:r>
            <a:endParaRPr lang="en-US" sz="3600" b="1" dirty="0">
              <a:solidFill>
                <a:schemeClr val="accent2"/>
              </a:solidFill>
              <a:effectLst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628800"/>
            <a:ext cx="8784976" cy="496855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b="1" i="1" dirty="0" smtClean="0"/>
              <a:t>Normalno opadanje</a:t>
            </a:r>
            <a:r>
              <a:rPr lang="sr-Latn-CS" sz="2400" i="1" dirty="0" smtClean="0"/>
              <a:t> </a:t>
            </a:r>
            <a:r>
              <a:rPr lang="sr-Latn-CS" sz="2400" dirty="0" smtClean="0"/>
              <a:t>inteligencije (efikasnosti) sa godinama je kada se zadržava </a:t>
            </a:r>
            <a:r>
              <a:rPr lang="sr-Latn-CS" sz="2400" i="1" dirty="0" smtClean="0"/>
              <a:t>ista distanca prema proseku svoje dobne grupe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b="1" i="1" dirty="0" smtClean="0"/>
              <a:t>Pad efikasnosti</a:t>
            </a:r>
            <a:r>
              <a:rPr lang="sr-Latn-CS" sz="2400" b="1" dirty="0" smtClean="0"/>
              <a:t>:</a:t>
            </a:r>
            <a:r>
              <a:rPr lang="sr-Latn-CS" sz="2400" dirty="0" smtClean="0"/>
              <a:t> ako je gubitak sposobnosti prolazan, usled anksioznosti, regresije (akutna psihoza, uznemirenost, depresivnost i sl.)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b="1" i="1" dirty="0" smtClean="0"/>
              <a:t>Deterioracija</a:t>
            </a:r>
            <a:r>
              <a:rPr lang="sr-Latn-CS" sz="2400" b="1" dirty="0" smtClean="0"/>
              <a:t> (gubitak, propadanje sposobnosti):</a:t>
            </a:r>
            <a:r>
              <a:rPr lang="sr-Latn-CS" sz="2400" dirty="0" smtClean="0"/>
              <a:t>  kada </a:t>
            </a:r>
            <a:r>
              <a:rPr lang="sr-Latn-CS" sz="2400" dirty="0"/>
              <a:t>je </a:t>
            </a:r>
            <a:r>
              <a:rPr lang="sr-Latn-CS" sz="2400" dirty="0" smtClean="0"/>
              <a:t>intelektualni pad </a:t>
            </a:r>
            <a:r>
              <a:rPr lang="sr-Latn-CS" sz="2400" dirty="0"/>
              <a:t>trajan </a:t>
            </a:r>
            <a:r>
              <a:rPr lang="sr-Latn-CS" sz="2400" dirty="0" smtClean="0"/>
              <a:t>(usled “organiciteta”, Sch procesa)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b="1" dirty="0" smtClean="0"/>
              <a:t>Koeficijent </a:t>
            </a:r>
            <a:r>
              <a:rPr lang="sr-Latn-CS" sz="2400" b="1" dirty="0"/>
              <a:t>deterioracije</a:t>
            </a:r>
            <a:r>
              <a:rPr lang="sr-Latn-CS" sz="2400" dirty="0"/>
              <a:t> na </a:t>
            </a:r>
            <a:r>
              <a:rPr lang="sr-Latn-CS" sz="2400" dirty="0" smtClean="0"/>
              <a:t>VITI </a:t>
            </a:r>
            <a:r>
              <a:rPr lang="sr-Latn-CS" sz="2400" dirty="0"/>
              <a:t>skali se računa preko odnosa </a:t>
            </a:r>
            <a:r>
              <a:rPr lang="sr-Latn-CS" sz="2400" b="1" dirty="0"/>
              <a:t>otpornih</a:t>
            </a:r>
            <a:r>
              <a:rPr lang="sr-Latn-CS" sz="2400" dirty="0"/>
              <a:t> (sporo propadajućih) i </a:t>
            </a:r>
            <a:r>
              <a:rPr lang="sr-Latn-CS" sz="2400" b="1" dirty="0"/>
              <a:t>neotpornih </a:t>
            </a:r>
            <a:r>
              <a:rPr lang="sr-Latn-CS" sz="2400" dirty="0"/>
              <a:t>(brzo-propadajućih) </a:t>
            </a:r>
            <a:r>
              <a:rPr lang="sr-Latn-CS" sz="2400" dirty="0" smtClean="0"/>
              <a:t>subtestova (</a:t>
            </a:r>
            <a:r>
              <a:rPr lang="sr-Latn-CS" sz="2400" i="1" dirty="0" smtClean="0"/>
              <a:t>nije sasvim jasno zašto neki testovi odolevaju, a neki ne</a:t>
            </a:r>
            <a:r>
              <a:rPr lang="sr-Latn-CS" sz="2400" dirty="0" smtClean="0"/>
              <a:t>)</a:t>
            </a:r>
            <a:endParaRPr lang="en-US" sz="2400" dirty="0" smtClean="0"/>
          </a:p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9887733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579296" cy="980728"/>
          </a:xfrm>
        </p:spPr>
        <p:txBody>
          <a:bodyPr>
            <a:normAutofit fontScale="90000"/>
          </a:bodyPr>
          <a:lstStyle/>
          <a:p>
            <a:r>
              <a:rPr lang="sr-Latn-CS" sz="3600" b="1" dirty="0" smtClean="0">
                <a:solidFill>
                  <a:schemeClr val="accent2"/>
                </a:solidFill>
                <a:effectLst/>
              </a:rPr>
              <a:t>Procena  koeficijenta  deterioracije - DQ</a:t>
            </a:r>
            <a:endParaRPr lang="en-US" sz="3600" b="1" dirty="0">
              <a:solidFill>
                <a:schemeClr val="accent2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556376" cy="518160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b="1" dirty="0" smtClean="0"/>
              <a:t>Formula</a:t>
            </a:r>
            <a:r>
              <a:rPr lang="sr-Latn-CS" sz="2600" dirty="0" smtClean="0"/>
              <a:t>: </a:t>
            </a:r>
            <a:r>
              <a:rPr lang="sr-Latn-CS" sz="2600" u="sng" dirty="0" smtClean="0"/>
              <a:t>otporni-neotporni</a:t>
            </a:r>
            <a:r>
              <a:rPr lang="sr-Latn-CS" sz="2600" dirty="0" smtClean="0"/>
              <a:t> x 100 </a:t>
            </a:r>
            <a:r>
              <a:rPr lang="en-US" sz="2600" dirty="0" smtClean="0"/>
              <a:t>=</a:t>
            </a:r>
            <a:r>
              <a:rPr lang="sr-Latn-CS" sz="2600" dirty="0" smtClean="0"/>
              <a:t> DQ </a:t>
            </a:r>
          </a:p>
          <a:p>
            <a:pPr marL="109728" indent="0"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CS" sz="2600" dirty="0"/>
              <a:t> </a:t>
            </a:r>
            <a:r>
              <a:rPr lang="sr-Latn-CS" sz="2600" dirty="0" smtClean="0"/>
              <a:t>                                otporni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b="1" i="1" dirty="0" smtClean="0"/>
              <a:t>Otporni subtestovi</a:t>
            </a:r>
            <a:r>
              <a:rPr lang="sr-Latn-CS" sz="2600" dirty="0" smtClean="0"/>
              <a:t>: </a:t>
            </a:r>
            <a:br>
              <a:rPr lang="sr-Latn-CS" sz="2600" dirty="0" smtClean="0"/>
            </a:br>
            <a:r>
              <a:rPr lang="sr-Latn-CS" sz="2600" dirty="0" smtClean="0"/>
              <a:t>Informacije+Rečnik+</a:t>
            </a:r>
            <a:r>
              <a:rPr lang="en-US" sz="2600" dirty="0" err="1" smtClean="0"/>
              <a:t>Dopuna</a:t>
            </a:r>
            <a:r>
              <a:rPr lang="sr-Latn-RS" sz="2600" dirty="0" smtClean="0"/>
              <a:t>+</a:t>
            </a:r>
            <a:r>
              <a:rPr lang="sr-Latn-CS" sz="2600" dirty="0" smtClean="0"/>
              <a:t>Sklapanje figura 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b="1" i="1" dirty="0" smtClean="0"/>
              <a:t>Neotporni  subtestovi</a:t>
            </a:r>
            <a:r>
              <a:rPr lang="sr-Latn-CS" sz="2600" dirty="0" smtClean="0"/>
              <a:t>: </a:t>
            </a:r>
          </a:p>
          <a:p>
            <a:pPr marL="109728" indent="0">
              <a:spcAft>
                <a:spcPts val="1200"/>
              </a:spcAft>
              <a:buClr>
                <a:schemeClr val="accent2"/>
              </a:buClr>
              <a:buNone/>
            </a:pPr>
            <a:r>
              <a:rPr lang="sr-Latn-CS" sz="2600" dirty="0"/>
              <a:t> </a:t>
            </a:r>
            <a:r>
              <a:rPr lang="sr-Latn-CS" sz="2600" dirty="0" smtClean="0"/>
              <a:t>   Aritmetika+Ponavljanje brojeva+Kocka mozaik+Šifra 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b="1" i="1" dirty="0" smtClean="0"/>
              <a:t>Gubitak od </a:t>
            </a:r>
            <a:r>
              <a:rPr lang="sr-Latn-CS" sz="2600" b="1" dirty="0" smtClean="0"/>
              <a:t>20%</a:t>
            </a:r>
            <a:r>
              <a:rPr lang="sr-Latn-CS" sz="2600" dirty="0" smtClean="0"/>
              <a:t> i više ukazuje na mogućnost propadanja ili oštećenje inteligencije (</a:t>
            </a:r>
            <a:r>
              <a:rPr lang="sr-Latn-CS" sz="2600" i="1" dirty="0" smtClean="0"/>
              <a:t>bez specifikacije uzroka</a:t>
            </a:r>
            <a:r>
              <a:rPr lang="sr-Latn-CS" sz="2600" dirty="0" smtClean="0"/>
              <a:t>)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dirty="0" smtClean="0"/>
              <a:t>Koeficijent  nije pokazao visoku validnost, ali može da bude dodatni podatak u slučaju gde se inače </a:t>
            </a:r>
            <a:r>
              <a:rPr lang="sr-Latn-CS" sz="2600" i="1" dirty="0" smtClean="0"/>
              <a:t>sumnja na pad </a:t>
            </a:r>
            <a:r>
              <a:rPr lang="sr-Latn-CS" sz="2600" dirty="0" smtClean="0"/>
              <a:t>intelektualnih funkcija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600" i="1" dirty="0" smtClean="0"/>
              <a:t>Negativan količnik se ne tumači! </a:t>
            </a:r>
            <a:endParaRPr lang="en-US" sz="2600" i="1" dirty="0" smtClean="0"/>
          </a:p>
          <a:p>
            <a:pPr>
              <a:buNone/>
            </a:pPr>
            <a:r>
              <a:rPr lang="sr-Latn-CS" i="1" dirty="0" smtClean="0"/>
              <a:t>    </a:t>
            </a:r>
            <a:endParaRPr lang="en-US" i="1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216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915400" cy="914400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x-none" sz="3600" smtClean="0">
                <a:solidFill>
                  <a:schemeClr val="accent2"/>
                </a:solidFill>
              </a:rPr>
              <a:t>2. </a:t>
            </a:r>
            <a:r>
              <a:rPr lang="en-US" sz="3600" dirty="0" smtClean="0">
                <a:solidFill>
                  <a:schemeClr val="accent2"/>
                </a:solidFill>
              </a:rPr>
              <a:t>P</a:t>
            </a:r>
            <a:r>
              <a:rPr lang="x-none" sz="3600" smtClean="0">
                <a:solidFill>
                  <a:schemeClr val="accent2"/>
                </a:solidFill>
              </a:rPr>
              <a:t>rocena značajnosti razlike izme</a:t>
            </a:r>
            <a:r>
              <a:rPr lang="sr-Latn-RS" sz="3600" dirty="0" smtClean="0">
                <a:solidFill>
                  <a:schemeClr val="accent2"/>
                </a:solidFill>
              </a:rPr>
              <a:t>đ</a:t>
            </a:r>
            <a:r>
              <a:rPr lang="x-none" sz="3600" smtClean="0">
                <a:solidFill>
                  <a:schemeClr val="accent2"/>
                </a:solidFill>
              </a:rPr>
              <a:t>u IQv </a:t>
            </a:r>
            <a:r>
              <a:rPr lang="x-none" sz="3600">
                <a:solidFill>
                  <a:schemeClr val="accent2"/>
                </a:solidFill>
              </a:rPr>
              <a:t>i </a:t>
            </a:r>
            <a:r>
              <a:rPr lang="x-none" sz="3600" smtClean="0">
                <a:solidFill>
                  <a:schemeClr val="accent2"/>
                </a:solidFill>
              </a:rPr>
              <a:t>IQm</a:t>
            </a:r>
            <a:r>
              <a:rPr lang="sr-Latn-RS" sz="3600" dirty="0" smtClean="0">
                <a:solidFill>
                  <a:schemeClr val="accent2"/>
                </a:solidFill>
              </a:rPr>
              <a:t/>
            </a:r>
            <a:br>
              <a:rPr lang="sr-Latn-RS" sz="3600" dirty="0" smtClean="0">
                <a:solidFill>
                  <a:schemeClr val="accent2"/>
                </a:solidFill>
              </a:rPr>
            </a:br>
            <a:r>
              <a:rPr lang="sr-Latn-RS" sz="3600" dirty="0" smtClean="0">
                <a:solidFill>
                  <a:schemeClr val="accent2"/>
                </a:solidFill>
              </a:rPr>
              <a:t>    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898136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sz="2400" dirty="0" smtClean="0"/>
              <a:t>N</a:t>
            </a:r>
            <a:r>
              <a:rPr lang="x-none" sz="2400" dirty="0" smtClean="0"/>
              <a:t>a VITI-ju statistički značajna razlika </a:t>
            </a:r>
            <a:r>
              <a:rPr lang="x-none" sz="2400" smtClean="0"/>
              <a:t>iznosi </a:t>
            </a:r>
            <a:r>
              <a:rPr lang="sr-Latn-RS" sz="2400" dirty="0" smtClean="0"/>
              <a:t/>
            </a:r>
            <a:br>
              <a:rPr lang="sr-Latn-RS" sz="2400" dirty="0" smtClean="0"/>
            </a:br>
            <a:r>
              <a:rPr lang="sr-Latn-RS" sz="2400" dirty="0" smtClean="0"/>
              <a:t> </a:t>
            </a:r>
            <a:r>
              <a:rPr lang="x-none" sz="2400" b="1" smtClean="0"/>
              <a:t>12 </a:t>
            </a:r>
            <a:r>
              <a:rPr lang="sr-Latn-RS" sz="2400" dirty="0" smtClean="0"/>
              <a:t>IQ (p&lt;</a:t>
            </a:r>
            <a:r>
              <a:rPr lang="x-none" sz="2400" smtClean="0"/>
              <a:t>.05</a:t>
            </a:r>
            <a:r>
              <a:rPr lang="sr-Latn-RS" sz="2400" dirty="0" smtClean="0"/>
              <a:t>), odnosno</a:t>
            </a:r>
            <a:r>
              <a:rPr lang="x-none" sz="2400" smtClean="0"/>
              <a:t> </a:t>
            </a:r>
            <a:r>
              <a:rPr lang="x-none" sz="2400" b="1" smtClean="0"/>
              <a:t>15</a:t>
            </a:r>
            <a:r>
              <a:rPr lang="x-none" sz="2400" smtClean="0"/>
              <a:t> </a:t>
            </a:r>
            <a:r>
              <a:rPr lang="sr-Latn-RS" sz="2400" dirty="0" smtClean="0"/>
              <a:t>IQ</a:t>
            </a:r>
            <a:r>
              <a:rPr lang="x-none" sz="2400" smtClean="0"/>
              <a:t> </a:t>
            </a:r>
            <a:r>
              <a:rPr lang="sr-Latn-RS" sz="2400" dirty="0" smtClean="0"/>
              <a:t>(p&lt;</a:t>
            </a:r>
            <a:r>
              <a:rPr lang="x-none" sz="2400" smtClean="0"/>
              <a:t>0.01</a:t>
            </a:r>
            <a:r>
              <a:rPr lang="sr-Latn-RS" sz="2400" dirty="0" smtClean="0"/>
              <a:t>)</a:t>
            </a:r>
            <a:endParaRPr lang="x-none" sz="2400" smtClean="0"/>
          </a:p>
          <a:p>
            <a:pPr marL="109728" indent="0">
              <a:buNone/>
            </a:pPr>
            <a:endParaRPr lang="sr-Latn-RS" sz="2400" dirty="0" smtClean="0"/>
          </a:p>
          <a:p>
            <a:pPr marL="109728" lvl="2" indent="0">
              <a:buClr>
                <a:schemeClr val="accent3"/>
              </a:buClr>
              <a:buNone/>
            </a:pPr>
            <a:r>
              <a:rPr lang="sr-Latn-RS" b="1" dirty="0" smtClean="0">
                <a:solidFill>
                  <a:schemeClr val="accent2"/>
                </a:solidFill>
              </a:rPr>
              <a:t>   </a:t>
            </a:r>
            <a:r>
              <a:rPr lang="x-none" b="1" smtClean="0">
                <a:solidFill>
                  <a:schemeClr val="accent2"/>
                </a:solidFill>
              </a:rPr>
              <a:t>IQm </a:t>
            </a:r>
            <a:r>
              <a:rPr lang="x-none" b="1">
                <a:solidFill>
                  <a:schemeClr val="accent2"/>
                </a:solidFill>
              </a:rPr>
              <a:t>&gt; </a:t>
            </a:r>
            <a:r>
              <a:rPr lang="x-none" b="1" smtClean="0">
                <a:solidFill>
                  <a:schemeClr val="accent2"/>
                </a:solidFill>
              </a:rPr>
              <a:t>I</a:t>
            </a:r>
            <a:r>
              <a:rPr lang="sr-Latn-RS" b="1" dirty="0">
                <a:solidFill>
                  <a:schemeClr val="accent2"/>
                </a:solidFill>
              </a:rPr>
              <a:t>Q</a:t>
            </a:r>
            <a:r>
              <a:rPr lang="x-none" b="1" smtClean="0">
                <a:solidFill>
                  <a:schemeClr val="accent2"/>
                </a:solidFill>
              </a:rPr>
              <a:t>v</a:t>
            </a:r>
            <a:r>
              <a:rPr lang="sr-Latn-RS" b="1" dirty="0" smtClean="0">
                <a:solidFill>
                  <a:schemeClr val="accent2"/>
                </a:solidFill>
              </a:rPr>
              <a:t> - </a:t>
            </a:r>
            <a:r>
              <a:rPr lang="sr-Latn-RS" dirty="0" smtClean="0">
                <a:solidFill>
                  <a:schemeClr val="accent2"/>
                </a:solidFill>
              </a:rPr>
              <a:t>i</a:t>
            </a:r>
            <a:r>
              <a:rPr lang="x-none" sz="2400" smtClean="0">
                <a:solidFill>
                  <a:schemeClr val="accent2"/>
                </a:solidFill>
              </a:rPr>
              <a:t>nterpretacija </a:t>
            </a:r>
            <a:r>
              <a:rPr lang="x-none" sz="2400" dirty="0" smtClean="0">
                <a:solidFill>
                  <a:schemeClr val="accent2"/>
                </a:solidFill>
              </a:rPr>
              <a:t>mogućih razloga velike razlike:</a:t>
            </a:r>
          </a:p>
          <a:p>
            <a:pPr lvl="2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</a:rPr>
              <a:t>R</a:t>
            </a:r>
            <a:r>
              <a:rPr lang="x-none" sz="2000" smtClean="0">
                <a:solidFill>
                  <a:schemeClr val="tx1"/>
                </a:solidFill>
              </a:rPr>
              <a:t>azvijen</a:t>
            </a:r>
            <a:r>
              <a:rPr lang="sr-Latn-RS" sz="2000" dirty="0" smtClean="0">
                <a:solidFill>
                  <a:schemeClr val="tx1"/>
                </a:solidFill>
              </a:rPr>
              <a:t>ija</a:t>
            </a:r>
            <a:r>
              <a:rPr lang="x-none" sz="2000" smtClean="0">
                <a:solidFill>
                  <a:schemeClr val="tx1"/>
                </a:solidFill>
              </a:rPr>
              <a:t> </a:t>
            </a:r>
            <a:r>
              <a:rPr lang="x-none" sz="2000" dirty="0" smtClean="0">
                <a:solidFill>
                  <a:schemeClr val="tx1"/>
                </a:solidFill>
              </a:rPr>
              <a:t>fluidna inteligencija i vizuelizacija </a:t>
            </a:r>
            <a:r>
              <a:rPr lang="x-none" sz="2000" smtClean="0">
                <a:solidFill>
                  <a:schemeClr val="tx1"/>
                </a:solidFill>
              </a:rPr>
              <a:t>u pore</a:t>
            </a:r>
            <a:r>
              <a:rPr lang="sr-Latn-RS" sz="2000" dirty="0" smtClean="0">
                <a:solidFill>
                  <a:schemeClr val="tx1"/>
                </a:solidFill>
              </a:rPr>
              <a:t>đ</a:t>
            </a:r>
            <a:r>
              <a:rPr lang="x-none" sz="2000" smtClean="0">
                <a:solidFill>
                  <a:schemeClr val="tx1"/>
                </a:solidFill>
              </a:rPr>
              <a:t>enju sa kristalizovanom </a:t>
            </a:r>
            <a:r>
              <a:rPr lang="x-none" sz="2000" dirty="0" smtClean="0">
                <a:solidFill>
                  <a:schemeClr val="tx1"/>
                </a:solidFill>
              </a:rPr>
              <a:t>inteligencijom i kratkoročnom memorijom</a:t>
            </a:r>
          </a:p>
          <a:p>
            <a:pPr lvl="2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</a:rPr>
              <a:t>R</a:t>
            </a:r>
            <a:r>
              <a:rPr lang="x-none" sz="2000" smtClean="0">
                <a:solidFill>
                  <a:schemeClr val="tx1"/>
                </a:solidFill>
              </a:rPr>
              <a:t>azvijen</a:t>
            </a:r>
            <a:r>
              <a:rPr lang="sr-Latn-RS" sz="2000" dirty="0" smtClean="0">
                <a:solidFill>
                  <a:schemeClr val="tx1"/>
                </a:solidFill>
              </a:rPr>
              <a:t>ije</a:t>
            </a:r>
            <a:r>
              <a:rPr lang="x-none" sz="2000" smtClean="0">
                <a:solidFill>
                  <a:schemeClr val="tx1"/>
                </a:solidFill>
              </a:rPr>
              <a:t> veštine perceptivne </a:t>
            </a:r>
            <a:r>
              <a:rPr lang="x-none" sz="2000" dirty="0" smtClean="0">
                <a:solidFill>
                  <a:schemeClr val="tx1"/>
                </a:solidFill>
              </a:rPr>
              <a:t>organizacije u poredjenju </a:t>
            </a:r>
            <a:r>
              <a:rPr lang="x-none" sz="2000" smtClean="0">
                <a:solidFill>
                  <a:schemeClr val="tx1"/>
                </a:solidFill>
              </a:rPr>
              <a:t>sa sposobnošću </a:t>
            </a:r>
            <a:r>
              <a:rPr lang="x-none" sz="2000" dirty="0" smtClean="0">
                <a:solidFill>
                  <a:schemeClr val="tx1"/>
                </a:solidFill>
              </a:rPr>
              <a:t>verbalnog razumevanja</a:t>
            </a:r>
          </a:p>
          <a:p>
            <a:pPr lvl="2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</a:rPr>
              <a:t>O</a:t>
            </a:r>
            <a:r>
              <a:rPr lang="x-none" sz="2000" dirty="0" smtClean="0">
                <a:solidFill>
                  <a:schemeClr val="tx1"/>
                </a:solidFill>
              </a:rPr>
              <a:t>štećenja </a:t>
            </a:r>
            <a:r>
              <a:rPr lang="x-none" sz="2000" smtClean="0">
                <a:solidFill>
                  <a:schemeClr val="tx1"/>
                </a:solidFill>
              </a:rPr>
              <a:t>leve hemisfere</a:t>
            </a:r>
            <a:endParaRPr lang="sr-Latn-RS" sz="2000" dirty="0" smtClean="0">
              <a:solidFill>
                <a:schemeClr val="tx1"/>
              </a:solidFill>
            </a:endParaRPr>
          </a:p>
          <a:p>
            <a:pPr marL="411480" lvl="1" indent="0">
              <a:buNone/>
            </a:pPr>
            <a:r>
              <a:rPr lang="sr-Latn-RS" dirty="0" smtClean="0"/>
              <a:t>I</a:t>
            </a:r>
            <a:r>
              <a:rPr lang="x-none" smtClean="0"/>
              <a:t>spitani</a:t>
            </a:r>
            <a:r>
              <a:rPr lang="en-US" dirty="0" smtClean="0"/>
              <a:t>ci</a:t>
            </a:r>
            <a:r>
              <a:rPr lang="x-none" smtClean="0"/>
              <a:t> koji tipično imaju IQm&gt;I</a:t>
            </a:r>
            <a:r>
              <a:rPr lang="en-US" dirty="0" smtClean="0"/>
              <a:t>Q</a:t>
            </a:r>
            <a:r>
              <a:rPr lang="x-none" smtClean="0"/>
              <a:t>v</a:t>
            </a:r>
            <a:endParaRPr lang="en-US" dirty="0" smtClean="0"/>
          </a:p>
          <a:p>
            <a:pPr lvl="1">
              <a:buFont typeface="Wingdings" pitchFamily="2" charset="2"/>
              <a:buChar char="Ø"/>
            </a:pPr>
            <a:r>
              <a:rPr lang="en-US" sz="1900" dirty="0" smtClean="0">
                <a:solidFill>
                  <a:schemeClr val="tx1"/>
                </a:solidFill>
              </a:rPr>
              <a:t>T</a:t>
            </a:r>
            <a:r>
              <a:rPr lang="x-none" sz="1900">
                <a:solidFill>
                  <a:schemeClr val="tx1"/>
                </a:solidFill>
              </a:rPr>
              <a:t>eškoće u učenju, slabija pismenost</a:t>
            </a:r>
          </a:p>
          <a:p>
            <a:pPr lvl="1">
              <a:buFont typeface="Wingdings" pitchFamily="2" charset="2"/>
              <a:buChar char="Ø"/>
            </a:pPr>
            <a:r>
              <a:rPr lang="en-US" sz="1900" dirty="0">
                <a:solidFill>
                  <a:schemeClr val="tx1"/>
                </a:solidFill>
              </a:rPr>
              <a:t>D</a:t>
            </a:r>
            <a:r>
              <a:rPr lang="x-none" sz="1900">
                <a:solidFill>
                  <a:schemeClr val="tx1"/>
                </a:solidFill>
              </a:rPr>
              <a:t>elikventi, antisocijalni poremećaji</a:t>
            </a:r>
          </a:p>
          <a:p>
            <a:pPr lvl="1">
              <a:buFont typeface="Wingdings" pitchFamily="2" charset="2"/>
              <a:buChar char="Ø"/>
            </a:pPr>
            <a:r>
              <a:rPr lang="en-US" sz="1900" dirty="0">
                <a:solidFill>
                  <a:schemeClr val="tx1"/>
                </a:solidFill>
              </a:rPr>
              <a:t>B</a:t>
            </a:r>
            <a:r>
              <a:rPr lang="x-none" sz="1900">
                <a:solidFill>
                  <a:schemeClr val="tx1"/>
                </a:solidFill>
              </a:rPr>
              <a:t>ilingvalni</a:t>
            </a:r>
          </a:p>
          <a:p>
            <a:pPr lvl="1">
              <a:buFont typeface="Wingdings" pitchFamily="2" charset="2"/>
              <a:buChar char="Ø"/>
            </a:pPr>
            <a:r>
              <a:rPr lang="en-US" sz="1900" dirty="0">
                <a:solidFill>
                  <a:schemeClr val="tx1"/>
                </a:solidFill>
              </a:rPr>
              <a:t>A</a:t>
            </a:r>
            <a:r>
              <a:rPr lang="x-none" sz="1900">
                <a:solidFill>
                  <a:schemeClr val="tx1"/>
                </a:solidFill>
              </a:rPr>
              <a:t>utistični</a:t>
            </a:r>
          </a:p>
          <a:p>
            <a:pPr lvl="1">
              <a:buFont typeface="Wingdings" pitchFamily="2" charset="2"/>
              <a:buChar char="Ø"/>
            </a:pPr>
            <a:r>
              <a:rPr lang="en-US" sz="1900" dirty="0">
                <a:solidFill>
                  <a:schemeClr val="tx1"/>
                </a:solidFill>
              </a:rPr>
              <a:t>S</a:t>
            </a:r>
            <a:r>
              <a:rPr lang="x-none" sz="1900">
                <a:solidFill>
                  <a:schemeClr val="tx1"/>
                </a:solidFill>
              </a:rPr>
              <a:t>a intelektualnom i</a:t>
            </a:r>
            <a:r>
              <a:rPr lang="sr-Latn-RS" sz="1900" dirty="0">
                <a:solidFill>
                  <a:schemeClr val="tx1"/>
                </a:solidFill>
              </a:rPr>
              <a:t>n</a:t>
            </a:r>
            <a:r>
              <a:rPr lang="x-none" sz="1900">
                <a:solidFill>
                  <a:schemeClr val="tx1"/>
                </a:solidFill>
              </a:rPr>
              <a:t>sufucijencijom</a:t>
            </a:r>
          </a:p>
          <a:p>
            <a:pPr lvl="2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endParaRPr 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382000" cy="762000"/>
          </a:xfrm>
        </p:spPr>
        <p:txBody>
          <a:bodyPr>
            <a:normAutofit fontScale="90000"/>
          </a:bodyPr>
          <a:lstStyle/>
          <a:p>
            <a:r>
              <a:rPr lang="x-none" sz="3200">
                <a:solidFill>
                  <a:schemeClr val="accent2"/>
                </a:solidFill>
              </a:rPr>
              <a:t>2. </a:t>
            </a:r>
            <a:r>
              <a:rPr lang="en-US" sz="3200" dirty="0">
                <a:solidFill>
                  <a:schemeClr val="accent2"/>
                </a:solidFill>
              </a:rPr>
              <a:t>P</a:t>
            </a:r>
            <a:r>
              <a:rPr lang="x-none" sz="3200">
                <a:solidFill>
                  <a:schemeClr val="accent2"/>
                </a:solidFill>
              </a:rPr>
              <a:t>rocena značajnosti razlike izme</a:t>
            </a:r>
            <a:r>
              <a:rPr lang="sr-Latn-RS" sz="3200" dirty="0">
                <a:solidFill>
                  <a:schemeClr val="accent2"/>
                </a:solidFill>
              </a:rPr>
              <a:t>đ</a:t>
            </a:r>
            <a:r>
              <a:rPr lang="x-none" sz="3200">
                <a:solidFill>
                  <a:schemeClr val="accent2"/>
                </a:solidFill>
              </a:rPr>
              <a:t>u IQv i </a:t>
            </a:r>
            <a:r>
              <a:rPr lang="x-none" sz="3200" smtClean="0">
                <a:solidFill>
                  <a:schemeClr val="accent2"/>
                </a:solidFill>
              </a:rPr>
              <a:t>IQm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077200" cy="5181600"/>
          </a:xfrm>
        </p:spPr>
        <p:txBody>
          <a:bodyPr>
            <a:normAutofit fontScale="85000" lnSpcReduction="20000"/>
          </a:bodyPr>
          <a:lstStyle/>
          <a:p>
            <a:pPr marL="411480" lvl="1" indent="0">
              <a:buNone/>
            </a:pPr>
            <a:r>
              <a:rPr lang="en-US" sz="2800" dirty="0"/>
              <a:t>I</a:t>
            </a:r>
            <a:r>
              <a:rPr lang="x-none" sz="2800"/>
              <a:t>spitani</a:t>
            </a:r>
            <a:r>
              <a:rPr lang="en-US" sz="2800" dirty="0"/>
              <a:t>ci</a:t>
            </a:r>
            <a:r>
              <a:rPr lang="x-none" sz="2800"/>
              <a:t> koji tipično imaju </a:t>
            </a:r>
            <a:r>
              <a:rPr lang="x-none" sz="2800" smtClean="0"/>
              <a:t>IQv </a:t>
            </a:r>
            <a:r>
              <a:rPr lang="x-none" sz="2800"/>
              <a:t>&gt; </a:t>
            </a:r>
            <a:r>
              <a:rPr lang="x-none" sz="2800" smtClean="0"/>
              <a:t>I</a:t>
            </a:r>
            <a:r>
              <a:rPr lang="en-US" sz="2800" dirty="0" smtClean="0"/>
              <a:t>q</a:t>
            </a:r>
            <a:r>
              <a:rPr lang="x-none" sz="2800" smtClean="0"/>
              <a:t>m</a:t>
            </a:r>
            <a:r>
              <a:rPr lang="en-US" sz="2800" dirty="0" smtClean="0"/>
              <a:t>:</a:t>
            </a:r>
            <a:r>
              <a:rPr lang="x-none" sz="2800" smtClean="0"/>
              <a:t> </a:t>
            </a:r>
            <a:endParaRPr lang="en-US" sz="2800" dirty="0" smtClean="0"/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O</a:t>
            </a:r>
            <a:r>
              <a:rPr lang="x-none" sz="2400">
                <a:solidFill>
                  <a:schemeClr val="tx1"/>
                </a:solidFill>
              </a:rPr>
              <a:t>brazovani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</a:rPr>
              <a:t>P</a:t>
            </a:r>
            <a:r>
              <a:rPr lang="x-none" sz="2400" smtClean="0">
                <a:solidFill>
                  <a:schemeClr val="tx1"/>
                </a:solidFill>
              </a:rPr>
              <a:t>sihijatrijski poremeć</a:t>
            </a:r>
            <a:r>
              <a:rPr lang="en-US" sz="2400" dirty="0" smtClean="0">
                <a:solidFill>
                  <a:schemeClr val="tx1"/>
                </a:solidFill>
              </a:rPr>
              <a:t>i</a:t>
            </a:r>
            <a:r>
              <a:rPr lang="x-none" sz="2400" smtClean="0">
                <a:solidFill>
                  <a:schemeClr val="tx1"/>
                </a:solidFill>
              </a:rPr>
              <a:t> </a:t>
            </a:r>
            <a:r>
              <a:rPr lang="x-none" sz="2400" dirty="0" smtClean="0">
                <a:solidFill>
                  <a:schemeClr val="tx1"/>
                </a:solidFill>
              </a:rPr>
              <a:t>(sch, BAP</a:t>
            </a:r>
            <a:r>
              <a:rPr lang="x-none" sz="2400" smtClean="0">
                <a:solidFill>
                  <a:schemeClr val="tx1"/>
                </a:solidFill>
              </a:rPr>
              <a:t>, depresivni)</a:t>
            </a:r>
            <a:endParaRPr lang="x-none" sz="2400" dirty="0" smtClean="0">
              <a:solidFill>
                <a:schemeClr val="tx1"/>
              </a:solidFill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</a:rPr>
              <a:t>Z</a:t>
            </a:r>
            <a:r>
              <a:rPr lang="x-none" sz="2400" dirty="0" smtClean="0">
                <a:solidFill>
                  <a:schemeClr val="tx1"/>
                </a:solidFill>
              </a:rPr>
              <a:t>loupotreba akohola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</a:rPr>
              <a:t>T</a:t>
            </a:r>
            <a:r>
              <a:rPr lang="x-none" sz="2400" dirty="0" smtClean="0">
                <a:solidFill>
                  <a:schemeClr val="tx1"/>
                </a:solidFill>
              </a:rPr>
              <a:t>eškoće u motornoj koordinaciji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</a:rPr>
              <a:t>O</a:t>
            </a:r>
            <a:r>
              <a:rPr lang="x-none" sz="2400" smtClean="0">
                <a:solidFill>
                  <a:schemeClr val="tx1"/>
                </a:solidFill>
              </a:rPr>
              <a:t>štećenja desne hemisfere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</a:rPr>
              <a:t>D</a:t>
            </a:r>
            <a:r>
              <a:rPr lang="x-none" sz="2400" smtClean="0">
                <a:solidFill>
                  <a:schemeClr val="tx1"/>
                </a:solidFill>
              </a:rPr>
              <a:t>emencije (Alzheimerovog </a:t>
            </a:r>
            <a:r>
              <a:rPr lang="x-none" sz="2400" dirty="0" smtClean="0">
                <a:solidFill>
                  <a:schemeClr val="tx1"/>
                </a:solidFill>
              </a:rPr>
              <a:t>tipa)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</a:rPr>
              <a:t>K</a:t>
            </a:r>
            <a:r>
              <a:rPr lang="x-none" sz="2400" dirty="0" smtClean="0">
                <a:solidFill>
                  <a:schemeClr val="tx1"/>
                </a:solidFill>
              </a:rPr>
              <a:t>od ispitanika čiji je I</a:t>
            </a:r>
            <a:r>
              <a:rPr lang="x-none" sz="2400" dirty="0">
                <a:solidFill>
                  <a:schemeClr val="tx1"/>
                </a:solidFill>
              </a:rPr>
              <a:t>Q</a:t>
            </a:r>
            <a:r>
              <a:rPr lang="x-none" sz="2400" dirty="0" smtClean="0">
                <a:solidFill>
                  <a:schemeClr val="tx1"/>
                </a:solidFill>
              </a:rPr>
              <a:t>tot </a:t>
            </a:r>
            <a:r>
              <a:rPr lang="x-none" sz="2400" smtClean="0">
                <a:solidFill>
                  <a:schemeClr val="tx1"/>
                </a:solidFill>
              </a:rPr>
              <a:t>&gt;110</a:t>
            </a:r>
            <a:endParaRPr lang="sr-Latn-RS" sz="2400" dirty="0" smtClean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dirty="0"/>
              <a:t>R</a:t>
            </a:r>
            <a:r>
              <a:rPr lang="x-none" sz="2400"/>
              <a:t>azlika </a:t>
            </a:r>
            <a:r>
              <a:rPr lang="x-none" sz="2400" b="1"/>
              <a:t>veća od 25 </a:t>
            </a:r>
            <a:r>
              <a:rPr lang="sr-Latn-RS" sz="2400" b="1" dirty="0"/>
              <a:t>IQ</a:t>
            </a:r>
            <a:r>
              <a:rPr lang="x-none" sz="2400" b="1"/>
              <a:t> </a:t>
            </a:r>
            <a:r>
              <a:rPr lang="x-none" sz="2400"/>
              <a:t>sa veliko</a:t>
            </a:r>
            <a:r>
              <a:rPr lang="sr-Latn-CS" sz="2400" dirty="0"/>
              <a:t>m</a:t>
            </a:r>
            <a:r>
              <a:rPr lang="x-none" sz="2400"/>
              <a:t> verovatnoćom ukazuje na prisustvo patologije jer je utvr</a:t>
            </a:r>
            <a:r>
              <a:rPr lang="sr-Latn-RS" sz="2400" dirty="0"/>
              <a:t>đ</a:t>
            </a:r>
            <a:r>
              <a:rPr lang="x-none" sz="2400"/>
              <a:t>ena u svega 5% protokola standardizacionog uzorka</a:t>
            </a:r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CS" sz="2400" dirty="0"/>
              <a:t>Ako </a:t>
            </a:r>
            <a:r>
              <a:rPr lang="x-none" sz="2400"/>
              <a:t>unutar verbalne sk</a:t>
            </a:r>
            <a:r>
              <a:rPr lang="sr-Latn-CS" sz="2400" dirty="0"/>
              <a:t>a</a:t>
            </a:r>
            <a:r>
              <a:rPr lang="x-none" sz="2400"/>
              <a:t>le postoji značajno odstupanje </a:t>
            </a:r>
            <a:r>
              <a:rPr lang="sr-Latn-CS" sz="2400" dirty="0"/>
              <a:t>u skorovima </a:t>
            </a:r>
            <a:r>
              <a:rPr lang="x-none" sz="2400"/>
              <a:t>na Brojevima i Aritmetici</a:t>
            </a:r>
            <a:r>
              <a:rPr lang="sr-Latn-CS" sz="2400" dirty="0"/>
              <a:t> (u odnosu na druge skorove)</a:t>
            </a:r>
            <a:r>
              <a:rPr lang="x-none" sz="2400"/>
              <a:t>, onda verbalni IQ nije kompozitni </a:t>
            </a:r>
            <a:r>
              <a:rPr lang="x-none" sz="2400" smtClean="0"/>
              <a:t>skor</a:t>
            </a:r>
            <a:endParaRPr lang="sr-Latn-RS" sz="2400" dirty="0" smtClean="0"/>
          </a:p>
          <a:p>
            <a:pPr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 smtClean="0"/>
              <a:t>Preciznija procena na osnovu faktora</a:t>
            </a:r>
            <a:endParaRPr lang="x-none" sz="2400"/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sr-Latn-RS" dirty="0" smtClean="0">
              <a:solidFill>
                <a:schemeClr val="tx1"/>
              </a:solidFill>
            </a:endParaRPr>
          </a:p>
          <a:p>
            <a:pPr lvl="1">
              <a:spcAft>
                <a:spcPts val="600"/>
              </a:spcAft>
              <a:buFont typeface="Wingdings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sr-Latn-RS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en-US" dirty="0" err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aktor</a:t>
            </a:r>
            <a:r>
              <a:rPr lang="sr-Latn-RS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(Kaufman i Lichtenberger, 2006)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915400" cy="5202936"/>
          </a:xfrm>
        </p:spPr>
        <p:txBody>
          <a:bodyPr>
            <a:normAutofit fontScale="92500"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b="1" dirty="0" err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Faktor</a:t>
            </a:r>
            <a:r>
              <a:rPr lang="en-US" sz="2600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b="1" dirty="0" err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verbalnog</a:t>
            </a:r>
            <a:r>
              <a:rPr lang="en-US" sz="2600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b="1" dirty="0" err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razumevanja</a:t>
            </a:r>
            <a:r>
              <a:rPr lang="en-US" sz="2600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(FVR):</a:t>
            </a:r>
          </a:p>
          <a:p>
            <a:pPr lvl="1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Verbalna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konceptualizacija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znanje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reproduk</a:t>
            </a:r>
            <a:r>
              <a:rPr lang="sr-Latn-R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cija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znanja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značenje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reči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rezonovanje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sposobnost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da se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ideje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misli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verbalizuju</a:t>
            </a:r>
            <a:endParaRPr lang="sr-Latn-R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b="1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Faktor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perceptivne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organizacije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(FPO):</a:t>
            </a:r>
          </a:p>
          <a:p>
            <a:pPr lvl="1"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Vizuo-motorna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koordinacija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integracija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vizuelnih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stimulusa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neverbalno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rezonovanje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primena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vizuelno-spacijalnih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vizuelno-motornih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veština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da bi se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rešili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različiti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problemi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koji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nisu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stečeni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kroz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edukaciju</a:t>
            </a:r>
            <a:endParaRPr lang="sr-Latn-R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600" b="1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Faktor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radne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memorije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/n</a:t>
            </a:r>
            <a:r>
              <a:rPr lang="sr-Cyrl-C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ezavisnosti od 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u</a:t>
            </a:r>
            <a:r>
              <a:rPr lang="sr-Cyrl-C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znemiravanja</a:t>
            </a:r>
            <a:r>
              <a:rPr lang="en-US" sz="26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(FRM):</a:t>
            </a:r>
          </a:p>
          <a:p>
            <a:pPr lvl="1">
              <a:buNone/>
            </a:pPr>
            <a:r>
              <a:rPr lang="en-US" dirty="0">
                <a:cs typeface="Calibri" pitchFamily="34" charset="0"/>
              </a:rPr>
              <a:t>	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Numerička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sposobnost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sekvencionalno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procesiranje</a:t>
            </a:r>
            <a:r>
              <a:rPr lang="sr-Latn-R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o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dgov</a:t>
            </a:r>
            <a:r>
              <a:rPr lang="sr-Latn-R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or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usmene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stimuluse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koji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uključuju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sekvencioniranje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brojeva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zahteva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solidnu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neometenu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usmerenu</a:t>
            </a:r>
            <a:r>
              <a:rPr lang="sr-Latn-R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pažnju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sr-Latn-R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sr-Cyrl-C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posobnost koncentracije</a:t>
            </a:r>
            <a:r>
              <a:rPr lang="sr-Latn-R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r-Cyrl-C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 </a:t>
            </a:r>
            <a:r>
              <a:rPr lang="sr-Cyrl-CS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održavanja pažnje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buNone/>
            </a:pP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1">
              <a:buNone/>
            </a:pPr>
            <a:endParaRPr lang="en-US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762000"/>
          </a:xfrm>
        </p:spPr>
        <p:txBody>
          <a:bodyPr>
            <a:normAutofit/>
          </a:bodyPr>
          <a:lstStyle/>
          <a:p>
            <a:r>
              <a:rPr lang="sr-Latn-RS" sz="3200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en-US" sz="3200" dirty="0" err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aktor</a:t>
            </a:r>
            <a:r>
              <a:rPr lang="sr-Latn-RS" sz="3200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sz="3200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(Kaufman i Lichtenberger, 2006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x-none" dirty="0" smtClean="0">
                <a:latin typeface="Calibri" pitchFamily="34" charset="0"/>
                <a:cs typeface="Calibri" pitchFamily="34" charset="0"/>
              </a:rPr>
              <a:t>Važno proveriti i koliko </a:t>
            </a:r>
            <a:r>
              <a:rPr lang="x-none" smtClean="0">
                <a:latin typeface="Calibri" pitchFamily="34" charset="0"/>
                <a:cs typeface="Calibri" pitchFamily="34" charset="0"/>
              </a:rPr>
              <a:t>su faktori </a:t>
            </a:r>
            <a:r>
              <a:rPr lang="x-none" b="1" dirty="0" smtClean="0">
                <a:latin typeface="Calibri" pitchFamily="34" charset="0"/>
                <a:cs typeface="Calibri" pitchFamily="34" charset="0"/>
              </a:rPr>
              <a:t>kompozitni</a:t>
            </a:r>
            <a:r>
              <a:rPr lang="x-none" dirty="0" smtClean="0">
                <a:latin typeface="Calibri" pitchFamily="34" charset="0"/>
                <a:cs typeface="Calibri" pitchFamily="34" charset="0"/>
              </a:rPr>
              <a:t> jer ukoliko postoji veliko odstupanje u skorovima na subtestovima koji ih sačinjavaju, nema ih smisla intepretirati!!!</a:t>
            </a:r>
          </a:p>
          <a:p>
            <a:pPr>
              <a:buNone/>
            </a:pPr>
            <a:endParaRPr lang="x-none" dirty="0" smtClean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Faktor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verbalnog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razumevanja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marL="109728" indent="0">
              <a:buClr>
                <a:schemeClr val="accent2"/>
              </a:buClr>
              <a:buNone/>
            </a:pPr>
            <a:r>
              <a:rPr lang="sr-Latn-RS" b="1" dirty="0" smtClean="0">
                <a:latin typeface="Calibri" pitchFamily="34" charset="0"/>
                <a:cs typeface="Calibri" pitchFamily="34" charset="0"/>
              </a:rPr>
              <a:t>   </a:t>
            </a:r>
            <a:r>
              <a:rPr lang="sr-Cyrl-CS" b="1" dirty="0" smtClean="0">
                <a:latin typeface="Calibri" pitchFamily="34" charset="0"/>
                <a:cs typeface="Calibri" pitchFamily="34" charset="0"/>
              </a:rPr>
              <a:t>FVR</a:t>
            </a:r>
            <a:r>
              <a:rPr lang="sr-Cyrl-CS" dirty="0" smtClean="0">
                <a:latin typeface="Calibri" pitchFamily="34" charset="0"/>
                <a:cs typeface="Calibri" pitchFamily="34" charset="0"/>
              </a:rPr>
              <a:t> = (INF + REČ + SHV + SL) / 4 =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Faktor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perceptivne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organizacije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marL="109728" indent="0">
              <a:buClr>
                <a:schemeClr val="accent2"/>
              </a:buClr>
              <a:buNone/>
            </a:pPr>
            <a:r>
              <a:rPr lang="sr-Latn-RS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b="1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sr-Cyrl-CS" b="1" dirty="0" smtClean="0">
                <a:latin typeface="Calibri" pitchFamily="34" charset="0"/>
                <a:cs typeface="Calibri" pitchFamily="34" charset="0"/>
              </a:rPr>
              <a:t>FPO</a:t>
            </a:r>
            <a:r>
              <a:rPr lang="sr-Cyrl-CS" dirty="0" smtClean="0">
                <a:latin typeface="Calibri" pitchFamily="34" charset="0"/>
                <a:cs typeface="Calibri" pitchFamily="34" charset="0"/>
              </a:rPr>
              <a:t> = (DOP + KM + SF) / 3 =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Faktor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radne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memorije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marL="109728" indent="0">
              <a:buClr>
                <a:schemeClr val="accent2"/>
              </a:buClr>
              <a:buNone/>
            </a:pPr>
            <a:r>
              <a:rPr lang="sr-Latn-RS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b="1" dirty="0" smtClean="0">
                <a:latin typeface="Calibri" pitchFamily="34" charset="0"/>
                <a:cs typeface="Calibri" pitchFamily="34" charset="0"/>
              </a:rPr>
              <a:t>   </a:t>
            </a:r>
            <a:r>
              <a:rPr lang="sr-Cyrl-CS" b="1" dirty="0" smtClean="0">
                <a:latin typeface="Calibri" pitchFamily="34" charset="0"/>
                <a:cs typeface="Calibri" pitchFamily="34" charset="0"/>
              </a:rPr>
              <a:t>F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RM</a:t>
            </a:r>
            <a:r>
              <a:rPr lang="sr-Cyrl-CS" dirty="0" smtClean="0">
                <a:latin typeface="Calibri" pitchFamily="34" charset="0"/>
                <a:cs typeface="Calibri" pitchFamily="34" charset="0"/>
              </a:rPr>
              <a:t> = (PB + ARIT) / 2 =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1007</TotalTime>
  <Words>4314</Words>
  <Application>Microsoft Office PowerPoint</Application>
  <PresentationFormat>On-screen Show (4:3)</PresentationFormat>
  <Paragraphs>529</Paragraphs>
  <Slides>58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Urban</vt:lpstr>
      <vt:lpstr>2. Klinička procena inteligencije </vt:lpstr>
      <vt:lpstr>Analiza i interpretacija rezultata</vt:lpstr>
      <vt:lpstr>1. korak-  Kvantitativna procena postignuća</vt:lpstr>
      <vt:lpstr>Klasifikacija koeficijenta inteligencije</vt:lpstr>
      <vt:lpstr>TEŠKOĆE INTELEKTUALNOG RAZVOJA </vt:lpstr>
      <vt:lpstr> 2. Procena značajnosti razlike između IQv i IQm     </vt:lpstr>
      <vt:lpstr>2. Procena značajnosti razlike između IQv i IQm</vt:lpstr>
      <vt:lpstr>Faktori (Kaufman i Lichtenberger, 2006)</vt:lpstr>
      <vt:lpstr>Faktori (Kaufman i Lichtenberger, 2006</vt:lpstr>
      <vt:lpstr>3. Korak: analiza intertestovne varijabilnosti</vt:lpstr>
      <vt:lpstr>Procena značajnosti odstupanja</vt:lpstr>
      <vt:lpstr>Dozvoljena odstupanja (Kaufman 2006)</vt:lpstr>
      <vt:lpstr>SKATER ANALIZA - Interpretacija skorova na pojedinačnim subtestovima</vt:lpstr>
      <vt:lpstr>INFORMACIJE- Klinički aspekti</vt:lpstr>
      <vt:lpstr>Rapaportovi  dif.dijagnostički znaci</vt:lpstr>
      <vt:lpstr>BROJEVI</vt:lpstr>
      <vt:lpstr>BROJEVI- Klinički aspekti</vt:lpstr>
      <vt:lpstr>Rapaportovi  dif.dijagnostički znaci</vt:lpstr>
      <vt:lpstr>ARITMETIKA</vt:lpstr>
      <vt:lpstr>ARITMETIKA- Klinički aspekti</vt:lpstr>
      <vt:lpstr>Rapaportovi  dif.dijagnostički znaci</vt:lpstr>
      <vt:lpstr>REČNIK</vt:lpstr>
      <vt:lpstr>REČNIK- Klinički aspekti</vt:lpstr>
      <vt:lpstr>Rapaportovi  dif.dijagnostički znaci</vt:lpstr>
      <vt:lpstr>SHVATANJE</vt:lpstr>
      <vt:lpstr>SHVATANJE - Klinički aspekti</vt:lpstr>
      <vt:lpstr>Rapaportovi  dif.dijagnostički znaci</vt:lpstr>
      <vt:lpstr>SLIČNOSTI</vt:lpstr>
      <vt:lpstr>SLIČNOSTI - Klinički aspekti</vt:lpstr>
      <vt:lpstr>Rapaportovi  dif.dijagnostički znaci</vt:lpstr>
      <vt:lpstr>DOPUNE</vt:lpstr>
      <vt:lpstr>DOPUNE - Klinički aspekti</vt:lpstr>
      <vt:lpstr>Rapaportovi  dif.dijagnostički znaci</vt:lpstr>
      <vt:lpstr>STRIP</vt:lpstr>
      <vt:lpstr>STRIP- Klinički aspekti</vt:lpstr>
      <vt:lpstr>Rapaportovi  dif.dijagnostički znaci</vt:lpstr>
      <vt:lpstr>KOCKA-MOZAIK (Kosove kocke)</vt:lpstr>
      <vt:lpstr>KOCKA-MOZAIK - Klinički aspekti</vt:lpstr>
      <vt:lpstr>Rapaportovi  dif.dijagnostički znaci</vt:lpstr>
      <vt:lpstr>SKLAPANJE</vt:lpstr>
      <vt:lpstr>SKLAPANJE - Klinički aspekti</vt:lpstr>
      <vt:lpstr>Rapaportovi  dif.dijagnostički znaci</vt:lpstr>
      <vt:lpstr>ŠIFRA</vt:lpstr>
      <vt:lpstr>ŠIFRA - Klinički aspekti</vt:lpstr>
      <vt:lpstr>Rapaportovi  dif.dijagnostički znaci</vt:lpstr>
      <vt:lpstr>4. Korak: analiza intratestovne varijabilnosti</vt:lpstr>
      <vt:lpstr>5. Korak: kvalitativna analiza</vt:lpstr>
      <vt:lpstr>5. Korak: kvalitativna analiza</vt:lpstr>
      <vt:lpstr>Profil analiza</vt:lpstr>
      <vt:lpstr>Karakteristični DG profili</vt:lpstr>
      <vt:lpstr>Karakteristični DG profili</vt:lpstr>
      <vt:lpstr>Karakteristični  profili</vt:lpstr>
      <vt:lpstr>6. Procena intelektualne efikasnosti</vt:lpstr>
      <vt:lpstr>Intelektualna efikasnost</vt:lpstr>
      <vt:lpstr>Primeri (pr)opadanja intelektualne efikasnosti</vt:lpstr>
      <vt:lpstr>Raskorak: test-život  </vt:lpstr>
      <vt:lpstr>Koeficijent (procenat) deterioracije DQ</vt:lpstr>
      <vt:lpstr>Procena  koeficijenta  deterioracije - DQ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Klniška procena inteligencije 2.deo</dc:title>
  <dc:creator>Duca</dc:creator>
  <cp:lastModifiedBy>Windows User</cp:lastModifiedBy>
  <cp:revision>117</cp:revision>
  <dcterms:created xsi:type="dcterms:W3CDTF">2016-03-05T11:55:22Z</dcterms:created>
  <dcterms:modified xsi:type="dcterms:W3CDTF">2022-03-16T18:36:08Z</dcterms:modified>
</cp:coreProperties>
</file>