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81" r:id="rId9"/>
    <p:sldId id="286" r:id="rId10"/>
    <p:sldId id="282" r:id="rId11"/>
    <p:sldId id="283" r:id="rId12"/>
    <p:sldId id="284" r:id="rId13"/>
    <p:sldId id="279" r:id="rId14"/>
    <p:sldId id="285" r:id="rId15"/>
    <p:sldId id="280" r:id="rId16"/>
    <p:sldId id="287" r:id="rId17"/>
    <p:sldId id="290" r:id="rId18"/>
    <p:sldId id="28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29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7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9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3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4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0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2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4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4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245D2-C826-42BC-859E-51C6993FD63A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7C8C1-30BE-4A55-AAFD-F0EE5D913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99266"/>
          </a:xfrm>
        </p:spPr>
        <p:txBody>
          <a:bodyPr>
            <a:normAutofit/>
          </a:bodyPr>
          <a:lstStyle/>
          <a:p>
            <a:r>
              <a:rPr lang="en-US" b="1" dirty="0" smtClean="0"/>
              <a:t>Unit 2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Key concepts for historical inquiry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3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643" y="365126"/>
            <a:ext cx="10964487" cy="78203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Past Simple or Past Continuous Tense? </a:t>
            </a:r>
            <a:r>
              <a:rPr lang="en-US" sz="3600" dirty="0" smtClean="0"/>
              <a:t>Textbook, p. 26-27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643" y="1147156"/>
            <a:ext cx="11230494" cy="5029807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 Insert the verbs in brackets into Past Simple or Past Continuous Tense: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01831" y="1800588"/>
            <a:ext cx="10724110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Just as I_____________(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FINISH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last part of my project they_____________(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CALL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tell me that its funding had been cancelled.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Rome_____________(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Republic in 509 BCE.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Several archeologists______________(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EXCAVATE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remains from that particular site all day yesterday.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While they_______________(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EXCAVATING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other members of the team______________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RECORD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relevant details.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By about 3300 BCE, the Nile settlements_____________(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into two kingdoms: upper and lower Egypt.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In 332 BCE, Alexander the Great, the king of Macedon, _______________(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CONQUER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Egypt.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Herodotus_______________(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systematic study of the past called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Histories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The first ancient Olympic Games_______________(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place in 776 BCE.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I_____________(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the library when you______________(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yesterday.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A British team______________(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investigation into the remains found in Egypt last year.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32381" y="1871630"/>
            <a:ext cx="231517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was finishing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10469" y="1871630"/>
            <a:ext cx="21738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called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8061" y="2525062"/>
            <a:ext cx="258949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became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89968" y="2830970"/>
            <a:ext cx="2828447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were excavating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31887" y="3136878"/>
            <a:ext cx="323788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</a:t>
            </a:r>
            <a:r>
              <a:rPr lang="en-US" b="1" dirty="0" smtClean="0">
                <a:solidFill>
                  <a:schemeClr val="tx1"/>
                </a:solidFill>
              </a:rPr>
              <a:t>ere excavating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17297" y="3136878"/>
            <a:ext cx="2714187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</a:t>
            </a:r>
            <a:r>
              <a:rPr lang="en-US" b="1" dirty="0" smtClean="0">
                <a:solidFill>
                  <a:schemeClr val="tx1"/>
                </a:solidFill>
              </a:rPr>
              <a:t>ere recording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91712" y="3790310"/>
            <a:ext cx="2373364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grouped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5824" y="4096218"/>
            <a:ext cx="2984431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conquered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7071" y="4426192"/>
            <a:ext cx="2564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wrote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6942" y="4732100"/>
            <a:ext cx="2414927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took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36150" y="5038008"/>
            <a:ext cx="2263261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</a:t>
            </a:r>
            <a:r>
              <a:rPr lang="en-US" b="1" dirty="0" smtClean="0">
                <a:solidFill>
                  <a:schemeClr val="tx1"/>
                </a:solidFill>
              </a:rPr>
              <a:t>as studying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06112" y="5038008"/>
            <a:ext cx="2281924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called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03674" y="5376757"/>
            <a:ext cx="228803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56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643" y="365126"/>
            <a:ext cx="10964487" cy="78203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Past Simple or Past Continuous Tense? </a:t>
            </a:r>
            <a:r>
              <a:rPr lang="en-US" sz="3600" dirty="0" smtClean="0"/>
              <a:t>Textbook, p. 26-27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7156"/>
            <a:ext cx="10515600" cy="5029807"/>
          </a:xfrm>
        </p:spPr>
        <p:txBody>
          <a:bodyPr>
            <a:normAutofit/>
          </a:bodyPr>
          <a:lstStyle/>
          <a:p>
            <a:r>
              <a:rPr lang="en-US" sz="2400" b="1" i="1" dirty="0"/>
              <a:t>Decide which of the above given sentences concerns the following: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87406"/>
              </p:ext>
            </p:extLst>
          </p:nvPr>
        </p:nvGraphicFramePr>
        <p:xfrm>
          <a:off x="1230284" y="2128692"/>
          <a:ext cx="9260378" cy="2921961"/>
        </p:xfrm>
        <a:graphic>
          <a:graphicData uri="http://schemas.openxmlformats.org/drawingml/2006/table">
            <a:tbl>
              <a:tblPr firstRow="1" firstCol="1" bandRow="1"/>
              <a:tblGrid>
                <a:gridCol w="6640495">
                  <a:extLst>
                    <a:ext uri="{9D8B030D-6E8A-4147-A177-3AD203B41FA5}">
                      <a16:colId xmlns:a16="http://schemas.microsoft.com/office/drawing/2014/main" val="3696680961"/>
                    </a:ext>
                  </a:extLst>
                </a:gridCol>
                <a:gridCol w="2619883">
                  <a:extLst>
                    <a:ext uri="{9D8B030D-6E8A-4147-A177-3AD203B41FA5}">
                      <a16:colId xmlns:a16="http://schemas.microsoft.com/office/drawing/2014/main" val="1727760335"/>
                    </a:ext>
                  </a:extLst>
                </a:gridCol>
              </a:tblGrid>
              <a:tr h="324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NUMBER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870391"/>
                  </a:ext>
                </a:extLst>
              </a:tr>
              <a:tr h="649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to refer to a past event which happened at a specific time in the past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064008"/>
                  </a:ext>
                </a:extLst>
              </a:tr>
              <a:tr h="324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for a past action in progress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911591"/>
                  </a:ext>
                </a:extLst>
              </a:tr>
              <a:tr h="324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for two parallel past actions in progress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970613"/>
                  </a:ext>
                </a:extLst>
              </a:tr>
              <a:tr h="649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for an action that was in progress when something else happened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536976"/>
                  </a:ext>
                </a:extLst>
              </a:tr>
              <a:tr h="649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to refer to events or actions which are not in any way connected with the present (e.g. historical events)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92663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959356" y="2784764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90925" y="2784764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8794865" y="2784764"/>
            <a:ext cx="39489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9197932" y="2784764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9" name="Rectangle 8"/>
          <p:cNvSpPr/>
          <p:nvPr/>
        </p:nvSpPr>
        <p:spPr>
          <a:xfrm>
            <a:off x="9634289" y="2784764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01465" y="3136670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01465" y="3472239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01465" y="4001166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507642" y="4014333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901465" y="4446888"/>
            <a:ext cx="428186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26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643" y="365126"/>
            <a:ext cx="10964487" cy="78203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Past Simple or Past Continuous Tense?        </a:t>
            </a:r>
            <a:r>
              <a:rPr lang="en-US" sz="3600" dirty="0" smtClean="0"/>
              <a:t>Textbook, p. 27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7156"/>
            <a:ext cx="10515600" cy="50298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939338" y="1147156"/>
            <a:ext cx="9825644" cy="51891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Site excavation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Last week, several archeology students (1)____________(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the excavation of a site approximately 40 miles south-east of Rome. Professor Smith, a faculty member of Temple University Rome (2)____________(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charge of the excavation while Peter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Hinner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renowned archeologist, (3)_____________(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practical assistance to students. The professor first (4)_____________(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students into two groups and then (5)___________(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each group particular tasks.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some students (6)___________(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REMOVE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vegetation from the site, other students (7)____________(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establish a grid on the surface. Once they (8)____________(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site, all students (9)____________(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JOIN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forces and (10)____________(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remove dirt very slowly because they (11)___________(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NOT/KNOW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what they would discover. Then, using shovels, the students (12)___________(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BEGIN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uncover a site square by square.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students (13)____________(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the professor (14)____________(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notes of their progress. Because he (15)_____________(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NOT/PAY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close attention to what the students (16)_____________(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while he (17)______________(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busy with note-taking, one of the students, obviously in a hurry to complete the excavation process, accidentally (18)____________(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DAMAGE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an important source of evidence.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67515" y="1811753"/>
            <a:ext cx="258949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participated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41355" y="2046619"/>
            <a:ext cx="1600280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was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47955" y="2361659"/>
            <a:ext cx="2352503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provided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35552" y="2596525"/>
            <a:ext cx="220433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divided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00742" y="2906206"/>
            <a:ext cx="1733404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gave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24119" y="3450345"/>
            <a:ext cx="2111433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</a:t>
            </a:r>
            <a:r>
              <a:rPr lang="en-US" sz="1600" b="1" dirty="0" smtClean="0">
                <a:solidFill>
                  <a:schemeClr val="tx1"/>
                </a:solidFill>
              </a:rPr>
              <a:t>ere removing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910470" y="3466970"/>
            <a:ext cx="173116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were trying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51860" y="3741712"/>
            <a:ext cx="197724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marked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00742" y="4034649"/>
            <a:ext cx="1823377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joined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34016" y="4034649"/>
            <a:ext cx="197435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started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78447" y="4309932"/>
            <a:ext cx="2370594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didn’t know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6857" y="4578788"/>
            <a:ext cx="1840045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began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34146" y="5154582"/>
            <a:ext cx="2003367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</a:t>
            </a:r>
            <a:r>
              <a:rPr lang="en-US" sz="1600" b="1" dirty="0" smtClean="0">
                <a:solidFill>
                  <a:schemeClr val="tx1"/>
                </a:solidFill>
              </a:rPr>
              <a:t>ere working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08371" y="5121765"/>
            <a:ext cx="1953491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</a:t>
            </a:r>
            <a:r>
              <a:rPr lang="en-US" sz="1600" b="1" dirty="0" smtClean="0">
                <a:solidFill>
                  <a:schemeClr val="tx1"/>
                </a:solidFill>
              </a:rPr>
              <a:t>as making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448018" y="5420619"/>
            <a:ext cx="228599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</a:t>
            </a:r>
            <a:r>
              <a:rPr lang="en-US" sz="1600" b="1" dirty="0" smtClean="0">
                <a:solidFill>
                  <a:schemeClr val="tx1"/>
                </a:solidFill>
              </a:rPr>
              <a:t>asn’t paying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175487" y="5420619"/>
            <a:ext cx="1724971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</a:t>
            </a:r>
            <a:r>
              <a:rPr lang="en-US" sz="1600" b="1" dirty="0" smtClean="0">
                <a:solidFill>
                  <a:schemeClr val="tx1"/>
                </a:solidFill>
              </a:rPr>
              <a:t>ere doing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26858" y="5698721"/>
            <a:ext cx="1765230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was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31699" y="5996413"/>
            <a:ext cx="2263262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damaged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9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Terms and definitions                Textbook, p. 27-28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914400"/>
            <a:ext cx="10874433" cy="5735782"/>
          </a:xfrm>
        </p:spPr>
        <p:txBody>
          <a:bodyPr/>
          <a:lstStyle/>
          <a:p>
            <a:r>
              <a:rPr lang="en-US" sz="1800" b="1" i="1" dirty="0" smtClean="0"/>
              <a:t>L. </a:t>
            </a:r>
            <a:r>
              <a:rPr lang="en-US" sz="1800" b="1" i="1" dirty="0"/>
              <a:t>Match the archeological terms with their definitions and use the appropriate ones in the </a:t>
            </a:r>
            <a:r>
              <a:rPr lang="en-US" sz="1800" b="1" i="1" dirty="0" smtClean="0"/>
              <a:t>sentences </a:t>
            </a:r>
            <a:r>
              <a:rPr lang="en-US" sz="1800" b="1" i="1" dirty="0"/>
              <a:t>below: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124231"/>
              </p:ext>
            </p:extLst>
          </p:nvPr>
        </p:nvGraphicFramePr>
        <p:xfrm>
          <a:off x="1047404" y="1496292"/>
          <a:ext cx="7224453" cy="5088943"/>
        </p:xfrm>
        <a:graphic>
          <a:graphicData uri="http://schemas.openxmlformats.org/drawingml/2006/table">
            <a:tbl>
              <a:tblPr firstRow="1" firstCol="1" bandRow="1"/>
              <a:tblGrid>
                <a:gridCol w="1846853">
                  <a:extLst>
                    <a:ext uri="{9D8B030D-6E8A-4147-A177-3AD203B41FA5}">
                      <a16:colId xmlns:a16="http://schemas.microsoft.com/office/drawing/2014/main" val="3917794942"/>
                    </a:ext>
                  </a:extLst>
                </a:gridCol>
                <a:gridCol w="5377600">
                  <a:extLst>
                    <a:ext uri="{9D8B030D-6E8A-4147-A177-3AD203B41FA5}">
                      <a16:colId xmlns:a16="http://schemas.microsoft.com/office/drawing/2014/main" val="339567937"/>
                    </a:ext>
                  </a:extLst>
                </a:gridCol>
              </a:tblGrid>
              <a:tr h="3975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608437"/>
                  </a:ext>
                </a:extLst>
              </a:tr>
              <a:tr h="601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trowel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refers to all the work that is done to collect information about a particular archeological site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186597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site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layers of earth or levels in an archeological site (singular 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stratum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172902"/>
                  </a:ext>
                </a:extLst>
              </a:tr>
              <a:tr h="601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strata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a network of uniformly spaced squares that divides a site into test units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234337"/>
                  </a:ext>
                </a:extLst>
              </a:tr>
              <a:tr h="601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artifact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triangular, flat metal hand tool used to remove soil from an excavation unit on an archeological site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050921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grid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a part broken off, a piece of something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6706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fragment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the term denotes the area containing evidence of human activity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505414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fieldwork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the systematic digging and recording of a site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890055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excavation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the relationship of artifacts to each other and to where they are found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17584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context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any object made, modified or used by people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504375"/>
                  </a:ext>
                </a:extLst>
              </a:tr>
              <a:tr h="30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trench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a long, narrow hole that is dug in the ground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7364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9418666" y="6531895"/>
            <a:ext cx="15707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642" y="1523619"/>
            <a:ext cx="1654045" cy="232305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925" y="3782291"/>
            <a:ext cx="2408245" cy="25977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134" y="2203657"/>
            <a:ext cx="886016" cy="84762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118360" y="2056735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18360" y="2657821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18360" y="3258907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18360" y="3819351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18360" y="4262362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50141" y="4668619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67986" y="5095581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46598" y="5507696"/>
            <a:ext cx="408709" cy="25377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46597" y="5961888"/>
            <a:ext cx="408709" cy="2062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67986" y="6273160"/>
            <a:ext cx="408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J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1" y="223984"/>
            <a:ext cx="10738958" cy="6311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858" y="186871"/>
            <a:ext cx="9884291" cy="626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0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45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Terms and definitions                        Textbook, p. 28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18360"/>
              </p:ext>
            </p:extLst>
          </p:nvPr>
        </p:nvGraphicFramePr>
        <p:xfrm>
          <a:off x="780011" y="1694391"/>
          <a:ext cx="1554480" cy="3855720"/>
        </p:xfrm>
        <a:graphic>
          <a:graphicData uri="http://schemas.openxmlformats.org/drawingml/2006/table">
            <a:tbl>
              <a:tblPr firstRow="1" firstCol="1" bandRow="1"/>
              <a:tblGrid>
                <a:gridCol w="1554480">
                  <a:extLst>
                    <a:ext uri="{9D8B030D-6E8A-4147-A177-3AD203B41FA5}">
                      <a16:colId xmlns:a16="http://schemas.microsoft.com/office/drawing/2014/main" val="15767659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258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trowel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22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site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52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strata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509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artifact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23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grid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52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fragment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339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fieldwork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565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excavation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936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context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462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trench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04174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35135" y="1597015"/>
            <a:ext cx="8553795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There are several stages in the archeological process. They include_____________, surveying and analysis.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In order to analyze the recovered______________, an archeologist must be able to study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these items were found.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A______________is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useful tool which helps the archeologist in determining the exact contents of the soil and its environment.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Laying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a______________is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essential for any archeological dig because it marks small units of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the______________and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allows exact measurements.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Any form of archeological research which is done in an actual setting in the natural environment rather than in a laboratory or a museum is called________________.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6.______________are generally deeper than they are wide and they provide an overview of the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different_______________of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sediment deposits.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‘______________of Humanity’ is the title of the first major exhibition dedicated to Québec archeology.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77569" y="1694391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excavation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25043" y="2308518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artifacts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37398" y="2625389"/>
            <a:ext cx="1435014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context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82254" y="2951838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trowel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41648" y="3550127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grid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41648" y="3880442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site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496637" y="4499457"/>
            <a:ext cx="1552709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fieldwork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55917" y="4805180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Trenches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68670" y="5131629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strata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57336" y="5458078"/>
            <a:ext cx="1442558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Fragments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62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9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Past Simple or Past Perfect Tense?  </a:t>
            </a:r>
            <a:r>
              <a:rPr lang="en-US" dirty="0" smtClean="0"/>
              <a:t>Textbook, p.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497" y="955964"/>
            <a:ext cx="9598726" cy="566096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94065" y="1022465"/>
            <a:ext cx="298427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attempted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5497" y="1296783"/>
            <a:ext cx="2771732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had occurred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43105" y="1305094"/>
            <a:ext cx="2643448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(had) led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00945" y="1862041"/>
            <a:ext cx="3338946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ad ever made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31818" y="2136359"/>
            <a:ext cx="249936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had tried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15094" y="2435616"/>
            <a:ext cx="3237808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described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36821" y="2418988"/>
            <a:ext cx="298427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had witnessed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29344" y="2701617"/>
            <a:ext cx="3239194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idn’t speak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68341" y="2701616"/>
            <a:ext cx="2565863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55667" y="2984226"/>
            <a:ext cx="3048002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was often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52057" y="3275192"/>
            <a:ext cx="2715492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ad made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35497" y="3537070"/>
            <a:ext cx="2331158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00945" y="3840480"/>
            <a:ext cx="2673927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started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76403" y="4114767"/>
            <a:ext cx="2298469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ad been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68341" y="4405739"/>
            <a:ext cx="298427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ad conquered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19399" y="4688374"/>
            <a:ext cx="298427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developed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2551" y="5253592"/>
            <a:ext cx="2984270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emerged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411918" y="5527945"/>
            <a:ext cx="2438664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ad roamed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36821" y="6084892"/>
            <a:ext cx="4028902" cy="2078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had already discovered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80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50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Negative prefixes                         Textbook, p. 28-29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45225"/>
              </p:ext>
            </p:extLst>
          </p:nvPr>
        </p:nvGraphicFramePr>
        <p:xfrm>
          <a:off x="2634558" y="1313959"/>
          <a:ext cx="6237837" cy="1402080"/>
        </p:xfrm>
        <a:graphic>
          <a:graphicData uri="http://schemas.openxmlformats.org/drawingml/2006/table">
            <a:tbl>
              <a:tblPr firstRow="1" firstCol="1" bandRow="1"/>
              <a:tblGrid>
                <a:gridCol w="2079279">
                  <a:extLst>
                    <a:ext uri="{9D8B030D-6E8A-4147-A177-3AD203B41FA5}">
                      <a16:colId xmlns:a16="http://schemas.microsoft.com/office/drawing/2014/main" val="1010475580"/>
                    </a:ext>
                  </a:extLst>
                </a:gridCol>
                <a:gridCol w="2079279">
                  <a:extLst>
                    <a:ext uri="{9D8B030D-6E8A-4147-A177-3AD203B41FA5}">
                      <a16:colId xmlns:a16="http://schemas.microsoft.com/office/drawing/2014/main" val="385694185"/>
                    </a:ext>
                  </a:extLst>
                </a:gridCol>
                <a:gridCol w="2079279">
                  <a:extLst>
                    <a:ext uri="{9D8B030D-6E8A-4147-A177-3AD203B41FA5}">
                      <a16:colId xmlns:a16="http://schemas.microsoft.com/office/drawing/2014/main" val="39351108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____reliable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____reversible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____conceivable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23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____limited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____conventional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____coherent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710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____biased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____interpretation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____stability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514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____relevant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____avoidable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____correct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0827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34559" y="1385180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5347" y="1369485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96136" y="1369484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34559" y="1719249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2508" y="171924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96136" y="1732229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34559" y="205331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15348" y="2042762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96136" y="2042762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4559" y="238467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56842" y="2392525"/>
            <a:ext cx="514540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96136" y="2392525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48554" y="3057955"/>
            <a:ext cx="9741528" cy="325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This particular source of evidence has proved to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be______________and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therefore of no practical use for the investigation.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 timeline of historical events in this book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is______________and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does not accurately reflect the cause-and-effect relationship.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Historians should be able to provide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an____________account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past events.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 original date of the translation of the document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is_____________to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its value as a historical source.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 concept of cause-and-effect is linked to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the______________course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events.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This database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provides______________access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authentic historical documents.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67740" y="3159659"/>
            <a:ext cx="1587373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unreliable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77344" y="3827797"/>
            <a:ext cx="1702052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incorrect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85164" y="4566892"/>
            <a:ext cx="1421394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unbiased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67740" y="3159659"/>
            <a:ext cx="1702052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unreliable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39344" y="4913913"/>
            <a:ext cx="1430448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irrelevant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667879" y="5613623"/>
            <a:ext cx="1611517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irreversible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63086" y="5987077"/>
            <a:ext cx="1702052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unlimited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2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50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Negative prefixes                         Textbook, p. 28-29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45225"/>
              </p:ext>
            </p:extLst>
          </p:nvPr>
        </p:nvGraphicFramePr>
        <p:xfrm>
          <a:off x="2634558" y="1313959"/>
          <a:ext cx="6237837" cy="1402080"/>
        </p:xfrm>
        <a:graphic>
          <a:graphicData uri="http://schemas.openxmlformats.org/drawingml/2006/table">
            <a:tbl>
              <a:tblPr firstRow="1" firstCol="1" bandRow="1"/>
              <a:tblGrid>
                <a:gridCol w="2079279">
                  <a:extLst>
                    <a:ext uri="{9D8B030D-6E8A-4147-A177-3AD203B41FA5}">
                      <a16:colId xmlns:a16="http://schemas.microsoft.com/office/drawing/2014/main" val="1010475580"/>
                    </a:ext>
                  </a:extLst>
                </a:gridCol>
                <a:gridCol w="2079279">
                  <a:extLst>
                    <a:ext uri="{9D8B030D-6E8A-4147-A177-3AD203B41FA5}">
                      <a16:colId xmlns:a16="http://schemas.microsoft.com/office/drawing/2014/main" val="385694185"/>
                    </a:ext>
                  </a:extLst>
                </a:gridCol>
                <a:gridCol w="2079279">
                  <a:extLst>
                    <a:ext uri="{9D8B030D-6E8A-4147-A177-3AD203B41FA5}">
                      <a16:colId xmlns:a16="http://schemas.microsoft.com/office/drawing/2014/main" val="39351108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____reliable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____reversible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____conceivable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23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____limited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____conventional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____coherent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710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____biased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____interpretation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____stability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514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____relevant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____avoidable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____correct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0827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34559" y="1385180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5347" y="1369485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96136" y="1369484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34559" y="1719249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2508" y="171924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96136" y="1732229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34559" y="205331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15348" y="2042762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96136" y="2042762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4559" y="2384678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56842" y="2392525"/>
            <a:ext cx="514540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96136" y="2392525"/>
            <a:ext cx="543208" cy="2728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2630" y="3197079"/>
            <a:ext cx="10583501" cy="290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The____________circumstances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those events eventually led to the fall of Rome.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His account of the past events lacks orderly continuity, arrangement and relevance. Therefore, it is completely_____________.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It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is_____________that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anyone could have survived such a violent attack.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Any analysis of past events is prone to______________.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Those were the times of great political and social_____________.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We value the lectures of our history professor because he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encourages</a:t>
            </a:r>
            <a:r>
              <a:rPr lang="en-US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thinking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i.e. he encourages us to think in new ad different ways.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98211" y="3290936"/>
            <a:ext cx="1451571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unavoidable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90116" y="3998313"/>
            <a:ext cx="1702052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incoherent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98211" y="4341036"/>
            <a:ext cx="1530033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inconceivable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92436" y="4693459"/>
            <a:ext cx="1846907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misinterpretation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60746" y="5088048"/>
            <a:ext cx="1702052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instability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55113" y="5409393"/>
            <a:ext cx="1946495" cy="2375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unconventional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8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3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15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Textbook, p. 29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5650" y="1236554"/>
            <a:ext cx="8230236" cy="46111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25894" y="1947166"/>
            <a:ext cx="2969537" cy="3570208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 Can </a:t>
            </a:r>
            <a:r>
              <a:rPr lang="en-US" sz="1600" dirty="0"/>
              <a:t>you think of any events in history that can be explained in terms of stereotypes or prejudices</a:t>
            </a:r>
            <a:r>
              <a:rPr lang="en-US" sz="1600" dirty="0" smtClean="0"/>
              <a:t>?</a:t>
            </a:r>
          </a:p>
          <a:p>
            <a:pPr marL="342900" indent="-342900">
              <a:buAutoNum type="arabicPeriod"/>
            </a:pPr>
            <a:endParaRPr lang="en-US" sz="1600" dirty="0"/>
          </a:p>
          <a:p>
            <a:r>
              <a:rPr lang="en-US" sz="1600" dirty="0"/>
              <a:t>2. Do you think certain groups are more subject to stereotyping than others? If so, why</a:t>
            </a:r>
            <a:r>
              <a:rPr lang="en-US" sz="1600" dirty="0" smtClean="0"/>
              <a:t>?</a:t>
            </a:r>
          </a:p>
          <a:p>
            <a:endParaRPr lang="en-US" sz="1600" dirty="0" smtClean="0"/>
          </a:p>
          <a:p>
            <a:r>
              <a:rPr lang="en-US" sz="1600" dirty="0" smtClean="0"/>
              <a:t>3</a:t>
            </a:r>
            <a:r>
              <a:rPr lang="en-US" sz="1600" dirty="0"/>
              <a:t>. How can the media (newspapers, television, movies) help to increase/reduce stereotyping?</a:t>
            </a:r>
          </a:p>
          <a:p>
            <a:r>
              <a:rPr lang="en-US" dirty="0"/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3841684" y="1774479"/>
            <a:ext cx="2323725" cy="1726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simplistic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5649" y="2027976"/>
            <a:ext cx="2629277" cy="1621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representations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5648" y="2516863"/>
            <a:ext cx="2511583" cy="1810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perception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0226" y="2981522"/>
            <a:ext cx="2871458" cy="2230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complex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87231" y="3955308"/>
            <a:ext cx="2417276" cy="1787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assumption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5647" y="4442901"/>
            <a:ext cx="2384835" cy="1726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Historical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5645" y="4899176"/>
            <a:ext cx="2323725" cy="2151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division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0551" y="5162351"/>
            <a:ext cx="2323725" cy="193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largely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5645" y="5649362"/>
            <a:ext cx="2475373" cy="1844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historians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67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45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 practice                   Textbook, p. 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309"/>
            <a:ext cx="10515600" cy="5108654"/>
          </a:xfrm>
        </p:spPr>
        <p:txBody>
          <a:bodyPr/>
          <a:lstStyle/>
          <a:p>
            <a:r>
              <a:rPr lang="en-US" sz="2400" b="1" i="1" dirty="0"/>
              <a:t>A. Match the words from the text with their synonyms or explanations</a:t>
            </a:r>
            <a:r>
              <a:rPr lang="en-US" sz="2400" b="1" i="1" dirty="0" smtClean="0"/>
              <a:t>:</a:t>
            </a:r>
          </a:p>
          <a:p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078210"/>
              </p:ext>
            </p:extLst>
          </p:nvPr>
        </p:nvGraphicFramePr>
        <p:xfrm>
          <a:off x="1792587" y="1814731"/>
          <a:ext cx="9325069" cy="4101084"/>
        </p:xfrm>
        <a:graphic>
          <a:graphicData uri="http://schemas.openxmlformats.org/drawingml/2006/table">
            <a:tbl>
              <a:tblPr firstRow="1" firstCol="1" bandRow="1"/>
              <a:tblGrid>
                <a:gridCol w="3090207">
                  <a:extLst>
                    <a:ext uri="{9D8B030D-6E8A-4147-A177-3AD203B41FA5}">
                      <a16:colId xmlns:a16="http://schemas.microsoft.com/office/drawing/2014/main" val="2636483424"/>
                    </a:ext>
                  </a:extLst>
                </a:gridCol>
                <a:gridCol w="6234862">
                  <a:extLst>
                    <a:ext uri="{9D8B030D-6E8A-4147-A177-3AD203B41FA5}">
                      <a16:colId xmlns:a16="http://schemas.microsoft.com/office/drawing/2014/main" val="403868749"/>
                    </a:ext>
                  </a:extLst>
                </a:gridCol>
              </a:tblGrid>
              <a:tr h="527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plumbing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an object made by a human being, typically one of cultural or historical interest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813957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legacy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effect or influence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370007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to assign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outcome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040750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to investigate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to allocate, to give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540464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consequence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the system of pipes and tanks required for the water supply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732942"/>
                  </a:ext>
                </a:extLst>
              </a:tr>
              <a:tr h="527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account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building material made from a mixture of broken stone, sand, cement, and water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442296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artifact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something left or handed down by a predecessor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626643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concrete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a report or description of an event or experience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546385"/>
                  </a:ext>
                </a:extLst>
              </a:tr>
              <a:tr h="527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impact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</a:t>
                      </a: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carry out a systematic or formal inquiry to discover and examine the facts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838482"/>
                  </a:ext>
                </a:extLst>
              </a:tr>
              <a:tr h="263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event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a thing that happens or takes place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22784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86119" y="2000557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118" y="2491392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7" name="Rectangle 6"/>
          <p:cNvSpPr/>
          <p:nvPr/>
        </p:nvSpPr>
        <p:spPr>
          <a:xfrm>
            <a:off x="3886117" y="2798241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" name="Rectangle 7"/>
          <p:cNvSpPr/>
          <p:nvPr/>
        </p:nvSpPr>
        <p:spPr>
          <a:xfrm>
            <a:off x="3886117" y="3137114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116" y="3470721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115" y="3945544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115" y="4389429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114" y="4698838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114" y="5152622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86113" y="5648484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6457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4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Word formation                          Textbook, p. 22-23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941560"/>
            <a:ext cx="10759289" cy="5235403"/>
          </a:xfrm>
        </p:spPr>
        <p:txBody>
          <a:bodyPr>
            <a:normAutofit/>
          </a:bodyPr>
          <a:lstStyle/>
          <a:p>
            <a:r>
              <a:rPr lang="en-US" sz="2000" b="1" i="1" dirty="0"/>
              <a:t>B. Supply the missing word forms and insert the appropriate ones in the sentences below: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901149"/>
              </p:ext>
            </p:extLst>
          </p:nvPr>
        </p:nvGraphicFramePr>
        <p:xfrm>
          <a:off x="2290527" y="1400301"/>
          <a:ext cx="7985154" cy="1985089"/>
        </p:xfrm>
        <a:graphic>
          <a:graphicData uri="http://schemas.openxmlformats.org/drawingml/2006/table">
            <a:tbl>
              <a:tblPr firstRow="1" firstCol="1" bandRow="1"/>
              <a:tblGrid>
                <a:gridCol w="2661718">
                  <a:extLst>
                    <a:ext uri="{9D8B030D-6E8A-4147-A177-3AD203B41FA5}">
                      <a16:colId xmlns:a16="http://schemas.microsoft.com/office/drawing/2014/main" val="3742569129"/>
                    </a:ext>
                  </a:extLst>
                </a:gridCol>
                <a:gridCol w="2661718">
                  <a:extLst>
                    <a:ext uri="{9D8B030D-6E8A-4147-A177-3AD203B41FA5}">
                      <a16:colId xmlns:a16="http://schemas.microsoft.com/office/drawing/2014/main" val="327172021"/>
                    </a:ext>
                  </a:extLst>
                </a:gridCol>
                <a:gridCol w="2661718">
                  <a:extLst>
                    <a:ext uri="{9D8B030D-6E8A-4147-A177-3AD203B41FA5}">
                      <a16:colId xmlns:a16="http://schemas.microsoft.com/office/drawing/2014/main" val="725753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157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INFLUENCE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914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350172"/>
                  </a:ext>
                </a:extLst>
              </a:tr>
              <a:tr h="302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EXPLAIN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28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944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AFFECT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26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ANALYSIS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29929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05380" y="3207350"/>
            <a:ext cx="10955448" cy="34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Unfortunately, most of the relevant sources of evidence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were____________at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point in time.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When considered in the light of this new information, the origin of that old document seems more____________.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His study focuses on several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different____________stages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Greek city-states.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 concept of cause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and_____________is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of the most important concepts in historical inquiry.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In assessing the age of that particular source, this method has unfortunately proved to be_____________.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Just like anyone else, historians have perspectives which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can____________their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interpretation of the past.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Historians sometimes limit themselves to source material that is digitally available and easily searchable and____________.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Digitally available sources are the ones which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can____________by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different historians around the world at the same time.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65538" y="1711384"/>
            <a:ext cx="1774847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INFLUENCE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25857" y="1711384"/>
            <a:ext cx="1882914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INFLUENTIAL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65538" y="2022467"/>
            <a:ext cx="1774847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ACCESS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13224" y="2022466"/>
            <a:ext cx="1895547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(IN)ACCESSIBLE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65538" y="2303825"/>
            <a:ext cx="1774847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EXPLANATION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95118" y="2291148"/>
            <a:ext cx="2680563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EXPLICABLE/EXPLAINABLE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30403" y="2569616"/>
            <a:ext cx="1932790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DEVELOP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34739" y="2585950"/>
            <a:ext cx="1852515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DEVELOPMENTAL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65538" y="2856956"/>
            <a:ext cx="1774847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EFFECT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34739" y="2867583"/>
            <a:ext cx="1852515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(IN)EFFECTIVE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30403" y="3143343"/>
            <a:ext cx="1874601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ANALYZE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95118" y="3117770"/>
            <a:ext cx="2762233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ANALYZABLE/ANALYTICAL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7384" y="3488709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inaccessible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131747" y="3813446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explicable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12097" y="4121851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developmental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556381" y="4439170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efffect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260093" y="4768123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ineffective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728502" y="5076904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affect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62067" y="5719291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analyzable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43030" y="5997263"/>
            <a:ext cx="1297355" cy="23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be accessed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96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3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Terms and definitions                     Textbook, p.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9256"/>
            <a:ext cx="10515600" cy="5117708"/>
          </a:xfrm>
        </p:spPr>
        <p:txBody>
          <a:bodyPr>
            <a:normAutofit/>
          </a:bodyPr>
          <a:lstStyle/>
          <a:p>
            <a:r>
              <a:rPr lang="en-US" sz="2400" b="1" i="1" dirty="0"/>
              <a:t>C. Match the key historical concepts with their appropriate definition</a:t>
            </a:r>
            <a:r>
              <a:rPr lang="en-US" sz="2400" b="1" i="1" dirty="0" smtClean="0"/>
              <a:t>:</a:t>
            </a:r>
          </a:p>
          <a:p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251009"/>
              </p:ext>
            </p:extLst>
          </p:nvPr>
        </p:nvGraphicFramePr>
        <p:xfrm>
          <a:off x="1222973" y="1697870"/>
          <a:ext cx="10130827" cy="4101084"/>
        </p:xfrm>
        <a:graphic>
          <a:graphicData uri="http://schemas.openxmlformats.org/drawingml/2006/table">
            <a:tbl>
              <a:tblPr firstRow="1" firstCol="1" bandRow="1"/>
              <a:tblGrid>
                <a:gridCol w="2932568">
                  <a:extLst>
                    <a:ext uri="{9D8B030D-6E8A-4147-A177-3AD203B41FA5}">
                      <a16:colId xmlns:a16="http://schemas.microsoft.com/office/drawing/2014/main" val="474704571"/>
                    </a:ext>
                  </a:extLst>
                </a:gridCol>
                <a:gridCol w="7198259">
                  <a:extLst>
                    <a:ext uri="{9D8B030D-6E8A-4147-A177-3AD203B41FA5}">
                      <a16:colId xmlns:a16="http://schemas.microsoft.com/office/drawing/2014/main" val="917850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299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source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information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gained from an investigation of items that supports a particular conclusion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093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empathy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able to be argued as different interpretations are possible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496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significance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qualities observed in developments where some aspects reflect the past, while others reflect more recent influence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245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evidence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the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ability to view events/people through the ‘lens’ of their times/cultures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194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continuity and change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an item that existed or was made in the past, or that is made about the past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13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contestability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of note because of its far-reaching or long-term impact, or the effect or influence it created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26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cause and effect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different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points of view about a particular event, person, civilization, etc.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366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perspective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pertains to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reasons why events occurred and the resulting consequences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376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383281" y="2211184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sp>
        <p:nvSpPr>
          <p:cNvPr id="6" name="Rectangle 5"/>
          <p:cNvSpPr/>
          <p:nvPr/>
        </p:nvSpPr>
        <p:spPr>
          <a:xfrm>
            <a:off x="3383281" y="2724498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83281" y="3187935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3281" y="3651372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24105" y="3956755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41719" y="4456092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25095" y="4924155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83531" y="5439318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23796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791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Expressions containing the word </a:t>
            </a:r>
            <a:r>
              <a:rPr lang="en-US" sz="3600" b="1" dirty="0" smtClean="0"/>
              <a:t>ACCOUNT</a:t>
            </a:r>
            <a:r>
              <a:rPr lang="en-US" sz="3600" dirty="0" smtClean="0"/>
              <a:t>       Textbook, p. 24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903" y="1023042"/>
            <a:ext cx="10692897" cy="554072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E. Match the phrases on the left which contain the word ACCOUNT with their definitions on the right and use them in the sentences below</a:t>
            </a:r>
            <a:r>
              <a:rPr lang="en-US" sz="20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000" b="1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729438"/>
              </p:ext>
            </p:extLst>
          </p:nvPr>
        </p:nvGraphicFramePr>
        <p:xfrm>
          <a:off x="1276350" y="2637640"/>
          <a:ext cx="9639300" cy="2523744"/>
        </p:xfrm>
        <a:graphic>
          <a:graphicData uri="http://schemas.openxmlformats.org/drawingml/2006/table">
            <a:tbl>
              <a:tblPr firstRow="1" firstCol="1" bandRow="1"/>
              <a:tblGrid>
                <a:gridCol w="4070697">
                  <a:extLst>
                    <a:ext uri="{9D8B030D-6E8A-4147-A177-3AD203B41FA5}">
                      <a16:colId xmlns:a16="http://schemas.microsoft.com/office/drawing/2014/main" val="1744528823"/>
                    </a:ext>
                  </a:extLst>
                </a:gridCol>
                <a:gridCol w="5568603">
                  <a:extLst>
                    <a:ext uri="{9D8B030D-6E8A-4147-A177-3AD203B41FA5}">
                      <a16:colId xmlns:a16="http://schemas.microsoft.com/office/drawing/2014/main" val="24766594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 take something into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</a:t>
                      </a:r>
                      <a:r>
                        <a:rPr lang="en-US" sz="160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say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strong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happen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21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no account/not on any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according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34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account of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very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important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635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 all accounts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trying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decision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4111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no account/of little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give 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written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spoken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about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 has happened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155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give an account of something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reason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exists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happens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917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account for something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someone</a:t>
                      </a:r>
                      <a:r>
                        <a:rPr lang="en-US" sz="160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99779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21876" y="2742315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6" name="Rectangle 5"/>
          <p:cNvSpPr/>
          <p:nvPr/>
        </p:nvSpPr>
        <p:spPr>
          <a:xfrm>
            <a:off x="4655126" y="3243641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55126" y="3539868"/>
            <a:ext cx="349135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55126" y="3793815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55126" y="4175790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55126" y="4630723"/>
            <a:ext cx="349134" cy="2080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55126" y="4939222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739149" y="5902036"/>
            <a:ext cx="1970116" cy="83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14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090"/>
          </a:xfrm>
        </p:spPr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Expressions containing the word </a:t>
            </a:r>
            <a:r>
              <a:rPr lang="en-US" sz="3200" b="1" dirty="0">
                <a:solidFill>
                  <a:prstClr val="black"/>
                </a:solidFill>
              </a:rPr>
              <a:t>ACCOUNT</a:t>
            </a:r>
            <a:r>
              <a:rPr lang="en-US" sz="3200" dirty="0">
                <a:solidFill>
                  <a:prstClr val="black"/>
                </a:solidFill>
              </a:rPr>
              <a:t>       Textbook, p. 24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05865"/>
              </p:ext>
            </p:extLst>
          </p:nvPr>
        </p:nvGraphicFramePr>
        <p:xfrm>
          <a:off x="3639589" y="989216"/>
          <a:ext cx="3293225" cy="2340364"/>
        </p:xfrm>
        <a:graphic>
          <a:graphicData uri="http://schemas.openxmlformats.org/drawingml/2006/table">
            <a:tbl>
              <a:tblPr firstRow="1" firstCol="1" bandRow="1"/>
              <a:tblGrid>
                <a:gridCol w="3293225">
                  <a:extLst>
                    <a:ext uri="{9D8B030D-6E8A-4147-A177-3AD203B41FA5}">
                      <a16:colId xmlns:a16="http://schemas.microsoft.com/office/drawing/2014/main" val="2536221933"/>
                    </a:ext>
                  </a:extLst>
                </a:gridCol>
              </a:tblGrid>
              <a:tr h="292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 take something into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04738"/>
                  </a:ext>
                </a:extLst>
              </a:tr>
              <a:tr h="31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no account/not on any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201089"/>
                  </a:ext>
                </a:extLst>
              </a:tr>
              <a:tr h="31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account of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32039"/>
                  </a:ext>
                </a:extLst>
              </a:tr>
              <a:tr h="31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 all accounts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864360"/>
                  </a:ext>
                </a:extLst>
              </a:tr>
              <a:tr h="31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no account/of little account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550064"/>
                  </a:ext>
                </a:extLst>
              </a:tr>
              <a:tr h="323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give an account of something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028219"/>
                  </a:ext>
                </a:extLst>
              </a:tr>
              <a:tr h="474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account for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486268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65265" y="3416532"/>
            <a:ext cx="10166466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A number of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differences between the two artifacts.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Herodotus relied on numerous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eyewitnesses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had happened in the past.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Sparta was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,___________________,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very powerful city-state.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It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numerous conquests that they secured the expansion of the country borders.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A historian should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not,_______________________,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break the confidence of his sources.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Herodotus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stories obtained from unreliable sources when he was writing The Histories.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This particular evidence is unfortunately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historical inquiry.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72214" y="3507971"/>
            <a:ext cx="1791473" cy="2348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ccount for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58213" y="3815542"/>
            <a:ext cx="2340114" cy="2591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b="1" dirty="0" smtClean="0">
                <a:solidFill>
                  <a:schemeClr val="tx1"/>
                </a:solidFill>
              </a:rPr>
              <a:t>o give an account of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032381" y="4148051"/>
            <a:ext cx="2032543" cy="24317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by all accounts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75923" y="4437283"/>
            <a:ext cx="1874601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</a:t>
            </a:r>
            <a:r>
              <a:rPr lang="en-US" b="1" dirty="0" smtClean="0">
                <a:solidFill>
                  <a:schemeClr val="tx1"/>
                </a:solidFill>
              </a:rPr>
              <a:t>n account of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48652" y="4796444"/>
            <a:ext cx="2512563" cy="1981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</a:t>
            </a:r>
            <a:r>
              <a:rPr lang="en-US" b="1" dirty="0" smtClean="0">
                <a:solidFill>
                  <a:schemeClr val="tx1"/>
                </a:solidFill>
              </a:rPr>
              <a:t>n any account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71826" y="5111704"/>
            <a:ext cx="2633178" cy="2118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b="1" dirty="0" smtClean="0">
                <a:solidFill>
                  <a:schemeClr val="tx1"/>
                </a:solidFill>
              </a:rPr>
              <a:t>ook into account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950148" y="5716341"/>
            <a:ext cx="2705874" cy="2382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dirty="0" smtClean="0">
                <a:solidFill>
                  <a:schemeClr val="tx1"/>
                </a:solidFill>
              </a:rPr>
              <a:t>o/little account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13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Prepositions                                        Textbook, p. 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2541"/>
            <a:ext cx="10515600" cy="5448011"/>
          </a:xfrm>
        </p:spPr>
        <p:txBody>
          <a:bodyPr/>
          <a:lstStyle/>
          <a:p>
            <a:r>
              <a:rPr lang="en-US" sz="2000" b="1" i="1" dirty="0"/>
              <a:t>F. Match the verbs with the prepositions and then insert the appropriate combinations in the sentences below</a:t>
            </a:r>
            <a:r>
              <a:rPr lang="en-US" sz="2000" b="1" i="1" dirty="0" smtClean="0"/>
              <a:t>:</a:t>
            </a:r>
            <a:endParaRPr lang="en-US" sz="2000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351645"/>
              </p:ext>
            </p:extLst>
          </p:nvPr>
        </p:nvGraphicFramePr>
        <p:xfrm>
          <a:off x="3690852" y="1622882"/>
          <a:ext cx="4156363" cy="1717548"/>
        </p:xfrm>
        <a:graphic>
          <a:graphicData uri="http://schemas.openxmlformats.org/drawingml/2006/table">
            <a:tbl>
              <a:tblPr firstRow="1" firstCol="1" bandRow="1"/>
              <a:tblGrid>
                <a:gridCol w="2662996">
                  <a:extLst>
                    <a:ext uri="{9D8B030D-6E8A-4147-A177-3AD203B41FA5}">
                      <a16:colId xmlns:a16="http://schemas.microsoft.com/office/drawing/2014/main" val="3431620140"/>
                    </a:ext>
                  </a:extLst>
                </a:gridCol>
                <a:gridCol w="1493367">
                  <a:extLst>
                    <a:ext uri="{9D8B030D-6E8A-4147-A177-3AD203B41FA5}">
                      <a16:colId xmlns:a16="http://schemas.microsoft.com/office/drawing/2014/main" val="3944888007"/>
                    </a:ext>
                  </a:extLst>
                </a:gridCol>
              </a:tblGrid>
              <a:tr h="182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RESULT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59509"/>
                  </a:ext>
                </a:extLst>
              </a:tr>
              <a:tr h="216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CRITICIZE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400478"/>
                  </a:ext>
                </a:extLst>
              </a:tr>
              <a:tr h="216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CONFLICT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579942"/>
                  </a:ext>
                </a:extLst>
              </a:tr>
              <a:tr h="216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CONTRIBUTE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82094"/>
                  </a:ext>
                </a:extLst>
              </a:tr>
              <a:tr h="216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COMPARE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62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RESULT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ON/UPON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581462"/>
                  </a:ext>
                </a:extLst>
              </a:tr>
              <a:tr h="216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RELY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WITH/TO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00204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38200" y="3506216"/>
            <a:ext cx="10532225" cy="26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Last year the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archeologists____________huge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amounts of their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time__________the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project.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These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results______________the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ones we have obtained earlier this year.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It is difficult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to__________the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results of this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study________the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ones of the other because the authors have clearly used different methods for the analysis of data.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Problems that have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arisen______________his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inaccurate analysis of the data.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 archeologists at the site believe that all this hard work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will_______________new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discoveries.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Herodotus was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often______________using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unverified information as well as for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_______________his own observations only.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96196" y="1622882"/>
            <a:ext cx="3823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96195" y="1879951"/>
            <a:ext cx="590205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12821" y="2143826"/>
            <a:ext cx="681644" cy="20693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91297" y="2365277"/>
            <a:ext cx="494608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96195" y="2612551"/>
            <a:ext cx="698270" cy="2448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69033" y="2612551"/>
            <a:ext cx="465512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71257" y="2866174"/>
            <a:ext cx="723208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FROM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44981" y="3103302"/>
            <a:ext cx="652552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90851" y="3561697"/>
            <a:ext cx="1221969" cy="2199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contributed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56270" y="3572365"/>
            <a:ext cx="906086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19005" y="3910771"/>
            <a:ext cx="1487978" cy="2123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onflict WITH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51760" y="4232264"/>
            <a:ext cx="1105593" cy="2199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compare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01789" y="4213720"/>
            <a:ext cx="864524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TO/with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07027" y="4816479"/>
            <a:ext cx="1447111" cy="25409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esult FROM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41129" y="5153891"/>
            <a:ext cx="1637606" cy="26667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esult IN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53984" y="5433376"/>
            <a:ext cx="1484518" cy="2875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riticized FOR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578734" y="5433377"/>
            <a:ext cx="1687483" cy="26935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elying ON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28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5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  Textbook, p. 25-26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656" y="924718"/>
            <a:ext cx="10515600" cy="5478584"/>
          </a:xfrm>
        </p:spPr>
        <p:txBody>
          <a:bodyPr>
            <a:normAutofit/>
          </a:bodyPr>
          <a:lstStyle/>
          <a:p>
            <a:r>
              <a:rPr lang="en-US" sz="2000" b="1" i="1" dirty="0" smtClean="0"/>
              <a:t>H. Match the appropriate word with its meaning:</a:t>
            </a:r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401089"/>
              </p:ext>
            </p:extLst>
          </p:nvPr>
        </p:nvGraphicFramePr>
        <p:xfrm>
          <a:off x="2352502" y="1463068"/>
          <a:ext cx="5885411" cy="8907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69680">
                  <a:extLst>
                    <a:ext uri="{9D8B030D-6E8A-4147-A177-3AD203B41FA5}">
                      <a16:colId xmlns:a16="http://schemas.microsoft.com/office/drawing/2014/main" val="1561267956"/>
                    </a:ext>
                  </a:extLst>
                </a:gridCol>
                <a:gridCol w="1476137">
                  <a:extLst>
                    <a:ext uri="{9D8B030D-6E8A-4147-A177-3AD203B41FA5}">
                      <a16:colId xmlns:a16="http://schemas.microsoft.com/office/drawing/2014/main" val="2539274021"/>
                    </a:ext>
                  </a:extLst>
                </a:gridCol>
                <a:gridCol w="1327451">
                  <a:extLst>
                    <a:ext uri="{9D8B030D-6E8A-4147-A177-3AD203B41FA5}">
                      <a16:colId xmlns:a16="http://schemas.microsoft.com/office/drawing/2014/main" val="3929157693"/>
                    </a:ext>
                  </a:extLst>
                </a:gridCol>
                <a:gridCol w="1512143">
                  <a:extLst>
                    <a:ext uri="{9D8B030D-6E8A-4147-A177-3AD203B41FA5}">
                      <a16:colId xmlns:a16="http://schemas.microsoft.com/office/drawing/2014/main" val="3515947010"/>
                    </a:ext>
                  </a:extLst>
                </a:gridCol>
              </a:tblGrid>
              <a:tr h="4006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CONCLUDE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JUSTIFY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INTERPRET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COMPARE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587196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 dirty="0" smtClean="0">
                          <a:effectLst/>
                        </a:rPr>
                        <a:t>PREDICT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EVALUATE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ANALYZE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 smtClean="0">
                          <a:effectLst/>
                        </a:rPr>
                        <a:t>CONTRAST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73679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979360"/>
              </p:ext>
            </p:extLst>
          </p:nvPr>
        </p:nvGraphicFramePr>
        <p:xfrm>
          <a:off x="2119745" y="2458712"/>
          <a:ext cx="6201641" cy="34235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79480">
                  <a:extLst>
                    <a:ext uri="{9D8B030D-6E8A-4147-A177-3AD203B41FA5}">
                      <a16:colId xmlns:a16="http://schemas.microsoft.com/office/drawing/2014/main" val="3629801974"/>
                    </a:ext>
                  </a:extLst>
                </a:gridCol>
                <a:gridCol w="4322161">
                  <a:extLst>
                    <a:ext uri="{9D8B030D-6E8A-4147-A177-3AD203B41FA5}">
                      <a16:colId xmlns:a16="http://schemas.microsoft.com/office/drawing/2014/main" val="1275691278"/>
                    </a:ext>
                  </a:extLst>
                </a:gridCol>
              </a:tblGrid>
              <a:tr h="329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WORD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MEANING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00406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explain how two or more things are similar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483208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explain how two or more things are different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019587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defend your opinion, with examples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642284"/>
                  </a:ext>
                </a:extLst>
              </a:tr>
              <a:tr h="3517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assess the worth of something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571361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critically examine different aspects of a topic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430925"/>
                  </a:ext>
                </a:extLst>
              </a:tr>
              <a:tr h="685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explain what you think is the meaning, impact, significance, outcome and so 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80082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make an informed guess about an outcome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528338"/>
                  </a:ext>
                </a:extLst>
              </a:tr>
              <a:tr h="342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decide after careful thought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34258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520140" y="2866196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COMPARE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20139" y="3203845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CONTRAST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0139" y="3516927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JUSTIFY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0138" y="3893824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EVALUATE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96581" y="4231473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ANALYZE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96580" y="4699595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INTERPRET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96579" y="5262253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PREDICT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96578" y="5596750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CONCLUDE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92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5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  Textbook, p. 25-26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656" y="924718"/>
            <a:ext cx="10515600" cy="5478584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016920"/>
              </p:ext>
            </p:extLst>
          </p:nvPr>
        </p:nvGraphicFramePr>
        <p:xfrm>
          <a:off x="3454631" y="1373785"/>
          <a:ext cx="4757649" cy="98082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68898">
                  <a:extLst>
                    <a:ext uri="{9D8B030D-6E8A-4147-A177-3AD203B41FA5}">
                      <a16:colId xmlns:a16="http://schemas.microsoft.com/office/drawing/2014/main" val="1561267956"/>
                    </a:ext>
                  </a:extLst>
                </a:gridCol>
                <a:gridCol w="1193280">
                  <a:extLst>
                    <a:ext uri="{9D8B030D-6E8A-4147-A177-3AD203B41FA5}">
                      <a16:colId xmlns:a16="http://schemas.microsoft.com/office/drawing/2014/main" val="2539274021"/>
                    </a:ext>
                  </a:extLst>
                </a:gridCol>
                <a:gridCol w="1073085">
                  <a:extLst>
                    <a:ext uri="{9D8B030D-6E8A-4147-A177-3AD203B41FA5}">
                      <a16:colId xmlns:a16="http://schemas.microsoft.com/office/drawing/2014/main" val="3929157693"/>
                    </a:ext>
                  </a:extLst>
                </a:gridCol>
                <a:gridCol w="1222386">
                  <a:extLst>
                    <a:ext uri="{9D8B030D-6E8A-4147-A177-3AD203B41FA5}">
                      <a16:colId xmlns:a16="http://schemas.microsoft.com/office/drawing/2014/main" val="3515947010"/>
                    </a:ext>
                  </a:extLst>
                </a:gridCol>
              </a:tblGrid>
              <a:tr h="4006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CONCLUDE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JUSTIFY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INTERPRET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 COMPARE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587196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 dirty="0" smtClean="0">
                          <a:effectLst/>
                        </a:rPr>
                        <a:t>PREDICT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EVALUATE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>
                          <a:effectLst/>
                        </a:rPr>
                        <a:t>ANALYZE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en-US" sz="1400" b="1" dirty="0" smtClean="0">
                          <a:effectLst/>
                        </a:rPr>
                        <a:t>CONTRAST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736797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838200" y="933111"/>
            <a:ext cx="9203575" cy="340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Insert the verbs from the table above into the following sentences. Use the appropriate tense/form of the relevant verbs.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4682" y="2386559"/>
            <a:ext cx="10609118" cy="389472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Archeology is closely related to cultural anthropology because archeologists strive to learn about individual past cultures and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then_____________and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___________what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learned about various past groups to form a broad understanding of human behavior.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Archeologists rely on various specialists to help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them____________what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found.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Differences in opinion usually arise when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we____________data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Two researchers can look at the same information and come to different conclusions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If we want to determine the value or worth of something we need to have a set of pre-decided criteria. What criteria did they use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to_____________the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worth of this 18</a:t>
            </a:r>
            <a:r>
              <a:rPr lang="en-US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century vase?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In their research, archeologists and historians have to rely on numerous sources of evidence to ___________their conclusions.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 most important question is what we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can____________from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 the data that we have analyzed so far.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My colleagues think that it is too early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to____________the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this research.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44090" y="2813620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CONTRAST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06389" y="2795423"/>
            <a:ext cx="1195648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COMPARE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37463" y="3430116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INTERPRET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54038" y="3726378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ANALYZE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44089" y="4686683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EVALUATE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38200" y="5301826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JUSTIFY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05844" y="5617709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CONCLUDE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78878" y="5943529"/>
            <a:ext cx="1255221" cy="2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PREDICT</a:t>
            </a:r>
            <a:endParaRPr 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170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2481</Words>
  <Application>Microsoft Office PowerPoint</Application>
  <PresentationFormat>Widescreen</PresentationFormat>
  <Paragraphs>509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 Theme</vt:lpstr>
      <vt:lpstr>Unit 2  Key concepts for historical inquiry</vt:lpstr>
      <vt:lpstr>Vocabulary practice                   Textbook, p. 22</vt:lpstr>
      <vt:lpstr>Word formation                          Textbook, p. 22-23</vt:lpstr>
      <vt:lpstr>Terms and definitions                     Textbook, p. 23</vt:lpstr>
      <vt:lpstr>Expressions containing the word ACCOUNT       Textbook, p. 24</vt:lpstr>
      <vt:lpstr>Expressions containing the word ACCOUNT       Textbook, p. 24</vt:lpstr>
      <vt:lpstr>Prepositions                                        Textbook, p. 24</vt:lpstr>
      <vt:lpstr>Gap-filling exercise                      Textbook, p. 25-26          </vt:lpstr>
      <vt:lpstr>Gap-filling exercise                      Textbook, p. 25-26          </vt:lpstr>
      <vt:lpstr>Past Simple or Past Continuous Tense? Textbook, p. 26-27</vt:lpstr>
      <vt:lpstr>Past Simple or Past Continuous Tense? Textbook, p. 26-27</vt:lpstr>
      <vt:lpstr>Past Simple or Past Continuous Tense?        Textbook, p. 27</vt:lpstr>
      <vt:lpstr>Terms and definitions                Textbook, p. 27-28</vt:lpstr>
      <vt:lpstr>Terms and definitions                        Textbook, p. 28</vt:lpstr>
      <vt:lpstr>Past Simple or Past Perfect Tense?  Textbook, p. </vt:lpstr>
      <vt:lpstr>Negative prefixes                         Textbook, p. 28-29</vt:lpstr>
      <vt:lpstr>Negative prefixes                         Textbook, p. 28-29</vt:lpstr>
      <vt:lpstr>Gap-filling exercise                    Textbook, p. 29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 Key concepts for historical inquiry</dc:title>
  <dc:creator>RePack by Diakov</dc:creator>
  <cp:lastModifiedBy>RePack by Diakov</cp:lastModifiedBy>
  <cp:revision>88</cp:revision>
  <dcterms:created xsi:type="dcterms:W3CDTF">2020-10-27T21:47:39Z</dcterms:created>
  <dcterms:modified xsi:type="dcterms:W3CDTF">2023-11-09T23:18:48Z</dcterms:modified>
</cp:coreProperties>
</file>