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71" r:id="rId5"/>
    <p:sldId id="272" r:id="rId6"/>
    <p:sldId id="260" r:id="rId7"/>
    <p:sldId id="27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080" autoAdjust="0"/>
  </p:normalViewPr>
  <p:slideViewPr>
    <p:cSldViewPr>
      <p:cViewPr varScale="1">
        <p:scale>
          <a:sx n="80" d="100"/>
          <a:sy n="80" d="100"/>
        </p:scale>
        <p:origin x="136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E1771-A7B1-4A91-958F-4C50DD45F4D7}" type="datetimeFigureOut">
              <a:rPr lang="en-PH" smtClean="0"/>
              <a:pPr/>
              <a:t>15/10/2024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DB96F3-AB3B-4A44-870F-2FBB5484A874}" type="slidenum">
              <a:rPr lang="en-PH" smtClean="0"/>
              <a:pPr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57733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33718" y="2362200"/>
            <a:ext cx="7476564" cy="1470025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sr-Latn-RS" altLang="en-US" b="1" dirty="0">
                <a:latin typeface="Arial" panose="020B0604020202020204" pitchFamily="34" charset="0"/>
              </a:rPr>
              <a:t>INTERVENCIJE U KRIZI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400300" y="3886200"/>
            <a:ext cx="43434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altLang="en-US" sz="2000" dirty="0">
                <a:latin typeface="Arial" panose="020B0604020202020204" pitchFamily="34" charset="0"/>
              </a:rPr>
              <a:t>Or</a:t>
            </a:r>
            <a:r>
              <a:rPr lang="en-US" altLang="en-US" sz="2000" dirty="0" err="1">
                <a:latin typeface="Arial" panose="020B0604020202020204" pitchFamily="34" charset="0"/>
              </a:rPr>
              <a:t>i</a:t>
            </a:r>
            <a:r>
              <a:rPr lang="sl-SI" altLang="en-US" sz="2000" dirty="0">
                <a:latin typeface="Arial" panose="020B0604020202020204" pitchFamily="34" charset="0"/>
              </a:rPr>
              <a:t>jentacija studenata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5251449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r-Latn-RS" dirty="0"/>
              <a:t>doc. dr Nikola Petrović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1671" y="609600"/>
            <a:ext cx="7960658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5118" y="1524000"/>
            <a:ext cx="7933764" cy="4602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 Black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err="1"/>
              <a:t>Psihologija</a:t>
            </a:r>
            <a:r>
              <a:rPr lang="en-US" sz="6000" dirty="0"/>
              <a:t> </a:t>
            </a:r>
            <a:r>
              <a:rPr lang="en-US" sz="6000" dirty="0" err="1"/>
              <a:t>razvojnih</a:t>
            </a:r>
            <a:r>
              <a:rPr lang="en-US" sz="6000" dirty="0"/>
              <a:t> </a:t>
            </a:r>
            <a:r>
              <a:rPr lang="en-US" sz="6000" dirty="0" err="1"/>
              <a:t>kriza</a:t>
            </a:r>
            <a:endParaRPr lang="en-PH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00300" y="4267200"/>
            <a:ext cx="4343400" cy="2286000"/>
          </a:xfrm>
        </p:spPr>
        <p:txBody>
          <a:bodyPr>
            <a:normAutofit/>
          </a:bodyPr>
          <a:lstStyle/>
          <a:p>
            <a:r>
              <a:rPr lang="sr-Latn-RS" dirty="0"/>
              <a:t>Orijentacija </a:t>
            </a:r>
            <a:endParaRPr lang="en-US" dirty="0"/>
          </a:p>
          <a:p>
            <a:r>
              <a:rPr lang="sr-Latn-RS" dirty="0"/>
              <a:t>p</a:t>
            </a:r>
            <a:r>
              <a:rPr lang="en-US" dirty="0" err="1"/>
              <a:t>rof</a:t>
            </a:r>
            <a:r>
              <a:rPr lang="en-US" dirty="0"/>
              <a:t>. </a:t>
            </a:r>
            <a:r>
              <a:rPr lang="en-US" dirty="0" err="1"/>
              <a:t>dr</a:t>
            </a:r>
            <a:r>
              <a:rPr lang="en-US" dirty="0"/>
              <a:t> Tamara D</a:t>
            </a:r>
            <a:r>
              <a:rPr lang="sr-Latn-RS" dirty="0" err="1"/>
              <a:t>žamonja</a:t>
            </a:r>
            <a:r>
              <a:rPr lang="sr-Latn-RS" dirty="0"/>
              <a:t> Ignjatović</a:t>
            </a:r>
          </a:p>
          <a:p>
            <a:r>
              <a:rPr lang="sr-Latn-RS" dirty="0"/>
              <a:t>prof. dr Tamara Klikovac</a:t>
            </a:r>
          </a:p>
          <a:p>
            <a:r>
              <a:rPr lang="sr-Latn-RS" dirty="0"/>
              <a:t>doc. dr Nikola Petrović</a:t>
            </a: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3473445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b="1" dirty="0">
                <a:latin typeface="Arial" panose="020B0604020202020204" pitchFamily="34" charset="0"/>
              </a:rPr>
              <a:t>CILJ KURSA</a:t>
            </a:r>
            <a:r>
              <a:rPr lang="sl-SI" altLang="en-US" dirty="0"/>
              <a:t> </a:t>
            </a:r>
            <a:endParaRPr lang="en-P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5118" y="2057400"/>
            <a:ext cx="7933764" cy="4068763"/>
          </a:xfrm>
        </p:spPr>
        <p:txBody>
          <a:bodyPr/>
          <a:lstStyle/>
          <a:p>
            <a:pPr algn="ctr">
              <a:lnSpc>
                <a:spcPct val="90000"/>
              </a:lnSpc>
              <a:buNone/>
            </a:pPr>
            <a:r>
              <a:rPr lang="en-US" altLang="en-US" sz="2800" dirty="0" err="1">
                <a:latin typeface="Arial" panose="020B0604020202020204" pitchFamily="34" charset="0"/>
              </a:rPr>
              <a:t>Sticanje</a:t>
            </a:r>
            <a:r>
              <a:rPr lang="en-US" altLang="en-US" sz="2800" dirty="0">
                <a:latin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</a:rPr>
              <a:t>savremenih</a:t>
            </a:r>
            <a:r>
              <a:rPr lang="en-US" altLang="en-US" sz="2800" dirty="0">
                <a:latin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</a:rPr>
              <a:t>psihološki</a:t>
            </a:r>
            <a:r>
              <a:rPr lang="sr-Latn-RS" altLang="en-US" sz="2800" dirty="0">
                <a:latin typeface="Arial" panose="020B0604020202020204" pitchFamily="34" charset="0"/>
              </a:rPr>
              <a:t>h znanja o razvojnim krizama.</a:t>
            </a:r>
          </a:p>
          <a:p>
            <a:pPr algn="ctr">
              <a:lnSpc>
                <a:spcPct val="90000"/>
              </a:lnSpc>
              <a:buNone/>
            </a:pPr>
            <a:endParaRPr lang="sr-Latn-RS" altLang="en-US" sz="2800" dirty="0">
              <a:latin typeface="Arial" panose="020B0604020202020204" pitchFamily="34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sr-Latn-RS" altLang="en-US" sz="2800" dirty="0">
                <a:latin typeface="Arial" panose="020B0604020202020204" pitchFamily="34" charset="0"/>
              </a:rPr>
              <a:t>Uvođenje studenata u oblast kliničke psihologije.</a:t>
            </a:r>
            <a:endParaRPr lang="sl-SI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658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b="1" dirty="0">
                <a:latin typeface="Arial" panose="020B0604020202020204" pitchFamily="34" charset="0"/>
              </a:rPr>
              <a:t>NAČIN RADA</a:t>
            </a:r>
            <a:endParaRPr lang="en-P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80000"/>
              </a:lnSpc>
              <a:buNone/>
            </a:pPr>
            <a:r>
              <a:rPr lang="sl-SI" altLang="en-US" sz="3500" b="1" dirty="0">
                <a:solidFill>
                  <a:srgbClr val="FFC000"/>
                </a:solidFill>
                <a:latin typeface="Arial" panose="020B0604020202020204" pitchFamily="34" charset="0"/>
              </a:rPr>
              <a:t>Interaktivna nastava</a:t>
            </a:r>
            <a:r>
              <a:rPr lang="sl-SI" altLang="en-US" sz="3500" dirty="0">
                <a:solidFill>
                  <a:srgbClr val="FFC000"/>
                </a:solidFill>
                <a:latin typeface="Arial" panose="020B0604020202020204" pitchFamily="34" charset="0"/>
              </a:rPr>
              <a:t>  </a:t>
            </a:r>
          </a:p>
          <a:p>
            <a:pPr algn="ctr">
              <a:lnSpc>
                <a:spcPct val="80000"/>
              </a:lnSpc>
              <a:buNone/>
            </a:pPr>
            <a:r>
              <a:rPr lang="sl-SI" altLang="en-US" dirty="0">
                <a:latin typeface="Arial" panose="020B0604020202020204" pitchFamily="34" charset="0"/>
              </a:rPr>
              <a:t>2 časa nedeljno</a:t>
            </a:r>
            <a:r>
              <a:rPr lang="sl-SI" altLang="en-US" sz="4400" dirty="0">
                <a:latin typeface="Arial" panose="020B0604020202020204" pitchFamily="34" charset="0"/>
              </a:rPr>
              <a:t>      </a:t>
            </a:r>
          </a:p>
          <a:p>
            <a:pPr algn="ctr">
              <a:lnSpc>
                <a:spcPct val="80000"/>
              </a:lnSpc>
              <a:buNone/>
            </a:pPr>
            <a:r>
              <a:rPr lang="sl-SI" altLang="en-US" sz="2800" dirty="0">
                <a:latin typeface="Arial" panose="020B0604020202020204" pitchFamily="34" charset="0"/>
              </a:rPr>
              <a:t>   </a:t>
            </a:r>
          </a:p>
          <a:p>
            <a:pPr>
              <a:lnSpc>
                <a:spcPct val="80000"/>
              </a:lnSpc>
              <a:buNone/>
            </a:pPr>
            <a:r>
              <a:rPr lang="sl-SI" altLang="en-US" sz="2800" dirty="0" smtClean="0">
                <a:latin typeface="Arial" panose="020B0604020202020204" pitchFamily="34" charset="0"/>
              </a:rPr>
              <a:t>                  </a:t>
            </a:r>
            <a:r>
              <a:rPr lang="sl-SI" altLang="en-US" dirty="0" smtClean="0">
                <a:latin typeface="Arial" panose="020B0604020202020204" pitchFamily="34" charset="0"/>
              </a:rPr>
              <a:t>utorkom    1</a:t>
            </a:r>
            <a:r>
              <a:rPr lang="en-US" altLang="en-US" dirty="0" smtClean="0">
                <a:latin typeface="Arial" panose="020B0604020202020204" pitchFamily="34" charset="0"/>
              </a:rPr>
              <a:t>6</a:t>
            </a:r>
            <a:r>
              <a:rPr lang="sr-Cyrl-RS" altLang="en-US" dirty="0" smtClean="0">
                <a:latin typeface="Arial" panose="020B0604020202020204" pitchFamily="34" charset="0"/>
              </a:rPr>
              <a:t>.</a:t>
            </a:r>
            <a:r>
              <a:rPr lang="en-US" altLang="en-US" dirty="0" smtClean="0">
                <a:latin typeface="Arial" panose="020B0604020202020204" pitchFamily="34" charset="0"/>
              </a:rPr>
              <a:t>45</a:t>
            </a:r>
            <a:r>
              <a:rPr lang="sl-SI" altLang="en-US" dirty="0" smtClean="0">
                <a:latin typeface="Arial" panose="020B0604020202020204" pitchFamily="34" charset="0"/>
              </a:rPr>
              <a:t> </a:t>
            </a:r>
            <a:r>
              <a:rPr lang="sl-SI" altLang="en-US" dirty="0">
                <a:latin typeface="Arial" panose="020B0604020202020204" pitchFamily="34" charset="0"/>
              </a:rPr>
              <a:t>-</a:t>
            </a:r>
            <a:r>
              <a:rPr lang="sl-SI" altLang="en-US" dirty="0" smtClean="0">
                <a:latin typeface="Arial" panose="020B0604020202020204" pitchFamily="34" charset="0"/>
              </a:rPr>
              <a:t>1</a:t>
            </a:r>
            <a:r>
              <a:rPr lang="en-US" altLang="en-US" dirty="0" smtClean="0">
                <a:latin typeface="Arial" panose="020B0604020202020204" pitchFamily="34" charset="0"/>
              </a:rPr>
              <a:t>8</a:t>
            </a:r>
            <a:r>
              <a:rPr lang="sl-SI" altLang="en-US" dirty="0" smtClean="0">
                <a:latin typeface="Arial" panose="020B0604020202020204" pitchFamily="34" charset="0"/>
              </a:rPr>
              <a:t>.</a:t>
            </a:r>
            <a:r>
              <a:rPr lang="en-US" altLang="en-US" dirty="0" smtClean="0">
                <a:latin typeface="Arial" panose="020B0604020202020204" pitchFamily="34" charset="0"/>
              </a:rPr>
              <a:t>15</a:t>
            </a:r>
            <a:r>
              <a:rPr lang="sl-SI" altLang="en-US" dirty="0" smtClean="0">
                <a:latin typeface="Arial" panose="020B0604020202020204" pitchFamily="34" charset="0"/>
              </a:rPr>
              <a:t>  </a:t>
            </a:r>
            <a:endParaRPr lang="sl-SI" altLang="en-US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buNone/>
            </a:pPr>
            <a:endParaRPr lang="sl-SI" altLang="en-US" dirty="0">
              <a:latin typeface="Arial" panose="020B0604020202020204" pitchFamily="34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sl-SI" altLang="en-US" sz="3500" b="1" dirty="0">
                <a:solidFill>
                  <a:srgbClr val="FFC000"/>
                </a:solidFill>
                <a:latin typeface="Arial" panose="020B0604020202020204" pitchFamily="34" charset="0"/>
              </a:rPr>
              <a:t>Konsultacije</a:t>
            </a:r>
            <a:r>
              <a:rPr lang="sl-SI" altLang="en-US" sz="3500" dirty="0">
                <a:solidFill>
                  <a:srgbClr val="FFC000"/>
                </a:solidFill>
                <a:latin typeface="Arial" panose="020B0604020202020204" pitchFamily="34" charset="0"/>
              </a:rPr>
              <a:t>  </a:t>
            </a:r>
          </a:p>
          <a:p>
            <a:pPr algn="ctr">
              <a:lnSpc>
                <a:spcPct val="80000"/>
              </a:lnSpc>
              <a:buNone/>
            </a:pPr>
            <a:r>
              <a:rPr lang="sl-SI" altLang="en-US" sz="2800" dirty="0">
                <a:latin typeface="Arial" panose="020B0604020202020204" pitchFamily="34" charset="0"/>
              </a:rPr>
              <a:t>tamara.dzamonja@gmail.com</a:t>
            </a:r>
          </a:p>
          <a:p>
            <a:pPr algn="ctr">
              <a:lnSpc>
                <a:spcPct val="80000"/>
              </a:lnSpc>
              <a:buNone/>
            </a:pPr>
            <a:r>
              <a:rPr lang="sl-SI" altLang="en-US" sz="2800" dirty="0" smtClean="0">
                <a:latin typeface="Arial" panose="020B0604020202020204" pitchFamily="34" charset="0"/>
              </a:rPr>
              <a:t>nischolas.petrovic@gmail.com</a:t>
            </a:r>
            <a:endParaRPr lang="sl-SI" altLang="en-US" sz="2800" dirty="0">
              <a:latin typeface="Arial" panose="020B0604020202020204" pitchFamily="34" charset="0"/>
            </a:endParaRPr>
          </a:p>
          <a:p>
            <a:pPr algn="ctr">
              <a:lnSpc>
                <a:spcPct val="80000"/>
              </a:lnSpc>
              <a:buNone/>
            </a:pPr>
            <a:r>
              <a:rPr lang="sl-SI" altLang="en-US" sz="2800" smtClean="0">
                <a:latin typeface="Arial" panose="020B0604020202020204" pitchFamily="34" charset="0"/>
              </a:rPr>
              <a:t>tklikova@f.bg.ac.rs  </a:t>
            </a:r>
            <a:endParaRPr lang="en-US" altLang="en-US" sz="2800" dirty="0"/>
          </a:p>
          <a:p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1093055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 smtClean="0">
                <a:latin typeface="Arial" pitchFamily="34" charset="0"/>
                <a:cs typeface="Arial" pitchFamily="34" charset="0"/>
              </a:rPr>
              <a:t>TEME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/>
              <a:t>Појам животног тока/циклуса</a:t>
            </a:r>
            <a:r>
              <a:rPr lang="sr-Cyrl-CS" dirty="0" smtClean="0"/>
              <a:t>.</a:t>
            </a:r>
            <a:endParaRPr lang="sr-Latn-RS" dirty="0" smtClean="0"/>
          </a:p>
          <a:p>
            <a:r>
              <a:rPr lang="hr-HR" dirty="0"/>
              <a:t>P</a:t>
            </a:r>
            <a:r>
              <a:rPr lang="sr-Cyrl-CS" dirty="0" smtClean="0"/>
              <a:t>азвојне, очекиване </a:t>
            </a:r>
            <a:r>
              <a:rPr lang="sr-Cyrl-CS" dirty="0"/>
              <a:t>и </a:t>
            </a:r>
            <a:r>
              <a:rPr lang="sr-Cyrl-CS" dirty="0" smtClean="0"/>
              <a:t>акцидентне, неочекиване животне кризе</a:t>
            </a:r>
          </a:p>
          <a:p>
            <a:r>
              <a:rPr lang="sr-Cyrl-CS" dirty="0"/>
              <a:t>Животни </a:t>
            </a:r>
            <a:r>
              <a:rPr lang="sr-Cyrl-CS" dirty="0" smtClean="0"/>
              <a:t>догађаји, субјективни доживљај и </a:t>
            </a:r>
            <a:r>
              <a:rPr lang="sr-Cyrl-CS" dirty="0"/>
              <a:t>утицај на ментално </a:t>
            </a:r>
            <a:r>
              <a:rPr lang="sr-Cyrl-CS" dirty="0" smtClean="0"/>
              <a:t>здравље</a:t>
            </a:r>
          </a:p>
          <a:p>
            <a:r>
              <a:rPr lang="sr-Cyrl-CS" dirty="0"/>
              <a:t>Развојни задаци и </a:t>
            </a:r>
            <a:r>
              <a:rPr lang="sr-Cyrl-CS" dirty="0" smtClean="0"/>
              <a:t>фазе -теорије </a:t>
            </a:r>
            <a:r>
              <a:rPr lang="sr-Cyrl-CS" dirty="0"/>
              <a:t>Ерика Ериксона и Данијела </a:t>
            </a:r>
            <a:r>
              <a:rPr lang="sr-Cyrl-CS" dirty="0" smtClean="0"/>
              <a:t>Левинсона</a:t>
            </a:r>
          </a:p>
          <a:p>
            <a:r>
              <a:rPr lang="sr-Cyrl-CS" dirty="0"/>
              <a:t>Индивидуалне и културолошке разлике у реаговању на животне </a:t>
            </a:r>
            <a:r>
              <a:rPr lang="sr-Cyrl-CS" dirty="0" smtClean="0"/>
              <a:t>кризе– </a:t>
            </a:r>
            <a:r>
              <a:rPr lang="sr-Cyrl-CS" dirty="0"/>
              <a:t>функционално превладавање или поремећај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30004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671" y="304800"/>
            <a:ext cx="7960658" cy="685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5118" y="1219200"/>
            <a:ext cx="7933764" cy="4906963"/>
          </a:xfrm>
        </p:spPr>
        <p:txBody>
          <a:bodyPr>
            <a:normAutofit fontScale="92500" lnSpcReduction="20000"/>
          </a:bodyPr>
          <a:lstStyle/>
          <a:p>
            <a:r>
              <a:rPr lang="sr-Cyrl-CS" dirty="0"/>
              <a:t>Детињство и развојне </a:t>
            </a:r>
            <a:r>
              <a:rPr lang="sr-Cyrl-CS" dirty="0" smtClean="0"/>
              <a:t>кризе.</a:t>
            </a:r>
          </a:p>
          <a:p>
            <a:r>
              <a:rPr lang="sr-Cyrl-CS" dirty="0"/>
              <a:t>Развојне кризе и развојни задаци у адолесценцији </a:t>
            </a:r>
            <a:endParaRPr lang="sr-Cyrl-CS" dirty="0" smtClean="0"/>
          </a:p>
          <a:p>
            <a:r>
              <a:rPr lang="sr-Cyrl-CS" dirty="0"/>
              <a:t>Развојне кризе и развојни задаци у одраслом добу </a:t>
            </a:r>
            <a:endParaRPr lang="sr-Cyrl-CS" dirty="0" smtClean="0"/>
          </a:p>
          <a:p>
            <a:r>
              <a:rPr lang="sr-Cyrl-CS" dirty="0"/>
              <a:t>Развојне кризе и задаци у </a:t>
            </a:r>
            <a:r>
              <a:rPr lang="sr-Cyrl-CS" dirty="0" smtClean="0"/>
              <a:t>старијем </a:t>
            </a:r>
            <a:r>
              <a:rPr lang="sr-Cyrl-CS" dirty="0"/>
              <a:t>одраслом добу </a:t>
            </a:r>
            <a:endParaRPr lang="sr-Cyrl-CS" dirty="0" smtClean="0"/>
          </a:p>
          <a:p>
            <a:r>
              <a:rPr lang="sr-Cyrl-CS" dirty="0"/>
              <a:t>Фактори који доприносе функционалном превладавању развојних криза </a:t>
            </a:r>
            <a:r>
              <a:rPr lang="sr-Cyrl-CS" dirty="0" smtClean="0"/>
              <a:t>–механизми </a:t>
            </a:r>
            <a:r>
              <a:rPr lang="sr-Cyrl-CS" dirty="0"/>
              <a:t>превладавања; резилијентност; благостање </a:t>
            </a:r>
            <a:r>
              <a:rPr lang="sr-Cyrl-CS" dirty="0" smtClean="0"/>
              <a:t>, </a:t>
            </a:r>
            <a:r>
              <a:rPr lang="sr-Cyrl-CS" dirty="0"/>
              <a:t>животне вештине.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126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b="1" dirty="0">
                <a:latin typeface="Arial" panose="020B0604020202020204" pitchFamily="34" charset="0"/>
              </a:rPr>
              <a:t>OBAVEZE STUDENATA</a:t>
            </a:r>
            <a:r>
              <a:rPr lang="sl-SI" altLang="en-US" b="1" dirty="0"/>
              <a:t> </a:t>
            </a:r>
            <a:endParaRPr lang="en-P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5118" y="1905000"/>
            <a:ext cx="7933764" cy="4221163"/>
          </a:xfrm>
        </p:spPr>
        <p:txBody>
          <a:bodyPr>
            <a:normAutofit/>
          </a:bodyPr>
          <a:lstStyle/>
          <a:p>
            <a:pPr marL="609600" indent="-609600">
              <a:spcAft>
                <a:spcPts val="600"/>
              </a:spcAft>
              <a:buFontTx/>
              <a:buAutoNum type="arabicPeriod"/>
            </a:pPr>
            <a:r>
              <a:rPr lang="en-US" altLang="en-US" sz="2800" b="1" dirty="0">
                <a:latin typeface="Arial" panose="020B0604020202020204" pitchFamily="34" charset="0"/>
                <a:cs typeface="Times New Roman" panose="02020603050405020304" pitchFamily="18" charset="0"/>
              </a:rPr>
              <a:t>Aktivno </a:t>
            </a:r>
            <a:r>
              <a:rPr lang="sl-SI" altLang="en-US" sz="2800" b="1" dirty="0">
                <a:latin typeface="Arial" panose="020B0604020202020204" pitchFamily="34" charset="0"/>
                <a:cs typeface="Times New Roman" panose="02020603050405020304" pitchFamily="18" charset="0"/>
              </a:rPr>
              <a:t>u</a:t>
            </a:r>
            <a:r>
              <a:rPr lang="sl-SI" altLang="en-US" sz="2800" b="1" dirty="0">
                <a:latin typeface="Arial" panose="020B0604020202020204" pitchFamily="34" charset="0"/>
              </a:rPr>
              <a:t>če</a:t>
            </a:r>
            <a:r>
              <a:rPr lang="sl-SI" altLang="en-US" sz="2800" b="1" dirty="0">
                <a:latin typeface="Arial" panose="020B0604020202020204" pitchFamily="34" charset="0"/>
                <a:cs typeface="Times New Roman" panose="02020603050405020304" pitchFamily="18" charset="0"/>
              </a:rPr>
              <a:t>š</a:t>
            </a:r>
            <a:r>
              <a:rPr lang="sl-SI" altLang="en-US" sz="2800" b="1" dirty="0">
                <a:latin typeface="Arial" panose="020B0604020202020204" pitchFamily="34" charset="0"/>
              </a:rPr>
              <a:t>ć</a:t>
            </a:r>
            <a:r>
              <a:rPr lang="sl-SI" altLang="en-US" sz="2800" b="1" dirty="0">
                <a:latin typeface="Arial" panose="020B0604020202020204" pitchFamily="34" charset="0"/>
                <a:cs typeface="Times New Roman" panose="02020603050405020304" pitchFamily="18" charset="0"/>
              </a:rPr>
              <a:t>e </a:t>
            </a:r>
            <a:r>
              <a:rPr lang="sl-SI" altLang="en-US" sz="2800" b="1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(diskusija </a:t>
            </a:r>
            <a:r>
              <a:rPr lang="sl-SI" altLang="en-US" sz="2800" b="1" dirty="0">
                <a:latin typeface="Arial" panose="020B0604020202020204" pitchFamily="34" charset="0"/>
              </a:rPr>
              <a:t>i prisustvo na nastavi</a:t>
            </a:r>
            <a:r>
              <a:rPr lang="sl-SI" altLang="en-US" sz="2800" b="1" dirty="0" smtClean="0">
                <a:latin typeface="Arial" panose="020B0604020202020204" pitchFamily="34" charset="0"/>
              </a:rPr>
              <a:t>) </a:t>
            </a:r>
            <a:r>
              <a:rPr lang="en-US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2</a:t>
            </a:r>
            <a:r>
              <a:rPr lang="sl-SI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0 bodova</a:t>
            </a:r>
            <a:endParaRPr lang="sl-SI" altLang="en-US" sz="2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609600" indent="-609600">
              <a:spcAft>
                <a:spcPts val="600"/>
              </a:spcAft>
              <a:buFontTx/>
              <a:buAutoNum type="arabicPeriod"/>
            </a:pPr>
            <a:r>
              <a:rPr lang="sl-SI" altLang="en-US" sz="2800" b="1" dirty="0" smtClean="0">
                <a:latin typeface="Arial" panose="020B0604020202020204" pitchFamily="34" charset="0"/>
              </a:rPr>
              <a:t>Završni pismeni ispit- esejskog tipa </a:t>
            </a:r>
            <a:r>
              <a:rPr lang="en-US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8</a:t>
            </a:r>
            <a:r>
              <a:rPr lang="sl-SI" altLang="en-US" sz="2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0 bodova</a:t>
            </a:r>
            <a:endParaRPr lang="sr-Latn-RS" altLang="en-US" sz="28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518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UPUTSTVO ZA IZRADU SEMINARSKOG RADA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P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305800" cy="42973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dirty="0"/>
              <a:t>Izveštaj o ispitivanju osobe o suočavanju sa ličnom razvojnom </a:t>
            </a:r>
            <a:r>
              <a:rPr lang="sr-Latn-RS" dirty="0" smtClean="0"/>
              <a:t>krizom- prikaz slučaja 5-7 str.</a:t>
            </a:r>
          </a:p>
          <a:p>
            <a:pPr>
              <a:buNone/>
            </a:pPr>
            <a:endParaRPr lang="sr-Latn-RS" dirty="0" smtClean="0"/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sr-Latn-RS" sz="2600" dirty="0" smtClean="0"/>
              <a:t>Informacije o ispitivanju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sr-Latn-RS" sz="2600" dirty="0" smtClean="0"/>
              <a:t>Opšte informacije o ispitaniku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sr-Latn-RS" sz="2600" dirty="0" smtClean="0"/>
              <a:t>Informacije i subjektivni doživljaj razvojne krize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sr-Latn-CS" sz="2600" dirty="0"/>
              <a:t>Način prevladavanja  krize- spoljne i unutašnje prepreke i </a:t>
            </a:r>
            <a:r>
              <a:rPr lang="sr-Latn-CS" sz="2600" dirty="0" smtClean="0"/>
              <a:t>snage</a:t>
            </a:r>
          </a:p>
          <a:p>
            <a:pPr>
              <a:buClr>
                <a:srgbClr val="FFC000"/>
              </a:buClr>
              <a:buFont typeface="Wingdings" panose="05000000000000000000" pitchFamily="2" charset="2"/>
              <a:buChar char="Ø"/>
            </a:pPr>
            <a:r>
              <a:rPr lang="sr-Latn-CS" sz="2600" dirty="0" smtClean="0"/>
              <a:t>Autorefleksija</a:t>
            </a:r>
            <a:endParaRPr lang="en-US" sz="2600" dirty="0"/>
          </a:p>
          <a:p>
            <a:endParaRPr lang="sr-Latn-RS" dirty="0" smtClean="0"/>
          </a:p>
          <a:p>
            <a:pPr>
              <a:buNone/>
            </a:pPr>
            <a:endParaRPr lang="sr-Latn-R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228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en-US" dirty="0">
                <a:latin typeface="Arial" panose="020B0604020202020204" pitchFamily="34" charset="0"/>
              </a:rPr>
              <a:t>LITERATURA</a:t>
            </a:r>
            <a:r>
              <a:rPr lang="en-US" altLang="en-US" dirty="0">
                <a:latin typeface="Arial" panose="020B0604020202020204" pitchFamily="34" charset="0"/>
              </a:rPr>
              <a:t> ZA ISPIT</a:t>
            </a:r>
            <a:endParaRPr lang="en-P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5118" y="1752600"/>
            <a:ext cx="7933764" cy="4373563"/>
          </a:xfrm>
        </p:spPr>
        <p:txBody>
          <a:bodyPr>
            <a:normAutofit lnSpcReduction="10000"/>
          </a:bodyPr>
          <a:lstStyle/>
          <a:p>
            <a:pPr marL="609600" indent="-609600"/>
            <a:endParaRPr lang="sl-SI" altLang="en-US" sz="2800" dirty="0" smtClean="0">
              <a:latin typeface="Arial" panose="020B0604020202020204" pitchFamily="34" charset="0"/>
            </a:endParaRPr>
          </a:p>
          <a:p>
            <a:pPr marL="609600" indent="-609600"/>
            <a:r>
              <a:rPr lang="sl-SI" altLang="en-US" sz="2800" dirty="0" smtClean="0">
                <a:latin typeface="Arial" panose="020B0604020202020204" pitchFamily="34" charset="0"/>
              </a:rPr>
              <a:t>Power</a:t>
            </a:r>
            <a:r>
              <a:rPr lang="en-US" altLang="en-US" sz="2800" dirty="0" smtClean="0">
                <a:latin typeface="Arial" panose="020B0604020202020204" pitchFamily="34" charset="0"/>
              </a:rPr>
              <a:t> P</a:t>
            </a:r>
            <a:r>
              <a:rPr lang="sl-SI" altLang="en-US" sz="2800" dirty="0" smtClean="0">
                <a:latin typeface="Arial" panose="020B0604020202020204" pitchFamily="34" charset="0"/>
              </a:rPr>
              <a:t>oint </a:t>
            </a:r>
            <a:r>
              <a:rPr lang="sl-SI" altLang="en-US" sz="2800" dirty="0">
                <a:latin typeface="Arial" panose="020B0604020202020204" pitchFamily="34" charset="0"/>
              </a:rPr>
              <a:t>prezentacije </a:t>
            </a:r>
            <a:r>
              <a:rPr lang="en-US" altLang="en-US" sz="2800" dirty="0" err="1">
                <a:latin typeface="Arial" panose="020B0604020202020204" pitchFamily="34" charset="0"/>
              </a:rPr>
              <a:t>sa</a:t>
            </a:r>
            <a:r>
              <a:rPr lang="en-US" altLang="en-US" sz="2800" dirty="0">
                <a:latin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Arial" panose="020B0604020202020204" pitchFamily="34" charset="0"/>
              </a:rPr>
              <a:t>predavanja</a:t>
            </a:r>
            <a:endParaRPr lang="en-US" altLang="en-US" sz="2800" dirty="0" smtClean="0">
              <a:latin typeface="Arial" panose="020B0604020202020204" pitchFamily="34" charset="0"/>
            </a:endParaRPr>
          </a:p>
          <a:p>
            <a:pPr marL="609600" indent="-609600"/>
            <a:r>
              <a:rPr lang="en-US" altLang="en-US" sz="2800" dirty="0" err="1" smtClean="0">
                <a:latin typeface="Arial" panose="020B0604020202020204" pitchFamily="34" charset="0"/>
              </a:rPr>
              <a:t>Odabrani</a:t>
            </a:r>
            <a:r>
              <a:rPr lang="en-US" altLang="en-US" sz="2800" dirty="0" smtClean="0">
                <a:latin typeface="Arial" panose="020B0604020202020204" pitchFamily="34" charset="0"/>
              </a:rPr>
              <a:t> </a:t>
            </a:r>
            <a:r>
              <a:rPr lang="en-US" altLang="en-US" sz="2800" dirty="0" err="1" smtClean="0">
                <a:latin typeface="Arial" panose="020B0604020202020204" pitchFamily="34" charset="0"/>
              </a:rPr>
              <a:t>tekstovi</a:t>
            </a:r>
            <a:r>
              <a:rPr lang="en-US" altLang="en-US" sz="2800" dirty="0" smtClean="0">
                <a:latin typeface="Arial" panose="020B0604020202020204" pitchFamily="34" charset="0"/>
              </a:rPr>
              <a:t> u pdf-u</a:t>
            </a:r>
            <a:endParaRPr lang="sr-Cyrl-RS" altLang="en-US" sz="2800" dirty="0" smtClean="0">
              <a:latin typeface="Arial" panose="020B0604020202020204" pitchFamily="34" charset="0"/>
            </a:endParaRPr>
          </a:p>
          <a:p>
            <a:pPr marL="609600" indent="-609600"/>
            <a:endParaRPr lang="sr-Cyrl-RS" altLang="en-US" dirty="0" smtClean="0">
              <a:latin typeface="Arial" panose="020B0604020202020204" pitchFamily="34" charset="0"/>
            </a:endParaRPr>
          </a:p>
          <a:p>
            <a:pPr marL="0" indent="-457200"/>
            <a:r>
              <a:rPr lang="en-US" sz="2600" dirty="0" err="1"/>
              <a:t>Zastrow</a:t>
            </a:r>
            <a:r>
              <a:rPr lang="en-US" sz="2600" dirty="0"/>
              <a:t>, C.H., </a:t>
            </a:r>
            <a:r>
              <a:rPr lang="en-US" sz="2600" dirty="0" err="1"/>
              <a:t>Kirst</a:t>
            </a:r>
            <a:r>
              <a:rPr lang="en-US" sz="2600" dirty="0"/>
              <a:t>-Ashman, K.K., (2004), </a:t>
            </a:r>
            <a:r>
              <a:rPr lang="en-US" sz="2600" i="1" dirty="0"/>
              <a:t>Understanding Human </a:t>
            </a:r>
            <a:r>
              <a:rPr lang="en-US" sz="2600" i="1" dirty="0" err="1"/>
              <a:t>Behaviour</a:t>
            </a:r>
            <a:r>
              <a:rPr lang="en-US" sz="2600" i="1" dirty="0"/>
              <a:t> and the Social Environment</a:t>
            </a:r>
            <a:r>
              <a:rPr lang="en-US" sz="2600" dirty="0"/>
              <a:t>, Thomson Learning, Brooks/Cool, Belmont, CA. </a:t>
            </a:r>
            <a:endParaRPr lang="sr-Cyrl-RS" sz="2600" dirty="0" smtClean="0"/>
          </a:p>
          <a:p>
            <a:pPr marL="0" indent="-457200"/>
            <a:r>
              <a:rPr lang="en-US" sz="2600" dirty="0" smtClean="0"/>
              <a:t>Hutchison</a:t>
            </a:r>
            <a:r>
              <a:rPr lang="en-US" sz="2600" dirty="0"/>
              <a:t>, E &amp; contributors (2011), </a:t>
            </a:r>
            <a:r>
              <a:rPr lang="en-US" sz="2600" i="1" dirty="0"/>
              <a:t>Dimensions of Human Behavior- Person and Environment</a:t>
            </a:r>
            <a:endParaRPr lang="sl-SI" altLang="en-US" sz="2600" dirty="0">
              <a:latin typeface="Arial" panose="020B0604020202020204" pitchFamily="34" charset="0"/>
            </a:endParaRPr>
          </a:p>
          <a:p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2219279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</TotalTime>
  <Words>238</Words>
  <Application>Microsoft Office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Times New Roman</vt:lpstr>
      <vt:lpstr>Wingdings</vt:lpstr>
      <vt:lpstr>Office Theme</vt:lpstr>
      <vt:lpstr>Psihologija razvojnih kriza</vt:lpstr>
      <vt:lpstr>CILJ KURSA </vt:lpstr>
      <vt:lpstr>NAČIN RADA</vt:lpstr>
      <vt:lpstr>TEME</vt:lpstr>
      <vt:lpstr>PowerPoint Presentation</vt:lpstr>
      <vt:lpstr>OBAVEZE STUDENATA </vt:lpstr>
      <vt:lpstr>UPUTSTVO ZA IZRADU SEMINARSKOG RADA </vt:lpstr>
      <vt:lpstr>LITERATURA ZA ISPIT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Nikola</dc:creator>
  <cp:lastModifiedBy>Tamara</cp:lastModifiedBy>
  <cp:revision>49</cp:revision>
  <dcterms:created xsi:type="dcterms:W3CDTF">2006-08-16T00:00:00Z</dcterms:created>
  <dcterms:modified xsi:type="dcterms:W3CDTF">2024-10-15T08:00:25Z</dcterms:modified>
</cp:coreProperties>
</file>