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2" r:id="rId2"/>
    <p:sldId id="273" r:id="rId3"/>
    <p:sldId id="274" r:id="rId4"/>
    <p:sldId id="275" r:id="rId5"/>
    <p:sldId id="276" r:id="rId6"/>
    <p:sldId id="277" r:id="rId7"/>
    <p:sldId id="256" r:id="rId8"/>
    <p:sldId id="307" r:id="rId9"/>
    <p:sldId id="257" r:id="rId10"/>
    <p:sldId id="264" r:id="rId11"/>
    <p:sldId id="261" r:id="rId12"/>
    <p:sldId id="303" r:id="rId13"/>
    <p:sldId id="292" r:id="rId14"/>
    <p:sldId id="263" r:id="rId15"/>
    <p:sldId id="297" r:id="rId16"/>
    <p:sldId id="304" r:id="rId17"/>
    <p:sldId id="308" r:id="rId18"/>
    <p:sldId id="269" r:id="rId19"/>
    <p:sldId id="293" r:id="rId20"/>
    <p:sldId id="305" r:id="rId21"/>
    <p:sldId id="278" r:id="rId22"/>
    <p:sldId id="306" r:id="rId23"/>
    <p:sldId id="298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11" autoAdjust="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B57E5-43FD-47FF-94A2-898A5EB285CF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D5BC-E38D-4ECF-8CD2-2C40D4455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89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D5BC-E38D-4ECF-8CD2-2C40D4455C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28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D5BC-E38D-4ECF-8CD2-2C40D4455C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65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8D5BC-E38D-4ECF-8CD2-2C40D4455C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0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867400" y="914401"/>
            <a:ext cx="2971800" cy="505755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3400" b="1" dirty="0">
                <a:solidFill>
                  <a:schemeClr val="tx1"/>
                </a:solidFill>
              </a:rPr>
              <a:t>Prolazno i </a:t>
            </a:r>
            <a:r>
              <a:rPr lang="sr-Latn-RS" sz="3400" b="1" dirty="0" smtClean="0">
                <a:solidFill>
                  <a:schemeClr val="tx1"/>
                </a:solidFill>
              </a:rPr>
              <a:t>trajno: </a:t>
            </a:r>
            <a:r>
              <a:rPr lang="sr-Latn-RS" sz="3400" b="1" dirty="0">
                <a:solidFill>
                  <a:schemeClr val="tx1"/>
                </a:solidFill>
              </a:rPr>
              <a:t>efemerni spektakli i </a:t>
            </a:r>
            <a:r>
              <a:rPr lang="sr-Latn-RS" sz="3400" b="1" dirty="0" smtClean="0">
                <a:solidFill>
                  <a:schemeClr val="tx1"/>
                </a:solidFill>
              </a:rPr>
              <a:t>fontane</a:t>
            </a:r>
          </a:p>
          <a:p>
            <a:pPr algn="ctr">
              <a:spcBef>
                <a:spcPts val="0"/>
              </a:spcBef>
            </a:pPr>
            <a:endParaRPr lang="sr-Latn-RS" sz="3400" b="1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sr-Latn-RS" sz="3400" b="1" dirty="0" smtClean="0">
                <a:solidFill>
                  <a:schemeClr val="tx1"/>
                </a:solidFill>
              </a:rPr>
              <a:t>19. V 2020.</a:t>
            </a:r>
          </a:p>
          <a:p>
            <a:pPr algn="ctr">
              <a:spcBef>
                <a:spcPts val="0"/>
              </a:spcBef>
            </a:pPr>
            <a:r>
              <a:rPr lang="sr-Latn-RS" sz="3400" b="1" dirty="0" smtClean="0">
                <a:solidFill>
                  <a:schemeClr val="tx1"/>
                </a:solidFill>
                <a:latin typeface="Tw Cen MT" panose="020B0602020104020603" pitchFamily="34" charset="-18"/>
              </a:rPr>
              <a:t>© </a:t>
            </a:r>
            <a:r>
              <a:rPr lang="sr-Latn-RS" sz="3400" b="1" dirty="0" smtClean="0">
                <a:solidFill>
                  <a:schemeClr val="tx1"/>
                </a:solidFill>
              </a:rPr>
              <a:t>prof</a:t>
            </a:r>
            <a:r>
              <a:rPr lang="sr-Latn-RS" sz="3400" b="1" dirty="0" smtClean="0">
                <a:solidFill>
                  <a:schemeClr val="tx1"/>
                </a:solidFill>
              </a:rPr>
              <a:t>. dr Saša Brajović</a:t>
            </a:r>
            <a:endParaRPr lang="en-US" sz="34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5412906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0" y="304800"/>
            <a:ext cx="3657600" cy="6019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400" dirty="0">
                <a:solidFill>
                  <a:schemeClr val="tx1"/>
                </a:solidFill>
              </a:rPr>
              <a:t>Najizrazitiji primer </a:t>
            </a:r>
            <a:r>
              <a:rPr lang="sr-Latn-RS" sz="2400" dirty="0" smtClean="0">
                <a:solidFill>
                  <a:schemeClr val="tx1"/>
                </a:solidFill>
              </a:rPr>
              <a:t>baroknog </a:t>
            </a:r>
            <a:r>
              <a:rPr lang="sr-Latn-RS" sz="2400" dirty="0">
                <a:solidFill>
                  <a:schemeClr val="tx1"/>
                </a:solidFill>
              </a:rPr>
              <a:t>preobražaja </a:t>
            </a:r>
            <a:r>
              <a:rPr lang="sr-Latn-RS" sz="2400" dirty="0" smtClean="0">
                <a:solidFill>
                  <a:schemeClr val="tx1"/>
                </a:solidFill>
              </a:rPr>
              <a:t>fontane i</a:t>
            </a:r>
            <a:r>
              <a:rPr lang="sr-Latn-RS" sz="2400" dirty="0">
                <a:solidFill>
                  <a:schemeClr val="tx1"/>
                </a:solidFill>
              </a:rPr>
              <a:t>, ujedno, </a:t>
            </a:r>
            <a:r>
              <a:rPr lang="sr-Latn-RS" sz="2400" dirty="0" smtClean="0">
                <a:solidFill>
                  <a:schemeClr val="tx1"/>
                </a:solidFill>
              </a:rPr>
              <a:t>prožetosti </a:t>
            </a:r>
            <a:r>
              <a:rPr lang="sr-Latn-RS" sz="2400" dirty="0">
                <a:solidFill>
                  <a:schemeClr val="tx1"/>
                </a:solidFill>
              </a:rPr>
              <a:t>efemernog i permanentnog, jeste Fontana četiri reke (Fontana dei Quattro Fiumi). Podignuta je 1651. na sredini Trga Navona (Piazza Novona), za papu Inoćenta X, čija se porodična palata Pamfili (Palazzo Pamphili), kao i crkva </a:t>
            </a:r>
            <a:r>
              <a:rPr lang="sr-Latn-RS" sz="2400" dirty="0" smtClean="0">
                <a:solidFill>
                  <a:schemeClr val="tx1"/>
                </a:solidFill>
              </a:rPr>
              <a:t>kojoj je bio ktitor, a koju je projektovao Boromini, nalaze </a:t>
            </a:r>
            <a:r>
              <a:rPr lang="sr-Latn-RS" sz="2400" dirty="0">
                <a:solidFill>
                  <a:schemeClr val="tx1"/>
                </a:solidFill>
              </a:rPr>
              <a:t>na istom trgu.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4376928" cy="660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" y="5410200"/>
            <a:ext cx="8839200" cy="1143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sr-Latn-RS" sz="19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sr-Latn-RS" sz="2200" dirty="0">
                <a:solidFill>
                  <a:schemeClr val="tx1"/>
                </a:solidFill>
              </a:rPr>
              <a:t>Trg Navona nastao je na temelju antičkog hipodroma (Circus </a:t>
            </a:r>
            <a:r>
              <a:rPr lang="sr-Latn-RS" sz="2200" dirty="0" smtClean="0">
                <a:solidFill>
                  <a:schemeClr val="tx1"/>
                </a:solidFill>
              </a:rPr>
              <a:t>Agonalis: </a:t>
            </a:r>
            <a:r>
              <a:rPr lang="sr-Latn-RS" sz="2200" dirty="0">
                <a:solidFill>
                  <a:schemeClr val="tx1"/>
                </a:solidFill>
              </a:rPr>
              <a:t>ime trga proisteklo je od grčke reči </a:t>
            </a:r>
            <a:r>
              <a:rPr lang="sr-Latn-RS" sz="2200" i="1" dirty="0">
                <a:solidFill>
                  <a:schemeClr val="tx1"/>
                </a:solidFill>
              </a:rPr>
              <a:t>agon</a:t>
            </a:r>
            <a:r>
              <a:rPr lang="sr-Latn-RS" sz="2200" dirty="0">
                <a:solidFill>
                  <a:schemeClr val="tx1"/>
                </a:solidFill>
              </a:rPr>
              <a:t>/borba, odnosno latinske reči </a:t>
            </a:r>
            <a:r>
              <a:rPr lang="sr-Latn-RS" sz="2200" i="1" dirty="0">
                <a:solidFill>
                  <a:schemeClr val="tx1"/>
                </a:solidFill>
              </a:rPr>
              <a:t>agonalis</a:t>
            </a:r>
            <a:r>
              <a:rPr lang="sr-Latn-RS" sz="2200" dirty="0">
                <a:solidFill>
                  <a:schemeClr val="tx1"/>
                </a:solidFill>
              </a:rPr>
              <a:t>, koja se postepeno pretvarala u </a:t>
            </a:r>
            <a:r>
              <a:rPr lang="sr-Latn-RS" sz="2200" dirty="0" smtClean="0">
                <a:solidFill>
                  <a:schemeClr val="tx1"/>
                </a:solidFill>
              </a:rPr>
              <a:t>italijansko </a:t>
            </a:r>
            <a:r>
              <a:rPr lang="sr-Latn-RS" sz="2200" i="1" dirty="0" smtClean="0">
                <a:solidFill>
                  <a:schemeClr val="tx1"/>
                </a:solidFill>
              </a:rPr>
              <a:t>angona</a:t>
            </a:r>
            <a:r>
              <a:rPr lang="sr-Latn-RS" sz="2200" dirty="0" smtClean="0">
                <a:solidFill>
                  <a:schemeClr val="tx1"/>
                </a:solidFill>
              </a:rPr>
              <a:t>, odnosno </a:t>
            </a:r>
            <a:r>
              <a:rPr lang="sr-Latn-RS" sz="2200" i="1" dirty="0" smtClean="0">
                <a:solidFill>
                  <a:schemeClr val="tx1"/>
                </a:solidFill>
              </a:rPr>
              <a:t>navona</a:t>
            </a:r>
            <a:r>
              <a:rPr lang="sr-Latn-RS" sz="2200" dirty="0" smtClean="0">
                <a:solidFill>
                  <a:schemeClr val="tx1"/>
                </a:solidFill>
              </a:rPr>
              <a:t>).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901043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2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92" y="4876800"/>
            <a:ext cx="9022007" cy="196702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endParaRPr lang="sr-Latn-RS" sz="1900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sr-Latn-RS" sz="2100" dirty="0" smtClean="0">
                <a:solidFill>
                  <a:schemeClr val="tx1"/>
                </a:solidFill>
              </a:rPr>
              <a:t>Vremenom</a:t>
            </a:r>
            <a:r>
              <a:rPr lang="sr-Latn-RS" sz="2100" dirty="0">
                <a:solidFill>
                  <a:schemeClr val="tx1"/>
                </a:solidFill>
              </a:rPr>
              <a:t>, kamena sedišta za publiku su razneta i upotrebljena za </a:t>
            </a:r>
            <a:r>
              <a:rPr lang="sr-Latn-RS" sz="2100" dirty="0" smtClean="0">
                <a:solidFill>
                  <a:schemeClr val="tx1"/>
                </a:solidFill>
              </a:rPr>
              <a:t>izgradnju palata i crkava. Od </a:t>
            </a:r>
            <a:r>
              <a:rPr lang="sr-Latn-RS" sz="2100" dirty="0">
                <a:solidFill>
                  <a:schemeClr val="tx1"/>
                </a:solidFill>
              </a:rPr>
              <a:t>15. veka trg je služio kao </a:t>
            </a:r>
            <a:r>
              <a:rPr lang="sr-Latn-RS" sz="2100" dirty="0" smtClean="0">
                <a:solidFill>
                  <a:schemeClr val="tx1"/>
                </a:solidFill>
              </a:rPr>
              <a:t>pijaca. U poslednjoj četvrtini 16. veka na njegovim krajevima podignute su fontane (na južnoj strani prema </a:t>
            </a:r>
            <a:r>
              <a:rPr lang="sr-Latn-RS" sz="2100" dirty="0">
                <a:solidFill>
                  <a:schemeClr val="tx1"/>
                </a:solidFill>
              </a:rPr>
              <a:t>projektu Đakoma dela </a:t>
            </a:r>
            <a:r>
              <a:rPr lang="sr-Latn-RS" sz="2100" dirty="0" smtClean="0">
                <a:solidFill>
                  <a:schemeClr val="tx1"/>
                </a:solidFill>
              </a:rPr>
              <a:t>Porte, </a:t>
            </a:r>
            <a:r>
              <a:rPr lang="sr-Latn-RS" sz="2100" dirty="0">
                <a:solidFill>
                  <a:schemeClr val="tx1"/>
                </a:solidFill>
              </a:rPr>
              <a:t>kojoj je 1653. Bernini dodao figuru Mavara, pa je dobila ime Fontana del Moro; na severnom delu </a:t>
            </a:r>
            <a:r>
              <a:rPr lang="sr-Latn-RS" sz="2100" dirty="0" smtClean="0">
                <a:solidFill>
                  <a:schemeClr val="tx1"/>
                </a:solidFill>
              </a:rPr>
              <a:t>Neptunova fontana, koju </a:t>
            </a:r>
            <a:r>
              <a:rPr lang="sr-Latn-RS" sz="2100" dirty="0">
                <a:solidFill>
                  <a:schemeClr val="tx1"/>
                </a:solidFill>
              </a:rPr>
              <a:t>je takođe projektovao Dela Porta</a:t>
            </a:r>
            <a:r>
              <a:rPr lang="sr-Latn-RS" sz="2100" dirty="0" smtClean="0">
                <a:solidFill>
                  <a:schemeClr val="tx1"/>
                </a:solidFill>
              </a:rPr>
              <a:t>).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6873386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44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4953000"/>
            <a:ext cx="8763000" cy="14478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200" dirty="0" smtClean="0">
                <a:solidFill>
                  <a:schemeClr val="tx1"/>
                </a:solidFill>
              </a:rPr>
              <a:t>Pre </a:t>
            </a:r>
            <a:r>
              <a:rPr lang="sr-Latn-RS" sz="2200" dirty="0">
                <a:solidFill>
                  <a:schemeClr val="tx1"/>
                </a:solidFill>
              </a:rPr>
              <a:t>nego što je izveo </a:t>
            </a:r>
            <a:r>
              <a:rPr lang="sr-Latn-RS" sz="2200" dirty="0" smtClean="0">
                <a:solidFill>
                  <a:schemeClr val="tx1"/>
                </a:solidFill>
              </a:rPr>
              <a:t>Fontanu četiri reke, </a:t>
            </a:r>
            <a:r>
              <a:rPr lang="sr-Latn-RS" sz="2200" dirty="0">
                <a:solidFill>
                  <a:schemeClr val="tx1"/>
                </a:solidFill>
              </a:rPr>
              <a:t>Bernini je podigao nekoliko fontana u Rimu</a:t>
            </a:r>
            <a:r>
              <a:rPr lang="sr-Latn-RS" sz="2200" dirty="0" smtClean="0">
                <a:solidFill>
                  <a:schemeClr val="tx1"/>
                </a:solidFill>
              </a:rPr>
              <a:t>. Iako je u vreme novog pape Inoćenta X bio nepoželjan kao umetnik, njegov model fontane ostavio je najdublji utisak i pobedio na javnom konkursu.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81247"/>
            <a:ext cx="64465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4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724400" y="685800"/>
            <a:ext cx="4267200" cy="5486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200" dirty="0">
                <a:solidFill>
                  <a:schemeClr val="tx1"/>
                </a:solidFill>
              </a:rPr>
              <a:t>Neposredno pre izgradnje fontane, u blizini Rima otkriven je egipatski obelisk, zapravo rimska antička kopija egipatskog spomenika. Obelisk, kao „prst Sunca“, od renesanse je </a:t>
            </a:r>
            <a:r>
              <a:rPr lang="sr-Latn-RS" sz="2200" dirty="0" smtClean="0">
                <a:solidFill>
                  <a:schemeClr val="tx1"/>
                </a:solidFill>
              </a:rPr>
              <a:t>smatran </a:t>
            </a:r>
            <a:r>
              <a:rPr lang="sr-Latn-RS" sz="2200" dirty="0">
                <a:solidFill>
                  <a:schemeClr val="tx1"/>
                </a:solidFill>
              </a:rPr>
              <a:t>sumom drevne mudrosti; </a:t>
            </a:r>
            <a:r>
              <a:rPr lang="sr-Latn-RS" sz="2200" dirty="0" smtClean="0">
                <a:solidFill>
                  <a:schemeClr val="tx1"/>
                </a:solidFill>
              </a:rPr>
              <a:t>piramida kojom se završava tumačena je, između </a:t>
            </a:r>
            <a:r>
              <a:rPr lang="sr-Latn-RS" sz="2200" dirty="0">
                <a:solidFill>
                  <a:schemeClr val="tx1"/>
                </a:solidFill>
              </a:rPr>
              <a:t>ostalog, kao simbol Svetog Trojstva. Zato Bernini koristi obelisk da kruniše fontanu. Na vrh obeliska postavlja goluba sa </a:t>
            </a:r>
            <a:r>
              <a:rPr lang="sr-Latn-RS" sz="2200" dirty="0" smtClean="0">
                <a:solidFill>
                  <a:schemeClr val="tx1"/>
                </a:solidFill>
              </a:rPr>
              <a:t>maslinovom </a:t>
            </a:r>
            <a:r>
              <a:rPr lang="sr-Latn-RS" sz="2200" dirty="0">
                <a:solidFill>
                  <a:schemeClr val="tx1"/>
                </a:solidFill>
              </a:rPr>
              <a:t>grančicom u kljunu, što je simbol Svetog Duha, ali i amblem papske porodice Pamfili</a:t>
            </a:r>
            <a:r>
              <a:rPr lang="sr-Latn-RS" sz="2200" dirty="0" smtClean="0"/>
              <a:t>.</a:t>
            </a:r>
            <a:endParaRPr lang="sr-Latn-RS" sz="22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4330272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33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5257800"/>
            <a:ext cx="8763000" cy="152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200" dirty="0">
                <a:solidFill>
                  <a:schemeClr val="tx1"/>
                </a:solidFill>
              </a:rPr>
              <a:t>Stena od </a:t>
            </a:r>
            <a:r>
              <a:rPr lang="sr-Latn-RS" sz="2200" dirty="0" smtClean="0">
                <a:solidFill>
                  <a:schemeClr val="tx1"/>
                </a:solidFill>
              </a:rPr>
              <a:t>mekog krečnjaka, okružena </a:t>
            </a:r>
            <a:r>
              <a:rPr lang="sr-Latn-RS" sz="2200" dirty="0">
                <a:solidFill>
                  <a:schemeClr val="tx1"/>
                </a:solidFill>
              </a:rPr>
              <a:t>vodom, takođe ima simboličnu ulogu: smatralo se </a:t>
            </a:r>
            <a:r>
              <a:rPr lang="sr-Latn-RS" sz="2200" dirty="0" smtClean="0">
                <a:solidFill>
                  <a:schemeClr val="tx1"/>
                </a:solidFill>
              </a:rPr>
              <a:t>da, prema drevnoj, egipatskoj teologiji, izražava </a:t>
            </a:r>
            <a:r>
              <a:rPr lang="sr-Latn-RS" sz="2200" dirty="0">
                <a:solidFill>
                  <a:schemeClr val="tx1"/>
                </a:solidFill>
              </a:rPr>
              <a:t>ideju začeća Univerzuma. U steni i oko nje nalaze se figure životinja – konja, </a:t>
            </a:r>
            <a:r>
              <a:rPr lang="sr-Latn-RS" sz="2200" dirty="0" smtClean="0">
                <a:solidFill>
                  <a:schemeClr val="tx1"/>
                </a:solidFill>
              </a:rPr>
              <a:t>delfina </a:t>
            </a:r>
            <a:r>
              <a:rPr lang="sr-Latn-RS" sz="2200" dirty="0">
                <a:solidFill>
                  <a:schemeClr val="tx1"/>
                </a:solidFill>
              </a:rPr>
              <a:t>i mitskih bića, koje takođe imaju simbolične uloge</a:t>
            </a:r>
            <a:r>
              <a:rPr lang="sr-Latn-R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6707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" y="4648200"/>
            <a:ext cx="8839200" cy="1752600"/>
          </a:xfrm>
        </p:spPr>
        <p:txBody>
          <a:bodyPr>
            <a:noAutofit/>
          </a:bodyPr>
          <a:lstStyle/>
          <a:p>
            <a:pPr algn="ctr"/>
            <a:r>
              <a:rPr lang="sr-Latn-RS" sz="2200" dirty="0" smtClean="0">
                <a:solidFill>
                  <a:schemeClr val="tx1"/>
                </a:solidFill>
              </a:rPr>
              <a:t>Na </a:t>
            </a:r>
            <a:r>
              <a:rPr lang="sr-Latn-RS" sz="2200" dirty="0">
                <a:solidFill>
                  <a:schemeClr val="tx1"/>
                </a:solidFill>
              </a:rPr>
              <a:t>uglovima nepravilne stene od </a:t>
            </a:r>
            <a:r>
              <a:rPr lang="sr-Latn-RS" sz="2200" dirty="0" smtClean="0">
                <a:solidFill>
                  <a:schemeClr val="tx1"/>
                </a:solidFill>
              </a:rPr>
              <a:t>travertina postavljene </a:t>
            </a:r>
            <a:r>
              <a:rPr lang="sr-Latn-RS" sz="2200" dirty="0">
                <a:solidFill>
                  <a:schemeClr val="tx1"/>
                </a:solidFill>
              </a:rPr>
              <a:t>su četiri velike </a:t>
            </a:r>
            <a:r>
              <a:rPr lang="sr-Latn-RS" sz="2200" dirty="0" smtClean="0">
                <a:solidFill>
                  <a:schemeClr val="tx1"/>
                </a:solidFill>
              </a:rPr>
              <a:t>mermerne figure </a:t>
            </a:r>
            <a:r>
              <a:rPr lang="sr-Latn-RS" sz="2200" dirty="0">
                <a:solidFill>
                  <a:schemeClr val="tx1"/>
                </a:solidFill>
              </a:rPr>
              <a:t>koje predstavljaju </a:t>
            </a:r>
            <a:r>
              <a:rPr lang="sr-Latn-RS" sz="2200" dirty="0" smtClean="0">
                <a:solidFill>
                  <a:schemeClr val="tx1"/>
                </a:solidFill>
              </a:rPr>
              <a:t>velike </a:t>
            </a:r>
            <a:r>
              <a:rPr lang="sr-Latn-RS" sz="2200" dirty="0">
                <a:solidFill>
                  <a:schemeClr val="tx1"/>
                </a:solidFill>
              </a:rPr>
              <a:t>reke: Dunav, Nil, Gang i Rio dela </a:t>
            </a:r>
            <a:r>
              <a:rPr lang="sr-Latn-RS" sz="2200" dirty="0" smtClean="0">
                <a:solidFill>
                  <a:schemeClr val="tx1"/>
                </a:solidFill>
              </a:rPr>
              <a:t>Plata. </a:t>
            </a:r>
            <a:r>
              <a:rPr lang="sr-Latn-RS" sz="2200" dirty="0">
                <a:solidFill>
                  <a:schemeClr val="tx1"/>
                </a:solidFill>
              </a:rPr>
              <a:t>One predstavljaju četiri kontinenta, Evropu, Afriku, Aziju i Amerike, odnosno četiri strane sveta kojima dominira hrišćanstvo i papski autoritet.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211" y="228600"/>
            <a:ext cx="5559778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04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" y="4724400"/>
            <a:ext cx="8763000" cy="19812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100" dirty="0">
                <a:solidFill>
                  <a:schemeClr val="tx1"/>
                </a:solidFill>
              </a:rPr>
              <a:t>Bernini je u svojim pozorišnim komadima (tema prethodnog časa o teatarskom aspektu barokne kulture) često uvodio vodu: u jednom od njih, </a:t>
            </a:r>
            <a:r>
              <a:rPr lang="sr-Latn-RS" sz="2100" dirty="0" smtClean="0">
                <a:solidFill>
                  <a:schemeClr val="tx1"/>
                </a:solidFill>
              </a:rPr>
              <a:t>da bi dočarao biblijski potop, na </a:t>
            </a:r>
            <a:r>
              <a:rPr lang="sr-Latn-RS" sz="2100" dirty="0">
                <a:solidFill>
                  <a:schemeClr val="tx1"/>
                </a:solidFill>
              </a:rPr>
              <a:t>scenu je </a:t>
            </a:r>
            <a:r>
              <a:rPr lang="sr-Latn-RS" sz="2100" dirty="0" smtClean="0">
                <a:solidFill>
                  <a:schemeClr val="tx1"/>
                </a:solidFill>
              </a:rPr>
              <a:t>iznenada </a:t>
            </a:r>
            <a:r>
              <a:rPr lang="sr-Latn-RS" sz="2100" dirty="0">
                <a:solidFill>
                  <a:schemeClr val="tx1"/>
                </a:solidFill>
              </a:rPr>
              <a:t>puštena voda iz Tibra, te je publika poskakala u strahu da će biti potopljena; zbog </a:t>
            </a:r>
            <a:r>
              <a:rPr lang="sr-Latn-RS" sz="2100" dirty="0" smtClean="0">
                <a:solidFill>
                  <a:schemeClr val="tx1"/>
                </a:solidFill>
              </a:rPr>
              <a:t>vešto </a:t>
            </a:r>
            <a:r>
              <a:rPr lang="sr-Latn-RS" sz="2100" dirty="0">
                <a:solidFill>
                  <a:schemeClr val="tx1"/>
                </a:solidFill>
              </a:rPr>
              <a:t>rešene hidraulike, voda se brzo povukla sa scene, a publika je odahnula</a:t>
            </a:r>
            <a:r>
              <a:rPr lang="sr-Latn-RS" sz="2100" dirty="0" smtClean="0">
                <a:solidFill>
                  <a:schemeClr val="tx1"/>
                </a:solidFill>
              </a:rPr>
              <a:t>. Ta iskustva značila su mu u kreiranju Fontane četiri reke.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7200"/>
            <a:ext cx="64465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29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3037" y="3962400"/>
            <a:ext cx="9144000" cy="281940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dirty="0" smtClean="0">
                <a:solidFill>
                  <a:schemeClr val="tx1"/>
                </a:solidFill>
              </a:rPr>
              <a:t>Na </a:t>
            </a:r>
            <a:r>
              <a:rPr lang="sr-Latn-RS" dirty="0">
                <a:solidFill>
                  <a:schemeClr val="tx1"/>
                </a:solidFill>
              </a:rPr>
              <a:t>dotadašnjim fontanama </a:t>
            </a:r>
            <a:r>
              <a:rPr lang="sr-Latn-RS" dirty="0" smtClean="0">
                <a:solidFill>
                  <a:schemeClr val="tx1"/>
                </a:solidFill>
              </a:rPr>
              <a:t>voda je </a:t>
            </a:r>
            <a:r>
              <a:rPr lang="sr-Latn-RS" dirty="0">
                <a:solidFill>
                  <a:schemeClr val="tx1"/>
                </a:solidFill>
              </a:rPr>
              <a:t>curila u tankim mlazevima. </a:t>
            </a:r>
            <a:r>
              <a:rPr lang="sr-Latn-RS" dirty="0" smtClean="0">
                <a:solidFill>
                  <a:schemeClr val="tx1"/>
                </a:solidFill>
              </a:rPr>
              <a:t>Na Fontani četiri reke to su moćni mlazevi koji </a:t>
            </a:r>
            <a:r>
              <a:rPr lang="sr-Latn-RS" dirty="0">
                <a:solidFill>
                  <a:schemeClr val="tx1"/>
                </a:solidFill>
              </a:rPr>
              <a:t>izbijaju iz </a:t>
            </a:r>
            <a:r>
              <a:rPr lang="sr-Latn-RS" dirty="0" smtClean="0">
                <a:solidFill>
                  <a:schemeClr val="tx1"/>
                </a:solidFill>
              </a:rPr>
              <a:t>stene u različitim pravcima, slično ponašanju vode u prirodi. Voda je postala promenljiva </a:t>
            </a:r>
            <a:r>
              <a:rPr lang="sr-Latn-RS" dirty="0">
                <a:solidFill>
                  <a:schemeClr val="tx1"/>
                </a:solidFill>
              </a:rPr>
              <a:t>i dinamična </a:t>
            </a:r>
            <a:r>
              <a:rPr lang="sr-Latn-RS" dirty="0" smtClean="0">
                <a:solidFill>
                  <a:schemeClr val="tx1"/>
                </a:solidFill>
              </a:rPr>
              <a:t>forma i dobila strukturalnu ulogu. Kroz </a:t>
            </a:r>
            <a:r>
              <a:rPr lang="sr-Latn-RS" dirty="0">
                <a:solidFill>
                  <a:schemeClr val="tx1"/>
                </a:solidFill>
              </a:rPr>
              <a:t>slapove vode prelamaju se svetlosni zraci, što stvara optičko zadovoljstvo, upotpunjeno </a:t>
            </a:r>
            <a:r>
              <a:rPr lang="sr-Latn-RS" dirty="0" smtClean="0">
                <a:solidFill>
                  <a:schemeClr val="tx1"/>
                </a:solidFill>
              </a:rPr>
              <a:t>auditivnim, zbog žuborenja vode.</a:t>
            </a:r>
          </a:p>
          <a:p>
            <a:pPr algn="ctr">
              <a:spcBef>
                <a:spcPts val="0"/>
              </a:spcBef>
            </a:pPr>
            <a:r>
              <a:rPr lang="sr-Latn-RS" dirty="0" smtClean="0">
                <a:solidFill>
                  <a:schemeClr val="tx1"/>
                </a:solidFill>
              </a:rPr>
              <a:t>Bernijevo </a:t>
            </a:r>
            <a:r>
              <a:rPr lang="sr-Latn-RS" dirty="0">
                <a:solidFill>
                  <a:schemeClr val="tx1"/>
                </a:solidFill>
              </a:rPr>
              <a:t>razumevanje auditivnog i vizuelnog potencijala vode preobrazilo je fontanu kao umetničku formu. Efekat koji proizvode </a:t>
            </a:r>
            <a:r>
              <a:rPr lang="sr-Latn-RS" dirty="0" smtClean="0">
                <a:solidFill>
                  <a:schemeClr val="tx1"/>
                </a:solidFill>
              </a:rPr>
              <a:t>mlazevi vode, zvuk </a:t>
            </a:r>
            <a:r>
              <a:rPr lang="sr-Latn-RS" dirty="0">
                <a:solidFill>
                  <a:schemeClr val="tx1"/>
                </a:solidFill>
              </a:rPr>
              <a:t>i disperzija svetlosti suštinski pripadaju estetici efemernog, koja je ugrađena u trajnu formu javne </a:t>
            </a:r>
            <a:r>
              <a:rPr lang="sr-Latn-RS" dirty="0" smtClean="0">
                <a:solidFill>
                  <a:schemeClr val="tx1"/>
                </a:solidFill>
              </a:rPr>
              <a:t>fontane</a:t>
            </a:r>
            <a:r>
              <a:rPr lang="sr-Latn-R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"/>
            <a:ext cx="594075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89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76200"/>
            <a:ext cx="4038600" cy="6477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100" dirty="0">
                <a:solidFill>
                  <a:schemeClr val="tx1"/>
                </a:solidFill>
              </a:rPr>
              <a:t>Pre nego što je fontana javno otvorena, </a:t>
            </a:r>
            <a:r>
              <a:rPr lang="sr-Latn-RS" sz="2100" dirty="0" smtClean="0">
                <a:solidFill>
                  <a:schemeClr val="tx1"/>
                </a:solidFill>
              </a:rPr>
              <a:t>upriličen je efemerni spektakl</a:t>
            </a:r>
            <a:r>
              <a:rPr lang="sr-Latn-RS" sz="2100" dirty="0">
                <a:solidFill>
                  <a:schemeClr val="tx1"/>
                </a:solidFill>
              </a:rPr>
              <a:t>: alegorijske figure na kočijama pozivale su građane Rima da ih </a:t>
            </a:r>
            <a:r>
              <a:rPr lang="sr-Latn-RS" sz="2100" dirty="0" smtClean="0">
                <a:solidFill>
                  <a:schemeClr val="tx1"/>
                </a:solidFill>
              </a:rPr>
              <a:t>slede. Na </a:t>
            </a:r>
            <a:r>
              <a:rPr lang="sr-Latn-RS" sz="2100" dirty="0">
                <a:solidFill>
                  <a:schemeClr val="tx1"/>
                </a:solidFill>
              </a:rPr>
              <a:t>Trgu </a:t>
            </a:r>
            <a:r>
              <a:rPr lang="sr-Latn-RS" sz="2100" dirty="0" smtClean="0">
                <a:solidFill>
                  <a:schemeClr val="tx1"/>
                </a:solidFill>
              </a:rPr>
              <a:t>ih je čekala </a:t>
            </a:r>
            <a:r>
              <a:rPr lang="sr-Latn-RS" sz="2100" dirty="0">
                <a:solidFill>
                  <a:schemeClr val="tx1"/>
                </a:solidFill>
              </a:rPr>
              <a:t>ogromna drvena kutija </a:t>
            </a:r>
            <a:r>
              <a:rPr lang="sr-Latn-RS" sz="2100" dirty="0" smtClean="0">
                <a:solidFill>
                  <a:schemeClr val="tx1"/>
                </a:solidFill>
              </a:rPr>
              <a:t>pokrivena zavesom. Kada </a:t>
            </a:r>
            <a:r>
              <a:rPr lang="sr-Latn-RS" sz="2100" dirty="0">
                <a:solidFill>
                  <a:schemeClr val="tx1"/>
                </a:solidFill>
              </a:rPr>
              <a:t>su sklonjenje, ukazala se fontana, iz koje je u sledećim trenucima pokuljala voda. Taj spektakl i lepota fontane ublažili su nezadovoljstvo koje je pratilo njeno podizanje. Dok je građena, u Rimu je vladala glad. Na trgu se osvanuli pamfleti: </a:t>
            </a:r>
            <a:r>
              <a:rPr lang="sr-Latn-RS" sz="2100" dirty="0" smtClean="0">
                <a:solidFill>
                  <a:schemeClr val="tx1"/>
                </a:solidFill>
              </a:rPr>
              <a:t>„Ne </a:t>
            </a:r>
            <a:r>
              <a:rPr lang="sr-Latn-RS" sz="2100" dirty="0">
                <a:solidFill>
                  <a:schemeClr val="tx1"/>
                </a:solidFill>
              </a:rPr>
              <a:t>želimo obelisk i fontane, hleb je to što želimo, hleb, hleb!“. Seljaci i trgovci koji su prodavali robu na trgu su se bunili, a papska garda ih je terala. Posle svečanog otvaranja fontane, </a:t>
            </a:r>
            <a:r>
              <a:rPr lang="sr-Latn-RS" sz="2100" dirty="0" smtClean="0">
                <a:solidFill>
                  <a:schemeClr val="tx1"/>
                </a:solidFill>
              </a:rPr>
              <a:t>duhovi su se smirili.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"/>
            <a:ext cx="4726764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28600" y="228600"/>
            <a:ext cx="8534400" cy="6324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Latn-RS" sz="2200" dirty="0"/>
              <a:t>Baroknu kulturu karakteriše snažno osećanje prolaznosti i, istovremeno, težnja ka </a:t>
            </a:r>
            <a:r>
              <a:rPr lang="sr-Latn-RS" sz="2200" dirty="0" smtClean="0"/>
              <a:t>večnosti (što je bila tema časa o hronotopu). Ova dihotomija najizrazitije </a:t>
            </a:r>
            <a:r>
              <a:rPr lang="sr-Latn-RS" sz="2200" dirty="0"/>
              <a:t>je </a:t>
            </a:r>
            <a:r>
              <a:rPr lang="sr-Latn-RS" sz="2200" dirty="0" smtClean="0"/>
              <a:t>demonstrirana </a:t>
            </a:r>
            <a:r>
              <a:rPr lang="sr-Latn-RS" sz="2200" dirty="0"/>
              <a:t>u efemernim spektaklima.</a:t>
            </a:r>
            <a:endParaRPr lang="en-US" sz="2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sr-Latn-RS" sz="2200" dirty="0"/>
              <a:t>Efemerni </a:t>
            </a:r>
            <a:r>
              <a:rPr lang="sr-Latn-RS" sz="2200" dirty="0" smtClean="0"/>
              <a:t>spektakli </a:t>
            </a:r>
            <a:r>
              <a:rPr lang="sr-Latn-RS" sz="2200" dirty="0"/>
              <a:t>(od grčke reči </a:t>
            </a:r>
            <a:r>
              <a:rPr lang="sr-Latn-RS" sz="2200" i="1" dirty="0"/>
              <a:t>ephemeros</a:t>
            </a:r>
            <a:r>
              <a:rPr lang="sr-Latn-RS" sz="2200" dirty="0"/>
              <a:t>, odnosno latinske </a:t>
            </a:r>
            <a:r>
              <a:rPr lang="sr-Latn-RS" sz="2200" i="1" dirty="0"/>
              <a:t>ephemerus</a:t>
            </a:r>
            <a:r>
              <a:rPr lang="sr-Latn-RS" sz="2200" dirty="0"/>
              <a:t>/ dnevni, koji traje jedan dan/ iz kojih je nastao termin efemeran/ prolazan) </a:t>
            </a:r>
            <a:r>
              <a:rPr lang="sr-Latn-RS" sz="2200" dirty="0" smtClean="0"/>
              <a:t>postojali su i ranije</a:t>
            </a:r>
            <a:r>
              <a:rPr lang="sr-Latn-RS" sz="2200" dirty="0"/>
              <a:t>, naročito u doba manirizma, </a:t>
            </a:r>
            <a:r>
              <a:rPr lang="sr-Latn-RS" sz="2200" dirty="0" smtClean="0"/>
              <a:t>ali su u barokno vreme postali razrađeni </a:t>
            </a:r>
            <a:r>
              <a:rPr lang="sr-Latn-RS" sz="2200" dirty="0"/>
              <a:t>multimedijalni događaji. </a:t>
            </a:r>
            <a:r>
              <a:rPr lang="sr-Latn-RS" sz="2200" dirty="0" smtClean="0"/>
              <a:t>Organizovani su radi obeležavanja velikih religioznih </a:t>
            </a:r>
            <a:r>
              <a:rPr lang="sr-Latn-RS" sz="2200" dirty="0"/>
              <a:t>praznika, naročito uoči Uskrsa, venčanja ili rođenja u vladarskim porodicama, poseta visokih zvaničnika, pobeda u ratovima, okončanja epidemija, karnevala kojima je proslavljan završetak zime... Tada su se izgrađivale konstrukcije u </a:t>
            </a:r>
            <a:r>
              <a:rPr lang="sr-Latn-RS" sz="2200" dirty="0" smtClean="0"/>
              <a:t>obliku trijumfalnih </a:t>
            </a:r>
            <a:r>
              <a:rPr lang="sr-Latn-RS" sz="2200" dirty="0"/>
              <a:t>lukova, katafalka </a:t>
            </a:r>
            <a:r>
              <a:rPr lang="sr-Latn-RS" sz="2200" dirty="0" smtClean="0"/>
              <a:t>i </a:t>
            </a:r>
            <a:r>
              <a:rPr lang="sr-Latn-RS" sz="2200" dirty="0"/>
              <a:t>drugih arhitektonskih formi, od jeftinih materijala – iverice, kartona, štuka, terakote, šećerne vune, </a:t>
            </a:r>
            <a:r>
              <a:rPr lang="sr-Latn-RS" sz="2200" i="1" dirty="0"/>
              <a:t>papier-mâché</a:t>
            </a:r>
            <a:r>
              <a:rPr lang="sr-Latn-RS" sz="2200" dirty="0"/>
              <a:t> (</a:t>
            </a:r>
            <a:r>
              <a:rPr lang="sr-Latn-RS" sz="2200" dirty="0" smtClean="0"/>
              <a:t>papir-maše</a:t>
            </a:r>
            <a:r>
              <a:rPr lang="sr-Latn-RS" sz="2200" dirty="0"/>
              <a:t>/ franc. „pire od papira“, kompozitni materijal od </a:t>
            </a:r>
            <a:r>
              <a:rPr lang="sr-Latn-RS" sz="2200" dirty="0" smtClean="0"/>
              <a:t>komadića </a:t>
            </a:r>
            <a:r>
              <a:rPr lang="sr-Latn-RS" sz="2200" dirty="0"/>
              <a:t>papira, </a:t>
            </a:r>
            <a:r>
              <a:rPr lang="sr-Latn-RS" sz="2200" dirty="0" smtClean="0"/>
              <a:t>lepka, skroba, ponekad i tekstila). </a:t>
            </a:r>
            <a:r>
              <a:rPr lang="sr-Latn-RS" sz="2200" dirty="0"/>
              <a:t>Te konstrukcije, namenjene prolaznom činu, bile su uništavane po </a:t>
            </a:r>
            <a:r>
              <a:rPr lang="sr-Latn-RS" sz="2200" dirty="0" smtClean="0"/>
              <a:t>njegovom završetku, </a:t>
            </a:r>
            <a:r>
              <a:rPr lang="sr-Latn-RS" sz="2200" dirty="0"/>
              <a:t>te o njima svedoče samo pojedine grafike i verbalni zapisi.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66594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8839200" cy="2057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200" dirty="0" smtClean="0">
                <a:solidFill>
                  <a:schemeClr val="tx1"/>
                </a:solidFill>
              </a:rPr>
              <a:t>Pjaca </a:t>
            </a:r>
            <a:r>
              <a:rPr lang="sr-Latn-RS" sz="2200" dirty="0">
                <a:solidFill>
                  <a:schemeClr val="tx1"/>
                </a:solidFill>
              </a:rPr>
              <a:t>Navona je od tada služila kao velika teatarska scena za efemerne spektakle. Tako je npr. tokom avgusta, za vreme </a:t>
            </a:r>
            <a:r>
              <a:rPr lang="sr-Latn-RS" sz="2200" dirty="0" smtClean="0">
                <a:solidFill>
                  <a:schemeClr val="tx1"/>
                </a:solidFill>
              </a:rPr>
              <a:t>festivala </a:t>
            </a:r>
            <a:r>
              <a:rPr lang="sr-Latn-RS" sz="2200" dirty="0">
                <a:solidFill>
                  <a:schemeClr val="tx1"/>
                </a:solidFill>
              </a:rPr>
              <a:t>koji je organizovala porodica Pamfili, trg potapan. Teatarska struktura ovog </a:t>
            </a:r>
            <a:r>
              <a:rPr lang="sr-Latn-RS" sz="2200" dirty="0" smtClean="0">
                <a:solidFill>
                  <a:schemeClr val="tx1"/>
                </a:solidFill>
              </a:rPr>
              <a:t>prostora, </a:t>
            </a:r>
            <a:r>
              <a:rPr lang="sr-Latn-RS" sz="2200" dirty="0">
                <a:solidFill>
                  <a:schemeClr val="tx1"/>
                </a:solidFill>
              </a:rPr>
              <a:t>u njega ugrađena još od antičkog doba, razvijena podizanjem centralne fontane, koristi se i danas, posebno za snimanje filmova.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22413"/>
            <a:ext cx="7305493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56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98902" y="4800600"/>
            <a:ext cx="8716498" cy="1905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Latn-RS" sz="2200" dirty="0"/>
              <a:t>Uskoro, Berninijeve </a:t>
            </a:r>
            <a:r>
              <a:rPr lang="sr-Latn-RS" sz="2200" dirty="0" smtClean="0"/>
              <a:t>revolucionarne ideje preneće </a:t>
            </a:r>
            <a:r>
              <a:rPr lang="sr-Latn-RS" sz="2200" dirty="0"/>
              <a:t>se prvo u Versaj, potom i u dvorce drugih evropskih država. U vrtovima dvorca Versaj, koje je od 1661. do 1670. kreirao pejzažni arhitekt Andre le Notr, podignute su mnoge fontane. Na slici je jedna od njih, tzv. </a:t>
            </a:r>
            <a:r>
              <a:rPr lang="sr-Latn-RS" sz="2200" i="1" dirty="0"/>
              <a:t>Šuma sa balskom dvoranom </a:t>
            </a:r>
            <a:r>
              <a:rPr lang="sr-Latn-RS" sz="2200" dirty="0"/>
              <a:t>(</a:t>
            </a:r>
            <a:r>
              <a:rPr lang="sr-Latn-RS" sz="2200" i="1" dirty="0"/>
              <a:t>Bosquet de la salle de bal</a:t>
            </a:r>
            <a:r>
              <a:rPr lang="sr-Latn-RS" sz="2200" dirty="0"/>
              <a:t>), podignuta 1685</a:t>
            </a:r>
            <a:r>
              <a:rPr lang="sr-Latn-R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53" y="381000"/>
            <a:ext cx="5690795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64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98902" y="4953000"/>
            <a:ext cx="8716498" cy="15240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Latn-RS" sz="2200" dirty="0" smtClean="0"/>
              <a:t>Versajski </a:t>
            </a:r>
            <a:r>
              <a:rPr lang="sr-Latn-RS" sz="2200" dirty="0"/>
              <a:t>vrtovi i kaskadne fontane inspirisali su ruskog cara Petra Velikog, koji ih je video 1717, da podigne tzv. Veliku kaskadu ispred Peterhofa (Petrov dvorac) u Sankt </a:t>
            </a:r>
            <a:r>
              <a:rPr lang="sr-Latn-RS" sz="2200" dirty="0" smtClean="0"/>
              <a:t>Petersburgu. Izgradili su je 1728</a:t>
            </a:r>
            <a:r>
              <a:rPr lang="sr-Latn-RS" sz="2200" dirty="0"/>
              <a:t>. </a:t>
            </a:r>
            <a:r>
              <a:rPr lang="sr-Latn-RS" sz="2200" dirty="0" smtClean="0"/>
              <a:t>italijanski </a:t>
            </a:r>
            <a:r>
              <a:rPr lang="sr-Latn-RS" sz="2200" dirty="0"/>
              <a:t>i francuski arhitekti i </a:t>
            </a:r>
            <a:r>
              <a:rPr lang="sr-Latn-RS" sz="2200" dirty="0" smtClean="0"/>
              <a:t>inženjeri.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99" y="533400"/>
            <a:ext cx="631330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9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" y="4175760"/>
            <a:ext cx="8991600" cy="26060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100" dirty="0">
                <a:solidFill>
                  <a:schemeClr val="tx1"/>
                </a:solidFill>
              </a:rPr>
              <a:t>Berninijeve ideje integrisane su i u najslavniju fontanu na svetu, Fontanu di Trevi. </a:t>
            </a:r>
            <a:r>
              <a:rPr lang="sr-Latn-RS" sz="2100" dirty="0" smtClean="0">
                <a:solidFill>
                  <a:schemeClr val="tx1"/>
                </a:solidFill>
              </a:rPr>
              <a:t>Nju je projektovao arhitekt i stručnjak za vatromete, Nikolo </a:t>
            </a:r>
            <a:r>
              <a:rPr lang="sr-Latn-RS" sz="2100" dirty="0">
                <a:solidFill>
                  <a:schemeClr val="tx1"/>
                </a:solidFill>
              </a:rPr>
              <a:t>Salvi. </a:t>
            </a:r>
            <a:r>
              <a:rPr lang="sr-Latn-RS" sz="2100" dirty="0" smtClean="0">
                <a:solidFill>
                  <a:schemeClr val="tx1"/>
                </a:solidFill>
              </a:rPr>
              <a:t>Koristeći Berninijev nacrt za ovu fontanu, koji je poručio papa Urban VIII 1629, a koji nije izveden, Salvi je na </a:t>
            </a:r>
            <a:r>
              <a:rPr lang="sr-Latn-RS" sz="2100" dirty="0">
                <a:solidFill>
                  <a:schemeClr val="tx1"/>
                </a:solidFill>
              </a:rPr>
              <a:t>stepenicama Španskog trga (Piazza di Spagna</a:t>
            </a:r>
            <a:r>
              <a:rPr lang="sr-Latn-RS" sz="2100" dirty="0" smtClean="0">
                <a:solidFill>
                  <a:schemeClr val="tx1"/>
                </a:solidFill>
              </a:rPr>
              <a:t>) 1728. postavio </a:t>
            </a:r>
            <a:r>
              <a:rPr lang="sr-Latn-RS" sz="2100" dirty="0">
                <a:solidFill>
                  <a:schemeClr val="tx1"/>
                </a:solidFill>
              </a:rPr>
              <a:t>instalaciju </a:t>
            </a:r>
            <a:r>
              <a:rPr lang="sr-Latn-RS" sz="2100" dirty="0" smtClean="0">
                <a:solidFill>
                  <a:schemeClr val="tx1"/>
                </a:solidFill>
              </a:rPr>
              <a:t>sa vatrometom povodom </a:t>
            </a:r>
            <a:r>
              <a:rPr lang="sr-Latn-RS" sz="2100" dirty="0">
                <a:solidFill>
                  <a:schemeClr val="tx1"/>
                </a:solidFill>
              </a:rPr>
              <a:t>proslave jednog dinastičkog venčanja. Konstrukcija je imala formu velikog trijumfalnog luka, izgrađenog od drveta i platna, </a:t>
            </a:r>
            <a:r>
              <a:rPr lang="sr-Latn-RS" sz="2100" dirty="0" smtClean="0">
                <a:solidFill>
                  <a:schemeClr val="tx1"/>
                </a:solidFill>
              </a:rPr>
              <a:t>papir-mašea</a:t>
            </a:r>
            <a:r>
              <a:rPr lang="sr-Latn-RS" sz="2100" dirty="0">
                <a:solidFill>
                  <a:schemeClr val="tx1"/>
                </a:solidFill>
              </a:rPr>
              <a:t>, štuka. U dokumentima je nazivana </a:t>
            </a:r>
            <a:r>
              <a:rPr lang="sr-Latn-RS" sz="2100" i="1" dirty="0" smtClean="0">
                <a:solidFill>
                  <a:schemeClr val="tx1"/>
                </a:solidFill>
              </a:rPr>
              <a:t>mašinom</a:t>
            </a:r>
            <a:r>
              <a:rPr lang="sr-Latn-RS" sz="2100" dirty="0" smtClean="0">
                <a:solidFill>
                  <a:schemeClr val="tx1"/>
                </a:solidFill>
              </a:rPr>
              <a:t> koja je proizvodila vatromet.</a:t>
            </a:r>
            <a:endParaRPr lang="en-US" sz="21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79" y="76200"/>
            <a:ext cx="411624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54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" y="4953000"/>
            <a:ext cx="8839200" cy="1676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200" dirty="0" smtClean="0">
                <a:solidFill>
                  <a:schemeClr val="tx1"/>
                </a:solidFill>
              </a:rPr>
              <a:t>Konstrukciju podignutu za efemernu svečanost Salvi </a:t>
            </a:r>
            <a:r>
              <a:rPr lang="sr-Latn-RS" sz="2200" dirty="0">
                <a:solidFill>
                  <a:schemeClr val="tx1"/>
                </a:solidFill>
              </a:rPr>
              <a:t>je </a:t>
            </a:r>
            <a:r>
              <a:rPr lang="sr-Latn-RS" sz="2200" dirty="0" smtClean="0">
                <a:solidFill>
                  <a:schemeClr val="tx1"/>
                </a:solidFill>
              </a:rPr>
              <a:t>pretvorio u </a:t>
            </a:r>
            <a:r>
              <a:rPr lang="sr-Latn-RS" sz="2200" dirty="0">
                <a:solidFill>
                  <a:schemeClr val="tx1"/>
                </a:solidFill>
              </a:rPr>
              <a:t>trajno umetničkog delo, Fontanu d Trevi (ime potiče od latinske reči </a:t>
            </a:r>
            <a:r>
              <a:rPr lang="sr-Latn-RS" sz="2200" i="1" dirty="0">
                <a:solidFill>
                  <a:schemeClr val="tx1"/>
                </a:solidFill>
              </a:rPr>
              <a:t>trivium</a:t>
            </a:r>
            <a:r>
              <a:rPr lang="sr-Latn-RS" sz="2200" dirty="0">
                <a:solidFill>
                  <a:schemeClr val="tx1"/>
                </a:solidFill>
              </a:rPr>
              <a:t> /tri puta/ulice, odnosno ital. </a:t>
            </a:r>
            <a:r>
              <a:rPr lang="sr-Latn-RS" sz="2200" i="1" dirty="0">
                <a:solidFill>
                  <a:schemeClr val="tx1"/>
                </a:solidFill>
              </a:rPr>
              <a:t>tre vie</a:t>
            </a:r>
            <a:r>
              <a:rPr lang="sr-Latn-RS" sz="2200" dirty="0">
                <a:solidFill>
                  <a:schemeClr val="tx1"/>
                </a:solidFill>
              </a:rPr>
              <a:t>), </a:t>
            </a:r>
            <a:r>
              <a:rPr lang="sr-Latn-RS" sz="2200" dirty="0" smtClean="0">
                <a:solidFill>
                  <a:schemeClr val="tx1"/>
                </a:solidFill>
              </a:rPr>
              <a:t>podignutu </a:t>
            </a:r>
            <a:r>
              <a:rPr lang="sr-Latn-RS" sz="2200" dirty="0">
                <a:solidFill>
                  <a:schemeClr val="tx1"/>
                </a:solidFill>
              </a:rPr>
              <a:t>od 1732. do 1762. na malom trgu na kojem je oduvek bila česma </a:t>
            </a:r>
            <a:r>
              <a:rPr lang="sr-Latn-RS" sz="2200" dirty="0" smtClean="0">
                <a:solidFill>
                  <a:schemeClr val="tx1"/>
                </a:solidFill>
              </a:rPr>
              <a:t>snabdevena vodom sa antičkog </a:t>
            </a:r>
            <a:r>
              <a:rPr lang="sr-Latn-RS" sz="2200" i="1" dirty="0" smtClean="0">
                <a:solidFill>
                  <a:schemeClr val="tx1"/>
                </a:solidFill>
              </a:rPr>
              <a:t>Acqua Vergine</a:t>
            </a:r>
            <a:r>
              <a:rPr lang="sr-Latn-R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"/>
            <a:ext cx="7103488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2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41610" y="5029200"/>
            <a:ext cx="8610600" cy="15240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200" dirty="0">
                <a:solidFill>
                  <a:schemeClr val="tx1"/>
                </a:solidFill>
              </a:rPr>
              <a:t>Pozadina fontane je Palazzo Poli, čija je fasada dobila trijumfalni luk sa velikim korintskim stubovima, u čijoj je centralnoj niši figura boga Okeana; ispred je </a:t>
            </a:r>
            <a:r>
              <a:rPr lang="sr-Latn-RS" sz="2200" dirty="0" smtClean="0">
                <a:solidFill>
                  <a:schemeClr val="tx1"/>
                </a:solidFill>
              </a:rPr>
              <a:t>razuđena stena </a:t>
            </a:r>
            <a:r>
              <a:rPr lang="sr-Latn-RS" sz="2200" dirty="0">
                <a:solidFill>
                  <a:schemeClr val="tx1"/>
                </a:solidFill>
              </a:rPr>
              <a:t>sa figurama </a:t>
            </a:r>
            <a:r>
              <a:rPr lang="sr-Latn-RS" sz="2200" dirty="0" smtClean="0">
                <a:solidFill>
                  <a:schemeClr val="tx1"/>
                </a:solidFill>
              </a:rPr>
              <a:t>božanstava i životinja, i </a:t>
            </a:r>
            <a:r>
              <a:rPr lang="sr-Latn-RS" sz="2200" dirty="0">
                <a:solidFill>
                  <a:schemeClr val="tx1"/>
                </a:solidFill>
              </a:rPr>
              <a:t>kaskadama vodenih mlazeva koji se slivaju u veliki bazen.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22" y="762000"/>
            <a:ext cx="8415893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52400" y="5105400"/>
            <a:ext cx="8763000" cy="16764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r-Latn-RS" sz="2200" dirty="0">
                <a:solidFill>
                  <a:schemeClr val="tx1"/>
                </a:solidFill>
              </a:rPr>
              <a:t>Teatarski potencijal ove fontane poslužio je kao scenografija </a:t>
            </a:r>
            <a:r>
              <a:rPr lang="sr-Latn-RS" sz="2200" dirty="0" smtClean="0">
                <a:solidFill>
                  <a:schemeClr val="tx1"/>
                </a:solidFill>
              </a:rPr>
              <a:t>mnogim efemernim spektaklima, koncertima, filmovima, kako svedoči antologijska scena </a:t>
            </a:r>
            <a:r>
              <a:rPr lang="sr-Latn-RS" sz="2200" dirty="0">
                <a:solidFill>
                  <a:schemeClr val="tx1"/>
                </a:solidFill>
              </a:rPr>
              <a:t>iz filma Federika Felinija, </a:t>
            </a:r>
            <a:r>
              <a:rPr lang="sr-Latn-RS" sz="2200" i="1" dirty="0">
                <a:solidFill>
                  <a:schemeClr val="tx1"/>
                </a:solidFill>
              </a:rPr>
              <a:t>Sladak život</a:t>
            </a:r>
            <a:r>
              <a:rPr lang="sr-Latn-RS" sz="2200" dirty="0">
                <a:solidFill>
                  <a:schemeClr val="tx1"/>
                </a:solidFill>
              </a:rPr>
              <a:t> (</a:t>
            </a:r>
            <a:r>
              <a:rPr lang="sr-Latn-RS" sz="2200" i="1" dirty="0">
                <a:solidFill>
                  <a:schemeClr val="tx1"/>
                </a:solidFill>
              </a:rPr>
              <a:t>Dolce vita</a:t>
            </a:r>
            <a:r>
              <a:rPr lang="sr-Latn-RS" sz="2200" dirty="0">
                <a:solidFill>
                  <a:schemeClr val="tx1"/>
                </a:solidFill>
              </a:rPr>
              <a:t>) iz 1960.</a:t>
            </a:r>
            <a:endParaRPr lang="en-US" sz="2200" dirty="0">
              <a:solidFill>
                <a:schemeClr val="tx1"/>
              </a:solidFill>
            </a:endParaRPr>
          </a:p>
          <a:p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7138"/>
            <a:ext cx="82296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52400" y="152400"/>
            <a:ext cx="8610600" cy="2819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Latn-RS" sz="2200" dirty="0"/>
              <a:t>Oni pomažu da razumemo da su ovi </a:t>
            </a:r>
            <a:r>
              <a:rPr lang="sr-Latn-RS" sz="2200" dirty="0" smtClean="0"/>
              <a:t>spektakli bile razvijene </a:t>
            </a:r>
            <a:r>
              <a:rPr lang="sr-Latn-RS" sz="2200" dirty="0"/>
              <a:t>scenske, vizuelno-auditivne </a:t>
            </a:r>
            <a:r>
              <a:rPr lang="sr-Latn-RS" sz="2200" dirty="0" smtClean="0"/>
              <a:t>forme </a:t>
            </a:r>
            <a:r>
              <a:rPr lang="sr-Latn-RS" sz="2200" dirty="0"/>
              <a:t>koje su uključivale veliki broj aktera i okupljenu </a:t>
            </a:r>
            <a:r>
              <a:rPr lang="sr-Latn-RS" sz="2200" dirty="0" smtClean="0"/>
              <a:t>publiku. Izražavale su suštinu barokne kulture: forme </a:t>
            </a:r>
            <a:r>
              <a:rPr lang="sr-Latn-RS" sz="2200" dirty="0"/>
              <a:t>stvarane povodom efemernih svečanosti građene su prema istim principima kao i trajna umetnička dela. Pre svega, to su bili princip multimedijalnosti (</a:t>
            </a:r>
            <a:r>
              <a:rPr lang="sr-Latn-RS" sz="2200" i="1" dirty="0"/>
              <a:t>bel composto</a:t>
            </a:r>
            <a:r>
              <a:rPr lang="sr-Latn-RS" sz="2200" dirty="0"/>
              <a:t>) i iluzionizma</a:t>
            </a:r>
            <a:r>
              <a:rPr lang="sr-Latn-RS" sz="2200" dirty="0" smtClean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sr-Latn-RS" sz="2200" dirty="0" smtClean="0"/>
              <a:t>Slika prikazuje karusel (vitešku igru na konjima), organizovanu u čast kraljice Kristine od Švedske u palati Barberini 1656</a:t>
            </a:r>
            <a:r>
              <a:rPr lang="sr-Latn-R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24200"/>
            <a:ext cx="5266527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0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724400" y="152400"/>
            <a:ext cx="4191000" cy="653796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2000" dirty="0" smtClean="0"/>
              <a:t>Grafika </a:t>
            </a:r>
            <a:r>
              <a:rPr lang="sr-Latn-RS" sz="2000" dirty="0"/>
              <a:t>prikazuje deo instalacije postavljene 1646. u crkvi </a:t>
            </a:r>
            <a:r>
              <a:rPr lang="sr-Latn-CS" sz="2000" dirty="0"/>
              <a:t>Il Gesù </a:t>
            </a:r>
            <a:r>
              <a:rPr lang="sr-Latn-RS" sz="2000" dirty="0"/>
              <a:t>tokom tzv. Četrdesetosatnice (</a:t>
            </a:r>
            <a:r>
              <a:rPr lang="sr-Latn-RS" sz="2000" i="1" dirty="0"/>
              <a:t>Quarant’ore</a:t>
            </a:r>
            <a:r>
              <a:rPr lang="sr-Latn-RS" sz="2000" dirty="0"/>
              <a:t>), koja je obeležavala 40 sati koje je Hrist proveo u grobu pre Vaskrsenja. Instalacija je bila sačinjena od nekoliko velikih scena izgrađenih od oslikanih platnenih paravana, ispunjenih figurama od terakote i </a:t>
            </a:r>
            <a:r>
              <a:rPr lang="sr-Latn-RS" sz="2000" dirty="0" smtClean="0"/>
              <a:t>papir-mašea</a:t>
            </a:r>
            <a:r>
              <a:rPr lang="sr-Latn-RS" sz="2000" dirty="0"/>
              <a:t>, dok su nebo, oblaci i voda načinjeni od šećerne vune, štuka i ostalih laganih materijala. Instalacije je </a:t>
            </a:r>
            <a:r>
              <a:rPr lang="sr-Latn-RS" sz="2000" dirty="0" smtClean="0"/>
              <a:t>stvorio </a:t>
            </a:r>
            <a:r>
              <a:rPr lang="sr-Latn-RS" sz="2000" dirty="0"/>
              <a:t>veliki tim umetnika, zidara, </a:t>
            </a:r>
            <a:r>
              <a:rPr lang="sr-Latn-RS" sz="2000" dirty="0" smtClean="0"/>
              <a:t>stolara. </a:t>
            </a:r>
            <a:r>
              <a:rPr lang="sr-Latn-RS" sz="2000" dirty="0"/>
              <a:t>Ovi sveti teatri (</a:t>
            </a:r>
            <a:r>
              <a:rPr lang="sr-Latn-RS" sz="2000" i="1" dirty="0"/>
              <a:t>teatri sacri</a:t>
            </a:r>
            <a:r>
              <a:rPr lang="sr-Latn-RS" sz="2000" dirty="0"/>
              <a:t>), odnosno efemerni spektakli, stvarali su iluziju „Raja na zemlji“, kako je opisano u dokumentima</a:t>
            </a:r>
            <a:r>
              <a:rPr lang="sr-Latn-R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"/>
            <a:ext cx="4407778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0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" y="76200"/>
            <a:ext cx="8991600" cy="2743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sr-Latn-RS" sz="2200" dirty="0"/>
              <a:t>Jedna od tih scena, </a:t>
            </a:r>
            <a:r>
              <a:rPr lang="sr-Latn-RS" sz="2200" dirty="0" smtClean="0"/>
              <a:t>zabeležena na grafici, prikazuje prelazak </a:t>
            </a:r>
            <a:r>
              <a:rPr lang="sr-Latn-RS" sz="2200" dirty="0"/>
              <a:t>Jevreja preko Crvenog mora. </a:t>
            </a:r>
            <a:r>
              <a:rPr lang="sr-Latn-RS" sz="2200" dirty="0" smtClean="0"/>
              <a:t>Izgrađenu konstrukciju osvetljavalo </a:t>
            </a:r>
            <a:r>
              <a:rPr lang="sr-Latn-RS" sz="2200" dirty="0"/>
              <a:t>je oko 5000 lampi koje su dočaravale atmosferu dramatičnog </a:t>
            </a:r>
            <a:r>
              <a:rPr lang="sr-Latn-RS" sz="2200" dirty="0" smtClean="0"/>
              <a:t>događaja. </a:t>
            </a:r>
            <a:r>
              <a:rPr lang="sr-Latn-RS" sz="2200" dirty="0"/>
              <a:t>Ovaj efemerni spektakl uticao je na trajno umetničko delo – slikanu dekoraciju svoda crkve </a:t>
            </a:r>
            <a:r>
              <a:rPr lang="sr-Latn-CS" sz="2200" dirty="0"/>
              <a:t>Il Gesù, koju je, </a:t>
            </a:r>
            <a:r>
              <a:rPr lang="sr-Latn-RS" sz="2200" dirty="0"/>
              <a:t>prema Berninijevim idejama, stvorio Gauli (tema časa o iluzionizmu), što se naročito ogleda u načinu na koji se svetlo u centru obe kompozicije rasipa na okolne forme</a:t>
            </a:r>
            <a:r>
              <a:rPr lang="sr-Latn-RS" sz="2400" dirty="0"/>
              <a:t>.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5" y="2819400"/>
            <a:ext cx="690912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0" y="304800"/>
            <a:ext cx="3657600" cy="6172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Latn-RS" sz="2200" dirty="0"/>
              <a:t>Berninijev </a:t>
            </a:r>
            <a:r>
              <a:rPr lang="sr-Latn-RS" sz="2200" i="1" dirty="0"/>
              <a:t>bel composto</a:t>
            </a:r>
            <a:r>
              <a:rPr lang="sr-Latn-RS" sz="2200" dirty="0"/>
              <a:t> u bazilici Svetog Petra, sačinjen od Baldahina i Prestola sv. Petra (tema časa o </a:t>
            </a:r>
            <a:r>
              <a:rPr lang="sr-Latn-RS" sz="2200" i="1" dirty="0"/>
              <a:t>bel compostu</a:t>
            </a:r>
            <a:r>
              <a:rPr lang="sr-Latn-RS" sz="2200" dirty="0" smtClean="0"/>
              <a:t>), razvijen </a:t>
            </a:r>
            <a:r>
              <a:rPr lang="sr-Latn-RS" sz="2200" dirty="0"/>
              <a:t>je na </a:t>
            </a:r>
            <a:r>
              <a:rPr lang="sr-Latn-RS" sz="2200" dirty="0" smtClean="0"/>
              <a:t>temelju mnogih </a:t>
            </a:r>
            <a:r>
              <a:rPr lang="sr-Latn-RS" sz="2200" dirty="0"/>
              <a:t>efemernih svečanosti i pozorišnih predstava koje je režirao ovaj umetnik. Na ovim primerima shvatamo da su barokni koncepti koje smo postepeno razumevali tokom ovog semestra neodvojivi, </a:t>
            </a:r>
            <a:r>
              <a:rPr lang="sr-Latn-RS" sz="2200" dirty="0" smtClean="0"/>
              <a:t>međusobno se prožimaju</a:t>
            </a:r>
            <a:r>
              <a:rPr lang="sr-Latn-RS" sz="2200" dirty="0"/>
              <a:t>, a </a:t>
            </a:r>
            <a:r>
              <a:rPr lang="sr-Latn-RS" sz="2200" i="1" dirty="0" smtClean="0"/>
              <a:t>lepo </a:t>
            </a:r>
            <a:r>
              <a:rPr lang="sr-Latn-RS" sz="2200" i="1" dirty="0"/>
              <a:t>jedinstvo</a:t>
            </a:r>
            <a:r>
              <a:rPr lang="sr-Latn-RS" sz="2200" dirty="0"/>
              <a:t>, teatarski koncept (</a:t>
            </a:r>
            <a:r>
              <a:rPr lang="sr-Latn-RS" sz="2200" i="1" dirty="0"/>
              <a:t>theatrum mundi</a:t>
            </a:r>
            <a:r>
              <a:rPr lang="sr-Latn-RS" sz="2200" dirty="0"/>
              <a:t>) i efemerni spektakl </a:t>
            </a:r>
            <a:r>
              <a:rPr lang="sr-Latn-RS" sz="2200" dirty="0" smtClean="0"/>
              <a:t>se u potpunosti prepliću.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4597569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0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610600" cy="6461125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Slikar, arhitekt, teoretičar i jezuitski monah, Andrea Poco bio je režiser mnogih sakralnih drama </a:t>
            </a:r>
            <a:r>
              <a:rPr lang="sr-Latn-RS" sz="2400" dirty="0" smtClean="0">
                <a:latin typeface="+mn-lt"/>
              </a:rPr>
              <a:t>(</a:t>
            </a:r>
            <a:r>
              <a:rPr lang="sr-Latn-RS" sz="2400" i="1" dirty="0">
                <a:latin typeface="+mn-lt"/>
              </a:rPr>
              <a:t>teatri sacri</a:t>
            </a:r>
            <a:r>
              <a:rPr lang="sr-Latn-RS" sz="2400" dirty="0">
                <a:latin typeface="+mn-lt"/>
              </a:rPr>
              <a:t>), odnosno </a:t>
            </a:r>
            <a:r>
              <a:rPr lang="sr-Latn-RS" sz="2400" dirty="0" smtClean="0">
                <a:latin typeface="+mn-lt"/>
              </a:rPr>
              <a:t>efemernih svečanosti. Konstrukcije koje je kreirao, osvetljene lampama i zapaljivim mineralima, predstavio je u svojoj knjizi </a:t>
            </a:r>
            <a:r>
              <a:rPr lang="hr-HR" sz="2400" i="1" dirty="0">
                <a:latin typeface="+mn-lt"/>
              </a:rPr>
              <a:t>Slikana i arhitektonska perspektiva</a:t>
            </a:r>
            <a:r>
              <a:rPr lang="hr-HR" sz="2400" dirty="0">
                <a:latin typeface="+mn-lt"/>
              </a:rPr>
              <a:t> (</a:t>
            </a:r>
            <a:r>
              <a:rPr lang="hr-HR" sz="2400" i="1" dirty="0">
                <a:latin typeface="+mn-lt"/>
              </a:rPr>
              <a:t>Perspectiva pictorum et architectorum</a:t>
            </a:r>
            <a:r>
              <a:rPr lang="hr-HR" sz="2400" dirty="0">
                <a:latin typeface="+mn-lt"/>
              </a:rPr>
              <a:t>)</a:t>
            </a:r>
            <a:r>
              <a:rPr lang="sr-Latn-RS" sz="2400" dirty="0">
                <a:latin typeface="+mn-lt"/>
              </a:rPr>
              <a:t>, a iskoristio ih </a:t>
            </a:r>
            <a:r>
              <a:rPr lang="sr-Latn-RS" sz="2400" dirty="0" smtClean="0">
                <a:latin typeface="+mn-lt"/>
              </a:rPr>
              <a:t>kao strukturu svojih fresaka na svodu </a:t>
            </a:r>
            <a:r>
              <a:rPr lang="sr-Latn-RS" sz="2400" dirty="0">
                <a:latin typeface="+mn-lt"/>
              </a:rPr>
              <a:t>i „kupoli“ crkve Svetog </a:t>
            </a:r>
            <a:r>
              <a:rPr lang="sr-Latn-RS" sz="2400" dirty="0" smtClean="0">
                <a:latin typeface="+mn-lt"/>
              </a:rPr>
              <a:t>Ignacija u Rimu.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391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802"/>
            <a:ext cx="4020783" cy="65836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285"/>
            <a:ext cx="4325455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4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3581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endParaRPr lang="sr-Latn-RS" dirty="0" smtClean="0">
              <a:solidFill>
                <a:schemeClr val="tx1"/>
              </a:solidFill>
            </a:endParaRPr>
          </a:p>
          <a:p>
            <a:pPr algn="ctr"/>
            <a:r>
              <a:rPr lang="sr-Latn-RS" sz="2400" dirty="0">
                <a:solidFill>
                  <a:schemeClr val="tx1"/>
                </a:solidFill>
              </a:rPr>
              <a:t>Od svih baroknih formi prožimanje trajnog i prolaznog najbolje izražavaju fontane. Kao umetnička forma, fontane su razvijene u renesansnom, posebno manirističkom periodu. </a:t>
            </a:r>
            <a:r>
              <a:rPr lang="sr-Latn-RS" sz="2400" dirty="0" smtClean="0">
                <a:solidFill>
                  <a:schemeClr val="tx1"/>
                </a:solidFill>
              </a:rPr>
              <a:t>Tokom </a:t>
            </a:r>
            <a:r>
              <a:rPr lang="sr-Latn-RS" sz="2400" dirty="0">
                <a:solidFill>
                  <a:schemeClr val="tx1"/>
                </a:solidFill>
              </a:rPr>
              <a:t>16. veka </a:t>
            </a:r>
            <a:r>
              <a:rPr lang="sr-Latn-RS" sz="2400" dirty="0" smtClean="0">
                <a:solidFill>
                  <a:schemeClr val="tx1"/>
                </a:solidFill>
              </a:rPr>
              <a:t>najveći broj je podignut u gusto naseljenom Rimu, gradu dobro </a:t>
            </a:r>
            <a:r>
              <a:rPr lang="sr-Latn-RS" sz="2400" dirty="0">
                <a:solidFill>
                  <a:schemeClr val="tx1"/>
                </a:solidFill>
              </a:rPr>
              <a:t>snabdevenom vodom iz antičkog </a:t>
            </a:r>
            <a:r>
              <a:rPr lang="sr-Latn-RS" sz="2400" dirty="0" smtClean="0">
                <a:solidFill>
                  <a:schemeClr val="tx1"/>
                </a:solidFill>
              </a:rPr>
              <a:t>akvadukta.</a:t>
            </a:r>
          </a:p>
          <a:p>
            <a:pPr algn="ctr"/>
            <a:r>
              <a:rPr lang="sr-Latn-RS" sz="2400" dirty="0" smtClean="0">
                <a:solidFill>
                  <a:schemeClr val="tx1"/>
                </a:solidFill>
              </a:rPr>
              <a:t>Bernini </a:t>
            </a:r>
            <a:r>
              <a:rPr lang="sr-Latn-RS" sz="2400" dirty="0">
                <a:solidFill>
                  <a:schemeClr val="tx1"/>
                </a:solidFill>
              </a:rPr>
              <a:t>je preobrazio </a:t>
            </a:r>
            <a:r>
              <a:rPr lang="sr-Latn-RS" sz="2400" dirty="0" smtClean="0">
                <a:solidFill>
                  <a:schemeClr val="tx1"/>
                </a:solidFill>
              </a:rPr>
              <a:t>ovu umetničku formu i stvorio obrazac </a:t>
            </a:r>
            <a:r>
              <a:rPr lang="sr-Latn-RS" sz="2400" dirty="0">
                <a:solidFill>
                  <a:schemeClr val="tx1"/>
                </a:solidFill>
              </a:rPr>
              <a:t>koji se </a:t>
            </a:r>
            <a:r>
              <a:rPr lang="sr-Latn-RS" sz="2400" dirty="0" smtClean="0">
                <a:solidFill>
                  <a:schemeClr val="tx1"/>
                </a:solidFill>
              </a:rPr>
              <a:t>prihvatio </a:t>
            </a:r>
            <a:r>
              <a:rPr lang="sr-Latn-RS" sz="2400" dirty="0">
                <a:solidFill>
                  <a:schemeClr val="tx1"/>
                </a:solidFill>
              </a:rPr>
              <a:t>u celoj Evropi, a koji se, uz uvođenje </a:t>
            </a:r>
            <a:r>
              <a:rPr lang="sr-Latn-RS" sz="2400" dirty="0" smtClean="0">
                <a:solidFill>
                  <a:schemeClr val="tx1"/>
                </a:solidFill>
              </a:rPr>
              <a:t>tehnoloških </a:t>
            </a:r>
            <a:r>
              <a:rPr lang="sr-Latn-RS" sz="2400" dirty="0">
                <a:solidFill>
                  <a:schemeClr val="tx1"/>
                </a:solidFill>
              </a:rPr>
              <a:t>i estetskih promena, suštinski </a:t>
            </a:r>
            <a:r>
              <a:rPr lang="sr-Latn-RS" sz="2400" dirty="0" smtClean="0">
                <a:solidFill>
                  <a:schemeClr val="tx1"/>
                </a:solidFill>
              </a:rPr>
              <a:t>poštuje i danas</a:t>
            </a:r>
            <a:r>
              <a:rPr lang="sr-Latn-R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endParaRPr lang="sr-Latn-R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7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1849</Words>
  <Application>Microsoft Office PowerPoint</Application>
  <PresentationFormat>On-screen Show (4:3)</PresentationFormat>
  <Paragraphs>38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Slikar, arhitekt, teoretičar i jezuitski monah, Andrea Poco bio je režiser mnogih sakralnih drama (teatri sacri), odnosno efemernih svečanosti. Konstrukcije koje je kreirao, osvetljene lampama i zapaljivim mineralima, predstavio je u svojoj knjizi Slikana i arhitektonska perspektiva (Perspectiva pictorum et architectorum), a iskoristio ih kao strukturu svojih fresaka na svodu i „kupoli“ crkve Svetog Ignacija u Rimu.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Dijego Velaskez, Mlade plemkinje (Las Menninas), 1656</dc:title>
  <dc:creator>Administrator</dc:creator>
  <cp:lastModifiedBy>Vuk</cp:lastModifiedBy>
  <cp:revision>79</cp:revision>
  <dcterms:created xsi:type="dcterms:W3CDTF">2006-08-16T00:00:00Z</dcterms:created>
  <dcterms:modified xsi:type="dcterms:W3CDTF">2020-05-18T22:41:18Z</dcterms:modified>
</cp:coreProperties>
</file>