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9"/>
  </p:notesMasterIdLst>
  <p:sldIdLst>
    <p:sldId id="256" r:id="rId2"/>
    <p:sldId id="286" r:id="rId3"/>
    <p:sldId id="313" r:id="rId4"/>
    <p:sldId id="308" r:id="rId5"/>
    <p:sldId id="307" r:id="rId6"/>
    <p:sldId id="309" r:id="rId7"/>
    <p:sldId id="310" r:id="rId8"/>
    <p:sldId id="311" r:id="rId9"/>
    <p:sldId id="312" r:id="rId10"/>
    <p:sldId id="287" r:id="rId11"/>
    <p:sldId id="289" r:id="rId12"/>
    <p:sldId id="291" r:id="rId13"/>
    <p:sldId id="292" r:id="rId14"/>
    <p:sldId id="293" r:id="rId15"/>
    <p:sldId id="304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5" r:id="rId27"/>
    <p:sldId id="306" r:id="rId28"/>
  </p:sldIdLst>
  <p:sldSz cx="9144000" cy="5143500" type="screen16x9"/>
  <p:notesSz cx="6858000" cy="9144000"/>
  <p:embeddedFontLst>
    <p:embeddedFont>
      <p:font typeface="Shadows Into Light" panose="020B0604020202020204" charset="0"/>
      <p:regular r:id="rId30"/>
    </p:embeddedFont>
    <p:embeddedFont>
      <p:font typeface="Varela Round" panose="020B0604020202020204" charset="-79"/>
      <p:regular r:id="rId31"/>
    </p:embeddedFont>
    <p:embeddedFont>
      <p:font typeface="Wingdings 2" panose="05020102010507070707" pitchFamily="18" charset="2"/>
      <p:regular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05A870C-9691-4E95-A3EF-60065149D3AD}">
  <a:tblStyle styleId="{F05A870C-9691-4E95-A3EF-60065149D3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6549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6216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CD2F4C62-0525-44F9-B2B6-4D9AAEC524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C5D7A9-4A37-4382-B834-407437DE5F1F}" type="slidenum"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BCF1860F-BC79-466F-AB42-AA727CB095A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D5F66DB9-1D49-45B4-A0BE-1E6C878BBF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yellow" type="title">
  <p:cSld name="TITLE">
    <p:bg>
      <p:bgPr>
        <a:solidFill>
          <a:schemeClr val="accen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650450" y="1524982"/>
            <a:ext cx="584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650450" y="2629294"/>
            <a:ext cx="5843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404600" y="2161800"/>
            <a:ext cx="63348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Font typeface="Shadows Into Light"/>
              <a:buChar char="▧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○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■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●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○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■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●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○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■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/>
          <p:nvPr/>
        </p:nvSpPr>
        <p:spPr>
          <a:xfrm>
            <a:off x="3593400" y="10861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dk2"/>
                </a:solidFill>
                <a:latin typeface="Varela Round"/>
                <a:ea typeface="Varela Round"/>
                <a:cs typeface="Varela Round"/>
                <a:sym typeface="Varela Round"/>
              </a:rPr>
              <a:t>“</a:t>
            </a:r>
            <a:endParaRPr sz="9600">
              <a:solidFill>
                <a:schemeClr val="dk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4103660" y="1178421"/>
            <a:ext cx="986085" cy="869309"/>
          </a:xfrm>
          <a:custGeom>
            <a:avLst/>
            <a:gdLst/>
            <a:ahLst/>
            <a:cxnLst/>
            <a:rect l="l" t="t" r="r" b="b"/>
            <a:pathLst>
              <a:path w="59251" h="52447" extrusionOk="0">
                <a:moveTo>
                  <a:pt x="31417" y="954"/>
                </a:moveTo>
                <a:cubicBezTo>
                  <a:pt x="25372" y="537"/>
                  <a:pt x="17283" y="-1744"/>
                  <a:pt x="13340" y="2856"/>
                </a:cubicBezTo>
                <a:cubicBezTo>
                  <a:pt x="3771" y="14019"/>
                  <a:pt x="374" y="37628"/>
                  <a:pt x="11755" y="46938"/>
                </a:cubicBezTo>
                <a:cubicBezTo>
                  <a:pt x="19208" y="53034"/>
                  <a:pt x="30839" y="53180"/>
                  <a:pt x="40297" y="51378"/>
                </a:cubicBezTo>
                <a:cubicBezTo>
                  <a:pt x="46481" y="50200"/>
                  <a:pt x="49934" y="42779"/>
                  <a:pt x="52665" y="37107"/>
                </a:cubicBezTo>
                <a:cubicBezTo>
                  <a:pt x="55247" y="31745"/>
                  <a:pt x="60979" y="25793"/>
                  <a:pt x="58690" y="20299"/>
                </a:cubicBezTo>
                <a:cubicBezTo>
                  <a:pt x="57279" y="16912"/>
                  <a:pt x="53473" y="15077"/>
                  <a:pt x="50445" y="13005"/>
                </a:cubicBezTo>
                <a:cubicBezTo>
                  <a:pt x="41918" y="7171"/>
                  <a:pt x="31006" y="-916"/>
                  <a:pt x="21269" y="2539"/>
                </a:cubicBezTo>
                <a:cubicBezTo>
                  <a:pt x="13737" y="5212"/>
                  <a:pt x="5208" y="9706"/>
                  <a:pt x="2241" y="17127"/>
                </a:cubicBezTo>
                <a:cubicBezTo>
                  <a:pt x="-1025" y="25295"/>
                  <a:pt x="-738" y="36131"/>
                  <a:pt x="4144" y="43449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" name="Google Shape;21;p4"/>
          <p:cNvSpPr/>
          <p:nvPr/>
        </p:nvSpPr>
        <p:spPr>
          <a:xfrm>
            <a:off x="4046425" y="1113850"/>
            <a:ext cx="1051090" cy="976914"/>
          </a:xfrm>
          <a:custGeom>
            <a:avLst/>
            <a:gdLst/>
            <a:ahLst/>
            <a:cxnLst/>
            <a:rect l="l" t="t" r="r" b="b"/>
            <a:pathLst>
              <a:path w="63157" h="58939" extrusionOk="0">
                <a:moveTo>
                  <a:pt x="20826" y="0"/>
                </a:moveTo>
                <a:cubicBezTo>
                  <a:pt x="13566" y="0"/>
                  <a:pt x="6296" y="7516"/>
                  <a:pt x="4652" y="14588"/>
                </a:cubicBezTo>
                <a:cubicBezTo>
                  <a:pt x="2364" y="24428"/>
                  <a:pt x="5707" y="35897"/>
                  <a:pt x="11629" y="44082"/>
                </a:cubicBezTo>
                <a:cubicBezTo>
                  <a:pt x="17782" y="52587"/>
                  <a:pt x="29173" y="60332"/>
                  <a:pt x="39537" y="58670"/>
                </a:cubicBezTo>
                <a:cubicBezTo>
                  <a:pt x="49203" y="57120"/>
                  <a:pt x="49748" y="56659"/>
                  <a:pt x="57296" y="50424"/>
                </a:cubicBezTo>
                <a:cubicBezTo>
                  <a:pt x="62556" y="46079"/>
                  <a:pt x="64679" y="36600"/>
                  <a:pt x="61736" y="30445"/>
                </a:cubicBezTo>
                <a:cubicBezTo>
                  <a:pt x="58298" y="23257"/>
                  <a:pt x="56273" y="24644"/>
                  <a:pt x="50954" y="18711"/>
                </a:cubicBezTo>
                <a:cubicBezTo>
                  <a:pt x="47260" y="14591"/>
                  <a:pt x="44103" y="9185"/>
                  <a:pt x="38903" y="7294"/>
                </a:cubicBezTo>
                <a:cubicBezTo>
                  <a:pt x="33439" y="5307"/>
                  <a:pt x="26891" y="5218"/>
                  <a:pt x="21460" y="7294"/>
                </a:cubicBezTo>
                <a:cubicBezTo>
                  <a:pt x="9149" y="12001"/>
                  <a:pt x="-3826" y="29029"/>
                  <a:pt x="1164" y="41228"/>
                </a:cubicBezTo>
                <a:cubicBezTo>
                  <a:pt x="8128" y="58254"/>
                  <a:pt x="49341" y="57602"/>
                  <a:pt x="56345" y="40593"/>
                </a:cubicBezTo>
                <a:cubicBezTo>
                  <a:pt x="58882" y="34432"/>
                  <a:pt x="60567" y="26229"/>
                  <a:pt x="56979" y="20614"/>
                </a:cubicBezTo>
                <a:cubicBezTo>
                  <a:pt x="53070" y="14496"/>
                  <a:pt x="47109" y="9628"/>
                  <a:pt x="40806" y="6026"/>
                </a:cubicBezTo>
                <a:cubicBezTo>
                  <a:pt x="32309" y="1170"/>
                  <a:pt x="17818" y="3588"/>
                  <a:pt x="11946" y="1141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▧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3120675" y="1149938"/>
            <a:ext cx="3060325" cy="11494"/>
          </a:xfrm>
          <a:custGeom>
            <a:avLst/>
            <a:gdLst/>
            <a:ahLst/>
            <a:cxnLst/>
            <a:rect l="l" t="t" r="r" b="b"/>
            <a:pathLst>
              <a:path w="122413" h="613" extrusionOk="0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" name="Google Shape;27;p5"/>
          <p:cNvSpPr/>
          <p:nvPr/>
        </p:nvSpPr>
        <p:spPr>
          <a:xfrm>
            <a:off x="3068250" y="1183294"/>
            <a:ext cx="3226850" cy="11906"/>
          </a:xfrm>
          <a:custGeom>
            <a:avLst/>
            <a:gdLst/>
            <a:ahLst/>
            <a:cxnLst/>
            <a:rect l="l" t="t" r="r" b="b"/>
            <a:pathLst>
              <a:path w="129074" h="635" extrusionOk="0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5257EC9F-0CB3-4584-B331-257AFCF5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B6F1-8088-4E08-BAAD-3F9E5023955B}" type="datetimeFigureOut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56ECBCFF-7FA3-4710-9CF3-127ED194C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C746B5C-48A7-4A7D-907A-B2C863D9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51E04-9FB8-44F6-9587-3F74774833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57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3868F3AA-CAD6-45DE-9210-325F74E19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FE9FE-4650-4944-8DEA-E380077B612B}" type="datetimeFigureOut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7F29544D-FC87-4DA2-934B-FB78889E9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ACD78438-F07E-489A-9AFA-9EC168142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A8A4C-A18E-445E-9F51-D356F24705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9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24550" y="593531"/>
            <a:ext cx="75477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8" r:id="rId5"/>
    <p:sldLayoutId id="2147483659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sasc.ca/uploads/8/5/3/9/8539131/welcome_to_holland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tdOotvbSFY&amp;ab_channel=N1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4000" dirty="0"/>
              <a:t>Partnerski odnos</a:t>
            </a:r>
            <a:r>
              <a:rPr lang="en" sz="4000" dirty="0"/>
              <a:t> </a:t>
            </a:r>
            <a:r>
              <a:rPr lang="sr-Latn-RS" sz="4000" dirty="0"/>
              <a:t>sa </a:t>
            </a:r>
            <a:br>
              <a:rPr lang="sr-Latn-RS" sz="4000" dirty="0"/>
            </a:br>
            <a:r>
              <a:rPr lang="sr-Latn-RS" sz="4000" dirty="0"/>
              <a:t>porodicom dece kojoj je potrebna dodatna podrška</a:t>
            </a:r>
            <a:endParaRPr sz="4000" dirty="0"/>
          </a:p>
        </p:txBody>
      </p:sp>
      <p:sp>
        <p:nvSpPr>
          <p:cNvPr id="60" name="Google Shape;60;p11"/>
          <p:cNvSpPr/>
          <p:nvPr/>
        </p:nvSpPr>
        <p:spPr>
          <a:xfrm>
            <a:off x="2383361" y="2713229"/>
            <a:ext cx="2188639" cy="45719"/>
          </a:xfrm>
          <a:custGeom>
            <a:avLst/>
            <a:gdLst/>
            <a:ahLst/>
            <a:cxnLst/>
            <a:rect l="l" t="t" r="r" b="b"/>
            <a:pathLst>
              <a:path w="126135" h="1380" extrusionOk="0">
                <a:moveTo>
                  <a:pt x="0" y="973"/>
                </a:moveTo>
                <a:cubicBezTo>
                  <a:pt x="29075" y="973"/>
                  <a:pt x="58158" y="273"/>
                  <a:pt x="87224" y="973"/>
                </a:cubicBezTo>
                <a:cubicBezTo>
                  <a:pt x="100195" y="1285"/>
                  <a:pt x="113312" y="1974"/>
                  <a:pt x="126135" y="0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Google Shape;61;p11"/>
          <p:cNvSpPr/>
          <p:nvPr/>
        </p:nvSpPr>
        <p:spPr>
          <a:xfrm flipV="1">
            <a:off x="2169660" y="2750696"/>
            <a:ext cx="2261614" cy="45719"/>
          </a:xfrm>
          <a:custGeom>
            <a:avLst/>
            <a:gdLst/>
            <a:ahLst/>
            <a:cxnLst/>
            <a:rect l="l" t="t" r="r" b="b"/>
            <a:pathLst>
              <a:path w="127108" h="1657" extrusionOk="0">
                <a:moveTo>
                  <a:pt x="0" y="1657"/>
                </a:moveTo>
                <a:cubicBezTo>
                  <a:pt x="42250" y="-1532"/>
                  <a:pt x="84738" y="1008"/>
                  <a:pt x="127108" y="1008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63;p11"/>
          <p:cNvSpPr/>
          <p:nvPr/>
        </p:nvSpPr>
        <p:spPr>
          <a:xfrm>
            <a:off x="2383361" y="1382355"/>
            <a:ext cx="3694728" cy="1010449"/>
          </a:xfrm>
          <a:custGeom>
            <a:avLst/>
            <a:gdLst/>
            <a:ahLst/>
            <a:cxnLst/>
            <a:rect l="l" t="t" r="r" b="b"/>
            <a:pathLst>
              <a:path w="53808" h="41004" extrusionOk="0">
                <a:moveTo>
                  <a:pt x="33350" y="2267"/>
                </a:moveTo>
                <a:cubicBezTo>
                  <a:pt x="29864" y="1271"/>
                  <a:pt x="26130" y="-694"/>
                  <a:pt x="22650" y="321"/>
                </a:cubicBezTo>
                <a:cubicBezTo>
                  <a:pt x="10877" y="3755"/>
                  <a:pt x="-4823" y="20013"/>
                  <a:pt x="1573" y="30477"/>
                </a:cubicBezTo>
                <a:cubicBezTo>
                  <a:pt x="7822" y="40701"/>
                  <a:pt x="25332" y="42678"/>
                  <a:pt x="36593" y="38583"/>
                </a:cubicBezTo>
                <a:cubicBezTo>
                  <a:pt x="46488" y="34985"/>
                  <a:pt x="56460" y="21659"/>
                  <a:pt x="53130" y="11670"/>
                </a:cubicBezTo>
                <a:cubicBezTo>
                  <a:pt x="49952" y="2137"/>
                  <a:pt x="34186" y="-1056"/>
                  <a:pt x="24595" y="1943"/>
                </a:cubicBezTo>
                <a:cubicBezTo>
                  <a:pt x="14087" y="5228"/>
                  <a:pt x="2158" y="13742"/>
                  <a:pt x="600" y="24641"/>
                </a:cubicBezTo>
                <a:cubicBezTo>
                  <a:pt x="-77" y="29379"/>
                  <a:pt x="2605" y="35237"/>
                  <a:pt x="6761" y="37611"/>
                </a:cubicBezTo>
                <a:cubicBezTo>
                  <a:pt x="15326" y="42505"/>
                  <a:pt x="29293" y="42316"/>
                  <a:pt x="36268" y="35341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1650450" y="1524982"/>
            <a:ext cx="584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6000" dirty="0">
                <a:solidFill>
                  <a:schemeClr val="accent5"/>
                </a:solidFill>
              </a:rPr>
              <a:t>2</a:t>
            </a:r>
            <a:r>
              <a:rPr lang="en" sz="6000" dirty="0">
                <a:solidFill>
                  <a:schemeClr val="accent5"/>
                </a:solidFill>
              </a:rPr>
              <a:t>.</a:t>
            </a:r>
            <a:endParaRPr sz="6000" dirty="0">
              <a:solidFill>
                <a:schemeClr val="accent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/>
              <a:t>Uspostavljanje dijagnoze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3B6B22-CCCC-4FEF-B17C-24932A574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97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A91AA7B-579E-4B95-B10D-D1CE8A44F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8750" y="800100"/>
            <a:ext cx="6286500" cy="405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 dirty="0"/>
          </a:p>
          <a:p>
            <a:pPr>
              <a:spcAft>
                <a:spcPts val="900"/>
              </a:spcAft>
            </a:pPr>
            <a:r>
              <a:rPr lang="sr-Latn-CS" altLang="en-US" sz="1800" dirty="0"/>
              <a:t>Dijagnoza hronične bolesti ili postojanje smetnji u razvoju izaziva krizu</a:t>
            </a:r>
          </a:p>
          <a:p>
            <a:pPr>
              <a:spcAft>
                <a:spcPts val="900"/>
              </a:spcAft>
            </a:pPr>
            <a:r>
              <a:rPr lang="sr-Latn-CS" altLang="en-US" sz="1800" dirty="0"/>
              <a:t>Kriza neminovno dovodi do promene čitavog porodičnog sistema i načina života porodice</a:t>
            </a:r>
          </a:p>
          <a:p>
            <a:pPr>
              <a:spcAft>
                <a:spcPts val="900"/>
              </a:spcAft>
            </a:pPr>
            <a:r>
              <a:rPr lang="sr-Latn-CS" altLang="en-US" sz="1800" dirty="0"/>
              <a:t>Menjaju se vrednosni sistem, stavovi i životna filozofija članova porodice</a:t>
            </a:r>
          </a:p>
          <a:p>
            <a:pPr>
              <a:spcAft>
                <a:spcPts val="900"/>
              </a:spcAft>
            </a:pPr>
            <a:r>
              <a:rPr lang="en-US" altLang="en-US" sz="1800" dirty="0" err="1"/>
              <a:t>Problemi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porodice</a:t>
            </a:r>
            <a:r>
              <a:rPr lang="en-US" altLang="en-US" sz="1800" dirty="0"/>
              <a:t> </a:t>
            </a:r>
            <a:r>
              <a:rPr lang="en-US" altLang="en-US" sz="1800" dirty="0" err="1"/>
              <a:t>variraju</a:t>
            </a:r>
            <a:r>
              <a:rPr lang="en-US" altLang="en-US" sz="1800" dirty="0"/>
              <a:t> u </a:t>
            </a:r>
            <a:r>
              <a:rPr lang="en-US" altLang="en-US" sz="1800" dirty="0" err="1"/>
              <a:t>zavisnosti</a:t>
            </a:r>
            <a:r>
              <a:rPr lang="en-US" altLang="en-US" sz="1800" dirty="0"/>
              <a:t> od </a:t>
            </a:r>
            <a:r>
              <a:rPr lang="en-US" altLang="en-US" sz="1800" dirty="0" err="1"/>
              <a:t>prirode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učestalosti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uočljivosti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težine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simptoma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ali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 od </a:t>
            </a:r>
            <a:r>
              <a:rPr lang="en-US" altLang="en-US" sz="1800" dirty="0" err="1"/>
              <a:t>karakteristika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porodice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njenih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članova</a:t>
            </a:r>
            <a:r>
              <a:rPr lang="sr-Latn-CS" altLang="en-US" sz="1800" dirty="0"/>
              <a:t>, i naravno od podrške koju porodica ima</a:t>
            </a:r>
            <a:endParaRPr lang="en-US" altLang="en-US" sz="1800" dirty="0"/>
          </a:p>
          <a:p>
            <a:pPr>
              <a:spcAft>
                <a:spcPts val="900"/>
              </a:spcAft>
            </a:pPr>
            <a:endParaRPr lang="en-US" alt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B4D50BA-9AE3-4B4C-BAEF-9B5B82EB9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300" dirty="0"/>
              <a:t>Model </a:t>
            </a:r>
            <a:r>
              <a:rPr lang="en-US" altLang="en-US" sz="3300" dirty="0" err="1"/>
              <a:t>saradnje</a:t>
            </a:r>
            <a:endParaRPr lang="en-US" altLang="en-US" sz="3300" dirty="0"/>
          </a:p>
        </p:txBody>
      </p:sp>
      <p:sp>
        <p:nvSpPr>
          <p:cNvPr id="9219" name="Text Placeholder 6">
            <a:extLst>
              <a:ext uri="{FF2B5EF4-FFF2-40B4-BE49-F238E27FC236}">
                <a16:creationId xmlns:a16="http://schemas.microsoft.com/office/drawing/2014/main" id="{F0FDE644-6184-4702-BADA-0810CA60C0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ts val="431"/>
              </a:spcBef>
            </a:pPr>
            <a:r>
              <a:rPr lang="en-US" altLang="en-US" dirty="0" err="1">
                <a:solidFill>
                  <a:schemeClr val="tx1"/>
                </a:solidFill>
              </a:rPr>
              <a:t>Ekspertski</a:t>
            </a:r>
            <a:r>
              <a:rPr lang="en-US" altLang="en-US" dirty="0">
                <a:solidFill>
                  <a:schemeClr val="tx1"/>
                </a:solidFill>
              </a:rPr>
              <a:t> model</a:t>
            </a:r>
          </a:p>
        </p:txBody>
      </p:sp>
      <p:sp>
        <p:nvSpPr>
          <p:cNvPr id="9220" name="Text Placeholder 7">
            <a:extLst>
              <a:ext uri="{FF2B5EF4-FFF2-40B4-BE49-F238E27FC236}">
                <a16:creationId xmlns:a16="http://schemas.microsoft.com/office/drawing/2014/main" id="{A320ACFA-2674-48BF-8138-223EC6CB10F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>
              <a:spcBef>
                <a:spcPts val="431"/>
              </a:spcBef>
            </a:pPr>
            <a:r>
              <a:rPr lang="en-US" altLang="en-US" dirty="0" err="1">
                <a:solidFill>
                  <a:schemeClr val="tx1"/>
                </a:solidFill>
              </a:rPr>
              <a:t>Partnerski</a:t>
            </a:r>
            <a:r>
              <a:rPr lang="en-US" altLang="en-US" dirty="0">
                <a:solidFill>
                  <a:schemeClr val="tx1"/>
                </a:solidFill>
              </a:rPr>
              <a:t> model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EA7930FD-E88B-4001-B2C2-718602B7DAB3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/>
            <a:r>
              <a:rPr lang="fi-FI" altLang="en-US" dirty="0"/>
              <a:t>Stru</a:t>
            </a:r>
            <a:r>
              <a:rPr lang="en-US" altLang="en-US" dirty="0"/>
              <a:t>č</a:t>
            </a:r>
            <a:r>
              <a:rPr lang="fi-FI" altLang="en-US" dirty="0"/>
              <a:t>njak kao ekspert i autoritet</a:t>
            </a:r>
            <a:endParaRPr lang="en-US" altLang="en-US" dirty="0"/>
          </a:p>
          <a:p>
            <a:pPr eaLnBrk="1"/>
            <a:r>
              <a:rPr lang="fi-FI" altLang="en-US" dirty="0"/>
              <a:t>Stru</a:t>
            </a:r>
            <a:r>
              <a:rPr lang="en-US" altLang="en-US" dirty="0"/>
              <a:t>č</a:t>
            </a:r>
            <a:r>
              <a:rPr lang="fi-FI" altLang="en-US" dirty="0"/>
              <a:t>njak</a:t>
            </a:r>
            <a:r>
              <a:rPr lang="sr-Latn-RS" altLang="en-US" dirty="0"/>
              <a:t> je</a:t>
            </a:r>
            <a:r>
              <a:rPr lang="fi-FI" altLang="en-US" dirty="0"/>
              <a:t> odgovo</a:t>
            </a:r>
            <a:r>
              <a:rPr lang="sr-Latn-RS" altLang="en-US" dirty="0"/>
              <a:t>ran</a:t>
            </a:r>
            <a:r>
              <a:rPr lang="fi-FI" altLang="en-US" dirty="0"/>
              <a:t> za problem i rešava ga</a:t>
            </a:r>
            <a:endParaRPr lang="en-US" altLang="en-US" dirty="0"/>
          </a:p>
          <a:p>
            <a:pPr eaLnBrk="1"/>
            <a:r>
              <a:rPr lang="fi-FI" altLang="en-US" dirty="0"/>
              <a:t>Jednosmerna komunikacija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9222" name="Content Placeholder 8">
            <a:extLst>
              <a:ext uri="{FF2B5EF4-FFF2-40B4-BE49-F238E27FC236}">
                <a16:creationId xmlns:a16="http://schemas.microsoft.com/office/drawing/2014/main" id="{E516A7A6-421B-4C1B-9592-CD4357B0EA8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spcBef>
                <a:spcPts val="431"/>
              </a:spcBef>
            </a:pPr>
            <a:r>
              <a:rPr lang="sr-Latn-CS" altLang="en-US" dirty="0"/>
              <a:t>Saradnja/dvosmerna komunikacija</a:t>
            </a:r>
          </a:p>
          <a:p>
            <a:pPr>
              <a:spcBef>
                <a:spcPts val="431"/>
              </a:spcBef>
            </a:pPr>
            <a:r>
              <a:rPr lang="sr-Latn-CS" altLang="en-US" dirty="0"/>
              <a:t>Zajednički ciljevi</a:t>
            </a:r>
          </a:p>
          <a:p>
            <a:pPr>
              <a:spcBef>
                <a:spcPts val="431"/>
              </a:spcBef>
            </a:pPr>
            <a:r>
              <a:rPr lang="sr-Latn-CS" altLang="en-US" dirty="0"/>
              <a:t>Komplementarnost kompetencija i znanja</a:t>
            </a:r>
          </a:p>
          <a:p>
            <a:pPr>
              <a:spcBef>
                <a:spcPts val="431"/>
              </a:spcBef>
            </a:pPr>
            <a:r>
              <a:rPr lang="sr-Latn-CS" altLang="en-US" dirty="0"/>
              <a:t>Uzajamno poštovanje</a:t>
            </a:r>
          </a:p>
          <a:p>
            <a:pPr>
              <a:spcBef>
                <a:spcPts val="431"/>
              </a:spcBef>
            </a:pPr>
            <a:r>
              <a:rPr lang="sr-Latn-CS" altLang="en-US" dirty="0"/>
              <a:t>Dogovaranje (o...)</a:t>
            </a:r>
          </a:p>
          <a:p>
            <a:pPr>
              <a:spcBef>
                <a:spcPts val="431"/>
              </a:spcBef>
            </a:pPr>
            <a:r>
              <a:rPr lang="sr-Latn-CS" altLang="en-US" dirty="0"/>
              <a:t>Iskrenost</a:t>
            </a:r>
          </a:p>
          <a:p>
            <a:pPr>
              <a:spcBef>
                <a:spcPts val="431"/>
              </a:spcBef>
            </a:pPr>
            <a:r>
              <a:rPr lang="sr-Latn-CS" altLang="en-US" dirty="0"/>
              <a:t>Fleksibilnost</a:t>
            </a:r>
          </a:p>
          <a:p>
            <a:pPr>
              <a:spcBef>
                <a:spcPts val="431"/>
              </a:spcBef>
            </a:pPr>
            <a:endParaRPr lang="en-US" altLang="en-US" dirty="0"/>
          </a:p>
        </p:txBody>
      </p:sp>
    </p:spTree>
  </p:cSld>
  <p:clrMapOvr>
    <a:masterClrMapping/>
  </p:clrMapOvr>
  <p:transition spd="slow">
    <p:pull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0121C78-C6CF-404D-8AD4-3EFC11B44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938" y="633966"/>
            <a:ext cx="5542360" cy="628650"/>
          </a:xfrm>
        </p:spPr>
        <p:txBody>
          <a:bodyPr/>
          <a:lstStyle/>
          <a:p>
            <a:pPr eaLnBrk="1" hangingPunct="1"/>
            <a:r>
              <a:rPr lang="sr-Latn-CS" altLang="en-US" dirty="0"/>
              <a:t>Suočavanje sa dijagnozom</a:t>
            </a:r>
            <a:endParaRPr lang="en-US" altLang="en-US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39D7105-777F-4043-81DF-9C19E5EFD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4500" y="1371600"/>
            <a:ext cx="5941219" cy="3427810"/>
          </a:xfrm>
        </p:spPr>
        <p:txBody>
          <a:bodyPr/>
          <a:lstStyle/>
          <a:p>
            <a:pPr>
              <a:spcAft>
                <a:spcPts val="450"/>
              </a:spcAft>
            </a:pPr>
            <a:r>
              <a:rPr lang="sr-Latn-CS" altLang="en-US" sz="1600" dirty="0"/>
              <a:t>Model sveta koji roditelji koriste menja se veoma sporo sa normativnim promenama u njihovom životu</a:t>
            </a:r>
          </a:p>
          <a:p>
            <a:pPr>
              <a:spcAft>
                <a:spcPts val="450"/>
              </a:spcAft>
            </a:pPr>
            <a:r>
              <a:rPr lang="sr-Latn-CS" altLang="en-US" sz="1600" dirty="0"/>
              <a:t>U trenutku postavljanja dijagnoze dolazi do dramatične, nagle i velike promene sveta – stanje izuzetne anksioznosti, šoka i obamrlosti – model je besmislen jer ne omogućava predviđanje i mora se brzo menjati – postavljanje i proveravanje hipoteza</a:t>
            </a:r>
          </a:p>
          <a:p>
            <a:pPr>
              <a:spcAft>
                <a:spcPts val="450"/>
              </a:spcAft>
            </a:pPr>
            <a:r>
              <a:rPr lang="sr-Latn-CS" altLang="en-US" sz="1600" dirty="0"/>
              <a:t>Tendencija da se očuva model nakon postavljanja dijagnoze</a:t>
            </a:r>
          </a:p>
          <a:p>
            <a:pPr>
              <a:spcAft>
                <a:spcPts val="450"/>
              </a:spcAft>
            </a:pPr>
            <a:r>
              <a:rPr lang="sr-Latn-CS" altLang="en-US" sz="1600" dirty="0"/>
              <a:t>Slična situacija se ponavlja pri svakoj promeni</a:t>
            </a:r>
            <a:endParaRPr lang="en-US" alt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9C6FD74-6B68-436C-9C78-62DB8F28A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4550" y="628650"/>
            <a:ext cx="5542360" cy="400050"/>
          </a:xfrm>
        </p:spPr>
        <p:txBody>
          <a:bodyPr/>
          <a:lstStyle/>
          <a:p>
            <a:pPr eaLnBrk="1" hangingPunct="1"/>
            <a:r>
              <a:rPr lang="sr-Latn-CS" altLang="en-US"/>
              <a:t>Razumevanje adaptacije</a:t>
            </a: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70FF20B-ABB5-4A30-BDF4-4D4AC7C2C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7814" y="1143000"/>
            <a:ext cx="6973186" cy="3542110"/>
          </a:xfrm>
        </p:spPr>
        <p:txBody>
          <a:bodyPr/>
          <a:lstStyle/>
          <a:p>
            <a:pPr>
              <a:spcAft>
                <a:spcPts val="450"/>
              </a:spcAft>
            </a:pPr>
            <a:r>
              <a:rPr lang="sr-Latn-CS" altLang="en-US" sz="1800" dirty="0"/>
              <a:t>Efikasnu adaptaciju omogućuje anticipacija na osnovu sopstvene teorije ili modela (sistema konstrukata) o svetu koji nas okružuje, koja je izgrađena na osnovu ličnog iskustva</a:t>
            </a:r>
          </a:p>
          <a:p>
            <a:pPr>
              <a:spcAft>
                <a:spcPts val="450"/>
              </a:spcAft>
            </a:pPr>
            <a:r>
              <a:rPr lang="sr-Latn-CS" altLang="en-US" sz="1800" dirty="0"/>
              <a:t>Naše individualne konstrukcije događaja određuju naše reakcije i osećanja</a:t>
            </a:r>
          </a:p>
          <a:p>
            <a:pPr>
              <a:spcAft>
                <a:spcPts val="450"/>
              </a:spcAft>
            </a:pPr>
            <a:r>
              <a:rPr lang="sr-Latn-CS" altLang="en-US" sz="1800" dirty="0"/>
              <a:t>Sistem konstrukata podleže proveri (hipoteza-eksperiment-potvrda ili opovrgavanje hipoteze)</a:t>
            </a:r>
          </a:p>
          <a:p>
            <a:pPr>
              <a:spcAft>
                <a:spcPts val="450"/>
              </a:spcAft>
            </a:pPr>
            <a:r>
              <a:rPr lang="sr-Latn-CS" altLang="en-US" sz="1800" dirty="0"/>
              <a:t>Pružanje pomoći roditeljima: zajedničko razmatranje hipoteza, kako bi se razjasnile i izmenile ako je to potrebno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B5BCD4-966F-4E96-8333-236AADDFAC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z="3600" dirty="0"/>
              <a:t>Suočavanje sa dijagnozom</a:t>
            </a:r>
            <a:endParaRPr lang="en-GB" sz="3600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856593F-D583-4575-A210-3F036915AE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sz="2800" dirty="0"/>
              <a:t>Šta se sve menja?</a:t>
            </a:r>
          </a:p>
          <a:p>
            <a:endParaRPr lang="sr-Latn-RS" dirty="0"/>
          </a:p>
          <a:p>
            <a:r>
              <a:rPr lang="sr-Latn-RS" dirty="0">
                <a:hlinkClick r:id="rId2"/>
              </a:rPr>
              <a:t>Welcome to Holland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EB068A-7AD6-4438-8FA1-ACF5885240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6051E04-9FB8-44F6-9587-3F7477483367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179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89460BF-D2ED-466D-BD2A-C10F3A67F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400051"/>
            <a:ext cx="5998369" cy="688181"/>
          </a:xfrm>
        </p:spPr>
        <p:txBody>
          <a:bodyPr/>
          <a:lstStyle/>
          <a:p>
            <a:pPr eaLnBrk="1" hangingPunct="1"/>
            <a:r>
              <a:rPr lang="sr-Latn-CS" altLang="en-US"/>
              <a:t>Specifična područja promene</a:t>
            </a:r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1557A0F-B116-42C2-AB61-AB0253D43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8800" y="1428750"/>
            <a:ext cx="5826919" cy="319921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bolesti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stručnjacima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detetu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Samo-konstrukti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partneru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braći i sestrama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drugim ljudima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600" dirty="0"/>
              <a:t>Konstrukti o svakodnevnom životu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015374F-6673-4310-9687-352C6903E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150" y="1047187"/>
            <a:ext cx="7547700" cy="682800"/>
          </a:xfrm>
        </p:spPr>
        <p:txBody>
          <a:bodyPr/>
          <a:lstStyle/>
          <a:p>
            <a:pPr algn="ctr" eaLnBrk="1" hangingPunct="1"/>
            <a:r>
              <a:rPr lang="sr-Latn-CS" altLang="en-US" sz="2800" b="1" dirty="0"/>
              <a:t>PRUŽANJE POMOĆI</a:t>
            </a:r>
            <a:br>
              <a:rPr lang="sr-Latn-CS" altLang="en-US" sz="2800" dirty="0"/>
            </a:br>
            <a:r>
              <a:rPr lang="sr-Latn-CS" altLang="en-US" sz="2800" dirty="0"/>
              <a:t> ciljevi, odnos i proces</a:t>
            </a:r>
            <a:endParaRPr lang="en-US" altLang="en-US" sz="28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E0963A8-D415-44AF-96C7-8F73B7A00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6047" y="1543050"/>
            <a:ext cx="7336465" cy="3142060"/>
          </a:xfrm>
        </p:spPr>
        <p:txBody>
          <a:bodyPr/>
          <a:lstStyle/>
          <a:p>
            <a:pPr marL="414338" indent="-414338">
              <a:lnSpc>
                <a:spcPct val="90000"/>
              </a:lnSpc>
            </a:pPr>
            <a:r>
              <a:rPr lang="sr-Latn-CS" altLang="en-US" sz="1600" b="1" dirty="0"/>
              <a:t>Opšti ciljevi pružanja pomoći:</a:t>
            </a:r>
          </a:p>
          <a:p>
            <a:pPr marL="414338" indent="-414338">
              <a:spcAft>
                <a:spcPts val="450"/>
              </a:spcAft>
              <a:buFont typeface="Wingdings" panose="05000000000000000000" pitchFamily="2" charset="2"/>
              <a:buAutoNum type="arabicPeriod"/>
            </a:pPr>
            <a:r>
              <a:rPr lang="sr-Latn-CS" altLang="en-US" sz="1200" dirty="0"/>
              <a:t>Olakšavanje adaptacije porodice na potrebe za dodatnom podrškom deteta i svođenje na minimum ili sprečavanje pojave psiholoških teškoća</a:t>
            </a:r>
          </a:p>
          <a:p>
            <a:pPr marL="414338" indent="-414338">
              <a:spcAft>
                <a:spcPts val="450"/>
              </a:spcAft>
              <a:buFont typeface="Wingdings" panose="05000000000000000000" pitchFamily="2" charset="2"/>
              <a:buAutoNum type="arabicPeriod"/>
            </a:pPr>
            <a:r>
              <a:rPr lang="sr-Latn-CS" altLang="en-US" sz="1200" dirty="0"/>
              <a:t>Omogućavanje članovima porodice da zadovoljavaju potrebe deteta, bez zapostavljanja vlastitih potreba</a:t>
            </a:r>
          </a:p>
          <a:p>
            <a:pPr marL="414338" indent="-414338">
              <a:spcAft>
                <a:spcPts val="450"/>
              </a:spcAft>
              <a:buFont typeface="Wingdings" panose="05000000000000000000" pitchFamily="2" charset="2"/>
              <a:buAutoNum type="arabicPeriod"/>
            </a:pPr>
            <a:r>
              <a:rPr lang="sr-Latn-CS" altLang="en-US" sz="1200" dirty="0"/>
              <a:t>Omogućavanje detetu da ima najbolji mogući kvalitet života, olakšavanjem adaptacije, podržavanjem snaga i potencijala deteta</a:t>
            </a:r>
          </a:p>
          <a:p>
            <a:pPr marL="414338" indent="-414338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sr-Latn-CS" altLang="en-US" sz="1600" dirty="0"/>
          </a:p>
          <a:p>
            <a:pPr marL="414338" indent="-414338">
              <a:lnSpc>
                <a:spcPct val="90000"/>
              </a:lnSpc>
            </a:pPr>
            <a:r>
              <a:rPr lang="sr-Latn-CS" altLang="en-US" sz="1600" b="1" dirty="0"/>
              <a:t>Specifični ciljevi – za svaku porodicu</a:t>
            </a:r>
          </a:p>
          <a:p>
            <a:pPr marL="414338" indent="-414338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CDD1370-B21A-41B8-990A-6234784B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092" y="759619"/>
            <a:ext cx="6173390" cy="440531"/>
          </a:xfrm>
        </p:spPr>
        <p:txBody>
          <a:bodyPr/>
          <a:lstStyle/>
          <a:p>
            <a:pPr eaLnBrk="1" hangingPunct="1"/>
            <a:r>
              <a:rPr lang="sr-Latn-CS" altLang="en-US" dirty="0"/>
              <a:t>Proces pružanja pomoći - faze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04F3956-E4D7-41DE-8220-7831FC9CD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0200" y="1543050"/>
            <a:ext cx="6055519" cy="3142060"/>
          </a:xfrm>
        </p:spPr>
        <p:txBody>
          <a:bodyPr/>
          <a:lstStyle/>
          <a:p>
            <a:pPr marL="414338" indent="-414338">
              <a:lnSpc>
                <a:spcPct val="80000"/>
              </a:lnSpc>
              <a:buFont typeface="Wingdings 2" panose="05020102010507070707" pitchFamily="18" charset="2"/>
              <a:buAutoNum type="arabicPeriod"/>
            </a:pPr>
            <a:r>
              <a:rPr lang="sr-Latn-CS" altLang="en-US" sz="1600" b="1" dirty="0"/>
              <a:t>Uspostavljanje odnosa</a:t>
            </a:r>
          </a:p>
          <a:p>
            <a:pPr marL="414338" indent="-414338">
              <a:lnSpc>
                <a:spcPct val="80000"/>
              </a:lnSpc>
              <a:buFont typeface="Wingdings 2" panose="05020102010507070707" pitchFamily="18" charset="2"/>
              <a:buAutoNum type="arabicPeriod"/>
            </a:pPr>
            <a:endParaRPr lang="sr-Latn-CS" altLang="en-US" sz="1600" b="1" dirty="0"/>
          </a:p>
          <a:p>
            <a:pPr marL="414338" indent="-414338">
              <a:lnSpc>
                <a:spcPct val="80000"/>
              </a:lnSpc>
            </a:pPr>
            <a:r>
              <a:rPr lang="sr-Latn-CS" altLang="en-US" sz="1600" dirty="0"/>
              <a:t>Upoznavanje - savladati početnu rezervisanost i anksioznost da bi se uspostavila smisaona i efikasna komunikacija</a:t>
            </a:r>
          </a:p>
          <a:p>
            <a:pPr marL="414338" indent="-414338">
              <a:lnSpc>
                <a:spcPct val="80000"/>
              </a:lnSpc>
            </a:pPr>
            <a:r>
              <a:rPr lang="sr-Latn-CS" altLang="en-US" sz="1600" dirty="0"/>
              <a:t>Uvažavanje roditelja od strane stručnjaka, posvećivanje pažnje i pružanje pomoći</a:t>
            </a:r>
          </a:p>
          <a:p>
            <a:pPr marL="414338" indent="-414338">
              <a:lnSpc>
                <a:spcPct val="80000"/>
              </a:lnSpc>
            </a:pPr>
            <a:r>
              <a:rPr lang="sr-Latn-CS" altLang="en-US" sz="1600" dirty="0"/>
              <a:t>Poverenje u stručnjaka i svest roditelja da ih on neće procenjivati i vrednovati</a:t>
            </a:r>
          </a:p>
          <a:p>
            <a:pPr marL="414338" indent="-414338">
              <a:lnSpc>
                <a:spcPct val="80000"/>
              </a:lnSpc>
            </a:pPr>
            <a:r>
              <a:rPr lang="sr-Latn-CS" altLang="en-US" sz="1600" dirty="0"/>
              <a:t>Dogovaranje o budućoj saradnji</a:t>
            </a:r>
          </a:p>
          <a:p>
            <a:pPr marL="414338" indent="-414338">
              <a:lnSpc>
                <a:spcPct val="80000"/>
              </a:lnSpc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B304BDF-E961-4D52-9B1F-2E7BA3A99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400" y="914400"/>
            <a:ext cx="5541169" cy="3770710"/>
          </a:xfrm>
        </p:spPr>
        <p:txBody>
          <a:bodyPr/>
          <a:lstStyle/>
          <a:p>
            <a:pPr marL="414338" indent="-414338">
              <a:lnSpc>
                <a:spcPct val="90000"/>
              </a:lnSpc>
              <a:buNone/>
            </a:pPr>
            <a:r>
              <a:rPr lang="sr-Latn-CS" altLang="en-US" sz="1600" b="1" dirty="0"/>
              <a:t>2. Ispitivanje, razjašnjavanje i promena</a:t>
            </a:r>
          </a:p>
          <a:p>
            <a:pPr marL="414338" indent="-414338">
              <a:lnSpc>
                <a:spcPct val="90000"/>
              </a:lnSpc>
              <a:buNone/>
            </a:pPr>
            <a:endParaRPr lang="sr-Latn-CS" altLang="en-US" sz="1600" b="1" dirty="0"/>
          </a:p>
          <a:p>
            <a:pPr marL="414338" indent="-414338">
              <a:lnSpc>
                <a:spcPct val="90000"/>
              </a:lnSpc>
            </a:pPr>
            <a:r>
              <a:rPr lang="sr-Latn-CS" altLang="en-US" sz="1600" dirty="0"/>
              <a:t>Zajedničko razmatranje sistema konstrukata roditelja, kako bi se stvorila što jasnija slika o njegovom viđenju situacije i olakšale promene, ako su potrebne</a:t>
            </a:r>
          </a:p>
          <a:p>
            <a:pPr marL="414338" indent="-414338">
              <a:lnSpc>
                <a:spcPct val="90000"/>
              </a:lnSpc>
            </a:pPr>
            <a:r>
              <a:rPr lang="sr-Latn-CS" altLang="en-US" sz="1600" dirty="0"/>
              <a:t>Razumevanje problema porodice od strane pružaoca pomoći</a:t>
            </a:r>
          </a:p>
          <a:p>
            <a:pPr marL="414338" indent="-414338">
              <a:lnSpc>
                <a:spcPct val="90000"/>
              </a:lnSpc>
            </a:pPr>
            <a:r>
              <a:rPr lang="sr-Latn-CS" altLang="en-US" sz="1600" dirty="0"/>
              <a:t>Do spontane promene roditelja dolazi kada:</a:t>
            </a:r>
          </a:p>
          <a:p>
            <a:pPr marL="414338" indent="-41433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r-Latn-CS" altLang="en-US" sz="1600" dirty="0"/>
              <a:t>Otkriju da su uvaženi</a:t>
            </a:r>
          </a:p>
          <a:p>
            <a:pPr marL="414338" indent="-41433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r-Latn-CS" altLang="en-US" sz="1600" dirty="0"/>
              <a:t>Otkriju da su kompetentni</a:t>
            </a:r>
          </a:p>
          <a:p>
            <a:pPr marL="414338" indent="-41433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r-Latn-CS" altLang="en-US" sz="1600" dirty="0"/>
              <a:t>Otkriju pogrešne predstave i nove perspektive</a:t>
            </a:r>
          </a:p>
          <a:p>
            <a:pPr marL="414338" indent="-41433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r-Latn-CS" altLang="en-US" sz="1600" dirty="0"/>
              <a:t>Prepoznaju da je u pitanju odnos poverenja</a:t>
            </a:r>
          </a:p>
          <a:p>
            <a:pPr marL="414338" indent="-414338">
              <a:lnSpc>
                <a:spcPct val="90000"/>
              </a:lnSpc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878957" y="2161800"/>
            <a:ext cx="7563293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sr-Latn-RS" sz="2000" b="1" dirty="0"/>
              <a:t>Rad u grupi:</a:t>
            </a:r>
          </a:p>
          <a:p>
            <a:pPr marL="514350" lvl="0" indent="-514350" algn="ctr" rtl="0">
              <a:spcBef>
                <a:spcPts val="600"/>
              </a:spcBef>
              <a:spcAft>
                <a:spcPts val="0"/>
              </a:spcAft>
              <a:buAutoNum type="arabicPeriod"/>
            </a:pPr>
            <a:r>
              <a:rPr lang="sr-Latn-RS" sz="1800" dirty="0"/>
              <a:t>Razmislite o tipičnom razvoju porodice i predstavite ga (tekstualno, crtežom, fotografijom...)</a:t>
            </a:r>
          </a:p>
          <a:p>
            <a:pPr marL="514350" lvl="0" indent="-514350" algn="ctr" rtl="0">
              <a:spcBef>
                <a:spcPts val="600"/>
              </a:spcBef>
              <a:spcAft>
                <a:spcPts val="0"/>
              </a:spcAft>
              <a:buAutoNum type="arabicPeriod"/>
            </a:pPr>
            <a:r>
              <a:rPr lang="sr-Latn-RS" sz="1800" dirty="0"/>
              <a:t>Razmislite, podelite i zapišite kako je to drugačije od razvoja porodice koja ima člana sa smetnjama u razvoju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600" dirty="0"/>
              <a:t>https://padlet.com/oljajovanovic/qgbhjxopef9bgli1</a:t>
            </a:r>
            <a:endParaRPr sz="1600"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0564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46D99BB-BB3E-479C-8CDD-A63AC8F2D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71700" y="685800"/>
            <a:ext cx="5484019" cy="411361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sr-Latn-CS" altLang="en-US" sz="1800" b="1" dirty="0"/>
              <a:t>3. Postavljenje ciljeva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sr-Latn-CS" altLang="en-US" sz="1800" b="1" dirty="0"/>
          </a:p>
          <a:p>
            <a:pPr eaLnBrk="1" hangingPunct="1"/>
            <a:r>
              <a:rPr lang="sr-Latn-CS" altLang="en-US" sz="1800" dirty="0"/>
              <a:t>Dogovaranje uz prepoznavanje da su roditelji ti koji donose konačnu odluku</a:t>
            </a:r>
          </a:p>
          <a:p>
            <a:pPr eaLnBrk="1" hangingPunct="1"/>
            <a:r>
              <a:rPr lang="sr-Latn-CS" altLang="en-US" sz="1800" dirty="0"/>
              <a:t>Ciljevi moraju biti specifični</a:t>
            </a:r>
            <a:r>
              <a:rPr lang="en-US" altLang="en-US" sz="1800" dirty="0"/>
              <a:t>, </a:t>
            </a:r>
            <a:r>
              <a:rPr lang="sr-Latn-CS" altLang="en-US" sz="1800" dirty="0"/>
              <a:t>adekvatni, realni i izvodljivi u razumnom vremenskom periodu</a:t>
            </a:r>
          </a:p>
          <a:p>
            <a:pPr eaLnBrk="1" hangingPunct="1"/>
            <a:r>
              <a:rPr lang="sr-Latn-CS" altLang="en-US" sz="1800" dirty="0"/>
              <a:t>Postavljenje ciljeva zavisi od uspostavljenog zajedničkog modela problema i prioriteta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2F780E9-1A43-4BBB-8382-8BF36A0A4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00250" y="800100"/>
            <a:ext cx="5598319" cy="411361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sr-Latn-CS" altLang="en-US" sz="1800" b="1" dirty="0"/>
              <a:t>4. Planiranje akcije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sr-Latn-CS" altLang="en-US" sz="1800" b="1" dirty="0"/>
          </a:p>
          <a:p>
            <a:pPr eaLnBrk="1" hangingPunct="1">
              <a:lnSpc>
                <a:spcPct val="90000"/>
              </a:lnSpc>
            </a:pPr>
            <a:r>
              <a:rPr lang="sr-Latn-CS" altLang="en-US" sz="1800" dirty="0"/>
              <a:t>Ispitivanje svih mogućnosti i donošenje odluke o najboljem načinu da se ostvare postavljeni ciljevi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800" dirty="0"/>
              <a:t>Uzimanje u obzir odnosa potencijalne štete i koristi od određene akcije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800" dirty="0"/>
              <a:t>Predviđanje mogućih problema i načina njihovog rešavanja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1800" dirty="0"/>
              <a:t>Podsticati roditelje da predlažu moguće akcije i samostalno donose odluke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088B5CB-DB1A-4718-A676-6DE3923AF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57350" y="457200"/>
            <a:ext cx="5941219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sr-Latn-CS" altLang="en-US" sz="1600" b="1" dirty="0"/>
              <a:t>5. Sprovođenje planova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sr-Latn-CS" altLang="en-US" sz="1600" b="1" dirty="0"/>
          </a:p>
          <a:p>
            <a:pPr eaLnBrk="1" hangingPunct="1"/>
            <a:r>
              <a:rPr lang="sr-Latn-CS" altLang="en-US" sz="1600" dirty="0"/>
              <a:t>Pružalac pomoći obavlja svoj deo posla u okviru dogovorene aktivnosti i pruža roditeljima podršku da ostvare svoje zadatke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sr-Latn-CS" altLang="en-US" sz="1600" b="1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sr-Latn-CS" altLang="en-US" sz="1600" b="1" dirty="0"/>
              <a:t>6. Evaluacija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sr-Latn-CS" altLang="en-US" sz="1600" b="1" dirty="0"/>
          </a:p>
          <a:p>
            <a:pPr eaLnBrk="1" hangingPunct="1"/>
            <a:r>
              <a:rPr lang="sr-Latn-CS" altLang="en-US" sz="1600" dirty="0"/>
              <a:t>Vrednovanje ishoda preduzetih akcija i donošenje odluka o budućim koracima</a:t>
            </a:r>
          </a:p>
          <a:p>
            <a:pPr eaLnBrk="1" hangingPunct="1"/>
            <a:r>
              <a:rPr lang="sr-Latn-CS" altLang="en-US" sz="1600" dirty="0"/>
              <a:t>Davanje povratne informacije roditeljima i naglašavanje važnosti njihove uloge</a:t>
            </a:r>
          </a:p>
          <a:p>
            <a:pPr eaLnBrk="1" hangingPunct="1"/>
            <a:r>
              <a:rPr lang="sr-Latn-CS" altLang="en-US" sz="1600" dirty="0"/>
              <a:t>Pohvala uspeha ili ispitivanje razloga za neuspeh</a:t>
            </a:r>
          </a:p>
          <a:p>
            <a:pPr eaLnBrk="1" hangingPunct="1"/>
            <a:endParaRPr lang="en-US" alt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DE700-A570-4088-845B-6F5E3D487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665" y="1257300"/>
            <a:ext cx="7201785" cy="3886200"/>
          </a:xfrm>
        </p:spPr>
        <p:txBody>
          <a:bodyPr>
            <a:normAutofit/>
          </a:bodyPr>
          <a:lstStyle/>
          <a:p>
            <a:pPr marL="205740" indent="-205740">
              <a:lnSpc>
                <a:spcPct val="120000"/>
              </a:lnSpc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200" b="1" dirty="0" err="1"/>
              <a:t>prisutnost</a:t>
            </a:r>
            <a:r>
              <a:rPr lang="en-US" sz="1200" b="1" dirty="0"/>
              <a:t> </a:t>
            </a:r>
            <a:r>
              <a:rPr lang="en-US" sz="1200" b="1" dirty="0" err="1"/>
              <a:t>i</a:t>
            </a:r>
            <a:r>
              <a:rPr lang="en-US" sz="1200" b="1" dirty="0"/>
              <a:t> </a:t>
            </a:r>
            <a:r>
              <a:rPr lang="en-US" sz="1200" b="1" dirty="0" err="1"/>
              <a:t>pažnja</a:t>
            </a:r>
            <a:r>
              <a:rPr lang="en-US" sz="1200" dirty="0"/>
              <a:t> – </a:t>
            </a:r>
            <a:r>
              <a:rPr lang="en-US" sz="1200" dirty="0" err="1"/>
              <a:t>potpuno</a:t>
            </a:r>
            <a:r>
              <a:rPr lang="en-US" sz="1200" dirty="0"/>
              <a:t> </a:t>
            </a:r>
            <a:r>
              <a:rPr lang="en-US" sz="1200" dirty="0" err="1"/>
              <a:t>posvećivanje</a:t>
            </a:r>
            <a:r>
              <a:rPr lang="en-US" sz="1200" dirty="0"/>
              <a:t> </a:t>
            </a:r>
            <a:r>
              <a:rPr lang="en-US" sz="1200" dirty="0" err="1"/>
              <a:t>roditeljima</a:t>
            </a:r>
            <a:r>
              <a:rPr lang="en-US" sz="1200" dirty="0"/>
              <a:t>, a </a:t>
            </a:r>
            <a:r>
              <a:rPr lang="en-US" sz="1200" dirty="0" err="1"/>
              <a:t>na</a:t>
            </a:r>
            <a:r>
              <a:rPr lang="en-US" sz="1200" dirty="0"/>
              <a:t> to </a:t>
            </a:r>
            <a:r>
              <a:rPr lang="en-US" sz="1200" dirty="0" err="1"/>
              <a:t>ukazuju</a:t>
            </a:r>
            <a:r>
              <a:rPr lang="en-US" sz="1200" dirty="0"/>
              <a:t> </a:t>
            </a:r>
            <a:r>
              <a:rPr lang="en-US" sz="1200" dirty="0" err="1"/>
              <a:t>mnogi</a:t>
            </a:r>
            <a:r>
              <a:rPr lang="en-US" sz="1200" dirty="0"/>
              <a:t> </a:t>
            </a:r>
            <a:r>
              <a:rPr lang="en-US" sz="1200" dirty="0" err="1"/>
              <a:t>neverbalni</a:t>
            </a:r>
            <a:r>
              <a:rPr lang="en-US" sz="1200" dirty="0"/>
              <a:t> </a:t>
            </a:r>
            <a:r>
              <a:rPr lang="en-US" sz="1200" dirty="0" err="1"/>
              <a:t>vidovi</a:t>
            </a:r>
            <a:r>
              <a:rPr lang="en-US" sz="1200" dirty="0"/>
              <a:t> </a:t>
            </a:r>
            <a:r>
              <a:rPr lang="en-US" sz="1200" dirty="0" err="1"/>
              <a:t>ponašanja</a:t>
            </a:r>
            <a:r>
              <a:rPr lang="en-US" sz="1200" dirty="0"/>
              <a:t> (</a:t>
            </a:r>
            <a:r>
              <a:rPr lang="en-US" sz="1200" dirty="0" err="1"/>
              <a:t>pogled</a:t>
            </a:r>
            <a:r>
              <a:rPr lang="en-US" sz="1200" dirty="0"/>
              <a:t>, </a:t>
            </a:r>
            <a:r>
              <a:rPr lang="en-US" sz="1200" dirty="0" err="1"/>
              <a:t>izraz</a:t>
            </a:r>
            <a:r>
              <a:rPr lang="en-US" sz="1200" dirty="0"/>
              <a:t> </a:t>
            </a:r>
            <a:r>
              <a:rPr lang="en-US" sz="1200" dirty="0" err="1"/>
              <a:t>lica</a:t>
            </a:r>
            <a:r>
              <a:rPr lang="en-US" sz="1200" dirty="0"/>
              <a:t>, </a:t>
            </a:r>
            <a:r>
              <a:rPr lang="en-US" sz="1200" dirty="0" err="1"/>
              <a:t>položaj</a:t>
            </a:r>
            <a:r>
              <a:rPr lang="en-US" sz="1200" dirty="0"/>
              <a:t> </a:t>
            </a:r>
            <a:r>
              <a:rPr lang="en-US" sz="1200" dirty="0" err="1"/>
              <a:t>tela</a:t>
            </a:r>
            <a:r>
              <a:rPr lang="en-US" sz="1200" dirty="0"/>
              <a:t>, </a:t>
            </a:r>
            <a:r>
              <a:rPr lang="en-US" sz="1200" dirty="0" err="1"/>
              <a:t>pokreti</a:t>
            </a:r>
            <a:r>
              <a:rPr lang="en-US" sz="1200" dirty="0"/>
              <a:t>, </a:t>
            </a:r>
            <a:r>
              <a:rPr lang="en-US" sz="1200" dirty="0" err="1"/>
              <a:t>paralingvistički</a:t>
            </a:r>
            <a:r>
              <a:rPr lang="en-US" sz="1200" dirty="0"/>
              <a:t> </a:t>
            </a:r>
            <a:r>
              <a:rPr lang="en-US" sz="1200" dirty="0" err="1"/>
              <a:t>znaci</a:t>
            </a:r>
            <a:r>
              <a:rPr lang="en-US" sz="1200" dirty="0"/>
              <a:t>).</a:t>
            </a:r>
          </a:p>
          <a:p>
            <a:pPr marL="205740" indent="-205740">
              <a:lnSpc>
                <a:spcPct val="120000"/>
              </a:lnSpc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200" b="1" dirty="0" err="1"/>
              <a:t>aktivno</a:t>
            </a:r>
            <a:r>
              <a:rPr lang="en-US" sz="1200" b="1" dirty="0"/>
              <a:t> </a:t>
            </a:r>
            <a:r>
              <a:rPr lang="en-US" sz="1200" b="1" dirty="0" err="1"/>
              <a:t>slušanje</a:t>
            </a:r>
            <a:r>
              <a:rPr lang="en-US" sz="1200" dirty="0"/>
              <a:t> – </a:t>
            </a:r>
            <a:r>
              <a:rPr lang="en-US" sz="1200" dirty="0" err="1"/>
              <a:t>pokušaj</a:t>
            </a:r>
            <a:r>
              <a:rPr lang="en-US" sz="1200" dirty="0"/>
              <a:t> ne </a:t>
            </a:r>
            <a:r>
              <a:rPr lang="en-US" sz="1200" dirty="0" err="1"/>
              <a:t>samo</a:t>
            </a:r>
            <a:r>
              <a:rPr lang="en-US" sz="1200" dirty="0"/>
              <a:t> </a:t>
            </a:r>
            <a:r>
              <a:rPr lang="en-US" sz="1200" dirty="0" err="1"/>
              <a:t>da</a:t>
            </a:r>
            <a:r>
              <a:rPr lang="en-US" sz="1200" dirty="0"/>
              <a:t> se </a:t>
            </a:r>
            <a:r>
              <a:rPr lang="en-US" sz="1200" dirty="0" err="1"/>
              <a:t>primi</a:t>
            </a:r>
            <a:r>
              <a:rPr lang="en-US" sz="1200" dirty="0"/>
              <a:t> </a:t>
            </a:r>
            <a:r>
              <a:rPr lang="en-US" sz="1200" dirty="0" err="1"/>
              <a:t>verbalna</a:t>
            </a:r>
            <a:r>
              <a:rPr lang="en-US" sz="1200" dirty="0"/>
              <a:t> </a:t>
            </a:r>
            <a:r>
              <a:rPr lang="en-US" sz="1200" dirty="0" err="1"/>
              <a:t>informacija</a:t>
            </a:r>
            <a:r>
              <a:rPr lang="en-US" sz="1200" dirty="0"/>
              <a:t>, </a:t>
            </a:r>
            <a:r>
              <a:rPr lang="en-US" sz="1200" dirty="0" err="1"/>
              <a:t>već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energično</a:t>
            </a:r>
            <a:r>
              <a:rPr lang="en-US" sz="1200" dirty="0"/>
              <a:t> </a:t>
            </a:r>
            <a:r>
              <a:rPr lang="en-US" sz="1200" dirty="0" err="1"/>
              <a:t>traganje</a:t>
            </a:r>
            <a:r>
              <a:rPr lang="en-US" sz="1200" dirty="0"/>
              <a:t> </a:t>
            </a:r>
            <a:r>
              <a:rPr lang="en-US" sz="1200" dirty="0" err="1"/>
              <a:t>za</a:t>
            </a:r>
            <a:r>
              <a:rPr lang="en-US" sz="1200" dirty="0"/>
              <a:t> </a:t>
            </a:r>
            <a:r>
              <a:rPr lang="en-US" sz="1200" dirty="0" err="1"/>
              <a:t>smislom</a:t>
            </a:r>
            <a:r>
              <a:rPr lang="en-US" sz="1200" dirty="0"/>
              <a:t> </a:t>
            </a:r>
            <a:r>
              <a:rPr lang="en-US" sz="1200" dirty="0" err="1"/>
              <a:t>ispod</a:t>
            </a:r>
            <a:r>
              <a:rPr lang="en-US" sz="1200" dirty="0"/>
              <a:t> toga.</a:t>
            </a:r>
          </a:p>
          <a:p>
            <a:pPr marL="205740" indent="-205740">
              <a:lnSpc>
                <a:spcPct val="120000"/>
              </a:lnSpc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200" b="1" dirty="0" err="1"/>
              <a:t>podsticanje</a:t>
            </a:r>
            <a:r>
              <a:rPr lang="en-US" sz="1200" dirty="0"/>
              <a:t> – </a:t>
            </a:r>
            <a:r>
              <a:rPr lang="en-US" sz="1200" dirty="0" err="1"/>
              <a:t>davanje</a:t>
            </a:r>
            <a:r>
              <a:rPr lang="en-US" sz="1200" dirty="0"/>
              <a:t> </a:t>
            </a:r>
            <a:r>
              <a:rPr lang="en-US" sz="1200" dirty="0" err="1"/>
              <a:t>mogućnosti</a:t>
            </a:r>
            <a:r>
              <a:rPr lang="en-US" sz="1200" dirty="0"/>
              <a:t> </a:t>
            </a:r>
            <a:r>
              <a:rPr lang="en-US" sz="1200" dirty="0" err="1"/>
              <a:t>roditeljima</a:t>
            </a:r>
            <a:r>
              <a:rPr lang="en-US" sz="1200" dirty="0"/>
              <a:t> </a:t>
            </a:r>
            <a:r>
              <a:rPr lang="en-US" sz="1200" dirty="0" err="1"/>
              <a:t>da</a:t>
            </a:r>
            <a:r>
              <a:rPr lang="en-US" sz="1200" dirty="0"/>
              <a:t> </a:t>
            </a:r>
            <a:r>
              <a:rPr lang="en-US" sz="1200" dirty="0" err="1"/>
              <a:t>počnu</a:t>
            </a:r>
            <a:r>
              <a:rPr lang="en-US" sz="1200" dirty="0"/>
              <a:t> </a:t>
            </a:r>
            <a:r>
              <a:rPr lang="en-US" sz="1200" dirty="0" err="1"/>
              <a:t>da</a:t>
            </a:r>
            <a:r>
              <a:rPr lang="en-US" sz="1200" dirty="0"/>
              <a:t> </a:t>
            </a:r>
            <a:r>
              <a:rPr lang="en-US" sz="1200" dirty="0" err="1"/>
              <a:t>govore</a:t>
            </a:r>
            <a:r>
              <a:rPr lang="en-US" sz="1200" dirty="0"/>
              <a:t>, </a:t>
            </a:r>
            <a:r>
              <a:rPr lang="en-US" sz="1200" dirty="0" err="1"/>
              <a:t>ohrabrenje</a:t>
            </a:r>
            <a:r>
              <a:rPr lang="en-US" sz="1200" dirty="0"/>
              <a:t> </a:t>
            </a:r>
            <a:r>
              <a:rPr lang="en-US" sz="1200" dirty="0" err="1"/>
              <a:t>da</a:t>
            </a:r>
            <a:r>
              <a:rPr lang="en-US" sz="1200" dirty="0"/>
              <a:t> </a:t>
            </a:r>
            <a:r>
              <a:rPr lang="en-US" sz="1200" dirty="0" err="1"/>
              <a:t>nastave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izvesno</a:t>
            </a:r>
            <a:r>
              <a:rPr lang="en-US" sz="1200" dirty="0"/>
              <a:t> </a:t>
            </a:r>
            <a:r>
              <a:rPr lang="en-US" sz="1200" dirty="0" err="1"/>
              <a:t>usmeravanje</a:t>
            </a:r>
            <a:r>
              <a:rPr lang="en-US" sz="1200" dirty="0"/>
              <a:t>.</a:t>
            </a:r>
          </a:p>
          <a:p>
            <a:pPr marL="205740" indent="-205740">
              <a:lnSpc>
                <a:spcPct val="120000"/>
              </a:lnSpc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200" b="1" dirty="0" err="1"/>
              <a:t>iskazivanje</a:t>
            </a:r>
            <a:r>
              <a:rPr lang="en-US" sz="1200" b="1" dirty="0"/>
              <a:t> </a:t>
            </a:r>
            <a:r>
              <a:rPr lang="en-US" sz="1200" b="1" dirty="0" err="1"/>
              <a:t>empatije</a:t>
            </a:r>
            <a:r>
              <a:rPr lang="en-US" sz="1200" dirty="0"/>
              <a:t> – </a:t>
            </a:r>
            <a:r>
              <a:rPr lang="en-US" sz="1200" dirty="0" err="1"/>
              <a:t>iskazivanje</a:t>
            </a:r>
            <a:r>
              <a:rPr lang="en-US" sz="1200" dirty="0"/>
              <a:t> </a:t>
            </a:r>
            <a:r>
              <a:rPr lang="en-US" sz="1200" dirty="0" err="1"/>
              <a:t>razumevanja</a:t>
            </a:r>
            <a:r>
              <a:rPr lang="en-US" sz="1200" dirty="0"/>
              <a:t>, </a:t>
            </a:r>
            <a:r>
              <a:rPr lang="en-US" sz="1200" dirty="0" err="1"/>
              <a:t>parafraziranje</a:t>
            </a:r>
            <a:r>
              <a:rPr lang="en-US" sz="1200" dirty="0"/>
              <a:t>, </a:t>
            </a:r>
            <a:r>
              <a:rPr lang="en-US" sz="1200" dirty="0" err="1"/>
              <a:t>davanje</a:t>
            </a:r>
            <a:r>
              <a:rPr lang="en-US" sz="1200" dirty="0"/>
              <a:t> </a:t>
            </a:r>
            <a:r>
              <a:rPr lang="en-US" sz="1200" dirty="0" err="1"/>
              <a:t>sažetih</a:t>
            </a:r>
            <a:r>
              <a:rPr lang="en-US" sz="1200" dirty="0"/>
              <a:t> </a:t>
            </a:r>
            <a:r>
              <a:rPr lang="en-US" sz="1200" dirty="0" err="1"/>
              <a:t>komentara</a:t>
            </a:r>
            <a:r>
              <a:rPr lang="en-US" sz="1200" dirty="0"/>
              <a:t> </a:t>
            </a:r>
            <a:r>
              <a:rPr lang="en-US" sz="1200" dirty="0" err="1"/>
              <a:t>koji</a:t>
            </a:r>
            <a:r>
              <a:rPr lang="en-US" sz="1200" dirty="0"/>
              <a:t> </a:t>
            </a:r>
            <a:r>
              <a:rPr lang="en-US" sz="1200" dirty="0" err="1"/>
              <a:t>izražavaju</a:t>
            </a:r>
            <a:r>
              <a:rPr lang="en-US" sz="1200" dirty="0"/>
              <a:t> </a:t>
            </a:r>
            <a:r>
              <a:rPr lang="en-US" sz="1200" dirty="0" err="1"/>
              <a:t>oo</a:t>
            </a:r>
            <a:r>
              <a:rPr lang="en-US" sz="1200" dirty="0"/>
              <a:t> o </a:t>
            </a:r>
            <a:r>
              <a:rPr lang="en-US" sz="1200" dirty="0" err="1"/>
              <a:t>čemu</a:t>
            </a:r>
            <a:r>
              <a:rPr lang="en-US" sz="1200" dirty="0"/>
              <a:t> </a:t>
            </a:r>
            <a:r>
              <a:rPr lang="en-US" sz="1200" dirty="0" err="1"/>
              <a:t>osoba</a:t>
            </a:r>
            <a:r>
              <a:rPr lang="en-US" sz="1200" dirty="0"/>
              <a:t> </a:t>
            </a:r>
            <a:r>
              <a:rPr lang="en-US" sz="1200" dirty="0" err="1"/>
              <a:t>govori</a:t>
            </a:r>
            <a:endParaRPr lang="en-US" sz="1200" dirty="0"/>
          </a:p>
          <a:p>
            <a:pPr marL="205740" indent="-205740">
              <a:lnSpc>
                <a:spcPct val="120000"/>
              </a:lnSpc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200" b="1" dirty="0" err="1"/>
              <a:t>osnovno</a:t>
            </a:r>
            <a:r>
              <a:rPr lang="en-US" sz="1200" b="1" dirty="0"/>
              <a:t> </a:t>
            </a:r>
            <a:r>
              <a:rPr lang="en-US" sz="1200" b="1" dirty="0" err="1"/>
              <a:t>ispitivanje</a:t>
            </a:r>
            <a:r>
              <a:rPr lang="en-US" sz="1200" dirty="0"/>
              <a:t> – </a:t>
            </a:r>
            <a:r>
              <a:rPr lang="en-US" sz="1200" dirty="0" err="1"/>
              <a:t>započeti</a:t>
            </a:r>
            <a:r>
              <a:rPr lang="en-US" sz="1200" dirty="0"/>
              <a:t> </a:t>
            </a:r>
            <a:r>
              <a:rPr lang="en-US" sz="1200" dirty="0" err="1"/>
              <a:t>što</a:t>
            </a:r>
            <a:r>
              <a:rPr lang="en-US" sz="1200" dirty="0"/>
              <a:t> je </a:t>
            </a:r>
            <a:r>
              <a:rPr lang="en-US" sz="1200" dirty="0" err="1"/>
              <a:t>moguće</a:t>
            </a:r>
            <a:r>
              <a:rPr lang="en-US" sz="1200" dirty="0"/>
              <a:t> </a:t>
            </a:r>
            <a:r>
              <a:rPr lang="en-US" sz="1200" dirty="0" err="1"/>
              <a:t>otvorenije</a:t>
            </a:r>
            <a:r>
              <a:rPr lang="en-US" sz="1200" dirty="0"/>
              <a:t>, ne </a:t>
            </a:r>
            <a:r>
              <a:rPr lang="en-US" sz="1200" dirty="0" err="1"/>
              <a:t>pokušavati</a:t>
            </a:r>
            <a:r>
              <a:rPr lang="en-US" sz="1200" dirty="0"/>
              <a:t> </a:t>
            </a:r>
            <a:r>
              <a:rPr lang="en-US" sz="1200" dirty="0" err="1"/>
              <a:t>odmah</a:t>
            </a:r>
            <a:r>
              <a:rPr lang="en-US" sz="1200" dirty="0"/>
              <a:t> </a:t>
            </a:r>
            <a:r>
              <a:rPr lang="en-US" sz="1200" dirty="0" err="1"/>
              <a:t>rešiti</a:t>
            </a:r>
            <a:r>
              <a:rPr lang="en-US" sz="1200" dirty="0"/>
              <a:t> problem </a:t>
            </a:r>
            <a:r>
              <a:rPr lang="en-US" sz="1200" dirty="0" err="1"/>
              <a:t>već</a:t>
            </a:r>
            <a:r>
              <a:rPr lang="en-US" sz="1200" dirty="0"/>
              <a:t> se </a:t>
            </a:r>
            <a:r>
              <a:rPr lang="en-US" sz="1200" dirty="0" err="1"/>
              <a:t>detaljno</a:t>
            </a:r>
            <a:r>
              <a:rPr lang="en-US" sz="1200" dirty="0"/>
              <a:t> </a:t>
            </a:r>
            <a:r>
              <a:rPr lang="en-US" sz="1200" dirty="0" err="1"/>
              <a:t>upoznati</a:t>
            </a:r>
            <a:r>
              <a:rPr lang="en-US" sz="1200" dirty="0"/>
              <a:t> </a:t>
            </a:r>
            <a:r>
              <a:rPr lang="en-US" sz="1200" dirty="0" err="1"/>
              <a:t>sa</a:t>
            </a:r>
            <a:r>
              <a:rPr lang="en-US" sz="1200" dirty="0"/>
              <a:t> </a:t>
            </a:r>
            <a:r>
              <a:rPr lang="en-US" sz="1200" dirty="0" err="1"/>
              <a:t>svim</a:t>
            </a:r>
            <a:r>
              <a:rPr lang="en-US" sz="1200" dirty="0"/>
              <a:t> </a:t>
            </a:r>
            <a:r>
              <a:rPr lang="en-US" sz="1200" dirty="0" err="1"/>
              <a:t>njegovim</a:t>
            </a:r>
            <a:r>
              <a:rPr lang="en-US" sz="1200" dirty="0"/>
              <a:t> </a:t>
            </a:r>
            <a:r>
              <a:rPr lang="en-US" sz="1200" dirty="0" err="1"/>
              <a:t>aspektima</a:t>
            </a:r>
            <a:r>
              <a:rPr lang="en-US" sz="1200" dirty="0"/>
              <a:t>.</a:t>
            </a:r>
          </a:p>
          <a:p>
            <a:pPr marL="205740" indent="-205740">
              <a:lnSpc>
                <a:spcPct val="120000"/>
              </a:lnSpc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200" b="1" dirty="0" err="1"/>
              <a:t>voditi</a:t>
            </a:r>
            <a:r>
              <a:rPr lang="en-US" sz="1200" b="1" dirty="0"/>
              <a:t> </a:t>
            </a:r>
            <a:r>
              <a:rPr lang="en-US" sz="1200" b="1" dirty="0" err="1"/>
              <a:t>računa</a:t>
            </a:r>
            <a:r>
              <a:rPr lang="en-US" sz="1200" b="1" dirty="0"/>
              <a:t> o</a:t>
            </a:r>
            <a:r>
              <a:rPr lang="en-US" sz="1200" dirty="0"/>
              <a:t>: </a:t>
            </a:r>
            <a:r>
              <a:rPr lang="en-US" sz="1200" dirty="0" err="1"/>
              <a:t>mestu</a:t>
            </a:r>
            <a:r>
              <a:rPr lang="en-US" sz="1200" dirty="0"/>
              <a:t> </a:t>
            </a:r>
            <a:r>
              <a:rPr lang="en-US" sz="1200" dirty="0" err="1"/>
              <a:t>sastanka</a:t>
            </a:r>
            <a:r>
              <a:rPr lang="en-US" sz="1200" dirty="0"/>
              <a:t>, </a:t>
            </a:r>
            <a:r>
              <a:rPr lang="en-US" sz="1200" dirty="0" err="1"/>
              <a:t>udobnosti</a:t>
            </a:r>
            <a:r>
              <a:rPr lang="en-US" sz="1200" dirty="0"/>
              <a:t>, </a:t>
            </a:r>
            <a:r>
              <a:rPr lang="en-US" sz="1200" dirty="0" err="1"/>
              <a:t>pozdravljanju</a:t>
            </a:r>
            <a:r>
              <a:rPr lang="en-US" sz="1200" dirty="0"/>
              <a:t>, </a:t>
            </a:r>
            <a:r>
              <a:rPr lang="en-US" sz="1200" dirty="0" err="1"/>
              <a:t>predstavljanju</a:t>
            </a:r>
            <a:r>
              <a:rPr lang="en-US" sz="1200" dirty="0"/>
              <a:t>, </a:t>
            </a:r>
            <a:r>
              <a:rPr lang="en-US" sz="1200" dirty="0" err="1"/>
              <a:t>vremenu</a:t>
            </a:r>
            <a:r>
              <a:rPr lang="en-US" sz="1200" dirty="0"/>
              <a:t>…</a:t>
            </a:r>
          </a:p>
          <a:p>
            <a:pPr marL="205740" indent="-205740">
              <a:buClr>
                <a:schemeClr val="accent3"/>
              </a:buClr>
              <a:buFont typeface="Wingdings 2"/>
              <a:buChar char=""/>
              <a:defRPr/>
            </a:pPr>
            <a:endParaRPr lang="en-US" sz="1200" dirty="0"/>
          </a:p>
        </p:txBody>
      </p:sp>
      <p:sp>
        <p:nvSpPr>
          <p:cNvPr id="20483" name="Title 3">
            <a:extLst>
              <a:ext uri="{FF2B5EF4-FFF2-40B4-BE49-F238E27FC236}">
                <a16:creationId xmlns:a16="http://schemas.microsoft.com/office/drawing/2014/main" id="{13F01852-743A-40EE-B81E-C07F39907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790906"/>
            <a:ext cx="6172200" cy="614363"/>
          </a:xfrm>
        </p:spPr>
        <p:txBody>
          <a:bodyPr/>
          <a:lstStyle/>
          <a:p>
            <a:r>
              <a:rPr lang="sr-Latn-CS" altLang="en-US" sz="3300" dirty="0"/>
              <a:t>Na šta je potrebno obratiti pažnju?</a:t>
            </a:r>
            <a:endParaRPr lang="en-AU" altLang="en-US" sz="3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D1E1707-BA44-4A1E-AEFE-E04E72BF6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873" y="769642"/>
            <a:ext cx="6172200" cy="614363"/>
          </a:xfrm>
        </p:spPr>
        <p:txBody>
          <a:bodyPr/>
          <a:lstStyle/>
          <a:p>
            <a:pPr eaLnBrk="1" hangingPunct="1"/>
            <a:r>
              <a:rPr lang="sr-Latn-CS" altLang="en-US" sz="3300" dirty="0"/>
              <a:t>Saopštavanje</a:t>
            </a:r>
            <a:endParaRPr lang="en-US" altLang="en-US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A331C-5D8A-4636-9121-757470F00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5740" indent="-205740"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1800" b="1" dirty="0"/>
              <a:t>K</a:t>
            </a:r>
            <a:r>
              <a:rPr lang="en-US" sz="1800" b="1" dirty="0"/>
              <a:t>o? </a:t>
            </a:r>
            <a:r>
              <a:rPr lang="en-US" sz="1800" dirty="0" err="1"/>
              <a:t>Neko</a:t>
            </a:r>
            <a:r>
              <a:rPr lang="en-US" sz="1800" dirty="0"/>
              <a:t> </a:t>
            </a:r>
            <a:r>
              <a:rPr lang="en-US" sz="1800" dirty="0" err="1"/>
              <a:t>ko</a:t>
            </a:r>
            <a:r>
              <a:rPr lang="en-US" sz="1800" dirty="0"/>
              <a:t> </a:t>
            </a:r>
            <a:r>
              <a:rPr lang="en-US" sz="1800" dirty="0" err="1"/>
              <a:t>poznaje</a:t>
            </a:r>
            <a:r>
              <a:rPr lang="en-US" sz="1800" dirty="0"/>
              <a:t> </a:t>
            </a:r>
            <a:r>
              <a:rPr lang="en-US" sz="1800" dirty="0" err="1"/>
              <a:t>roditelje</a:t>
            </a:r>
            <a:r>
              <a:rPr lang="en-US" sz="1800" dirty="0"/>
              <a:t>, </a:t>
            </a:r>
            <a:r>
              <a:rPr lang="en-US" sz="1800" dirty="0" err="1"/>
              <a:t>raspolaže</a:t>
            </a:r>
            <a:r>
              <a:rPr lang="en-US" sz="1800" dirty="0"/>
              <a:t> </a:t>
            </a:r>
            <a:r>
              <a:rPr lang="en-US" sz="1800" dirty="0" err="1"/>
              <a:t>veštinama</a:t>
            </a:r>
            <a:r>
              <a:rPr lang="en-US" sz="1800" dirty="0"/>
              <a:t> </a:t>
            </a:r>
            <a:r>
              <a:rPr lang="en-US" sz="1800" dirty="0" err="1"/>
              <a:t>komunikacije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relevantnim</a:t>
            </a:r>
            <a:r>
              <a:rPr lang="en-US" sz="1800" dirty="0"/>
              <a:t> </a:t>
            </a:r>
            <a:r>
              <a:rPr lang="en-US" sz="1800" dirty="0" err="1"/>
              <a:t>znanjima</a:t>
            </a:r>
            <a:r>
              <a:rPr lang="en-US" sz="1800" dirty="0"/>
              <a:t>.</a:t>
            </a:r>
          </a:p>
          <a:p>
            <a:pPr marL="205740" indent="-205740"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b="1" dirty="0" err="1"/>
              <a:t>Kome</a:t>
            </a:r>
            <a:r>
              <a:rPr lang="en-US" sz="1800" b="1" dirty="0"/>
              <a:t>?</a:t>
            </a:r>
            <a:r>
              <a:rPr lang="en-US" sz="1800" dirty="0"/>
              <a:t> </a:t>
            </a:r>
            <a:r>
              <a:rPr lang="en-US" sz="1800" dirty="0" err="1"/>
              <a:t>Roditeljima</a:t>
            </a:r>
            <a:r>
              <a:rPr lang="en-US" sz="1800" dirty="0"/>
              <a:t> </a:t>
            </a:r>
            <a:r>
              <a:rPr lang="en-US" sz="1800" dirty="0" err="1"/>
              <a:t>kad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zajedno</a:t>
            </a:r>
            <a:r>
              <a:rPr lang="en-US" sz="1800" dirty="0"/>
              <a:t>, a </a:t>
            </a:r>
            <a:r>
              <a:rPr lang="en-US" sz="1800" dirty="0" err="1"/>
              <a:t>ako</a:t>
            </a:r>
            <a:r>
              <a:rPr lang="en-US" sz="1800" dirty="0"/>
              <a:t> je </a:t>
            </a:r>
            <a:r>
              <a:rPr lang="en-US" sz="1800" dirty="0" err="1"/>
              <a:t>jedan</a:t>
            </a:r>
            <a:r>
              <a:rPr lang="en-US" sz="1800" dirty="0"/>
              <a:t> </a:t>
            </a:r>
            <a:r>
              <a:rPr lang="en-US" sz="1800" dirty="0" err="1"/>
              <a:t>odsutan</a:t>
            </a:r>
            <a:r>
              <a:rPr lang="en-US" sz="1800" dirty="0"/>
              <a:t> </a:t>
            </a:r>
            <a:r>
              <a:rPr lang="en-US" sz="1800" dirty="0" err="1"/>
              <a:t>obezbediti</a:t>
            </a:r>
            <a:r>
              <a:rPr lang="en-US" sz="1800" dirty="0"/>
              <a:t> </a:t>
            </a:r>
            <a:r>
              <a:rPr lang="en-US" sz="1800" dirty="0" err="1"/>
              <a:t>alternativnu</a:t>
            </a:r>
            <a:r>
              <a:rPr lang="en-US" sz="1800" dirty="0"/>
              <a:t> </a:t>
            </a:r>
            <a:r>
              <a:rPr lang="en-US" sz="1800" dirty="0" err="1"/>
              <a:t>osobu</a:t>
            </a:r>
            <a:r>
              <a:rPr lang="en-US" sz="1800" dirty="0"/>
              <a:t> </a:t>
            </a:r>
            <a:r>
              <a:rPr lang="en-US" sz="1800" dirty="0" err="1"/>
              <a:t>kao</a:t>
            </a:r>
            <a:r>
              <a:rPr lang="en-US" sz="1800" dirty="0"/>
              <a:t>  </a:t>
            </a:r>
            <a:r>
              <a:rPr lang="en-US" sz="1800" dirty="0" err="1"/>
              <a:t>podršku</a:t>
            </a:r>
            <a:r>
              <a:rPr lang="en-US" sz="1800" dirty="0"/>
              <a:t>.</a:t>
            </a:r>
          </a:p>
          <a:p>
            <a:pPr marL="205740" indent="-205740"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b="1" dirty="0" err="1"/>
              <a:t>Šta</a:t>
            </a:r>
            <a:r>
              <a:rPr lang="en-US" sz="1800" b="1" dirty="0"/>
              <a:t>? </a:t>
            </a:r>
            <a:r>
              <a:rPr lang="en-US" sz="1800" dirty="0" err="1"/>
              <a:t>Relevantne</a:t>
            </a:r>
            <a:r>
              <a:rPr lang="en-US" sz="1800" dirty="0"/>
              <a:t> </a:t>
            </a:r>
            <a:r>
              <a:rPr lang="en-US" sz="1800" dirty="0" err="1"/>
              <a:t>informacije</a:t>
            </a:r>
            <a:r>
              <a:rPr lang="en-US" sz="1800" dirty="0"/>
              <a:t>, </a:t>
            </a:r>
            <a:r>
              <a:rPr lang="en-US" sz="1800" dirty="0" err="1"/>
              <a:t>ali</a:t>
            </a:r>
            <a:r>
              <a:rPr lang="en-US" sz="1800" dirty="0"/>
              <a:t> </a:t>
            </a:r>
            <a:r>
              <a:rPr lang="en-US" sz="1800" dirty="0" err="1"/>
              <a:t>samo</a:t>
            </a:r>
            <a:r>
              <a:rPr lang="en-US" sz="1800" dirty="0"/>
              <a:t> one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apsolutno</a:t>
            </a:r>
            <a:r>
              <a:rPr lang="en-US" sz="1800" dirty="0"/>
              <a:t> </a:t>
            </a:r>
            <a:r>
              <a:rPr lang="en-US" sz="1800" dirty="0" err="1"/>
              <a:t>neophodne</a:t>
            </a:r>
            <a:r>
              <a:rPr lang="en-US" sz="1800" dirty="0"/>
              <a:t> u tom </a:t>
            </a:r>
            <a:r>
              <a:rPr lang="en-US" sz="1800" dirty="0" err="1"/>
              <a:t>trenutku</a:t>
            </a:r>
            <a:r>
              <a:rPr lang="en-US" sz="1800" dirty="0"/>
              <a:t>, </a:t>
            </a:r>
            <a:r>
              <a:rPr lang="en-US" sz="1800" dirty="0" err="1"/>
              <a:t>vodeći</a:t>
            </a:r>
            <a:r>
              <a:rPr lang="en-US" sz="1800" dirty="0"/>
              <a:t> </a:t>
            </a:r>
            <a:r>
              <a:rPr lang="en-US" sz="1800" dirty="0" err="1"/>
              <a:t>računa</a:t>
            </a:r>
            <a:r>
              <a:rPr lang="en-US" sz="1800" dirty="0"/>
              <a:t> o </a:t>
            </a:r>
            <a:r>
              <a:rPr lang="en-US" sz="1800" dirty="0" err="1"/>
              <a:t>terminologiji</a:t>
            </a:r>
            <a:r>
              <a:rPr lang="en-US" sz="1800" dirty="0"/>
              <a:t>.</a:t>
            </a:r>
          </a:p>
          <a:p>
            <a:pPr marL="205740" indent="-205740">
              <a:spcAft>
                <a:spcPts val="45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b="1" dirty="0" err="1"/>
              <a:t>Gde</a:t>
            </a:r>
            <a:r>
              <a:rPr lang="en-US" sz="1800" b="1" dirty="0"/>
              <a:t>?</a:t>
            </a:r>
            <a:r>
              <a:rPr lang="en-US" sz="1800" dirty="0"/>
              <a:t> </a:t>
            </a:r>
            <a:r>
              <a:rPr lang="en-US" sz="1800" dirty="0" err="1"/>
              <a:t>Tamo</a:t>
            </a:r>
            <a:r>
              <a:rPr lang="en-US" sz="1800" dirty="0"/>
              <a:t> </a:t>
            </a:r>
            <a:r>
              <a:rPr lang="en-US" sz="1800" dirty="0" err="1"/>
              <a:t>gde</a:t>
            </a:r>
            <a:r>
              <a:rPr lang="en-US" sz="1800" dirty="0"/>
              <a:t> je </a:t>
            </a:r>
            <a:r>
              <a:rPr lang="en-US" sz="1800" dirty="0" err="1"/>
              <a:t>obezbeđena</a:t>
            </a:r>
            <a:r>
              <a:rPr lang="en-US" sz="1800" dirty="0"/>
              <a:t> </a:t>
            </a:r>
            <a:r>
              <a:rPr lang="en-US" sz="1800" dirty="0" err="1"/>
              <a:t>privatnost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nema</a:t>
            </a:r>
            <a:r>
              <a:rPr lang="en-US" sz="1800" dirty="0"/>
              <a:t> </a:t>
            </a:r>
            <a:r>
              <a:rPr lang="en-US" sz="1800" dirty="0" err="1"/>
              <a:t>uznemiravanja</a:t>
            </a:r>
            <a:r>
              <a:rPr lang="en-US" sz="1800" dirty="0"/>
              <a:t>.</a:t>
            </a:r>
          </a:p>
          <a:p>
            <a:pPr marL="205740" indent="-205740">
              <a:buClr>
                <a:schemeClr val="accent3"/>
              </a:buClr>
              <a:buFont typeface="Wingdings 2"/>
              <a:buChar char=""/>
              <a:defRPr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DB9191E9-F015-4AAA-B2F3-6BAF40152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726558"/>
            <a:ext cx="6172200" cy="457200"/>
          </a:xfrm>
        </p:spPr>
        <p:txBody>
          <a:bodyPr/>
          <a:lstStyle/>
          <a:p>
            <a:pPr eaLnBrk="1" hangingPunct="1"/>
            <a:r>
              <a:rPr lang="sr-Latn-CS" altLang="en-US" sz="2400" dirty="0"/>
              <a:t>Kompetencije pružaoca pomoći</a:t>
            </a:r>
            <a:endParaRPr lang="en-US" altLang="en-US" sz="1500" dirty="0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B7FE50C3-1302-43E6-9845-A39114D5F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1183758"/>
            <a:ext cx="6172200" cy="3559692"/>
          </a:xfrm>
        </p:spPr>
        <p:txBody>
          <a:bodyPr/>
          <a:lstStyle/>
          <a:p>
            <a:pPr marL="0" indent="0" algn="just">
              <a:spcBef>
                <a:spcPct val="0"/>
              </a:spcBef>
              <a:spcAft>
                <a:spcPts val="450"/>
              </a:spcAft>
              <a:buClrTx/>
              <a:buSzTx/>
              <a:buFontTx/>
              <a:buChar char="•"/>
            </a:pPr>
            <a:r>
              <a:rPr lang="en-US" altLang="en-US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poštovanje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bezuslovno</a:t>
            </a:r>
            <a:r>
              <a:rPr lang="en-US" altLang="en-US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pozitivno</a:t>
            </a:r>
            <a:r>
              <a:rPr lang="en-US" altLang="en-US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mišljenje</a:t>
            </a:r>
            <a:r>
              <a:rPr lang="en-US" altLang="en-US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toplina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pružalac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pomoći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donosi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nikakve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sudove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pozitivno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misli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roditeljima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bez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nametanja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uslova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 To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znači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dozvoliti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im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govore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slobodno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slušajući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ceneći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ono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imaju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kažu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čak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kada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se ne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slažemo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tim.</a:t>
            </a:r>
            <a:endParaRPr lang="en-US" alt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spcAft>
                <a:spcPts val="450"/>
              </a:spcAft>
              <a:buClrTx/>
              <a:buSzTx/>
              <a:buFontTx/>
              <a:buChar char="•"/>
            </a:pPr>
            <a:r>
              <a:rPr lang="en-US" altLang="en-US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smernost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otvorenost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realisti</a:t>
            </a:r>
            <a:r>
              <a:rPr lang="sr-Latn-R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čnost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odnosu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sebe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prihvatanje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svojih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pozitivnih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svojstava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slabosti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Pomagač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mora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realnu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predstavu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o tome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ponudi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da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prihvati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svoja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ograničenja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Tako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izbegavaju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neuspesi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zbog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sopstvenih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nerealnih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očekivanja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roditelja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spcAft>
                <a:spcPts val="450"/>
              </a:spcAft>
              <a:buClrTx/>
              <a:buSzTx/>
              <a:buFontTx/>
              <a:buChar char="•"/>
            </a:pPr>
            <a:r>
              <a:rPr lang="en-US" altLang="en-US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otvorenost</a:t>
            </a:r>
            <a:r>
              <a:rPr lang="en-US" alt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saobraznost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pomagač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treba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bude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otvoren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sve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doživljaje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da b</a:t>
            </a:r>
            <a:r>
              <a:rPr lang="sr-Latn-R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ude osetljiv na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predrasud</a:t>
            </a:r>
            <a:r>
              <a:rPr lang="sr-Latn-R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Treba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biti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iskreno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zainterersovan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porodicu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njene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probleme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biti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potpuno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dostojan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poverenja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spcAft>
                <a:spcPts val="450"/>
              </a:spcAft>
              <a:buClrTx/>
              <a:buSzTx/>
              <a:buFontTx/>
              <a:buChar char="•"/>
            </a:pPr>
            <a:r>
              <a:rPr lang="en-US" altLang="en-US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empatija</a:t>
            </a:r>
            <a:r>
              <a:rPr lang="en-US" alt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pokušaj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shvati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svet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gledišta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roditelja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da</a:t>
            </a:r>
            <a:r>
              <a:rPr lang="en-US" alt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vidi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situaciju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njihovim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očima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da se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saživi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mislima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osećanjima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roditelja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spcAft>
                <a:spcPts val="450"/>
              </a:spcAft>
              <a:buClrTx/>
              <a:buSzTx/>
              <a:buFontTx/>
              <a:buChar char="•"/>
            </a:pPr>
            <a:r>
              <a:rPr lang="en-US" altLang="en-US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tihi</a:t>
            </a:r>
            <a:r>
              <a:rPr lang="en-US" alt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entuzijazam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pomagač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treba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osećati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ponos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zbog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onoga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radi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uživati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u tome da dobro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radi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, u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korist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primaoca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pomoći</a:t>
            </a:r>
            <a:r>
              <a:rPr lang="en-US" alt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/>
            <a:endParaRPr lang="en-US" alt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21CB-45AF-49E4-A5D5-B46F3BC5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Pružanje podrške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D9D93-2938-423D-9028-A061D185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1800" dirty="0"/>
              <a:t>Adaptacija je celoživotni proces koji se odvija kroz različite razvojne cikluse porodice (Hanline, 1991).</a:t>
            </a:r>
          </a:p>
          <a:p>
            <a:r>
              <a:rPr lang="sr-Latn-RS" sz="1800" dirty="0"/>
              <a:t>Istražite i pokušajte razumeti konstrukte roditelja o bitnim aspektima i akterima situacije.</a:t>
            </a:r>
          </a:p>
          <a:p>
            <a:r>
              <a:rPr lang="sr-Latn-RS" sz="1800" dirty="0"/>
              <a:t>Prepoznajte riziko faktore.</a:t>
            </a:r>
          </a:p>
          <a:p>
            <a:r>
              <a:rPr lang="sr-Latn-RS" sz="1800" dirty="0"/>
              <a:t>Prepoznajte sisteme podrške porodice.</a:t>
            </a:r>
            <a:endParaRPr lang="en-GB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C2776-AB48-45E0-B410-77B3C7B8A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51E04-9FB8-44F6-9587-3F7477483367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989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59655-5E6E-41CE-9657-8D261A20D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Preporuka za portfolio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74B53-0C5A-4731-8ABC-CD095E5E4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1800" dirty="0"/>
              <a:t>Pogledajte dokumentarni film „</a:t>
            </a:r>
            <a:r>
              <a:rPr lang="sr-Latn-RS" sz="1800" dirty="0">
                <a:hlinkClick r:id="rId2"/>
              </a:rPr>
              <a:t>Lazar</a:t>
            </a:r>
            <a:r>
              <a:rPr lang="sr-Latn-RS" sz="1800" dirty="0"/>
              <a:t>“.</a:t>
            </a:r>
          </a:p>
          <a:p>
            <a:r>
              <a:rPr lang="sr-Latn-RS" sz="1800" dirty="0"/>
              <a:t>Razmislite o konstruktima koji se pojavljuju u filmu.</a:t>
            </a:r>
          </a:p>
          <a:p>
            <a:r>
              <a:rPr lang="sr-Latn-RS" sz="1800" dirty="0"/>
              <a:t>Izdvojite riziko faktore sa kojima se suočavaju porodice dece sa teškoćama iz spektra autizma.</a:t>
            </a:r>
          </a:p>
          <a:p>
            <a:r>
              <a:rPr lang="sr-Latn-RS" sz="1800" dirty="0"/>
              <a:t>Izdvojite sisteme podrške ovih porodica.</a:t>
            </a:r>
          </a:p>
          <a:p>
            <a:r>
              <a:rPr lang="sr-Latn-RS" sz="1800" dirty="0"/>
              <a:t>Šta biste preporučili?</a:t>
            </a:r>
            <a:endParaRPr lang="en-GB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D758E-B075-4294-9079-7D07F552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51E04-9FB8-44F6-9587-3F7477483367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48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05C298-A753-4A53-99BC-772D0F89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Životni ciklus porodice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17DEE4-D5CB-40D2-AC87-68A6293089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71C4F4-F899-4E76-BC89-AB15A0452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977" y="1315733"/>
            <a:ext cx="5309191" cy="331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5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AF584D-278A-4CE9-BB7B-73EB4AA40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13" y="580720"/>
            <a:ext cx="7088100" cy="682800"/>
          </a:xfrm>
        </p:spPr>
        <p:txBody>
          <a:bodyPr/>
          <a:lstStyle/>
          <a:p>
            <a:r>
              <a:rPr lang="sr-Latn-RS" dirty="0"/>
              <a:t>Razvoj porodice koja ima člana sa smetnjama u razvoju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FAF746-6622-43B8-803E-EDE619B7F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0325" y="1667556"/>
            <a:ext cx="7056300" cy="2833531"/>
          </a:xfrm>
        </p:spPr>
        <p:txBody>
          <a:bodyPr/>
          <a:lstStyle/>
          <a:p>
            <a:r>
              <a:rPr lang="sr-Latn-RS" sz="1800" dirty="0"/>
              <a:t>Od reakcije šoka, preko žalovanja, ka adaptaciji?</a:t>
            </a:r>
          </a:p>
          <a:p>
            <a:r>
              <a:rPr lang="sr-Latn-RS" sz="1800" dirty="0"/>
              <a:t>Pojednostavljena predstava zasnovana na premisi porodičnog deficita?</a:t>
            </a:r>
          </a:p>
          <a:p>
            <a:pPr marL="76200" indent="0">
              <a:buNone/>
            </a:pPr>
            <a:endParaRPr lang="en-GB" sz="1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17896E-52FE-4C8F-BF75-DC18B884339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0415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AF584D-278A-4CE9-BB7B-73EB4AA40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13" y="580720"/>
            <a:ext cx="7088100" cy="682800"/>
          </a:xfrm>
        </p:spPr>
        <p:txBody>
          <a:bodyPr/>
          <a:lstStyle/>
          <a:p>
            <a:r>
              <a:rPr lang="sr-Latn-RS" dirty="0"/>
              <a:t>Razvoj porodice koja ima člana sa smetnjama u razvoju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FAF746-6622-43B8-803E-EDE619B7F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307" y="1127051"/>
            <a:ext cx="7811386" cy="3324417"/>
          </a:xfrm>
        </p:spPr>
        <p:txBody>
          <a:bodyPr/>
          <a:lstStyle/>
          <a:p>
            <a:r>
              <a:rPr lang="sr-Latn-RS" sz="1600" dirty="0"/>
              <a:t>Prepoznavanje različitosti reakcija porodice na dobijanje člana sa smetnjama u razvoju – od razvojnih faza ka toku razvoja.</a:t>
            </a:r>
          </a:p>
          <a:p>
            <a:pPr algn="l"/>
            <a:r>
              <a:rPr lang="sr-Latn-RS" sz="1600" dirty="0"/>
              <a:t>Kroz proces razvoja porodice zadržavaju identitet porodice, ali se interakcije i odgovornosti članova porodice menjaju kroz različite razvojne faze </a:t>
            </a:r>
            <a:r>
              <a:rPr lang="en-GB" sz="1600" dirty="0"/>
              <a:t>(</a:t>
            </a:r>
            <a:r>
              <a:rPr lang="en-GB" sz="1600" dirty="0" err="1"/>
              <a:t>Terkelson</a:t>
            </a:r>
            <a:r>
              <a:rPr lang="en-GB" sz="1600" dirty="0"/>
              <a:t>, 1980). </a:t>
            </a:r>
            <a:endParaRPr lang="sr-Latn-RS" sz="1600" dirty="0"/>
          </a:p>
          <a:p>
            <a:pPr algn="l"/>
            <a:r>
              <a:rPr lang="sr-Latn-RS" sz="1600" dirty="0"/>
              <a:t>Tranzicija kao ključni pojam. </a:t>
            </a:r>
          </a:p>
          <a:p>
            <a:pPr algn="l"/>
            <a:r>
              <a:rPr lang="sr-Latn-RS" sz="1600" dirty="0"/>
              <a:t>Prilagođavanje na tranziciju je pod uticajem većeg broja činilaca:</a:t>
            </a:r>
          </a:p>
          <a:p>
            <a:pPr lvl="1"/>
            <a:r>
              <a:rPr lang="sr-Latn-RS" sz="1600" dirty="0"/>
              <a:t>uvremenjenost, trajanje, redosled i verovatnoća pojavljivanja u poređenju sa društvenim očekivanjima;</a:t>
            </a:r>
          </a:p>
          <a:p>
            <a:pPr lvl="1"/>
            <a:r>
              <a:rPr lang="sr-Latn-RS" sz="1600" dirty="0"/>
              <a:t>simultani izazovi na drugim poljima;</a:t>
            </a:r>
          </a:p>
          <a:p>
            <a:pPr lvl="1"/>
            <a:r>
              <a:rPr lang="sr-Latn-RS" sz="1600" dirty="0"/>
              <a:t>(lični i socijalni) adaptivni resursi porodice i pojedinaca;</a:t>
            </a:r>
          </a:p>
          <a:p>
            <a:pPr lvl="1"/>
            <a:r>
              <a:rPr lang="sr-Latn-RS" sz="1600" dirty="0"/>
              <a:t>percepcija tranzicije (Hanline, 1991).</a:t>
            </a:r>
          </a:p>
          <a:p>
            <a:pPr algn="l"/>
            <a:endParaRPr lang="sr-Latn-RS" sz="1600" dirty="0"/>
          </a:p>
          <a:p>
            <a:pPr marL="76200" indent="0" algn="l">
              <a:buNone/>
            </a:pPr>
            <a:endParaRPr lang="en-GB" sz="1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17896E-52FE-4C8F-BF75-DC18B884339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7699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D8A8-4FD8-4AD1-A272-BA4CED19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Primeri kritičnih događaja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CCBD0-5D82-4019-A7D1-4344DA15D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sz="1600" dirty="0"/>
              <a:t>Rođenje deteta</a:t>
            </a:r>
          </a:p>
          <a:p>
            <a:r>
              <a:rPr lang="sr-Latn-RS" sz="1600" dirty="0"/>
              <a:t>Uspostavljanje dijagnoze</a:t>
            </a:r>
          </a:p>
          <a:p>
            <a:r>
              <a:rPr lang="sr-Latn-RS" sz="1600" dirty="0"/>
              <a:t>Situacija u kojoj mlađe dete postaje kompetentnije</a:t>
            </a:r>
          </a:p>
          <a:p>
            <a:r>
              <a:rPr lang="sr-Latn-RS" sz="1600" dirty="0"/>
              <a:t>Uzrasti na kojima se očekuje da dete prohoda ili progovori</a:t>
            </a:r>
          </a:p>
          <a:p>
            <a:r>
              <a:rPr lang="sr-Latn-RS" sz="1600" dirty="0"/>
              <a:t>Polazak u školu</a:t>
            </a:r>
          </a:p>
          <a:p>
            <a:r>
              <a:rPr lang="sr-Latn-RS" sz="1600" dirty="0"/>
              <a:t>Punoletstvo...</a:t>
            </a:r>
            <a:endParaRPr lang="en-GB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C640B-816E-4CC0-A551-85FBC474CD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21383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D8A8-4FD8-4AD1-A272-BA4CED19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Zadaci roditelja/staratelja na različitim uzrastima 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CCBD0-5D82-4019-A7D1-4344DA15D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sz="1600" dirty="0"/>
              <a:t>Rođenje deteta</a:t>
            </a:r>
          </a:p>
          <a:p>
            <a:r>
              <a:rPr lang="sr-Latn-RS" sz="1600" dirty="0"/>
              <a:t>Rano detinjstvo</a:t>
            </a:r>
          </a:p>
          <a:p>
            <a:r>
              <a:rPr lang="sr-Latn-RS" sz="1600" dirty="0"/>
              <a:t>Srednje detinstvo</a:t>
            </a:r>
          </a:p>
          <a:p>
            <a:r>
              <a:rPr lang="sr-Latn-RS" sz="1600" dirty="0"/>
              <a:t>Adolescencija</a:t>
            </a:r>
          </a:p>
          <a:p>
            <a:r>
              <a:rPr lang="sr-Latn-RS" sz="1600" dirty="0"/>
              <a:t>Odraslo doba</a:t>
            </a:r>
          </a:p>
          <a:p>
            <a:endParaRPr lang="sr-Latn-RS" sz="1600" dirty="0"/>
          </a:p>
          <a:p>
            <a:pPr marL="76200" indent="0">
              <a:buNone/>
            </a:pPr>
            <a:endParaRPr lang="sr-Latn-RS" sz="1600" dirty="0"/>
          </a:p>
          <a:p>
            <a:endParaRPr lang="sr-Latn-RS" sz="1600" dirty="0"/>
          </a:p>
          <a:p>
            <a:pPr marL="76200" indent="0">
              <a:buNone/>
            </a:pPr>
            <a:r>
              <a:rPr lang="sr-Latn-RS" sz="1600" dirty="0"/>
              <a:t>(</a:t>
            </a:r>
            <a:r>
              <a:rPr lang="en-GB" sz="1600" dirty="0"/>
              <a:t>Turnbull and Turnbull</a:t>
            </a:r>
            <a:r>
              <a:rPr lang="sr-Latn-RS" sz="1600" dirty="0"/>
              <a:t>, </a:t>
            </a:r>
            <a:r>
              <a:rPr lang="en-GB" sz="1600" dirty="0"/>
              <a:t>1986</a:t>
            </a:r>
            <a:r>
              <a:rPr lang="sr-Latn-RS" sz="1600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C640B-816E-4CC0-A551-85FBC474CD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70136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D8A8-4FD8-4AD1-A272-BA4CED19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Zadaci roditelja/staratelja na različitim uzrastima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CCBD0-5D82-4019-A7D1-4344DA15D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0325" y="1438987"/>
            <a:ext cx="7056300" cy="3069217"/>
          </a:xfrm>
        </p:spPr>
        <p:txBody>
          <a:bodyPr/>
          <a:lstStyle/>
          <a:p>
            <a:r>
              <a:rPr lang="sr-Latn-RS" sz="1600" dirty="0"/>
              <a:t>Rođenje deteta?</a:t>
            </a:r>
          </a:p>
          <a:p>
            <a:r>
              <a:rPr lang="sr-Latn-RS" sz="1600" dirty="0"/>
              <a:t>Rano detinjstvo</a:t>
            </a:r>
          </a:p>
          <a:p>
            <a:pPr lvl="1"/>
            <a:r>
              <a:rPr lang="sr-Latn-RS" sz="1200" dirty="0"/>
              <a:t>Uspostavljanje dijagnoze</a:t>
            </a:r>
          </a:p>
          <a:p>
            <a:pPr lvl="1"/>
            <a:r>
              <a:rPr lang="sr-Latn-RS" sz="1200" dirty="0"/>
              <a:t>Informisanje prijatelja i porodice o stanju deteta</a:t>
            </a:r>
          </a:p>
          <a:p>
            <a:pPr lvl="1"/>
            <a:r>
              <a:rPr lang="sr-Latn-RS" sz="1200" dirty="0"/>
              <a:t>Pronalaženje usluga i profesionalaca </a:t>
            </a:r>
          </a:p>
          <a:p>
            <a:pPr lvl="1"/>
            <a:r>
              <a:rPr lang="sr-Latn-RS" sz="1200" dirty="0"/>
              <a:t>Formulisanje lične filozofije</a:t>
            </a:r>
          </a:p>
          <a:p>
            <a:pPr lvl="1"/>
            <a:r>
              <a:rPr lang="sr-Latn-RS" sz="1200" dirty="0"/>
              <a:t>Prepoznavanje pozitivnih aspekata dečije različitosti</a:t>
            </a:r>
          </a:p>
          <a:p>
            <a:pPr lvl="1"/>
            <a:r>
              <a:rPr lang="sr-Latn-RS" sz="1200" dirty="0"/>
              <a:t>Poserdovanje odnosa sa braćom i sestrama</a:t>
            </a:r>
            <a:endParaRPr lang="sr-Latn-RS" sz="1600" dirty="0"/>
          </a:p>
          <a:p>
            <a:r>
              <a:rPr lang="sr-Latn-RS" sz="1600" dirty="0"/>
              <a:t>Srednje detinjstvo</a:t>
            </a:r>
          </a:p>
          <a:p>
            <a:pPr lvl="1"/>
            <a:r>
              <a:rPr lang="sr-Latn-RS" sz="1200" dirty="0"/>
              <a:t>Upoznavanje sa sopstvenim pravima i obavezama</a:t>
            </a:r>
          </a:p>
          <a:p>
            <a:pPr lvl="1"/>
            <a:r>
              <a:rPr lang="sr-Latn-RS" sz="1200" dirty="0"/>
              <a:t>Formulisanje ličnog stava prema inkluzivnom obrazovanju</a:t>
            </a:r>
          </a:p>
          <a:p>
            <a:pPr lvl="1"/>
            <a:r>
              <a:rPr lang="sr-Latn-RS" sz="1200" dirty="0"/>
              <a:t>Odabir i upis u školu</a:t>
            </a:r>
          </a:p>
          <a:p>
            <a:pPr lvl="1"/>
            <a:r>
              <a:rPr lang="sr-Latn-RS" sz="1200" dirty="0"/>
              <a:t>Podrška učenju</a:t>
            </a:r>
          </a:p>
          <a:p>
            <a:pPr lvl="1"/>
            <a:r>
              <a:rPr lang="sr-Latn-RS" sz="1200" dirty="0"/>
              <a:t>Organizacija slobodnog vremena</a:t>
            </a:r>
          </a:p>
          <a:p>
            <a:pPr marL="533400" lvl="1" indent="0">
              <a:buNone/>
            </a:pPr>
            <a:endParaRPr lang="sr-Latn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C640B-816E-4CC0-A551-85FBC474CD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4033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D8A8-4FD8-4AD1-A272-BA4CED19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Zadaci roditelja/staratelja na različitim uzrastima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CCBD0-5D82-4019-A7D1-4344DA15D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0325" y="1438987"/>
            <a:ext cx="7056300" cy="3069217"/>
          </a:xfrm>
        </p:spPr>
        <p:txBody>
          <a:bodyPr/>
          <a:lstStyle/>
          <a:p>
            <a:r>
              <a:rPr lang="sr-Latn-RS" sz="1600" dirty="0"/>
              <a:t>Adolescencija</a:t>
            </a:r>
          </a:p>
          <a:p>
            <a:pPr lvl="1"/>
            <a:r>
              <a:rPr lang="sr-Latn-RS" sz="1200" dirty="0"/>
              <a:t>Posredovanje u potencijalnim negativnim reakcijama vršnjaka</a:t>
            </a:r>
          </a:p>
          <a:p>
            <a:pPr lvl="1"/>
            <a:r>
              <a:rPr lang="sr-Latn-RS" sz="1200" dirty="0"/>
              <a:t>Upravljanje promenama koje se odnose na seksualni status</a:t>
            </a:r>
          </a:p>
          <a:p>
            <a:pPr lvl="1"/>
            <a:r>
              <a:rPr lang="sr-Latn-RS" sz="1200" dirty="0"/>
              <a:t>Planiranje slobodnog vremena</a:t>
            </a:r>
          </a:p>
          <a:p>
            <a:pPr lvl="1"/>
            <a:r>
              <a:rPr lang="sr-Latn-RS" sz="1200" dirty="0"/>
              <a:t>Planiranje stručnog usavršavanja/daljeg obrazovanja</a:t>
            </a:r>
          </a:p>
          <a:p>
            <a:r>
              <a:rPr lang="sr-Latn-RS" sz="1600" dirty="0"/>
              <a:t>Odraslo doba</a:t>
            </a:r>
          </a:p>
          <a:p>
            <a:pPr lvl="1"/>
            <a:r>
              <a:rPr lang="sr-Latn-RS" sz="1200" dirty="0"/>
              <a:t>Pronalaženje prilika za radni angažman</a:t>
            </a:r>
          </a:p>
          <a:p>
            <a:pPr lvl="1"/>
            <a:r>
              <a:rPr lang="sr-Latn-RS" sz="1200" dirty="0"/>
              <a:t>Kreiranje prilika za socijalizaciju izvan porodice</a:t>
            </a:r>
          </a:p>
          <a:p>
            <a:pPr lvl="1"/>
            <a:r>
              <a:rPr lang="sr-Latn-RS" sz="1200" dirty="0"/>
              <a:t>Planiranje starateljstva nakon smrti roditelja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C640B-816E-4CC0-A551-85FBC474CD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39546710"/>
      </p:ext>
    </p:extLst>
  </p:cSld>
  <p:clrMapOvr>
    <a:masterClrMapping/>
  </p:clrMapOvr>
</p:sld>
</file>

<file path=ppt/theme/theme1.xml><?xml version="1.0" encoding="utf-8"?>
<a:theme xmlns:a="http://schemas.openxmlformats.org/drawingml/2006/main" name="Trinculo template">
  <a:themeElements>
    <a:clrScheme name="Custom 347">
      <a:dk1>
        <a:srgbClr val="505670"/>
      </a:dk1>
      <a:lt1>
        <a:srgbClr val="FFFFFF"/>
      </a:lt1>
      <a:dk2>
        <a:srgbClr val="979CB8"/>
      </a:dk2>
      <a:lt2>
        <a:srgbClr val="EFF0F4"/>
      </a:lt2>
      <a:accent1>
        <a:srgbClr val="F9AC08"/>
      </a:accent1>
      <a:accent2>
        <a:srgbClr val="C48706"/>
      </a:accent2>
      <a:accent3>
        <a:srgbClr val="01ABCF"/>
      </a:accent3>
      <a:accent4>
        <a:srgbClr val="00839F"/>
      </a:accent4>
      <a:accent5>
        <a:srgbClr val="AACF20"/>
      </a:accent5>
      <a:accent6>
        <a:srgbClr val="EA3A68"/>
      </a:accent6>
      <a:hlink>
        <a:srgbClr val="50567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1445</Words>
  <Application>Microsoft Office PowerPoint</Application>
  <PresentationFormat>On-screen Show (16:9)</PresentationFormat>
  <Paragraphs>189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Varela Round</vt:lpstr>
      <vt:lpstr>Wingdings 2</vt:lpstr>
      <vt:lpstr>Arial</vt:lpstr>
      <vt:lpstr>Shadows Into Light</vt:lpstr>
      <vt:lpstr>Wingdings</vt:lpstr>
      <vt:lpstr>Trinculo template</vt:lpstr>
      <vt:lpstr>Partnerski odnos sa  porodicom dece kojoj je potrebna dodatna podrška</vt:lpstr>
      <vt:lpstr>PowerPoint Presentation</vt:lpstr>
      <vt:lpstr>Životni ciklus porodice</vt:lpstr>
      <vt:lpstr>Razvoj porodice koja ima člana sa smetnjama u razvoju</vt:lpstr>
      <vt:lpstr>Razvoj porodice koja ima člana sa smetnjama u razvoju</vt:lpstr>
      <vt:lpstr>Primeri kritičnih događaja</vt:lpstr>
      <vt:lpstr>Zadaci roditelja/staratelja na različitim uzrastima </vt:lpstr>
      <vt:lpstr>Zadaci roditelja/staratelja na različitim uzrastima</vt:lpstr>
      <vt:lpstr>Zadaci roditelja/staratelja na različitim uzrastima</vt:lpstr>
      <vt:lpstr>2. Uspostavljanje dijagnoze</vt:lpstr>
      <vt:lpstr>PowerPoint Presentation</vt:lpstr>
      <vt:lpstr>Model saradnje</vt:lpstr>
      <vt:lpstr>Suočavanje sa dijagnozom</vt:lpstr>
      <vt:lpstr>Razumevanje adaptacije</vt:lpstr>
      <vt:lpstr>Suočavanje sa dijagnozom</vt:lpstr>
      <vt:lpstr>Specifična područja promene</vt:lpstr>
      <vt:lpstr>PRUŽANJE POMOĆI  ciljevi, odnos i proces</vt:lpstr>
      <vt:lpstr>Proces pružanja pomoći - faze</vt:lpstr>
      <vt:lpstr>PowerPoint Presentation</vt:lpstr>
      <vt:lpstr>PowerPoint Presentation</vt:lpstr>
      <vt:lpstr>PowerPoint Presentation</vt:lpstr>
      <vt:lpstr>PowerPoint Presentation</vt:lpstr>
      <vt:lpstr>Na šta je potrebno obratiti pažnju?</vt:lpstr>
      <vt:lpstr>Saopštavanje</vt:lpstr>
      <vt:lpstr>Kompetencije pružaoca pomoći</vt:lpstr>
      <vt:lpstr>Pružanje podrške</vt:lpstr>
      <vt:lpstr>Preporuka za portfolio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Partnerski odnos sa  porodicom dece kojoj je potrebna dodatna podrška</dc:title>
  <dc:creator>HP</dc:creator>
  <cp:lastModifiedBy>HP</cp:lastModifiedBy>
  <cp:revision>11</cp:revision>
  <dcterms:modified xsi:type="dcterms:W3CDTF">2020-11-18T20:54:04Z</dcterms:modified>
</cp:coreProperties>
</file>