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6" r:id="rId2"/>
    <p:sldId id="269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1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02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1FEE-0D93-439E-8A13-B7571EBFD8F2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A427-708E-4703-86AF-DF5ABD43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7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FA427-708E-4703-86AF-DF5ABD43B0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6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7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4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0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87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DD7639-22A6-41E0-87A8-8A6EEDA77906}" type="datetimeFigureOut">
              <a:rPr lang="en-US" smtClean="0"/>
              <a:pPr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90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4513" y="162807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sr-Latn-RS" sz="4800" dirty="0"/>
              <a:t>P</a:t>
            </a:r>
            <a:r>
              <a:rPr lang="x-none" sz="4800"/>
              <a:t>rocedur</a:t>
            </a:r>
            <a:r>
              <a:rPr lang="sr-Latn-RS" sz="4800" dirty="0"/>
              <a:t>e</a:t>
            </a:r>
            <a:r>
              <a:rPr lang="x-none" sz="4800"/>
              <a:t> primene </a:t>
            </a:r>
            <a:r>
              <a:rPr lang="sr-Latn-CS" sz="4800" dirty="0"/>
              <a:t>obuhvatnog sistema </a:t>
            </a:r>
            <a:br>
              <a:rPr lang="sr-Latn-CS" sz="4800" dirty="0"/>
            </a:br>
            <a:r>
              <a:rPr lang="sr-Latn-CS" sz="4800" dirty="0"/>
              <a:t>Džona Eksnera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3200"/>
              <a:t> </a:t>
            </a:r>
            <a:r>
              <a:rPr lang="sr-Latn-RS" sz="3200" dirty="0" smtClean="0"/>
              <a:t>P</a:t>
            </a:r>
            <a:r>
              <a:rPr lang="x-none" sz="3200" smtClean="0"/>
              <a:t>rocedur</a:t>
            </a:r>
            <a:r>
              <a:rPr lang="sr-Latn-RS" sz="3200" dirty="0"/>
              <a:t>e</a:t>
            </a:r>
            <a:r>
              <a:rPr lang="x-none" sz="3200"/>
              <a:t> primene </a:t>
            </a:r>
            <a:r>
              <a:rPr lang="sr-Latn-CS" sz="3200" dirty="0" smtClean="0"/>
              <a:t>obuhvatnog sistema </a:t>
            </a:r>
            <a:br>
              <a:rPr lang="sr-Latn-CS" sz="3200" dirty="0" smtClean="0"/>
            </a:br>
            <a:r>
              <a:rPr lang="sr-Latn-CS" sz="3200" dirty="0" smtClean="0"/>
              <a:t>Džona Eksnera</a:t>
            </a:r>
            <a:r>
              <a:rPr lang="sr-Latn-CS" sz="2400" dirty="0"/>
              <a:t/>
            </a:r>
            <a:br>
              <a:rPr lang="sr-Latn-C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801"/>
            <a:ext cx="10058400" cy="445911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Z</a:t>
            </a:r>
            <a:r>
              <a:rPr lang="x-none" sz="1800" dirty="0"/>
              <a:t>adavanje testa je individualno: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F</a:t>
            </a:r>
            <a:r>
              <a:rPr lang="x-none" sz="1400" dirty="0"/>
              <a:t>aza zadavanja – prikupljanje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F</a:t>
            </a:r>
            <a:r>
              <a:rPr lang="x-none" sz="1400" dirty="0"/>
              <a:t>aza provere odgovora – provera sadržaja, lokacije i determinanti odgovora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</a:t>
            </a:r>
            <a:r>
              <a:rPr lang="x-none" sz="1800" dirty="0"/>
              <a:t>korovanje odgovora: prevođenje odgovora </a:t>
            </a:r>
            <a:r>
              <a:rPr lang="x-none" sz="1800"/>
              <a:t>u </a:t>
            </a:r>
            <a:r>
              <a:rPr lang="en-US" sz="1800" dirty="0" err="1" smtClean="0"/>
              <a:t>kodove</a:t>
            </a:r>
            <a:r>
              <a:rPr lang="en-US" sz="1800" dirty="0" smtClean="0"/>
              <a:t>/</a:t>
            </a:r>
            <a:r>
              <a:rPr lang="x-none" sz="1800" smtClean="0"/>
              <a:t>s</a:t>
            </a:r>
            <a:r>
              <a:rPr lang="en-US" sz="1800" dirty="0" smtClean="0"/>
              <a:t>i</a:t>
            </a:r>
            <a:r>
              <a:rPr lang="x-none" sz="1800" smtClean="0"/>
              <a:t>mbole </a:t>
            </a:r>
            <a:r>
              <a:rPr lang="x-none" sz="1800" dirty="0"/>
              <a:t>4-7 kategorija 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b="1" dirty="0"/>
              <a:t>L</a:t>
            </a:r>
            <a:r>
              <a:rPr lang="x-none" sz="1400" b="1" dirty="0"/>
              <a:t>okacija i razvojni kvalitet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D</a:t>
            </a:r>
            <a:r>
              <a:rPr lang="x-none" sz="1400" dirty="0"/>
              <a:t>eterminante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K</a:t>
            </a:r>
            <a:r>
              <a:rPr lang="x-none" sz="1400" dirty="0"/>
              <a:t>valitet forme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S</a:t>
            </a:r>
            <a:r>
              <a:rPr lang="x-none" sz="1400" dirty="0"/>
              <a:t>adržaj odgovora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U</a:t>
            </a:r>
            <a:r>
              <a:rPr lang="x-none" sz="1400" dirty="0"/>
              <a:t>običajenost odgovora za kartu </a:t>
            </a:r>
            <a:r>
              <a:rPr lang="x-none" sz="1400"/>
              <a:t>(</a:t>
            </a:r>
            <a:r>
              <a:rPr lang="x-none" sz="1400" smtClean="0"/>
              <a:t>popular</a:t>
            </a:r>
            <a:r>
              <a:rPr lang="en-US" sz="1400" dirty="0" err="1" smtClean="0"/>
              <a:t>ni</a:t>
            </a:r>
            <a:r>
              <a:rPr lang="en-US" sz="1400" dirty="0" smtClean="0"/>
              <a:t> </a:t>
            </a:r>
            <a:r>
              <a:rPr lang="en-US" sz="1400" dirty="0" err="1" smtClean="0"/>
              <a:t>odgovori</a:t>
            </a:r>
            <a:r>
              <a:rPr lang="x-none" sz="1400" smtClean="0"/>
              <a:t>)</a:t>
            </a:r>
            <a:endParaRPr lang="x-none" sz="1400" dirty="0"/>
          </a:p>
          <a:p>
            <a:pPr marL="544068" lvl="1" indent="-342900">
              <a:buFont typeface="+mj-lt"/>
              <a:buAutoNum type="arabicPeriod"/>
            </a:pPr>
            <a:r>
              <a:rPr lang="en-US" sz="1400" dirty="0" err="1"/>
              <a:t>Organi</a:t>
            </a:r>
            <a:r>
              <a:rPr lang="sr-Latn-CS" sz="1400" dirty="0"/>
              <a:t>zaciona aktivnost (Z skor)</a:t>
            </a:r>
            <a:endParaRPr lang="x-none" sz="1400" dirty="0"/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S</a:t>
            </a:r>
            <a:r>
              <a:rPr lang="x-none" sz="1400" dirty="0"/>
              <a:t>pecijalni skorovi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F</a:t>
            </a:r>
            <a:r>
              <a:rPr lang="x-none" sz="1800" dirty="0"/>
              <a:t>ormiranje strukturalnog sažetka: sažimanje podataka i formiranje izvedenih varijabli.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I</a:t>
            </a:r>
            <a:r>
              <a:rPr lang="x-none" sz="1800" dirty="0"/>
              <a:t>nterpretacija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I</a:t>
            </a:r>
            <a:r>
              <a:rPr lang="x-none" sz="1400" dirty="0"/>
              <a:t>dentifikovanje </a:t>
            </a:r>
            <a:r>
              <a:rPr lang="x-none" sz="1400" dirty="0" smtClean="0"/>
              <a:t>strategije</a:t>
            </a:r>
            <a:r>
              <a:rPr lang="sr-Latn-RS" sz="1400" dirty="0" smtClean="0"/>
              <a:t>/redosleda interpretacije domena ličnosti</a:t>
            </a:r>
            <a:r>
              <a:rPr lang="x-none" sz="1400" dirty="0" smtClean="0"/>
              <a:t> </a:t>
            </a:r>
            <a:r>
              <a:rPr lang="x-none" sz="1400" dirty="0"/>
              <a:t>na osnovu ključnih ili tercijalnih varijabli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sz="1400" dirty="0"/>
              <a:t>I</a:t>
            </a:r>
            <a:r>
              <a:rPr lang="x-none" sz="1400" dirty="0"/>
              <a:t>nterpretacija </a:t>
            </a:r>
            <a:r>
              <a:rPr lang="sr-Latn-RS" sz="1400" dirty="0" smtClean="0"/>
              <a:t>domena ličnosti/klastera </a:t>
            </a:r>
            <a:r>
              <a:rPr lang="x-none" sz="1400" dirty="0" smtClean="0"/>
              <a:t> </a:t>
            </a:r>
            <a:r>
              <a:rPr lang="x-none" sz="1400" dirty="0"/>
              <a:t>podataka </a:t>
            </a:r>
            <a:r>
              <a:rPr lang="sr-Latn-RS" sz="1400" dirty="0" smtClean="0"/>
              <a:t>po u napred određenim koracima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25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2. </a:t>
            </a:r>
            <a:r>
              <a:rPr lang="en-US" sz="3200" dirty="0" err="1" smtClean="0"/>
              <a:t>Faza</a:t>
            </a:r>
            <a:r>
              <a:rPr lang="en-US" sz="3200" dirty="0" smtClean="0"/>
              <a:t> k</a:t>
            </a:r>
            <a:r>
              <a:rPr lang="x-none" sz="3200" smtClean="0"/>
              <a:t>odiranj</a:t>
            </a:r>
            <a:r>
              <a:rPr lang="en-US" sz="3200" dirty="0" smtClean="0"/>
              <a:t>a</a:t>
            </a:r>
            <a:r>
              <a:rPr lang="x-none" sz="3200" smtClean="0"/>
              <a:t> odgovora</a:t>
            </a:r>
            <a:br>
              <a:rPr lang="x-none" sz="3200" smtClean="0"/>
            </a:br>
            <a:r>
              <a:rPr lang="en-US" sz="3200" dirty="0" smtClean="0"/>
              <a:t>2.1.a. </a:t>
            </a:r>
            <a:r>
              <a:rPr lang="en-US" sz="3200" dirty="0" err="1" smtClean="0"/>
              <a:t>Lokacija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400" b="1" dirty="0" err="1"/>
              <a:t>L</a:t>
            </a:r>
            <a:r>
              <a:rPr lang="en-US" sz="2400" b="1" dirty="0" err="1" smtClean="0"/>
              <a:t>okacij</a:t>
            </a:r>
            <a:r>
              <a:rPr lang="sr-Latn-RS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 err="1"/>
              <a:t>odgovora</a:t>
            </a:r>
            <a:r>
              <a:rPr lang="en-US" sz="2400" b="1" dirty="0"/>
              <a:t> </a:t>
            </a:r>
            <a:r>
              <a:rPr lang="x-none" sz="2400" b="1"/>
              <a:t> </a:t>
            </a:r>
            <a:endParaRPr lang="en-US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x-none" sz="2400" b="1" smtClean="0"/>
              <a:t>W </a:t>
            </a:r>
            <a:r>
              <a:rPr lang="en-US" sz="2400" b="1" dirty="0" smtClean="0"/>
              <a:t>/ whole-  </a:t>
            </a:r>
            <a:r>
              <a:rPr lang="en-US" sz="2400" dirty="0" err="1" smtClean="0"/>
              <a:t>celoviti</a:t>
            </a:r>
            <a:r>
              <a:rPr lang="en-US" sz="2400" dirty="0" smtClean="0"/>
              <a:t> </a:t>
            </a:r>
            <a:r>
              <a:rPr lang="en-US" sz="2400" dirty="0" err="1" smtClean="0"/>
              <a:t>globalni</a:t>
            </a:r>
            <a:r>
              <a:rPr lang="en-US" sz="2400" dirty="0" smtClean="0"/>
              <a:t> </a:t>
            </a:r>
            <a:r>
              <a:rPr lang="en-US" sz="2400" dirty="0" err="1" smtClean="0"/>
              <a:t>odgovor</a:t>
            </a:r>
            <a:r>
              <a:rPr lang="en-US" sz="2400" dirty="0" smtClean="0"/>
              <a:t>:</a:t>
            </a:r>
            <a:r>
              <a:rPr lang="sr-Latn-RS" sz="2400" dirty="0" smtClean="0"/>
              <a:t> uključeni su svi delovi </a:t>
            </a:r>
            <a:r>
              <a:rPr lang="en-US" sz="2400" dirty="0" smtClean="0"/>
              <a:t> </a:t>
            </a:r>
            <a:r>
              <a:rPr lang="en-US" sz="2400" dirty="0" err="1" smtClean="0"/>
              <a:t>mrlj</a:t>
            </a:r>
            <a:r>
              <a:rPr lang="sr-Latn-RS" sz="2400" dirty="0" smtClean="0"/>
              <a:t>e</a:t>
            </a:r>
            <a:endParaRPr lang="en-US" sz="2400" dirty="0" smtClean="0"/>
          </a:p>
          <a:p>
            <a:pPr lvl="0">
              <a:buFont typeface="Wingdings" pitchFamily="2" charset="2"/>
              <a:buChar char="Ø"/>
            </a:pPr>
            <a:r>
              <a:rPr lang="x-none" sz="2400" b="1" smtClean="0"/>
              <a:t>D </a:t>
            </a:r>
            <a:r>
              <a:rPr lang="sr-Latn-RS" sz="2400" b="1" dirty="0" smtClean="0"/>
              <a:t>/ common detail- </a:t>
            </a:r>
            <a:r>
              <a:rPr lang="sr-Latn-RS" sz="2400" dirty="0" smtClean="0"/>
              <a:t>uobičajeni detalj: ispitanici ga često koriste, 82 označene zone, veće ili manje površine</a:t>
            </a:r>
            <a:endParaRPr lang="en-US" sz="2400" dirty="0" smtClean="0"/>
          </a:p>
          <a:p>
            <a:pPr lvl="0">
              <a:buFont typeface="Wingdings" pitchFamily="2" charset="2"/>
              <a:buChar char="Ø"/>
            </a:pPr>
            <a:r>
              <a:rPr lang="x-none" sz="2400" b="1" smtClean="0"/>
              <a:t>Dd</a:t>
            </a:r>
            <a:r>
              <a:rPr lang="sr-Latn-RS" sz="2400" b="1" dirty="0" smtClean="0"/>
              <a:t> / unusual detail- </a:t>
            </a:r>
            <a:r>
              <a:rPr lang="sr-Latn-RS" sz="2400" dirty="0" smtClean="0"/>
              <a:t>neuobičajeni detalj</a:t>
            </a:r>
            <a:r>
              <a:rPr lang="x-none" sz="2400" smtClean="0"/>
              <a:t> </a:t>
            </a:r>
            <a:r>
              <a:rPr lang="sr-Latn-RS" sz="2400" dirty="0" smtClean="0"/>
              <a:t>, sve što nije W ili D, retko se koristi,  neoznačena oblast Dd99</a:t>
            </a:r>
            <a:endParaRPr lang="en-US" sz="2400" dirty="0" smtClean="0"/>
          </a:p>
          <a:p>
            <a:pPr lvl="0">
              <a:buFont typeface="Wingdings" pitchFamily="2" charset="2"/>
              <a:buChar char="Ø"/>
            </a:pPr>
            <a:r>
              <a:rPr lang="x-none" sz="2400" b="1" smtClean="0"/>
              <a:t>S</a:t>
            </a:r>
            <a:r>
              <a:rPr lang="sr-Latn-RS" sz="2400" b="1" dirty="0" smtClean="0"/>
              <a:t> / space-  </a:t>
            </a:r>
            <a:r>
              <a:rPr lang="sr-Latn-RS" sz="2400" dirty="0" smtClean="0"/>
              <a:t>uključuje belu površinu mrlje; samostalno ili integrisano- WS, DS, DdS; beli prostor oko mrlje DdS (ne WS)!</a:t>
            </a:r>
          </a:p>
          <a:p>
            <a:pPr lvl="0">
              <a:buFont typeface="Wingdings" pitchFamily="2" charset="2"/>
              <a:buChar char="Ø"/>
            </a:pPr>
            <a:r>
              <a:rPr lang="sr-Latn-RS" sz="2400" b="1" dirty="0" smtClean="0"/>
              <a:t>Multiple D oblasti- </a:t>
            </a:r>
            <a:r>
              <a:rPr lang="sr-Latn-RS" sz="2400" dirty="0" smtClean="0"/>
              <a:t>uobičajena integracija Dx+Dy= Dz ili neuobicajena integracija u </a:t>
            </a:r>
            <a:r>
              <a:rPr lang="sr-Latn-RS" sz="2400" u="sng" dirty="0" smtClean="0"/>
              <a:t>1 objekat </a:t>
            </a:r>
            <a:r>
              <a:rPr lang="sr-Latn-RS" sz="2400" dirty="0" smtClean="0"/>
              <a:t>Dx+Dy=Dd; kombinacija </a:t>
            </a:r>
            <a:r>
              <a:rPr lang="sr-Latn-RS" sz="2400" u="sng" dirty="0" smtClean="0"/>
              <a:t>2 </a:t>
            </a:r>
            <a:r>
              <a:rPr lang="sr-Latn-RS" sz="2400" u="sng" dirty="0"/>
              <a:t>odvojene </a:t>
            </a:r>
            <a:r>
              <a:rPr lang="sr-Latn-RS" sz="2400" dirty="0"/>
              <a:t>D </a:t>
            </a:r>
            <a:r>
              <a:rPr lang="sr-Latn-RS" sz="2400" dirty="0" smtClean="0"/>
              <a:t>je i dalje D </a:t>
            </a:r>
            <a:endParaRPr lang="en-US" sz="2400" dirty="0" smtClean="0"/>
          </a:p>
          <a:p>
            <a:pPr lvl="0">
              <a:buFont typeface="Wingdings" pitchFamily="2" charset="2"/>
              <a:buChar char="Ø"/>
            </a:pPr>
            <a:endParaRPr lang="en-US" sz="2000" dirty="0"/>
          </a:p>
          <a:p>
            <a:pPr lvl="0"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1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2. </a:t>
            </a:r>
            <a:r>
              <a:rPr lang="en-US" sz="3200" dirty="0" err="1"/>
              <a:t>Faza</a:t>
            </a:r>
            <a:r>
              <a:rPr lang="en-US" sz="3200" dirty="0"/>
              <a:t> k</a:t>
            </a:r>
            <a:r>
              <a:rPr lang="x-none" sz="3200"/>
              <a:t>odiranj</a:t>
            </a:r>
            <a:r>
              <a:rPr lang="en-US" sz="3200" dirty="0"/>
              <a:t>a</a:t>
            </a:r>
            <a:r>
              <a:rPr lang="x-none" sz="3200"/>
              <a:t> odgovora</a:t>
            </a:r>
            <a:br>
              <a:rPr lang="x-none" sz="3200"/>
            </a:br>
            <a:r>
              <a:rPr lang="en-US" sz="3200" dirty="0" smtClean="0"/>
              <a:t>2.1.b. </a:t>
            </a:r>
            <a:r>
              <a:rPr lang="en-US" sz="3200" dirty="0" err="1" smtClean="0"/>
              <a:t>Razvojni</a:t>
            </a:r>
            <a:r>
              <a:rPr lang="en-US" sz="3200" dirty="0" smtClean="0"/>
              <a:t> </a:t>
            </a:r>
            <a:r>
              <a:rPr lang="en-US" sz="3200" dirty="0" err="1"/>
              <a:t>kvalitet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26665" cy="454254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400" b="1" dirty="0" err="1" smtClean="0"/>
              <a:t>Razvojni</a:t>
            </a:r>
            <a:r>
              <a:rPr lang="en-US" sz="2400" b="1" dirty="0" smtClean="0"/>
              <a:t> </a:t>
            </a:r>
            <a:r>
              <a:rPr lang="en-US" sz="2400" b="1" dirty="0" err="1"/>
              <a:t>kvalitet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x-none" sz="2400" b="1" smtClean="0"/>
              <a:t>DQ</a:t>
            </a:r>
            <a:r>
              <a:rPr lang="x-none" sz="2400" smtClean="0"/>
              <a:t>:</a:t>
            </a:r>
            <a:r>
              <a:rPr lang="sr-Latn-RS" sz="2400" dirty="0" smtClean="0"/>
              <a:t> karakteristike </a:t>
            </a:r>
            <a:r>
              <a:rPr lang="sr-Latn-RS" sz="2400" u="sng" dirty="0" smtClean="0"/>
              <a:t>kognitivnog procesiranja</a:t>
            </a:r>
            <a:r>
              <a:rPr lang="en-US" sz="2400" dirty="0" smtClean="0"/>
              <a:t>- </a:t>
            </a:r>
            <a:r>
              <a:rPr lang="en-US" sz="2400" b="1" dirty="0" err="1" smtClean="0"/>
              <a:t>napor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integracije</a:t>
            </a:r>
            <a:endParaRPr lang="sr-Latn-RS" sz="2400" b="1" dirty="0" smtClean="0"/>
          </a:p>
          <a:p>
            <a:pPr marL="0" lvl="0" indent="0">
              <a:buNone/>
            </a:pPr>
            <a:r>
              <a:rPr lang="sr-Latn-RS" sz="2400" b="1" dirty="0" smtClean="0"/>
              <a:t>Kombinacija dva principa</a:t>
            </a:r>
            <a:r>
              <a:rPr lang="sr-Latn-RS" sz="2400" dirty="0" smtClean="0"/>
              <a:t>: </a:t>
            </a:r>
            <a:r>
              <a:rPr lang="sr-Latn-RS" sz="2400" u="sng" dirty="0" smtClean="0"/>
              <a:t>jedan ili više objekata</a:t>
            </a:r>
            <a:r>
              <a:rPr lang="sr-Latn-RS" sz="2400" dirty="0" smtClean="0"/>
              <a:t>; stepen </a:t>
            </a:r>
            <a:r>
              <a:rPr lang="sr-Latn-RS" sz="2400" u="sng" dirty="0" smtClean="0"/>
              <a:t>artikulacije forme </a:t>
            </a:r>
            <a:r>
              <a:rPr lang="sr-Latn-RS" sz="2400" dirty="0" smtClean="0"/>
              <a:t>(određena ili difuzna)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x-none" sz="2400" b="1" smtClean="0"/>
              <a:t>+</a:t>
            </a:r>
            <a:r>
              <a:rPr lang="sr-Latn-RS" sz="2400" dirty="0" smtClean="0"/>
              <a:t> </a:t>
            </a:r>
            <a:r>
              <a:rPr lang="sr-Latn-RS" sz="2400" b="1" dirty="0" smtClean="0"/>
              <a:t>sintetizovan</a:t>
            </a:r>
            <a:r>
              <a:rPr lang="sr-Latn-RS" sz="2400" dirty="0" smtClean="0"/>
              <a:t>, složen odgovor- više elemenata integrisano u celinu, bar jedan ima jasnu formu</a:t>
            </a:r>
            <a:endParaRPr lang="x-none" sz="2400"/>
          </a:p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o</a:t>
            </a:r>
            <a:r>
              <a:rPr lang="sr-Latn-RS" sz="2400" dirty="0" smtClean="0"/>
              <a:t> </a:t>
            </a:r>
            <a:r>
              <a:rPr lang="sr-Latn-RS" sz="2400" dirty="0"/>
              <a:t>(</a:t>
            </a:r>
            <a:r>
              <a:rPr lang="sr-Latn-RS" sz="2400" b="1" dirty="0" smtClean="0"/>
              <a:t>ordinary)</a:t>
            </a:r>
            <a:r>
              <a:rPr lang="sr-Latn-RS" sz="2400" dirty="0" smtClean="0"/>
              <a:t>- običan odgovor, jedan objekat sa jasnom formom- ljudske figure, životinje, </a:t>
            </a:r>
            <a:r>
              <a:rPr lang="sr-Latn-RS" sz="2400" dirty="0" smtClean="0"/>
              <a:t>predmeti</a:t>
            </a:r>
            <a:r>
              <a:rPr lang="en-US" sz="2400" dirty="0" smtClean="0"/>
              <a:t>-</a:t>
            </a:r>
            <a:r>
              <a:rPr lang="sr-Latn-RS" sz="2400" dirty="0" smtClean="0"/>
              <a:t> ne postoji neograničen broj oblika</a:t>
            </a:r>
            <a:endParaRPr lang="en-US" sz="2400" dirty="0"/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/>
              <a:t>v</a:t>
            </a:r>
            <a:r>
              <a:rPr lang="sr-Latn-RS" sz="2400" b="1" dirty="0" smtClean="0"/>
              <a:t> (vague) </a:t>
            </a:r>
            <a:r>
              <a:rPr lang="sr-Latn-RS" sz="2400" dirty="0" smtClean="0"/>
              <a:t>– jedan objekat koji ne zahteva specifičnu artikulaciju forme- oblak, ostrvo, krv, jezero,..</a:t>
            </a:r>
            <a:r>
              <a:rPr lang="x-none" sz="2400" smtClean="0"/>
              <a:t> </a:t>
            </a:r>
            <a:endParaRPr lang="en-US" sz="2400" dirty="0" smtClean="0"/>
          </a:p>
          <a:p>
            <a:pPr lvl="0">
              <a:buFont typeface="Wingdings" pitchFamily="2" charset="2"/>
              <a:buChar char="Ø"/>
            </a:pPr>
            <a:r>
              <a:rPr lang="x-none" sz="2400" b="1" smtClean="0"/>
              <a:t>v/+</a:t>
            </a:r>
            <a:r>
              <a:rPr lang="sr-Latn-RS" sz="2400" b="1" dirty="0" smtClean="0"/>
              <a:t> (sintetizovan) </a:t>
            </a:r>
            <a:r>
              <a:rPr lang="sr-Latn-RS" sz="2400" dirty="0" smtClean="0"/>
              <a:t>ali ni jedan objekat ne zahteva formu- obala, more i stene, zaliv sa vegetacijom </a:t>
            </a:r>
            <a:r>
              <a:rPr lang="x-none" sz="240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37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41156"/>
          </a:xfrm>
        </p:spPr>
        <p:txBody>
          <a:bodyPr/>
          <a:lstStyle/>
          <a:p>
            <a:r>
              <a:rPr lang="sr-Latn-RS" dirty="0" smtClean="0"/>
              <a:t>          </a:t>
            </a:r>
            <a:r>
              <a:rPr lang="en-US" dirty="0" smtClean="0"/>
              <a:t>2.1.b</a:t>
            </a:r>
            <a:r>
              <a:rPr lang="en-US" dirty="0"/>
              <a:t>.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kvalitet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998150"/>
              </p:ext>
            </p:extLst>
          </p:nvPr>
        </p:nvGraphicFramePr>
        <p:xfrm>
          <a:off x="1096963" y="1846263"/>
          <a:ext cx="10058400" cy="277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92528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Jedan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objekat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</a:t>
                      </a:r>
                      <a:r>
                        <a:rPr lang="en-US" sz="2400" dirty="0" smtClean="0"/>
                        <a:t>i</a:t>
                      </a:r>
                      <a:r>
                        <a:rPr lang="sr-Latn-RS" sz="2400" dirty="0" smtClean="0"/>
                        <a:t>še objekata</a:t>
                      </a:r>
                      <a:endParaRPr lang="en-US" sz="2400" dirty="0"/>
                    </a:p>
                  </a:txBody>
                  <a:tcPr/>
                </a:tc>
              </a:tr>
              <a:tr h="92528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Artikulisan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objekat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+</a:t>
                      </a:r>
                      <a:endParaRPr lang="en-US" sz="2400" b="1" dirty="0"/>
                    </a:p>
                  </a:txBody>
                  <a:tcPr/>
                </a:tc>
              </a:tr>
              <a:tr h="92528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Neartikulisan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objekat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v</a:t>
                      </a:r>
                      <a:r>
                        <a:rPr lang="sr-Latn-RS" sz="2400" b="1" dirty="0" smtClean="0"/>
                        <a:t>/+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28592" y="5059075"/>
            <a:ext cx="803484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Latn-RS" sz="2000" dirty="0" smtClean="0">
                <a:solidFill>
                  <a:schemeClr val="tx1"/>
                </a:solidFill>
              </a:rPr>
              <a:t>Napomena- specifična elaboracija objekta koji ne podrazumeva formu:</a:t>
            </a:r>
          </a:p>
          <a:p>
            <a:r>
              <a:rPr lang="sr-Latn-RS" sz="2000" dirty="0" smtClean="0">
                <a:solidFill>
                  <a:schemeClr val="tx1"/>
                </a:solidFill>
              </a:rPr>
              <a:t>more- </a:t>
            </a:r>
            <a:r>
              <a:rPr lang="en-US" sz="2000" b="1" dirty="0" smtClean="0">
                <a:solidFill>
                  <a:schemeClr val="tx1"/>
                </a:solidFill>
              </a:rPr>
              <a:t>v</a:t>
            </a:r>
            <a:r>
              <a:rPr lang="sr-Latn-RS" sz="2000" dirty="0" smtClean="0">
                <a:solidFill>
                  <a:schemeClr val="tx1"/>
                </a:solidFill>
              </a:rPr>
              <a:t>, ali Jadransko more je </a:t>
            </a:r>
            <a:r>
              <a:rPr lang="en-US" sz="2000" b="1" dirty="0" smtClean="0">
                <a:solidFill>
                  <a:schemeClr val="tx1"/>
                </a:solidFill>
              </a:rPr>
              <a:t>o</a:t>
            </a:r>
            <a:endParaRPr lang="sr-Latn-RS" sz="2000" b="1" dirty="0" smtClean="0">
              <a:solidFill>
                <a:schemeClr val="tx1"/>
              </a:solidFill>
            </a:endParaRPr>
          </a:p>
          <a:p>
            <a:r>
              <a:rPr lang="sr-Latn-RS" sz="2000" smtClean="0">
                <a:solidFill>
                  <a:schemeClr val="tx1"/>
                </a:solidFill>
              </a:rPr>
              <a:t>oblaci- </a:t>
            </a:r>
            <a:r>
              <a:rPr lang="sr-Latn-RS" sz="2000" b="1" dirty="0" smtClean="0">
                <a:solidFill>
                  <a:schemeClr val="tx1"/>
                </a:solidFill>
              </a:rPr>
              <a:t>v</a:t>
            </a:r>
            <a:r>
              <a:rPr lang="sr-Latn-RS" sz="2000" dirty="0" smtClean="0">
                <a:solidFill>
                  <a:schemeClr val="tx1"/>
                </a:solidFill>
              </a:rPr>
              <a:t>, ali kumulusi, stratusi</a:t>
            </a:r>
            <a:r>
              <a:rPr lang="sr-Latn-RS" sz="2000" smtClean="0">
                <a:solidFill>
                  <a:schemeClr val="tx1"/>
                </a:solidFill>
              </a:rPr>
              <a:t>,...-</a:t>
            </a:r>
            <a:r>
              <a:rPr lang="sr-Latn-RS" sz="2000" b="1" smtClean="0">
                <a:solidFill>
                  <a:schemeClr val="tx1"/>
                </a:solidFill>
              </a:rPr>
              <a:t>o</a:t>
            </a:r>
            <a:endParaRPr lang="sr-Latn-R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1815</TotalTime>
  <Words>400</Words>
  <Application>Microsoft Office PowerPoint</Application>
  <PresentationFormat>Custom</PresentationFormat>
  <Paragraphs>46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Retrospect</vt:lpstr>
      <vt:lpstr>Procedure primene obuhvatnog sistema  Džona Eksnera</vt:lpstr>
      <vt:lpstr> Procedure primene obuhvatnog sistema  Džona Eksnera </vt:lpstr>
      <vt:lpstr>2. Faza kodiranja odgovora 2.1.a. Lokacija</vt:lpstr>
      <vt:lpstr>2. Faza kodiranja odgovora 2.1.b. Razvojni kvalitet</vt:lpstr>
      <vt:lpstr>          2.1.b. Razvojni kvalitet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RORŠAHOV TEST SA MRLJAMA</dc:title>
  <dc:creator>Windows User</dc:creator>
  <cp:lastModifiedBy>Windows User</cp:lastModifiedBy>
  <cp:revision>99</cp:revision>
  <dcterms:created xsi:type="dcterms:W3CDTF">2019-05-02T12:47:42Z</dcterms:created>
  <dcterms:modified xsi:type="dcterms:W3CDTF">2022-11-06T10:49:32Z</dcterms:modified>
</cp:coreProperties>
</file>