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8"/>
  </p:handoutMasterIdLst>
  <p:sldIdLst>
    <p:sldId id="256" r:id="rId2"/>
    <p:sldId id="258" r:id="rId3"/>
    <p:sldId id="259" r:id="rId4"/>
    <p:sldId id="261" r:id="rId5"/>
    <p:sldId id="260" r:id="rId6"/>
    <p:sldId id="268" r:id="rId7"/>
    <p:sldId id="273" r:id="rId8"/>
    <p:sldId id="263" r:id="rId9"/>
    <p:sldId id="275" r:id="rId10"/>
    <p:sldId id="272" r:id="rId11"/>
    <p:sldId id="265" r:id="rId12"/>
    <p:sldId id="266" r:id="rId13"/>
    <p:sldId id="267" r:id="rId14"/>
    <p:sldId id="269" r:id="rId15"/>
    <p:sldId id="270" r:id="rId16"/>
    <p:sldId id="274" r:id="rId17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2417A803-3B49-4FB1-BEC6-A4C5F001CBC2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87D5C9BC-7213-4AAF-BC02-C18E385ED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3348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476800-E85E-4DB2-B25D-F657C6A0C39B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FB12DE-879A-40B7-BE0F-F871F5061B3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</a:t>
            </a:r>
            <a:r>
              <a:rPr lang="sr-Latn-RS" dirty="0" smtClean="0"/>
              <a:t>ZORKOVANJE SVAKODNEVNIH ISKUSTAVA</a:t>
            </a:r>
            <a:r>
              <a:rPr lang="en-US" dirty="0" smtClean="0"/>
              <a:t> (</a:t>
            </a:r>
            <a:r>
              <a:rPr lang="en-US" dirty="0" err="1" smtClean="0"/>
              <a:t>USI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398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R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Istraživačke odluke u dizajnu protokola za uzorkovanje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Učestalost i ukupno trajanje istraživanja</a:t>
            </a:r>
          </a:p>
          <a:p>
            <a:pPr lvl="1"/>
            <a:r>
              <a:rPr lang="sr-Latn-RS" dirty="0"/>
              <a:t>Tipične studije 1-4 nedelje; izveštaji raspoređeni u toku budnih sati; 8-12 slučajnih signala dnevno</a:t>
            </a:r>
          </a:p>
          <a:p>
            <a:endParaRPr lang="en-US" dirty="0"/>
          </a:p>
          <a:p>
            <a:r>
              <a:rPr lang="sr-Latn-RS" dirty="0" smtClean="0"/>
              <a:t>Način izveštavanja </a:t>
            </a:r>
          </a:p>
          <a:p>
            <a:pPr lvl="1"/>
            <a:r>
              <a:rPr lang="sr-Latn-RS" dirty="0" smtClean="0"/>
              <a:t>Papir-olovka vs elektronski</a:t>
            </a:r>
          </a:p>
          <a:p>
            <a:pPr lvl="1"/>
            <a:endParaRPr lang="sr-Latn-RS" dirty="0" smtClean="0"/>
          </a:p>
          <a:p>
            <a:r>
              <a:rPr lang="sr-Latn-RS" dirty="0" smtClean="0"/>
              <a:t>Tip pitanja</a:t>
            </a:r>
          </a:p>
          <a:p>
            <a:pPr lvl="1"/>
            <a:r>
              <a:rPr lang="sr-Latn-RS" dirty="0" smtClean="0"/>
              <a:t>Otvorena pitanja, ček-list</a:t>
            </a:r>
            <a:r>
              <a:rPr lang="en-US" dirty="0" smtClean="0"/>
              <a:t>e</a:t>
            </a:r>
            <a:r>
              <a:rPr lang="sr-Latn-RS" dirty="0" smtClean="0"/>
              <a:t> događaja, skale procene...</a:t>
            </a:r>
          </a:p>
          <a:p>
            <a:pPr lvl="1"/>
            <a:endParaRPr lang="sr-Latn-RS" dirty="0" smtClean="0"/>
          </a:p>
          <a:p>
            <a:r>
              <a:rPr lang="sr-Latn-RS" dirty="0" smtClean="0"/>
              <a:t>Plan analize podataka</a:t>
            </a:r>
          </a:p>
          <a:p>
            <a:pPr lvl="1"/>
            <a:r>
              <a:rPr lang="sr-Latn-RS" dirty="0" smtClean="0"/>
              <a:t>Ponovljena merenja, „ugnježden“ dizajn, HLM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586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Najčešće korišćene tehnike USI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Uzorkovanje iskustava (ESM</a:t>
            </a:r>
            <a:r>
              <a:rPr lang="sr-Latn-RS" dirty="0" smtClean="0"/>
              <a:t>)</a:t>
            </a:r>
            <a:endParaRPr lang="en-US" dirty="0" smtClean="0"/>
          </a:p>
          <a:p>
            <a:endParaRPr lang="sr-Latn-RS" dirty="0" smtClean="0"/>
          </a:p>
          <a:p>
            <a:r>
              <a:rPr lang="sr-Latn-RS" dirty="0" smtClean="0"/>
              <a:t>Neposredna ekološka procena (EMA</a:t>
            </a:r>
            <a:r>
              <a:rPr lang="sr-Latn-RS" dirty="0" smtClean="0"/>
              <a:t>)</a:t>
            </a:r>
            <a:endParaRPr lang="en-US" dirty="0" smtClean="0"/>
          </a:p>
          <a:p>
            <a:endParaRPr lang="sr-Latn-RS" dirty="0" smtClean="0"/>
          </a:p>
          <a:p>
            <a:r>
              <a:rPr lang="sr-Latn-RS" dirty="0" smtClean="0"/>
              <a:t>Dnevničke tehnike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465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Uzorkovanje iskustava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Mihalj Čiksentmihalji: </a:t>
            </a:r>
          </a:p>
          <a:p>
            <a:pPr lvl="1"/>
            <a:r>
              <a:rPr lang="sr-Latn-RS" dirty="0" smtClean="0"/>
              <a:t>aktivnosti i emocionalna stanja adolescenata, okolnosti u kojima su u stanju „toka“</a:t>
            </a:r>
          </a:p>
          <a:p>
            <a:pPr lvl="1"/>
            <a:r>
              <a:rPr lang="sr-Latn-RS" dirty="0" smtClean="0"/>
              <a:t>25 adolescenata je po ceo dan nosila eletronske pejdžere; programirani da slučajnim rasporedom 5-7 puta na dan signaliziraju ispitanicima da treba da izveste gde se nalaze, šta rade, o čemu misle i kako se osećaju + u kojoj meri su koncentrisani, osećaj kontrole situacije i osećaj sreće; </a:t>
            </a:r>
          </a:p>
          <a:p>
            <a:pPr lvl="1"/>
            <a:r>
              <a:rPr lang="sr-Latn-RS" dirty="0" smtClean="0"/>
              <a:t>Prikupljeno ukupno 753 izveštaja</a:t>
            </a:r>
          </a:p>
          <a:p>
            <a:pPr lvl="1"/>
            <a:r>
              <a:rPr lang="sr-Latn-RS" dirty="0" smtClean="0"/>
              <a:t>Rezultati: tok podstiču prisustvo drugih ljudi, bavljenje sporotom, rešavanje izazovnih zadataka utd. </a:t>
            </a:r>
          </a:p>
          <a:p>
            <a:r>
              <a:rPr lang="sr-Latn-RS" dirty="0" smtClean="0"/>
              <a:t>Danas se sve svodi na dve reči – mobilni telefoni!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437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Neposredna ekološka procena (EMA)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Ujedinjuje samoizveštaje i psihofioziološke mere: ispitanici istovremeno izveštavaju o sopstvenom stanju i </a:t>
            </a:r>
            <a:r>
              <a:rPr lang="sr-Latn-RS" dirty="0" smtClean="0"/>
              <a:t>ok</a:t>
            </a:r>
            <a:r>
              <a:rPr lang="en-US" dirty="0" smtClean="0"/>
              <a:t>o</a:t>
            </a:r>
            <a:r>
              <a:rPr lang="sr-Latn-RS" dirty="0" smtClean="0"/>
              <a:t>lnostima </a:t>
            </a:r>
            <a:r>
              <a:rPr lang="sr-Latn-RS" dirty="0" smtClean="0"/>
              <a:t>u kojima se nalaze dok se registruje i neka aktivnost autonomnog nervnog sistema (krvni pritisak, puls itd.)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001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Dnevničke tehnike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Ispitanici jednom dnevno izveštavaju o događajima i stanjima prethodnog dana</a:t>
            </a:r>
          </a:p>
          <a:p>
            <a:endParaRPr lang="sr-Latn-RS" dirty="0" smtClean="0"/>
          </a:p>
          <a:p>
            <a:r>
              <a:rPr lang="sr-Latn-RS" dirty="0" smtClean="0"/>
              <a:t>Posebno primereno: </a:t>
            </a:r>
          </a:p>
          <a:p>
            <a:pPr lvl="1"/>
            <a:r>
              <a:rPr lang="sr-Latn-RS" dirty="0" smtClean="0"/>
              <a:t>ako je dan adekvatan interval za događaj koji se prate (npr. </a:t>
            </a:r>
            <a:r>
              <a:rPr lang="sr-Latn-RS" dirty="0" smtClean="0"/>
              <a:t>porodični </a:t>
            </a:r>
            <a:r>
              <a:rPr lang="sr-Latn-RS" dirty="0" smtClean="0"/>
              <a:t>konflikti); </a:t>
            </a:r>
          </a:p>
          <a:p>
            <a:pPr lvl="1"/>
            <a:r>
              <a:rPr lang="sr-Latn-RS" dirty="0" smtClean="0"/>
              <a:t>manje je zahtevno za ispitanike (manje osipanje); </a:t>
            </a:r>
          </a:p>
          <a:p>
            <a:pPr lvl="1"/>
            <a:r>
              <a:rPr lang="sr-Latn-RS" dirty="0" smtClean="0"/>
              <a:t>ukupan period praćenja može biti duži jer je merenje manje učestalo</a:t>
            </a:r>
          </a:p>
          <a:p>
            <a:pPr lvl="1"/>
            <a:endParaRPr lang="sr-Latn-RS" dirty="0" smtClean="0"/>
          </a:p>
          <a:p>
            <a:r>
              <a:rPr lang="sr-Latn-RS" dirty="0" smtClean="0"/>
              <a:t>Ipak – retrospektivne procene!</a:t>
            </a:r>
          </a:p>
          <a:p>
            <a:endParaRPr lang="sr-Latn-RS" dirty="0" smtClean="0"/>
          </a:p>
          <a:p>
            <a:r>
              <a:rPr lang="sr-Latn-RS" dirty="0" smtClean="0"/>
              <a:t>Najčešće korišćenja </a:t>
            </a:r>
            <a:r>
              <a:rPr lang="sr-Latn-RS" i="1" dirty="0" smtClean="0"/>
              <a:t>Tehnika rekonstrukcije dana </a:t>
            </a:r>
            <a:r>
              <a:rPr lang="sr-Latn-RS" dirty="0" smtClean="0"/>
              <a:t>(Kaneman) – rekonstrukcija prethodnog dana uz pomoć strukturisanog upitnika: prvo prisećanje niza epizoda, potom opis svake epizode putem upitnika; na kraju sociodemografki podaci i osobine ličnosti</a:t>
            </a:r>
          </a:p>
        </p:txBody>
      </p:sp>
    </p:spTree>
    <p:extLst>
      <p:ext uri="{BB962C8B-B14F-4D97-AF65-F5344CB8AC3E}">
        <p14:creationId xmlns:p14="http://schemas.microsoft.com/office/powerpoint/2010/main" xmlns="" val="409129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Tehnika rekonstrukcije dana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5302" y="1862931"/>
            <a:ext cx="4913910" cy="43894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6096000" cy="36351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73471"/>
            <a:ext cx="5153025" cy="47818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819399"/>
            <a:ext cx="5800725" cy="3724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231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sad vi...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Kako bi vaša tema mogla biti izučavana na ovaj način: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err="1" smtClean="0"/>
              <a:t>Istra</a:t>
            </a:r>
            <a:r>
              <a:rPr lang="sr-Latn-RS" dirty="0" smtClean="0"/>
              <a:t>živački problem</a:t>
            </a:r>
          </a:p>
          <a:p>
            <a:pPr marL="850392" lvl="1" indent="-457200">
              <a:buFont typeface="+mj-lt"/>
              <a:buAutoNum type="arabicPeriod"/>
            </a:pPr>
            <a:r>
              <a:rPr lang="sr-Latn-RS" dirty="0" smtClean="0"/>
              <a:t>Hipoteze</a:t>
            </a:r>
            <a:endParaRPr lang="en-US" dirty="0" smtClean="0"/>
          </a:p>
          <a:p>
            <a:pPr marL="850392" lvl="1" indent="-457200">
              <a:buFont typeface="+mj-lt"/>
              <a:buAutoNum type="arabicPeriod"/>
            </a:pPr>
            <a:r>
              <a:rPr lang="sr-Latn-RS" dirty="0" smtClean="0"/>
              <a:t>Način </a:t>
            </a:r>
            <a:r>
              <a:rPr lang="sr-Latn-RS" dirty="0"/>
              <a:t>uzorkovanja iskustva</a:t>
            </a:r>
          </a:p>
          <a:p>
            <a:pPr marL="850392" lvl="1" indent="-457200">
              <a:buFont typeface="+mj-lt"/>
              <a:buAutoNum type="arabicPeriod"/>
            </a:pPr>
            <a:r>
              <a:rPr lang="sr-Latn-RS" dirty="0"/>
              <a:t>Učestalost i ukupno trajanje istraživanja</a:t>
            </a:r>
          </a:p>
          <a:p>
            <a:pPr marL="850392" lvl="1" indent="-457200">
              <a:buFont typeface="+mj-lt"/>
              <a:buAutoNum type="arabicPeriod"/>
            </a:pPr>
            <a:r>
              <a:rPr lang="sr-Latn-RS" dirty="0" smtClean="0"/>
              <a:t>Tip pitanja</a:t>
            </a:r>
          </a:p>
          <a:p>
            <a:pPr marL="850392" lvl="1" indent="-457200">
              <a:buFont typeface="+mj-lt"/>
              <a:buAutoNum type="arabicPeriod"/>
            </a:pPr>
            <a:r>
              <a:rPr lang="sr-Latn-RS" dirty="0" smtClean="0"/>
              <a:t>Primena neke od standardnih tehnika</a:t>
            </a:r>
          </a:p>
          <a:p>
            <a:pPr marL="850392" lvl="1" indent="-457200">
              <a:buFont typeface="+mj-lt"/>
              <a:buAutoNum type="arabicPeriod"/>
            </a:pPr>
            <a:r>
              <a:rPr lang="sr-Latn-RS" dirty="0" smtClean="0"/>
              <a:t>Komentar potencijalnih problema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263361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 - uopšteno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>
            <a:normAutofit fontScale="70000" lnSpcReduction="20000"/>
          </a:bodyPr>
          <a:lstStyle/>
          <a:p>
            <a:r>
              <a:rPr lang="sr-Latn-RS" dirty="0" smtClean="0"/>
              <a:t>Kada razmišljamo o pojavama u stvarno</a:t>
            </a:r>
            <a:r>
              <a:rPr lang="en-US" dirty="0" smtClean="0"/>
              <a:t>m</a:t>
            </a:r>
            <a:r>
              <a:rPr lang="sr-Latn-RS" dirty="0" smtClean="0"/>
              <a:t> svetu, u realnom vremenu i poredimo pojedince sa samim sobom kao i sa drugima</a:t>
            </a:r>
          </a:p>
          <a:p>
            <a:endParaRPr lang="sr-Latn-RS" dirty="0" smtClean="0"/>
          </a:p>
          <a:p>
            <a:r>
              <a:rPr lang="sr-Latn-RS" dirty="0" smtClean="0"/>
              <a:t>Neposredno beleženje događaja onako kako se oni odvijaju u realnim životnim okolnostima (interpersonalni odnosi, emocije, komunikacije, međugrupni odnosi...)</a:t>
            </a:r>
          </a:p>
          <a:p>
            <a:endParaRPr lang="sr-Latn-RS" dirty="0" smtClean="0"/>
          </a:p>
          <a:p>
            <a:r>
              <a:rPr lang="sr-Latn-RS" dirty="0" smtClean="0"/>
              <a:t>Svakodnevna iskustva:</a:t>
            </a:r>
          </a:p>
          <a:p>
            <a:pPr lvl="1"/>
            <a:r>
              <a:rPr lang="sr-Latn-RS" dirty="0" smtClean="0"/>
              <a:t>Objektivne informacije (rad srca, krvni pritisak...)</a:t>
            </a:r>
          </a:p>
          <a:p>
            <a:pPr lvl="1"/>
            <a:r>
              <a:rPr lang="sr-Latn-RS" dirty="0" smtClean="0"/>
              <a:t>Samoizveštaji (raspoloženja, samopoštovanje ...)</a:t>
            </a:r>
          </a:p>
          <a:p>
            <a:pPr lvl="1"/>
            <a:endParaRPr lang="sr-Latn-RS" dirty="0" smtClean="0"/>
          </a:p>
          <a:p>
            <a:r>
              <a:rPr lang="sr-Latn-RS" dirty="0" smtClean="0"/>
              <a:t>Grupa tehnika: uzorkovanje svakodnevnih iskustava, uzorkovanje iskustava, dnevničke tehnike, neposredna ekološka procena, ambulatorna procena...</a:t>
            </a:r>
          </a:p>
          <a:p>
            <a:endParaRPr lang="sr-Latn-RS" dirty="0" smtClean="0"/>
          </a:p>
          <a:p>
            <a:r>
              <a:rPr lang="sr-Latn-RS" dirty="0" smtClean="0"/>
              <a:t>Zajedničko: ponovljenja merenja u prirodnom okruženju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USI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Posmatranje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370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 – Podsticaji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Lakoća prikupljanja podataka </a:t>
            </a:r>
          </a:p>
          <a:p>
            <a:pPr lvl="1"/>
            <a:r>
              <a:rPr lang="sr-Latn-RS" dirty="0" smtClean="0"/>
              <a:t>mobilni telefoni povezani na internet, stalna dostupnost; uređaji za praćenje fizioloških parametara</a:t>
            </a:r>
          </a:p>
          <a:p>
            <a:endParaRPr lang="sr-Latn-RS" dirty="0" smtClean="0"/>
          </a:p>
          <a:p>
            <a:r>
              <a:rPr lang="sr-Latn-RS" dirty="0" smtClean="0"/>
              <a:t>Potreba za izučavanjem svakodnevnih događaja </a:t>
            </a:r>
          </a:p>
          <a:p>
            <a:pPr lvl="1"/>
            <a:r>
              <a:rPr lang="sr-Latn-RS" dirty="0" smtClean="0"/>
              <a:t>mali, obični i česti događaji i njihov uticaj na psihološke ishode; značajni životni stresori vs kumulativni efekt</a:t>
            </a:r>
            <a:r>
              <a:rPr lang="en-US" dirty="0" smtClean="0"/>
              <a:t>i</a:t>
            </a:r>
            <a:r>
              <a:rPr lang="sr-Latn-RS" dirty="0" smtClean="0"/>
              <a:t> živ</a:t>
            </a:r>
            <a:r>
              <a:rPr lang="en-US" dirty="0" smtClean="0"/>
              <a:t>o</a:t>
            </a:r>
            <a:r>
              <a:rPr lang="sr-Latn-RS" dirty="0" smtClean="0"/>
              <a:t>tnih događaja, npr. </a:t>
            </a:r>
            <a:r>
              <a:rPr lang="sr-Latn-RS" dirty="0"/>
              <a:t>n</a:t>
            </a:r>
            <a:r>
              <a:rPr lang="sr-Latn-RS" dirty="0" smtClean="0"/>
              <a:t>aporan prevoz do posla</a:t>
            </a:r>
          </a:p>
          <a:p>
            <a:endParaRPr lang="sr-Latn-RS" dirty="0" smtClean="0"/>
          </a:p>
          <a:p>
            <a:r>
              <a:rPr lang="sr-Latn-RS" dirty="0" smtClean="0"/>
              <a:t>Potreba za izučavanjem konkretnih iskustava </a:t>
            </a:r>
          </a:p>
          <a:p>
            <a:pPr lvl="1"/>
            <a:r>
              <a:rPr lang="sr-Latn-RS" dirty="0" smtClean="0"/>
              <a:t>neposredno i detaljno izveštavanje vs generalizovane evaluacije iskustava u klasičnom samouzveštavanju</a:t>
            </a:r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196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 – Podsticaji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Potreba za uvažavanjem konteksta </a:t>
            </a:r>
          </a:p>
          <a:p>
            <a:pPr lvl="1"/>
            <a:r>
              <a:rPr lang="sr-Latn-RS" dirty="0" smtClean="0"/>
              <a:t>„</a:t>
            </a:r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socijalna</a:t>
            </a:r>
            <a:r>
              <a:rPr lang="en-US" dirty="0"/>
              <a:t> </a:t>
            </a:r>
            <a:r>
              <a:rPr lang="en-US" dirty="0" err="1"/>
              <a:t>psihologija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naukom</a:t>
            </a:r>
            <a:r>
              <a:rPr lang="en-US" dirty="0"/>
              <a:t> o </a:t>
            </a:r>
            <a:r>
              <a:rPr lang="en-US" dirty="0" err="1" smtClean="0"/>
              <a:t>situacijama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  <a:r>
              <a:rPr lang="en-US" dirty="0" err="1" smtClean="0"/>
              <a:t>socijalni</a:t>
            </a:r>
            <a:r>
              <a:rPr lang="en-US" dirty="0" smtClean="0"/>
              <a:t> </a:t>
            </a:r>
            <a:r>
              <a:rPr lang="en-US" dirty="0" err="1"/>
              <a:t>psiholozi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propuštaju</a:t>
            </a:r>
            <a:r>
              <a:rPr lang="en-US" dirty="0"/>
              <a:t> da </a:t>
            </a:r>
            <a:r>
              <a:rPr lang="en-US" dirty="0" err="1"/>
              <a:t>sagledaju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fenomeni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proučavaju</a:t>
            </a:r>
            <a:r>
              <a:rPr lang="en-US" dirty="0"/>
              <a:t>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konteksta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proučavaju</a:t>
            </a:r>
            <a:r>
              <a:rPr lang="en-US" dirty="0" smtClean="0"/>
              <a:t>“</a:t>
            </a:r>
            <a:r>
              <a:rPr lang="sr-Latn-RS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Paluck</a:t>
            </a:r>
            <a:r>
              <a:rPr lang="en-US" dirty="0"/>
              <a:t> &amp; </a:t>
            </a:r>
            <a:r>
              <a:rPr lang="en-US" dirty="0" err="1"/>
              <a:t>Cialdini</a:t>
            </a:r>
            <a:r>
              <a:rPr lang="en-US" dirty="0"/>
              <a:t>, 2014</a:t>
            </a:r>
            <a:r>
              <a:rPr lang="en-US" dirty="0" smtClean="0"/>
              <a:t>).</a:t>
            </a:r>
            <a:endParaRPr lang="sr-Latn-RS" dirty="0" smtClean="0"/>
          </a:p>
          <a:p>
            <a:pPr lvl="1"/>
            <a:r>
              <a:rPr lang="sr-Latn-RS" dirty="0" smtClean="0"/>
              <a:t>Kontekst se uzima u obzir na tri načina: </a:t>
            </a:r>
          </a:p>
          <a:p>
            <a:pPr lvl="2"/>
            <a:r>
              <a:rPr lang="sr-Latn-RS" dirty="0" smtClean="0"/>
              <a:t>nove tehnologije omogućava</a:t>
            </a:r>
            <a:r>
              <a:rPr lang="en-US" dirty="0" err="1" smtClean="0"/>
              <a:t>ju</a:t>
            </a:r>
            <a:r>
              <a:rPr lang="sr-Latn-RS" dirty="0" smtClean="0"/>
              <a:t> da se prepozna kontekst u kome se ispitanik nalazi i pitanje tome prilagodi (da li spava ili trči; da li je na poslu ili kod kuće); </a:t>
            </a:r>
          </a:p>
          <a:p>
            <a:pPr lvl="2"/>
            <a:r>
              <a:rPr lang="sr-Latn-RS" dirty="0" smtClean="0"/>
              <a:t>informacija i o ispitaniku i o kontekstu, pa samim tim i bolja veza ta dva; </a:t>
            </a:r>
          </a:p>
          <a:p>
            <a:pPr lvl="2"/>
            <a:r>
              <a:rPr lang="sr-Latn-RS" dirty="0" smtClean="0"/>
              <a:t>ekološka validnost</a:t>
            </a:r>
          </a:p>
          <a:p>
            <a:endParaRPr lang="sr-Latn-RS" dirty="0" smtClean="0"/>
          </a:p>
          <a:p>
            <a:r>
              <a:rPr lang="sr-Latn-RS" dirty="0" smtClean="0"/>
              <a:t>Potreba za razlikovanjem </a:t>
            </a:r>
            <a:r>
              <a:rPr lang="sr-Latn-RS" i="1" dirty="0" smtClean="0"/>
              <a:t>intra</a:t>
            </a:r>
            <a:r>
              <a:rPr lang="sr-Latn-RS" dirty="0" smtClean="0"/>
              <a:t>personalnih i </a:t>
            </a:r>
            <a:r>
              <a:rPr lang="sr-Latn-RS" i="1" dirty="0" smtClean="0"/>
              <a:t>int</a:t>
            </a:r>
            <a:r>
              <a:rPr lang="en-US" i="1" dirty="0" smtClean="0"/>
              <a:t>e</a:t>
            </a:r>
            <a:r>
              <a:rPr lang="sr-Latn-RS" i="1" dirty="0" smtClean="0"/>
              <a:t>r</a:t>
            </a:r>
            <a:r>
              <a:rPr lang="sr-Latn-RS" dirty="0" smtClean="0"/>
              <a:t>personalnih efekata </a:t>
            </a:r>
          </a:p>
          <a:p>
            <a:pPr lvl="1"/>
            <a:r>
              <a:rPr lang="sr-Latn-RS" dirty="0" smtClean="0"/>
              <a:t>npr. </a:t>
            </a:r>
            <a:r>
              <a:rPr lang="sr-Latn-RS" dirty="0"/>
              <a:t>k</a:t>
            </a:r>
            <a:r>
              <a:rPr lang="sr-Latn-RS" dirty="0" smtClean="0"/>
              <a:t>orelacija besa i tuge na interpersonalnom nivou i intrapersonalnom nivou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452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Ciljevi USI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Opis </a:t>
            </a:r>
            <a:r>
              <a:rPr lang="sr-Latn-RS" dirty="0" smtClean="0"/>
              <a:t>iskustva</a:t>
            </a:r>
            <a:endParaRPr lang="en-US" dirty="0" smtClean="0"/>
          </a:p>
          <a:p>
            <a:endParaRPr lang="sr-Latn-RS" dirty="0" smtClean="0"/>
          </a:p>
          <a:p>
            <a:r>
              <a:rPr lang="sr-Latn-RS" dirty="0" smtClean="0"/>
              <a:t>Testiranje prepostavki o </a:t>
            </a:r>
            <a:r>
              <a:rPr lang="sr-Latn-RS" dirty="0" smtClean="0"/>
              <a:t>povezanosti</a:t>
            </a:r>
            <a:endParaRPr lang="en-US" dirty="0" smtClean="0"/>
          </a:p>
          <a:p>
            <a:endParaRPr lang="sr-Latn-RS" dirty="0" smtClean="0"/>
          </a:p>
          <a:p>
            <a:r>
              <a:rPr lang="sr-Latn-RS" dirty="0" smtClean="0"/>
              <a:t>Otk</a:t>
            </a:r>
            <a:r>
              <a:rPr lang="en-US" dirty="0" smtClean="0"/>
              <a:t>r</a:t>
            </a:r>
            <a:r>
              <a:rPr lang="sr-Latn-RS" dirty="0" smtClean="0"/>
              <a:t>ivanje novih povezanosti i generisanje novih pretpostavki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533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R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Istraživačke odluke u dizajnu protokola za uzorkovanje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0"/>
            <a:ext cx="7581900" cy="2838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3951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R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Istraživačke odluke u dizajnu protokola za uzorkovanje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Način uzorkovanja </a:t>
            </a:r>
            <a:r>
              <a:rPr lang="sr-Latn-RS" dirty="0" smtClean="0"/>
              <a:t>iskustva</a:t>
            </a:r>
            <a:endParaRPr lang="en-US" dirty="0" smtClean="0"/>
          </a:p>
          <a:p>
            <a:endParaRPr lang="sr-Latn-RS" dirty="0" smtClean="0"/>
          </a:p>
          <a:p>
            <a:r>
              <a:rPr lang="sr-Latn-RS" dirty="0" smtClean="0"/>
              <a:t>Učestalost i ukupno trajanje </a:t>
            </a:r>
            <a:r>
              <a:rPr lang="sr-Latn-RS" dirty="0" smtClean="0"/>
              <a:t>istraživanja</a:t>
            </a:r>
            <a:endParaRPr lang="en-US" dirty="0" smtClean="0"/>
          </a:p>
          <a:p>
            <a:endParaRPr lang="sr-Latn-RS" dirty="0" smtClean="0"/>
          </a:p>
          <a:p>
            <a:r>
              <a:rPr lang="sr-Latn-RS" dirty="0"/>
              <a:t>Način izveštavanja </a:t>
            </a:r>
            <a:endParaRPr lang="en-US" dirty="0" smtClean="0"/>
          </a:p>
          <a:p>
            <a:endParaRPr lang="sr-Latn-RS" dirty="0"/>
          </a:p>
          <a:p>
            <a:r>
              <a:rPr lang="sr-Latn-RS" dirty="0" smtClean="0"/>
              <a:t>Tip </a:t>
            </a:r>
            <a:r>
              <a:rPr lang="sr-Latn-RS" dirty="0" smtClean="0"/>
              <a:t>pitanja</a:t>
            </a:r>
            <a:endParaRPr lang="en-US" dirty="0" smtClean="0"/>
          </a:p>
          <a:p>
            <a:endParaRPr lang="sr-Latn-RS" dirty="0"/>
          </a:p>
          <a:p>
            <a:r>
              <a:rPr lang="sr-Latn-RS" dirty="0" smtClean="0"/>
              <a:t>Plan </a:t>
            </a:r>
            <a:r>
              <a:rPr lang="sr-Latn-RS" dirty="0"/>
              <a:t>analize podataka</a:t>
            </a:r>
          </a:p>
          <a:p>
            <a:pPr marL="393192" lvl="1" indent="0">
              <a:buNone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83051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R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Istraživačke odluke u dizajnu protokola za uzorkovanje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 smtClean="0"/>
              <a:t>Način uzorkovanja </a:t>
            </a:r>
            <a:r>
              <a:rPr lang="sr-Latn-RS" dirty="0" smtClean="0"/>
              <a:t>iskustva</a:t>
            </a:r>
            <a:endParaRPr lang="en-US" dirty="0" smtClean="0"/>
          </a:p>
          <a:p>
            <a:pPr lvl="1"/>
            <a:r>
              <a:rPr lang="sr-Latn-RS" i="1" dirty="0" smtClean="0"/>
              <a:t>Vremensko </a:t>
            </a:r>
            <a:r>
              <a:rPr lang="sr-Latn-RS" i="1" dirty="0" smtClean="0"/>
              <a:t>uzorkovanje </a:t>
            </a:r>
            <a:r>
              <a:rPr lang="sr-Latn-RS" dirty="0" smtClean="0"/>
              <a:t>(unapred određenim vremenskim intervalima – svakog sata, nekoliko puta dnevno, jednom dnevno</a:t>
            </a:r>
            <a:r>
              <a:rPr lang="sr-Latn-RS" dirty="0" smtClean="0"/>
              <a:t>)</a:t>
            </a:r>
            <a:endParaRPr lang="en-US" dirty="0" smtClean="0"/>
          </a:p>
          <a:p>
            <a:pPr lvl="1"/>
            <a:endParaRPr lang="sr-Latn-RS" dirty="0" smtClean="0"/>
          </a:p>
          <a:p>
            <a:pPr lvl="1"/>
            <a:r>
              <a:rPr lang="sr-Latn-RS" i="1" dirty="0" smtClean="0"/>
              <a:t>Slučajno uzorkovanje </a:t>
            </a:r>
            <a:r>
              <a:rPr lang="sr-Latn-RS" dirty="0" smtClean="0"/>
              <a:t>(slučajni raspored dobijanjem signala</a:t>
            </a:r>
            <a:r>
              <a:rPr lang="sr-Latn-RS" dirty="0" smtClean="0"/>
              <a:t>)</a:t>
            </a:r>
            <a:endParaRPr lang="en-US" dirty="0" smtClean="0"/>
          </a:p>
          <a:p>
            <a:pPr lvl="1"/>
            <a:endParaRPr lang="sr-Latn-RS" dirty="0" smtClean="0"/>
          </a:p>
          <a:p>
            <a:pPr lvl="1"/>
            <a:r>
              <a:rPr lang="sr-Latn-RS" i="1" dirty="0" smtClean="0"/>
              <a:t>Uzorkovanje događ</a:t>
            </a:r>
            <a:r>
              <a:rPr lang="sr-Latn-RS" dirty="0" smtClean="0"/>
              <a:t>aja (kada se desi događaj koji je istraživač precizno definisao; </a:t>
            </a:r>
            <a:r>
              <a:rPr lang="sr-Latn-RS" i="1" dirty="0" smtClean="0"/>
              <a:t>Ročesterski inventar interakcija </a:t>
            </a:r>
            <a:r>
              <a:rPr lang="sr-Latn-RS" dirty="0" smtClean="0"/>
              <a:t>– svaka socijalna interakcija koja traj</a:t>
            </a:r>
            <a:r>
              <a:rPr lang="en-US" dirty="0" smtClean="0"/>
              <a:t>e</a:t>
            </a:r>
            <a:r>
              <a:rPr lang="sr-Latn-RS" dirty="0" smtClean="0"/>
              <a:t> duže od 10 minuta)</a:t>
            </a:r>
          </a:p>
          <a:p>
            <a:pPr lvl="1"/>
            <a:endParaRPr lang="sr-Latn-RS" dirty="0" smtClean="0"/>
          </a:p>
          <a:p>
            <a:pPr lvl="1"/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382852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Poređenje tri tipa protokola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812" y="2048669"/>
            <a:ext cx="6048375" cy="4162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0231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159</TotalTime>
  <Words>768</Words>
  <Application>Microsoft Office PowerPoint</Application>
  <PresentationFormat>On-screen Show (4:3)</PresentationFormat>
  <Paragraphs>110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UZORKOVANJE SVAKODNEVNIH ISKUSTAVA (USI)</vt:lpstr>
      <vt:lpstr>USI - uopšteno</vt:lpstr>
      <vt:lpstr>USI – Podsticaji </vt:lpstr>
      <vt:lpstr>USI – Podsticaji </vt:lpstr>
      <vt:lpstr>Ciljevi USI</vt:lpstr>
      <vt:lpstr>Istraživačke odluke u dizajnu protokola za uzorkovanje</vt:lpstr>
      <vt:lpstr>Istraživačke odluke u dizajnu protokola za uzorkovanje</vt:lpstr>
      <vt:lpstr>Istraživačke odluke u dizajnu protokola za uzorkovanje</vt:lpstr>
      <vt:lpstr>Poređenje tri tipa protokola</vt:lpstr>
      <vt:lpstr>Istraživačke odluke u dizajnu protokola za uzorkovanje</vt:lpstr>
      <vt:lpstr>Najčešće korišćene tehnike USI</vt:lpstr>
      <vt:lpstr>Uzorkovanje iskustava</vt:lpstr>
      <vt:lpstr>Neposredna ekološka procena (EMA)</vt:lpstr>
      <vt:lpstr>Dnevničke tehnike</vt:lpstr>
      <vt:lpstr>Tehnika rekonstrukcije dana</vt:lpstr>
      <vt:lpstr>A sad vi...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Tijana</dc:creator>
  <cp:lastModifiedBy>Korisnik</cp:lastModifiedBy>
  <cp:revision>30</cp:revision>
  <cp:lastPrinted>2019-05-06T17:29:01Z</cp:lastPrinted>
  <dcterms:created xsi:type="dcterms:W3CDTF">2019-05-02T16:05:36Z</dcterms:created>
  <dcterms:modified xsi:type="dcterms:W3CDTF">2019-05-07T07:49:12Z</dcterms:modified>
</cp:coreProperties>
</file>