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4"/>
  </p:notesMasterIdLst>
  <p:sldIdLst>
    <p:sldId id="256" r:id="rId2"/>
    <p:sldId id="333" r:id="rId3"/>
    <p:sldId id="262" r:id="rId4"/>
    <p:sldId id="259" r:id="rId5"/>
    <p:sldId id="304" r:id="rId6"/>
    <p:sldId id="258" r:id="rId7"/>
    <p:sldId id="263" r:id="rId8"/>
    <p:sldId id="264" r:id="rId9"/>
    <p:sldId id="265" r:id="rId10"/>
    <p:sldId id="284" r:id="rId11"/>
    <p:sldId id="294" r:id="rId12"/>
    <p:sldId id="267" r:id="rId13"/>
    <p:sldId id="295" r:id="rId14"/>
    <p:sldId id="297" r:id="rId15"/>
    <p:sldId id="268" r:id="rId16"/>
    <p:sldId id="269" r:id="rId17"/>
    <p:sldId id="306" r:id="rId18"/>
    <p:sldId id="270" r:id="rId19"/>
    <p:sldId id="271" r:id="rId20"/>
    <p:sldId id="311" r:id="rId21"/>
    <p:sldId id="272" r:id="rId22"/>
    <p:sldId id="273" r:id="rId23"/>
    <p:sldId id="310" r:id="rId24"/>
    <p:sldId id="274" r:id="rId25"/>
    <p:sldId id="287" r:id="rId26"/>
    <p:sldId id="307" r:id="rId27"/>
    <p:sldId id="275" r:id="rId28"/>
    <p:sldId id="288" r:id="rId29"/>
    <p:sldId id="308" r:id="rId30"/>
    <p:sldId id="276" r:id="rId31"/>
    <p:sldId id="289" r:id="rId32"/>
    <p:sldId id="309" r:id="rId33"/>
    <p:sldId id="277" r:id="rId34"/>
    <p:sldId id="301" r:id="rId35"/>
    <p:sldId id="312" r:id="rId36"/>
    <p:sldId id="278" r:id="rId37"/>
    <p:sldId id="302" r:id="rId38"/>
    <p:sldId id="313" r:id="rId39"/>
    <p:sldId id="280" r:id="rId40"/>
    <p:sldId id="291" r:id="rId41"/>
    <p:sldId id="315" r:id="rId42"/>
    <p:sldId id="281" r:id="rId43"/>
    <p:sldId id="292" r:id="rId44"/>
    <p:sldId id="314" r:id="rId45"/>
    <p:sldId id="282" r:id="rId46"/>
    <p:sldId id="303" r:id="rId47"/>
    <p:sldId id="316" r:id="rId48"/>
    <p:sldId id="293" r:id="rId49"/>
    <p:sldId id="300" r:id="rId50"/>
    <p:sldId id="305" r:id="rId51"/>
    <p:sldId id="332" r:id="rId52"/>
    <p:sldId id="329" r:id="rId53"/>
    <p:sldId id="330" r:id="rId54"/>
    <p:sldId id="331" r:id="rId55"/>
    <p:sldId id="322" r:id="rId56"/>
    <p:sldId id="323" r:id="rId57"/>
    <p:sldId id="324" r:id="rId58"/>
    <p:sldId id="325" r:id="rId59"/>
    <p:sldId id="326" r:id="rId60"/>
    <p:sldId id="327" r:id="rId61"/>
    <p:sldId id="328" r:id="rId62"/>
    <p:sldId id="334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65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9378A-E48D-4F53-BA12-DC83C42EB3B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DC6F6-00CB-4E45-95FC-63EADC7D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4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FF00C1-4D28-4FAC-A164-27BE516F863F}" type="slidenum">
              <a:rPr lang="en-US"/>
              <a:pPr/>
              <a:t>52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1A87A-233F-406E-BEBB-5220CF392839}" type="slidenum">
              <a:rPr lang="en-US"/>
              <a:pPr/>
              <a:t>60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*</a:t>
            </a:r>
            <a:r>
              <a:rPr lang="en-US" baseline="0"/>
              <a:t> Poredjenje 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BCBB09C-3EC6-4061-9F25-6E1CAA542A45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Kl</a:t>
            </a:r>
            <a:r>
              <a:rPr lang="sr-Latn-CS" dirty="0"/>
              <a:t>i</a:t>
            </a:r>
            <a:r>
              <a:rPr lang="en-US" dirty="0" err="1"/>
              <a:t>ni</a:t>
            </a:r>
            <a:r>
              <a:rPr lang="x-none" dirty="0"/>
              <a:t>čka procena inteligencije</a:t>
            </a:r>
            <a:br>
              <a:rPr lang="x-none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aktor</a:t>
            </a:r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(Kaufman i Lichtenberger, 2006)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202936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verbalnog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razumevanja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(FVR):</a:t>
            </a:r>
          </a:p>
          <a:p>
            <a:pPr lvl="1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konceptualizacija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reproduk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znanja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značenje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reči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rezonovanje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sposobnost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da se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ideje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misli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verbalizuju</a:t>
            </a:r>
            <a:endParaRPr lang="sr-Latn-R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perceptivne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organizacije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(FPO):</a:t>
            </a:r>
          </a:p>
          <a:p>
            <a:pPr lvl="1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Vizuo-motorna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koordinacija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integracija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stimulusa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neverbalno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rezonovanje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primena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vizuelno-spacijalnih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vizuelno-motornih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veština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da bi se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rešili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različiti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problemi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koji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nisu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stečeni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kroz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edukaciju</a:t>
            </a:r>
            <a:endParaRPr lang="sr-Latn-R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radne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memorije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(FRM):</a:t>
            </a:r>
          </a:p>
          <a:p>
            <a:pPr lvl="1">
              <a:buNone/>
            </a:pPr>
            <a:r>
              <a:rPr lang="en-US" dirty="0">
                <a:cs typeface="Calibri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Numerička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sposobnost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sekvencionalno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procesiranje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o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dgov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usmene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stimuluse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koji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uključuju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sekvencioniranje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brojeva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zahteva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solidnu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neometenu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usmerenu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pažnju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sr-Cyrl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posobnost koncentracije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 održavanja pažnje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62000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3200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aktor</a:t>
            </a:r>
            <a:r>
              <a:rPr lang="sr-Latn-R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(Kaufman i Lichtenberger, 2006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x-none" dirty="0">
                <a:latin typeface="Calibri" pitchFamily="34" charset="0"/>
                <a:cs typeface="Calibri" pitchFamily="34" charset="0"/>
              </a:rPr>
              <a:t>Važno proveriti i koliko </a:t>
            </a:r>
            <a:r>
              <a:rPr lang="x-none">
                <a:latin typeface="Calibri" pitchFamily="34" charset="0"/>
                <a:cs typeface="Calibri" pitchFamily="34" charset="0"/>
              </a:rPr>
              <a:t>su faktori </a:t>
            </a:r>
            <a:r>
              <a:rPr lang="x-none" b="1" dirty="0">
                <a:latin typeface="Calibri" pitchFamily="34" charset="0"/>
                <a:cs typeface="Calibri" pitchFamily="34" charset="0"/>
              </a:rPr>
              <a:t>kompozitni</a:t>
            </a:r>
            <a:r>
              <a:rPr lang="x-none" dirty="0">
                <a:latin typeface="Calibri" pitchFamily="34" charset="0"/>
                <a:cs typeface="Calibri" pitchFamily="34" charset="0"/>
              </a:rPr>
              <a:t> jer ukoliko postoji veliko odstupanje u skorovima na subtestovima koji ih sačinjavaju, nema ih smisla intepretirati!!!</a:t>
            </a:r>
          </a:p>
          <a:p>
            <a:pPr>
              <a:buNone/>
            </a:pPr>
            <a:endParaRPr lang="x-none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verbalnog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razumevanja</a:t>
            </a:r>
            <a:r>
              <a:rPr lang="en-US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>
                <a:latin typeface="Calibri" pitchFamily="34" charset="0"/>
                <a:cs typeface="Calibri" pitchFamily="34" charset="0"/>
              </a:rPr>
              <a:t>   </a:t>
            </a:r>
            <a:r>
              <a:rPr lang="sr-Cyrl-CS" b="1" dirty="0">
                <a:latin typeface="Calibri" pitchFamily="34" charset="0"/>
                <a:cs typeface="Calibri" pitchFamily="34" charset="0"/>
              </a:rPr>
              <a:t>FVR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 = (INF + REČ + SHV + SL) / 4 =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en-US" b="1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perceptivne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organizacije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>
                <a:latin typeface="Calibri" pitchFamily="34" charset="0"/>
                <a:cs typeface="Calibri" pitchFamily="34" charset="0"/>
              </a:rPr>
              <a:t>   </a:t>
            </a:r>
            <a:r>
              <a:rPr lang="sr-Cyrl-CS" b="1" dirty="0">
                <a:latin typeface="Calibri" pitchFamily="34" charset="0"/>
                <a:cs typeface="Calibri" pitchFamily="34" charset="0"/>
              </a:rPr>
              <a:t>FPO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 = (DOP + KM + SF) / 3 =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radne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memorije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>
                <a:latin typeface="Calibri" pitchFamily="34" charset="0"/>
                <a:cs typeface="Calibri" pitchFamily="34" charset="0"/>
              </a:rPr>
              <a:t>    </a:t>
            </a:r>
            <a:r>
              <a:rPr lang="sr-Cyrl-CS" b="1" dirty="0">
                <a:latin typeface="Calibri" pitchFamily="34" charset="0"/>
                <a:cs typeface="Calibri" pitchFamily="34" charset="0"/>
              </a:rPr>
              <a:t>F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RM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 = (PB + ARIT) / 2 =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534400" cy="990600"/>
          </a:xfrm>
        </p:spPr>
        <p:txBody>
          <a:bodyPr>
            <a:normAutofit/>
          </a:bodyPr>
          <a:lstStyle/>
          <a:p>
            <a:r>
              <a:rPr lang="x-none" sz="3200">
                <a:solidFill>
                  <a:schemeClr val="accent2"/>
                </a:solidFill>
              </a:rPr>
              <a:t>3. Korak: analiza intertestovne varijabilnosti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848600" cy="459333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>
                <a:latin typeface="Calibri" pitchFamily="34" charset="0"/>
                <a:cs typeface="Calibri" pitchFamily="34" charset="0"/>
              </a:rPr>
              <a:t>Adekvatno tumačenje rezultata dobijenih na</a:t>
            </a:r>
          </a:p>
          <a:p>
            <a:pPr marL="109728" indent="0" algn="just">
              <a:spcAft>
                <a:spcPts val="600"/>
              </a:spcAft>
              <a:buClr>
                <a:schemeClr val="accent2"/>
              </a:buClr>
              <a:buNone/>
            </a:pPr>
            <a:r>
              <a:rPr lang="x-none" sz="2400" dirty="0">
                <a:latin typeface="Calibri" pitchFamily="34" charset="0"/>
                <a:cs typeface="Calibri" pitchFamily="34" charset="0"/>
              </a:rPr>
              <a:t>VITI-ju</a:t>
            </a:r>
            <a:r>
              <a:rPr lang="sr-Cyrl-C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x-none" sz="2400" dirty="0">
                <a:latin typeface="Calibri" pitchFamily="34" charset="0"/>
                <a:cs typeface="Calibri" pitchFamily="34" charset="0"/>
              </a:rPr>
              <a:t>zasniva se na dobrom poznavanju onoga što svaki subtest meri!!!</a:t>
            </a:r>
          </a:p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>
                <a:latin typeface="Calibri" pitchFamily="34" charset="0"/>
                <a:cs typeface="Calibri" pitchFamily="34" charset="0"/>
              </a:rPr>
              <a:t>Važno je razumeti da nijedan subtest nije čista mera neke pojedinačne intelektualne sposobnosti, većinom svaki subtest meri nekoliko sposobnosti</a:t>
            </a:r>
            <a:endParaRPr lang="sr-Cyrl-CS" sz="2400" dirty="0">
              <a:latin typeface="Calibri" pitchFamily="34" charset="0"/>
              <a:cs typeface="Calibri" pitchFamily="34" charset="0"/>
            </a:endParaRPr>
          </a:p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>
                <a:latin typeface="Calibri" pitchFamily="34" charset="0"/>
                <a:cs typeface="Calibri" pitchFamily="34" charset="0"/>
              </a:rPr>
              <a:t>Dobijeni niski ili visoki skorovi na svakom subtestu zahtevaju interpretaciju</a:t>
            </a:r>
            <a:endParaRPr lang="sr-Cyrl-CS" sz="2400" dirty="0"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/>
          </a:bodyPr>
          <a:lstStyle/>
          <a:p>
            <a:r>
              <a:rPr lang="x-none" sz="3200">
                <a:solidFill>
                  <a:schemeClr val="accent2"/>
                </a:solidFill>
              </a:rPr>
              <a:t>Procen</a:t>
            </a:r>
            <a:r>
              <a:rPr lang="sr-Latn-RS" sz="3200" dirty="0">
                <a:solidFill>
                  <a:schemeClr val="accent2"/>
                </a:solidFill>
              </a:rPr>
              <a:t>a</a:t>
            </a:r>
            <a:r>
              <a:rPr lang="x-none" sz="3200">
                <a:solidFill>
                  <a:schemeClr val="accent2"/>
                </a:solidFill>
              </a:rPr>
              <a:t> značajnost</a:t>
            </a:r>
            <a:r>
              <a:rPr lang="sr-Latn-RS" sz="3200" dirty="0">
                <a:solidFill>
                  <a:schemeClr val="accent2"/>
                </a:solidFill>
              </a:rPr>
              <a:t>i</a:t>
            </a:r>
            <a:r>
              <a:rPr lang="x-none" sz="3200">
                <a:solidFill>
                  <a:schemeClr val="accent2"/>
                </a:solidFill>
              </a:rPr>
              <a:t> odstupanja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Računamo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celu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en-US" u="sng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suma</a:t>
            </a:r>
            <a:r>
              <a:rPr lang="en-US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skaliranih</a:t>
            </a:r>
            <a:r>
              <a:rPr lang="en-US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skorova</a:t>
            </a:r>
            <a:r>
              <a:rPr lang="en-US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subtestova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podeljena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brojem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primenjenih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testova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Odstupanje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1.5 skaliranih poena smatra se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klinički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relevantnim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odstupanjem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 odstupanje +/-3 kao veoma relevantno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Ako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je razlika verbalnog i neverbalnog dela skale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12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više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poena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CS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obavezno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računamo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posebno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za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i AS za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manipu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tivni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Autofit/>
          </a:bodyPr>
          <a:lstStyle/>
          <a:p>
            <a:r>
              <a:rPr lang="sr-Latn-RS" sz="3600" dirty="0">
                <a:solidFill>
                  <a:schemeClr val="accent2"/>
                </a:solidFill>
                <a:effectLst/>
              </a:rPr>
              <a:t>Dozvoljena odstupanja (Kaufman 2006)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15208"/>
              </p:ext>
            </p:extLst>
          </p:nvPr>
        </p:nvGraphicFramePr>
        <p:xfrm>
          <a:off x="457200" y="2133600"/>
          <a:ext cx="8229996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Subtest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Dozvoljena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razlika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odnosu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AS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Subtest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Dozvol</a:t>
                      </a:r>
                      <a:r>
                        <a:rPr kumimoji="0" lang="sr-Latn-C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ena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razlika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odnosu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AS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Dopune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Brojevi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Strip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Rečnik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Mozaik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Aritmetika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Sklapanje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Shavatnje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Šifra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Sličnosti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x-none" sz="3600">
                <a:solidFill>
                  <a:schemeClr val="accent2"/>
                </a:solidFill>
              </a:rPr>
              <a:t>SKATER ANALIZA</a:t>
            </a:r>
            <a:r>
              <a:rPr lang="sr-Latn-RS" sz="3600" dirty="0">
                <a:solidFill>
                  <a:schemeClr val="accent2"/>
                </a:solidFill>
              </a:rPr>
              <a:t> - </a:t>
            </a:r>
            <a:r>
              <a:rPr lang="en-US" sz="3600" dirty="0">
                <a:solidFill>
                  <a:schemeClr val="accent2"/>
                </a:solidFill>
              </a:rPr>
              <a:t>I</a:t>
            </a:r>
            <a:r>
              <a:rPr lang="x-none" sz="3600">
                <a:solidFill>
                  <a:schemeClr val="accent2"/>
                </a:solidFill>
              </a:rPr>
              <a:t>nterpretacija skorova na pojedinačnim subtestovima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x-none">
                <a:solidFill>
                  <a:schemeClr val="accent2"/>
                </a:solidFill>
              </a:rPr>
              <a:t>INFORMACIJE</a:t>
            </a:r>
            <a:endParaRPr lang="sr-Latn-RS" dirty="0">
              <a:solidFill>
                <a:schemeClr val="accent2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M</a:t>
            </a:r>
            <a:r>
              <a:rPr lang="x-none" sz="2400" dirty="0">
                <a:cs typeface="Calibri" pitchFamily="34" charset="0"/>
              </a:rPr>
              <a:t>eri opseg opšteg znanja činjenica ili fond opštih znanja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D</a:t>
            </a:r>
            <a:r>
              <a:rPr lang="x-none" sz="2400" dirty="0">
                <a:cs typeface="Calibri" pitchFamily="34" charset="0"/>
              </a:rPr>
              <a:t>ugoročna memorija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N</a:t>
            </a:r>
            <a:r>
              <a:rPr lang="x-none" sz="2400" dirty="0">
                <a:cs typeface="Calibri" pitchFamily="34" charset="0"/>
              </a:rPr>
              <a:t>a skorove utiču i:</a:t>
            </a:r>
          </a:p>
          <a:p>
            <a:pPr lvl="1"/>
            <a:r>
              <a:rPr lang="en-US" sz="2400" dirty="0">
                <a:solidFill>
                  <a:schemeClr val="tx2"/>
                </a:solidFill>
                <a:cs typeface="Calibri" pitchFamily="34" charset="0"/>
              </a:rPr>
              <a:t>B</a:t>
            </a:r>
            <a:r>
              <a:rPr lang="x-none" sz="2400" dirty="0">
                <a:solidFill>
                  <a:schemeClr val="tx2"/>
                </a:solidFill>
                <a:cs typeface="Calibri" pitchFamily="34" charset="0"/>
              </a:rPr>
              <a:t>udnost u odnosu na okolinu</a:t>
            </a:r>
          </a:p>
          <a:p>
            <a:pPr lvl="1"/>
            <a:r>
              <a:rPr lang="en-US" sz="2400" dirty="0">
                <a:solidFill>
                  <a:schemeClr val="tx2"/>
                </a:solidFill>
                <a:cs typeface="Calibri" pitchFamily="34" charset="0"/>
              </a:rPr>
              <a:t>K</a:t>
            </a:r>
            <a:r>
              <a:rPr lang="x-none" sz="2400">
                <a:solidFill>
                  <a:schemeClr val="tx2"/>
                </a:solidFill>
                <a:cs typeface="Calibri" pitchFamily="34" charset="0"/>
              </a:rPr>
              <a:t>ulturološk</a:t>
            </a:r>
            <a:r>
              <a:rPr lang="sr-Latn-CS" sz="2400" dirty="0">
                <a:solidFill>
                  <a:schemeClr val="tx2"/>
                </a:solidFill>
                <a:cs typeface="Calibri" pitchFamily="34" charset="0"/>
              </a:rPr>
              <a:t>o bogatsvo </a:t>
            </a:r>
            <a:r>
              <a:rPr lang="x-none" sz="2400">
                <a:solidFill>
                  <a:schemeClr val="tx2"/>
                </a:solidFill>
                <a:cs typeface="Calibri" pitchFamily="34" charset="0"/>
              </a:rPr>
              <a:t>uslova </a:t>
            </a:r>
            <a:r>
              <a:rPr lang="x-none" sz="2400" dirty="0">
                <a:solidFill>
                  <a:schemeClr val="tx2"/>
                </a:solidFill>
                <a:cs typeface="Calibri" pitchFamily="34" charset="0"/>
              </a:rPr>
              <a:t>u kojima je ispitanik odrastao</a:t>
            </a:r>
          </a:p>
          <a:p>
            <a:pPr lvl="1"/>
            <a:r>
              <a:rPr lang="en-US" sz="2400" dirty="0">
                <a:solidFill>
                  <a:schemeClr val="tx2"/>
                </a:solidFill>
                <a:cs typeface="Calibri" pitchFamily="34" charset="0"/>
              </a:rPr>
              <a:t>I</a:t>
            </a:r>
            <a:r>
              <a:rPr lang="x-none" sz="2400" dirty="0">
                <a:solidFill>
                  <a:schemeClr val="tx2"/>
                </a:solidFill>
                <a:cs typeface="Calibri" pitchFamily="34" charset="0"/>
              </a:rPr>
              <a:t>ntelektualna radoznalost i ambicioznost</a:t>
            </a:r>
          </a:p>
          <a:p>
            <a:pPr lvl="1"/>
            <a:r>
              <a:rPr lang="en-US" sz="2400" dirty="0">
                <a:solidFill>
                  <a:schemeClr val="tx2"/>
                </a:solidFill>
                <a:cs typeface="Calibri" pitchFamily="34" charset="0"/>
              </a:rPr>
              <a:t>Š</a:t>
            </a:r>
            <a:r>
              <a:rPr lang="x-none" sz="2400" dirty="0">
                <a:solidFill>
                  <a:schemeClr val="tx2"/>
                </a:solidFill>
                <a:cs typeface="Calibri" pitchFamily="34" charset="0"/>
              </a:rPr>
              <a:t>iroka interesovanja</a:t>
            </a:r>
          </a:p>
          <a:p>
            <a:pPr lvl="1"/>
            <a:r>
              <a:rPr lang="en-US" sz="2400" dirty="0">
                <a:solidFill>
                  <a:schemeClr val="tx2"/>
                </a:solidFill>
                <a:cs typeface="Calibri" pitchFamily="34" charset="0"/>
              </a:rPr>
              <a:t>Š</a:t>
            </a:r>
            <a:r>
              <a:rPr lang="x-none" sz="2400" dirty="0">
                <a:solidFill>
                  <a:schemeClr val="tx2"/>
                </a:solidFill>
                <a:cs typeface="Calibri" pitchFamily="34" charset="0"/>
              </a:rPr>
              <a:t>kolsko učenje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9144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INFORMACIJE</a:t>
            </a:r>
            <a:r>
              <a:rPr lang="sr-Latn-RS" sz="3600" dirty="0">
                <a:solidFill>
                  <a:schemeClr val="accent2"/>
                </a:solidFill>
              </a:rPr>
              <a:t>- </a:t>
            </a:r>
            <a:r>
              <a:rPr lang="x-none" sz="360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3340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H</a:t>
            </a:r>
            <a:r>
              <a:rPr lang="x-none" dirty="0"/>
              <a:t>ronično </a:t>
            </a:r>
            <a:r>
              <a:rPr lang="x-none" b="1" dirty="0"/>
              <a:t>an</a:t>
            </a:r>
            <a:r>
              <a:rPr lang="en-US" b="1" dirty="0" err="1"/>
              <a:t>ksiozne</a:t>
            </a:r>
            <a:r>
              <a:rPr lang="en-US" b="1" dirty="0"/>
              <a:t> </a:t>
            </a:r>
            <a:r>
              <a:rPr lang="en-US" b="1" dirty="0" err="1"/>
              <a:t>osobe</a:t>
            </a:r>
            <a:r>
              <a:rPr lang="x-none" b="1" dirty="0"/>
              <a:t> </a:t>
            </a:r>
            <a:r>
              <a:rPr lang="x-none" dirty="0"/>
              <a:t>mogu praviti greške na lakšim ajtemima i imati snižene skorove u celini</a:t>
            </a:r>
            <a:r>
              <a:rPr lang="en-US" dirty="0"/>
              <a:t>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a</a:t>
            </a:r>
            <a:r>
              <a:rPr lang="x-none" dirty="0"/>
              <a:t>jtemi su emocionalno neutralni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N</a:t>
            </a:r>
            <a:r>
              <a:rPr lang="x-none" dirty="0"/>
              <a:t>euspeh na lakšim uz uspeh na težim ajtemima sugerišu </a:t>
            </a:r>
            <a:r>
              <a:rPr lang="x-none" b="1" dirty="0"/>
              <a:t>deficit u prisećanju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O</a:t>
            </a:r>
            <a:r>
              <a:rPr lang="x-none" dirty="0"/>
              <a:t>dgovori sa trivijalnim, suvišnim,</a:t>
            </a:r>
            <a:r>
              <a:rPr lang="sr-Latn-CS" dirty="0"/>
              <a:t> </a:t>
            </a:r>
            <a:r>
              <a:rPr lang="x-none" dirty="0"/>
              <a:t>nepotrebnim detaljima mogu ukazivati na </a:t>
            </a:r>
            <a:r>
              <a:rPr lang="x-none" b="1" dirty="0"/>
              <a:t>opsesivnost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B</a:t>
            </a:r>
            <a:r>
              <a:rPr lang="x-none" dirty="0"/>
              <a:t>izarni odgovori ukazuju na </a:t>
            </a:r>
            <a:r>
              <a:rPr lang="sr-Latn-RS" dirty="0"/>
              <a:t>težu </a:t>
            </a:r>
            <a:r>
              <a:rPr lang="x-none" dirty="0"/>
              <a:t>psihopatologiju </a:t>
            </a:r>
            <a:r>
              <a:rPr lang="x-none" b="1" dirty="0"/>
              <a:t>(sch</a:t>
            </a:r>
            <a:r>
              <a:rPr lang="sr-Latn-RS" b="1" dirty="0"/>
              <a:t>)</a:t>
            </a:r>
            <a:endParaRPr lang="x-none" b="1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R</a:t>
            </a:r>
            <a:r>
              <a:rPr lang="x-none" dirty="0"/>
              <a:t>epresivni defanzivni stil kod ispitanika koji iz sećanja “brišu” sve činjenice koje su na bilo koji način asocirane sa konfliktom; kada je skor na INF dosta n</a:t>
            </a:r>
            <a:r>
              <a:rPr lang="sr-Latn-CS" dirty="0"/>
              <a:t>i</a:t>
            </a:r>
            <a:r>
              <a:rPr lang="x-none" dirty="0"/>
              <a:t>ži od skorova na R</a:t>
            </a:r>
            <a:r>
              <a:rPr lang="en-US" dirty="0"/>
              <a:t>e</a:t>
            </a:r>
            <a:r>
              <a:rPr lang="x-none" dirty="0"/>
              <a:t>čniku i Shvatanju </a:t>
            </a:r>
            <a:r>
              <a:rPr lang="en-US" dirty="0" err="1"/>
              <a:t>mo</a:t>
            </a:r>
            <a:r>
              <a:rPr lang="sr-Latn-RS" dirty="0"/>
              <a:t>ž</a:t>
            </a:r>
            <a:r>
              <a:rPr lang="en-US" dirty="0"/>
              <a:t>e da </a:t>
            </a:r>
            <a:r>
              <a:rPr lang="x-none" dirty="0"/>
              <a:t> ukazuje na snažno </a:t>
            </a:r>
            <a:r>
              <a:rPr lang="x-none" b="1" dirty="0"/>
              <a:t>potiskivanje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V</a:t>
            </a:r>
            <a:r>
              <a:rPr lang="x-none" dirty="0"/>
              <a:t>isoki skorovi odražavaju intelektualn</a:t>
            </a:r>
            <a:r>
              <a:rPr lang="sr-Latn-RS" dirty="0"/>
              <a:t>e</a:t>
            </a:r>
            <a:r>
              <a:rPr lang="x-none" dirty="0"/>
              <a:t> ambici</a:t>
            </a:r>
            <a:r>
              <a:rPr lang="sr-Latn-RS" dirty="0"/>
              <a:t>je, a </a:t>
            </a:r>
            <a:r>
              <a:rPr lang="x-none" dirty="0"/>
              <a:t>mogu biti povezani sa </a:t>
            </a:r>
            <a:r>
              <a:rPr lang="x-none" b="1" dirty="0"/>
              <a:t>intelektualizacijom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/>
              <a:t>N</a:t>
            </a:r>
            <a:r>
              <a:rPr lang="x-none" dirty="0"/>
              <a:t>iski skorovi mogu odražavati tendenciju da se lako odustane, </a:t>
            </a:r>
            <a:r>
              <a:rPr lang="x-none" b="1" dirty="0"/>
              <a:t>hostilnost</a:t>
            </a:r>
            <a:r>
              <a:rPr lang="x-none" dirty="0"/>
              <a:t> prema “školskim” zadacima, </a:t>
            </a:r>
            <a:r>
              <a:rPr lang="x-none" b="1" dirty="0"/>
              <a:t>perfekcionistički stil </a:t>
            </a:r>
            <a:r>
              <a:rPr lang="x-none" dirty="0"/>
              <a:t>u kome se nedavanje odgovora preferira u odnosu na davanje nesavršenog odgovora</a:t>
            </a:r>
            <a:r>
              <a:rPr lang="sr-Latn-RS" dirty="0"/>
              <a:t> i sl.</a:t>
            </a:r>
            <a:endParaRPr lang="x-non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685800"/>
          </a:xfrm>
        </p:spPr>
        <p:txBody>
          <a:bodyPr>
            <a:normAutofit/>
          </a:bodyPr>
          <a:lstStyle/>
          <a:p>
            <a:r>
              <a:rPr lang="sr-Latn-CS" sz="3600" b="1" dirty="0">
                <a:solidFill>
                  <a:schemeClr val="accent2"/>
                </a:solidFill>
                <a:effectLst/>
              </a:rPr>
              <a:t>Rapaportovi  dif.dijagnostički znaci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9036496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/>
              <a:t>Informacije – dif. dijagnostički aspekt </a:t>
            </a:r>
          </a:p>
          <a:p>
            <a:pPr>
              <a:buNone/>
            </a:pPr>
            <a:r>
              <a:rPr lang="sr-Latn-CS" sz="2400" b="1" dirty="0"/>
              <a:t>Povišenje: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kod osoba koje su odrasle u povoljnim sociokulturnim  uslovima;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koji se brane intelektualizacijom (</a:t>
            </a:r>
            <a:r>
              <a:rPr lang="sr-Latn-CS" sz="2400" b="1" i="1" dirty="0"/>
              <a:t>opsesivni, paranoidni</a:t>
            </a:r>
            <a:r>
              <a:rPr lang="sr-Latn-CS" sz="2400" dirty="0"/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kod </a:t>
            </a:r>
            <a:r>
              <a:rPr lang="sr-Latn-CS" sz="2400" b="1" i="1" dirty="0"/>
              <a:t>anksioznih</a:t>
            </a:r>
            <a:r>
              <a:rPr lang="sr-Latn-CS" sz="2400" dirty="0"/>
              <a:t> i </a:t>
            </a:r>
            <a:r>
              <a:rPr lang="sr-Latn-CS" sz="2400" b="1" i="1" dirty="0"/>
              <a:t>preadaptiranih</a:t>
            </a:r>
            <a:r>
              <a:rPr lang="sr-Latn-CS" sz="2400" dirty="0"/>
              <a:t> osoba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ili je povišenje </a:t>
            </a:r>
            <a:r>
              <a:rPr lang="sr-Latn-CS" sz="2400" b="1" i="1" dirty="0"/>
              <a:t>prividn</a:t>
            </a:r>
            <a:r>
              <a:rPr lang="en-US" sz="2400" b="1" i="1" dirty="0"/>
              <a:t>o</a:t>
            </a:r>
            <a:r>
              <a:rPr lang="sr-Latn-CS" sz="2400" dirty="0"/>
              <a:t> zbog sniženja ostalih rezultata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kod osoba sa niskim obrazovanjem  i nestimulativnim  razvojnim uslovima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kod </a:t>
            </a:r>
            <a:r>
              <a:rPr lang="sr-Latn-CS" sz="2400" b="1" i="1" dirty="0"/>
              <a:t>histrioničnih  </a:t>
            </a:r>
            <a:r>
              <a:rPr lang="sr-Latn-CS" sz="2400" dirty="0"/>
              <a:t>(osoba koje su sklone da se brane potiskivanjem (</a:t>
            </a:r>
            <a:r>
              <a:rPr lang="sr-Latn-CS" sz="2400" i="1" dirty="0"/>
              <a:t>Informacije su niže od Shvatanja</a:t>
            </a:r>
            <a:r>
              <a:rPr lang="sr-Latn-C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64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BROJEVI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A</a:t>
            </a:r>
            <a:r>
              <a:rPr lang="x-none" sz="2400" dirty="0"/>
              <a:t>uditivno sekvencioniranje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M</a:t>
            </a:r>
            <a:r>
              <a:rPr lang="x-none" sz="2400" dirty="0"/>
              <a:t>entalna budnost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Sposobnost zadržavanja </a:t>
            </a:r>
            <a:r>
              <a:rPr lang="x-none" sz="2400"/>
              <a:t>informacija </a:t>
            </a:r>
            <a:r>
              <a:rPr lang="x-none" sz="2400" dirty="0"/>
              <a:t>za dalje kognitivno procesiranje (brojevi unazad)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N</a:t>
            </a:r>
            <a:r>
              <a:rPr lang="x-none" sz="2400" dirty="0"/>
              <a:t>a skorove utiču i 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</a:t>
            </a:r>
            <a:r>
              <a:rPr lang="x-none" sz="2000" dirty="0">
                <a:solidFill>
                  <a:schemeClr val="tx1"/>
                </a:solidFill>
              </a:rPr>
              <a:t>posobnost da </a:t>
            </a:r>
            <a:r>
              <a:rPr lang="x-none" sz="2000">
                <a:solidFill>
                  <a:schemeClr val="tx1"/>
                </a:solidFill>
              </a:rPr>
              <a:t>se pasivno </a:t>
            </a:r>
            <a:r>
              <a:rPr lang="x-none" sz="2000" dirty="0">
                <a:solidFill>
                  <a:schemeClr val="tx1"/>
                </a:solidFill>
              </a:rPr>
              <a:t>primi stimulus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O</a:t>
            </a:r>
            <a:r>
              <a:rPr lang="x-none" sz="2000" dirty="0">
                <a:solidFill>
                  <a:schemeClr val="tx1"/>
                </a:solidFill>
              </a:rPr>
              <a:t>pseg pažnje</a:t>
            </a:r>
          </a:p>
          <a:p>
            <a:pPr lvl="1"/>
            <a:r>
              <a:rPr lang="x-none" sz="2000">
                <a:solidFill>
                  <a:schemeClr val="tx1"/>
                </a:solidFill>
              </a:rPr>
              <a:t>Distraktibilnost</a:t>
            </a:r>
            <a:endParaRPr lang="sr-Latn-RS" sz="2000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</a:t>
            </a:r>
            <a:r>
              <a:rPr lang="x-none" sz="2000">
                <a:solidFill>
                  <a:schemeClr val="tx1"/>
                </a:solidFill>
              </a:rPr>
              <a:t>nksioznost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F</a:t>
            </a:r>
            <a:r>
              <a:rPr lang="x-none" sz="2000" dirty="0">
                <a:solidFill>
                  <a:schemeClr val="tx1"/>
                </a:solidFill>
              </a:rPr>
              <a:t>leksibilnost (da </a:t>
            </a:r>
            <a:r>
              <a:rPr lang="x-none" sz="2000">
                <a:solidFill>
                  <a:schemeClr val="tx1"/>
                </a:solidFill>
              </a:rPr>
              <a:t>se </a:t>
            </a:r>
            <a:r>
              <a:rPr lang="sr-Latn-RS" sz="2000" dirty="0">
                <a:solidFill>
                  <a:schemeClr val="tx1"/>
                </a:solidFill>
              </a:rPr>
              <a:t>prebaci mentalni set </a:t>
            </a:r>
            <a:r>
              <a:rPr lang="x-none" sz="2000">
                <a:solidFill>
                  <a:schemeClr val="tx1"/>
                </a:solidFill>
              </a:rPr>
              <a:t>sa </a:t>
            </a:r>
            <a:r>
              <a:rPr lang="sr-Latn-CS" sz="2000" dirty="0">
                <a:solidFill>
                  <a:schemeClr val="tx1"/>
                </a:solidFill>
              </a:rPr>
              <a:t>B</a:t>
            </a:r>
            <a:r>
              <a:rPr lang="x-none" sz="2000">
                <a:solidFill>
                  <a:schemeClr val="tx1"/>
                </a:solidFill>
              </a:rPr>
              <a:t>roj</a:t>
            </a:r>
            <a:r>
              <a:rPr lang="sr-Latn-CS" sz="2000" dirty="0">
                <a:solidFill>
                  <a:schemeClr val="tx1"/>
                </a:solidFill>
              </a:rPr>
              <a:t>e</a:t>
            </a:r>
            <a:r>
              <a:rPr lang="x-none" sz="2000">
                <a:solidFill>
                  <a:schemeClr val="tx1"/>
                </a:solidFill>
              </a:rPr>
              <a:t>va unapred </a:t>
            </a:r>
            <a:r>
              <a:rPr lang="sr-Latn-RS" sz="2000" dirty="0">
                <a:solidFill>
                  <a:schemeClr val="tx1"/>
                </a:solidFill>
              </a:rPr>
              <a:t>na</a:t>
            </a:r>
            <a:r>
              <a:rPr lang="x-none" sz="2000">
                <a:solidFill>
                  <a:schemeClr val="tx1"/>
                </a:solidFill>
              </a:rPr>
              <a:t> </a:t>
            </a:r>
            <a:r>
              <a:rPr lang="sr-Latn-CS" sz="2000" dirty="0">
                <a:solidFill>
                  <a:schemeClr val="tx1"/>
                </a:solidFill>
              </a:rPr>
              <a:t>B</a:t>
            </a:r>
            <a:r>
              <a:rPr lang="x-none" sz="2000">
                <a:solidFill>
                  <a:schemeClr val="tx1"/>
                </a:solidFill>
              </a:rPr>
              <a:t>rojev</a:t>
            </a:r>
            <a:r>
              <a:rPr lang="sr-Latn-RS" sz="2000" dirty="0">
                <a:solidFill>
                  <a:schemeClr val="tx1"/>
                </a:solidFill>
              </a:rPr>
              <a:t>e</a:t>
            </a:r>
            <a:r>
              <a:rPr lang="x-none" sz="2000">
                <a:solidFill>
                  <a:schemeClr val="tx1"/>
                </a:solidFill>
              </a:rPr>
              <a:t> </a:t>
            </a:r>
            <a:r>
              <a:rPr lang="x-none" sz="2000" dirty="0">
                <a:solidFill>
                  <a:schemeClr val="tx1"/>
                </a:solidFill>
              </a:rPr>
              <a:t>unazad)</a:t>
            </a:r>
          </a:p>
          <a:p>
            <a:pPr lvl="1"/>
            <a:r>
              <a:rPr lang="x-none" sz="2000" dirty="0">
                <a:solidFill>
                  <a:schemeClr val="tx1"/>
                </a:solidFill>
              </a:rPr>
              <a:t>Negativizam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BROJEVI</a:t>
            </a:r>
            <a:r>
              <a:rPr lang="sr-Latn-RS" sz="3600" dirty="0">
                <a:solidFill>
                  <a:schemeClr val="accent2"/>
                </a:solidFill>
              </a:rPr>
              <a:t>- </a:t>
            </a:r>
            <a:r>
              <a:rPr lang="x-none" sz="360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0060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V</a:t>
            </a:r>
            <a:r>
              <a:rPr lang="x-none" sz="2400" dirty="0"/>
              <a:t>a</a:t>
            </a:r>
            <a:r>
              <a:rPr lang="sr-Latn-CS" sz="2400" dirty="0"/>
              <a:t>ž</a:t>
            </a:r>
            <a:r>
              <a:rPr lang="x-none" sz="2400" dirty="0"/>
              <a:t>no je utvrditi da li je </a:t>
            </a:r>
            <a:r>
              <a:rPr lang="sr-Latn-CS" sz="2400" dirty="0"/>
              <a:t>p</a:t>
            </a:r>
            <a:r>
              <a:rPr lang="x-none" sz="2400" dirty="0"/>
              <a:t>odbačaj posledica lošeg pamćenja, problema sekvencioniranja, ank</a:t>
            </a:r>
            <a:r>
              <a:rPr lang="sr-Latn-CS" sz="2400" dirty="0"/>
              <a:t>s</a:t>
            </a:r>
            <a:r>
              <a:rPr lang="x-none" sz="2400" dirty="0"/>
              <a:t>ioznosti, </a:t>
            </a:r>
            <a:r>
              <a:rPr lang="sr-Latn-RS" sz="2400" dirty="0"/>
              <a:t> </a:t>
            </a:r>
            <a:r>
              <a:rPr lang="x-none" sz="2400" dirty="0"/>
              <a:t>nepažnje (da li usled intruzija ili anksi</a:t>
            </a:r>
            <a:r>
              <a:rPr lang="sr-Latn-CS" sz="2400" dirty="0"/>
              <a:t>o</a:t>
            </a:r>
            <a:r>
              <a:rPr lang="x-none" sz="2400" dirty="0"/>
              <a:t>znosti), </a:t>
            </a:r>
            <a:r>
              <a:rPr lang="sr-Latn-RS" sz="2400" dirty="0"/>
              <a:t> </a:t>
            </a:r>
            <a:r>
              <a:rPr lang="x-none" sz="2400" dirty="0"/>
              <a:t>negativizma, niske mot</a:t>
            </a:r>
            <a:r>
              <a:rPr lang="sr-Latn-CS" sz="2400" dirty="0"/>
              <a:t>i</a:t>
            </a:r>
            <a:r>
              <a:rPr lang="x-none" sz="2400" dirty="0"/>
              <a:t>vacije, nespos</a:t>
            </a:r>
            <a:r>
              <a:rPr lang="sr-Latn-CS" sz="2400" dirty="0"/>
              <a:t>o</a:t>
            </a:r>
            <a:r>
              <a:rPr lang="x-none" sz="2400" dirty="0"/>
              <a:t>bnosti da se razvije strategija, nisk</a:t>
            </a:r>
            <a:r>
              <a:rPr lang="sr-Latn-CS" sz="2400" dirty="0"/>
              <a:t>e</a:t>
            </a:r>
            <a:r>
              <a:rPr lang="x-none" sz="2400" dirty="0"/>
              <a:t> i</a:t>
            </a:r>
            <a:r>
              <a:rPr lang="sr-Latn-CS" sz="2400" dirty="0"/>
              <a:t>n</a:t>
            </a:r>
            <a:r>
              <a:rPr lang="x-none" sz="2400" dirty="0"/>
              <a:t>teligencije u celini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P</a:t>
            </a:r>
            <a:r>
              <a:rPr lang="x-none" sz="2400" dirty="0"/>
              <a:t>rose</a:t>
            </a:r>
            <a:r>
              <a:rPr lang="sr-Latn-CS" sz="2400" dirty="0"/>
              <a:t>k</a:t>
            </a:r>
            <a:r>
              <a:rPr lang="x-none" sz="2400" dirty="0"/>
              <a:t> za odraslog čoveka je </a:t>
            </a:r>
            <a:r>
              <a:rPr lang="sr-Latn-CS" sz="2400" dirty="0"/>
              <a:t>memorisanje </a:t>
            </a:r>
            <a:r>
              <a:rPr lang="sr-Latn-RS" sz="2400" dirty="0"/>
              <a:t>6,4</a:t>
            </a:r>
            <a:r>
              <a:rPr lang="x-none" sz="2400" dirty="0"/>
              <a:t> (</a:t>
            </a:r>
            <a:r>
              <a:rPr lang="sr-Latn-CS" sz="2400" dirty="0"/>
              <a:t>brojeva </a:t>
            </a:r>
            <a:r>
              <a:rPr lang="x-none" sz="2400" dirty="0"/>
              <a:t>unapred) i 4,7 (</a:t>
            </a:r>
            <a:r>
              <a:rPr lang="sr-Latn-CS" sz="2400" dirty="0"/>
              <a:t>brojeva </a:t>
            </a:r>
            <a:r>
              <a:rPr lang="x-none" sz="2400" dirty="0"/>
              <a:t>unazad), sve ispod toga je klinički relevatno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Na uspešnost više utiče testovna, aktuelna anksioznost</a:t>
            </a:r>
            <a:r>
              <a:rPr lang="x-none" sz="2400" dirty="0"/>
              <a:t> nego hronična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S</a:t>
            </a:r>
            <a:r>
              <a:rPr lang="x-none" sz="2400" dirty="0"/>
              <a:t>enzitivni</a:t>
            </a:r>
            <a:r>
              <a:rPr lang="sr-Latn-CS" sz="2400" dirty="0"/>
              <a:t>ost </a:t>
            </a:r>
            <a:r>
              <a:rPr lang="x-none" sz="2400" dirty="0"/>
              <a:t>na uslove testiranja koji nisu idealni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I</a:t>
            </a:r>
            <a:r>
              <a:rPr lang="x-none" sz="2400" dirty="0"/>
              <a:t>mpulsivnost (po</a:t>
            </a:r>
            <a:r>
              <a:rPr lang="sr-Latn-CS" sz="2400" dirty="0"/>
              <a:t>č</a:t>
            </a:r>
            <a:r>
              <a:rPr lang="x-none" sz="2400" dirty="0"/>
              <a:t>inje da ponavlja pre nego što je ispitivač završo ili jako brzo</a:t>
            </a:r>
            <a:r>
              <a:rPr lang="sr-Latn-CS" sz="2400" dirty="0"/>
              <a:t> ponavlja</a:t>
            </a:r>
            <a:r>
              <a:rPr lang="x-none" sz="2400" dirty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914400"/>
          </a:xfrm>
        </p:spPr>
        <p:txBody>
          <a:bodyPr>
            <a:normAutofit/>
          </a:bodyPr>
          <a:lstStyle/>
          <a:p>
            <a:r>
              <a:rPr lang="x-none" dirty="0">
                <a:solidFill>
                  <a:schemeClr val="accent2"/>
                </a:solidFill>
              </a:rPr>
              <a:t>Analiza i </a:t>
            </a:r>
            <a:r>
              <a:rPr lang="x-none">
                <a:solidFill>
                  <a:schemeClr val="accent2"/>
                </a:solidFill>
              </a:rPr>
              <a:t>interpretacija rezultata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763918" cy="4572000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sr-Latn-RS" dirty="0"/>
              <a:t>     </a:t>
            </a:r>
            <a:r>
              <a:rPr lang="x-none" dirty="0"/>
              <a:t>Interpretativna strategija u </a:t>
            </a:r>
            <a:r>
              <a:rPr lang="hr-HR" dirty="0"/>
              <a:t>6</a:t>
            </a:r>
            <a:r>
              <a:rPr lang="x-none" dirty="0"/>
              <a:t> koraka:</a:t>
            </a:r>
            <a:endParaRPr lang="sr-Latn-RS" dirty="0"/>
          </a:p>
          <a:p>
            <a:pPr marL="514350" indent="-514350">
              <a:buNone/>
            </a:pPr>
            <a:endParaRPr lang="x-none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x-none" dirty="0">
                <a:solidFill>
                  <a:schemeClr val="tx1"/>
                </a:solidFill>
              </a:rPr>
              <a:t>rocena i klasifikacija globalnog postignuća (IQ total)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x-none" dirty="0">
                <a:solidFill>
                  <a:schemeClr val="tx1"/>
                </a:solidFill>
              </a:rPr>
              <a:t>rocena </a:t>
            </a:r>
            <a:r>
              <a:rPr lang="sr-Latn-CS" dirty="0">
                <a:solidFill>
                  <a:schemeClr val="tx1"/>
                </a:solidFill>
              </a:rPr>
              <a:t>razlike </a:t>
            </a:r>
            <a:r>
              <a:rPr lang="x-none" dirty="0">
                <a:solidFill>
                  <a:schemeClr val="tx1"/>
                </a:solidFill>
              </a:rPr>
              <a:t>I</a:t>
            </a:r>
            <a:r>
              <a:rPr lang="sr-Latn-CS" dirty="0">
                <a:solidFill>
                  <a:schemeClr val="tx1"/>
                </a:solidFill>
              </a:rPr>
              <a:t>Q</a:t>
            </a:r>
            <a:r>
              <a:rPr lang="x-none" dirty="0">
                <a:solidFill>
                  <a:schemeClr val="tx1"/>
                </a:solidFill>
              </a:rPr>
              <a:t>v i I</a:t>
            </a:r>
            <a:r>
              <a:rPr lang="sr-Latn-RS" dirty="0">
                <a:solidFill>
                  <a:schemeClr val="tx1"/>
                </a:solidFill>
              </a:rPr>
              <a:t>Q</a:t>
            </a:r>
            <a:r>
              <a:rPr lang="x-none" dirty="0">
                <a:solidFill>
                  <a:schemeClr val="tx1"/>
                </a:solidFill>
              </a:rPr>
              <a:t>m</a:t>
            </a:r>
            <a:r>
              <a:rPr lang="sr-Latn-RS" dirty="0">
                <a:solidFill>
                  <a:schemeClr val="tx1"/>
                </a:solidFill>
              </a:rPr>
              <a:t>,</a:t>
            </a:r>
            <a:r>
              <a:rPr lang="x-none" dirty="0">
                <a:solidFill>
                  <a:schemeClr val="tx1"/>
                </a:solidFill>
              </a:rPr>
              <a:t> kao i procena faktora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>
                <a:solidFill>
                  <a:schemeClr val="tx1"/>
                </a:solidFill>
              </a:rPr>
              <a:t>Analiza intertestovne varijabilnosti (skater</a:t>
            </a:r>
            <a:r>
              <a:rPr lang="sr-Latn-CS" dirty="0">
                <a:solidFill>
                  <a:schemeClr val="tx1"/>
                </a:solidFill>
              </a:rPr>
              <a:t> analiza</a:t>
            </a:r>
            <a:r>
              <a:rPr lang="x-none" dirty="0">
                <a:solidFill>
                  <a:schemeClr val="tx1"/>
                </a:solidFill>
              </a:rPr>
              <a:t>)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>
                <a:solidFill>
                  <a:schemeClr val="tx1"/>
                </a:solidFill>
              </a:rPr>
              <a:t>Analiza intratestovne varijabilnosti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>
                <a:solidFill>
                  <a:schemeClr val="tx1"/>
                </a:solidFill>
              </a:rPr>
              <a:t>Analiza sadržaja odgovora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verbalizacije</a:t>
            </a:r>
            <a:endParaRPr lang="hr-HR" dirty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hr-HR" sz="2400" dirty="0">
                <a:solidFill>
                  <a:schemeClr val="tx1"/>
                </a:solidFill>
              </a:rPr>
              <a:t>rocena efikasnosti - p</a:t>
            </a:r>
            <a:r>
              <a:rPr lang="en-US" sz="2400" dirty="0">
                <a:solidFill>
                  <a:schemeClr val="tx1"/>
                </a:solidFill>
              </a:rPr>
              <a:t>ore</a:t>
            </a:r>
            <a:r>
              <a:rPr lang="sr-Latn-RS" sz="2400" dirty="0">
                <a:solidFill>
                  <a:schemeClr val="tx1"/>
                </a:solidFill>
              </a:rPr>
              <a:t>đ</a:t>
            </a:r>
            <a:r>
              <a:rPr lang="en-US" sz="2400" dirty="0" err="1">
                <a:solidFill>
                  <a:schemeClr val="tx1"/>
                </a:solidFill>
              </a:rPr>
              <a:t>enje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testovnog</a:t>
            </a:r>
            <a:r>
              <a:rPr lang="en-US" sz="2400" dirty="0">
                <a:solidFill>
                  <a:schemeClr val="tx1"/>
                </a:solidFill>
              </a:rPr>
              <a:t> u</a:t>
            </a:r>
            <a:r>
              <a:rPr lang="sr-Latn-CS" sz="2400" dirty="0">
                <a:solidFill>
                  <a:schemeClr val="tx1"/>
                </a:solidFill>
              </a:rPr>
              <a:t>činka sa očekivanim životnim učinkom i Koeficijent deterioracije</a:t>
            </a:r>
            <a:r>
              <a:rPr lang="en-US" sz="2400" dirty="0">
                <a:solidFill>
                  <a:schemeClr val="tx1"/>
                </a:solidFill>
              </a:rPr>
              <a:t> (DQ)</a:t>
            </a:r>
            <a:endParaRPr lang="sr-Latn-CS" sz="2400" dirty="0">
              <a:solidFill>
                <a:schemeClr val="tx1"/>
              </a:solidFill>
            </a:endParaRPr>
          </a:p>
          <a:p>
            <a:pPr marL="400050" lvl="1" indent="0">
              <a:spcAft>
                <a:spcPts val="600"/>
              </a:spcAft>
              <a:buNone/>
            </a:pPr>
            <a:endParaRPr lang="x-none" dirty="0">
              <a:solidFill>
                <a:schemeClr val="tx1"/>
              </a:solidFill>
            </a:endParaRP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118430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Ponavaljanje brojeva: dif. dijagnostički aspekt</a:t>
            </a:r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b="1" dirty="0"/>
              <a:t>Povišenje: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normalne inteligencije, kod kojih </a:t>
            </a:r>
            <a:r>
              <a:rPr lang="sr-Latn-CS" b="1" i="1" dirty="0"/>
              <a:t>nema </a:t>
            </a:r>
            <a:r>
              <a:rPr lang="en-US" b="1" i="1" dirty="0" err="1"/>
              <a:t>ometaju</a:t>
            </a:r>
            <a:r>
              <a:rPr lang="hr-HR" b="1" i="1" dirty="0"/>
              <a:t>će</a:t>
            </a:r>
            <a:r>
              <a:rPr lang="sr-Latn-CS" b="1" i="1" dirty="0"/>
              <a:t> anksioznosti</a:t>
            </a:r>
            <a:r>
              <a:rPr lang="sr-Latn-CS" dirty="0"/>
              <a:t> u vreme testiranja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Visoki rezultat, kao prateći znak dubljih poremećaja, ukazuje na izražene </a:t>
            </a:r>
            <a:r>
              <a:rPr lang="sr-Latn-CS" b="1" i="1" dirty="0"/>
              <a:t>paranoidne  ili shizoidne tendencije </a:t>
            </a:r>
            <a:r>
              <a:rPr lang="sr-Latn-CS" dirty="0"/>
              <a:t>(kontrola)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u vreme testiranja anksiozne - ako je rezultat znatno ispod proseka verbalnog dela skale ukazuje na </a:t>
            </a:r>
            <a:r>
              <a:rPr lang="sr-Latn-CS" b="1" i="1" dirty="0"/>
              <a:t>visoku anksioznost </a:t>
            </a:r>
            <a:r>
              <a:rPr lang="sr-Latn-CS" dirty="0"/>
              <a:t>(najbolji pojedinačni test anksioznosti)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“organiciteta”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ekstremna razlika u rezultatima ponavljanja unapred i unazad može da se javi </a:t>
            </a:r>
            <a:r>
              <a:rPr lang="sr-Latn-CS" b="1" i="1" dirty="0"/>
              <a:t>kod psihoza, ali i kod moždanih oštećenja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70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ARITMETIKA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50505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V</a:t>
            </a:r>
            <a:r>
              <a:rPr lang="x-none" sz="2600" dirty="0"/>
              <a:t>eštine računanja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A</a:t>
            </a:r>
            <a:r>
              <a:rPr lang="x-none" sz="2600" dirty="0"/>
              <a:t>uditivno sekvencioniranje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M</a:t>
            </a:r>
            <a:r>
              <a:rPr lang="x-none" sz="2600" dirty="0"/>
              <a:t>entalna budnost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dirty="0"/>
              <a:t>Kapacitet radne </a:t>
            </a:r>
            <a:r>
              <a:rPr lang="x-none" sz="2600"/>
              <a:t>memorij</a:t>
            </a:r>
            <a:r>
              <a:rPr lang="sr-Latn-RS" sz="2600" dirty="0"/>
              <a:t>e</a:t>
            </a:r>
            <a:endParaRPr lang="x-none" sz="2600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N</a:t>
            </a:r>
            <a:r>
              <a:rPr lang="x-none" sz="2600" dirty="0"/>
              <a:t>umeričko rezonovanje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N</a:t>
            </a:r>
            <a:r>
              <a:rPr lang="x-none" sz="2600" dirty="0"/>
              <a:t>a skorove može da utiče i: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O</a:t>
            </a:r>
            <a:r>
              <a:rPr lang="x-none" sz="2200">
                <a:solidFill>
                  <a:schemeClr val="tx1"/>
                </a:solidFill>
              </a:rPr>
              <a:t>pseg pažnje</a:t>
            </a:r>
            <a:r>
              <a:rPr lang="sr-Latn-RS" sz="2200" dirty="0">
                <a:solidFill>
                  <a:schemeClr val="tx1"/>
                </a:solidFill>
              </a:rPr>
              <a:t> i radne memorije</a:t>
            </a:r>
            <a:endParaRPr lang="x-none" sz="2200" dirty="0">
              <a:solidFill>
                <a:schemeClr val="tx1"/>
              </a:solidFill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A</a:t>
            </a:r>
            <a:r>
              <a:rPr lang="x-none" sz="2200" dirty="0">
                <a:solidFill>
                  <a:schemeClr val="tx1"/>
                </a:solidFill>
              </a:rPr>
              <a:t>nksioznost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K</a:t>
            </a:r>
            <a:r>
              <a:rPr lang="x-none" sz="2200" dirty="0">
                <a:solidFill>
                  <a:schemeClr val="tx1"/>
                </a:solidFill>
              </a:rPr>
              <a:t>oncentracija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D</a:t>
            </a:r>
            <a:r>
              <a:rPr lang="x-none" sz="2200">
                <a:solidFill>
                  <a:schemeClr val="tx1"/>
                </a:solidFill>
              </a:rPr>
              <a:t>istr</a:t>
            </a:r>
            <a:r>
              <a:rPr lang="sr-Latn-CS" sz="2200" dirty="0">
                <a:solidFill>
                  <a:schemeClr val="tx1"/>
                </a:solidFill>
              </a:rPr>
              <a:t>a</a:t>
            </a:r>
            <a:r>
              <a:rPr lang="x-none" sz="2200">
                <a:solidFill>
                  <a:schemeClr val="tx1"/>
                </a:solidFill>
              </a:rPr>
              <a:t>ktibilnost</a:t>
            </a:r>
            <a:endParaRPr lang="x-none" sz="2200" dirty="0">
              <a:solidFill>
                <a:schemeClr val="tx1"/>
              </a:solidFill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Š</a:t>
            </a:r>
            <a:r>
              <a:rPr lang="x-none" sz="2200">
                <a:solidFill>
                  <a:schemeClr val="tx1"/>
                </a:solidFill>
              </a:rPr>
              <a:t>kolsko uče</a:t>
            </a:r>
            <a:r>
              <a:rPr lang="sr-Latn-CS" sz="2200" dirty="0">
                <a:solidFill>
                  <a:schemeClr val="tx1"/>
                </a:solidFill>
              </a:rPr>
              <a:t>n</a:t>
            </a:r>
            <a:r>
              <a:rPr lang="x-none" sz="2200">
                <a:solidFill>
                  <a:schemeClr val="tx1"/>
                </a:solidFill>
              </a:rPr>
              <a:t>je</a:t>
            </a:r>
            <a:endParaRPr lang="x-none" sz="2200" dirty="0">
              <a:solidFill>
                <a:schemeClr val="tx1"/>
              </a:solidFill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R</a:t>
            </a:r>
            <a:r>
              <a:rPr lang="x-none" sz="2200" dirty="0">
                <a:solidFill>
                  <a:schemeClr val="tx1"/>
                </a:solidFill>
              </a:rPr>
              <a:t>ad pod vremenskim ograničenjem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ARITMETIKA</a:t>
            </a:r>
            <a:r>
              <a:rPr lang="sr-Latn-RS" sz="3600" dirty="0">
                <a:solidFill>
                  <a:schemeClr val="accent2"/>
                </a:solidFill>
              </a:rPr>
              <a:t>- </a:t>
            </a:r>
            <a:r>
              <a:rPr lang="x-none" sz="360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4898136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R</a:t>
            </a:r>
            <a:r>
              <a:rPr lang="x-none" sz="2400" dirty="0"/>
              <a:t>ačunske operacije nisu zahtevne </a:t>
            </a:r>
            <a:r>
              <a:rPr lang="sr-Latn-RS" sz="2400" dirty="0"/>
              <a:t>- </a:t>
            </a:r>
            <a:r>
              <a:rPr lang="x-none" sz="2400" dirty="0"/>
              <a:t>niski skorovi kod ispitanika sa </a:t>
            </a:r>
            <a:r>
              <a:rPr lang="x-none" sz="2400" b="1" i="1" dirty="0"/>
              <a:t>teškoćama u pažnji ili koncentraciji</a:t>
            </a:r>
            <a:r>
              <a:rPr lang="x-none" sz="2400" dirty="0"/>
              <a:t>, “blokadi”, nervozi zbog “školskih” zadataka bez papira i olovke, </a:t>
            </a:r>
            <a:r>
              <a:rPr lang="x-none" sz="2400" b="1" i="1" dirty="0"/>
              <a:t>negativističkog ili defetističkog stava </a:t>
            </a:r>
            <a:r>
              <a:rPr lang="x-none" sz="2400" dirty="0"/>
              <a:t>i sl</a:t>
            </a:r>
            <a:r>
              <a:rPr lang="sr-Latn-CS" sz="2400" dirty="0"/>
              <a:t>.</a:t>
            </a:r>
            <a:endParaRPr lang="x-none" sz="2400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P</a:t>
            </a:r>
            <a:r>
              <a:rPr lang="x-none" sz="2400" dirty="0"/>
              <a:t>roceniti da li ispitanik greši u kalkulaciji, izboru matematičke operacije ili nerazumevanja pitanja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hr-HR" sz="2400" dirty="0"/>
              <a:t>M</a:t>
            </a:r>
            <a:r>
              <a:rPr lang="x-none" sz="2400" dirty="0"/>
              <a:t>ože se ops</a:t>
            </a:r>
            <a:r>
              <a:rPr lang="sr-Latn-CS" sz="2400" dirty="0"/>
              <a:t>e</a:t>
            </a:r>
            <a:r>
              <a:rPr lang="x-none" sz="2400" dirty="0"/>
              <a:t>rvirati </a:t>
            </a:r>
            <a:r>
              <a:rPr lang="x-none" sz="2400" b="1" i="1" dirty="0"/>
              <a:t>kako se ispitanik nosi sa frustracij</a:t>
            </a:r>
            <a:r>
              <a:rPr lang="hr-HR" sz="2400" b="1" i="1" dirty="0"/>
              <a:t>om i </a:t>
            </a:r>
            <a:r>
              <a:rPr lang="x-none" sz="2400" b="1" i="1" dirty="0"/>
              <a:t>ank</a:t>
            </a:r>
            <a:r>
              <a:rPr lang="sr-Latn-CS" sz="2400" b="1" i="1" dirty="0"/>
              <a:t>s</a:t>
            </a:r>
            <a:r>
              <a:rPr lang="x-none" sz="2400" b="1" i="1" dirty="0"/>
              <a:t>iozno</a:t>
            </a:r>
            <a:r>
              <a:rPr lang="hr-HR" sz="2400" b="1" i="1" dirty="0"/>
              <a:t>šću</a:t>
            </a:r>
            <a:r>
              <a:rPr lang="x-none" sz="2400" dirty="0"/>
              <a:t>: odbacuje test, tako što se pribere i nastavlja, postaje agitiran i uznemiren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/>
              <a:t>Preterano refleksivni, kompulsivni, opsesivni i ispitanici sa </a:t>
            </a:r>
            <a:r>
              <a:rPr lang="sr-Latn-CS" sz="2400" dirty="0"/>
              <a:t>n</a:t>
            </a:r>
            <a:r>
              <a:rPr lang="x-none" sz="2400" dirty="0"/>
              <a:t>eurološkim deficitom i odličn</a:t>
            </a:r>
            <a:r>
              <a:rPr lang="sr-Latn-CS" sz="2400" dirty="0"/>
              <a:t>im</a:t>
            </a:r>
            <a:r>
              <a:rPr lang="x-none" sz="2400" dirty="0"/>
              <a:t> aritmetičkim veštinama mogu imati nizak skor zbog </a:t>
            </a:r>
            <a:r>
              <a:rPr lang="x-none" sz="2400" b="1" i="1" dirty="0"/>
              <a:t>sporo</a:t>
            </a:r>
            <a:r>
              <a:rPr lang="sr-Latn-RS" sz="2400" b="1" i="1" dirty="0"/>
              <a:t>g</a:t>
            </a:r>
            <a:r>
              <a:rPr lang="x-none" sz="2400" b="1" i="1" dirty="0"/>
              <a:t> da</a:t>
            </a:r>
            <a:r>
              <a:rPr lang="sr-Latn-RS" sz="2400" b="1" i="1" dirty="0"/>
              <a:t>vanja</a:t>
            </a:r>
            <a:r>
              <a:rPr lang="x-none" sz="2400" b="1" i="1" dirty="0"/>
              <a:t> odgovor</a:t>
            </a:r>
            <a:r>
              <a:rPr lang="sr-Latn-RS" sz="2400" b="1" i="1" dirty="0"/>
              <a:t>a</a:t>
            </a:r>
            <a:r>
              <a:rPr lang="x-none" sz="2400" b="1" i="1" dirty="0"/>
              <a:t> </a:t>
            </a:r>
            <a:r>
              <a:rPr lang="x-none" sz="2400" dirty="0"/>
              <a:t>(probiju </a:t>
            </a:r>
            <a:r>
              <a:rPr lang="sr-Latn-RS" sz="2400" dirty="0"/>
              <a:t>vremenski </a:t>
            </a:r>
            <a:r>
              <a:rPr lang="x-none" sz="2400" dirty="0"/>
              <a:t>limit ili ne dobijaju bonus poene za brzinu)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344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Aritmetika: dif. dijagnostički aspekt</a:t>
            </a:r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b="1" dirty="0"/>
              <a:t>Povišenje: 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po svom obrazovanju i profesiji vične aritmetičkom rezonovanju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sklone intelektulizaciji ili pokazuju </a:t>
            </a:r>
            <a:r>
              <a:rPr lang="sr-Latn-CS" b="1" i="1" dirty="0"/>
              <a:t>paranoidne tendencije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nizak obrazovni nivo, </a:t>
            </a:r>
            <a:r>
              <a:rPr lang="sr-Latn-CS" b="1" i="1" dirty="0"/>
              <a:t>mentalna zaostalost, “organicitet</a:t>
            </a:r>
            <a:r>
              <a:rPr lang="sr-Latn-CS" dirty="0"/>
              <a:t>”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anksiozni i  neurotični </a:t>
            </a:r>
            <a:r>
              <a:rPr lang="sr-Latn-CS" dirty="0"/>
              <a:t>greše na težim ajtemima (poremećaj ili oštećenje koncentracije)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poremećaji ličnosti  - </a:t>
            </a:r>
            <a:r>
              <a:rPr lang="sr-Latn-CS" dirty="0"/>
              <a:t>greše na lakim ajtemima zbog teškoća u tolerisanju tenzije i  netolerancija na frustracije (merenje vremena i postignuća)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633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REČNIK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4821936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/>
              <a:t>R</a:t>
            </a:r>
            <a:r>
              <a:rPr lang="x-none" dirty="0"/>
              <a:t>azvoj jezika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x-none"/>
              <a:t>oznavanje reči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Na skorove mogu uticati i : </a:t>
            </a:r>
            <a:endParaRPr lang="x-none" dirty="0"/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x-none" sz="2400">
                <a:solidFill>
                  <a:schemeClr val="tx1"/>
                </a:solidFill>
              </a:rPr>
              <a:t>ntelektua</a:t>
            </a:r>
            <a:r>
              <a:rPr lang="sr-Latn-CS" sz="2400" dirty="0">
                <a:solidFill>
                  <a:schemeClr val="tx1"/>
                </a:solidFill>
              </a:rPr>
              <a:t>lna</a:t>
            </a:r>
            <a:r>
              <a:rPr lang="x-none" sz="2400">
                <a:solidFill>
                  <a:schemeClr val="tx1"/>
                </a:solidFill>
              </a:rPr>
              <a:t> </a:t>
            </a:r>
            <a:r>
              <a:rPr lang="sr-Latn-CS" sz="2400" dirty="0">
                <a:solidFill>
                  <a:schemeClr val="tx1"/>
                </a:solidFill>
              </a:rPr>
              <a:t>ra</a:t>
            </a:r>
            <a:r>
              <a:rPr lang="x-none" sz="2400">
                <a:solidFill>
                  <a:schemeClr val="tx1"/>
                </a:solidFill>
              </a:rPr>
              <a:t>doznalost </a:t>
            </a:r>
            <a:r>
              <a:rPr lang="x-none" sz="2400" dirty="0">
                <a:solidFill>
                  <a:schemeClr val="tx1"/>
                </a:solidFill>
              </a:rPr>
              <a:t>i ambicioznost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x-none" sz="2400">
                <a:solidFill>
                  <a:schemeClr val="tx1"/>
                </a:solidFill>
              </a:rPr>
              <a:t>nteresovanja</a:t>
            </a:r>
            <a:endParaRPr lang="sr-Latn-CS" sz="2400" dirty="0">
              <a:solidFill>
                <a:schemeClr val="tx1"/>
              </a:solidFill>
            </a:endParaRP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Poznavanje stranih jezika</a:t>
            </a:r>
            <a:endParaRPr lang="x-none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N</a:t>
            </a:r>
            <a:r>
              <a:rPr lang="x-none" sz="2400" dirty="0">
                <a:solidFill>
                  <a:schemeClr val="tx1"/>
                </a:solidFill>
              </a:rPr>
              <a:t>avike čitanja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x-none" sz="2400" dirty="0">
                <a:solidFill>
                  <a:schemeClr val="tx1"/>
                </a:solidFill>
              </a:rPr>
              <a:t>timulativnost </a:t>
            </a:r>
            <a:r>
              <a:rPr lang="x-none" sz="2400">
                <a:solidFill>
                  <a:schemeClr val="tx1"/>
                </a:solidFill>
              </a:rPr>
              <a:t>formativne sredine</a:t>
            </a:r>
            <a:endParaRPr lang="sr-Latn-CS" sz="2400" dirty="0">
              <a:solidFill>
                <a:schemeClr val="tx1"/>
              </a:solidFill>
            </a:endParaRP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Široka interesovanja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/>
          <a:lstStyle/>
          <a:p>
            <a:r>
              <a:rPr lang="x-none" sz="3600">
                <a:solidFill>
                  <a:schemeClr val="accent2"/>
                </a:solidFill>
              </a:rPr>
              <a:t>REČNIK</a:t>
            </a:r>
            <a:r>
              <a:rPr lang="sr-Latn-RS" sz="3600" dirty="0">
                <a:solidFill>
                  <a:schemeClr val="accent2"/>
                </a:solidFill>
              </a:rPr>
              <a:t>- </a:t>
            </a:r>
            <a:r>
              <a:rPr lang="x-none" sz="360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5720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I</a:t>
            </a:r>
            <a:r>
              <a:rPr lang="x-none" sz="2600" dirty="0"/>
              <a:t>spitanici sa </a:t>
            </a:r>
            <a:r>
              <a:rPr lang="x-none" sz="2600" b="1" i="1" dirty="0"/>
              <a:t>repre</a:t>
            </a:r>
            <a:r>
              <a:rPr lang="sr-Latn-CS" sz="2600" b="1" i="1" dirty="0"/>
              <a:t>s</a:t>
            </a:r>
            <a:r>
              <a:rPr lang="x-none" sz="2600" b="1" i="1" dirty="0"/>
              <a:t>ivnim defanzivnim stilom </a:t>
            </a:r>
            <a:r>
              <a:rPr lang="sr-Latn-RS" sz="2600" dirty="0"/>
              <a:t>-</a:t>
            </a:r>
            <a:r>
              <a:rPr lang="x-none" sz="2600" dirty="0"/>
              <a:t>nisko postignuće </a:t>
            </a:r>
            <a:r>
              <a:rPr lang="sr-Latn-RS" sz="2600" dirty="0"/>
              <a:t>zbog teškoća </a:t>
            </a:r>
            <a:r>
              <a:rPr lang="x-none" sz="2600" dirty="0"/>
              <a:t>sticanje i prisećanje re</a:t>
            </a:r>
            <a:r>
              <a:rPr lang="sr-Latn-CS" sz="2600" dirty="0"/>
              <a:t>č</a:t>
            </a:r>
            <a:r>
              <a:rPr lang="x-none" sz="2600" dirty="0"/>
              <a:t>i koje osoba zna</a:t>
            </a:r>
            <a:r>
              <a:rPr lang="sr-Latn-RS" sz="2600" dirty="0"/>
              <a:t>, a </a:t>
            </a:r>
            <a:r>
              <a:rPr lang="x-none" sz="2600" dirty="0"/>
              <a:t>koje su povezane sa konfliktom</a:t>
            </a:r>
            <a:endParaRPr lang="sr-Latn-RS" sz="2600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V</a:t>
            </a:r>
            <a:r>
              <a:rPr lang="x-none" sz="2600" dirty="0"/>
              <a:t>isoki skorovi </a:t>
            </a:r>
            <a:r>
              <a:rPr lang="sr-Latn-CS" sz="2600" dirty="0"/>
              <a:t>č</a:t>
            </a:r>
            <a:r>
              <a:rPr lang="x-none" sz="2600" dirty="0"/>
              <a:t>esto o</a:t>
            </a:r>
            <a:r>
              <a:rPr lang="sr-Latn-CS" sz="2600" dirty="0"/>
              <a:t>d</a:t>
            </a:r>
            <a:r>
              <a:rPr lang="x-none" sz="2600" dirty="0"/>
              <a:t>ražavaju </a:t>
            </a:r>
            <a:r>
              <a:rPr lang="x-none" sz="2600" b="1" i="1" dirty="0"/>
              <a:t>intelektualnu ambicioznost </a:t>
            </a:r>
            <a:r>
              <a:rPr lang="x-none" sz="2600" dirty="0"/>
              <a:t>i motiv za postignućem, </a:t>
            </a:r>
            <a:r>
              <a:rPr lang="sr-Latn-RS" sz="2600" dirty="0"/>
              <a:t>a </a:t>
            </a:r>
            <a:r>
              <a:rPr lang="x-none" sz="2600" dirty="0"/>
              <a:t>mogu biti u vezi sa </a:t>
            </a:r>
            <a:r>
              <a:rPr lang="x-none" sz="2600" b="1" i="1" dirty="0"/>
              <a:t>intelektualizacijom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i="1" dirty="0"/>
              <a:t>S</a:t>
            </a:r>
            <a:r>
              <a:rPr lang="x-none" sz="2600" b="1" i="1" dirty="0"/>
              <a:t>adržaj odgovora</a:t>
            </a:r>
            <a:r>
              <a:rPr lang="x-none" sz="2600" dirty="0"/>
              <a:t> može ukazivati na ispitanikove preokupacije, osećanja, interesovanja, status, moguće bizarne procese</a:t>
            </a:r>
            <a:r>
              <a:rPr lang="sr-Latn-CS" sz="2600" dirty="0"/>
              <a:t>, </a:t>
            </a:r>
            <a:r>
              <a:rPr lang="x-none" sz="2600" dirty="0"/>
              <a:t>perseveracije, asocijaci</a:t>
            </a:r>
            <a:r>
              <a:rPr lang="sr-Latn-CS" sz="2600" dirty="0"/>
              <a:t>je</a:t>
            </a:r>
            <a:r>
              <a:rPr lang="x-none" sz="2600" dirty="0"/>
              <a:t> po zvu</a:t>
            </a:r>
            <a:r>
              <a:rPr lang="sr-Latn-CS" sz="2600" dirty="0"/>
              <a:t>č</a:t>
            </a:r>
            <a:r>
              <a:rPr lang="x-none" sz="2600" dirty="0"/>
              <a:t>nosti, i</a:t>
            </a:r>
            <a:r>
              <a:rPr lang="sr-Latn-CS" sz="2600" dirty="0"/>
              <a:t>n</a:t>
            </a:r>
            <a:r>
              <a:rPr lang="x-none" sz="2600" dirty="0"/>
              <a:t>koherentnost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/>
              <a:t>O</a:t>
            </a:r>
            <a:r>
              <a:rPr lang="x-none" sz="2600" dirty="0"/>
              <a:t>d kliničkog značenja mogu biti i tačni odgovori ali ako su </a:t>
            </a:r>
            <a:r>
              <a:rPr lang="x-none" sz="2600" b="1" i="1" dirty="0"/>
              <a:t>p</a:t>
            </a:r>
            <a:r>
              <a:rPr lang="sr-Latn-CS" sz="2600" b="1" i="1" dirty="0"/>
              <a:t>r</a:t>
            </a:r>
            <a:r>
              <a:rPr lang="x-none" sz="2600" b="1" i="1" dirty="0"/>
              <a:t>eterano elaborirani, omaške</a:t>
            </a:r>
            <a:r>
              <a:rPr lang="x-none" sz="2600" dirty="0"/>
              <a:t>, nemogućnost prisećanja reči, self-reference </a:t>
            </a:r>
            <a:r>
              <a:rPr lang="sr-Latn-CS" sz="2600" dirty="0"/>
              <a:t>(</a:t>
            </a:r>
            <a:r>
              <a:rPr lang="x-none" sz="2600" dirty="0"/>
              <a:t>dovodjenje u vezu sa sobom)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685800"/>
          </a:xfrm>
        </p:spPr>
        <p:txBody>
          <a:bodyPr>
            <a:normAutofit/>
          </a:bodyPr>
          <a:lstStyle/>
          <a:p>
            <a:r>
              <a:rPr lang="sr-Latn-CS" sz="3600" b="1" dirty="0">
                <a:solidFill>
                  <a:schemeClr val="accent2"/>
                </a:solidFill>
                <a:effectLst/>
              </a:rPr>
              <a:t>Rapaportovi  dif.dijagnostički znaci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Rečnik: dif. dijagnostički aspekt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sr-Latn-CS" b="1" dirty="0"/>
              <a:t>Povišenje</a:t>
            </a:r>
            <a:r>
              <a:rPr lang="sr-Latn-CS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obrazovanih, normalnih subjekata, odraslih u stimulativnoj sredini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intelektualizirajućih mehanizme odbrane (</a:t>
            </a:r>
            <a:r>
              <a:rPr lang="sr-Latn-CS" b="1" i="1" dirty="0"/>
              <a:t>paranoidna stanja, opsesivno-kompulsivne neuroze)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na prvih 20-tak lakih ajtema ukazuje na tešku </a:t>
            </a:r>
            <a:r>
              <a:rPr lang="sr-Latn-CS" b="1" i="1" dirty="0"/>
              <a:t>maladaptaciju/  oštećenje inteligencije/pad efikasnosti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Mnogo grešaka na lakim ajtemima</a:t>
            </a:r>
            <a:r>
              <a:rPr lang="sr-Latn-CS" b="1" dirty="0"/>
              <a:t>, </a:t>
            </a:r>
            <a:r>
              <a:rPr lang="sr-Latn-CS" dirty="0"/>
              <a:t>ako ima uspeha na težim, mogu da ukažu na </a:t>
            </a:r>
            <a:r>
              <a:rPr lang="sr-Latn-CS" b="1" i="1" dirty="0"/>
              <a:t>depresiju ili shizofreniju</a:t>
            </a:r>
            <a:r>
              <a:rPr lang="sr-Latn-CS" dirty="0"/>
              <a:t> 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Sniženje na drugoj polovini ajtema može da bude usled </a:t>
            </a:r>
            <a:r>
              <a:rPr lang="sr-Latn-CS" b="1" i="1" dirty="0"/>
              <a:t>nedovoljne edukacije </a:t>
            </a:r>
            <a:r>
              <a:rPr lang="sr-Latn-CS" dirty="0"/>
              <a:t>ili  ukazuje na </a:t>
            </a:r>
            <a:r>
              <a:rPr lang="sr-Latn-CS" b="1" i="1" dirty="0"/>
              <a:t>nizak kulturni nivo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179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8382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SHVATANJE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„</a:t>
            </a:r>
            <a:r>
              <a:rPr lang="en-US" sz="2400" dirty="0"/>
              <a:t>Z</a:t>
            </a:r>
            <a:r>
              <a:rPr lang="x-none" sz="2400"/>
              <a:t>drav razum</a:t>
            </a:r>
            <a:r>
              <a:rPr lang="sr-Latn-RS" sz="2400" dirty="0"/>
              <a:t>“</a:t>
            </a:r>
            <a:r>
              <a:rPr lang="x-none" sz="2400"/>
              <a:t> (</a:t>
            </a:r>
            <a:r>
              <a:rPr lang="sr-Latn-CS" sz="2400" dirty="0"/>
              <a:t>uvidjanje </a:t>
            </a:r>
            <a:r>
              <a:rPr lang="x-none" sz="2400"/>
              <a:t>veze </a:t>
            </a:r>
            <a:r>
              <a:rPr lang="x-none" sz="2400" dirty="0"/>
              <a:t>uzrok-posledica</a:t>
            </a:r>
            <a:r>
              <a:rPr lang="x-none" sz="2400"/>
              <a:t>), verbalno</a:t>
            </a:r>
            <a:r>
              <a:rPr lang="sr-Latn-RS" sz="2400" dirty="0"/>
              <a:t> </a:t>
            </a:r>
            <a:r>
              <a:rPr lang="x-none" sz="2400"/>
              <a:t>rezonovanje, </a:t>
            </a:r>
            <a:r>
              <a:rPr lang="x-none" sz="2400" dirty="0"/>
              <a:t>verbalna ekspresija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N</a:t>
            </a:r>
            <a:r>
              <a:rPr lang="x-none" sz="2400" dirty="0"/>
              <a:t>a skorove može da utiče i:</a:t>
            </a:r>
          </a:p>
          <a:p>
            <a:pPr lvl="1" algn="just"/>
            <a:r>
              <a:rPr lang="en-US" sz="2200" dirty="0">
                <a:solidFill>
                  <a:schemeClr val="tx1"/>
                </a:solidFill>
                <a:cs typeface="Calibri" pitchFamily="34" charset="0"/>
              </a:rPr>
              <a:t>K</a:t>
            </a:r>
            <a:r>
              <a:rPr lang="x-none" sz="2200">
                <a:solidFill>
                  <a:schemeClr val="tx1"/>
                </a:solidFill>
                <a:cs typeface="Calibri" pitchFamily="34" charset="0"/>
              </a:rPr>
              <a:t>ulturološko bogat</a:t>
            </a:r>
            <a:r>
              <a:rPr lang="sr-Latn-CS" sz="2200" dirty="0">
                <a:solidFill>
                  <a:schemeClr val="tx1"/>
                </a:solidFill>
                <a:cs typeface="Calibri" pitchFamily="34" charset="0"/>
              </a:rPr>
              <a:t>st</a:t>
            </a:r>
            <a:r>
              <a:rPr lang="x-none" sz="2200">
                <a:solidFill>
                  <a:schemeClr val="tx1"/>
                </a:solidFill>
                <a:cs typeface="Calibri" pitchFamily="34" charset="0"/>
              </a:rPr>
              <a:t>vo 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u porodici</a:t>
            </a:r>
            <a:endParaRPr lang="en-US" sz="2200" dirty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en-US" sz="2200" dirty="0">
                <a:solidFill>
                  <a:schemeClr val="tx1"/>
                </a:solidFill>
                <a:cs typeface="Calibri" pitchFamily="34" charset="0"/>
              </a:rPr>
              <a:t>R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azvijena savest, moralnost</a:t>
            </a:r>
            <a:endParaRPr lang="en-US" sz="2200" dirty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Fleksibilnost</a:t>
            </a:r>
            <a:r>
              <a:rPr lang="sr-Cyrl-CS" sz="2200" dirty="0">
                <a:solidFill>
                  <a:schemeClr val="tx1"/>
                </a:solidFill>
                <a:cs typeface="Calibri" pitchFamily="34" charset="0"/>
              </a:rPr>
              <a:t> (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sposobnost da se lako “prebaci” sa socijalnih pravila na poslovice)</a:t>
            </a:r>
          </a:p>
          <a:p>
            <a:pPr lvl="1" algn="just"/>
            <a:r>
              <a:rPr lang="en-US" sz="2200" dirty="0">
                <a:solidFill>
                  <a:schemeClr val="tx1"/>
                </a:solidFill>
                <a:cs typeface="Calibri" pitchFamily="34" charset="0"/>
              </a:rPr>
              <a:t>E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valuacija i korišćenje ranijih iskustava</a:t>
            </a:r>
          </a:p>
          <a:p>
            <a:pPr lvl="1" algn="just"/>
            <a:r>
              <a:rPr lang="en-US" sz="2200" dirty="0">
                <a:solidFill>
                  <a:schemeClr val="tx1"/>
                </a:solidFill>
                <a:cs typeface="Calibri" pitchFamily="34" charset="0"/>
              </a:rPr>
              <a:t>S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ocijalna zrelost</a:t>
            </a:r>
          </a:p>
          <a:p>
            <a:pPr lvl="1" algn="just"/>
            <a:r>
              <a:rPr lang="x-none" sz="2200">
                <a:solidFill>
                  <a:schemeClr val="tx1"/>
                </a:solidFill>
                <a:cs typeface="Calibri" pitchFamily="34" charset="0"/>
              </a:rPr>
              <a:t>Su</a:t>
            </a:r>
            <a:r>
              <a:rPr lang="sr-Latn-RS" sz="2200" dirty="0">
                <a:solidFill>
                  <a:schemeClr val="tx1"/>
                </a:solidFill>
                <a:cs typeface="Calibri" pitchFamily="34" charset="0"/>
              </a:rPr>
              <a:t>đ</a:t>
            </a:r>
            <a:r>
              <a:rPr lang="x-none" sz="2200">
                <a:solidFill>
                  <a:schemeClr val="tx1"/>
                </a:solidFill>
                <a:cs typeface="Calibri" pitchFamily="34" charset="0"/>
              </a:rPr>
              <a:t>enje</a:t>
            </a:r>
            <a:endParaRPr lang="en-US" sz="2200" dirty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Negativizam</a:t>
            </a:r>
            <a:r>
              <a:rPr lang="sr-Cyrl-CS" sz="2200" dirty="0">
                <a:solidFill>
                  <a:schemeClr val="tx1"/>
                </a:solidFill>
                <a:cs typeface="Calibri" pitchFamily="34" charset="0"/>
              </a:rPr>
              <a:t> (,,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Ne treba plaćati porez</a:t>
            </a:r>
            <a:r>
              <a:rPr lang="sr-Cyrl-CS" sz="2200" dirty="0">
                <a:solidFill>
                  <a:schemeClr val="tx1"/>
                </a:solidFill>
                <a:cs typeface="Calibri" pitchFamily="34" charset="0"/>
              </a:rPr>
              <a:t>”)</a:t>
            </a:r>
            <a:endParaRPr lang="en-US" sz="2200" dirty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en-US" sz="2200" dirty="0">
                <a:solidFill>
                  <a:schemeClr val="tx1"/>
                </a:solidFill>
                <a:cs typeface="Calibri" pitchFamily="34" charset="0"/>
              </a:rPr>
              <a:t>K</a:t>
            </a:r>
            <a:r>
              <a:rPr lang="x-none" sz="2200" dirty="0">
                <a:solidFill>
                  <a:schemeClr val="tx1"/>
                </a:solidFill>
                <a:cs typeface="Calibri" pitchFamily="34" charset="0"/>
              </a:rPr>
              <a:t>onkretno mišljenje</a:t>
            </a:r>
            <a:endParaRPr lang="en-US" sz="2200" dirty="0">
              <a:solidFill>
                <a:schemeClr val="tx1"/>
              </a:solidFill>
              <a:cs typeface="Calibri" pitchFamily="34" charset="0"/>
            </a:endParaRPr>
          </a:p>
          <a:p>
            <a:endParaRPr lang="en-US" sz="2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SHVATANJE</a:t>
            </a:r>
            <a:r>
              <a:rPr lang="sr-Latn-RS" dirty="0">
                <a:solidFill>
                  <a:schemeClr val="accent2"/>
                </a:solidFill>
              </a:rPr>
              <a:t> 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rmAutofit/>
          </a:bodyPr>
          <a:lstStyle/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S</a:t>
            </a:r>
            <a:r>
              <a:rPr lang="x-none" sz="2400" dirty="0">
                <a:cs typeface="Calibri" pitchFamily="34" charset="0"/>
              </a:rPr>
              <a:t>tabilnost i </a:t>
            </a:r>
            <a:r>
              <a:rPr lang="x-none" sz="2400">
                <a:cs typeface="Calibri" pitchFamily="34" charset="0"/>
              </a:rPr>
              <a:t>emocionalna uravnote</a:t>
            </a:r>
            <a:r>
              <a:rPr lang="sr-Latn-CS" sz="2400" dirty="0">
                <a:cs typeface="Calibri" pitchFamily="34" charset="0"/>
              </a:rPr>
              <a:t>ž</a:t>
            </a:r>
            <a:r>
              <a:rPr lang="x-none" sz="2400">
                <a:cs typeface="Calibri" pitchFamily="34" charset="0"/>
              </a:rPr>
              <a:t>enost </a:t>
            </a:r>
            <a:r>
              <a:rPr lang="x-none" sz="2400" dirty="0">
                <a:cs typeface="Calibri" pitchFamily="34" charset="0"/>
              </a:rPr>
              <a:t>su neophodni za uspešnost, svaka neprilagodjenost snižava skor</a:t>
            </a:r>
            <a:endParaRPr lang="en-US" sz="2400" dirty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V</a:t>
            </a:r>
            <a:r>
              <a:rPr lang="x-none" sz="2400" dirty="0">
                <a:cs typeface="Calibri" pitchFamily="34" charset="0"/>
              </a:rPr>
              <a:t>isok skor nije nužan znak </a:t>
            </a:r>
            <a:r>
              <a:rPr lang="x-none" sz="2400">
                <a:cs typeface="Calibri" pitchFamily="34" charset="0"/>
              </a:rPr>
              <a:t>socijalne prilago</a:t>
            </a:r>
            <a:r>
              <a:rPr lang="sr-Latn-RS" sz="2400" dirty="0">
                <a:cs typeface="Calibri" pitchFamily="34" charset="0"/>
              </a:rPr>
              <a:t>đ</a:t>
            </a:r>
            <a:r>
              <a:rPr lang="x-none" sz="2400">
                <a:cs typeface="Calibri" pitchFamily="34" charset="0"/>
              </a:rPr>
              <a:t>enosti</a:t>
            </a:r>
            <a:r>
              <a:rPr lang="sr-Cyrl-CS" sz="2400" dirty="0">
                <a:cs typeface="Calibri" pitchFamily="34" charset="0"/>
              </a:rPr>
              <a:t> </a:t>
            </a:r>
            <a:endParaRPr lang="en-US" sz="2400" dirty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O</a:t>
            </a:r>
            <a:r>
              <a:rPr lang="x-none" sz="2400" dirty="0">
                <a:cs typeface="Calibri" pitchFamily="34" charset="0"/>
              </a:rPr>
              <a:t>dgovori mogu dati pojašnjenje u kojim </a:t>
            </a:r>
            <a:r>
              <a:rPr lang="x-none" sz="2400">
                <a:cs typeface="Calibri" pitchFamily="34" charset="0"/>
              </a:rPr>
              <a:t>oblastima postoji</a:t>
            </a:r>
            <a:r>
              <a:rPr lang="sr-Latn-RS" sz="2400" dirty="0">
                <a:cs typeface="Calibri" pitchFamily="34" charset="0"/>
              </a:rPr>
              <a:t> </a:t>
            </a:r>
            <a:r>
              <a:rPr lang="x-none" sz="2400">
                <a:cs typeface="Calibri" pitchFamily="34" charset="0"/>
              </a:rPr>
              <a:t>eventualni poremećaj prilago</a:t>
            </a:r>
            <a:r>
              <a:rPr lang="sr-Latn-RS" sz="2400" dirty="0">
                <a:cs typeface="Calibri" pitchFamily="34" charset="0"/>
              </a:rPr>
              <a:t>đ</a:t>
            </a:r>
            <a:r>
              <a:rPr lang="x-none" sz="2400">
                <a:cs typeface="Calibri" pitchFamily="34" charset="0"/>
              </a:rPr>
              <a:t>avanja (pasivno-zavisno</a:t>
            </a:r>
            <a:r>
              <a:rPr lang="sr-Latn-CS" sz="2400" dirty="0">
                <a:cs typeface="Calibri" pitchFamily="34" charset="0"/>
              </a:rPr>
              <a:t>,</a:t>
            </a:r>
            <a:r>
              <a:rPr lang="x-none" sz="2400">
                <a:cs typeface="Calibri" pitchFamily="34" charset="0"/>
              </a:rPr>
              <a:t> </a:t>
            </a:r>
            <a:r>
              <a:rPr lang="sr-Latn-CS" sz="2400" dirty="0">
                <a:cs typeface="Calibri" pitchFamily="34" charset="0"/>
              </a:rPr>
              <a:t>d</a:t>
            </a:r>
            <a:r>
              <a:rPr lang="x-none" sz="2400">
                <a:cs typeface="Calibri" pitchFamily="34" charset="0"/>
              </a:rPr>
              <a:t>eli</a:t>
            </a:r>
            <a:r>
              <a:rPr lang="sr-Latn-RS" sz="2400" dirty="0">
                <a:cs typeface="Calibri" pitchFamily="34" charset="0"/>
              </a:rPr>
              <a:t>n</a:t>
            </a:r>
            <a:r>
              <a:rPr lang="x-none" sz="2400">
                <a:cs typeface="Calibri" pitchFamily="34" charset="0"/>
              </a:rPr>
              <a:t>kventnos</a:t>
            </a:r>
            <a:r>
              <a:rPr lang="sr-Latn-CS" sz="2400" dirty="0">
                <a:cs typeface="Calibri" pitchFamily="34" charset="0"/>
              </a:rPr>
              <a:t>t</a:t>
            </a:r>
            <a:r>
              <a:rPr lang="x-none" sz="2400">
                <a:cs typeface="Calibri" pitchFamily="34" charset="0"/>
              </a:rPr>
              <a:t>, fobi</a:t>
            </a:r>
            <a:r>
              <a:rPr lang="sr-Latn-CS" sz="2400" dirty="0">
                <a:cs typeface="Calibri" pitchFamily="34" charset="0"/>
              </a:rPr>
              <a:t>č</a:t>
            </a:r>
            <a:r>
              <a:rPr lang="x-none" sz="2400">
                <a:cs typeface="Calibri" pitchFamily="34" charset="0"/>
              </a:rPr>
              <a:t>no, alogično, naivno...)</a:t>
            </a:r>
            <a:r>
              <a:rPr lang="sr-Cyrl-CS" sz="2400" dirty="0">
                <a:cs typeface="Calibri" pitchFamily="34" charset="0"/>
              </a:rPr>
              <a:t>.</a:t>
            </a:r>
            <a:endParaRPr lang="en-US" sz="2400" dirty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P</a:t>
            </a:r>
            <a:r>
              <a:rPr lang="x-none" sz="2400">
                <a:cs typeface="Calibri" pitchFamily="34" charset="0"/>
              </a:rPr>
              <a:t>reispitati ster</a:t>
            </a:r>
            <a:r>
              <a:rPr lang="sr-Latn-CS" sz="2400" dirty="0">
                <a:cs typeface="Calibri" pitchFamily="34" charset="0"/>
              </a:rPr>
              <a:t>e</a:t>
            </a:r>
            <a:r>
              <a:rPr lang="x-none" sz="2400">
                <a:cs typeface="Calibri" pitchFamily="34" charset="0"/>
              </a:rPr>
              <a:t>ot</a:t>
            </a:r>
            <a:r>
              <a:rPr lang="sr-Latn-CS" sz="2400" dirty="0">
                <a:cs typeface="Calibri" pitchFamily="34" charset="0"/>
              </a:rPr>
              <a:t>i</a:t>
            </a:r>
            <a:r>
              <a:rPr lang="x-none" sz="2400">
                <a:cs typeface="Calibri" pitchFamily="34" charset="0"/>
              </a:rPr>
              <a:t>pne </a:t>
            </a:r>
            <a:r>
              <a:rPr lang="x-none" sz="2400" dirty="0">
                <a:cs typeface="Calibri" pitchFamily="34" charset="0"/>
              </a:rPr>
              <a:t>odgovore </a:t>
            </a:r>
            <a:endParaRPr lang="en-US" sz="2400" dirty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>
                <a:cs typeface="Calibri" pitchFamily="34" charset="0"/>
              </a:rPr>
              <a:t>S</a:t>
            </a:r>
            <a:r>
              <a:rPr lang="x-none" sz="2400">
                <a:cs typeface="Calibri" pitchFamily="34" charset="0"/>
              </a:rPr>
              <a:t>tepen apstraktnosti odgovora </a:t>
            </a:r>
            <a:r>
              <a:rPr lang="sr-Latn-CS" sz="2400" dirty="0">
                <a:cs typeface="Calibri" pitchFamily="34" charset="0"/>
              </a:rPr>
              <a:t>o</a:t>
            </a:r>
            <a:r>
              <a:rPr lang="x-none" sz="2400">
                <a:cs typeface="Calibri" pitchFamily="34" charset="0"/>
              </a:rPr>
              <a:t>pservira se na ajtemima-poslovicama</a:t>
            </a:r>
            <a:endParaRPr lang="en-US" sz="2400" dirty="0"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CS" sz="3100" b="1" dirty="0"/>
              <a:t>Shvatanje: dif. dijagnostički aspekt</a:t>
            </a:r>
          </a:p>
          <a:p>
            <a:pPr>
              <a:buNone/>
            </a:pPr>
            <a:endParaRPr lang="en-US" sz="3100" b="1" dirty="0"/>
          </a:p>
          <a:p>
            <a:pPr>
              <a:buNone/>
            </a:pPr>
            <a:r>
              <a:rPr lang="sr-Latn-CS" sz="3100" b="1" dirty="0"/>
              <a:t>Povišenje</a:t>
            </a:r>
            <a:r>
              <a:rPr lang="sr-Latn-CS" sz="3100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100" dirty="0"/>
              <a:t>kod osoba koje su dobro adaptirane (“socijalna inteligencija”)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100" dirty="0"/>
              <a:t>može da ukaže na </a:t>
            </a:r>
            <a:r>
              <a:rPr lang="sr-Latn-CS" sz="3100" b="1" i="1" dirty="0"/>
              <a:t>paranoidnu formu Sch </a:t>
            </a:r>
            <a:r>
              <a:rPr lang="sr-Latn-CS" sz="3100" dirty="0"/>
              <a:t>(očuvana “fasada” ličnosti)  u  okviru testa koji  po drugim znacima ukazuje na Sch poremećaj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sz="3100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3100" b="1" dirty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100" dirty="0"/>
              <a:t>Zbog teškoća u verbalnom komuniciranju  (</a:t>
            </a:r>
            <a:r>
              <a:rPr lang="sr-Latn-CS" sz="3100" b="1" i="1" dirty="0"/>
              <a:t>komunikaciona anksioznost</a:t>
            </a:r>
            <a:r>
              <a:rPr lang="sr-Latn-CS" sz="3100" dirty="0"/>
              <a:t>), kod </a:t>
            </a:r>
            <a:r>
              <a:rPr lang="sr-Latn-CS" sz="3100" b="1" i="1" dirty="0"/>
              <a:t>negativističnih (PL) </a:t>
            </a:r>
            <a:r>
              <a:rPr lang="sr-Latn-CS" sz="3100" dirty="0"/>
              <a:t>osoba koje odbacuju socijalne norme;  kod osoba sa </a:t>
            </a:r>
            <a:r>
              <a:rPr lang="sr-Latn-CS" sz="3100" b="1" i="1" dirty="0"/>
              <a:t>niskom inteligencijom</a:t>
            </a:r>
            <a:r>
              <a:rPr lang="sr-Latn-CS" sz="3100" dirty="0"/>
              <a:t>, ili oštećenjem mišljenja  (razlikovati “naivne” odgovore od “čudnih” odgovora )</a:t>
            </a:r>
            <a:endParaRPr lang="en-US" sz="3100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100" dirty="0"/>
              <a:t>Značajno niži rezultati na Shvatanju nego na Informacijama, uz znake poremećaja rasuđivanja, javljaju se </a:t>
            </a:r>
            <a:r>
              <a:rPr lang="sr-Latn-CS" sz="3100" b="1" i="1" dirty="0"/>
              <a:t>kod Sch, depresivnih psihoza ili kod opsesivnih poremećaja</a:t>
            </a:r>
            <a:r>
              <a:rPr lang="sr-Latn-CS" sz="3100" dirty="0"/>
              <a:t>  (koji se izgube u alternativama) – kvalitativna analiza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3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0"/>
            <a:ext cx="8915400" cy="1066800"/>
          </a:xfrm>
        </p:spPr>
        <p:txBody>
          <a:bodyPr>
            <a:noAutofit/>
          </a:bodyPr>
          <a:lstStyle/>
          <a:p>
            <a:pPr marL="914400" lvl="1" indent="-514350"/>
            <a:r>
              <a:rPr lang="sr-Latn-RS" sz="3400" dirty="0">
                <a:solidFill>
                  <a:schemeClr val="accent2"/>
                </a:solidFill>
              </a:rPr>
              <a:t>1. korak-  Kvantitativna procena postignuća</a:t>
            </a:r>
            <a:endParaRPr lang="x-none" sz="3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686800" cy="4517136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x-none" dirty="0">
                <a:solidFill>
                  <a:schemeClr val="tx1"/>
                </a:solidFill>
              </a:rPr>
              <a:t>rocena i klasifikacija globalnog postignuća </a:t>
            </a:r>
            <a:r>
              <a:rPr lang="sr-Latn-RS" dirty="0">
                <a:solidFill>
                  <a:schemeClr val="tx1"/>
                </a:solidFill>
              </a:rPr>
              <a:t>- </a:t>
            </a:r>
            <a:r>
              <a:rPr lang="x-none" dirty="0">
                <a:solidFill>
                  <a:schemeClr val="tx1"/>
                </a:solidFill>
              </a:rPr>
              <a:t>IQ total </a:t>
            </a:r>
            <a:endParaRPr lang="sr-Latn-RS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>
                <a:solidFill>
                  <a:schemeClr val="tx1"/>
                </a:solidFill>
              </a:rPr>
              <a:t>Procena</a:t>
            </a:r>
            <a:r>
              <a:rPr lang="x-none" dirty="0">
                <a:solidFill>
                  <a:schemeClr val="tx1"/>
                </a:solidFill>
              </a:rPr>
              <a:t> postignuća na verbalnom i manipul</a:t>
            </a:r>
            <a:r>
              <a:rPr lang="sr-Latn-CS" dirty="0">
                <a:solidFill>
                  <a:schemeClr val="tx1"/>
                </a:solidFill>
              </a:rPr>
              <a:t>a</a:t>
            </a:r>
            <a:r>
              <a:rPr lang="x-none" dirty="0">
                <a:solidFill>
                  <a:schemeClr val="tx1"/>
                </a:solidFill>
              </a:rPr>
              <a:t>tivnom delu skale</a:t>
            </a:r>
            <a:r>
              <a:rPr lang="sr-Latn-RS" dirty="0">
                <a:solidFill>
                  <a:schemeClr val="tx1"/>
                </a:solidFill>
              </a:rPr>
              <a:t> - </a:t>
            </a:r>
            <a:r>
              <a:rPr lang="x-none" dirty="0">
                <a:solidFill>
                  <a:schemeClr val="tx1"/>
                </a:solidFill>
              </a:rPr>
              <a:t>IQv i IQm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>
                <a:solidFill>
                  <a:schemeClr val="tx1"/>
                </a:solidFill>
                <a:cs typeface="Calibri" pitchFamily="34" charset="0"/>
              </a:rPr>
              <a:t>Određivanje </a:t>
            </a: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kategorije</a:t>
            </a:r>
            <a:r>
              <a:rPr lang="en-US" dirty="0">
                <a:solidFill>
                  <a:schemeClr val="tx1"/>
                </a:solidFill>
                <a:cs typeface="Calibri" pitchFamily="34" charset="0"/>
              </a:rPr>
              <a:t> u </a:t>
            </a: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koju</a:t>
            </a:r>
            <a:r>
              <a:rPr lang="en-US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spada</a:t>
            </a:r>
            <a:r>
              <a:rPr lang="en-US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ispitanikovo</a:t>
            </a:r>
            <a:r>
              <a:rPr lang="en-US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postignuće</a:t>
            </a:r>
            <a:endParaRPr lang="hr-HR" dirty="0">
              <a:solidFill>
                <a:schemeClr val="tx1"/>
              </a:solidFill>
              <a:cs typeface="Calibri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cs typeface="Calibri" pitchFamily="34" charset="0"/>
              </a:rPr>
              <a:t>Odre</a:t>
            </a:r>
            <a:r>
              <a:rPr lang="sr-Latn-RS" dirty="0">
                <a:solidFill>
                  <a:schemeClr val="tx1"/>
                </a:solidFill>
                <a:cs typeface="Calibri" pitchFamily="34" charset="0"/>
              </a:rPr>
              <a:t>đivanje standardne greške merenja- raspon u kome se nalazi verovatani rezultat ispitanika (+/- 1 ili 2 standardne greške, verovatnoća 67% ili 95% sigurnosti)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SLIČNOSTI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L</a:t>
            </a:r>
            <a:r>
              <a:rPr lang="x-none" sz="2400" dirty="0"/>
              <a:t>ogično apstraktno (konceptualno) mišljenje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S</a:t>
            </a:r>
            <a:r>
              <a:rPr lang="x-none" sz="2400"/>
              <a:t>pos</a:t>
            </a:r>
            <a:r>
              <a:rPr lang="sr-Latn-CS" sz="2400" dirty="0"/>
              <a:t>o</a:t>
            </a:r>
            <a:r>
              <a:rPr lang="x-none" sz="2400"/>
              <a:t>bnost pronalaženja apstr</a:t>
            </a:r>
            <a:r>
              <a:rPr lang="sr-Latn-CS" sz="2400" dirty="0"/>
              <a:t>a</a:t>
            </a:r>
            <a:r>
              <a:rPr lang="x-none" sz="2400"/>
              <a:t>ktnih </a:t>
            </a:r>
            <a:r>
              <a:rPr lang="x-none" sz="2400" dirty="0"/>
              <a:t>verablnih koncepata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O</a:t>
            </a:r>
            <a:r>
              <a:rPr lang="x-none" sz="2400" dirty="0"/>
              <a:t>dvajanje bitnog </a:t>
            </a:r>
            <a:r>
              <a:rPr lang="x-none" sz="2400"/>
              <a:t>od n</a:t>
            </a:r>
            <a:r>
              <a:rPr lang="sr-Latn-CS" sz="2400" dirty="0"/>
              <a:t>e</a:t>
            </a:r>
            <a:r>
              <a:rPr lang="x-none" sz="2400"/>
              <a:t>bitnog</a:t>
            </a:r>
            <a:endParaRPr lang="x-none" sz="2400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R</a:t>
            </a:r>
            <a:r>
              <a:rPr lang="x-none" sz="2400" dirty="0"/>
              <a:t>ezonovanje (verbalno)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V</a:t>
            </a:r>
            <a:r>
              <a:rPr lang="x-none" sz="2400"/>
              <a:t>erb</a:t>
            </a:r>
            <a:r>
              <a:rPr lang="sr-Latn-CS" sz="2400" dirty="0"/>
              <a:t>a</a:t>
            </a:r>
            <a:r>
              <a:rPr lang="x-none" sz="2400"/>
              <a:t>lna </a:t>
            </a:r>
            <a:r>
              <a:rPr lang="x-none" sz="2400" dirty="0"/>
              <a:t>ekspresija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/>
              <a:t>Faktori koji mogu </a:t>
            </a:r>
            <a:r>
              <a:rPr lang="x-none" sz="2400"/>
              <a:t>utcati n</a:t>
            </a:r>
            <a:r>
              <a:rPr lang="sr-Latn-RS" sz="2400" dirty="0"/>
              <a:t>a</a:t>
            </a:r>
            <a:r>
              <a:rPr lang="x-none" sz="2400"/>
              <a:t> </a:t>
            </a:r>
            <a:r>
              <a:rPr lang="x-none" sz="2400" dirty="0"/>
              <a:t>skorove su i: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F</a:t>
            </a:r>
            <a:r>
              <a:rPr lang="x-none" sz="2000" dirty="0">
                <a:solidFill>
                  <a:schemeClr val="tx1"/>
                </a:solidFill>
              </a:rPr>
              <a:t>leksibilnost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</a:t>
            </a:r>
            <a:r>
              <a:rPr lang="x-none" sz="2000" dirty="0">
                <a:solidFill>
                  <a:schemeClr val="tx1"/>
                </a:solidFill>
              </a:rPr>
              <a:t>nteresovanja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</a:t>
            </a:r>
            <a:r>
              <a:rPr lang="x-none" sz="2000" dirty="0">
                <a:solidFill>
                  <a:schemeClr val="tx1"/>
                </a:solidFill>
              </a:rPr>
              <a:t>egativizam (“Nisu slični”)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</a:t>
            </a:r>
            <a:r>
              <a:rPr lang="x-none" sz="2000">
                <a:solidFill>
                  <a:schemeClr val="tx1"/>
                </a:solidFill>
              </a:rPr>
              <a:t>rete</a:t>
            </a:r>
            <a:r>
              <a:rPr lang="sr-Latn-CS" sz="2000" dirty="0">
                <a:solidFill>
                  <a:schemeClr val="tx1"/>
                </a:solidFill>
              </a:rPr>
              <a:t>r</a:t>
            </a:r>
            <a:r>
              <a:rPr lang="x-none" sz="2000">
                <a:solidFill>
                  <a:schemeClr val="tx1"/>
                </a:solidFill>
              </a:rPr>
              <a:t>ano </a:t>
            </a:r>
            <a:r>
              <a:rPr lang="x-none" sz="2000" dirty="0">
                <a:solidFill>
                  <a:schemeClr val="tx1"/>
                </a:solidFill>
              </a:rPr>
              <a:t>konkretno mišljenje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858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SLIČNOSTI</a:t>
            </a:r>
            <a:r>
              <a:rPr lang="sr-Latn-RS" sz="3600" dirty="0">
                <a:solidFill>
                  <a:schemeClr val="accent2"/>
                </a:solidFill>
              </a:rPr>
              <a:t> - </a:t>
            </a:r>
            <a:r>
              <a:rPr lang="x-none" sz="360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77200" cy="4669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D</a:t>
            </a:r>
            <a:r>
              <a:rPr lang="x-none" sz="2400" dirty="0"/>
              <a:t>a li je dobijeni odgovor apstraktan, konkretan ili funkcionalan?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N</a:t>
            </a:r>
            <a:r>
              <a:rPr lang="x-none" sz="2400" dirty="0"/>
              <a:t>e moraju biti pogrešni da bi bili klinički relevatni; svaka preterana verbalizacija, omaške, nemogućnost prisećanja reči, preterane generalizacije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O</a:t>
            </a:r>
            <a:r>
              <a:rPr lang="x-none" sz="2400" dirty="0"/>
              <a:t>d svih verbalnih testova pod najmanjim je uticajem formalnog obrazovanja, porekla, učenja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O</a:t>
            </a:r>
            <a:r>
              <a:rPr lang="x-none" sz="2400" dirty="0"/>
              <a:t>setljiv na patologiju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Sličnosti: dif. dijagnostički aspek</a:t>
            </a:r>
            <a:r>
              <a:rPr lang="sr-Latn-CS" dirty="0"/>
              <a:t>t</a:t>
            </a:r>
            <a:endParaRPr lang="en-US" dirty="0"/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Povišenje: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normalne i </a:t>
            </a:r>
            <a:r>
              <a:rPr lang="sr-Latn-CS" b="1" i="1" dirty="0"/>
              <a:t>više inteligencije </a:t>
            </a:r>
            <a:r>
              <a:rPr lang="sr-Latn-CS" dirty="0"/>
              <a:t>i  očuvanog mišljenja (spada medju tri najviša – utoliko je sniženje upadljivije!)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ukazuju na </a:t>
            </a:r>
            <a:r>
              <a:rPr lang="sr-Latn-CS" b="1" i="1" dirty="0"/>
              <a:t>više primarne potencijale </a:t>
            </a:r>
            <a:r>
              <a:rPr lang="sr-Latn-CS" dirty="0"/>
              <a:t>i pored (pr)opadanja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niskog obrazovnog nivoa; kod oštećenja sposobnosti formiranja pomova i apstraktnog mišljenja; Promašaj na lakim zadacima, a uspeh na relativno težim karakteri- stičan je za </a:t>
            </a:r>
            <a:r>
              <a:rPr lang="sr-Latn-CS" b="1" i="1" dirty="0"/>
              <a:t>psihotičan način mišljenja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</a:t>
            </a:r>
            <a:r>
              <a:rPr lang="sr-Latn-CS" b="1" dirty="0"/>
              <a:t> </a:t>
            </a:r>
            <a:r>
              <a:rPr lang="sr-Latn-CS" b="1" i="1" dirty="0"/>
              <a:t>neurotične depresije </a:t>
            </a:r>
            <a:r>
              <a:rPr lang="sr-Latn-CS" dirty="0"/>
              <a:t>rezultat na Sličnostima ostaje u nivou verbalnog dela skale, kod </a:t>
            </a:r>
            <a:r>
              <a:rPr lang="sr-Latn-CS" b="1" i="1" dirty="0"/>
              <a:t>psihotične depresije </a:t>
            </a:r>
            <a:r>
              <a:rPr lang="sr-Latn-CS" dirty="0"/>
              <a:t>rezultat na Sličnostima pada ispod  nivoa  verbalnog dela skale (diferencijalno dijagnostički znak)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4016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DOPUNE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974336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budnost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Fleksibilnost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rekognicija i identifikacija (dugoročna vizuelna memorija)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Simultano procesiranje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Razlikovanje bitnih od nebitnih detalja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percepcija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Na uspeh mogu uticati i: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Sposobnost da se da odgovor uprkos nesigurnosti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Budnost prema okruženju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Koncentarcija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Negativizam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DOPUNE</a:t>
            </a:r>
            <a:r>
              <a:rPr lang="sr-Latn-RS" dirty="0">
                <a:solidFill>
                  <a:schemeClr val="accent2"/>
                </a:solidFill>
              </a:rPr>
              <a:t> 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Mogući indikator oštećenog testa realiteta (ukazivanje na linije, nesposobnost da se identifikuju jednostavni objekti, dodavanje bizarnih detalja)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Brzi, netačni odgovori mogu ukazivati na impulsivnost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Konfabulatorni, bizarni  odgovori koji se ponavljaju imaju dijagnostičku vrednost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Negativizam, hostilnost, fobičnost (“Ništa ne fali”)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/>
              <a:t>Stepen</a:t>
            </a:r>
            <a:r>
              <a:rPr lang="en-US" dirty="0"/>
              <a:t> u</a:t>
            </a:r>
            <a:r>
              <a:rPr lang="sr-Latn-CS" dirty="0"/>
              <a:t>spešnost</a:t>
            </a:r>
            <a:r>
              <a:rPr lang="en-US" dirty="0" err="1"/>
              <a:t>i</a:t>
            </a:r>
            <a:r>
              <a:rPr lang="sr-Latn-CS" dirty="0"/>
              <a:t> može da ukazuje ne samo na budnost i pažnju za detalje već na aspekte testa realiteta koji se ne može procenjivati na drugim subtestovima, naročito onih koji su oštećeni kod psihotičnih ispitanika (češće kod sch nego kod depresivnih)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Dopune:  dif. dijagnostički aspekt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sr-Latn-CS" b="1" dirty="0"/>
              <a:t>Povišenje: </a:t>
            </a:r>
            <a:r>
              <a:rPr lang="sr-Latn-CS" dirty="0"/>
              <a:t>kod obrazovanih i inteligentnih osoba; dobar učinak kod </a:t>
            </a:r>
            <a:r>
              <a:rPr lang="sr-Latn-CS" b="1" i="1" dirty="0"/>
              <a:t>paranoidnih struktura </a:t>
            </a:r>
            <a:r>
              <a:rPr lang="sr-Latn-CS" dirty="0"/>
              <a:t>(kontrola)</a:t>
            </a:r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b="1" dirty="0"/>
              <a:t>Sniženje: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Neuspeh na lakim ajtemima ukazuje </a:t>
            </a:r>
            <a:r>
              <a:rPr lang="sr-Latn-CS" b="1" i="1" dirty="0"/>
              <a:t>na Sch deterioraciju ili psihotičnu depresiju </a:t>
            </a:r>
            <a:r>
              <a:rPr lang="sr-Latn-CS" dirty="0"/>
              <a:t>(poremećaj testa realn</a:t>
            </a:r>
            <a:r>
              <a:rPr lang="en-US" dirty="0"/>
              <a:t>o</a:t>
            </a:r>
            <a:r>
              <a:rPr lang="sr-Latn-CS" dirty="0"/>
              <a:t>sti (“povećanje distance”- neprepoznavanje ) </a:t>
            </a:r>
            <a:endParaRPr lang="sr-Latn-CS" b="1" i="1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 </a:t>
            </a:r>
            <a:r>
              <a:rPr lang="sr-Latn-CS" b="1" i="1" dirty="0"/>
              <a:t>paranoidne Sch </a:t>
            </a:r>
            <a:r>
              <a:rPr lang="sr-Latn-CS" dirty="0"/>
              <a:t>- zamene zadatak, projektuju se (umesto da traže bitni nedostatak, komentarišu situaciju kao da je stvarna, npr.  prasetu fali rep, a kaže “nema hrane u zdelici”; čoveku fali senka, a kaže “nema puta”)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Sniženje </a:t>
            </a:r>
            <a:r>
              <a:rPr lang="sr-Latn-CS" b="1" i="1" dirty="0"/>
              <a:t>kod opsesivnih </a:t>
            </a:r>
            <a:r>
              <a:rPr lang="sr-Latn-CS" dirty="0"/>
              <a:t>ima drugačiji kvalitet: usled opsesivne sitničavosti nisu u stanju da izdvoje bitni elemenat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</a:t>
            </a:r>
            <a:r>
              <a:rPr lang="sr-Latn-CS" b="1" i="1" dirty="0"/>
              <a:t>depresivnih i “organskih” </a:t>
            </a:r>
            <a:r>
              <a:rPr lang="sr-Latn-CS" dirty="0"/>
              <a:t>poremećaja, sniženi svi manipulativni subtestovi, a kod</a:t>
            </a:r>
            <a:r>
              <a:rPr lang="sr-Latn-CS" b="1" i="1" dirty="0"/>
              <a:t> Sch </a:t>
            </a:r>
            <a:r>
              <a:rPr lang="sr-Latn-CS" dirty="0"/>
              <a:t>specifično snižen ovaj subtest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6998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STRIP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458200" cy="5202936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Sposobnost planiranja (razumevanje i skeniranje celokupne situacije)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Temporalno sekvencioniranje i vremenski koncepti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Vizuelna organizacija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Anticipacija posledica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Zdrav razum (uviđanje odnosa uzrok-posledica)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Razlikovanje bitnih od nebitnih detalja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Neverbalno rezonovanje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Vizuelna percepcija/procesiranje smisaonih stimulusa (ljudi/događaji)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Može uticati i:</a:t>
            </a:r>
          </a:p>
          <a:p>
            <a:pPr lvl="1"/>
            <a:r>
              <a:rPr lang="sr-Latn-CS" sz="3200" dirty="0">
                <a:solidFill>
                  <a:schemeClr val="tx1"/>
                </a:solidFill>
              </a:rPr>
              <a:t>Kreativnost</a:t>
            </a:r>
          </a:p>
          <a:p>
            <a:pPr lvl="1"/>
            <a:r>
              <a:rPr lang="sr-Latn-CS" sz="3200" dirty="0">
                <a:solidFill>
                  <a:schemeClr val="tx1"/>
                </a:solidFill>
              </a:rPr>
              <a:t>Čitanje stripova</a:t>
            </a:r>
          </a:p>
          <a:p>
            <a:pPr lvl="1"/>
            <a:r>
              <a:rPr lang="sr-Latn-CS" sz="3200" dirty="0">
                <a:solidFill>
                  <a:schemeClr val="tx1"/>
                </a:solidFill>
              </a:rPr>
              <a:t>Rad pod vremenskim ograničenjem</a:t>
            </a:r>
          </a:p>
          <a:p>
            <a:pPr lvl="1"/>
            <a:r>
              <a:rPr lang="sr-Latn-CS" sz="3200" dirty="0">
                <a:solidFill>
                  <a:schemeClr val="tx1"/>
                </a:solidFill>
              </a:rPr>
              <a:t>Kulturno zaleđe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STRIP</a:t>
            </a:r>
            <a:r>
              <a:rPr lang="sr-Latn-RS" dirty="0">
                <a:solidFill>
                  <a:schemeClr val="accent2"/>
                </a:solidFill>
              </a:rPr>
              <a:t>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Verbalizacija odgovora/ priča može imati dijagnostički značaj (projekcija)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Sadržaj: preciznost, konfuznost, okrenutost ka socijalnom ili samo-centriranost, bizarnost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Opservacija načina pristupa rešavanju (pokušaj-pogreška, oslanjanje na vizuelni fidbek, impulsivnost nasuprot refleksivnosti, loša strategija...)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Ozbiljnija psihopatologija po pravilu redukuje skorove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10600" cy="50505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r-Latn-CS" sz="2400" b="1" dirty="0"/>
              <a:t>Strip: dif. dijagnostički aspekt</a:t>
            </a:r>
            <a:endParaRPr lang="en-US" sz="2400" b="1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Rezultat nije naročito diskriminativan jer većina podbacuje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/>
              <a:t>Povišenje: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Relativno dobar rezultat postižu </a:t>
            </a:r>
            <a:r>
              <a:rPr lang="sr-Latn-CS" sz="2400" b="1" i="1" dirty="0"/>
              <a:t>histrionični</a:t>
            </a:r>
            <a:r>
              <a:rPr lang="sr-Latn-CS" sz="2400" dirty="0"/>
              <a:t>  tipovi ličnosti i neki poremećaji ličnosti (naročito </a:t>
            </a:r>
            <a:r>
              <a:rPr lang="sr-Latn-CS" sz="2400" b="1" i="1" dirty="0"/>
              <a:t>antisocijalni</a:t>
            </a:r>
            <a:r>
              <a:rPr lang="sr-Latn-CS" sz="2400" dirty="0"/>
              <a:t> </a:t>
            </a:r>
            <a:r>
              <a:rPr lang="sr-Latn-CS" sz="2400" b="1" i="1" dirty="0"/>
              <a:t>PL</a:t>
            </a:r>
            <a:r>
              <a:rPr lang="sr-Latn-CS" sz="2400" dirty="0"/>
              <a:t>), jer su zainteresovani za tumačenja uzročno posledičnih socijalnih relacija.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/>
              <a:t>Sniženje: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Veoma podbaciju </a:t>
            </a:r>
            <a:r>
              <a:rPr lang="sr-Latn-CS" sz="2400" b="1" i="1" dirty="0"/>
              <a:t>psihotični </a:t>
            </a:r>
            <a:r>
              <a:rPr lang="sr-Latn-CS" sz="2400" dirty="0"/>
              <a:t>(psihotična depresija, Sch, paranoidni), uz karakterističnu verbalizaciju i teškoće u sastavljanju smisaone celine i priče (nude nelogične odgovore bez uvida i distance)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7188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KOCKA-MOZAIK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32511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Vizuelno-motorna koordinacija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analiza i sinteza- analiza celine na sastavne delove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percepcija/procesiranje apstraktnih stimulusa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Spacijalna vizuelizacija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Utiče i:</a:t>
            </a: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Rad pod vremeskim pritiskom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dirty="0"/>
              <a:t>Klasifikacija koeficijenta inteligencije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435280" cy="571499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            </a:t>
            </a:r>
            <a:r>
              <a:rPr lang="en-US" dirty="0" err="1"/>
              <a:t>Raspon</a:t>
            </a:r>
            <a:r>
              <a:rPr lang="en-US" dirty="0"/>
              <a:t> </a:t>
            </a:r>
            <a:r>
              <a:rPr lang="en-US" dirty="0" err="1"/>
              <a:t>merenja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VITI- 55-145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-1077490"/>
            <a:ext cx="8229600" cy="868362"/>
          </a:xfrm>
          <a:prstGeom prst="rect">
            <a:avLst/>
          </a:prstGeom>
        </p:spPr>
        <p:txBody>
          <a:bodyPr vert="horz" rtlCol="0" anchor="ctr">
            <a:normAutofit fontScale="8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CS" sz="3111" b="1" i="0" u="none" strike="noStrike" kern="1200" cap="none" spc="0" normalizeH="0" baseline="0" noProof="0">
                <a:ln>
                  <a:noFill/>
                </a:ln>
                <a:solidFill>
                  <a:srgbClr val="10315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КЛАСИФИКАЦИЈА ИНТЕЛИГЕНЦИЈЕ</a:t>
            </a:r>
            <a:b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254894"/>
              </p:ext>
            </p:extLst>
          </p:nvPr>
        </p:nvGraphicFramePr>
        <p:xfrm>
          <a:off x="467544" y="1182792"/>
          <a:ext cx="8229600" cy="4389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x-none" sz="2400" kern="1200" dirty="0"/>
                        <a:t>KATEGORIJA</a:t>
                      </a:r>
                      <a:r>
                        <a:rPr lang="sr-Cyrl-CS" sz="2400" kern="1200" dirty="0"/>
                        <a:t>                                                                     </a:t>
                      </a:r>
                      <a:endParaRPr lang="en-US" sz="2400" kern="12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/>
                        <a:t>VRLO VISOKA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/>
                        <a:t>130  </a:t>
                      </a:r>
                      <a:r>
                        <a:rPr lang="x-none" sz="2400" kern="1200" dirty="0"/>
                        <a:t>i više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200" kern="1200" dirty="0"/>
                        <a:t>VISOKA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/>
                        <a:t>120 – 129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/>
                        <a:t>VISOKI</a:t>
                      </a:r>
                      <a:r>
                        <a:rPr lang="x-none" sz="2200" kern="1200" baseline="0" dirty="0"/>
                        <a:t> PROSEK </a:t>
                      </a:r>
                      <a:r>
                        <a:rPr lang="en-US" sz="2200" kern="1200" dirty="0"/>
                        <a:t>(</a:t>
                      </a:r>
                      <a:r>
                        <a:rPr lang="x-none" sz="2200" kern="1200" dirty="0"/>
                        <a:t>Bistri</a:t>
                      </a:r>
                      <a:r>
                        <a:rPr lang="x-none" sz="2200" kern="1200" baseline="0" dirty="0"/>
                        <a:t> normalni</a:t>
                      </a:r>
                      <a:r>
                        <a:rPr lang="en-US" sz="2200" kern="1200" dirty="0"/>
                        <a:t>) 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/>
                        <a:t>110 – 119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/>
                        <a:t>PROSEČNA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/>
                        <a:t>90 – 109</a:t>
                      </a:r>
                      <a:r>
                        <a:rPr lang="en-US" sz="2400" dirty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/>
                        <a:t>NIZAK</a:t>
                      </a:r>
                      <a:r>
                        <a:rPr lang="x-none" sz="2200" kern="1200" baseline="0" dirty="0"/>
                        <a:t> PROSEK </a:t>
                      </a:r>
                      <a:r>
                        <a:rPr lang="x-none" sz="2200" kern="1200" dirty="0"/>
                        <a:t>(Tupi</a:t>
                      </a:r>
                      <a:r>
                        <a:rPr lang="x-none" sz="2200" kern="1200" baseline="0" dirty="0"/>
                        <a:t> normalni</a:t>
                      </a:r>
                      <a:r>
                        <a:rPr lang="sr-Cyrl-CS" sz="2200" kern="1200" dirty="0"/>
                        <a:t>) 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/>
                        <a:t>80 – 89</a:t>
                      </a:r>
                      <a:r>
                        <a:rPr lang="en-US" sz="2400" dirty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/>
                        <a:t>GRANIČNA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/>
                        <a:t>70 – 79</a:t>
                      </a:r>
                      <a:r>
                        <a:rPr lang="en-US" sz="2400" dirty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/>
                        <a:t>TE</a:t>
                      </a:r>
                      <a:r>
                        <a:rPr lang="sr-Latn-RS" sz="2200" kern="1200" dirty="0"/>
                        <a:t>ŠKOĆE</a:t>
                      </a:r>
                      <a:r>
                        <a:rPr lang="sr-Latn-RS" sz="2200" kern="1200" baseline="0" dirty="0"/>
                        <a:t> INTELEKTUALNOG RAZVOJA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kern="1200" dirty="0"/>
                        <a:t>69  </a:t>
                      </a:r>
                      <a:r>
                        <a:rPr lang="x-none" sz="2400" kern="1200" dirty="0"/>
                        <a:t>i ispod</a:t>
                      </a:r>
                      <a:endParaRPr lang="en-US" sz="2400" kern="1200" dirty="0"/>
                    </a:p>
                    <a:p>
                      <a:pPr algn="ctr"/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7620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KOCKA-MOZAIK</a:t>
            </a:r>
            <a:r>
              <a:rPr lang="sr-Latn-RS" dirty="0">
                <a:solidFill>
                  <a:schemeClr val="accent2"/>
                </a:solidFill>
              </a:rPr>
              <a:t> 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8768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Kompulsivnost, preterana refleksivnost može da snizi skor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Opserviramo stil rešavanja problema -pokušaj-pogreška naspram holističkog, sa direkcijom; perzistentnost, tolerancija frustracije, rigidnost, distraktibilnost, perseveracije, motorna koordinacija itd.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Neke osobe odbijaju da pokušaju, lako odustaju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Upadljiva rešenja (vertikalno slaganje, slaganje po slici) ukazuju na oštećen test realiteta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Sumnjičavost (nema dovoljno kocki, ne može...) ili projekciju svog neuspeha u testovni materijal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Moždana oštećenja (naročito desne hemisfere) sa vizuelno-spacijalnim disfunkcijama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b="1" dirty="0"/>
              <a:t>Kos Mozaik: dif. dijagnostički aspekt</a:t>
            </a:r>
            <a:endParaRPr lang="en-US" b="1" dirty="0"/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sz="2600" b="1" dirty="0"/>
              <a:t>Povišenje: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Velika stabilnost testa (skor 7 i manje je veoma redak kod normalnih, neurotičnih, iznadprosečnih)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Sch deterioracija obično NE obuhvata ovaj test!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sz="2600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600" b="1" dirty="0"/>
              <a:t>Sniženje: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Duboka </a:t>
            </a:r>
            <a:r>
              <a:rPr lang="sr-Latn-CS" sz="2600" b="1" i="1" dirty="0"/>
              <a:t>depresija ili organicitet  </a:t>
            </a:r>
            <a:r>
              <a:rPr lang="sr-Latn-CS" sz="2600" dirty="0"/>
              <a:t>veoma obaraju efikasnost na ovom testu (dif.dg: reakcija na greške!)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Diferencijalna dijagnoza izmedju depresije i Sch: </a:t>
            </a:r>
            <a:r>
              <a:rPr lang="sr-Latn-CS" sz="2600" b="1" i="1" dirty="0"/>
              <a:t>ekstremni pad kod depresivnih i upadljiva retencija efikasnosti kod Sch! </a:t>
            </a:r>
            <a:endParaRPr lang="sr-Latn-C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076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924800" cy="10668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SKLAPANJE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34400" cy="48219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Evaluacija figuralnih relacija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Sposobnost sinteze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Učenje po principu pokušaja-pogreške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Vizuelno-motorna koordinacija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Može uticati i: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Spremnost da se da odgovor i kada nije potpuno siguran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Fleksibilnost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Perzistentnost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Iskustvo sa slagalicama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sr-Latn-C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SKLAPANJE</a:t>
            </a:r>
            <a:r>
              <a:rPr lang="sr-Latn-RS" dirty="0">
                <a:solidFill>
                  <a:schemeClr val="accent2"/>
                </a:solidFill>
              </a:rPr>
              <a:t> 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686800" cy="49530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Refleksivnost i kompulsivnost redukuju postignuće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Posmatramo stil rešavanja problema: po principu pokušaja-pogreške nasuprot holističkom  pristupu, perzistencija, motorna koordinacija, anksioznost, rigidnost, distraktibilnost, tolerancija frustracije, impulsivnost, brzina procesiranja, perseveracije, koncentracija, sposobnost da se koriguje na fidbek,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Obratiti pažnju u kom trenutku osoba shvati o kom objektu je reč!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Negativizam, defanzivnost (“kakva je ovo dečija slagalica”), rast frustracije na težim ajtemima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Intezivna preokupiranost telesnim može redukovati skorove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Ako pokušava da “viri” iza paravana može ukazivati na nesigurnost, impulsivnost, problem sa moralom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Bizarna rešenja (jedan deo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sr-Latn-CS" dirty="0"/>
              <a:t>na drugi) najčešće ukazuju na defekt testa realiteta</a:t>
            </a:r>
          </a:p>
          <a:p>
            <a:endParaRPr lang="sr-Latn-C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Sklapanje figura: dif. dijagnostički aspekt</a:t>
            </a:r>
            <a:endParaRPr lang="en-US" b="1" dirty="0"/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b="1" dirty="0"/>
              <a:t>Povišenje: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</a:t>
            </a:r>
            <a:r>
              <a:rPr lang="sr-Latn-CS" b="1" i="1" dirty="0"/>
              <a:t> Sch </a:t>
            </a:r>
            <a:r>
              <a:rPr lang="sr-Latn-CS" dirty="0"/>
              <a:t>rezultat može da bude vrlo  povišen u odnosu na ostale manipulativne testove, koji su sniženi (zato što je konkretan zadatak)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Rezultat je snižen kod </a:t>
            </a:r>
            <a:r>
              <a:rPr lang="sr-Latn-CS" b="1" i="1" dirty="0"/>
              <a:t>depresivnih </a:t>
            </a:r>
            <a:r>
              <a:rPr lang="sr-Latn-CS" dirty="0"/>
              <a:t>(kao i  rezultati  ostalih  manipulativnih testova)  i kod </a:t>
            </a:r>
            <a:r>
              <a:rPr lang="sr-Latn-CS" b="1" i="1" dirty="0"/>
              <a:t>izrazito anksioznih  </a:t>
            </a:r>
            <a:r>
              <a:rPr lang="sr-Latn-CS" dirty="0"/>
              <a:t>(čak niži od ostalih manipulativnih testova)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Način rešavanja i grešenja</a:t>
            </a:r>
            <a:r>
              <a:rPr lang="sr-Latn-CS" dirty="0"/>
              <a:t>: pokušaji i pogreške; planski;  preokupiranost detaljima; slučajna rešenja; rešenja bez razumevanja (ne zna šta predstavlja deo i zašto pripada negde, ili šta je celina- psihoza, organicitet?), itd.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401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x-none" dirty="0">
                <a:solidFill>
                  <a:schemeClr val="accent2"/>
                </a:solidFill>
              </a:rPr>
              <a:t>ŠIFRA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Vizuelno-motorna koordinacija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Koncentracija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Sposobnost da se prate uputstva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Brzina i tačnost pisanja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Psiho-motorna brzina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Vizuelna kratkoročna memorija</a:t>
            </a:r>
            <a:endParaRPr lang="en-US" sz="2600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Mogu uticati i: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An</a:t>
            </a:r>
            <a:r>
              <a:rPr lang="sr-Latn-CS" sz="2200" dirty="0">
                <a:solidFill>
                  <a:schemeClr val="tx1"/>
                </a:solidFill>
              </a:rPr>
              <a:t>ksioznost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Kompulsivna preokupiransot tačnošću i detaljima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Distraktibilnost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Teškoće sa učenjem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Perzistencija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r>
              <a:rPr lang="sr-Latn-CS" sz="2200" dirty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x-none">
                <a:solidFill>
                  <a:schemeClr val="accent2"/>
                </a:solidFill>
              </a:rPr>
              <a:t>ŠIFRA</a:t>
            </a:r>
            <a:r>
              <a:rPr lang="sr-Latn-RS" dirty="0">
                <a:solidFill>
                  <a:schemeClr val="accent2"/>
                </a:solidFill>
              </a:rPr>
              <a:t> - </a:t>
            </a:r>
            <a:r>
              <a:rPr lang="x-none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153400" cy="48219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Preporuka pratiti eventualne promene u načinu rešavanja na svakih 30 sec. jer promene mogu biti posledica motivacije, distraktibilnosti, umora, zapamćivanja pojedinih simbola, dosade itd.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Depresivni pacijenti po p</a:t>
            </a:r>
            <a:r>
              <a:rPr lang="en-US" sz="2400" dirty="0"/>
              <a:t>r</a:t>
            </a:r>
            <a:r>
              <a:rPr lang="sr-Latn-CS" sz="2400" dirty="0"/>
              <a:t>avil</a:t>
            </a:r>
            <a:r>
              <a:rPr lang="en-US" sz="2400" dirty="0"/>
              <a:t>u</a:t>
            </a:r>
            <a:r>
              <a:rPr lang="sr-Latn-CS" sz="2400" dirty="0"/>
              <a:t> postižu niže skorove</a:t>
            </a:r>
            <a:r>
              <a:rPr lang="en-US" sz="2400" dirty="0"/>
              <a:t> </a:t>
            </a:r>
            <a:endParaRPr lang="sr-Latn-CS" sz="2400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Verbalno kodiranje simbola</a:t>
            </a:r>
            <a:r>
              <a:rPr lang="en-US" sz="2400" dirty="0"/>
              <a:t>-</a:t>
            </a:r>
            <a:r>
              <a:rPr lang="sr-Latn-CS" sz="2400" dirty="0"/>
              <a:t> “inteligentna strategija”(možemo pitati ispitanika na kraju koju je strategiju koristio)</a:t>
            </a:r>
            <a:endParaRPr 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8219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/>
              <a:t>Šifra: dif. dijagnostički aspekt</a:t>
            </a:r>
            <a:endParaRPr lang="en-US" b="1" dirty="0"/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Povišenje: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inteligentnih i normalnih subjekata (manje od 7 poena klinički isključuje ove dve kategorije 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Dobar rezultat - kod nekih </a:t>
            </a:r>
            <a:r>
              <a:rPr lang="sr-Latn-CS" b="1" i="1" dirty="0"/>
              <a:t>Sch usled nivelisanosti afekta</a:t>
            </a:r>
            <a:r>
              <a:rPr lang="sr-Latn-CS" dirty="0"/>
              <a:t>!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Depresija </a:t>
            </a:r>
            <a:r>
              <a:rPr lang="sr-Latn-CS" dirty="0"/>
              <a:t>(karakteristična je veoma oštećena psihomotorna brzina)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Sch </a:t>
            </a:r>
            <a:r>
              <a:rPr lang="sr-Latn-CS" i="1" dirty="0"/>
              <a:t>(akutna ili deteriorirana) </a:t>
            </a:r>
            <a:r>
              <a:rPr lang="sr-Latn-CS" dirty="0"/>
              <a:t>ako je poremećena koncentracija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Organicitet</a:t>
            </a:r>
            <a:r>
              <a:rPr lang="sr-Latn-CS" i="1" dirty="0"/>
              <a:t> </a:t>
            </a:r>
            <a:r>
              <a:rPr lang="sr-Latn-CS" dirty="0"/>
              <a:t>(ako ima oštećenja neposrednog pamćenja)</a:t>
            </a:r>
          </a:p>
          <a:p>
            <a:pPr>
              <a:buNone/>
            </a:pPr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141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9067800" cy="914400"/>
          </a:xfrm>
        </p:spPr>
        <p:txBody>
          <a:bodyPr>
            <a:noAutofit/>
          </a:bodyPr>
          <a:lstStyle/>
          <a:p>
            <a:r>
              <a:rPr lang="x-none" sz="3400">
                <a:solidFill>
                  <a:schemeClr val="accent2"/>
                </a:solidFill>
              </a:rPr>
              <a:t>4. Korak: analiza intratestovne varijabilnosti</a:t>
            </a:r>
            <a:endParaRPr lang="en-US" sz="3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err="1">
                <a:cs typeface="Calibri" pitchFamily="34" charset="0"/>
              </a:rPr>
              <a:t>Analiza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obrazaca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odgovaranja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unutar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subtestova</a:t>
            </a:r>
            <a:r>
              <a:rPr lang="sr-Latn-RS" sz="2200" dirty="0">
                <a:cs typeface="Calibri" pitchFamily="34" charset="0"/>
              </a:rPr>
              <a:t>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err="1">
                <a:cs typeface="Calibri" pitchFamily="34" charset="0"/>
              </a:rPr>
              <a:t>Očekivana</a:t>
            </a:r>
            <a:r>
              <a:rPr lang="en-US" sz="2200" dirty="0">
                <a:cs typeface="Calibri" pitchFamily="34" charset="0"/>
              </a:rPr>
              <a:t> je </a:t>
            </a:r>
            <a:r>
              <a:rPr lang="en-US" sz="2200" dirty="0" err="1">
                <a:cs typeface="Calibri" pitchFamily="34" charset="0"/>
              </a:rPr>
              <a:t>uspešnost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na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lakšim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zadacima</a:t>
            </a:r>
            <a:r>
              <a:rPr lang="en-US" sz="2200" dirty="0">
                <a:cs typeface="Calibri" pitchFamily="34" charset="0"/>
              </a:rPr>
              <a:t> i </a:t>
            </a:r>
            <a:r>
              <a:rPr lang="en-US" sz="2200" dirty="0" err="1">
                <a:cs typeface="Calibri" pitchFamily="34" charset="0"/>
              </a:rPr>
              <a:t>greške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ili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odustajanje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na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težim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jer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su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zadaci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progresivno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sve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teži</a:t>
            </a:r>
            <a:r>
              <a:rPr lang="sr-Latn-RS" sz="2200" dirty="0">
                <a:cs typeface="Calibri" pitchFamily="34" charset="0"/>
              </a:rPr>
              <a:t>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200" dirty="0"/>
              <a:t>P</a:t>
            </a:r>
            <a:r>
              <a:rPr lang="x-none" sz="2200" dirty="0"/>
              <a:t>rocen</a:t>
            </a:r>
            <a:r>
              <a:rPr lang="sr-Latn-RS" sz="2200" dirty="0"/>
              <a:t>a</a:t>
            </a:r>
            <a:r>
              <a:rPr lang="x-none" sz="2200" dirty="0"/>
              <a:t> da li je ispitanik grešio na </a:t>
            </a:r>
            <a:r>
              <a:rPr lang="sr-Latn-CS" sz="2200" dirty="0"/>
              <a:t>lakšim </a:t>
            </a:r>
            <a:r>
              <a:rPr lang="x-none" sz="2200" dirty="0"/>
              <a:t>ajtemima, a tačno odgovarao na lakšim</a:t>
            </a:r>
            <a:r>
              <a:rPr lang="sr-Latn-RS" sz="2200" dirty="0"/>
              <a:t> – </a:t>
            </a:r>
            <a:r>
              <a:rPr lang="en-US" sz="2200" dirty="0"/>
              <a:t>“</a:t>
            </a:r>
            <a:r>
              <a:rPr lang="sr-Latn-CS" sz="2200" dirty="0">
                <a:cs typeface="Calibri" pitchFamily="34" charset="0"/>
              </a:rPr>
              <a:t>nazubljeni</a:t>
            </a:r>
            <a:r>
              <a:rPr lang="en-US" sz="2200" dirty="0">
                <a:cs typeface="Calibri" pitchFamily="34" charset="0"/>
              </a:rPr>
              <a:t>”</a:t>
            </a:r>
            <a:r>
              <a:rPr lang="sr-Latn-CS" sz="2200" dirty="0">
                <a:cs typeface="Calibri" pitchFamily="34" charset="0"/>
              </a:rPr>
              <a:t> (cik-cak) profil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zahteva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analizu</a:t>
            </a:r>
            <a:r>
              <a:rPr lang="en-US" sz="2200" dirty="0">
                <a:cs typeface="Calibri" pitchFamily="34" charset="0"/>
              </a:rPr>
              <a:t> </a:t>
            </a:r>
            <a:endParaRPr lang="sr-Latn-CS" sz="2200" dirty="0">
              <a:cs typeface="Calibri" pitchFamily="34" charset="0"/>
            </a:endParaRPr>
          </a:p>
          <a:p>
            <a:pPr marL="320040" indent="-320040">
              <a:buNone/>
              <a:defRPr/>
            </a:pPr>
            <a:r>
              <a:rPr lang="en-US" sz="2200" dirty="0">
                <a:cs typeface="Calibri" pitchFamily="34" charset="0"/>
              </a:rPr>
              <a:t>Mo</a:t>
            </a:r>
            <a:r>
              <a:rPr lang="sr-Latn-CS" sz="2200" dirty="0">
                <a:cs typeface="Calibri" pitchFamily="34" charset="0"/>
              </a:rPr>
              <a:t>ž</a:t>
            </a:r>
            <a:r>
              <a:rPr lang="en-US" sz="2200" dirty="0">
                <a:cs typeface="Calibri" pitchFamily="34" charset="0"/>
              </a:rPr>
              <a:t>e </a:t>
            </a:r>
            <a:r>
              <a:rPr lang="en-US" sz="2200" dirty="0" err="1">
                <a:cs typeface="Calibri" pitchFamily="34" charset="0"/>
              </a:rPr>
              <a:t>biti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znak</a:t>
            </a:r>
            <a:r>
              <a:rPr lang="en-US" sz="2200" dirty="0">
                <a:cs typeface="Calibri" pitchFamily="34" charset="0"/>
              </a:rPr>
              <a:t>:</a:t>
            </a:r>
            <a:endParaRPr lang="x-none" sz="2200" dirty="0"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Poremećaja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pažnje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ili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specifičnog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memorijskog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deficita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,</a:t>
            </a:r>
            <a:r>
              <a:rPr lang="sr-Latn-R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sposobnost</a:t>
            </a:r>
            <a:r>
              <a:rPr lang="sr-Latn-RS" sz="2000" dirty="0">
                <a:solidFill>
                  <a:schemeClr val="tx1"/>
                </a:solidFill>
                <a:cs typeface="Calibri" pitchFamily="34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prisećanja</a:t>
            </a:r>
            <a:endParaRPr lang="en-US" sz="2000" dirty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Simulacij</a:t>
            </a:r>
            <a:r>
              <a:rPr lang="sr-Latn-RS" sz="2000" dirty="0">
                <a:solidFill>
                  <a:schemeClr val="tx1"/>
                </a:solidFill>
                <a:cs typeface="Calibri" pitchFamily="34" charset="0"/>
              </a:rPr>
              <a:t>e</a:t>
            </a:r>
            <a:endParaRPr lang="en-US" sz="2000" dirty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Oštećenja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Calibri" pitchFamily="34" charset="0"/>
              </a:rPr>
              <a:t>mozga</a:t>
            </a:r>
            <a:endParaRPr lang="sr-Latn-CS" sz="2000" dirty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sr-Latn-CS" sz="2000" dirty="0">
                <a:solidFill>
                  <a:schemeClr val="tx1"/>
                </a:solidFill>
                <a:cs typeface="Calibri" pitchFamily="34" charset="0"/>
              </a:rPr>
              <a:t>Psihotičnosti</a:t>
            </a:r>
            <a:endParaRPr lang="en-US" sz="2000" dirty="0">
              <a:solidFill>
                <a:schemeClr val="tx1"/>
              </a:solidFill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924800" cy="9906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5. Korak: kvalitativna analiza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745736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Analiza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verbalizacije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verbalnim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subtestovima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(INF, SLIČ, SHV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, REČ</a:t>
            </a:r>
            <a:r>
              <a:rPr lang="en-US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Kvalitativna analiza obuhvata: </a:t>
            </a:r>
            <a:r>
              <a:rPr lang="sr-Latn-CS" b="1" i="1" dirty="0">
                <a:latin typeface="Calibri" pitchFamily="34" charset="0"/>
                <a:cs typeface="Calibri" pitchFamily="34" charset="0"/>
              </a:rPr>
              <a:t>način izražavanja, izbor reči, formu rečenice,  neverbalno ponašanje i sl.</a:t>
            </a:r>
            <a:endParaRPr lang="sr-Latn-C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Primeri:  a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gresivn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sadržaj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negativizam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konkretno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mišljenje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egocentričnost, ego-referentnost, alogično rezonovanje, projekcije,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neuobičajene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asocijacije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preopširnost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neologizmi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blokovi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mišljenju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opsesivno</a:t>
            </a:r>
            <a:r>
              <a:rPr lang="hr-H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precizno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detaljisanje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....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906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</a:rPr>
              <a:t>TEŠKOĆE INTELEKTUALNOG RAZVOJA </a:t>
            </a:r>
            <a:endParaRPr lang="en-US" sz="3600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910673"/>
              </p:ext>
            </p:extLst>
          </p:nvPr>
        </p:nvGraphicFramePr>
        <p:xfrm>
          <a:off x="457200" y="2249488"/>
          <a:ext cx="8229600" cy="239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Kategojije teškoća intelektualnog  razvoja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IQ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Mentalni uzrast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Laka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50-69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9 do ispod 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Umerena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35-49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6 do ispod 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Teška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20-34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3 do ispod 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Duboka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Ispod 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manje od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09600" y="5192108"/>
            <a:ext cx="8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sr-Latn-CS" sz="2800" dirty="0">
                <a:latin typeface="Trebuchet MS"/>
                <a:ea typeface="+mj-ea"/>
                <a:cs typeface="+mj-cs"/>
              </a:rPr>
              <a:t>Termini mentalna retardacija, mentalna zaostalost su napušteni</a:t>
            </a:r>
            <a:endParaRPr lang="en-US" sz="2800" dirty="0">
              <a:latin typeface="Trebuchet MS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924800" cy="83820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accent2"/>
                </a:solidFill>
              </a:rPr>
              <a:t>5. Korak: kvalitativna analiza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b="1" i="1" dirty="0"/>
              <a:t>V</a:t>
            </a:r>
            <a:r>
              <a:rPr lang="en-US" b="1" i="1" dirty="0" err="1"/>
              <a:t>erbalne</a:t>
            </a:r>
            <a:r>
              <a:rPr lang="en-US" b="1" i="1" dirty="0"/>
              <a:t> </a:t>
            </a:r>
            <a:r>
              <a:rPr lang="en-US" b="1" i="1" dirty="0" err="1"/>
              <a:t>karakteristike</a:t>
            </a:r>
            <a:r>
              <a:rPr lang="sr-Latn-CS" b="1" i="1" dirty="0"/>
              <a:t> odgovora </a:t>
            </a:r>
            <a:r>
              <a:rPr lang="sr-Latn-CS" dirty="0"/>
              <a:t>koje se zapažaju </a:t>
            </a:r>
            <a:r>
              <a:rPr lang="sr-Latn-RS" dirty="0"/>
              <a:t>k</a:t>
            </a:r>
            <a:r>
              <a:rPr lang="sr-Latn-CS" dirty="0"/>
              <a:t>od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sr-Latn-CS" dirty="0"/>
              <a:t>h</a:t>
            </a:r>
            <a:r>
              <a:rPr lang="en-US" dirty="0"/>
              <a:t> </a:t>
            </a:r>
            <a:r>
              <a:rPr lang="sr-Latn-CS" dirty="0"/>
              <a:t>tipova ličnosti ili </a:t>
            </a:r>
            <a:r>
              <a:rPr lang="en-US" dirty="0" err="1"/>
              <a:t>poreme</a:t>
            </a:r>
            <a:r>
              <a:rPr lang="sr-Latn-CS" dirty="0"/>
              <a:t>ć</a:t>
            </a:r>
            <a:r>
              <a:rPr lang="en-US" dirty="0" err="1"/>
              <a:t>aja</a:t>
            </a:r>
            <a:r>
              <a:rPr lang="en-US" dirty="0"/>
              <a:t> </a:t>
            </a:r>
            <a:r>
              <a:rPr lang="sr-Latn-CS" dirty="0"/>
              <a:t>ukazuju na specifičan način mišljenja: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Histrionične strukture</a:t>
            </a:r>
            <a:r>
              <a:rPr lang="sr-Latn-CS" dirty="0"/>
              <a:t>: imaju konvencionalan rečnik, govor je propraćen verbalnim dramatizacijama, “emotivni” govor, naginju moraliziranju, odlučni su u iznošenju stavova…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Opsesivne strukture</a:t>
            </a:r>
            <a:r>
              <a:rPr lang="sr-Latn-CS" b="1" dirty="0"/>
              <a:t>: </a:t>
            </a:r>
            <a:r>
              <a:rPr lang="sr-Latn-CS" dirty="0"/>
              <a:t>naglašavaju svoju obaveštenost, odgovaraju više nego što se traži, imaju stav pretencioznosti, neodlučni su i iznose više alternativa, uzdržavaju se od osećanja, intelektualiz</a:t>
            </a:r>
            <a:r>
              <a:rPr lang="en-US" dirty="0" err="1"/>
              <a:t>ira</a:t>
            </a:r>
            <a:r>
              <a:rPr lang="sr-Latn-CS" dirty="0"/>
              <a:t>ju…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Kod psihotičnih </a:t>
            </a:r>
            <a:r>
              <a:rPr lang="sr-Latn-CS" dirty="0"/>
              <a:t>se javljaju poremećaji verbalizacije (neologizmi, bizaran izbor reči ili sklop rečenice i sl.), kvarenje odgovora i sl.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i="1" dirty="0"/>
              <a:t>Kvalitativna analiza verbalizacije </a:t>
            </a:r>
            <a:r>
              <a:rPr lang="sr-Latn-CS" b="1" i="1" dirty="0"/>
              <a:t>pruža  dodatne informacije</a:t>
            </a:r>
            <a:r>
              <a:rPr lang="sr-Latn-CS" i="1" dirty="0"/>
              <a:t> za donošenje dijagnostičkih odluka kada su ostali podaci nespecifični. </a:t>
            </a:r>
          </a:p>
        </p:txBody>
      </p:sp>
    </p:spTree>
    <p:extLst>
      <p:ext uri="{BB962C8B-B14F-4D97-AF65-F5344CB8AC3E}">
        <p14:creationId xmlns:p14="http://schemas.microsoft.com/office/powerpoint/2010/main" val="1477759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86750" cy="838200"/>
          </a:xfrm>
        </p:spPr>
        <p:txBody>
          <a:bodyPr>
            <a:normAutofit/>
          </a:bodyPr>
          <a:lstStyle/>
          <a:p>
            <a:r>
              <a:rPr lang="sr-Latn-RS" sz="3600" b="1" dirty="0">
                <a:solidFill>
                  <a:schemeClr val="accent2"/>
                </a:solidFill>
                <a:effectLst/>
              </a:rPr>
              <a:t>Profil analiza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00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Nije reč o tipičnim profilima, već o </a:t>
            </a:r>
            <a:r>
              <a:rPr lang="sr-Latn-CS" sz="2600" b="1" i="1" dirty="0"/>
              <a:t>trendovima </a:t>
            </a:r>
            <a:r>
              <a:rPr lang="sr-Latn-CS" sz="2600" dirty="0"/>
              <a:t>za svaku kliničku grupu</a:t>
            </a:r>
            <a:endParaRPr lang="sr-Latn-CS" sz="2600" b="1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Ne važe u apsolutnom smislu: postoje</a:t>
            </a:r>
            <a:r>
              <a:rPr lang="sr-Latn-CS" sz="2600" b="1" dirty="0"/>
              <a:t> </a:t>
            </a:r>
            <a:r>
              <a:rPr lang="sr-Latn-CS" sz="2600" b="1" i="1" dirty="0"/>
              <a:t>individulane varijacije </a:t>
            </a:r>
            <a:r>
              <a:rPr lang="sr-Latn-CS" sz="2600" dirty="0"/>
              <a:t> (može da se ne poklopi sa kliničkom slikom u celini ili nekim delovima!)</a:t>
            </a:r>
            <a:endParaRPr lang="sr-Latn-CS" sz="2600" b="1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Skatergram je dijagnostički </a:t>
            </a:r>
            <a:r>
              <a:rPr lang="sr-Latn-CS" sz="2600" b="1" i="1" dirty="0"/>
              <a:t>validan u 30-40% slučajeva</a:t>
            </a:r>
            <a:r>
              <a:rPr lang="sr-Latn-CS" sz="2600" dirty="0"/>
              <a:t>, a u sledećih </a:t>
            </a:r>
            <a:r>
              <a:rPr lang="sr-Latn-CS" sz="2600" b="1" i="1" dirty="0"/>
              <a:t>30-40% indikativan </a:t>
            </a:r>
            <a:r>
              <a:rPr lang="sr-Latn-CS" sz="2600" dirty="0"/>
              <a:t>za dijagnostičku direkciju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Vrednost skatergrama je u </a:t>
            </a:r>
            <a:r>
              <a:rPr lang="sr-Latn-CS" sz="2600" b="1" i="1" dirty="0"/>
              <a:t>poređenju</a:t>
            </a:r>
            <a:r>
              <a:rPr lang="sr-Latn-CS" sz="2600" dirty="0"/>
              <a:t> sa drugim dijagnostičkim  indikatorima, sa drugih testova!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/>
              <a:t>Kod upadljivih sniženja na bilo kom subtestu treba isključiti mentalnu retardaciju!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/>
          </a:p>
          <a:p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490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517632" cy="785818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+mn-lt"/>
              </a:rPr>
              <a:t>Karakteristični DG profili</a:t>
            </a:r>
            <a:endParaRPr lang="en-US" sz="3600" dirty="0"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4999"/>
            <a:ext cx="8640960" cy="49609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/>
              <a:t>Poremećaji ličnosti (antisocijalni)</a:t>
            </a:r>
            <a:r>
              <a:rPr lang="sr-Latn-CS" sz="2400" dirty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 Manipulativna skala obično je znatno iznad Verbalne skale  (jedino kod ove grupe!) 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sz="2400" b="1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/>
              <a:t>Depresija: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Upadljivo </a:t>
            </a:r>
            <a:r>
              <a:rPr lang="sr-Latn-CS" sz="2400" i="1" dirty="0"/>
              <a:t>sniženje učinka na celom manipulativnom </a:t>
            </a:r>
            <a:r>
              <a:rPr lang="sr-Latn-CS" sz="2400" dirty="0"/>
              <a:t>delu skale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Ujednačeno sniženje (za razliku od Sch sniženja koje je selektivno)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Pad na testovima efikasnosti: aritmetika, pamćenje brojeva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/>
          </a:p>
          <a:p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8833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85818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</a:rPr>
              <a:t>Karakteristični DG profili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371600"/>
            <a:ext cx="8643998" cy="5057796"/>
          </a:xfrm>
        </p:spPr>
        <p:txBody>
          <a:bodyPr>
            <a:normAutofit fontScale="85000" lnSpcReduction="20000"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b="1" dirty="0"/>
              <a:t>Shizofrenija</a:t>
            </a:r>
            <a:endParaRPr lang="sr-Latn-CS" sz="2800" b="1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dirty="0"/>
              <a:t>Izraženi  “cik-cak”:  </a:t>
            </a:r>
            <a:r>
              <a:rPr lang="sr-Latn-CS" sz="2800" b="1" i="1" dirty="0"/>
              <a:t>inter i intra testovni rastur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/>
              <a:t>Povišenje na Ponavljanju brojeva i Ko</a:t>
            </a:r>
            <a:r>
              <a:rPr lang="en-US" sz="2800" b="1" i="1" dirty="0" err="1"/>
              <a:t>cka-mozaik</a:t>
            </a:r>
            <a:r>
              <a:rPr lang="sr-Latn-CS" sz="2800" b="1" i="1" dirty="0"/>
              <a:t> </a:t>
            </a:r>
            <a:r>
              <a:rPr lang="sr-Latn-CS" sz="2800" dirty="0"/>
              <a:t>(ev. Šifri) – jer ne zahtevaju emocionalni angažman, niti blizak socijalni kontakt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/>
              <a:t>Visoke Informacije </a:t>
            </a:r>
            <a:r>
              <a:rPr lang="sr-Latn-CS" sz="2800" dirty="0"/>
              <a:t>(očuvanje pamćenja)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/>
              <a:t>Pad na Shvatanju </a:t>
            </a:r>
            <a:r>
              <a:rPr lang="sr-Latn-CS" sz="2800" dirty="0"/>
              <a:t>(</a:t>
            </a:r>
            <a:r>
              <a:rPr lang="en-US" sz="2800" dirty="0" err="1"/>
              <a:t>te</a:t>
            </a:r>
            <a:r>
              <a:rPr lang="hr-HR" sz="2800" dirty="0"/>
              <a:t>škoće</a:t>
            </a:r>
            <a:r>
              <a:rPr lang="sr-Latn-CS" sz="2800" dirty="0"/>
              <a:t> logičnog zaključivanja)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/>
              <a:t>Niske Sličnosti </a:t>
            </a:r>
            <a:r>
              <a:rPr lang="sr-Latn-CS" sz="2800" dirty="0"/>
              <a:t>(raspad pojmova, preterana genralizacija ili konkretizacija u mišljenju)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dirty="0"/>
              <a:t>Osobena i </a:t>
            </a:r>
            <a:r>
              <a:rPr lang="sr-Latn-CS" sz="2800" b="1" i="1" dirty="0"/>
              <a:t>tipična verbalizacija </a:t>
            </a:r>
            <a:r>
              <a:rPr lang="sr-Latn-CS" sz="2800" dirty="0"/>
              <a:t>(izmišljanje novih reči i čudnih kovanica)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/>
              <a:t>Kvarenje odgovora </a:t>
            </a:r>
            <a:r>
              <a:rPr lang="sr-Latn-CS" sz="2800" dirty="0"/>
              <a:t>(daju dobar odgovor, a onda ga pokvare ili neadekvatno argumentuju)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752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r-Latn-CS" sz="3600" b="1" dirty="0">
                <a:solidFill>
                  <a:schemeClr val="accent2"/>
                </a:solidFill>
                <a:effectLst/>
              </a:rPr>
              <a:t>Karakteristični  profili</a:t>
            </a:r>
            <a:endParaRPr lang="en-US" sz="3600" b="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47800"/>
            <a:ext cx="8568952" cy="5005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/>
              <a:t>“Organicitet”: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Relativno povišenje samo na Informacijama i Shvatanju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Sniženje Aritmetike i Pamćenja brojeva (naročito unazad i velika razlika unapred-unazad)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Sniženje celog manipulativnog  dela 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400" b="1" dirty="0"/>
              <a:t>Anksiozna stanja (neuroze):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Očuvane  Sličnosti, Informacije, Shvatanje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Pad na testovima efikasnosti (Aritmetika, Ponavljanje brojeva, ali i unapred i unazad)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Pad na manipulativnom  delu (ali cik-cak, za razliku od depresije ili organiciteta)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108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6. Procena intelektualne efikasnosti</a:t>
            </a:r>
            <a:endParaRPr lang="en-US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72816"/>
            <a:ext cx="8424936" cy="46805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Intelektualna efikasnost se tiče  </a:t>
            </a:r>
            <a:r>
              <a:rPr lang="sr-Latn-CS" sz="2400" b="1" i="1" dirty="0"/>
              <a:t>sposobnosti  korišćenja </a:t>
            </a:r>
            <a:r>
              <a:rPr lang="sr-Latn-CS" sz="2400" dirty="0"/>
              <a:t>intelektualnih sposobnosti.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Merenje </a:t>
            </a:r>
            <a:r>
              <a:rPr lang="en-US" sz="2400" dirty="0" err="1"/>
              <a:t>koeficijenta</a:t>
            </a:r>
            <a:r>
              <a:rPr lang="en-US" sz="2400" dirty="0"/>
              <a:t> </a:t>
            </a:r>
            <a:r>
              <a:rPr lang="sr-Latn-CS" sz="2400" dirty="0"/>
              <a:t>inteligencij</a:t>
            </a:r>
            <a:r>
              <a:rPr lang="en-US" sz="2400" dirty="0"/>
              <a:t>e</a:t>
            </a:r>
            <a:r>
              <a:rPr lang="sr-Latn-CS" sz="2400" dirty="0"/>
              <a:t> (IQ) </a:t>
            </a:r>
            <a:r>
              <a:rPr lang="sr-Latn-RS" sz="2400" dirty="0">
                <a:cs typeface="Calibri" pitchFamily="34" charset="0"/>
              </a:rPr>
              <a:t>je uvek samo procena </a:t>
            </a:r>
            <a:r>
              <a:rPr lang="sr-Latn-RS" sz="2400" b="1" i="1" dirty="0">
                <a:cs typeface="Calibri" pitchFamily="34" charset="0"/>
              </a:rPr>
              <a:t>aktuelnog nivoa funkcionisanja u test situaciji</a:t>
            </a:r>
            <a:endParaRPr lang="sr-Latn-CS" sz="2400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Intelektualna efikasnost  može da bude </a:t>
            </a:r>
            <a:r>
              <a:rPr lang="sr-Latn-CS" sz="2400" b="1" i="1" dirty="0"/>
              <a:t>očuvana</a:t>
            </a:r>
            <a:r>
              <a:rPr lang="sr-Latn-CS" sz="2400" dirty="0"/>
              <a:t>, </a:t>
            </a:r>
            <a:r>
              <a:rPr lang="sr-Latn-CS" sz="2400" b="1" i="1" dirty="0"/>
              <a:t>ometena ili oštećena.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Ometajući faktori mogu da budu različiti</a:t>
            </a:r>
            <a:r>
              <a:rPr lang="sr-Latn-CS" sz="2400" b="1" i="1" dirty="0"/>
              <a:t>:  </a:t>
            </a:r>
            <a:r>
              <a:rPr lang="sr-Latn-CS" sz="2400" dirty="0"/>
              <a:t>vezani za neki </a:t>
            </a:r>
            <a:r>
              <a:rPr lang="sr-Latn-CS" sz="2400" b="1" i="1" dirty="0"/>
              <a:t>poremećaj</a:t>
            </a:r>
            <a:r>
              <a:rPr lang="sr-Latn-CS" sz="2400" b="1" dirty="0"/>
              <a:t>, </a:t>
            </a:r>
            <a:r>
              <a:rPr lang="sr-Latn-CS" sz="2400" b="1" i="1" dirty="0"/>
              <a:t>bolest,</a:t>
            </a:r>
            <a:r>
              <a:rPr lang="sr-Latn-CS" sz="2400" dirty="0"/>
              <a:t> trenutne </a:t>
            </a:r>
            <a:r>
              <a:rPr lang="sr-Latn-CS" sz="2400" b="1" i="1" dirty="0"/>
              <a:t>simptome</a:t>
            </a:r>
            <a:r>
              <a:rPr lang="sr-Latn-CS" sz="2400" b="1" dirty="0"/>
              <a:t>, </a:t>
            </a:r>
            <a:r>
              <a:rPr lang="sr-Latn-CS" sz="2400" b="1" i="1" dirty="0"/>
              <a:t>ličnost</a:t>
            </a:r>
            <a:r>
              <a:rPr lang="sr-Latn-CS" sz="2400" b="1" dirty="0"/>
              <a:t> </a:t>
            </a:r>
            <a:r>
              <a:rPr lang="sr-Latn-CS" sz="2400" dirty="0"/>
              <a:t>ili </a:t>
            </a:r>
            <a:r>
              <a:rPr lang="sr-Latn-CS" sz="2400" b="1" i="1" dirty="0"/>
              <a:t>kontekst </a:t>
            </a:r>
            <a:r>
              <a:rPr lang="sr-Latn-CS" sz="2400" dirty="0"/>
              <a:t>u kome se inteligencija ispituje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88923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50106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accent2"/>
                </a:solidFill>
                <a:effectLst/>
              </a:rPr>
              <a:t>Intelektualna</a:t>
            </a:r>
            <a:r>
              <a:rPr lang="en-US" sz="3600" dirty="0">
                <a:solidFill>
                  <a:schemeClr val="accent2"/>
                </a:solidFill>
                <a:effectLst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effectLst/>
              </a:rPr>
              <a:t>efikasnost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484784"/>
            <a:ext cx="8606190" cy="5040560"/>
          </a:xfrm>
        </p:spPr>
        <p:txBody>
          <a:bodyPr>
            <a:normAutofit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400" dirty="0"/>
              <a:t>Važna pitanja na koja kliničar treba da odgovori posle primene testa inteligencije: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koliko efikasno osoba koristi postojeće funkcije (</a:t>
            </a:r>
            <a:r>
              <a:rPr lang="sr-Latn-CS" sz="2200" b="1" i="1" dirty="0"/>
              <a:t>na testu i van testovne situacije)?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koliki je (bio) </a:t>
            </a:r>
            <a:r>
              <a:rPr lang="sr-Latn-CS" sz="2200" b="1" i="1" dirty="0"/>
              <a:t>primarni intelektualni potencijal, </a:t>
            </a:r>
            <a:r>
              <a:rPr lang="sr-Latn-CS" sz="2200" dirty="0"/>
              <a:t>da li ima ometanja intelektualnog funkcionisanja?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koja je vrsta ometanja (trenutni </a:t>
            </a:r>
            <a:r>
              <a:rPr lang="sr-Latn-CS" sz="2200" b="1" i="1" dirty="0"/>
              <a:t>pad efikasnosti  </a:t>
            </a:r>
            <a:r>
              <a:rPr lang="sr-Latn-CS" sz="2200" dirty="0"/>
              <a:t>ili </a:t>
            </a:r>
            <a:r>
              <a:rPr lang="sr-Latn-CS" sz="2200" b="1" i="1" dirty="0"/>
              <a:t>propadanje,  </a:t>
            </a:r>
            <a:r>
              <a:rPr lang="sr-Latn-CS" sz="2200" dirty="0"/>
              <a:t>odnosno</a:t>
            </a:r>
            <a:r>
              <a:rPr lang="sr-Latn-CS" sz="2200" b="1" i="1" dirty="0"/>
              <a:t> intelektualna deterioracija</a:t>
            </a:r>
            <a:r>
              <a:rPr lang="sr-Latn-CS" sz="2200" dirty="0"/>
              <a:t>)?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koja </a:t>
            </a:r>
            <a:r>
              <a:rPr lang="sr-Latn-CS" sz="2200" b="1" i="1" dirty="0"/>
              <a:t>vrsta deterioracije </a:t>
            </a:r>
            <a:r>
              <a:rPr lang="sr-Latn-CS" sz="2200" dirty="0"/>
              <a:t>je u pitanju: da li se radi o </a:t>
            </a:r>
            <a:r>
              <a:rPr lang="sr-Latn-CS" sz="2200" i="1" dirty="0"/>
              <a:t>psihotičnom</a:t>
            </a:r>
            <a:r>
              <a:rPr lang="sr-Latn-CS" sz="2200" dirty="0"/>
              <a:t> kognitivnom rasturu ili o propadanju </a:t>
            </a:r>
            <a:r>
              <a:rPr lang="sr-Latn-CS" sz="2200" i="1" dirty="0"/>
              <a:t>organskog tipa</a:t>
            </a:r>
            <a:r>
              <a:rPr lang="sr-Latn-CS" sz="2200" dirty="0"/>
              <a:t>?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828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864096"/>
          </a:xfrm>
        </p:spPr>
        <p:txBody>
          <a:bodyPr>
            <a:noAutofit/>
          </a:bodyPr>
          <a:lstStyle/>
          <a:p>
            <a:r>
              <a:rPr lang="sr-Latn-RS" sz="3200" dirty="0">
                <a:solidFill>
                  <a:schemeClr val="accent2"/>
                </a:solidFill>
                <a:effectLst/>
              </a:rPr>
              <a:t>Primeri (pr)opadanja intelektualne efikasnosti</a:t>
            </a:r>
            <a:endParaRPr lang="en-US" sz="32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1032" y="1385392"/>
            <a:ext cx="8461448" cy="54726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RS" sz="2400" dirty="0"/>
              <a:t>kod </a:t>
            </a:r>
            <a:r>
              <a:rPr lang="sr-Latn-RS" sz="2400" b="1" i="1" dirty="0"/>
              <a:t>Sch procesa </a:t>
            </a:r>
            <a:r>
              <a:rPr lang="sr-Latn-RS" sz="2400" dirty="0"/>
              <a:t>- propadanje apstraktnog mišljenja </a:t>
            </a:r>
          </a:p>
          <a:p>
            <a:pPr>
              <a:spcAft>
                <a:spcPts val="600"/>
              </a:spcAft>
            </a:pPr>
            <a:r>
              <a:rPr lang="sr-Latn-RS" sz="2400" dirty="0"/>
              <a:t>kod različitih teškoća </a:t>
            </a:r>
            <a:r>
              <a:rPr lang="sr-Latn-RS" sz="2400" b="1" i="1" dirty="0"/>
              <a:t>organske prirode</a:t>
            </a:r>
            <a:r>
              <a:rPr lang="sr-Latn-RS" sz="2400" dirty="0"/>
              <a:t> – propadanje pojedinih sposobnosti (npr. vizuomotorne koordinacije, pamćenja,  i sl.)</a:t>
            </a:r>
          </a:p>
          <a:p>
            <a:pPr>
              <a:spcAft>
                <a:spcPts val="600"/>
              </a:spcAft>
            </a:pPr>
            <a:r>
              <a:rPr lang="sr-Latn-RS" sz="2400" dirty="0"/>
              <a:t>kod </a:t>
            </a:r>
            <a:r>
              <a:rPr lang="sr-Latn-RS" sz="2400" b="1" i="1" dirty="0"/>
              <a:t>anksioznosti</a:t>
            </a:r>
            <a:r>
              <a:rPr lang="sr-Latn-RS" sz="2400" dirty="0"/>
              <a:t> – opadanje na testovima efikasnosti  (aritemtika, brojevi, kada se meri vreme) </a:t>
            </a:r>
          </a:p>
          <a:p>
            <a:pPr>
              <a:spcAft>
                <a:spcPts val="600"/>
              </a:spcAft>
            </a:pPr>
            <a:r>
              <a:rPr lang="sr-Latn-RS" sz="2400" dirty="0"/>
              <a:t>kod </a:t>
            </a:r>
            <a:r>
              <a:rPr lang="sr-Latn-RS" sz="2400" b="1" i="1" dirty="0"/>
              <a:t>poremećaja kontrole impulsa </a:t>
            </a:r>
            <a:r>
              <a:rPr lang="sr-Latn-RS" sz="2400" dirty="0"/>
              <a:t>ili  negativistične ličnosti - pad na shvatanju i tumačenju socijanih situacija </a:t>
            </a:r>
          </a:p>
          <a:p>
            <a:pPr>
              <a:spcAft>
                <a:spcPts val="600"/>
              </a:spcAft>
            </a:pPr>
            <a:r>
              <a:rPr lang="sr-Latn-RS" sz="2400" dirty="0"/>
              <a:t>u </a:t>
            </a:r>
            <a:r>
              <a:rPr lang="sr-Latn-RS" sz="2400" b="1" i="1" dirty="0"/>
              <a:t>kontekstu</a:t>
            </a:r>
            <a:r>
              <a:rPr lang="sr-Latn-RS" sz="2400" dirty="0"/>
              <a:t> testiranja – opšte opadanje učinka zbog teškoća koncentracije u situaciji kada je superviziran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P</a:t>
            </a:r>
            <a:r>
              <a:rPr lang="sr-Latn-RS" sz="2400" dirty="0"/>
              <a:t>ostoji i </a:t>
            </a:r>
            <a:r>
              <a:rPr lang="sr-Latn-RS" sz="2400" b="1" i="1" dirty="0"/>
              <a:t>normalno opadanje </a:t>
            </a:r>
            <a:r>
              <a:rPr lang="sr-Latn-RS" sz="2400" dirty="0"/>
              <a:t>sa godinama života (ugrađeno u skalu)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98587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63272" cy="792088"/>
          </a:xfrm>
        </p:spPr>
        <p:txBody>
          <a:bodyPr>
            <a:noAutofit/>
          </a:bodyPr>
          <a:lstStyle/>
          <a:p>
            <a:r>
              <a:rPr lang="sr-Latn-CS" sz="3600" b="1" dirty="0">
                <a:solidFill>
                  <a:schemeClr val="accent2"/>
                </a:solidFill>
                <a:effectLst/>
              </a:rPr>
              <a:t>6. Procena intelektualne efikasnosti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252520" cy="5544616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endParaRPr lang="en-US" sz="2200" dirty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Pore</a:t>
            </a:r>
            <a:r>
              <a:rPr lang="sr-Latn-RS" sz="2800" dirty="0">
                <a:solidFill>
                  <a:schemeClr val="tx1"/>
                </a:solidFill>
              </a:rPr>
              <a:t>đ</a:t>
            </a:r>
            <a:r>
              <a:rPr lang="en-US" sz="2800" dirty="0" err="1">
                <a:solidFill>
                  <a:schemeClr val="tx1"/>
                </a:solidFill>
              </a:rPr>
              <a:t>enje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testovnog</a:t>
            </a:r>
            <a:r>
              <a:rPr lang="en-US" sz="2800" b="1" i="1" dirty="0">
                <a:solidFill>
                  <a:schemeClr val="tx1"/>
                </a:solidFill>
              </a:rPr>
              <a:t> u</a:t>
            </a:r>
            <a:r>
              <a:rPr lang="sr-Latn-CS" sz="2800" b="1" i="1" dirty="0">
                <a:solidFill>
                  <a:schemeClr val="tx1"/>
                </a:solidFill>
              </a:rPr>
              <a:t>činka </a:t>
            </a:r>
            <a:r>
              <a:rPr lang="sr-Latn-CS" sz="2800" dirty="0">
                <a:solidFill>
                  <a:schemeClr val="tx1"/>
                </a:solidFill>
              </a:rPr>
              <a:t>sa očekivanim </a:t>
            </a:r>
            <a:r>
              <a:rPr lang="sr-Latn-CS" sz="2800" b="1" i="1" dirty="0">
                <a:solidFill>
                  <a:schemeClr val="tx1"/>
                </a:solidFill>
              </a:rPr>
              <a:t>životnim učinkom</a:t>
            </a:r>
            <a:endParaRPr lang="en-US" sz="2800" b="1" i="1" dirty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sr-Latn-RS" sz="2800" dirty="0">
                <a:solidFill>
                  <a:schemeClr val="tx1"/>
                </a:solidFill>
              </a:rPr>
              <a:t>Izračunavanje </a:t>
            </a:r>
            <a:r>
              <a:rPr lang="sr-Latn-CS" sz="2800" b="1" i="1" dirty="0">
                <a:solidFill>
                  <a:schemeClr val="tx1"/>
                </a:solidFill>
              </a:rPr>
              <a:t>Koeficijenta deterioracije</a:t>
            </a:r>
            <a:r>
              <a:rPr lang="en-US" sz="2800" b="1" i="1" dirty="0">
                <a:solidFill>
                  <a:schemeClr val="tx1"/>
                </a:solidFill>
              </a:rPr>
              <a:t> (DQ)</a:t>
            </a:r>
            <a:endParaRPr lang="sr-Latn-CS" sz="2800" b="1" i="1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None/>
            </a:pPr>
            <a:endParaRPr lang="sr-Latn-CS" sz="2400" dirty="0"/>
          </a:p>
        </p:txBody>
      </p:sp>
    </p:spTree>
    <p:extLst>
      <p:ext uri="{BB962C8B-B14F-4D97-AF65-F5344CB8AC3E}">
        <p14:creationId xmlns:p14="http://schemas.microsoft.com/office/powerpoint/2010/main" val="315801963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52736"/>
          </a:xfrm>
        </p:spPr>
        <p:txBody>
          <a:bodyPr>
            <a:normAutofit/>
          </a:bodyPr>
          <a:lstStyle/>
          <a:p>
            <a:r>
              <a:rPr lang="en-US" sz="3200" b="0" dirty="0">
                <a:solidFill>
                  <a:schemeClr val="accent2"/>
                </a:solidFill>
                <a:effectLst/>
              </a:rPr>
              <a:t>6.</a:t>
            </a:r>
            <a:r>
              <a:rPr lang="hr-HR" sz="3200" b="0" dirty="0">
                <a:solidFill>
                  <a:schemeClr val="accent2"/>
                </a:solidFill>
                <a:effectLst/>
              </a:rPr>
              <a:t>1.</a:t>
            </a:r>
            <a:r>
              <a:rPr lang="sr-Latn-CS" sz="3600" dirty="0">
                <a:solidFill>
                  <a:schemeClr val="accent2"/>
                </a:solidFill>
                <a:effectLst/>
              </a:rPr>
              <a:t>  Raskorak: test-život </a:t>
            </a:r>
            <a:r>
              <a:rPr lang="sr-Latn-CS" sz="3600" dirty="0">
                <a:solidFill>
                  <a:schemeClr val="accent2"/>
                </a:solidFill>
              </a:rPr>
              <a:t> 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76400"/>
            <a:ext cx="8320118" cy="4724400"/>
          </a:xfrm>
        </p:spPr>
        <p:txBody>
          <a:bodyPr>
            <a:norm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sr-Latn-CS" sz="2400" dirty="0"/>
              <a:t>Svaki veliki raskorak između dobijenog skora na VITI i očekivanog rezultata obzirom na</a:t>
            </a:r>
            <a:endParaRPr lang="en-US" sz="2400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          Stepen obrazovanja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          Profesionalni uspeh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          Opštu životnu efikasnost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dirty="0"/>
              <a:t>...upozorava na mogućnost  (pr)opadanja kognitivnih funkcije (</a:t>
            </a:r>
            <a:r>
              <a:rPr lang="sr-Latn-CS" sz="2400" b="1" i="1" dirty="0"/>
              <a:t>brže nego što se to očekuje sa godinama</a:t>
            </a:r>
            <a:r>
              <a:rPr lang="sr-Latn-CS" sz="2400" dirty="0"/>
              <a:t>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Naročito su upozoravajuće </a:t>
            </a:r>
            <a:r>
              <a:rPr lang="sr-Latn-CS" sz="2400" b="1" i="1" dirty="0"/>
              <a:t>diskrepancije</a:t>
            </a:r>
            <a:r>
              <a:rPr lang="sr-Latn-CS" sz="2400" dirty="0"/>
              <a:t> izme</a:t>
            </a:r>
            <a:r>
              <a:rPr lang="sr-Latn-RS" sz="2400" dirty="0"/>
              <a:t>đ</a:t>
            </a:r>
            <a:r>
              <a:rPr lang="sr-Latn-CS" sz="2400" dirty="0"/>
              <a:t>u pretpostavljenih znanja i sposobnosti i neuspeha na odgovarajućim subtestovima (</a:t>
            </a:r>
            <a:r>
              <a:rPr lang="sr-Latn-CS" sz="2400" i="1" dirty="0"/>
              <a:t>npr. profesor matematike podbaci na subtestu Aritmetičkog rezonovanja!)</a:t>
            </a:r>
          </a:p>
          <a:p>
            <a:endParaRPr lang="sr-Latn-CS" dirty="0"/>
          </a:p>
          <a:p>
            <a:endParaRPr lang="sr-Latn-C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235447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915400" cy="914400"/>
          </a:xfrm>
        </p:spPr>
        <p:txBody>
          <a:bodyPr>
            <a:normAutofit fontScale="90000"/>
          </a:bodyPr>
          <a:lstStyle/>
          <a:p>
            <a:br>
              <a:rPr lang="sr-Latn-RS" dirty="0"/>
            </a:br>
            <a:r>
              <a:rPr lang="x-none" sz="3600">
                <a:solidFill>
                  <a:schemeClr val="accent2"/>
                </a:solidFill>
              </a:rPr>
              <a:t>2. </a:t>
            </a:r>
            <a:r>
              <a:rPr lang="en-US" sz="3600" dirty="0">
                <a:solidFill>
                  <a:schemeClr val="accent2"/>
                </a:solidFill>
              </a:rPr>
              <a:t>P</a:t>
            </a:r>
            <a:r>
              <a:rPr lang="x-none" sz="3600">
                <a:solidFill>
                  <a:schemeClr val="accent2"/>
                </a:solidFill>
              </a:rPr>
              <a:t>rocena značajnosti razlike izme</a:t>
            </a:r>
            <a:r>
              <a:rPr lang="sr-Latn-RS" sz="3600" dirty="0">
                <a:solidFill>
                  <a:schemeClr val="accent2"/>
                </a:solidFill>
              </a:rPr>
              <a:t>đ</a:t>
            </a:r>
            <a:r>
              <a:rPr lang="x-none" sz="3600">
                <a:solidFill>
                  <a:schemeClr val="accent2"/>
                </a:solidFill>
              </a:rPr>
              <a:t>u IQv i IQm</a:t>
            </a:r>
            <a:br>
              <a:rPr lang="sr-Latn-RS" sz="3600" dirty="0">
                <a:solidFill>
                  <a:schemeClr val="accent2"/>
                </a:solidFill>
              </a:rPr>
            </a:br>
            <a:r>
              <a:rPr lang="sr-Latn-RS" sz="3600" dirty="0">
                <a:solidFill>
                  <a:schemeClr val="accent2"/>
                </a:solidFill>
              </a:rPr>
              <a:t>    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077200" cy="47457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/>
              <a:t>N</a:t>
            </a:r>
            <a:r>
              <a:rPr lang="x-none" sz="2400" dirty="0"/>
              <a:t>a VITI-ju statistički značajna razlika iznosi </a:t>
            </a:r>
            <a:br>
              <a:rPr lang="sr-Latn-RS" sz="2400" dirty="0"/>
            </a:br>
            <a:r>
              <a:rPr lang="sr-Latn-RS" sz="2400" dirty="0"/>
              <a:t> </a:t>
            </a:r>
            <a:r>
              <a:rPr lang="x-none" sz="2400" b="1" dirty="0"/>
              <a:t>12 </a:t>
            </a:r>
            <a:r>
              <a:rPr lang="x-none" sz="2400" dirty="0"/>
              <a:t>poena</a:t>
            </a:r>
            <a:r>
              <a:rPr lang="sr-Latn-RS" sz="2400" dirty="0"/>
              <a:t> (p&lt;</a:t>
            </a:r>
            <a:r>
              <a:rPr lang="x-none" sz="2400" dirty="0"/>
              <a:t>.05</a:t>
            </a:r>
            <a:r>
              <a:rPr lang="sr-Latn-RS" sz="2400" dirty="0"/>
              <a:t>), odnosno</a:t>
            </a:r>
            <a:r>
              <a:rPr lang="x-none" sz="2400" dirty="0"/>
              <a:t> </a:t>
            </a:r>
            <a:r>
              <a:rPr lang="x-none" sz="2400" b="1" dirty="0"/>
              <a:t>15</a:t>
            </a:r>
            <a:r>
              <a:rPr lang="x-none" sz="2400" dirty="0"/>
              <a:t> poena </a:t>
            </a:r>
            <a:r>
              <a:rPr lang="sr-Latn-RS" sz="2400" dirty="0"/>
              <a:t>(p&lt;</a:t>
            </a:r>
            <a:r>
              <a:rPr lang="x-none" sz="2400" dirty="0"/>
              <a:t>0.01</a:t>
            </a:r>
            <a:r>
              <a:rPr lang="sr-Latn-RS" sz="2400" dirty="0"/>
              <a:t>)</a:t>
            </a:r>
            <a:endParaRPr lang="x-none" sz="2400" dirty="0"/>
          </a:p>
          <a:p>
            <a:pPr marL="109728" indent="0">
              <a:buNone/>
            </a:pPr>
            <a:endParaRPr lang="sr-Latn-RS" sz="2400" dirty="0"/>
          </a:p>
          <a:p>
            <a:pPr marL="109728" lvl="2" indent="0">
              <a:buClr>
                <a:schemeClr val="accent3"/>
              </a:buClr>
              <a:buNone/>
            </a:pPr>
            <a:r>
              <a:rPr lang="x-none" b="1" dirty="0">
                <a:solidFill>
                  <a:schemeClr val="tx1"/>
                </a:solidFill>
              </a:rPr>
              <a:t>IQm &gt; I</a:t>
            </a:r>
            <a:r>
              <a:rPr lang="sr-Latn-RS" b="1" dirty="0">
                <a:solidFill>
                  <a:schemeClr val="tx1"/>
                </a:solidFill>
              </a:rPr>
              <a:t>Q</a:t>
            </a:r>
            <a:r>
              <a:rPr lang="x-none" b="1" dirty="0">
                <a:solidFill>
                  <a:schemeClr val="tx1"/>
                </a:solidFill>
              </a:rPr>
              <a:t>v</a:t>
            </a:r>
            <a:r>
              <a:rPr lang="sr-Latn-RS" b="1" dirty="0">
                <a:solidFill>
                  <a:schemeClr val="tx1"/>
                </a:solidFill>
              </a:rPr>
              <a:t> - </a:t>
            </a:r>
            <a:r>
              <a:rPr lang="sr-Latn-RS" dirty="0">
                <a:solidFill>
                  <a:schemeClr val="tx1"/>
                </a:solidFill>
              </a:rPr>
              <a:t>i</a:t>
            </a:r>
            <a:r>
              <a:rPr lang="x-none" sz="2400" dirty="0">
                <a:solidFill>
                  <a:schemeClr val="tx1"/>
                </a:solidFill>
              </a:rPr>
              <a:t>nterpretacija mogućih razloga velike razlike: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x-none" sz="2000" dirty="0">
                <a:solidFill>
                  <a:schemeClr val="tx1"/>
                </a:solidFill>
              </a:rPr>
              <a:t>azvijena fluidna inteligencija i vizuelizacija u pore</a:t>
            </a:r>
            <a:r>
              <a:rPr lang="sr-Latn-RS" sz="2000" dirty="0">
                <a:solidFill>
                  <a:schemeClr val="tx1"/>
                </a:solidFill>
              </a:rPr>
              <a:t>đ</a:t>
            </a:r>
            <a:r>
              <a:rPr lang="x-none" sz="2000" dirty="0">
                <a:solidFill>
                  <a:schemeClr val="tx1"/>
                </a:solidFill>
              </a:rPr>
              <a:t>enju sa slabije razvijenom kristalizovanom inteligencijom i kratkoročnom memorijom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x-none" sz="2000" dirty="0">
                <a:solidFill>
                  <a:schemeClr val="tx1"/>
                </a:solidFill>
              </a:rPr>
              <a:t>azvijene veštine perceptivne organizacije u poredjenju sa slabije razvijenom sposobnošću verbalnog razumevanja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O</a:t>
            </a:r>
            <a:r>
              <a:rPr lang="x-none" sz="2000" dirty="0">
                <a:solidFill>
                  <a:schemeClr val="tx1"/>
                </a:solidFill>
              </a:rPr>
              <a:t>štećenja leve hemisfere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85800"/>
            <a:ext cx="8784976" cy="640978"/>
          </a:xfrm>
        </p:spPr>
        <p:txBody>
          <a:bodyPr>
            <a:normAutofit fontScale="90000"/>
          </a:bodyPr>
          <a:lstStyle/>
          <a:p>
            <a:r>
              <a:rPr lang="sr-Latn-CS" sz="3200" b="0" dirty="0">
                <a:solidFill>
                  <a:schemeClr val="accent2"/>
                </a:solidFill>
                <a:effectLst/>
              </a:rPr>
              <a:t>6.2.</a:t>
            </a:r>
            <a:r>
              <a:rPr lang="en-US" sz="3200" b="1" dirty="0">
                <a:solidFill>
                  <a:schemeClr val="accent2"/>
                </a:solidFill>
                <a:effectLst/>
              </a:rPr>
              <a:t> </a:t>
            </a:r>
            <a:r>
              <a:rPr lang="sr-Latn-CS" sz="3600" b="1" dirty="0">
                <a:solidFill>
                  <a:schemeClr val="accent2"/>
                </a:solidFill>
                <a:effectLst/>
              </a:rPr>
              <a:t>Koeficijent (procenat) deterioracije DQ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28800"/>
            <a:ext cx="8784976" cy="49685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Normalno opadanje</a:t>
            </a:r>
            <a:r>
              <a:rPr lang="sr-Latn-CS" sz="2400" i="1" dirty="0"/>
              <a:t> </a:t>
            </a:r>
            <a:r>
              <a:rPr lang="sr-Latn-CS" sz="2400" dirty="0"/>
              <a:t>inteligencije (efikasnosti) sa godinama je kada se zadržava </a:t>
            </a:r>
            <a:r>
              <a:rPr lang="sr-Latn-CS" sz="2400" i="1" dirty="0"/>
              <a:t>ista distanca prema proseku svoje dobne grupe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Pad efikasnosti</a:t>
            </a:r>
            <a:r>
              <a:rPr lang="sr-Latn-CS" sz="2400" b="1" dirty="0"/>
              <a:t>:</a:t>
            </a:r>
            <a:r>
              <a:rPr lang="sr-Latn-CS" sz="2400" dirty="0"/>
              <a:t> ako je gubitak sposobnosti prolazan, usled anksioznosti, regresije (akutna psihoza, uznemirenost, depresivnost i sl.)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/>
              <a:t>Deterioracija</a:t>
            </a:r>
            <a:r>
              <a:rPr lang="sr-Latn-CS" sz="2400" b="1" dirty="0"/>
              <a:t> (gubitak, propadanje sposobnosti):</a:t>
            </a:r>
            <a:r>
              <a:rPr lang="sr-Latn-CS" sz="2400" dirty="0"/>
              <a:t>  kada je intelektualni pad trajan (usled “organiciteta”, Sch procesa)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dirty="0"/>
              <a:t>Koeficijent deterioracije</a:t>
            </a:r>
            <a:r>
              <a:rPr lang="sr-Latn-CS" sz="2400" dirty="0"/>
              <a:t> na VITI skali se računa preko odnosa </a:t>
            </a:r>
            <a:r>
              <a:rPr lang="sr-Latn-CS" sz="2400" b="1" dirty="0"/>
              <a:t>otpornih</a:t>
            </a:r>
            <a:r>
              <a:rPr lang="sr-Latn-CS" sz="2400" dirty="0"/>
              <a:t> (sporo propadajućih) i </a:t>
            </a:r>
            <a:r>
              <a:rPr lang="sr-Latn-CS" sz="2400" b="1" dirty="0"/>
              <a:t>neotpornih </a:t>
            </a:r>
            <a:r>
              <a:rPr lang="sr-Latn-CS" sz="2400" dirty="0"/>
              <a:t>(brzo-propadajućih) subtestova (</a:t>
            </a:r>
            <a:r>
              <a:rPr lang="sr-Latn-CS" sz="2400" i="1" dirty="0"/>
              <a:t>nije sasvim jasno zašto neki testovi odolevaju, a neki ne</a:t>
            </a:r>
            <a:r>
              <a:rPr lang="sr-Latn-CS" sz="2400" dirty="0"/>
              <a:t>)</a:t>
            </a:r>
            <a:endParaRPr lang="en-US" sz="2400" dirty="0"/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88773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149208" cy="990600"/>
          </a:xfrm>
        </p:spPr>
        <p:txBody>
          <a:bodyPr>
            <a:normAutofit/>
          </a:bodyPr>
          <a:lstStyle/>
          <a:p>
            <a:r>
              <a:rPr lang="sr-Latn-CS" sz="2800" b="1" dirty="0">
                <a:solidFill>
                  <a:schemeClr val="accent2"/>
                </a:solidFill>
              </a:rPr>
              <a:t>6.2. </a:t>
            </a:r>
            <a:r>
              <a:rPr lang="sr-Latn-CS" sz="2800" b="1" dirty="0">
                <a:solidFill>
                  <a:schemeClr val="accent2"/>
                </a:solidFill>
                <a:effectLst/>
              </a:rPr>
              <a:t>Procena  koeficijenta  deterioracije - DQ</a:t>
            </a:r>
            <a:endParaRPr lang="en-US" sz="28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32" y="1752600"/>
            <a:ext cx="8556376" cy="510540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sz="2600" b="1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dirty="0"/>
              <a:t>Formula</a:t>
            </a:r>
            <a:r>
              <a:rPr lang="sr-Latn-CS" sz="2600" dirty="0"/>
              <a:t>: otporni - neotporni </a:t>
            </a:r>
            <a:br>
              <a:rPr lang="sr-Latn-CS" sz="2600" dirty="0"/>
            </a:br>
            <a:r>
              <a:rPr lang="sr-Latn-CS" sz="2600" dirty="0"/>
              <a:t>                  -------------------------   x 100 </a:t>
            </a:r>
            <a:r>
              <a:rPr lang="en-US" sz="2600" dirty="0"/>
              <a:t>=</a:t>
            </a:r>
            <a:r>
              <a:rPr lang="sr-Latn-CS" sz="2600" dirty="0"/>
              <a:t> DQ 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600" dirty="0"/>
              <a:t>                                 otporni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sr-Latn-CS" sz="2600" b="1" i="1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/>
              <a:t>Otporni subtestovi</a:t>
            </a:r>
            <a:r>
              <a:rPr lang="sr-Latn-CS" sz="2600" dirty="0"/>
              <a:t>:</a:t>
            </a:r>
            <a:br>
              <a:rPr lang="sr-Latn-CS" sz="2600" dirty="0"/>
            </a:br>
            <a:r>
              <a:rPr lang="sr-Latn-CS" sz="2600" dirty="0"/>
              <a:t>Informacije+Rečnik+</a:t>
            </a:r>
            <a:r>
              <a:rPr lang="en-US" sz="2600" dirty="0" err="1"/>
              <a:t>Dopuna</a:t>
            </a:r>
            <a:r>
              <a:rPr lang="sr-Latn-RS" sz="2600" dirty="0"/>
              <a:t>+</a:t>
            </a:r>
            <a:r>
              <a:rPr lang="sr-Latn-CS" sz="2600" dirty="0"/>
              <a:t>Sklapanje figura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/>
              <a:t>Neotporni  subtestovi</a:t>
            </a:r>
            <a:r>
              <a:rPr lang="sr-Latn-CS" sz="2600" dirty="0"/>
              <a:t>: </a:t>
            </a:r>
            <a:br>
              <a:rPr lang="sr-Latn-CS" sz="2600" dirty="0"/>
            </a:br>
            <a:r>
              <a:rPr lang="sr-Latn-CS" sz="2600" dirty="0"/>
              <a:t>Aritmetika+Ponavljanje brojeva+Kocka mozaik+Šifra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/>
              <a:t>Gubitak od </a:t>
            </a:r>
            <a:r>
              <a:rPr lang="sr-Latn-CS" sz="2600" b="1" dirty="0"/>
              <a:t>20%</a:t>
            </a:r>
            <a:r>
              <a:rPr lang="sr-Latn-CS" sz="2600" dirty="0"/>
              <a:t> i više ukazuje na mogućnost propadanja ili oštećenje inteligencije (</a:t>
            </a:r>
            <a:r>
              <a:rPr lang="sr-Latn-CS" sz="2600" i="1" dirty="0"/>
              <a:t>bez specifikacije uzroka</a:t>
            </a:r>
            <a:r>
              <a:rPr lang="sr-Latn-CS" sz="2600" dirty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Koeficijent  nije pokazao visoku validnost, ali može da bude dodatni podatak u slučaju gde se inače </a:t>
            </a:r>
            <a:r>
              <a:rPr lang="sr-Latn-CS" sz="2600" i="1" dirty="0"/>
              <a:t>sumnja na pad </a:t>
            </a:r>
            <a:r>
              <a:rPr lang="sr-Latn-CS" sz="2600" dirty="0"/>
              <a:t>intelektualnih funkcija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i="1" dirty="0"/>
              <a:t>Negativan količnik se ne tumači! </a:t>
            </a:r>
            <a:endParaRPr lang="en-US" sz="2600" i="1" dirty="0"/>
          </a:p>
          <a:p>
            <a:pPr>
              <a:buNone/>
            </a:pPr>
            <a:r>
              <a:rPr lang="sr-Latn-CS" i="1" dirty="0"/>
              <a:t>    </a:t>
            </a:r>
            <a:endParaRPr lang="en-US" i="1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169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914400"/>
          </a:xfrm>
        </p:spPr>
        <p:txBody>
          <a:bodyPr>
            <a:noAutofit/>
          </a:bodyPr>
          <a:lstStyle/>
          <a:p>
            <a:r>
              <a:rPr lang="x-none" sz="3200" dirty="0">
                <a:solidFill>
                  <a:schemeClr val="accent2"/>
                </a:solidFill>
                <a:latin typeface="Calibri" pitchFamily="34" charset="0"/>
              </a:rPr>
              <a:t>Najčešće greške u zadavanju Vekslerovih testova (Slate i sar., 1991)</a:t>
            </a:r>
            <a:endParaRPr lang="en-US" sz="32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22" y="1676400"/>
            <a:ext cx="8038578" cy="5029200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Nebeleženje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</a:t>
            </a: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doslovno ispitanikovih odgovora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, </a:t>
            </a: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skorova ili nebeleženje vremena za koje je ispitanik uradio zadatak </a:t>
            </a:r>
            <a:r>
              <a:rPr lang="en-US" dirty="0" err="1">
                <a:solidFill>
                  <a:srgbClr val="103154"/>
                </a:solidFill>
                <a:latin typeface="Calibri" pitchFamily="34" charset="0"/>
                <a:cs typeface="Times New Roman"/>
              </a:rPr>
              <a:t>gde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</a:t>
            </a: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je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to</a:t>
            </a: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predviđeno.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Nepostavljanje dodatnih pitanja tamo gde je prema priručniku predvidjeno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Postavljanje neodgovarajućih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,</a:t>
            </a: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 direktivnih pitanja zbog nepoznavanja ili netačnog tumačenja priručnika.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Davanje više bodova za odgovor (preblago ocenjivanje).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Davanje manje bodova za odgovor (prestrogo ocenjivanje).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Greške u pretvaranju sirovih u standardne skorove. </a:t>
            </a: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Greške u sabiranju sirovih skorova u sumu na pojedinim subtestovima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 marL="514350" lvl="0" indent="-514350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dirty="0">
                <a:solidFill>
                  <a:srgbClr val="103154"/>
                </a:solidFill>
                <a:latin typeface="Calibri" pitchFamily="34" charset="0"/>
                <a:cs typeface="Times New Roman"/>
              </a:rPr>
              <a:t>Greška u izračunavanju hronološkog uzrasta.</a:t>
            </a:r>
            <a:endParaRPr lang="en-US" dirty="0">
              <a:solidFill>
                <a:srgbClr val="103154"/>
              </a:solidFill>
              <a:latin typeface="Calibri" pitchFamily="34" charset="0"/>
              <a:cs typeface="Times New Roman"/>
            </a:endParaRPr>
          </a:p>
          <a:p>
            <a:pPr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29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0"/>
            <a:ext cx="9067800" cy="838200"/>
          </a:xfrm>
        </p:spPr>
        <p:txBody>
          <a:bodyPr>
            <a:noAutofit/>
          </a:bodyPr>
          <a:lstStyle/>
          <a:p>
            <a:r>
              <a:rPr lang="x-none" sz="3200">
                <a:solidFill>
                  <a:schemeClr val="accent2"/>
                </a:solidFill>
              </a:rPr>
              <a:t>2. </a:t>
            </a:r>
            <a:r>
              <a:rPr lang="en-US" sz="3200" dirty="0">
                <a:solidFill>
                  <a:schemeClr val="accent2"/>
                </a:solidFill>
              </a:rPr>
              <a:t>P</a:t>
            </a:r>
            <a:r>
              <a:rPr lang="x-none" sz="3200">
                <a:solidFill>
                  <a:schemeClr val="accent2"/>
                </a:solidFill>
              </a:rPr>
              <a:t>rocena značajnosti razlike izme</a:t>
            </a:r>
            <a:r>
              <a:rPr lang="sr-Latn-RS" sz="3200" dirty="0">
                <a:solidFill>
                  <a:schemeClr val="accent2"/>
                </a:solidFill>
              </a:rPr>
              <a:t>đ</a:t>
            </a:r>
            <a:r>
              <a:rPr lang="x-none" sz="3200">
                <a:solidFill>
                  <a:schemeClr val="accent2"/>
                </a:solidFill>
              </a:rPr>
              <a:t>u IQv i IQm</a:t>
            </a:r>
            <a:br>
              <a:rPr lang="sr-Latn-RS" sz="3200" dirty="0">
                <a:solidFill>
                  <a:schemeClr val="accent2"/>
                </a:solidFill>
              </a:rPr>
            </a:b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/>
          <a:lstStyle/>
          <a:p>
            <a:pPr marL="411480" lvl="1" indent="0">
              <a:buNone/>
            </a:pPr>
            <a:r>
              <a:rPr lang="en-US" sz="2800" dirty="0"/>
              <a:t>I</a:t>
            </a:r>
            <a:r>
              <a:rPr lang="x-none" sz="2800"/>
              <a:t>spitani</a:t>
            </a:r>
            <a:r>
              <a:rPr lang="en-US" sz="2800" dirty="0"/>
              <a:t>ci</a:t>
            </a:r>
            <a:r>
              <a:rPr lang="x-none" sz="2800"/>
              <a:t> koji tipično imaju IQm&gt;I</a:t>
            </a:r>
            <a:r>
              <a:rPr lang="en-US" sz="2800" dirty="0"/>
              <a:t>Q</a:t>
            </a:r>
            <a:r>
              <a:rPr lang="x-none" sz="2800"/>
              <a:t>v</a:t>
            </a:r>
            <a:endParaRPr lang="en-US" sz="2800" dirty="0"/>
          </a:p>
          <a:p>
            <a:pPr marL="411480" lvl="1" indent="0">
              <a:buNone/>
            </a:pPr>
            <a:r>
              <a:rPr lang="x-none" sz="2800"/>
              <a:t> </a:t>
            </a:r>
            <a:endParaRPr lang="en-US" sz="2800" dirty="0"/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x-none" dirty="0">
                <a:solidFill>
                  <a:schemeClr val="tx1"/>
                </a:solidFill>
              </a:rPr>
              <a:t>eškoće u učenju, slabija pismenost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x-none" dirty="0">
                <a:solidFill>
                  <a:schemeClr val="tx1"/>
                </a:solidFill>
              </a:rPr>
              <a:t>elikventi, antisocijalni poremećaji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x-none" dirty="0">
                <a:solidFill>
                  <a:schemeClr val="tx1"/>
                </a:solidFill>
              </a:rPr>
              <a:t>ilingvalni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x-none" dirty="0">
                <a:solidFill>
                  <a:schemeClr val="tx1"/>
                </a:solidFill>
              </a:rPr>
              <a:t>utistični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x-none" dirty="0">
                <a:solidFill>
                  <a:schemeClr val="tx1"/>
                </a:solidFill>
              </a:rPr>
              <a:t>a </a:t>
            </a:r>
            <a:r>
              <a:rPr lang="x-none">
                <a:solidFill>
                  <a:schemeClr val="tx1"/>
                </a:solidFill>
              </a:rPr>
              <a:t>intelektualnom i</a:t>
            </a:r>
            <a:r>
              <a:rPr lang="sr-Latn-RS" dirty="0">
                <a:solidFill>
                  <a:schemeClr val="tx1"/>
                </a:solidFill>
              </a:rPr>
              <a:t>n</a:t>
            </a:r>
            <a:r>
              <a:rPr lang="x-none">
                <a:solidFill>
                  <a:schemeClr val="tx1"/>
                </a:solidFill>
              </a:rPr>
              <a:t>sufucijencijom</a:t>
            </a:r>
            <a:endParaRPr lang="x-none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382000" cy="762000"/>
          </a:xfrm>
        </p:spPr>
        <p:txBody>
          <a:bodyPr>
            <a:normAutofit fontScale="90000"/>
          </a:bodyPr>
          <a:lstStyle/>
          <a:p>
            <a:r>
              <a:rPr lang="x-none" sz="3200">
                <a:solidFill>
                  <a:schemeClr val="accent2"/>
                </a:solidFill>
              </a:rPr>
              <a:t>2. </a:t>
            </a:r>
            <a:r>
              <a:rPr lang="en-US" sz="3200" dirty="0">
                <a:solidFill>
                  <a:schemeClr val="accent2"/>
                </a:solidFill>
              </a:rPr>
              <a:t>P</a:t>
            </a:r>
            <a:r>
              <a:rPr lang="x-none" sz="3200">
                <a:solidFill>
                  <a:schemeClr val="accent2"/>
                </a:solidFill>
              </a:rPr>
              <a:t>rocena značajnosti razlike izme</a:t>
            </a:r>
            <a:r>
              <a:rPr lang="sr-Latn-RS" sz="3200" dirty="0">
                <a:solidFill>
                  <a:schemeClr val="accent2"/>
                </a:solidFill>
              </a:rPr>
              <a:t>đ</a:t>
            </a:r>
            <a:r>
              <a:rPr lang="x-none" sz="3200">
                <a:solidFill>
                  <a:schemeClr val="accent2"/>
                </a:solidFill>
              </a:rPr>
              <a:t>u IQv i IQm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n-US" sz="2800" dirty="0"/>
              <a:t>I</a:t>
            </a:r>
            <a:r>
              <a:rPr lang="x-none" sz="2800" dirty="0"/>
              <a:t>spitani</a:t>
            </a:r>
            <a:r>
              <a:rPr lang="en-US" sz="2800" dirty="0"/>
              <a:t>ci</a:t>
            </a:r>
            <a:r>
              <a:rPr lang="x-none" sz="2800" dirty="0"/>
              <a:t> koji tipično imaju IQv &gt; I</a:t>
            </a:r>
            <a:r>
              <a:rPr lang="en-US" sz="2800" dirty="0"/>
              <a:t>Q</a:t>
            </a:r>
            <a:r>
              <a:rPr lang="x-none" sz="2800" dirty="0"/>
              <a:t>m</a:t>
            </a:r>
            <a:r>
              <a:rPr lang="en-US" sz="2800" dirty="0"/>
              <a:t>:</a:t>
            </a:r>
            <a:r>
              <a:rPr lang="x-none" sz="2800" dirty="0"/>
              <a:t> </a:t>
            </a:r>
            <a:endParaRPr lang="en-US" sz="2800" dirty="0"/>
          </a:p>
          <a:p>
            <a:pPr marL="411480" lvl="1" indent="0">
              <a:buNone/>
            </a:pPr>
            <a:endParaRPr lang="en-US" sz="2800" dirty="0"/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x-none" dirty="0">
                <a:solidFill>
                  <a:schemeClr val="tx1"/>
                </a:solidFill>
              </a:rPr>
              <a:t>brazovani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x-none" dirty="0">
                <a:solidFill>
                  <a:schemeClr val="tx1"/>
                </a:solidFill>
              </a:rPr>
              <a:t>sihijatrijski poremeć</a:t>
            </a:r>
            <a:r>
              <a:rPr lang="hr-HR" dirty="0">
                <a:solidFill>
                  <a:schemeClr val="tx1"/>
                </a:solidFill>
              </a:rPr>
              <a:t>aj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x-none" dirty="0">
                <a:solidFill>
                  <a:schemeClr val="tx1"/>
                </a:solidFill>
              </a:rPr>
              <a:t> (sch, depresivni)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Z</a:t>
            </a:r>
            <a:r>
              <a:rPr lang="x-none" dirty="0">
                <a:solidFill>
                  <a:schemeClr val="tx1"/>
                </a:solidFill>
              </a:rPr>
              <a:t>loupotreba akohola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x-none" dirty="0">
                <a:solidFill>
                  <a:schemeClr val="tx1"/>
                </a:solidFill>
              </a:rPr>
              <a:t>eškoće u motornoj koordinaciji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x-none" dirty="0">
                <a:solidFill>
                  <a:schemeClr val="tx1"/>
                </a:solidFill>
              </a:rPr>
              <a:t>štećenja desne hemisfere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x-none" dirty="0">
                <a:solidFill>
                  <a:schemeClr val="tx1"/>
                </a:solidFill>
              </a:rPr>
              <a:t>emencije (Alzheimerovog tipa)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x-none" dirty="0">
                <a:solidFill>
                  <a:schemeClr val="tx1"/>
                </a:solidFill>
              </a:rPr>
              <a:t>od ispitanika čiji je IQtot &gt;110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839200" cy="838200"/>
          </a:xfrm>
        </p:spPr>
        <p:txBody>
          <a:bodyPr>
            <a:normAutofit fontScale="90000"/>
          </a:bodyPr>
          <a:lstStyle/>
          <a:p>
            <a:r>
              <a:rPr lang="x-none" sz="3600">
                <a:solidFill>
                  <a:schemeClr val="accent2"/>
                </a:solidFill>
              </a:rPr>
              <a:t>2.</a:t>
            </a:r>
            <a:r>
              <a:rPr lang="en-US" sz="3600" dirty="0">
                <a:solidFill>
                  <a:schemeClr val="accent2"/>
                </a:solidFill>
              </a:rPr>
              <a:t>P</a:t>
            </a:r>
            <a:r>
              <a:rPr lang="x-none" sz="3600">
                <a:solidFill>
                  <a:schemeClr val="accent2"/>
                </a:solidFill>
              </a:rPr>
              <a:t>rocena značajnosti razlike izme</a:t>
            </a:r>
            <a:r>
              <a:rPr lang="sr-Latn-RS" sz="3600" dirty="0">
                <a:solidFill>
                  <a:schemeClr val="accent2"/>
                </a:solidFill>
              </a:rPr>
              <a:t>đ</a:t>
            </a:r>
            <a:r>
              <a:rPr lang="x-none" sz="3600">
                <a:solidFill>
                  <a:schemeClr val="accent2"/>
                </a:solidFill>
              </a:rPr>
              <a:t>u IQv i IQm</a:t>
            </a:r>
            <a:br>
              <a:rPr lang="sr-Latn-RS" sz="3600" dirty="0">
                <a:solidFill>
                  <a:schemeClr val="accent2"/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R</a:t>
            </a:r>
            <a:r>
              <a:rPr lang="x-none" sz="2400" dirty="0"/>
              <a:t>azlika </a:t>
            </a:r>
            <a:r>
              <a:rPr lang="x-none" sz="2400" b="1" dirty="0"/>
              <a:t>veća od 25 poena </a:t>
            </a:r>
            <a:r>
              <a:rPr lang="x-none" sz="2400" dirty="0"/>
              <a:t>sa veliko</a:t>
            </a:r>
            <a:r>
              <a:rPr lang="sr-Latn-CS" sz="2400" dirty="0"/>
              <a:t>m</a:t>
            </a:r>
            <a:r>
              <a:rPr lang="x-none" sz="2400" dirty="0"/>
              <a:t> verovatnoćom ukazuje na prisustvo patologije jer je utvr</a:t>
            </a:r>
            <a:r>
              <a:rPr lang="sr-Latn-RS" sz="2400" dirty="0"/>
              <a:t>đ</a:t>
            </a:r>
            <a:r>
              <a:rPr lang="x-none" sz="2400" dirty="0"/>
              <a:t>ena u svega 5% protokola standardizacionog uzorka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Ako </a:t>
            </a:r>
            <a:r>
              <a:rPr lang="x-none" sz="2400" dirty="0"/>
              <a:t>unutar verbalne sk</a:t>
            </a:r>
            <a:r>
              <a:rPr lang="sr-Latn-CS" sz="2400" dirty="0"/>
              <a:t>a</a:t>
            </a:r>
            <a:r>
              <a:rPr lang="x-none" sz="2400" dirty="0"/>
              <a:t>le postoji značajno odstupanje </a:t>
            </a:r>
            <a:r>
              <a:rPr lang="sr-Latn-CS" sz="2400" dirty="0"/>
              <a:t>u skorovima </a:t>
            </a:r>
            <a:r>
              <a:rPr lang="x-none" sz="2400" dirty="0"/>
              <a:t>na Brojevima i Aritmetici</a:t>
            </a:r>
            <a:r>
              <a:rPr lang="sr-Latn-CS" sz="2400" dirty="0"/>
              <a:t> (u odnosu na druge skorove)</a:t>
            </a:r>
            <a:r>
              <a:rPr lang="x-none" sz="2400" dirty="0"/>
              <a:t>, onda verbalni IQ nije kompozitni skor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P</a:t>
            </a:r>
            <a:r>
              <a:rPr lang="x-none" sz="2400" dirty="0"/>
              <a:t>reciznije </a:t>
            </a:r>
            <a:r>
              <a:rPr lang="hr-HR" sz="2400" dirty="0"/>
              <a:t>je </a:t>
            </a:r>
            <a:r>
              <a:rPr lang="x-none" sz="2400" dirty="0"/>
              <a:t>vršiti interpretaciju na osnovu faktora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1252</TotalTime>
  <Words>4783</Words>
  <Application>Microsoft Office PowerPoint</Application>
  <PresentationFormat>On-screen Show (4:3)</PresentationFormat>
  <Paragraphs>562</Paragraphs>
  <Slides>62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0" baseType="lpstr">
      <vt:lpstr>Arial</vt:lpstr>
      <vt:lpstr>Calibri</vt:lpstr>
      <vt:lpstr>Franklin Gothic Book</vt:lpstr>
      <vt:lpstr>Georgia</vt:lpstr>
      <vt:lpstr>Trebuchet MS</vt:lpstr>
      <vt:lpstr>Wingdings</vt:lpstr>
      <vt:lpstr>Wingdings 2</vt:lpstr>
      <vt:lpstr>Urban</vt:lpstr>
      <vt:lpstr>2. Klinička procena inteligencije </vt:lpstr>
      <vt:lpstr>Analiza i interpretacija rezultata</vt:lpstr>
      <vt:lpstr>1. korak-  Kvantitativna procena postignuća</vt:lpstr>
      <vt:lpstr>Klasifikacija koeficijenta inteligencije</vt:lpstr>
      <vt:lpstr>TEŠKOĆE INTELEKTUALNOG RAZVOJA </vt:lpstr>
      <vt:lpstr> 2. Procena značajnosti razlike između IQv i IQm     </vt:lpstr>
      <vt:lpstr>2. Procena značajnosti razlike između IQv i IQm </vt:lpstr>
      <vt:lpstr>2. Procena značajnosti razlike između IQv i IQm</vt:lpstr>
      <vt:lpstr>2.Procena značajnosti razlike između IQv i IQm </vt:lpstr>
      <vt:lpstr>Faktori (Kaufman i Lichtenberger, 2006)</vt:lpstr>
      <vt:lpstr>Faktori (Kaufman i Lichtenberger, 2006</vt:lpstr>
      <vt:lpstr>3. Korak: analiza intertestovne varijabilnosti</vt:lpstr>
      <vt:lpstr>Procena značajnosti odstupanja</vt:lpstr>
      <vt:lpstr>Dozvoljena odstupanja (Kaufman 2006)</vt:lpstr>
      <vt:lpstr>SKATER ANALIZA - Interpretacija skorova na pojedinačnim subtestovima</vt:lpstr>
      <vt:lpstr>INFORMACIJE- Klinički aspekti</vt:lpstr>
      <vt:lpstr>Rapaportovi  dif.dijagnostički znaci</vt:lpstr>
      <vt:lpstr>BROJEVI</vt:lpstr>
      <vt:lpstr>BROJEVI- Klinički aspekti</vt:lpstr>
      <vt:lpstr>Rapaportovi  dif.dijagnostički znaci</vt:lpstr>
      <vt:lpstr>ARITMETIKA</vt:lpstr>
      <vt:lpstr>ARITMETIKA- Klinički aspekti</vt:lpstr>
      <vt:lpstr>Rapaportovi  dif.dijagnostički znaci</vt:lpstr>
      <vt:lpstr>REČNIK</vt:lpstr>
      <vt:lpstr>REČNIK- Klinički aspekti</vt:lpstr>
      <vt:lpstr>Rapaportovi  dif.dijagnostički znaci</vt:lpstr>
      <vt:lpstr>SHVATANJE</vt:lpstr>
      <vt:lpstr>SHVATANJE - Klinički aspekti</vt:lpstr>
      <vt:lpstr>Rapaportovi  dif.dijagnostički znaci</vt:lpstr>
      <vt:lpstr>SLIČNOSTI</vt:lpstr>
      <vt:lpstr>SLIČNOSTI - Klinički aspekti</vt:lpstr>
      <vt:lpstr>Rapaportovi  dif.dijagnostički znaci</vt:lpstr>
      <vt:lpstr>DOPUNE</vt:lpstr>
      <vt:lpstr>DOPUNE - Klinički aspekti</vt:lpstr>
      <vt:lpstr>Rapaportovi  dif.dijagnostički znaci</vt:lpstr>
      <vt:lpstr>STRIP</vt:lpstr>
      <vt:lpstr>STRIP- Klinički aspekti</vt:lpstr>
      <vt:lpstr>Rapaportovi  dif.dijagnostički znaci</vt:lpstr>
      <vt:lpstr>KOCKA-MOZAIK</vt:lpstr>
      <vt:lpstr>KOCKA-MOZAIK - Klinički aspekti</vt:lpstr>
      <vt:lpstr>Rapaportovi  dif.dijagnostički znaci</vt:lpstr>
      <vt:lpstr>SKLAPANJE</vt:lpstr>
      <vt:lpstr>SKLAPANJE - Klinički aspekti</vt:lpstr>
      <vt:lpstr>Rapaportovi  dif.dijagnostički znaci</vt:lpstr>
      <vt:lpstr>ŠIFRA</vt:lpstr>
      <vt:lpstr>ŠIFRA - Klinički aspekti</vt:lpstr>
      <vt:lpstr>Rapaportovi  dif.dijagnostički znaci</vt:lpstr>
      <vt:lpstr>4. Korak: analiza intratestovne varijabilnosti</vt:lpstr>
      <vt:lpstr>5. Korak: kvalitativna analiza</vt:lpstr>
      <vt:lpstr>5. Korak: kvalitativna analiza</vt:lpstr>
      <vt:lpstr>Profil analiza</vt:lpstr>
      <vt:lpstr>Karakteristični DG profili</vt:lpstr>
      <vt:lpstr>Karakteristični DG profili</vt:lpstr>
      <vt:lpstr>Karakteristični  profili</vt:lpstr>
      <vt:lpstr>6. Procena intelektualne efikasnosti</vt:lpstr>
      <vt:lpstr>Intelektualna efikasnost</vt:lpstr>
      <vt:lpstr>Primeri (pr)opadanja intelektualne efikasnosti</vt:lpstr>
      <vt:lpstr>6. Procena intelektualne efikasnosti</vt:lpstr>
      <vt:lpstr>6.1.  Raskorak: test-život  </vt:lpstr>
      <vt:lpstr>6.2. Koeficijent (procenat) deterioracije DQ</vt:lpstr>
      <vt:lpstr>6.2. Procena  koeficijenta  deterioracije - DQ</vt:lpstr>
      <vt:lpstr>Najčešće greške u zadavanju Vekslerovih testova (Slate i sar., 1991)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Klniška procena inteligencije 2.deo</dc:title>
  <dc:creator>Duca</dc:creator>
  <cp:lastModifiedBy>Tamara Dzamonja Ignjatovic</cp:lastModifiedBy>
  <cp:revision>122</cp:revision>
  <dcterms:created xsi:type="dcterms:W3CDTF">2016-03-05T11:55:22Z</dcterms:created>
  <dcterms:modified xsi:type="dcterms:W3CDTF">2026-03-10T11:51:24Z</dcterms:modified>
</cp:coreProperties>
</file>