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7"/>
  </p:notesMasterIdLst>
  <p:sldIdLst>
    <p:sldId id="256" r:id="rId2"/>
    <p:sldId id="269" r:id="rId3"/>
    <p:sldId id="275" r:id="rId4"/>
    <p:sldId id="276" r:id="rId5"/>
    <p:sldId id="27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1" autoAdjust="0"/>
    <p:restoredTop sz="94660"/>
  </p:normalViewPr>
  <p:slideViewPr>
    <p:cSldViewPr snapToGrid="0">
      <p:cViewPr varScale="1">
        <p:scale>
          <a:sx n="78" d="100"/>
          <a:sy n="78" d="100"/>
        </p:scale>
        <p:origin x="798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91FEE-0D93-439E-8A13-B7571EBFD8F2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FA427-708E-4703-86AF-DF5ABD43B0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74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DFA427-708E-4703-86AF-DF5ABD43B03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62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076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22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74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20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941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805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8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26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587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3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7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FDD7639-22A6-41E0-87A8-8A6EEDA7790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52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90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5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54513" y="1628078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sr-Latn-RS" sz="4800" dirty="0"/>
              <a:t>P</a:t>
            </a:r>
            <a:r>
              <a:rPr lang="x-none" sz="4800"/>
              <a:t>rocedur</a:t>
            </a:r>
            <a:r>
              <a:rPr lang="sr-Latn-RS" sz="4800" dirty="0"/>
              <a:t>e</a:t>
            </a:r>
            <a:r>
              <a:rPr lang="x-none" sz="4800"/>
              <a:t> primene </a:t>
            </a:r>
            <a:r>
              <a:rPr lang="sr-Latn-CS" sz="4800" dirty="0"/>
              <a:t>obuhvatnog sistema </a:t>
            </a:r>
            <a:br>
              <a:rPr lang="sr-Latn-CS" sz="4800" dirty="0"/>
            </a:br>
            <a:r>
              <a:rPr lang="sr-Latn-CS" sz="4800" dirty="0"/>
              <a:t>Džona Eksnera</a:t>
            </a:r>
            <a:endParaRPr lang="en-US" sz="4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sr-Latn-R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422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x-none" sz="3200"/>
              <a:t> </a:t>
            </a:r>
            <a:r>
              <a:rPr lang="sr-Latn-RS" sz="3200" dirty="0"/>
              <a:t>P</a:t>
            </a:r>
            <a:r>
              <a:rPr lang="x-none" sz="3200"/>
              <a:t>rocedur</a:t>
            </a:r>
            <a:r>
              <a:rPr lang="sr-Latn-RS" sz="3200" dirty="0"/>
              <a:t>e</a:t>
            </a:r>
            <a:r>
              <a:rPr lang="x-none" sz="3200"/>
              <a:t> primene </a:t>
            </a:r>
            <a:r>
              <a:rPr lang="sr-Latn-CS" sz="3200" dirty="0"/>
              <a:t>obuhvatnog sistema </a:t>
            </a:r>
            <a:br>
              <a:rPr lang="sr-Latn-CS" sz="3200" dirty="0"/>
            </a:br>
            <a:r>
              <a:rPr lang="sr-Latn-CS" sz="3200" dirty="0"/>
              <a:t>Džona Eksnera</a:t>
            </a:r>
            <a:br>
              <a:rPr lang="sr-Latn-CS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4550551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Z</a:t>
            </a:r>
            <a:r>
              <a:rPr lang="x-none" sz="1400" dirty="0"/>
              <a:t>adavanje testa je individualno: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F</a:t>
            </a:r>
            <a:r>
              <a:rPr lang="x-none" sz="1400" dirty="0"/>
              <a:t>aza zadavanja – prikupljanje odgovora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F</a:t>
            </a:r>
            <a:r>
              <a:rPr lang="x-none" sz="1400" dirty="0"/>
              <a:t>aza provere odgovora – provera sadržaja, lokacije i determinanti odgovora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S</a:t>
            </a:r>
            <a:r>
              <a:rPr lang="x-none" sz="1400" dirty="0"/>
              <a:t>korovanje odgovora: prevođenje odgovora u </a:t>
            </a:r>
            <a:r>
              <a:rPr lang="en-US" sz="1400" dirty="0" err="1"/>
              <a:t>kodove</a:t>
            </a:r>
            <a:r>
              <a:rPr lang="en-US" sz="1400" dirty="0"/>
              <a:t>/</a:t>
            </a:r>
            <a:r>
              <a:rPr lang="x-none" sz="1400" dirty="0"/>
              <a:t>s</a:t>
            </a:r>
            <a:r>
              <a:rPr lang="en-US" sz="1400" dirty="0"/>
              <a:t>i</a:t>
            </a:r>
            <a:r>
              <a:rPr lang="x-none" sz="1400" dirty="0"/>
              <a:t>mbole 4-7 kategorija :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b="1" dirty="0"/>
              <a:t>L</a:t>
            </a:r>
            <a:r>
              <a:rPr lang="x-none" sz="1400" b="1" dirty="0"/>
              <a:t>okacija i razvojni kvalitet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D</a:t>
            </a:r>
            <a:r>
              <a:rPr lang="x-none" sz="1400" dirty="0"/>
              <a:t>eterminante odgovora</a:t>
            </a:r>
            <a:r>
              <a:rPr lang="en-US" sz="1400" dirty="0"/>
              <a:t>-9 </a:t>
            </a:r>
            <a:r>
              <a:rPr lang="en-US" sz="1400" dirty="0" err="1"/>
              <a:t>kategorija</a:t>
            </a:r>
            <a:r>
              <a:rPr lang="en-US" sz="1400" dirty="0"/>
              <a:t>, 24 </a:t>
            </a:r>
            <a:r>
              <a:rPr lang="en-US" sz="1400" dirty="0" err="1"/>
              <a:t>simbola</a:t>
            </a:r>
            <a:r>
              <a:rPr lang="en-US" sz="1400" dirty="0"/>
              <a:t>, </a:t>
            </a:r>
            <a:r>
              <a:rPr lang="hr-HR" sz="1400" dirty="0"/>
              <a:t>(između više determinanti se stavljaju tačke)</a:t>
            </a:r>
            <a:endParaRPr lang="x-none" sz="1400" dirty="0"/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K</a:t>
            </a:r>
            <a:r>
              <a:rPr lang="x-none" sz="1400" dirty="0"/>
              <a:t>valitet forme</a:t>
            </a:r>
            <a:r>
              <a:rPr lang="en-US" sz="1400" dirty="0"/>
              <a:t>-4 FQ</a:t>
            </a:r>
            <a:endParaRPr lang="x-none" sz="1400" dirty="0"/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S</a:t>
            </a:r>
            <a:r>
              <a:rPr lang="x-none" sz="1400" dirty="0"/>
              <a:t>adržaj odgovora</a:t>
            </a:r>
            <a:r>
              <a:rPr lang="en-US" sz="1400" dirty="0"/>
              <a:t>- 27 </a:t>
            </a:r>
            <a:r>
              <a:rPr lang="en-US" sz="1400" dirty="0" err="1"/>
              <a:t>kategorija</a:t>
            </a:r>
            <a:r>
              <a:rPr lang="en-US" sz="1400" dirty="0"/>
              <a:t>, </a:t>
            </a:r>
            <a:r>
              <a:rPr lang="hr-HR" sz="1400" dirty="0"/>
              <a:t>(između više sadržaja se stavljaju zarezi)</a:t>
            </a:r>
            <a:endParaRPr lang="x-none" sz="1400" dirty="0"/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U</a:t>
            </a:r>
            <a:r>
              <a:rPr lang="x-none" sz="1400" dirty="0"/>
              <a:t>običajenost odgovora za kartu (popular</a:t>
            </a:r>
            <a:r>
              <a:rPr lang="en-US" sz="1400" dirty="0" err="1"/>
              <a:t>ni</a:t>
            </a:r>
            <a:r>
              <a:rPr lang="en-US" sz="1400" dirty="0"/>
              <a:t> </a:t>
            </a:r>
            <a:r>
              <a:rPr lang="en-US" sz="1400" dirty="0" err="1"/>
              <a:t>odgovori</a:t>
            </a:r>
            <a:r>
              <a:rPr lang="x-none" sz="1400" dirty="0"/>
              <a:t>)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 err="1"/>
              <a:t>Organi</a:t>
            </a:r>
            <a:r>
              <a:rPr lang="sr-Latn-CS" sz="1400" dirty="0"/>
              <a:t>zaciona aktivnost (Z skor)</a:t>
            </a:r>
            <a:endParaRPr lang="x-none" sz="1400" dirty="0"/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S</a:t>
            </a:r>
            <a:r>
              <a:rPr lang="x-none" sz="1400" dirty="0"/>
              <a:t>pecijalni skorovi</a:t>
            </a:r>
            <a:r>
              <a:rPr lang="en-US" sz="1400" dirty="0"/>
              <a:t>- 15 </a:t>
            </a:r>
            <a:r>
              <a:rPr lang="en-US" sz="1400" dirty="0" err="1"/>
              <a:t>skorova</a:t>
            </a:r>
            <a:r>
              <a:rPr lang="en-US" sz="1400" dirty="0"/>
              <a:t>, 2 </a:t>
            </a:r>
            <a:r>
              <a:rPr lang="en-US" sz="1400" dirty="0" err="1"/>
              <a:t>niv</a:t>
            </a:r>
            <a:r>
              <a:rPr lang="hr-HR" sz="1400" dirty="0"/>
              <a:t>oa (između više specijalnih skorova se stavljaju zarezi)</a:t>
            </a:r>
            <a:endParaRPr lang="x-none" sz="1400" dirty="0"/>
          </a:p>
          <a:p>
            <a:pPr marL="201168" lvl="1" indent="0">
              <a:buNone/>
            </a:pPr>
            <a:r>
              <a:rPr lang="hr-HR" sz="1400" dirty="0"/>
              <a:t>                                            </a:t>
            </a:r>
            <a:r>
              <a:rPr lang="en-US" sz="1400" dirty="0"/>
              <a:t> </a:t>
            </a:r>
            <a:r>
              <a:rPr lang="en-US" sz="1400" i="1" dirty="0" err="1"/>
              <a:t>Dve</a:t>
            </a:r>
            <a:r>
              <a:rPr lang="en-US" sz="1400" i="1" dirty="0"/>
              <a:t> </a:t>
            </a:r>
            <a:r>
              <a:rPr lang="hr-HR" sz="1400" i="1" dirty="0"/>
              <a:t>žene kuvaju u (</a:t>
            </a:r>
            <a:r>
              <a:rPr lang="hr-HR" sz="1400" i="1" strike="sngStrike" dirty="0"/>
              <a:t>starom</a:t>
            </a:r>
            <a:r>
              <a:rPr lang="hr-HR" sz="1400" i="1" dirty="0"/>
              <a:t>) oštećenom loncu</a:t>
            </a:r>
            <a:r>
              <a:rPr lang="en-US" sz="1400" dirty="0"/>
              <a:t>     D+Mao2H,HhP3.0MOR</a:t>
            </a:r>
            <a:endParaRPr lang="x-none" sz="1400" i="1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F</a:t>
            </a:r>
            <a:r>
              <a:rPr lang="x-none" sz="1400" dirty="0"/>
              <a:t>ormiranje strukturalnog sažetka: sažimanje podataka i formiranje izvedenih varijabli.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</a:t>
            </a:r>
            <a:r>
              <a:rPr lang="x-none" sz="1400" dirty="0"/>
              <a:t>nterpretacija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I</a:t>
            </a:r>
            <a:r>
              <a:rPr lang="x-none" sz="1400" dirty="0"/>
              <a:t>dentifikovanje strategije</a:t>
            </a:r>
            <a:r>
              <a:rPr lang="sr-Latn-RS" sz="1400" dirty="0"/>
              <a:t>/redosleda interpretacije domena ličnosti</a:t>
            </a:r>
            <a:r>
              <a:rPr lang="x-none" sz="1400" dirty="0"/>
              <a:t> na osnovu ključnih ili tercijalnih varijabli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I</a:t>
            </a:r>
            <a:r>
              <a:rPr lang="x-none" sz="1400" dirty="0"/>
              <a:t>nterpretacija </a:t>
            </a:r>
            <a:r>
              <a:rPr lang="sr-Latn-RS" sz="1400" dirty="0"/>
              <a:t>domena ličnosti/klastera </a:t>
            </a:r>
            <a:r>
              <a:rPr lang="x-none" sz="1400" dirty="0"/>
              <a:t> podataka </a:t>
            </a:r>
            <a:r>
              <a:rPr lang="sr-Latn-RS" sz="1400" dirty="0"/>
              <a:t>po u napred određenim koracima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2518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2. </a:t>
            </a:r>
            <a:r>
              <a:rPr lang="en-US" sz="3200" dirty="0" err="1"/>
              <a:t>Faza</a:t>
            </a:r>
            <a:r>
              <a:rPr lang="en-US" sz="3200" dirty="0"/>
              <a:t> k</a:t>
            </a:r>
            <a:r>
              <a:rPr lang="x-none" sz="3200"/>
              <a:t>odiranj</a:t>
            </a:r>
            <a:r>
              <a:rPr lang="en-US" sz="3200" dirty="0"/>
              <a:t>a</a:t>
            </a:r>
            <a:r>
              <a:rPr lang="x-none" sz="3200"/>
              <a:t> odgovora</a:t>
            </a:r>
            <a:br>
              <a:rPr lang="x-none" sz="3200"/>
            </a:br>
            <a:r>
              <a:rPr lang="en-US" sz="3200" dirty="0"/>
              <a:t>2.1.a. </a:t>
            </a:r>
            <a:r>
              <a:rPr lang="en-US" sz="3200" dirty="0" err="1"/>
              <a:t>Lokacija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2400" b="1" dirty="0" err="1"/>
              <a:t>Lokacij</a:t>
            </a:r>
            <a:r>
              <a:rPr lang="sr-Latn-RS" sz="2400" b="1" dirty="0"/>
              <a:t>a</a:t>
            </a:r>
            <a:r>
              <a:rPr lang="en-US" sz="2400" b="1" dirty="0"/>
              <a:t> </a:t>
            </a:r>
            <a:r>
              <a:rPr lang="en-US" sz="2400" b="1" dirty="0" err="1"/>
              <a:t>odgovora</a:t>
            </a:r>
            <a:r>
              <a:rPr lang="en-US" sz="2400" b="1" dirty="0"/>
              <a:t> </a:t>
            </a:r>
            <a:r>
              <a:rPr lang="x-none" sz="2400" b="1" dirty="0"/>
              <a:t> </a:t>
            </a:r>
            <a:endParaRPr lang="en-US" sz="2400" b="1" dirty="0"/>
          </a:p>
          <a:p>
            <a:pPr lvl="0">
              <a:buFont typeface="Wingdings" pitchFamily="2" charset="2"/>
              <a:buChar char="Ø"/>
            </a:pPr>
            <a:r>
              <a:rPr lang="x-none" sz="2400" b="1" dirty="0"/>
              <a:t>W </a:t>
            </a:r>
            <a:r>
              <a:rPr lang="en-US" sz="2400" b="1" dirty="0"/>
              <a:t>/ whole-  </a:t>
            </a:r>
            <a:r>
              <a:rPr lang="en-US" sz="2400" dirty="0" err="1"/>
              <a:t>celoviti</a:t>
            </a:r>
            <a:r>
              <a:rPr lang="en-US" sz="2400" dirty="0"/>
              <a:t> </a:t>
            </a:r>
            <a:r>
              <a:rPr lang="en-US" sz="2400" dirty="0" err="1"/>
              <a:t>globalni</a:t>
            </a:r>
            <a:r>
              <a:rPr lang="en-US" sz="2400" dirty="0"/>
              <a:t> </a:t>
            </a:r>
            <a:r>
              <a:rPr lang="en-US" sz="2400" dirty="0" err="1"/>
              <a:t>odgovor</a:t>
            </a:r>
            <a:r>
              <a:rPr lang="en-US" sz="2400" dirty="0"/>
              <a:t>:</a:t>
            </a:r>
            <a:r>
              <a:rPr lang="sr-Latn-RS" sz="2400" dirty="0"/>
              <a:t> uključeni su svi delovi </a:t>
            </a:r>
            <a:r>
              <a:rPr lang="en-US" sz="2400" dirty="0"/>
              <a:t> </a:t>
            </a:r>
            <a:r>
              <a:rPr lang="en-US" sz="2400" dirty="0" err="1"/>
              <a:t>mrlj</a:t>
            </a:r>
            <a:r>
              <a:rPr lang="sr-Latn-RS" sz="2400" dirty="0"/>
              <a:t>e</a:t>
            </a:r>
            <a:endParaRPr lang="en-US" sz="2400" dirty="0"/>
          </a:p>
          <a:p>
            <a:pPr lvl="0">
              <a:buFont typeface="Wingdings" pitchFamily="2" charset="2"/>
              <a:buChar char="Ø"/>
            </a:pPr>
            <a:r>
              <a:rPr lang="x-none" sz="2400" b="1" dirty="0"/>
              <a:t>D </a:t>
            </a:r>
            <a:r>
              <a:rPr lang="sr-Latn-RS" sz="2400" b="1" dirty="0"/>
              <a:t>/ common detail- </a:t>
            </a:r>
            <a:r>
              <a:rPr lang="sr-Latn-RS" sz="2400" dirty="0"/>
              <a:t>uobičajeni detalj: ispitanici ga često koriste, 82 označene zone, </a:t>
            </a:r>
            <a:r>
              <a:rPr lang="sr-Latn-RS" sz="2400" u="sng" dirty="0"/>
              <a:t>veće ili manje površine</a:t>
            </a:r>
            <a:endParaRPr lang="en-US" sz="2400" u="sng" dirty="0"/>
          </a:p>
          <a:p>
            <a:pPr lvl="0">
              <a:buFont typeface="Wingdings" pitchFamily="2" charset="2"/>
              <a:buChar char="Ø"/>
            </a:pPr>
            <a:r>
              <a:rPr lang="x-none" sz="2400" b="1" dirty="0"/>
              <a:t>Dd</a:t>
            </a:r>
            <a:r>
              <a:rPr lang="sr-Latn-RS" sz="2400" b="1" dirty="0"/>
              <a:t> / unusual detail- </a:t>
            </a:r>
            <a:r>
              <a:rPr lang="sr-Latn-RS" sz="2400" dirty="0"/>
              <a:t>neuobičajeni detalj, sve što nije W ili D, retko se koristi,  označena oblast na kartama ili neoznačena oblast </a:t>
            </a:r>
            <a:r>
              <a:rPr lang="sr-Latn-RS" sz="2400" u="sng" dirty="0"/>
              <a:t>Dd99</a:t>
            </a:r>
            <a:endParaRPr lang="en-US" sz="2400" u="sng" dirty="0"/>
          </a:p>
          <a:p>
            <a:pPr lvl="0">
              <a:buFont typeface="Wingdings" pitchFamily="2" charset="2"/>
              <a:buChar char="Ø"/>
            </a:pPr>
            <a:r>
              <a:rPr lang="x-none" sz="2400" b="1" dirty="0"/>
              <a:t>S</a:t>
            </a:r>
            <a:r>
              <a:rPr lang="sr-Latn-RS" sz="2400" b="1" dirty="0"/>
              <a:t> / space-  </a:t>
            </a:r>
            <a:r>
              <a:rPr lang="sr-Latn-RS" sz="2400" dirty="0"/>
              <a:t>uključuje belu površinu mrlje; samostalno ili integrisano- WS, DS, DdS</a:t>
            </a:r>
            <a:r>
              <a:rPr lang="sr-Latn-RS" sz="2400" u="sng" dirty="0"/>
              <a:t>; beli prostor oko mrlje DdS (ne WS)!</a:t>
            </a:r>
          </a:p>
          <a:p>
            <a:pPr lvl="0">
              <a:buFont typeface="Wingdings" pitchFamily="2" charset="2"/>
              <a:buChar char="Ø"/>
            </a:pPr>
            <a:r>
              <a:rPr lang="sr-Latn-RS" sz="2400" b="1" dirty="0"/>
              <a:t>Multiple D oblasti- </a:t>
            </a:r>
            <a:r>
              <a:rPr lang="sr-Latn-RS" sz="2400" dirty="0"/>
              <a:t>uobičajena integracija Dx+Dy= Dz ili neuobicajena integracija u </a:t>
            </a:r>
            <a:r>
              <a:rPr lang="sr-Latn-RS" sz="2400" u="sng" dirty="0"/>
              <a:t>1 objekat </a:t>
            </a:r>
            <a:r>
              <a:rPr lang="sr-Latn-RS" sz="2400" dirty="0"/>
              <a:t>Dx+Dy=Dd; kombinacija </a:t>
            </a:r>
            <a:r>
              <a:rPr lang="sr-Latn-RS" sz="2400" u="sng" dirty="0"/>
              <a:t>2 odvojene </a:t>
            </a:r>
            <a:r>
              <a:rPr lang="sr-Latn-RS" sz="2400" dirty="0"/>
              <a:t>D je i dalje D </a:t>
            </a:r>
            <a:endParaRPr lang="en-US" sz="2400" dirty="0"/>
          </a:p>
          <a:p>
            <a:pPr lvl="0">
              <a:buFont typeface="Wingdings" pitchFamily="2" charset="2"/>
              <a:buChar char="Ø"/>
            </a:pPr>
            <a:endParaRPr lang="en-US" sz="2000" dirty="0"/>
          </a:p>
          <a:p>
            <a:pPr lvl="0">
              <a:buFont typeface="Wingdings" pitchFamily="2" charset="2"/>
              <a:buChar char="Ø"/>
            </a:pPr>
            <a:endParaRPr lang="en-US" sz="2000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312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10856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2. </a:t>
            </a:r>
            <a:r>
              <a:rPr lang="en-US" sz="3200" dirty="0" err="1"/>
              <a:t>Faza</a:t>
            </a:r>
            <a:r>
              <a:rPr lang="en-US" sz="3200" dirty="0"/>
              <a:t> k</a:t>
            </a:r>
            <a:r>
              <a:rPr lang="x-none" sz="3200" dirty="0"/>
              <a:t>odiranj</a:t>
            </a:r>
            <a:r>
              <a:rPr lang="en-US" sz="3200" dirty="0"/>
              <a:t>a</a:t>
            </a:r>
            <a:r>
              <a:rPr lang="x-none" sz="3200" dirty="0"/>
              <a:t> odgovora</a:t>
            </a:r>
            <a:br>
              <a:rPr lang="x-none" sz="3200" dirty="0"/>
            </a:br>
            <a:r>
              <a:rPr lang="en-US" sz="3200" dirty="0"/>
              <a:t>2.1.b. </a:t>
            </a:r>
            <a:r>
              <a:rPr lang="en-US" sz="3200" dirty="0" err="1"/>
              <a:t>Razvojni</a:t>
            </a:r>
            <a:r>
              <a:rPr lang="en-US" sz="3200" dirty="0"/>
              <a:t> </a:t>
            </a:r>
            <a:r>
              <a:rPr lang="en-US" sz="3200" dirty="0" err="1"/>
              <a:t>kvalitet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729946"/>
            <a:ext cx="10426665" cy="484145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400" b="1" dirty="0" err="1"/>
              <a:t>Razvojni</a:t>
            </a:r>
            <a:r>
              <a:rPr lang="en-US" sz="2400" b="1" dirty="0"/>
              <a:t> </a:t>
            </a:r>
            <a:r>
              <a:rPr lang="en-US" sz="2400" b="1" dirty="0" err="1"/>
              <a:t>kvalitet</a:t>
            </a:r>
            <a:r>
              <a:rPr lang="en-US" sz="2400" b="1" dirty="0"/>
              <a:t>  </a:t>
            </a:r>
            <a:r>
              <a:rPr lang="x-none" sz="2400" b="1" dirty="0"/>
              <a:t>DQ</a:t>
            </a:r>
            <a:r>
              <a:rPr lang="x-none" sz="2400" dirty="0"/>
              <a:t>:</a:t>
            </a:r>
            <a:r>
              <a:rPr lang="sr-Latn-RS" sz="2400" dirty="0"/>
              <a:t> karakteristike </a:t>
            </a:r>
            <a:r>
              <a:rPr lang="sr-Latn-RS" sz="2400" u="sng" dirty="0"/>
              <a:t>kognitivnog procesiranja</a:t>
            </a:r>
            <a:r>
              <a:rPr lang="en-US" sz="2400" dirty="0"/>
              <a:t>- </a:t>
            </a:r>
            <a:r>
              <a:rPr lang="en-US" sz="2400" b="1" dirty="0" err="1"/>
              <a:t>napor</a:t>
            </a:r>
            <a:r>
              <a:rPr lang="en-US" sz="2400" b="1" dirty="0"/>
              <a:t> </a:t>
            </a:r>
            <a:r>
              <a:rPr lang="en-US" sz="2400" b="1" dirty="0" err="1"/>
              <a:t>integracije</a:t>
            </a:r>
            <a:endParaRPr lang="sr-Latn-RS" sz="2400" b="1" dirty="0"/>
          </a:p>
          <a:p>
            <a:pPr marL="0" lvl="0" indent="0">
              <a:buNone/>
            </a:pPr>
            <a:r>
              <a:rPr lang="sr-Latn-RS" sz="2400" b="1" dirty="0"/>
              <a:t>Kombinacija dva principa</a:t>
            </a:r>
            <a:r>
              <a:rPr lang="sr-Latn-RS" sz="2400" dirty="0"/>
              <a:t>: </a:t>
            </a:r>
            <a:r>
              <a:rPr lang="sr-Latn-RS" sz="2400" u="sng" dirty="0"/>
              <a:t>jedan ili više objekata</a:t>
            </a:r>
            <a:r>
              <a:rPr lang="sr-Latn-RS" sz="2400" dirty="0"/>
              <a:t>; stepen </a:t>
            </a:r>
            <a:r>
              <a:rPr lang="sr-Latn-RS" sz="2400" u="sng" dirty="0"/>
              <a:t>artikulacije forme </a:t>
            </a:r>
            <a:r>
              <a:rPr lang="sr-Latn-RS" sz="2400" dirty="0"/>
              <a:t>(određena ili difuzna)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x-none" sz="2400" b="1" dirty="0"/>
              <a:t>+</a:t>
            </a:r>
            <a:r>
              <a:rPr lang="sr-Latn-RS" sz="2400" dirty="0"/>
              <a:t> (</a:t>
            </a:r>
            <a:r>
              <a:rPr lang="sr-Latn-RS" sz="2400" b="1" dirty="0"/>
              <a:t>sintetizovan)-</a:t>
            </a:r>
            <a:r>
              <a:rPr lang="sr-Latn-RS" sz="2400" dirty="0"/>
              <a:t> složen odgovor- </a:t>
            </a:r>
            <a:r>
              <a:rPr lang="sr-Latn-RS" sz="2400" u="sng" dirty="0"/>
              <a:t>više elemenata </a:t>
            </a:r>
            <a:r>
              <a:rPr lang="sr-Latn-RS" sz="2400" dirty="0"/>
              <a:t>integrisano u celinu, </a:t>
            </a:r>
            <a:r>
              <a:rPr lang="sr-Latn-RS" sz="2400" u="sng" dirty="0"/>
              <a:t>bar jedan ima jasnu formu</a:t>
            </a:r>
            <a:r>
              <a:rPr lang="sr-Latn-RS" sz="2400" dirty="0"/>
              <a:t>, </a:t>
            </a:r>
            <a:r>
              <a:rPr lang="sr-Latn-RS" sz="2400" u="sng" dirty="0"/>
              <a:t>objekti su dovedeni u vezu (Dx + Dy= D+)</a:t>
            </a:r>
            <a:r>
              <a:rPr lang="sr-Latn-RS" sz="2400" dirty="0"/>
              <a:t>, ne samo imenovani </a:t>
            </a:r>
            <a:r>
              <a:rPr lang="sr-Latn-RS" sz="2400" u="sng" dirty="0"/>
              <a:t>(Dx + Dy= Do, par odgovori)</a:t>
            </a:r>
            <a:r>
              <a:rPr lang="sr-Latn-RS" sz="2400" dirty="0"/>
              <a:t> ili cela mrlja, čak i kada objekti nisu u vezi </a:t>
            </a:r>
            <a:r>
              <a:rPr lang="sr-Latn-RS" sz="2400" u="sng" dirty="0"/>
              <a:t>(Dx + Dy= W+)</a:t>
            </a:r>
            <a:endParaRPr lang="sr-Latn-RS" sz="2400" dirty="0"/>
          </a:p>
          <a:p>
            <a:pPr>
              <a:buFont typeface="Wingdings" pitchFamily="2" charset="2"/>
              <a:buChar char="Ø"/>
            </a:pPr>
            <a:r>
              <a:rPr lang="sr-Latn-RS" sz="2400" dirty="0"/>
              <a:t> </a:t>
            </a:r>
            <a:r>
              <a:rPr lang="en-US" sz="2400" b="1" dirty="0"/>
              <a:t>o</a:t>
            </a:r>
            <a:r>
              <a:rPr lang="sr-Latn-RS" sz="2400" dirty="0"/>
              <a:t> (</a:t>
            </a:r>
            <a:r>
              <a:rPr lang="sr-Latn-RS" sz="2400" b="1" dirty="0"/>
              <a:t>ordinary)</a:t>
            </a:r>
            <a:r>
              <a:rPr lang="sr-Latn-RS" sz="2400" dirty="0"/>
              <a:t>- običan odgovor, </a:t>
            </a:r>
            <a:r>
              <a:rPr lang="sr-Latn-RS" sz="2400" u="sng" dirty="0"/>
              <a:t>jedan objekat sa jasnom formom </a:t>
            </a:r>
            <a:r>
              <a:rPr lang="sr-Latn-RS" sz="2400" dirty="0"/>
              <a:t>(Do, Wo)- ljudske figure, životinje, predmeti</a:t>
            </a:r>
            <a:r>
              <a:rPr lang="en-US" sz="2400" dirty="0"/>
              <a:t>-</a:t>
            </a:r>
            <a:r>
              <a:rPr lang="sr-Latn-RS" sz="2400" dirty="0"/>
              <a:t> ne postoji neograničen broj oblika</a:t>
            </a:r>
            <a:endParaRPr lang="en-US" sz="2400" dirty="0"/>
          </a:p>
          <a:p>
            <a:pPr lvl="0">
              <a:buFont typeface="Wingdings" pitchFamily="2" charset="2"/>
              <a:buChar char="Ø"/>
            </a:pPr>
            <a:r>
              <a:rPr lang="en-US" sz="2400" b="1" dirty="0"/>
              <a:t>v</a:t>
            </a:r>
            <a:r>
              <a:rPr lang="sr-Latn-RS" sz="2400" b="1" dirty="0"/>
              <a:t> (vague) </a:t>
            </a:r>
            <a:r>
              <a:rPr lang="sr-Latn-RS" sz="2400" dirty="0"/>
              <a:t>– jedan objekat koji ne zahteva specifičnu artikulaciju forme- oblak, ostrvo, krv, jezero,..</a:t>
            </a:r>
            <a:r>
              <a:rPr lang="x-none" sz="2400" dirty="0"/>
              <a:t> </a:t>
            </a:r>
            <a:endParaRPr lang="en-US" sz="2400" dirty="0"/>
          </a:p>
          <a:p>
            <a:pPr lvl="0">
              <a:buFont typeface="Wingdings" pitchFamily="2" charset="2"/>
              <a:buChar char="Ø"/>
            </a:pPr>
            <a:r>
              <a:rPr lang="x-none" sz="2400" b="1" dirty="0"/>
              <a:t>v/+</a:t>
            </a:r>
            <a:r>
              <a:rPr lang="sr-Latn-RS" sz="2400" b="1" dirty="0"/>
              <a:t> (sintetizovan) </a:t>
            </a:r>
            <a:r>
              <a:rPr lang="sr-Latn-RS" sz="2400" dirty="0"/>
              <a:t>ali ni jedan objekat ne zahteva formu- obala, more i stene, zaliv sa vegetacijom </a:t>
            </a:r>
            <a:r>
              <a:rPr lang="x-none" sz="2400" dirty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3799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41156"/>
          </a:xfrm>
        </p:spPr>
        <p:txBody>
          <a:bodyPr/>
          <a:lstStyle/>
          <a:p>
            <a:r>
              <a:rPr lang="sr-Latn-RS" dirty="0"/>
              <a:t>          </a:t>
            </a:r>
            <a:r>
              <a:rPr lang="en-US" dirty="0"/>
              <a:t>2.1.b. </a:t>
            </a:r>
            <a:r>
              <a:rPr lang="en-US" dirty="0" err="1"/>
              <a:t>Razvojni</a:t>
            </a:r>
            <a:r>
              <a:rPr lang="en-US" dirty="0"/>
              <a:t> </a:t>
            </a:r>
            <a:r>
              <a:rPr lang="en-US" dirty="0" err="1"/>
              <a:t>kvalitet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2708526"/>
              </p:ext>
            </p:extLst>
          </p:nvPr>
        </p:nvGraphicFramePr>
        <p:xfrm>
          <a:off x="1096963" y="1846263"/>
          <a:ext cx="10058400" cy="277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528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Jedan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objekat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V</a:t>
                      </a:r>
                      <a:r>
                        <a:rPr lang="en-US" sz="2400" dirty="0"/>
                        <a:t>i</a:t>
                      </a:r>
                      <a:r>
                        <a:rPr lang="sr-Latn-RS" sz="2400" dirty="0"/>
                        <a:t>še objekata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5280">
                <a:tc>
                  <a:txBody>
                    <a:bodyPr/>
                    <a:lstStyle/>
                    <a:p>
                      <a:r>
                        <a:rPr lang="en-US" sz="2400" dirty="0" err="1"/>
                        <a:t>Artikulisan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objekat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/>
                        <a:t>o</a:t>
                      </a:r>
                    </a:p>
                    <a:p>
                      <a:pPr algn="ctr"/>
                      <a:r>
                        <a:rPr lang="hr-HR" sz="2000" b="0" dirty="0"/>
                        <a:t>W ili D (2 kao par, nepovezani)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+</a:t>
                      </a:r>
                    </a:p>
                    <a:p>
                      <a:pPr algn="ctr"/>
                      <a:r>
                        <a:rPr lang="sr-Latn-RS" sz="2000" b="0" dirty="0"/>
                        <a:t>W (D+D bez veze), D+D 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5280">
                <a:tc>
                  <a:txBody>
                    <a:bodyPr/>
                    <a:lstStyle/>
                    <a:p>
                      <a:r>
                        <a:rPr lang="en-US" sz="2400" dirty="0" err="1"/>
                        <a:t>Neartikulisan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objekat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v</a:t>
                      </a:r>
                      <a:r>
                        <a:rPr lang="sr-Latn-RS" sz="2400" b="1" dirty="0"/>
                        <a:t>/+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28592" y="5059075"/>
            <a:ext cx="8034840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r-Latn-RS" sz="2000" dirty="0">
                <a:solidFill>
                  <a:schemeClr val="tx1"/>
                </a:solidFill>
              </a:rPr>
              <a:t>Napomena- specifična elaboracija objekta koji ne podrazumeva formu:</a:t>
            </a:r>
          </a:p>
          <a:p>
            <a:r>
              <a:rPr lang="sr-Latn-RS" sz="2000" dirty="0">
                <a:solidFill>
                  <a:schemeClr val="tx1"/>
                </a:solidFill>
              </a:rPr>
              <a:t>more- </a:t>
            </a:r>
            <a:r>
              <a:rPr lang="en-US" sz="2000" b="1" dirty="0">
                <a:solidFill>
                  <a:schemeClr val="tx1"/>
                </a:solidFill>
              </a:rPr>
              <a:t>v</a:t>
            </a:r>
            <a:r>
              <a:rPr lang="sr-Latn-RS" sz="2000" dirty="0">
                <a:solidFill>
                  <a:schemeClr val="tx1"/>
                </a:solidFill>
              </a:rPr>
              <a:t>, ali Jadransko more je </a:t>
            </a:r>
            <a:r>
              <a:rPr lang="en-US" sz="2000" b="1" dirty="0">
                <a:solidFill>
                  <a:schemeClr val="tx1"/>
                </a:solidFill>
              </a:rPr>
              <a:t>o</a:t>
            </a:r>
            <a:endParaRPr lang="sr-Latn-RS" sz="2000" b="1" dirty="0">
              <a:solidFill>
                <a:schemeClr val="tx1"/>
              </a:solidFill>
            </a:endParaRPr>
          </a:p>
          <a:p>
            <a:r>
              <a:rPr lang="sr-Latn-RS" sz="2000">
                <a:solidFill>
                  <a:schemeClr val="tx1"/>
                </a:solidFill>
              </a:rPr>
              <a:t>oblaci- </a:t>
            </a:r>
            <a:r>
              <a:rPr lang="sr-Latn-RS" sz="2000" b="1" dirty="0">
                <a:solidFill>
                  <a:schemeClr val="tx1"/>
                </a:solidFill>
              </a:rPr>
              <a:t>v</a:t>
            </a:r>
            <a:r>
              <a:rPr lang="sr-Latn-RS" sz="2000" dirty="0">
                <a:solidFill>
                  <a:schemeClr val="tx1"/>
                </a:solidFill>
              </a:rPr>
              <a:t>, ali kumulusi, stratusi</a:t>
            </a:r>
            <a:r>
              <a:rPr lang="sr-Latn-RS" sz="2000">
                <a:solidFill>
                  <a:schemeClr val="tx1"/>
                </a:solidFill>
              </a:rPr>
              <a:t>,...-</a:t>
            </a:r>
            <a:r>
              <a:rPr lang="sr-Latn-RS" sz="2000" b="1">
                <a:solidFill>
                  <a:schemeClr val="tx1"/>
                </a:solidFill>
              </a:rPr>
              <a:t>o</a:t>
            </a:r>
            <a:endParaRPr lang="sr-Latn-R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52668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1979</TotalTime>
  <Words>568</Words>
  <Application>Microsoft Office PowerPoint</Application>
  <PresentationFormat>Widescreen</PresentationFormat>
  <Paragraphs>49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Retrospect</vt:lpstr>
      <vt:lpstr>Procedure primene obuhvatnog sistema  Džona Eksnera</vt:lpstr>
      <vt:lpstr> Procedure primene obuhvatnog sistema  Džona Eksnera </vt:lpstr>
      <vt:lpstr>2. Faza kodiranja odgovora 2.1.a. Lokacija</vt:lpstr>
      <vt:lpstr>2. Faza kodiranja odgovora 2.1.b. Razvojni kvalitet</vt:lpstr>
      <vt:lpstr>          2.1.b. Razvojni kvalitet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RORŠAHOV TEST SA MRLJAMA</dc:title>
  <dc:creator>Windows User</dc:creator>
  <cp:lastModifiedBy>Tamara Dzamonja Ignjatovic</cp:lastModifiedBy>
  <cp:revision>109</cp:revision>
  <dcterms:created xsi:type="dcterms:W3CDTF">2019-05-02T12:47:42Z</dcterms:created>
  <dcterms:modified xsi:type="dcterms:W3CDTF">2025-12-08T10:37:48Z</dcterms:modified>
</cp:coreProperties>
</file>