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02" r:id="rId2"/>
    <p:sldId id="467" r:id="rId3"/>
    <p:sldId id="503" r:id="rId4"/>
    <p:sldId id="508" r:id="rId5"/>
    <p:sldId id="362" r:id="rId6"/>
    <p:sldId id="363" r:id="rId7"/>
    <p:sldId id="370" r:id="rId8"/>
    <p:sldId id="375" r:id="rId9"/>
    <p:sldId id="371" r:id="rId10"/>
    <p:sldId id="342" r:id="rId11"/>
    <p:sldId id="386" r:id="rId12"/>
    <p:sldId id="334" r:id="rId13"/>
    <p:sldId id="361" r:id="rId14"/>
    <p:sldId id="343" r:id="rId15"/>
    <p:sldId id="344" r:id="rId16"/>
    <p:sldId id="341" r:id="rId17"/>
    <p:sldId id="348" r:id="rId18"/>
    <p:sldId id="384" r:id="rId19"/>
    <p:sldId id="372" r:id="rId20"/>
    <p:sldId id="357" r:id="rId21"/>
    <p:sldId id="359" r:id="rId22"/>
    <p:sldId id="373" r:id="rId23"/>
    <p:sldId id="365" r:id="rId24"/>
    <p:sldId id="358" r:id="rId25"/>
    <p:sldId id="346" r:id="rId26"/>
    <p:sldId id="385" r:id="rId27"/>
    <p:sldId id="350" r:id="rId28"/>
    <p:sldId id="353" r:id="rId29"/>
    <p:sldId id="374" r:id="rId30"/>
    <p:sldId id="377" r:id="rId31"/>
    <p:sldId id="376" r:id="rId32"/>
    <p:sldId id="355" r:id="rId33"/>
    <p:sldId id="354" r:id="rId34"/>
    <p:sldId id="368" r:id="rId35"/>
    <p:sldId id="349" r:id="rId36"/>
    <p:sldId id="510" r:id="rId37"/>
    <p:sldId id="509" r:id="rId3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  <a:srgbClr val="F4B400"/>
    <a:srgbClr val="FBFFC5"/>
    <a:srgbClr val="CCECFF"/>
    <a:srgbClr val="CCFFFF"/>
    <a:srgbClr val="FFCC00"/>
    <a:srgbClr val="A2F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9" autoAdjust="0"/>
    <p:restoredTop sz="94660"/>
  </p:normalViewPr>
  <p:slideViewPr>
    <p:cSldViewPr>
      <p:cViewPr varScale="1">
        <p:scale>
          <a:sx n="73" d="100"/>
          <a:sy n="73" d="100"/>
        </p:scale>
        <p:origin x="15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6097EEC2-179F-B87D-93ED-EC069A455F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4C86194-7859-FBAE-8D11-278660106B9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9A7DE3C1-5C95-47AE-5E1E-6C69B8C4E44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CE992C00-63F8-9B9A-0A97-D2CAD9A3FCF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195BAEC-624B-4CCA-8B67-BBE5A4C31BD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1759E4E-DE62-D67B-6EEA-F33801E201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6E4700DD-29FF-C3BE-3C51-FCD8E8C75A1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DEB794F-1C61-6097-F6D4-FCF4BB3751A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C4B60ACE-CDA4-2C86-C7CD-68C9545970C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F1A915CD-943B-4CB2-EC87-A49BFE481A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2AE714F7-1F8C-4EC6-59A1-CDD060B280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C44A535-A322-49E8-A5BC-68BDA54CEBE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FD3FCF8-87B5-B502-6DE6-A4BCFB9B3F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8723437-0946-C95A-6100-0177ABE74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4FBE2D7-71B4-F006-56A7-56AEC30561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7AA092-DD96-4388-A410-B90B7BBFAED0}" type="slidenum">
              <a:rPr lang="en-US" altLang="sr-Latn-RS"/>
              <a:pPr>
                <a:spcBef>
                  <a:spcPct val="0"/>
                </a:spcBef>
              </a:pPr>
              <a:t>2</a:t>
            </a:fld>
            <a:endParaRPr lang="en-US" altLang="sr-Latn-R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77E7A3B-9C43-3AD7-36F7-E0E220231F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91041BC-EDDF-4F37-FD4B-F0157A02E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5FFA88-92D4-D2C3-4171-98ABC8211A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358435-D001-DD02-3DC8-BE1250CD21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9228BF-6A1C-D6D4-F619-D31706F698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1BA8E-83BA-42CF-969E-174972B2A86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5643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C91E1A-AD5E-E704-B5D8-D5234E4C3D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7E84CB-EF7E-18B2-9BDA-788959410B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A67ED1-E5F2-DC31-189F-BCF2559EC0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D7063-8388-4053-B5D4-A3A4B38A946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8442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74638"/>
            <a:ext cx="19462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6880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4B5106-4B1E-1811-F3F7-8DFD252277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3DF90A-2F15-6E75-A56F-2A220A58C8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48BB0A-3E8A-2885-29D8-74D86FB5F8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3E660-1349-470C-AC62-DFF0008C031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4066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78668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0113" y="1600200"/>
            <a:ext cx="381635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8B6689-7B53-545D-24FB-58A2351A0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F710F4-A2D2-3E44-BA2A-FBF5F72A98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6EFA-C64F-007B-CE09-37AAA3034B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D7972-6937-4A6F-9DAB-74A25D3FC95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28387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00113" y="274638"/>
            <a:ext cx="778668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FCD689-A642-1425-33EE-B02F041012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CEDE8B-678C-0A96-7D8F-9AEE18392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8611AB-2271-97F8-A5BC-902AD9A77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D3D9E-2268-427E-8B80-255D4F232CD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9604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48981E1-DFED-B521-B492-E9553B7CE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4273DCC-4087-E484-F3F4-B8C85CA1BD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FE67923-105F-9710-1E69-3BC6736AB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CA41F-C69B-4FCD-8FA7-4F4BABBDEE3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121554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8DBCE-B14C-F43A-13BE-A6994D588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62B5C0-8B61-FD1E-341E-9430B3236C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F22CE5-EDF8-47F7-2829-BDDB095CA8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AFCD9-B278-48CF-B05F-37154F23F36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4802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A2CD5A-63D7-D182-E0A0-4808B51799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1E099C-F217-3A42-E58E-CD9DD28D1E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C9331C-84A0-D4F3-8C98-91623A3E69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A73DF-F294-4E0E-ABE4-D48DDD095CA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4244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A17A13-FE1F-82DC-78C1-B64FD17A06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1F056E-C714-C557-4EC7-1EDCC7054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7501E6-91F7-D8BF-8A15-366F37F402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3E7D9-F864-4E9E-8890-E28C4BC6C77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0643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B417DE-8156-5BEA-947D-B4E4E1963F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5DCB2C-E127-0189-9A92-BA55F807E9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5601657-FC75-5AA3-219C-E4036802B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C8040-8A63-4378-A5BB-8B132AF5B5C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0757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09632F-98BB-4101-032C-AF82B3C0F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3AE619-9F03-73AC-A29F-841DCD2EA7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FFA921-9DD2-A90E-2020-6E19D9C8A3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DE5F-F94E-4C5A-AC0C-F642299BD81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5657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D020E4B-42DB-3652-04C5-0C5C68B06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550D901-4FB9-9E69-FB1C-1426D4B367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D7769E-1AFA-6C21-5967-57DD053C34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FE75C-20A0-4042-8AC6-EB23610F815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0474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95C3FE-AA68-1C24-5BCD-01081C516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1CF256-4B09-F040-B09E-8F730C1B0D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0582B9-0982-F19C-A75F-904765DB5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00EFD-97FA-4E36-923A-209C1D92790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4617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2C21E-790F-3FA5-63C2-06AFAB7BB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99859D-9F46-F2E3-159B-1F783ED47E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0D95D-F209-F63A-3FDA-6C50B717EE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0B7FD-DD16-4E6B-88CF-479FE5DBCBA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5287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A0CF22-82CD-4B6A-6C92-4564681E3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7786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A30C241-A789-3FF8-171F-976071F285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E2C23F2-264E-9C56-CE94-CC05A1CCDB5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946F1B-B9C9-492C-5ED2-CAB5DD2A2E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1EF608-64FA-731C-62BA-4A5D418D45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DCEC85C-6272-4E56-AE0C-005912AE4AE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3013E39-36EE-AA15-0EF9-CEB70F7B03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00113" cy="5516563"/>
          </a:xfrm>
          <a:prstGeom prst="rect">
            <a:avLst/>
          </a:prstGeom>
          <a:blipFill dpi="0" rotWithShape="0">
            <a:blip r:embed="rId16">
              <a:alphaModFix amt="50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7BD65DF-5E75-0D20-A5F5-7573824F28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2060575"/>
            <a:ext cx="8243887" cy="2089150"/>
          </a:xfrm>
        </p:spPr>
        <p:txBody>
          <a:bodyPr/>
          <a:lstStyle/>
          <a:p>
            <a:pPr algn="l" eaLnBrk="1" hangingPunct="1"/>
            <a:r>
              <a:rPr lang="sr-Latn-CS" altLang="sr-Latn-RS" dirty="0"/>
              <a:t>STATISTIKA U PSIHOLOGIJI 2 </a:t>
            </a:r>
            <a:br>
              <a:rPr lang="sr-Latn-CS" altLang="sr-Latn-RS" dirty="0"/>
            </a:br>
            <a:br>
              <a:rPr lang="sr-Latn-CS" altLang="sr-Latn-RS" dirty="0"/>
            </a:br>
            <a:r>
              <a:rPr lang="sr-Latn-CS" altLang="sr-Latn-RS" sz="2800" i="1" dirty="0"/>
              <a:t>ROBUSTNOST U STATISTICI – OSNOVNI POJMOVI</a:t>
            </a:r>
            <a:endParaRPr lang="en-US" altLang="sr-Latn-RS" sz="2800" i="1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A4E5246-8DCA-B03A-5434-F0D0301355A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550" y="5086350"/>
            <a:ext cx="7345363" cy="863600"/>
          </a:xfrm>
        </p:spPr>
        <p:txBody>
          <a:bodyPr/>
          <a:lstStyle/>
          <a:p>
            <a:pPr algn="l" eaLnBrk="1" hangingPunct="1"/>
            <a:r>
              <a:rPr lang="en-US" altLang="sr-Latn-RS" sz="2800" dirty="0"/>
              <a:t>Oliver To</a:t>
            </a:r>
            <a:r>
              <a:rPr lang="sr-Latn-CS" altLang="sr-Latn-RS" sz="2800" dirty="0"/>
              <a:t>šković</a:t>
            </a:r>
          </a:p>
        </p:txBody>
      </p:sp>
      <p:sp>
        <p:nvSpPr>
          <p:cNvPr id="4100" name="Rectangle 9">
            <a:extLst>
              <a:ext uri="{FF2B5EF4-FFF2-40B4-BE49-F238E27FC236}">
                <a16:creationId xmlns:a16="http://schemas.microsoft.com/office/drawing/2014/main" id="{D3860A8C-DB22-160B-FDC1-8EB3EFECD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963" y="333375"/>
            <a:ext cx="80660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r-Latn-RS" sz="2400"/>
              <a:t>Univerzitet u Beogradu</a:t>
            </a:r>
            <a:endParaRPr lang="en-US" altLang="sr-Latn-RS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r-Latn-RS" sz="2400"/>
              <a:t>Filozofski fakultet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6ADA26A8-CC3F-046F-AC10-9ECBF61D3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772816"/>
            <a:ext cx="8243887" cy="4127376"/>
          </a:xfrm>
        </p:spPr>
        <p:txBody>
          <a:bodyPr/>
          <a:lstStyle/>
          <a:p>
            <a:r>
              <a:rPr lang="hr-HR" sz="2800" dirty="0"/>
              <a:t>Micceri, T. (1989). The unicorn, the normal curve, and other improbable creatures, </a:t>
            </a:r>
            <a:r>
              <a:rPr lang="hr-HR" sz="2800" i="1" dirty="0"/>
              <a:t>Psychological Bulletin</a:t>
            </a:r>
            <a:r>
              <a:rPr lang="hr-HR" sz="2800" dirty="0"/>
              <a:t>, </a:t>
            </a:r>
            <a:r>
              <a:rPr lang="hr-HR" sz="2800" i="1" dirty="0"/>
              <a:t>105</a:t>
            </a:r>
            <a:r>
              <a:rPr lang="hr-HR" sz="2800" dirty="0"/>
              <a:t>, 156–166. </a:t>
            </a:r>
            <a:endParaRPr lang="sr-Latn-RS" sz="2800" dirty="0"/>
          </a:p>
          <a:p>
            <a:pPr lvl="1"/>
            <a:r>
              <a:rPr lang="hr-HR" sz="2400" dirty="0"/>
              <a:t>440 empirijskih distribucija dobijenih na velikim uzorcima sa 46 psiholoških testova </a:t>
            </a:r>
          </a:p>
          <a:p>
            <a:pPr lvl="2"/>
            <a:r>
              <a:rPr lang="hr-HR" sz="2000" dirty="0"/>
              <a:t>uglavnom testova sposobnosti, postignuća i ličnosti;</a:t>
            </a:r>
            <a:r>
              <a:rPr lang="sr-Cyrl-CS" sz="2000" dirty="0"/>
              <a:t> </a:t>
            </a:r>
            <a:endParaRPr lang="sr-Latn-RS" sz="2000" dirty="0"/>
          </a:p>
          <a:p>
            <a:pPr lvl="1"/>
            <a:r>
              <a:rPr lang="hr-HR" sz="2400" i="1" dirty="0"/>
              <a:t>sve</a:t>
            </a:r>
            <a:r>
              <a:rPr lang="hr-HR" sz="2400" dirty="0"/>
              <a:t> ispitivane distribucije bile </a:t>
            </a:r>
            <a:r>
              <a:rPr lang="hr-HR" sz="2400" i="1" dirty="0"/>
              <a:t>nesaglasne</a:t>
            </a:r>
            <a:r>
              <a:rPr lang="hr-HR" sz="2400" dirty="0"/>
              <a:t> sa pretpostavkom o normalnosti!  </a:t>
            </a:r>
            <a:endParaRPr lang="sr-Latn-R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D89DE-5D99-4451-C14D-7B414A8A3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i="1" dirty="0"/>
              <a:t>Bog voli normalnu krivu</a:t>
            </a:r>
            <a:r>
              <a:rPr lang="sr-Latn-RS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1DEA5465-560E-8E17-432D-8E3C9ACF7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600" y="1700808"/>
            <a:ext cx="8172400" cy="4548187"/>
          </a:xfrm>
        </p:spPr>
        <p:txBody>
          <a:bodyPr/>
          <a:lstStyle/>
          <a:p>
            <a:r>
              <a:rPr lang="en-US" sz="3000" dirty="0"/>
              <a:t>Blanca, M., et al. (2013). Skewness and Kurtosis in Real Data Samples. </a:t>
            </a:r>
            <a:r>
              <a:rPr lang="en-US" sz="3000" i="1" dirty="0"/>
              <a:t>Methodology</a:t>
            </a:r>
            <a:r>
              <a:rPr lang="en-US" sz="3000" dirty="0"/>
              <a:t>, </a:t>
            </a:r>
            <a:r>
              <a:rPr lang="en-US" sz="3000" i="1" dirty="0"/>
              <a:t>9</a:t>
            </a:r>
            <a:r>
              <a:rPr lang="en-US" sz="3000" dirty="0"/>
              <a:t>(2), 78–84.</a:t>
            </a:r>
            <a:endParaRPr lang="sr-Latn-RS" sz="3000" dirty="0"/>
          </a:p>
          <a:p>
            <a:pPr lvl="1"/>
            <a:r>
              <a:rPr lang="en-US" sz="2600" dirty="0"/>
              <a:t>693 </a:t>
            </a:r>
            <a:r>
              <a:rPr lang="en-US" sz="2600" dirty="0" err="1"/>
              <a:t>distribucije</a:t>
            </a:r>
            <a:r>
              <a:rPr lang="en-US" sz="2600" dirty="0"/>
              <a:t> </a:t>
            </a:r>
            <a:r>
              <a:rPr lang="en-US" sz="2600" dirty="0" err="1"/>
              <a:t>realnih</a:t>
            </a:r>
            <a:r>
              <a:rPr lang="en-US" sz="2600" dirty="0"/>
              <a:t> </a:t>
            </a:r>
            <a:r>
              <a:rPr lang="en-US" sz="2600" dirty="0" err="1"/>
              <a:t>podataka</a:t>
            </a:r>
            <a:r>
              <a:rPr lang="en-US" sz="2600" dirty="0"/>
              <a:t> za </a:t>
            </a:r>
            <a:r>
              <a:rPr lang="en-US" sz="2600" dirty="0" err="1"/>
              <a:t>psihološke</a:t>
            </a:r>
            <a:r>
              <a:rPr lang="en-US" sz="2600" dirty="0"/>
              <a:t> </a:t>
            </a:r>
            <a:r>
              <a:rPr lang="en-US" sz="2600" dirty="0" err="1"/>
              <a:t>varijable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uzorcima</a:t>
            </a:r>
            <a:r>
              <a:rPr lang="en-US" sz="2600" dirty="0"/>
              <a:t> od 10 do 30 </a:t>
            </a:r>
            <a:endParaRPr lang="sr-Latn-RS" sz="2600" dirty="0"/>
          </a:p>
          <a:p>
            <a:pPr lvl="1"/>
            <a:r>
              <a:rPr lang="en-US" sz="2600" dirty="0" err="1"/>
              <a:t>skjunis</a:t>
            </a:r>
            <a:r>
              <a:rPr lang="en-US" sz="2600" dirty="0"/>
              <a:t> </a:t>
            </a:r>
            <a:r>
              <a:rPr lang="en-US" sz="2600" dirty="0" err="1"/>
              <a:t>kreće</a:t>
            </a:r>
            <a:r>
              <a:rPr lang="en-US" sz="2600" dirty="0"/>
              <a:t> u </a:t>
            </a:r>
            <a:r>
              <a:rPr lang="en-US" sz="2600" dirty="0" err="1"/>
              <a:t>rasponu</a:t>
            </a:r>
            <a:r>
              <a:rPr lang="en-US" sz="2600" dirty="0"/>
              <a:t> od -2.49 do 2.33, </a:t>
            </a:r>
            <a:endParaRPr lang="sr-Latn-RS" sz="2600" dirty="0"/>
          </a:p>
          <a:p>
            <a:pPr lvl="1"/>
            <a:r>
              <a:rPr lang="en-US" sz="2600" dirty="0" err="1"/>
              <a:t>kurtozis</a:t>
            </a:r>
            <a:r>
              <a:rPr lang="en-US" sz="2600" dirty="0"/>
              <a:t> od -1.42 do 7.93.</a:t>
            </a:r>
            <a:endParaRPr lang="sr-Latn-RS" sz="2600" dirty="0"/>
          </a:p>
          <a:p>
            <a:pPr lvl="0"/>
            <a:r>
              <a:rPr lang="sr-Cyrl-CS" sz="3000" i="1" dirty="0"/>
              <a:t>Samo 5.5% distribucija ima vrednosti koje se mogu očekivati n</a:t>
            </a:r>
            <a:r>
              <a:rPr lang="hr-HR" sz="3000" i="1" dirty="0"/>
              <a:t>a </a:t>
            </a:r>
            <a:r>
              <a:rPr lang="en-US" sz="3000" i="1" dirty="0" err="1"/>
              <a:t>osnovu</a:t>
            </a:r>
            <a:r>
              <a:rPr lang="en-US" sz="3000" i="1" dirty="0"/>
              <a:t> </a:t>
            </a:r>
            <a:r>
              <a:rPr lang="hr-HR" sz="3000" i="1" dirty="0"/>
              <a:t>pretpostavk</a:t>
            </a:r>
            <a:r>
              <a:rPr lang="en-US" sz="3000" i="1" dirty="0"/>
              <a:t>e </a:t>
            </a:r>
            <a:r>
              <a:rPr lang="hr-HR" sz="3000" i="1" dirty="0"/>
              <a:t>o normalnosti!  </a:t>
            </a:r>
            <a:endParaRPr lang="sr-Latn-RS" sz="3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A8A03-B36D-E4A6-C133-B7BE8A25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i="1" dirty="0"/>
              <a:t>Bog voli normalnu krivu</a:t>
            </a:r>
            <a:r>
              <a:rPr lang="sr-Latn-RS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build="p" bldLvl="2" autoUpdateAnimBg="0" advAuto="5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070E9286-3EA1-B410-3686-97B7958D4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2" y="1844824"/>
            <a:ext cx="8243887" cy="4632176"/>
          </a:xfrm>
        </p:spPr>
        <p:txBody>
          <a:bodyPr/>
          <a:lstStyle/>
          <a:p>
            <a:pPr lvl="0"/>
            <a:r>
              <a:rPr lang="sr-Latn-RS" dirty="0"/>
              <a:t>K</a:t>
            </a:r>
            <a:r>
              <a:rPr lang="sr-Cyrl-CS" dirty="0"/>
              <a:t>ako funkcionišu “klasični” s</a:t>
            </a:r>
            <a:r>
              <a:rPr lang="en-US" dirty="0" err="1"/>
              <a:t>tatističk</a:t>
            </a:r>
            <a:r>
              <a:rPr lang="sr-Cyrl-CS" dirty="0"/>
              <a:t>i postupci</a:t>
            </a:r>
            <a:endParaRPr lang="sr-Latn-RS" dirty="0"/>
          </a:p>
          <a:p>
            <a:pPr lvl="1"/>
            <a:r>
              <a:rPr lang="sr-Cyrl-CS" dirty="0"/>
              <a:t>ocenitelji parametara i testovi hipoteza </a:t>
            </a:r>
            <a:endParaRPr lang="sr-Latn-RS" dirty="0"/>
          </a:p>
          <a:p>
            <a:pPr lvl="1"/>
            <a:r>
              <a:rPr lang="sr-Cyrl-CS" dirty="0"/>
              <a:t>pri narušavanju probabilističkih pretpostavki matematičkog modela na kojem se zasnivaju?</a:t>
            </a:r>
            <a:endParaRPr lang="sr-Latn-RS" dirty="0"/>
          </a:p>
          <a:p>
            <a:pPr lvl="0"/>
            <a:r>
              <a:rPr lang="sr-Cyrl-CS" dirty="0"/>
              <a:t>Kakva je  robustnost klasičnih statističkih postupaka</a:t>
            </a:r>
            <a:r>
              <a:rPr lang="en-US" dirty="0"/>
              <a:t>?  </a:t>
            </a:r>
            <a:endParaRPr lang="sr-Latn-RS" dirty="0"/>
          </a:p>
          <a:p>
            <a:pPr marL="0" indent="0" eaLnBrk="1" hangingPunct="1">
              <a:spcBef>
                <a:spcPct val="55000"/>
              </a:spcBef>
              <a:buClr>
                <a:srgbClr val="000099"/>
              </a:buClr>
              <a:buNone/>
            </a:pPr>
            <a:endParaRPr lang="sr-Cyrl-CS" altLang="sr-Latn-R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6B8D4-2A35-E26B-A6D0-052D23BE3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ROBUSTNOST?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build="p" autoUpdateAnimBg="0" advAuto="5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>
            <a:extLst>
              <a:ext uri="{FF2B5EF4-FFF2-40B4-BE49-F238E27FC236}">
                <a16:creationId xmlns:a16="http://schemas.microsoft.com/office/drawing/2014/main" id="{A811F8BF-F310-F144-871B-526AEF30F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080" y="148570"/>
            <a:ext cx="8280920" cy="11430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sr-Latn-RS" dirty="0"/>
              <a:t>Normalna i ne-normalna raspodela</a:t>
            </a:r>
            <a:endParaRPr lang="en-US" dirty="0"/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372E0B40-44EA-B1FE-3EDE-8E17B446575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sr-Latn-RS" altLang="sr-Latn-RS" sz="2800"/>
          </a:p>
        </p:txBody>
      </p:sp>
      <p:pic>
        <p:nvPicPr>
          <p:cNvPr id="12292" name="Picture 7">
            <a:extLst>
              <a:ext uri="{FF2B5EF4-FFF2-40B4-BE49-F238E27FC236}">
                <a16:creationId xmlns:a16="http://schemas.microsoft.com/office/drawing/2014/main" id="{AFBDEB33-AF27-7344-A9B5-B974F2B0CE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988840"/>
            <a:ext cx="7704856" cy="3926809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56E714-74C5-6E53-F12F-B5AA2CE9ADF5}"/>
              </a:ext>
            </a:extLst>
          </p:cNvPr>
          <p:cNvSpPr txBox="1"/>
          <p:nvPr/>
        </p:nvSpPr>
        <p:spPr>
          <a:xfrm>
            <a:off x="863079" y="5835669"/>
            <a:ext cx="7848872" cy="1022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RS" sz="2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Sd</a:t>
            </a:r>
            <a:r>
              <a:rPr lang="sr-Latn-RS" sz="2600" kern="1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r-Cyrl-CS" sz="2600" kern="1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standardizovane</a:t>
            </a:r>
            <a:r>
              <a:rPr lang="sr-Cyrl-CS" sz="2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sr-Cyrl-CS" sz="2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1, a </a:t>
            </a:r>
            <a:r>
              <a:rPr lang="sr-Latn-RS" sz="2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Sd</a:t>
            </a:r>
            <a:r>
              <a:rPr lang="sr-Latn-RS" sz="2600" kern="1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r-Cyrl-CS" sz="2600" kern="100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kontaminirane</a:t>
            </a:r>
            <a:r>
              <a:rPr lang="sr-Latn-RS" sz="2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sr-Cyrl-CS" sz="2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10.9!</a:t>
            </a:r>
            <a:endParaRPr lang="sr-Latn-RS" sz="26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RS" sz="2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Sd?</a:t>
            </a:r>
            <a:r>
              <a:rPr lang="sr-Cyrl-CS" sz="2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r-Latn-RS" sz="26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9E43B0-4E3E-418F-A653-0EABE79B61B1}"/>
              </a:ext>
            </a:extLst>
          </p:cNvPr>
          <p:cNvSpPr txBox="1"/>
          <p:nvPr/>
        </p:nvSpPr>
        <p:spPr>
          <a:xfrm>
            <a:off x="1155812" y="1034733"/>
            <a:ext cx="69847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3000" dirty="0">
                <a:latin typeface="+mj-lt"/>
              </a:rPr>
              <a:t>Kontaminirana normalna raspodela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r-Latn-RS" sz="2600" dirty="0">
                <a:latin typeface="+mj-lt"/>
              </a:rPr>
              <a:t>autlajeri, dugi repovi, ekstremne vrednosti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7AAA4C23-957A-8975-3F84-DE4EB5B028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600" y="1628800"/>
            <a:ext cx="8172400" cy="4343400"/>
          </a:xfrm>
        </p:spPr>
        <p:txBody>
          <a:bodyPr/>
          <a:lstStyle/>
          <a:p>
            <a:pPr lvl="0"/>
            <a:r>
              <a:rPr lang="sr-Cyrl-CS" sz="2400" dirty="0"/>
              <a:t>Statistički entitet je </a:t>
            </a:r>
            <a:r>
              <a:rPr lang="sr-Cyrl-CS" sz="2400" b="1" dirty="0"/>
              <a:t>robustan</a:t>
            </a:r>
            <a:r>
              <a:rPr lang="sr-Cyrl-CS" sz="2400" dirty="0"/>
              <a:t> (postojan) u meri u kojoj njegovo ponašanje, tj. </a:t>
            </a:r>
            <a:r>
              <a:rPr lang="sr-Cyrl-CS" sz="2400" i="1" dirty="0"/>
              <a:t>vrednost </a:t>
            </a:r>
            <a:r>
              <a:rPr lang="sr-Cyrl-CS" sz="2400" dirty="0"/>
              <a:t>ili </a:t>
            </a:r>
            <a:r>
              <a:rPr lang="sr-Cyrl-CS" sz="2400" i="1" dirty="0"/>
              <a:t>distribucija uzorkovanja</a:t>
            </a:r>
            <a:r>
              <a:rPr lang="sr-Cyrl-CS" sz="2400" dirty="0"/>
              <a:t> nije znatno promenjena odstupanjem od uslova teorije o normalnosti (</a:t>
            </a:r>
            <a:r>
              <a:rPr lang="sr-Latn-RS" sz="2400" dirty="0"/>
              <a:t>Bredli, </a:t>
            </a:r>
            <a:r>
              <a:rPr lang="en-US" sz="2400" dirty="0"/>
              <a:t>1968).</a:t>
            </a:r>
            <a:endParaRPr lang="sr-Latn-RS" sz="2400" dirty="0"/>
          </a:p>
          <a:p>
            <a:pPr lvl="0"/>
            <a:r>
              <a:rPr lang="en-US" sz="2400" i="1" dirty="0" err="1"/>
              <a:t>Robustnost</a:t>
            </a:r>
            <a:r>
              <a:rPr lang="en-US" sz="2400" i="1" dirty="0"/>
              <a:t> </a:t>
            </a:r>
            <a:r>
              <a:rPr lang="en-US" sz="2400" i="1" dirty="0" err="1"/>
              <a:t>statističkog</a:t>
            </a:r>
            <a:r>
              <a:rPr lang="en-US" sz="2400" i="1" dirty="0"/>
              <a:t> </a:t>
            </a:r>
            <a:r>
              <a:rPr lang="en-US" sz="2400" i="1" dirty="0" err="1"/>
              <a:t>entiteta</a:t>
            </a:r>
            <a:r>
              <a:rPr lang="en-US" sz="2400" i="1" dirty="0"/>
              <a:t>: </a:t>
            </a:r>
            <a:r>
              <a:rPr lang="en-US" sz="2400" i="1" dirty="0" err="1"/>
              <a:t>stepen</a:t>
            </a:r>
            <a:r>
              <a:rPr lang="en-US" sz="2400" i="1" dirty="0"/>
              <a:t> </a:t>
            </a:r>
            <a:r>
              <a:rPr lang="en-US" sz="2400" i="1" dirty="0" err="1"/>
              <a:t>otpornosti</a:t>
            </a:r>
            <a:r>
              <a:rPr lang="en-US" sz="2400" i="1" dirty="0"/>
              <a:t> </a:t>
            </a:r>
            <a:r>
              <a:rPr lang="en-US" sz="2400" i="1" dirty="0" err="1"/>
              <a:t>na</a:t>
            </a:r>
            <a:r>
              <a:rPr lang="en-US" sz="2400" i="1" dirty="0"/>
              <a:t> </a:t>
            </a:r>
            <a:r>
              <a:rPr lang="en-US" sz="2400" i="1" dirty="0" err="1"/>
              <a:t>neispunjenost</a:t>
            </a:r>
            <a:r>
              <a:rPr lang="en-US" sz="2400" i="1" dirty="0"/>
              <a:t>  </a:t>
            </a:r>
            <a:r>
              <a:rPr lang="en-US" sz="2400" i="1" dirty="0" err="1"/>
              <a:t>uslova</a:t>
            </a:r>
            <a:r>
              <a:rPr lang="en-US" sz="2400" i="1" dirty="0"/>
              <a:t> koji </a:t>
            </a:r>
            <a:r>
              <a:rPr lang="en-US" sz="2400" i="1" dirty="0" err="1"/>
              <a:t>su</a:t>
            </a:r>
            <a:r>
              <a:rPr lang="en-US" sz="2400" i="1" dirty="0"/>
              <a:t> </a:t>
            </a:r>
            <a:r>
              <a:rPr lang="en-US" sz="2400" i="1" dirty="0" err="1"/>
              <a:t>predviđeni</a:t>
            </a:r>
            <a:r>
              <a:rPr lang="en-US" sz="2400" i="1" dirty="0"/>
              <a:t> za </a:t>
            </a:r>
            <a:r>
              <a:rPr lang="en-US" sz="2400" i="1" dirty="0" err="1"/>
              <a:t>njegovo</a:t>
            </a:r>
            <a:r>
              <a:rPr lang="en-US" sz="2400" i="1" dirty="0"/>
              <a:t> </a:t>
            </a:r>
            <a:r>
              <a:rPr lang="en-US" sz="2400" i="1" dirty="0" err="1"/>
              <a:t>optimalno</a:t>
            </a:r>
            <a:r>
              <a:rPr lang="en-US" sz="2400" i="1" dirty="0"/>
              <a:t> </a:t>
            </a:r>
            <a:r>
              <a:rPr lang="en-US" sz="2400" i="1" dirty="0" err="1"/>
              <a:t>funkcionisanje</a:t>
            </a:r>
            <a:r>
              <a:rPr lang="en-US" sz="2400" i="1" dirty="0"/>
              <a:t>.</a:t>
            </a:r>
            <a:endParaRPr lang="sr-Latn-RS" sz="2400" dirty="0"/>
          </a:p>
          <a:p>
            <a:pPr lvl="0"/>
            <a:r>
              <a:rPr lang="sr-Cyrl-CS" sz="2400" dirty="0"/>
              <a:t>lat</a:t>
            </a:r>
            <a:r>
              <a:rPr lang="sr-Cyrl-CS" sz="2400" i="1" dirty="0"/>
              <a:t>. </a:t>
            </a:r>
            <a:r>
              <a:rPr lang="sr-Latn-RS" sz="2400" i="1" dirty="0"/>
              <a:t>robustus </a:t>
            </a:r>
            <a:r>
              <a:rPr lang="sr-Latn-RS" sz="2400" dirty="0"/>
              <a:t>= </a:t>
            </a:r>
            <a:r>
              <a:rPr lang="sr-Cyrl-CS" sz="2400" dirty="0"/>
              <a:t>jak, snažan, krepak, čvrst</a:t>
            </a:r>
            <a:endParaRPr lang="sr-Latn-RS" sz="2400" dirty="0"/>
          </a:p>
          <a:p>
            <a:pPr lvl="0"/>
            <a:r>
              <a:rPr lang="sr-Cyrl-CS" sz="2400" dirty="0"/>
              <a:t>T</a:t>
            </a:r>
            <a:r>
              <a:rPr lang="en-US" sz="2400" dirty="0" err="1"/>
              <a:t>ermin</a:t>
            </a:r>
            <a:r>
              <a:rPr lang="en-US" sz="2400" dirty="0"/>
              <a:t> </a:t>
            </a:r>
            <a:r>
              <a:rPr lang="en-US" sz="2400" i="1" dirty="0" err="1"/>
              <a:t>robustnost</a:t>
            </a:r>
            <a:r>
              <a:rPr lang="sr-Latn-RS" sz="2400" i="1" dirty="0"/>
              <a:t>: </a:t>
            </a:r>
            <a:r>
              <a:rPr lang="sr-Cyrl-CS" sz="2400" dirty="0"/>
              <a:t>Boks </a:t>
            </a:r>
            <a:r>
              <a:rPr lang="en-US" sz="2400" dirty="0"/>
              <a:t>(</a:t>
            </a:r>
            <a:r>
              <a:rPr lang="sr-Latn-RS" sz="2400" dirty="0"/>
              <a:t>1953</a:t>
            </a:r>
            <a:r>
              <a:rPr lang="en-US" sz="2400" dirty="0"/>
              <a:t>) </a:t>
            </a:r>
            <a:r>
              <a:rPr lang="sr-Latn-RS" sz="2400" dirty="0"/>
              <a:t>- </a:t>
            </a:r>
            <a:r>
              <a:rPr lang="en-US" sz="2400" dirty="0" err="1"/>
              <a:t>osetljivosti</a:t>
            </a:r>
            <a:r>
              <a:rPr lang="en-US" sz="2400" dirty="0"/>
              <a:t> </a:t>
            </a:r>
            <a:r>
              <a:rPr lang="en-US" sz="2400" dirty="0" err="1"/>
              <a:t>statisti</a:t>
            </a:r>
            <a:r>
              <a:rPr lang="sr-Cyrl-CS" sz="2400" dirty="0"/>
              <a:t>č</a:t>
            </a:r>
            <a:r>
              <a:rPr lang="en-US" sz="2400" dirty="0" err="1"/>
              <a:t>kih</a:t>
            </a:r>
            <a:r>
              <a:rPr lang="en-US" sz="2400" dirty="0"/>
              <a:t> </a:t>
            </a:r>
            <a:r>
              <a:rPr lang="en-US" sz="2400" dirty="0" err="1"/>
              <a:t>testova</a:t>
            </a:r>
            <a:r>
              <a:rPr lang="en-US" sz="2400" dirty="0"/>
              <a:t> za pore</a:t>
            </a:r>
            <a:r>
              <a:rPr lang="sr-Cyrl-CS" sz="2400" dirty="0"/>
              <a:t>đ</a:t>
            </a:r>
            <a:r>
              <a:rPr lang="en-US" sz="2400" dirty="0" err="1"/>
              <a:t>enje</a:t>
            </a:r>
            <a:r>
              <a:rPr lang="en-US" sz="2400" dirty="0"/>
              <a:t> </a:t>
            </a:r>
            <a:r>
              <a:rPr lang="en-US" sz="2400" dirty="0" err="1"/>
              <a:t>varijansi</a:t>
            </a:r>
            <a:r>
              <a:rPr lang="en-US" sz="2400" dirty="0"/>
              <a:t> </a:t>
            </a:r>
            <a:r>
              <a:rPr lang="en-US" sz="2400" dirty="0" err="1"/>
              <a:t>dveju</a:t>
            </a:r>
            <a:r>
              <a:rPr lang="en-US" sz="2400" dirty="0"/>
              <a:t> </a:t>
            </a:r>
            <a:r>
              <a:rPr lang="en-US" sz="2400" dirty="0" err="1"/>
              <a:t>populacija</a:t>
            </a:r>
            <a:r>
              <a:rPr lang="sr-Latn-R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neispunjenost</a:t>
            </a:r>
            <a:r>
              <a:rPr lang="en-US" sz="2400" dirty="0"/>
              <a:t> </a:t>
            </a:r>
            <a:r>
              <a:rPr lang="en-US" sz="2400" dirty="0" err="1"/>
              <a:t>pretpostavke</a:t>
            </a:r>
            <a:r>
              <a:rPr lang="en-US" sz="2400" dirty="0"/>
              <a:t> o </a:t>
            </a:r>
            <a:r>
              <a:rPr lang="en-US" sz="2400" dirty="0" err="1"/>
              <a:t>normalnosti</a:t>
            </a:r>
            <a:r>
              <a:rPr lang="en-US" sz="2400" dirty="0"/>
              <a:t> </a:t>
            </a:r>
            <a:r>
              <a:rPr lang="en-US" sz="2400" dirty="0" err="1"/>
              <a:t>distribucija</a:t>
            </a:r>
            <a:r>
              <a:rPr lang="en-US" sz="2400" dirty="0"/>
              <a:t>. </a:t>
            </a:r>
            <a:endParaRPr lang="sr-Latn-RS" sz="2400" dirty="0"/>
          </a:p>
          <a:p>
            <a:pPr algn="just" eaLnBrk="1" hangingPunct="1">
              <a:spcBef>
                <a:spcPct val="55000"/>
              </a:spcBef>
              <a:buClr>
                <a:srgbClr val="000099"/>
              </a:buClr>
            </a:pPr>
            <a:endParaRPr lang="sr-Cyrl-CS" altLang="sr-Latn-R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3B0DF3-5626-0828-DA74-764DE3F15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8243887" cy="1143000"/>
          </a:xfrm>
        </p:spPr>
        <p:txBody>
          <a:bodyPr/>
          <a:lstStyle/>
          <a:p>
            <a:r>
              <a:rPr lang="sr-Latn-RS" dirty="0"/>
              <a:t>ROBUSTNOST (POSTOJANOST)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build="p" autoUpdateAnimBg="0" advAuto="5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DCCE8D61-4F97-38A4-0932-B5B55B0D0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7312" y="2133600"/>
            <a:ext cx="7786687" cy="23755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r-Cyrl-CS" dirty="0"/>
              <a:t>Robustnost statističkog testa</a:t>
            </a:r>
            <a:endParaRPr lang="sr-Latn-RS" dirty="0"/>
          </a:p>
          <a:p>
            <a:pPr marL="514350" indent="-514350">
              <a:buFont typeface="+mj-lt"/>
              <a:buAutoNum type="arabicPeriod"/>
            </a:pPr>
            <a:endParaRPr lang="sr-Latn-RS" dirty="0"/>
          </a:p>
          <a:p>
            <a:pPr marL="514350" indent="-514350">
              <a:buFont typeface="+mj-lt"/>
              <a:buAutoNum type="arabicPeriod"/>
            </a:pPr>
            <a:r>
              <a:rPr lang="sr-Cyrl-CS" dirty="0"/>
              <a:t>Robustnost parametara</a:t>
            </a:r>
            <a:endParaRPr lang="sr-Latn-RS" dirty="0"/>
          </a:p>
          <a:p>
            <a:pPr marL="514350" indent="-514350">
              <a:buFont typeface="+mj-lt"/>
              <a:buAutoNum type="arabicPeriod"/>
            </a:pPr>
            <a:endParaRPr lang="sr-Latn-RS" dirty="0"/>
          </a:p>
          <a:p>
            <a:pPr marL="514350" indent="-514350">
              <a:buFont typeface="+mj-lt"/>
              <a:buAutoNum type="arabicPeriod"/>
            </a:pPr>
            <a:r>
              <a:rPr lang="sr-Cyrl-CS" dirty="0"/>
              <a:t>Robustnost ocenitelja</a:t>
            </a:r>
            <a:endParaRPr lang="sr-Latn-R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6C759-807F-2000-9DBC-93B9A4A4D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ROBUSTNOST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 autoUpdateAnimBg="0" advAuto="5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8473D969-7D60-0DCA-67F4-7428062B8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600" y="1484313"/>
            <a:ext cx="8172400" cy="4992687"/>
          </a:xfrm>
        </p:spPr>
        <p:txBody>
          <a:bodyPr/>
          <a:lstStyle/>
          <a:p>
            <a:pPr lvl="0"/>
            <a:r>
              <a:rPr lang="sr-Latn-RS" dirty="0"/>
              <a:t>O</a:t>
            </a:r>
            <a:r>
              <a:rPr lang="sr-Cyrl-CS" dirty="0"/>
              <a:t>setljivost statističkih testova za testiranje hipoteza na neispunjenost bilo koje pretpostavke.</a:t>
            </a:r>
            <a:endParaRPr lang="sr-Latn-RS" dirty="0"/>
          </a:p>
          <a:p>
            <a:pPr lvl="0"/>
            <a:r>
              <a:rPr lang="sr-Latn-RS" dirty="0"/>
              <a:t>U</a:t>
            </a:r>
            <a:r>
              <a:rPr lang="sr-Cyrl-CS" dirty="0"/>
              <a:t> uslovima blage (i umerene) narušenosti pretpostavki probabilističkog modela</a:t>
            </a:r>
            <a:r>
              <a:rPr lang="sr-Latn-RS" dirty="0"/>
              <a:t>:</a:t>
            </a:r>
          </a:p>
          <a:p>
            <a:pPr lvl="1"/>
            <a:r>
              <a:rPr lang="sr-Cyrl-CS" dirty="0"/>
              <a:t>distribucija uzorkovanja statistika za testiranje nulte hipoteze nije bitno promenjena</a:t>
            </a:r>
            <a:r>
              <a:rPr lang="en-US" dirty="0"/>
              <a:t>, </a:t>
            </a:r>
            <a:endParaRPr lang="sr-Latn-RS" dirty="0"/>
          </a:p>
          <a:p>
            <a:pPr lvl="1"/>
            <a:r>
              <a:rPr lang="sr-Cyrl-CS" dirty="0"/>
              <a:t>snaga statističkog testa nije bitno narušena.</a:t>
            </a:r>
            <a:endParaRPr lang="sr-Latn-R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6CC15-1B58-3193-36CC-79B6D15D7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ROBUSTNOST statističkog testa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FC0A2467-3731-DA1D-BB13-8B89A3446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2" y="1844824"/>
            <a:ext cx="8243887" cy="4632176"/>
          </a:xfrm>
        </p:spPr>
        <p:txBody>
          <a:bodyPr/>
          <a:lstStyle/>
          <a:p>
            <a:pPr eaLnBrk="1" hangingPunct="1"/>
            <a:r>
              <a:rPr lang="sr-Latn-RS" dirty="0"/>
              <a:t>P</a:t>
            </a:r>
            <a:r>
              <a:rPr lang="sr-Cyrl-CS" dirty="0"/>
              <a:t>ri korišćenju statističkog testa u uslovima u kojima su narušene pretpostavke probabilističkog modela</a:t>
            </a:r>
            <a:r>
              <a:rPr lang="sr-Latn-RS" dirty="0"/>
              <a:t>:</a:t>
            </a:r>
            <a:r>
              <a:rPr lang="sr-Cyrl-CS" dirty="0"/>
              <a:t> </a:t>
            </a:r>
            <a:endParaRPr lang="sr-Latn-RS" dirty="0"/>
          </a:p>
          <a:p>
            <a:pPr lvl="1" eaLnBrk="1" hangingPunct="1"/>
            <a:r>
              <a:rPr lang="sr-Latn-RS" dirty="0"/>
              <a:t>Koliko su </a:t>
            </a:r>
            <a:r>
              <a:rPr lang="sr-Cyrl-CS" dirty="0"/>
              <a:t>verovatnoće grešaka </a:t>
            </a:r>
            <a:r>
              <a:rPr lang="en-US" dirty="0"/>
              <a:t>I </a:t>
            </a:r>
            <a:r>
              <a:rPr lang="sr-Cyrl-CS" dirty="0"/>
              <a:t>i</a:t>
            </a:r>
            <a:r>
              <a:rPr lang="en-US" dirty="0"/>
              <a:t> II </a:t>
            </a:r>
            <a:r>
              <a:rPr lang="sr-Cyrl-CS" dirty="0"/>
              <a:t>tipa blizu nominalnim vrednostima koje slede na osnovu modela</a:t>
            </a:r>
            <a:endParaRPr lang="sr-Latn-RS" dirty="0"/>
          </a:p>
          <a:p>
            <a:pPr eaLnBrk="1" hangingPunct="1"/>
            <a:endParaRPr lang="sr-Cyrl-CS" altLang="sr-Latn-R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E5B56-6199-9903-C94E-A891DC9DF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ROBUSTNOST statističkog testa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1FFCB677-2AF2-3874-FD25-BD19A60DAE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592" y="1700808"/>
            <a:ext cx="8244408" cy="4992687"/>
          </a:xfrm>
        </p:spPr>
        <p:txBody>
          <a:bodyPr/>
          <a:lstStyle/>
          <a:p>
            <a:pPr lvl="0"/>
            <a:r>
              <a:rPr lang="sr-Cyrl-CS" dirty="0"/>
              <a:t>Funkcija distribucije slučajne varijable</a:t>
            </a:r>
            <a:endParaRPr lang="sr-Latn-RS" dirty="0"/>
          </a:p>
          <a:p>
            <a:pPr lvl="1"/>
            <a:r>
              <a:rPr lang="sr-Cyrl-CS" dirty="0"/>
              <a:t>kumulativna funkcija distribucije, </a:t>
            </a:r>
            <a:r>
              <a:rPr lang="sr-Latn-RS" dirty="0"/>
              <a:t>CDF</a:t>
            </a:r>
          </a:p>
          <a:p>
            <a:pPr lvl="1"/>
            <a:r>
              <a:rPr lang="sr-Latn-RS" i="1" dirty="0"/>
              <a:t>F</a:t>
            </a:r>
            <a:r>
              <a:rPr lang="sr-Latn-RS" dirty="0"/>
              <a:t>(x) = P(X </a:t>
            </a:r>
            <a:r>
              <a:rPr lang="sr-Latn-RS" dirty="0">
                <a:sym typeface="Symbol" panose="05050102010706020507" pitchFamily="18" charset="2"/>
              </a:rPr>
              <a:t></a:t>
            </a:r>
            <a:r>
              <a:rPr lang="sr-Latn-RS" dirty="0"/>
              <a:t> x)</a:t>
            </a:r>
          </a:p>
          <a:p>
            <a:r>
              <a:rPr lang="sr-Latn-RS" dirty="0"/>
              <a:t>D</a:t>
            </a:r>
            <a:r>
              <a:rPr lang="sr-Cyrl-CS" dirty="0"/>
              <a:t>aje verovatnoću da varijabla </a:t>
            </a:r>
            <a:r>
              <a:rPr lang="sr-Latn-RS" dirty="0"/>
              <a:t>X </a:t>
            </a:r>
            <a:r>
              <a:rPr lang="sr-Cyrl-CS" dirty="0"/>
              <a:t>uzme vrednosti manje ili jednake vrednosti </a:t>
            </a:r>
            <a:r>
              <a:rPr lang="en-US" dirty="0"/>
              <a:t>x</a:t>
            </a:r>
            <a:r>
              <a:rPr lang="sr-Cyrl-CS" dirty="0"/>
              <a:t>. </a:t>
            </a:r>
            <a:endParaRPr lang="sr-Latn-RS" dirty="0"/>
          </a:p>
          <a:p>
            <a:pPr>
              <a:buFont typeface="Wingdings" panose="05000000000000000000" pitchFamily="2" charset="2"/>
              <a:buNone/>
            </a:pPr>
            <a:endParaRPr lang="en-US" altLang="sr-Latn-R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2B647-7E8E-47BC-A736-B26E4BCDD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FUNKCIJA DISTRIBUCIJE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F8026137-85DF-DA79-AC52-0236DDB89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2" y="1628800"/>
            <a:ext cx="8243887" cy="4848200"/>
          </a:xfrm>
        </p:spPr>
        <p:txBody>
          <a:bodyPr/>
          <a:lstStyle/>
          <a:p>
            <a:pPr lvl="0"/>
            <a:r>
              <a:rPr lang="hr-HR" dirty="0"/>
              <a:t>Parametar </a:t>
            </a:r>
            <a:r>
              <a:rPr lang="hr-HR" dirty="0">
                <a:sym typeface="Symbol" panose="05050102010706020507" pitchFamily="18" charset="2"/>
              </a:rPr>
              <a:t></a:t>
            </a:r>
            <a:r>
              <a:rPr lang="hr-HR" dirty="0"/>
              <a:t>(</a:t>
            </a:r>
            <a:r>
              <a:rPr lang="hr-HR" i="1" dirty="0"/>
              <a:t>F</a:t>
            </a:r>
            <a:r>
              <a:rPr lang="hr-HR" dirty="0"/>
              <a:t>) je robustan ukoliko:</a:t>
            </a:r>
          </a:p>
          <a:p>
            <a:pPr lvl="1"/>
            <a:r>
              <a:rPr lang="hr-HR" dirty="0"/>
              <a:t>brzina njegove promene, pri </a:t>
            </a:r>
            <a:r>
              <a:rPr lang="hr-HR" u="sng" dirty="0"/>
              <a:t>malim promenama</a:t>
            </a:r>
            <a:r>
              <a:rPr lang="hr-HR" dirty="0"/>
              <a:t> funkcije distribucije </a:t>
            </a:r>
            <a:r>
              <a:rPr lang="hr-HR" i="1" dirty="0"/>
              <a:t>F</a:t>
            </a:r>
            <a:r>
              <a:rPr lang="hr-HR" dirty="0"/>
              <a:t>, nije proizvoljno velika. </a:t>
            </a:r>
          </a:p>
          <a:p>
            <a:pPr lvl="1"/>
            <a:r>
              <a:rPr lang="hr-HR" i="1" dirty="0"/>
              <a:t>F</a:t>
            </a:r>
            <a:r>
              <a:rPr lang="hr-HR" dirty="0"/>
              <a:t> - funkcija distribucije </a:t>
            </a:r>
          </a:p>
          <a:p>
            <a:pPr lvl="0"/>
            <a:r>
              <a:rPr lang="hr-HR" dirty="0"/>
              <a:t>Male promene u </a:t>
            </a:r>
            <a:r>
              <a:rPr lang="hr-HR" i="1" dirty="0"/>
              <a:t>F</a:t>
            </a:r>
            <a:r>
              <a:rPr lang="hr-HR" dirty="0"/>
              <a:t> ne bi trebalo da:</a:t>
            </a:r>
          </a:p>
          <a:p>
            <a:pPr lvl="1"/>
            <a:r>
              <a:rPr lang="hr-HR" dirty="0"/>
              <a:t>odvedu </a:t>
            </a:r>
            <a:r>
              <a:rPr lang="hr-HR" dirty="0">
                <a:sym typeface="Symbol" panose="05050102010706020507" pitchFamily="18" charset="2"/>
              </a:rPr>
              <a:t></a:t>
            </a:r>
            <a:r>
              <a:rPr lang="hr-HR" dirty="0"/>
              <a:t>(</a:t>
            </a:r>
            <a:r>
              <a:rPr lang="hr-HR" i="1" dirty="0"/>
              <a:t>F</a:t>
            </a:r>
            <a:r>
              <a:rPr lang="hr-HR" dirty="0"/>
              <a:t>) ka proizvoljno velikim vrednostima.</a:t>
            </a:r>
            <a:endParaRPr lang="sr-Latn-R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sr-Cyrl-CS" altLang="sr-Latn-RS" sz="24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2E8FD-3ADE-B346-ED48-02F684A8A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ROBUSTNOST parametra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>
            <a:extLst>
              <a:ext uri="{FF2B5EF4-FFF2-40B4-BE49-F238E27FC236}">
                <a16:creationId xmlns:a16="http://schemas.microsoft.com/office/drawing/2014/main" id="{F551562D-BE6A-1762-BF9F-90480236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24200" y="63246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9159"/>
              </a:buClr>
              <a:buSzPct val="12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B2B05E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2C07E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42B2E47F-E865-49D5-8DCA-7C4E370BE4AB}" type="slidenum">
              <a:rPr lang="en-US" altLang="sr-Latn-RS" sz="1400" i="1"/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sr-Latn-RS" sz="1400" i="1"/>
          </a:p>
        </p:txBody>
      </p:sp>
      <p:pic>
        <p:nvPicPr>
          <p:cNvPr id="539651" name="Picture 3" descr="purvestairs1">
            <a:extLst>
              <a:ext uri="{FF2B5EF4-FFF2-40B4-BE49-F238E27FC236}">
                <a16:creationId xmlns:a16="http://schemas.microsoft.com/office/drawing/2014/main" id="{2A74321B-086F-07DC-F429-FC10E0911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325563"/>
            <a:ext cx="4846638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9652" name="Rectangle 4">
            <a:extLst>
              <a:ext uri="{FF2B5EF4-FFF2-40B4-BE49-F238E27FC236}">
                <a16:creationId xmlns:a16="http://schemas.microsoft.com/office/drawing/2014/main" id="{CC90A943-C66B-3351-5609-17AF3CBBF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38800" y="1447800"/>
            <a:ext cx="3048000" cy="4495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sr-Latn-RS" sz="2400"/>
              <a:t>kvadratići su fizički iste svetline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r-Cyrl-CS" altLang="sr-Latn-RS" sz="2400"/>
          </a:p>
          <a:p>
            <a:pPr>
              <a:lnSpc>
                <a:spcPct val="90000"/>
              </a:lnSpc>
            </a:pPr>
            <a:r>
              <a:rPr lang="en-US" altLang="sr-Latn-RS" sz="2400"/>
              <a:t>ali izgledaju različito u različitim kontekstima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sr-Latn-RS" sz="2400"/>
          </a:p>
          <a:p>
            <a:pPr>
              <a:lnSpc>
                <a:spcPct val="90000"/>
              </a:lnSpc>
            </a:pPr>
            <a:r>
              <a:rPr lang="en-US" altLang="sr-Latn-RS" sz="2400"/>
              <a:t>naše ćelije računaju svetlinu u odnosu na okruženje</a:t>
            </a:r>
          </a:p>
          <a:p>
            <a:pPr>
              <a:lnSpc>
                <a:spcPct val="90000"/>
              </a:lnSpc>
            </a:pPr>
            <a:endParaRPr lang="en-US" altLang="sr-Latn-RS" sz="2400"/>
          </a:p>
          <a:p>
            <a:pPr>
              <a:lnSpc>
                <a:spcPct val="90000"/>
              </a:lnSpc>
            </a:pPr>
            <a:r>
              <a:rPr lang="en-US" altLang="sr-Latn-RS" sz="2400"/>
              <a:t>Šta je belo?</a:t>
            </a:r>
          </a:p>
        </p:txBody>
      </p:sp>
      <p:pic>
        <p:nvPicPr>
          <p:cNvPr id="539653" name="Picture 5" descr="purvestairs2">
            <a:extLst>
              <a:ext uri="{FF2B5EF4-FFF2-40B4-BE49-F238E27FC236}">
                <a16:creationId xmlns:a16="http://schemas.microsoft.com/office/drawing/2014/main" id="{8F262D0F-2E8D-D62A-62ED-E1FCACCC7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325563"/>
            <a:ext cx="4846638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9654" name="Picture 6" descr="purvestairs3">
            <a:extLst>
              <a:ext uri="{FF2B5EF4-FFF2-40B4-BE49-F238E27FC236}">
                <a16:creationId xmlns:a16="http://schemas.microsoft.com/office/drawing/2014/main" id="{66D16F7E-B9C5-05C3-D248-8476E47AA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325563"/>
            <a:ext cx="4846638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9655" name="Picture 7" descr="purvestairs4">
            <a:extLst>
              <a:ext uri="{FF2B5EF4-FFF2-40B4-BE49-F238E27FC236}">
                <a16:creationId xmlns:a16="http://schemas.microsoft.com/office/drawing/2014/main" id="{454A8C7A-3E99-C25A-6AC5-50C9153C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325563"/>
            <a:ext cx="4846638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8">
            <a:extLst>
              <a:ext uri="{FF2B5EF4-FFF2-40B4-BE49-F238E27FC236}">
                <a16:creationId xmlns:a16="http://schemas.microsoft.com/office/drawing/2014/main" id="{653A803D-4B1C-F9DB-A509-A695A3942C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9763" y="304800"/>
            <a:ext cx="7818437" cy="712788"/>
          </a:xfrm>
          <a:noFill/>
        </p:spPr>
        <p:txBody>
          <a:bodyPr/>
          <a:lstStyle/>
          <a:p>
            <a:r>
              <a:rPr lang="en-US" altLang="sr-Latn-RS" dirty="0"/>
              <a:t>ILUZIJE SVETLINE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2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03EB1DE-6EEA-537D-08F0-39D4E866AE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3608" y="1484784"/>
            <a:ext cx="8100392" cy="4992687"/>
          </a:xfrm>
        </p:spPr>
        <p:txBody>
          <a:bodyPr/>
          <a:lstStyle/>
          <a:p>
            <a:r>
              <a:rPr lang="hr-HR" dirty="0"/>
              <a:t>Funkcija uticaja (eng. </a:t>
            </a:r>
            <a:r>
              <a:rPr lang="hr-HR" i="1" dirty="0"/>
              <a:t>influence function</a:t>
            </a:r>
            <a:r>
              <a:rPr lang="hr-HR" dirty="0"/>
              <a:t>) predstavlja graničnu vrednost količnika: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sz="1600" dirty="0"/>
          </a:p>
          <a:p>
            <a:pPr lvl="1"/>
            <a:r>
              <a:rPr lang="hr-HR" dirty="0"/>
              <a:t>sa približavanjem </a:t>
            </a:r>
            <a:r>
              <a:rPr lang="hr-HR" dirty="0">
                <a:sym typeface="Symbol" panose="05050102010706020507" pitchFamily="18" charset="2"/>
              </a:rPr>
              <a:t></a:t>
            </a:r>
            <a:r>
              <a:rPr lang="hr-HR" dirty="0"/>
              <a:t> ka nuli zdesna</a:t>
            </a:r>
          </a:p>
          <a:p>
            <a:pPr lvl="1"/>
            <a:r>
              <a:rPr lang="sr-Latn-RS" dirty="0"/>
              <a:t>Fz – izmenjena funkcija distribucije</a:t>
            </a:r>
          </a:p>
          <a:p>
            <a:pPr lvl="1"/>
            <a:r>
              <a:rPr lang="hr-HR" dirty="0">
                <a:sym typeface="Symbol" panose="05050102010706020507" pitchFamily="18" charset="2"/>
              </a:rPr>
              <a:t>, proporcija kontaminacije, tačka otkaza</a:t>
            </a:r>
            <a:endParaRPr lang="sr-Latn-RS" dirty="0"/>
          </a:p>
          <a:p>
            <a:r>
              <a:rPr lang="sr-Cyrl-CS" b="1" dirty="0"/>
              <a:t>Parametar je robustan ako ima ograničenu funkciju uticaja</a:t>
            </a:r>
            <a:endParaRPr lang="sr-Latn-R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1979DA-24AA-419C-B96B-B152047CA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105" y="274638"/>
            <a:ext cx="8352407" cy="1143000"/>
          </a:xfrm>
        </p:spPr>
        <p:txBody>
          <a:bodyPr/>
          <a:lstStyle/>
          <a:p>
            <a:r>
              <a:rPr lang="hr-HR" dirty="0"/>
              <a:t>MATEMATIČKO ODREĐENJE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76A1BC-BF03-4A0F-9CFD-09AB0B2C5B53}"/>
                  </a:ext>
                </a:extLst>
              </p:cNvPr>
              <p:cNvSpPr txBox="1"/>
              <p:nvPr/>
            </p:nvSpPr>
            <p:spPr>
              <a:xfrm>
                <a:off x="3347864" y="2924944"/>
                <a:ext cx="2823732" cy="10751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600" i="1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sr-Latn-R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3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sr-Latn-RS" sz="3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lang="sr-Latn-R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sr-Latn-R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r-Latn-RS" sz="3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sr-Latn-R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 panose="02040503050406030204" pitchFamily="18" charset="0"/>
                            </a:rPr>
                            <m:t>ε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76A1BC-BF03-4A0F-9CFD-09AB0B2C5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924944"/>
                <a:ext cx="2823732" cy="10751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  <p:bldP spid="3" grpId="0" uiExpan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A5F74A2-172A-5A99-67B6-AC8CD42421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2" y="1484313"/>
            <a:ext cx="8243887" cy="4992687"/>
          </a:xfrm>
        </p:spPr>
        <p:txBody>
          <a:bodyPr/>
          <a:lstStyle/>
          <a:p>
            <a:r>
              <a:rPr lang="sr-Cyrl-CS" sz="3000" dirty="0"/>
              <a:t>Tačka ili granica otkaza (eng. </a:t>
            </a:r>
            <a:r>
              <a:rPr lang="sr-Latn-RS" sz="3000" i="1" dirty="0"/>
              <a:t>breakdown point</a:t>
            </a:r>
            <a:r>
              <a:rPr lang="sr-Cyrl-CS" sz="3000" dirty="0"/>
              <a:t>) </a:t>
            </a:r>
            <a:r>
              <a:rPr lang="hr-HR" sz="3000" dirty="0"/>
              <a:t>parametra </a:t>
            </a:r>
            <a:r>
              <a:rPr lang="hr-HR" sz="3000" dirty="0">
                <a:sym typeface="Symbol" panose="05050102010706020507" pitchFamily="18" charset="2"/>
              </a:rPr>
              <a:t></a:t>
            </a:r>
            <a:r>
              <a:rPr lang="hr-HR" sz="3000" dirty="0"/>
              <a:t>(</a:t>
            </a:r>
            <a:r>
              <a:rPr lang="hr-HR" sz="3000" i="1" dirty="0"/>
              <a:t>F</a:t>
            </a:r>
            <a:r>
              <a:rPr lang="hr-HR" sz="3000" dirty="0"/>
              <a:t>) za distribuciju </a:t>
            </a:r>
            <a:r>
              <a:rPr lang="hr-HR" sz="3000" i="1" dirty="0"/>
              <a:t>F</a:t>
            </a:r>
            <a:r>
              <a:rPr lang="hr-HR" sz="3000" dirty="0"/>
              <a:t>:</a:t>
            </a:r>
          </a:p>
          <a:p>
            <a:pPr lvl="1"/>
            <a:r>
              <a:rPr lang="hr-HR" sz="2600" dirty="0"/>
              <a:t>najmanja vrednost </a:t>
            </a:r>
            <a:r>
              <a:rPr lang="hr-HR" sz="2600" dirty="0">
                <a:sym typeface="Symbol" panose="05050102010706020507" pitchFamily="18" charset="2"/>
              </a:rPr>
              <a:t></a:t>
            </a:r>
            <a:r>
              <a:rPr lang="hr-HR" sz="2600" dirty="0"/>
              <a:t> za koju parametar </a:t>
            </a:r>
            <a:r>
              <a:rPr lang="hr-HR" sz="2600" dirty="0">
                <a:sym typeface="Symbol" panose="05050102010706020507" pitchFamily="18" charset="2"/>
              </a:rPr>
              <a:t></a:t>
            </a:r>
            <a:r>
              <a:rPr lang="hr-HR" sz="2600" dirty="0"/>
              <a:t>(</a:t>
            </a:r>
            <a:r>
              <a:rPr lang="hr-HR" sz="2600" i="1" dirty="0"/>
              <a:t>F</a:t>
            </a:r>
            <a:r>
              <a:rPr lang="hr-HR" sz="2600" dirty="0">
                <a:sym typeface="Symbol" panose="05050102010706020507" pitchFamily="18" charset="2"/>
              </a:rPr>
              <a:t></a:t>
            </a:r>
            <a:r>
              <a:rPr lang="hr-HR" sz="2600" dirty="0"/>
              <a:t>) može postići proizvoljno veliku vrednost;</a:t>
            </a:r>
          </a:p>
          <a:p>
            <a:pPr lvl="1"/>
            <a:r>
              <a:rPr lang="hr-HR" sz="2600" dirty="0">
                <a:sym typeface="Symbol" panose="05050102010706020507" pitchFamily="18" charset="2"/>
              </a:rPr>
              <a:t> je</a:t>
            </a:r>
            <a:r>
              <a:rPr lang="hr-HR" sz="2600" dirty="0"/>
              <a:t> mera razlike distribucije </a:t>
            </a:r>
            <a:r>
              <a:rPr lang="hr-HR" sz="2600" i="1" dirty="0"/>
              <a:t>F</a:t>
            </a:r>
            <a:r>
              <a:rPr lang="hr-HR" sz="2600" dirty="0"/>
              <a:t> i distribucije </a:t>
            </a:r>
            <a:r>
              <a:rPr lang="hr-HR" sz="2600" i="1" dirty="0"/>
              <a:t>F</a:t>
            </a:r>
            <a:r>
              <a:rPr lang="hr-HR" sz="2600" dirty="0">
                <a:sym typeface="Symbol" panose="05050102010706020507" pitchFamily="18" charset="2"/>
              </a:rPr>
              <a:t></a:t>
            </a:r>
            <a:r>
              <a:rPr lang="hr-HR" sz="2600" dirty="0"/>
              <a:t>.</a:t>
            </a:r>
            <a:endParaRPr lang="sr-Latn-RS" sz="2600" dirty="0"/>
          </a:p>
          <a:p>
            <a:pPr lvl="0"/>
            <a:r>
              <a:rPr lang="sr-Latn-RS" sz="3000" dirty="0"/>
              <a:t>AS</a:t>
            </a:r>
            <a:r>
              <a:rPr lang="sr-Cyrl-CS" sz="3000" dirty="0"/>
              <a:t>, </a:t>
            </a:r>
            <a:r>
              <a:rPr lang="sr-Latn-RS" sz="3000" dirty="0"/>
              <a:t>Sd</a:t>
            </a:r>
            <a:r>
              <a:rPr lang="sr-Cyrl-CS" sz="3000" dirty="0"/>
              <a:t> i koeficijent linearne korelacije </a:t>
            </a:r>
            <a:r>
              <a:rPr lang="sr-Cyrl-CS" sz="3000" u="sng" dirty="0"/>
              <a:t>nisu</a:t>
            </a:r>
            <a:r>
              <a:rPr lang="sr-Cyrl-CS" sz="3000" dirty="0"/>
              <a:t> robustni parametri</a:t>
            </a:r>
            <a:r>
              <a:rPr lang="sr-Latn-RS" sz="3000" dirty="0"/>
              <a:t>:</a:t>
            </a:r>
          </a:p>
          <a:p>
            <a:pPr lvl="1"/>
            <a:r>
              <a:rPr lang="sr-Cyrl-CS" sz="2600" dirty="0"/>
              <a:t>tačke otkaza </a:t>
            </a:r>
            <a:r>
              <a:rPr lang="sr-Latn-RS" sz="2600" dirty="0"/>
              <a:t>su im </a:t>
            </a:r>
            <a:r>
              <a:rPr lang="sr-Cyrl-CS" sz="2600" dirty="0"/>
              <a:t>jednake 0</a:t>
            </a:r>
            <a:r>
              <a:rPr lang="sr-Latn-RS" sz="2600" dirty="0"/>
              <a:t>;</a:t>
            </a:r>
          </a:p>
          <a:p>
            <a:pPr lvl="1"/>
            <a:r>
              <a:rPr lang="sr-Latn-RS" sz="2600" dirty="0"/>
              <a:t>z</a:t>
            </a:r>
            <a:r>
              <a:rPr lang="sr-Cyrl-CS" sz="2600" dirty="0"/>
              <a:t>a beskrajno mal</a:t>
            </a:r>
            <a:r>
              <a:rPr lang="sr-Latn-RS" sz="2600" dirty="0"/>
              <a:t>u</a:t>
            </a:r>
            <a:r>
              <a:rPr lang="hr-HR" sz="2600" dirty="0">
                <a:sym typeface="Symbol" panose="05050102010706020507" pitchFamily="18" charset="2"/>
              </a:rPr>
              <a:t> razliku</a:t>
            </a:r>
            <a:r>
              <a:rPr lang="hr-HR" sz="2600" dirty="0"/>
              <a:t> </a:t>
            </a:r>
            <a:r>
              <a:rPr lang="sr-Cyrl-CS" sz="2600" dirty="0"/>
              <a:t>između dveju distribucija</a:t>
            </a:r>
            <a:r>
              <a:rPr lang="sr-Latn-RS" sz="2600" dirty="0"/>
              <a:t> (</a:t>
            </a:r>
            <a:r>
              <a:rPr lang="hr-HR" sz="2600" dirty="0">
                <a:sym typeface="Symbol" panose="05050102010706020507" pitchFamily="18" charset="2"/>
              </a:rPr>
              <a:t>)</a:t>
            </a:r>
            <a:r>
              <a:rPr lang="sr-Cyrl-CS" sz="2600" dirty="0"/>
              <a:t> mogu uzeti vrednosti koje se razlikuju za proizvoljno veliki broj.</a:t>
            </a:r>
            <a:endParaRPr lang="sr-Latn-RS" sz="2600" dirty="0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sr-Cyrl-CS" altLang="sr-Latn-RS" sz="3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C49EA-FDEF-4AB5-9911-6125AADA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TAČKA OTKAZA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1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2EA888A-1A4C-45DB-7794-5C8C7C6BE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2" y="1484313"/>
            <a:ext cx="8243887" cy="4992687"/>
          </a:xfrm>
        </p:spPr>
        <p:txBody>
          <a:bodyPr/>
          <a:lstStyle/>
          <a:p>
            <a:r>
              <a:rPr lang="sr-Cyrl-CS" dirty="0"/>
              <a:t>Parametar je robustan ako male promene u distribuciji </a:t>
            </a:r>
            <a:r>
              <a:rPr lang="sr-Cyrl-CS" b="1" dirty="0"/>
              <a:t>ne mogu </a:t>
            </a:r>
            <a:r>
              <a:rPr lang="sr-Cyrl-CS" dirty="0"/>
              <a:t>dovesti do veoma velikih promena u vrednosti parametra.</a:t>
            </a:r>
            <a:endParaRPr lang="sr-Latn-RS" dirty="0"/>
          </a:p>
          <a:p>
            <a:pPr lvl="0"/>
            <a:r>
              <a:rPr lang="sr-Latn-RS" dirty="0"/>
              <a:t>AS, SD </a:t>
            </a:r>
            <a:r>
              <a:rPr lang="sr-Cyrl-CS" dirty="0"/>
              <a:t>i koeficijent linearne korelacije</a:t>
            </a:r>
            <a:r>
              <a:rPr lang="sr-Latn-RS" dirty="0"/>
              <a:t> (r)</a:t>
            </a:r>
            <a:r>
              <a:rPr lang="sr-Cyrl-CS" dirty="0"/>
              <a:t> </a:t>
            </a:r>
            <a:r>
              <a:rPr lang="sr-Cyrl-CS" b="1" dirty="0"/>
              <a:t>nisu</a:t>
            </a:r>
            <a:r>
              <a:rPr lang="sr-Cyrl-CS" dirty="0"/>
              <a:t> robustni parametri </a:t>
            </a:r>
            <a:endParaRPr lang="sr-Latn-RS" dirty="0"/>
          </a:p>
          <a:p>
            <a:pPr lvl="1"/>
            <a:r>
              <a:rPr lang="sr-Cyrl-CS" dirty="0"/>
              <a:t>male promene u distribuciji mogu dovesti do relativno velike promene u njihovim</a:t>
            </a:r>
            <a:r>
              <a:rPr lang="sr-Latn-RS" dirty="0"/>
              <a:t> </a:t>
            </a:r>
            <a:r>
              <a:rPr lang="sr-Cyrl-CS" dirty="0"/>
              <a:t>vrednostima. </a:t>
            </a:r>
            <a:endParaRPr lang="sr-Latn-RS" dirty="0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sr-Cyrl-CS" altLang="sr-Latn-RS" sz="4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A33C5E-2384-4C25-8ECF-A4273B4A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786687" cy="1143000"/>
          </a:xfrm>
        </p:spPr>
        <p:txBody>
          <a:bodyPr/>
          <a:lstStyle/>
          <a:p>
            <a:r>
              <a:rPr lang="sr-Latn-RS" dirty="0"/>
              <a:t>ROBUSTNOST parametra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9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2FD6D4C-6064-AA37-71F8-05CE2B418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354287"/>
            <a:ext cx="8136383" cy="5099049"/>
          </a:xfrm>
        </p:spPr>
        <p:txBody>
          <a:bodyPr/>
          <a:lstStyle/>
          <a:p>
            <a:r>
              <a:rPr lang="hr-HR" sz="3000" dirty="0"/>
              <a:t>Funkcija uticaja (IF)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lvl="1"/>
            <a:r>
              <a:rPr lang="sr-Latn-RS" sz="2600" dirty="0"/>
              <a:t>G – težinska funkcija (tačkasta masa) autlajera</a:t>
            </a:r>
          </a:p>
          <a:p>
            <a:r>
              <a:rPr lang="en-US" sz="3000" dirty="0"/>
              <a:t>Da li male </a:t>
            </a:r>
            <a:r>
              <a:rPr lang="en-US" sz="3000" dirty="0" err="1"/>
              <a:t>promene</a:t>
            </a:r>
            <a:r>
              <a:rPr lang="en-US" sz="3000" dirty="0"/>
              <a:t> u </a:t>
            </a:r>
            <a:r>
              <a:rPr lang="en-US" sz="3000" dirty="0" err="1"/>
              <a:t>distribuciji</a:t>
            </a:r>
            <a:r>
              <a:rPr lang="en-US" sz="3000" dirty="0"/>
              <a:t> </a:t>
            </a:r>
            <a:r>
              <a:rPr lang="en-US" sz="3000" dirty="0" err="1"/>
              <a:t>mogu</a:t>
            </a:r>
            <a:r>
              <a:rPr lang="en-US" sz="3000" dirty="0"/>
              <a:t> da </a:t>
            </a:r>
            <a:r>
              <a:rPr lang="en-US" sz="3000" dirty="0" err="1"/>
              <a:t>dovedu</a:t>
            </a:r>
            <a:r>
              <a:rPr lang="en-US" sz="3000" dirty="0"/>
              <a:t> do </a:t>
            </a:r>
            <a:r>
              <a:rPr lang="en-US" sz="3000" dirty="0" err="1"/>
              <a:t>ograničene</a:t>
            </a:r>
            <a:r>
              <a:rPr lang="en-US" sz="3000" dirty="0"/>
              <a:t> </a:t>
            </a:r>
            <a:r>
              <a:rPr lang="en-US" sz="3000" dirty="0" err="1"/>
              <a:t>ili</a:t>
            </a:r>
            <a:r>
              <a:rPr lang="en-US" sz="3000" dirty="0"/>
              <a:t> </a:t>
            </a:r>
            <a:r>
              <a:rPr lang="en-US" sz="3000" dirty="0" err="1"/>
              <a:t>neograničene</a:t>
            </a:r>
            <a:r>
              <a:rPr lang="en-US" sz="3000" dirty="0"/>
              <a:t> </a:t>
            </a:r>
            <a:r>
              <a:rPr lang="en-US" sz="3000" dirty="0" err="1"/>
              <a:t>promene</a:t>
            </a:r>
            <a:r>
              <a:rPr lang="en-US" sz="3000" dirty="0"/>
              <a:t> u </a:t>
            </a:r>
            <a:r>
              <a:rPr lang="en-US" sz="3000" dirty="0" err="1"/>
              <a:t>vrednosti</a:t>
            </a:r>
            <a:r>
              <a:rPr lang="en-US" sz="3000" dirty="0"/>
              <a:t> </a:t>
            </a:r>
            <a:r>
              <a:rPr lang="en-US" sz="3000" dirty="0" err="1"/>
              <a:t>parametra</a:t>
            </a:r>
            <a:r>
              <a:rPr lang="en-US" sz="3000" dirty="0"/>
              <a:t>. </a:t>
            </a:r>
            <a:endParaRPr lang="sr-Latn-RS" sz="3000" dirty="0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sr-Cyrl-CS" altLang="sr-Latn-R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D66CCF-A8A1-48EE-9E83-51ACDE2B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105" y="274638"/>
            <a:ext cx="8352407" cy="1143000"/>
          </a:xfrm>
        </p:spPr>
        <p:txBody>
          <a:bodyPr/>
          <a:lstStyle/>
          <a:p>
            <a:r>
              <a:rPr lang="hr-HR" dirty="0"/>
              <a:t>MATEMATIČKO ODREĐENJE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9A76A9-CA4A-4D39-9C88-0F0E59E24F07}"/>
                  </a:ext>
                </a:extLst>
              </p:cNvPr>
              <p:cNvSpPr txBox="1"/>
              <p:nvPr/>
            </p:nvSpPr>
            <p:spPr>
              <a:xfrm>
                <a:off x="1403648" y="1988840"/>
                <a:ext cx="7398817" cy="27301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sr-Latn-RS" sz="3400" dirty="0">
                    <a:latin typeface="+mj-lt"/>
                  </a:rPr>
                  <a:t>IF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Latn-RS" sz="3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sr-Latn-RS" sz="3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sr-Latn-RS" sz="3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3400" i="1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sr-Latn-RS" sz="3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RS" sz="3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sr-Latn-RS" sz="3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sr-Latn-RS" sz="3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sr-Latn-RS" sz="3400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3400" i="1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sr-Latn-RS" sz="3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sr-Latn-RS" sz="3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sz="3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sr-Latn-RS" sz="3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sr-Latn-RS" sz="3400" i="1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r>
                              <m:rPr>
                                <m:sty m:val="p"/>
                              </m:rPr>
                              <a:rPr lang="el-GR" sz="3400" i="1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sr-Latn-RS" sz="3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sr-Latn-RS" sz="3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sr-Latn-RS" sz="3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3400" i="1">
                                <a:latin typeface="Cambria Math" panose="02040503050406030204" pitchFamily="18" charset="0"/>
                              </a:rPr>
                              <m:t>ε</m:t>
                            </m:r>
                          </m:den>
                        </m:f>
                      </m:e>
                    </m:func>
                  </m:oMath>
                </a14:m>
                <a:endParaRPr lang="sr-Latn-RS" sz="3400" i="1" dirty="0">
                  <a:latin typeface="+mj-lt"/>
                </a:endParaRPr>
              </a:p>
              <a:p>
                <a:endParaRPr lang="sr-Latn-RS" sz="1600" i="1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sr-Latn-RS" sz="34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m:rPr>
                        <m:sty m:val="p"/>
                      </m:rPr>
                      <a:rPr lang="el-GR" sz="34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sr-Latn-R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RS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3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sr-Latn-RS" sz="3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sr-Latn-RS" sz="3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sz="3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4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begChr m:val="["/>
                        <m:endChr m:val="]"/>
                        <m:ctrlPr>
                          <a:rPr lang="el-GR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sr-Latn-RS" sz="3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RS" sz="3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l-GR" sz="3400" i="1">
                                <a:latin typeface="Cambria Math" panose="02040503050406030204" pitchFamily="18" charset="0"/>
                              </a:rPr>
                              <m:t>ε</m:t>
                            </m:r>
                          </m:e>
                        </m:d>
                        <m:r>
                          <a:rPr lang="sr-Latn-RS" sz="3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sr-Latn-RS" sz="3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3400" i="1">
                            <a:latin typeface="Cambria Math" panose="02040503050406030204" pitchFamily="18" charset="0"/>
                          </a:rPr>
                          <m:t>ε</m:t>
                        </m:r>
                        <m:r>
                          <a:rPr lang="sr-Latn-RS" sz="3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sr-Latn-RS" sz="3400" i="1" dirty="0">
                  <a:latin typeface="+mj-lt"/>
                </a:endParaRPr>
              </a:p>
              <a:p>
                <a:endParaRPr lang="sr-Latn-RS" sz="1600" i="1" dirty="0">
                  <a:latin typeface="+mj-lt"/>
                </a:endParaRPr>
              </a:p>
              <a:p>
                <a:r>
                  <a:rPr lang="sr-Latn-RS" sz="3400" dirty="0">
                    <a:latin typeface="+mj-lt"/>
                  </a:rPr>
                  <a:t>IF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Latn-R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sr-Latn-RS" sz="34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sr-Latn-RS" sz="3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3400" i="1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sr-Latn-RS" sz="3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RS" sz="3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sr-Latn-RS" sz="3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sr-Latn-RS" sz="3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sr-Latn-RS" sz="3400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3400" i="1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l-GR" sz="3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sr-Latn-RS" sz="3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sr-Latn-RS" sz="3400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3400" i="1">
                                        <a:latin typeface="Cambria Math" panose="02040503050406030204" pitchFamily="18" charset="0"/>
                                      </a:rPr>
                                      <m:t>ε</m:t>
                                    </m:r>
                                  </m:e>
                                </m:d>
                                <m:r>
                                  <a:rPr lang="sr-Latn-RS" sz="3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sr-Latn-RS" sz="3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3400" i="1">
                                    <a:latin typeface="Cambria Math" panose="02040503050406030204" pitchFamily="18" charset="0"/>
                                  </a:rPr>
                                  <m:t>ε</m:t>
                                </m:r>
                                <m:r>
                                  <a:rPr lang="sr-Latn-RS" sz="3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  <m:r>
                              <a:rPr lang="sr-Latn-RS" sz="3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sz="3400" i="1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sr-Latn-RS" sz="3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sr-Latn-RS" sz="3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sr-Latn-RS" sz="3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3400" i="1">
                                <a:latin typeface="Cambria Math" panose="02040503050406030204" pitchFamily="18" charset="0"/>
                              </a:rPr>
                              <m:t>ε</m:t>
                            </m:r>
                          </m:den>
                        </m:f>
                      </m:e>
                    </m:func>
                  </m:oMath>
                </a14:m>
                <a:endParaRPr lang="en-US" sz="34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9A76A9-CA4A-4D39-9C88-0F0E59E2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988840"/>
                <a:ext cx="7398817" cy="2730171"/>
              </a:xfrm>
              <a:prstGeom prst="rect">
                <a:avLst/>
              </a:prstGeom>
              <a:blipFill>
                <a:blip r:embed="rId2"/>
                <a:stretch>
                  <a:fillRect l="-3542" t="-446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  <p:bldP spid="7" grpId="0" uiExpan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C5A2777-43B7-C467-BFD8-C67FC4B88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2" y="1484313"/>
            <a:ext cx="8243887" cy="4992687"/>
          </a:xfrm>
        </p:spPr>
        <p:txBody>
          <a:bodyPr/>
          <a:lstStyle/>
          <a:p>
            <a:r>
              <a:rPr lang="hr-HR" dirty="0"/>
              <a:t>Funkcija uticaja</a:t>
            </a:r>
            <a:r>
              <a:rPr lang="sr-Latn-RS" dirty="0"/>
              <a:t>,</a:t>
            </a:r>
            <a:r>
              <a:rPr lang="sr-Cyrl-CS" dirty="0"/>
              <a:t> </a:t>
            </a:r>
            <a:r>
              <a:rPr lang="sr-Latn-RS" dirty="0"/>
              <a:t>IF(x) </a:t>
            </a:r>
            <a:r>
              <a:rPr lang="sr-Cyrl-CS" dirty="0"/>
              <a:t>za aritmetičku sredinu kao parametar</a:t>
            </a:r>
            <a:r>
              <a:rPr lang="sr-Latn-RS" dirty="0"/>
              <a:t> (</a:t>
            </a:r>
            <a:r>
              <a:rPr lang="sr-Latn-RS" dirty="0">
                <a:sym typeface="Symbol" panose="05050102010706020507" pitchFamily="18" charset="2"/>
              </a:rPr>
              <a:t></a:t>
            </a:r>
            <a:r>
              <a:rPr lang="sr-Latn-RS" dirty="0"/>
              <a:t>) </a:t>
            </a:r>
            <a:r>
              <a:rPr lang="sr-Cyrl-CS" dirty="0"/>
              <a:t>je:</a:t>
            </a:r>
            <a:endParaRPr lang="sr-Latn-RS" dirty="0"/>
          </a:p>
          <a:p>
            <a:pPr marL="457200" lvl="1" indent="0">
              <a:buNone/>
            </a:pPr>
            <a:r>
              <a:rPr lang="sr-Latn-RS" sz="4000" dirty="0"/>
              <a:t>			x - </a:t>
            </a:r>
            <a:r>
              <a:rPr lang="sr-Latn-RS" sz="4000" dirty="0">
                <a:sym typeface="Symbol" panose="05050102010706020507" pitchFamily="18" charset="2"/>
              </a:rPr>
              <a:t></a:t>
            </a:r>
            <a:endParaRPr lang="sr-Latn-RS" sz="4000" dirty="0"/>
          </a:p>
          <a:p>
            <a:r>
              <a:rPr lang="sr-Cyrl-CS" dirty="0"/>
              <a:t>Ova funkcija je neograničena po </a:t>
            </a:r>
            <a:r>
              <a:rPr lang="sr-Latn-RS" dirty="0"/>
              <a:t>x</a:t>
            </a:r>
            <a:r>
              <a:rPr lang="sr-Cyrl-CS" dirty="0"/>
              <a:t>.</a:t>
            </a:r>
            <a:endParaRPr lang="sr-Latn-RS" dirty="0"/>
          </a:p>
          <a:p>
            <a:r>
              <a:rPr lang="sr-Cyrl-CS" b="1" dirty="0"/>
              <a:t>Aritmetička sredina </a:t>
            </a:r>
            <a:r>
              <a:rPr lang="sr-Cyrl-CS" b="1" u="sng" dirty="0"/>
              <a:t>nije</a:t>
            </a:r>
            <a:r>
              <a:rPr lang="sr-Cyrl-CS" b="1" dirty="0"/>
              <a:t> robustan parametar! </a:t>
            </a:r>
            <a:endParaRPr lang="sr-Latn-RS" dirty="0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sr-Cyrl-CS" altLang="sr-Latn-R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0511F-0B58-4789-AE7B-A1A195CE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ROBUSTNOST parametra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18F3AC14-B448-D000-BBF6-54B6FE518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5616" y="1484313"/>
            <a:ext cx="8028384" cy="4992687"/>
          </a:xfrm>
        </p:spPr>
        <p:txBody>
          <a:bodyPr/>
          <a:lstStyle/>
          <a:p>
            <a:r>
              <a:rPr lang="sr-Cyrl-CS" sz="3000" dirty="0"/>
              <a:t>Nepristrasnost (engl. </a:t>
            </a:r>
            <a:r>
              <a:rPr lang="en-US" sz="3000" i="1" dirty="0" err="1"/>
              <a:t>unbaisedness</a:t>
            </a:r>
            <a:r>
              <a:rPr lang="en-US" sz="3000" dirty="0"/>
              <a:t>) </a:t>
            </a:r>
            <a:endParaRPr lang="sr-Latn-RS" sz="3000" dirty="0"/>
          </a:p>
          <a:p>
            <a:pPr lvl="1"/>
            <a:r>
              <a:rPr lang="sr-Cyrl-CS" sz="2600" dirty="0"/>
              <a:t>ocenitelj </a:t>
            </a:r>
            <a:r>
              <a:rPr lang="sr-Latn-RS" sz="2600" dirty="0"/>
              <a:t>G </a:t>
            </a:r>
            <a:r>
              <a:rPr lang="sr-Cyrl-CS" sz="2600" dirty="0"/>
              <a:t>je  nepristrasan ako je očekivana</a:t>
            </a:r>
            <a:r>
              <a:rPr lang="sr-Latn-RS" sz="2600" dirty="0"/>
              <a:t> </a:t>
            </a:r>
            <a:r>
              <a:rPr lang="sr-Cyrl-CS" sz="2600" dirty="0"/>
              <a:t>vrednost, </a:t>
            </a:r>
            <a:r>
              <a:rPr lang="sr-Cyrl-CS" sz="2600" i="1" dirty="0"/>
              <a:t>E</a:t>
            </a:r>
            <a:r>
              <a:rPr lang="sr-Cyrl-CS" sz="2600" dirty="0"/>
              <a:t>(</a:t>
            </a:r>
            <a:r>
              <a:rPr lang="sr-Latn-RS" sz="2600" dirty="0"/>
              <a:t>G), tj. </a:t>
            </a:r>
            <a:r>
              <a:rPr lang="sr-Cyrl-CS" sz="2600" dirty="0">
                <a:sym typeface="Symbol" panose="05050102010706020507" pitchFamily="18" charset="2"/>
              </a:rPr>
              <a:t></a:t>
            </a:r>
            <a:r>
              <a:rPr lang="sr-Latn-RS" sz="2600" baseline="-25000" dirty="0"/>
              <a:t>G</a:t>
            </a:r>
            <a:r>
              <a:rPr lang="sr-Cyrl-CS" sz="2600" dirty="0"/>
              <a:t>, jednaka parametru </a:t>
            </a:r>
            <a:r>
              <a:rPr lang="sr-Latn-RS" sz="2600" dirty="0">
                <a:sym typeface="Symbol" panose="05050102010706020507" pitchFamily="18" charset="2"/>
              </a:rPr>
              <a:t></a:t>
            </a:r>
            <a:r>
              <a:rPr lang="sr-Cyrl-CS" sz="2600" dirty="0"/>
              <a:t>.</a:t>
            </a:r>
            <a:endParaRPr lang="sr-Latn-RS" sz="2600" dirty="0"/>
          </a:p>
          <a:p>
            <a:pPr marL="533400" indent="-533400" algn="ctr">
              <a:buFont typeface="Wingdings" panose="05000000000000000000" pitchFamily="2" charset="2"/>
              <a:buNone/>
              <a:defRPr/>
            </a:pPr>
            <a:endParaRPr lang="sr-Latn-RS" sz="1600" b="0" i="1" dirty="0"/>
          </a:p>
          <a:p>
            <a:pPr marL="533400" indent="-533400" algn="ctr">
              <a:buFont typeface="Wingdings" panose="05000000000000000000" pitchFamily="2" charset="2"/>
              <a:buNone/>
              <a:defRPr/>
            </a:pPr>
            <a:r>
              <a:rPr lang="sr-Cyrl-CS" sz="2600" b="0" i="1" dirty="0"/>
              <a:t>Е</a:t>
            </a:r>
            <a:r>
              <a:rPr lang="sr-Cyrl-CS" sz="2600" b="0" dirty="0"/>
              <a:t>(</a:t>
            </a:r>
            <a:r>
              <a:rPr lang="sr-Latn-CS" sz="2600" b="0" dirty="0"/>
              <a:t>G) = </a:t>
            </a:r>
            <a:r>
              <a:rPr lang="sr-Cyrl-CS" sz="2600" b="0" dirty="0">
                <a:sym typeface="Symbol" pitchFamily="18" charset="2"/>
              </a:rPr>
              <a:t></a:t>
            </a:r>
            <a:r>
              <a:rPr lang="sr-Latn-CS" sz="2600" b="0" baseline="-25000" dirty="0">
                <a:sym typeface="Symbol" pitchFamily="18" charset="2"/>
              </a:rPr>
              <a:t>G</a:t>
            </a:r>
            <a:r>
              <a:rPr lang="sr-Latn-CS" sz="2600" b="0" dirty="0"/>
              <a:t> = </a:t>
            </a:r>
            <a:r>
              <a:rPr lang="sr-Latn-CS" sz="2600" b="0" dirty="0">
                <a:sym typeface="Symbol" pitchFamily="18" charset="2"/>
              </a:rPr>
              <a:t></a:t>
            </a:r>
            <a:endParaRPr lang="sr-Cyrl-CS" sz="2600" b="0" dirty="0"/>
          </a:p>
          <a:p>
            <a:pPr marL="533400" indent="-533400" algn="ctr">
              <a:buFont typeface="Wingdings" panose="05000000000000000000" pitchFamily="2" charset="2"/>
              <a:buNone/>
              <a:defRPr/>
            </a:pPr>
            <a:endParaRPr lang="sr-Latn-CS" sz="1600" b="0" dirty="0"/>
          </a:p>
          <a:p>
            <a:pPr eaLnBrk="1" hangingPunct="1">
              <a:spcBef>
                <a:spcPts val="0"/>
              </a:spcBef>
              <a:defRPr/>
            </a:pPr>
            <a:r>
              <a:rPr lang="sr-Latn-RS" sz="3000" dirty="0"/>
              <a:t>Efikasnost </a:t>
            </a:r>
          </a:p>
          <a:p>
            <a:pPr lvl="1" eaLnBrk="1" hangingPunct="1">
              <a:defRPr/>
            </a:pPr>
            <a:r>
              <a:rPr lang="sr-Latn-RS" sz="2600" dirty="0"/>
              <a:t>Prosečno kvadriratno odstupanje ocenitelja G</a:t>
            </a:r>
          </a:p>
          <a:p>
            <a:pPr eaLnBrk="1" hangingPunct="1">
              <a:defRPr/>
            </a:pPr>
            <a:endParaRPr lang="sr-Latn-RS" sz="3000" dirty="0"/>
          </a:p>
          <a:p>
            <a:pPr lvl="1" eaLnBrk="1" hangingPunct="1">
              <a:defRPr/>
            </a:pPr>
            <a:r>
              <a:rPr lang="sr-Latn-RS" sz="2600" dirty="0"/>
              <a:t>Varijansa ocenitelja G</a:t>
            </a:r>
            <a:endParaRPr lang="sr-Cyrl-CS" sz="2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47A73-9C23-49A2-A057-3C3909423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SVOJSTVA OCENITELJA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455DF5-7346-04CB-969E-53E4D930CB34}"/>
                  </a:ext>
                </a:extLst>
              </p:cNvPr>
              <p:cNvSpPr txBox="1"/>
              <p:nvPr/>
            </p:nvSpPr>
            <p:spPr>
              <a:xfrm>
                <a:off x="3459970" y="5013176"/>
                <a:ext cx="30336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𝑃𝐾𝑂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r-Latn-R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455DF5-7346-04CB-969E-53E4D930C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970" y="5013176"/>
                <a:ext cx="303365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B42D43-0446-E610-0838-0C9E5B485A6C}"/>
                  </a:ext>
                </a:extLst>
              </p:cNvPr>
              <p:cNvSpPr txBox="1"/>
              <p:nvPr/>
            </p:nvSpPr>
            <p:spPr>
              <a:xfrm>
                <a:off x="3767821" y="6021288"/>
                <a:ext cx="2735942" cy="44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r-Latn-R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B42D43-0446-E610-0838-0C9E5B485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821" y="6021288"/>
                <a:ext cx="2735942" cy="4421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uiExpand="1" build="p" bldLvl="2" autoUpdateAnimBg="0" advAuto="500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88374D00-9C25-F258-C357-87D7AC3E1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484784"/>
            <a:ext cx="8243887" cy="4776663"/>
          </a:xfrm>
        </p:spPr>
        <p:txBody>
          <a:bodyPr/>
          <a:lstStyle/>
          <a:p>
            <a:pPr lvl="0"/>
            <a:r>
              <a:rPr lang="sr-Cyrl-CS" sz="2800" dirty="0"/>
              <a:t>A) Robustnost u efikasnosti</a:t>
            </a:r>
            <a:r>
              <a:rPr lang="sr-Latn-RS" sz="2800" dirty="0"/>
              <a:t>: </a:t>
            </a:r>
          </a:p>
          <a:p>
            <a:pPr lvl="1"/>
            <a:r>
              <a:rPr lang="sr-Cyrl-CS" sz="2400" dirty="0"/>
              <a:t>koliko su </a:t>
            </a:r>
            <a:r>
              <a:rPr lang="sr-Latn-RS" sz="2400" dirty="0"/>
              <a:t>Sd</a:t>
            </a:r>
            <a:r>
              <a:rPr lang="sr-Latn-RS" sz="2400" baseline="30000" dirty="0"/>
              <a:t>2</a:t>
            </a:r>
            <a:r>
              <a:rPr lang="sr-Cyrl-CS" sz="2400" dirty="0"/>
              <a:t> ili </a:t>
            </a:r>
            <a:r>
              <a:rPr lang="sr-Latn-RS" sz="2400" dirty="0"/>
              <a:t>PKO </a:t>
            </a:r>
            <a:r>
              <a:rPr lang="sr-Cyrl-CS" sz="2400" dirty="0"/>
              <a:t>blizu minimalnoj vrednosti za različite distribucije;</a:t>
            </a:r>
            <a:endParaRPr lang="sr-Latn-RS" sz="2400" dirty="0"/>
          </a:p>
          <a:p>
            <a:pPr lvl="1"/>
            <a:r>
              <a:rPr lang="sr-Cyrl-CS" sz="2400" dirty="0"/>
              <a:t>efikasnosti datog ocenitelja u ocenjivanju parametra za različite raspodele u populaciji</a:t>
            </a:r>
            <a:endParaRPr lang="sr-Latn-RS" sz="2400" dirty="0"/>
          </a:p>
          <a:p>
            <a:pPr lvl="0"/>
            <a:r>
              <a:rPr lang="sr-Cyrl-CS" sz="2800" dirty="0"/>
              <a:t>B) Robustnost u validnosti</a:t>
            </a:r>
            <a:r>
              <a:rPr lang="sr-Latn-RS" sz="2800" dirty="0"/>
              <a:t> </a:t>
            </a:r>
            <a:r>
              <a:rPr lang="sr-Cyrl-CS" sz="2800" dirty="0"/>
              <a:t>-</a:t>
            </a:r>
            <a:r>
              <a:rPr lang="sr-Latn-RS" sz="2800" dirty="0"/>
              <a:t> r</a:t>
            </a:r>
            <a:r>
              <a:rPr lang="sr-Cyrl-CS" sz="2800" dirty="0"/>
              <a:t>ezistentnost:	</a:t>
            </a:r>
            <a:endParaRPr lang="sr-Latn-RS" sz="2800" dirty="0"/>
          </a:p>
          <a:p>
            <a:pPr lvl="1"/>
            <a:r>
              <a:rPr lang="sr-Latn-RS" sz="2400" dirty="0"/>
              <a:t>t</a:t>
            </a:r>
            <a:r>
              <a:rPr lang="sr-Cyrl-CS" sz="2400" dirty="0"/>
              <a:t>ačka otkaza za konačni uzorak, tj. najveća proporcija opservacija koje se mogu </a:t>
            </a:r>
            <a:r>
              <a:rPr lang="sr-Latn-RS" sz="2400" dirty="0"/>
              <a:t>neograničeno </a:t>
            </a:r>
            <a:r>
              <a:rPr lang="sr-Cyrl-CS" sz="2400" dirty="0"/>
              <a:t>menjati a da promena u vrednosti ocenitelja bude ograničena.</a:t>
            </a:r>
            <a:endParaRPr lang="sr-Latn-RS" sz="2400" dirty="0"/>
          </a:p>
          <a:p>
            <a:pPr lvl="1"/>
            <a:r>
              <a:rPr lang="sr-Cyrl-CS" sz="2400" dirty="0"/>
              <a:t>osetljivost ocenitelja na autlajere (iznimke)</a:t>
            </a:r>
            <a:r>
              <a:rPr lang="sr-Cyrl-CS" sz="2800" dirty="0"/>
              <a:t>. </a:t>
            </a:r>
            <a:endParaRPr lang="sr-Latn-RS" sz="2800" dirty="0"/>
          </a:p>
          <a:p>
            <a:pPr lvl="1" eaLnBrk="1" hangingPunct="1"/>
            <a:endParaRPr lang="sr-Cyrl-CS" altLang="sr-Latn-R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5E23E6-08F3-4355-ADAB-78362D04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786687" cy="1143000"/>
          </a:xfrm>
        </p:spPr>
        <p:txBody>
          <a:bodyPr/>
          <a:lstStyle/>
          <a:p>
            <a:r>
              <a:rPr lang="sr-Latn-RS" dirty="0"/>
              <a:t>ROBUSTNOST ocenitelja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build="p" bldLvl="2" autoUpdateAnimBg="0" advAuto="5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C1908B0E-17B3-144D-0BD7-BF9FD464E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600" y="1268760"/>
            <a:ext cx="8208912" cy="4992687"/>
          </a:xfrm>
        </p:spPr>
        <p:txBody>
          <a:bodyPr/>
          <a:lstStyle/>
          <a:p>
            <a:r>
              <a:rPr lang="en-US" sz="2600" dirty="0"/>
              <a:t>Ta</a:t>
            </a:r>
            <a:r>
              <a:rPr lang="sr-Cyrl-CS" sz="2600" dirty="0"/>
              <a:t>čka otkaza za konačni uzorak za ocenitelj </a:t>
            </a:r>
            <a:r>
              <a:rPr lang="sr-Latn-RS" sz="2600" dirty="0"/>
              <a:t>T</a:t>
            </a:r>
            <a:r>
              <a:rPr lang="sr-Latn-RS" sz="2600" baseline="-25000" dirty="0"/>
              <a:t>n</a:t>
            </a:r>
            <a:r>
              <a:rPr lang="sr-Cyrl-CS" sz="2600" dirty="0"/>
              <a:t>:</a:t>
            </a:r>
            <a:endParaRPr lang="sr-Latn-RS" sz="2600" dirty="0"/>
          </a:p>
          <a:p>
            <a:endParaRPr lang="hr-HR" sz="2600" dirty="0"/>
          </a:p>
          <a:p>
            <a:endParaRPr lang="hr-HR" sz="2600" dirty="0"/>
          </a:p>
          <a:p>
            <a:endParaRPr lang="hr-HR" sz="2600" dirty="0"/>
          </a:p>
          <a:p>
            <a:r>
              <a:rPr lang="hr-HR" sz="2600" dirty="0"/>
              <a:t>Z</a:t>
            </a:r>
            <a:r>
              <a:rPr lang="hr-HR" sz="2600" baseline="-25000" dirty="0"/>
              <a:t>n</a:t>
            </a:r>
            <a:r>
              <a:rPr lang="hr-HR" sz="2600" baseline="30000" dirty="0"/>
              <a:t>’</a:t>
            </a:r>
            <a:r>
              <a:rPr lang="sr-Latn-RS" sz="2600" dirty="0"/>
              <a:t>- </a:t>
            </a:r>
            <a:r>
              <a:rPr lang="en-US" sz="2600" dirty="0" err="1"/>
              <a:t>raspon</a:t>
            </a:r>
            <a:r>
              <a:rPr lang="sr-Latn-RS" sz="2600" dirty="0"/>
              <a:t>i</a:t>
            </a:r>
            <a:r>
              <a:rPr lang="en-US" sz="2600" dirty="0"/>
              <a:t> </a:t>
            </a:r>
            <a:r>
              <a:rPr lang="en-US" sz="2600" dirty="0" err="1"/>
              <a:t>podataka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svim</a:t>
            </a:r>
            <a:r>
              <a:rPr lang="en-US" sz="2600" dirty="0"/>
              <a:t> </a:t>
            </a:r>
            <a:r>
              <a:rPr lang="en-US" sz="2600" dirty="0" err="1"/>
              <a:t>skupovima</a:t>
            </a:r>
            <a:r>
              <a:rPr lang="en-US" sz="2600" dirty="0"/>
              <a:t> koji se </a:t>
            </a:r>
            <a:r>
              <a:rPr lang="en-US" sz="2600" dirty="0" err="1"/>
              <a:t>dobijaju</a:t>
            </a:r>
            <a:r>
              <a:rPr lang="en-US" sz="2600" dirty="0"/>
              <a:t> </a:t>
            </a:r>
            <a:r>
              <a:rPr lang="en-US" sz="2600" dirty="0" err="1"/>
              <a:t>zamenom</a:t>
            </a:r>
            <a:r>
              <a:rPr lang="en-US" sz="2600" dirty="0"/>
              <a:t> k </a:t>
            </a:r>
            <a:r>
              <a:rPr lang="en-US" sz="2600" dirty="0" err="1"/>
              <a:t>vrednosti</a:t>
            </a:r>
            <a:r>
              <a:rPr lang="en-US" sz="2600" dirty="0"/>
              <a:t> u </a:t>
            </a:r>
            <a:r>
              <a:rPr lang="hr-HR" sz="2600" dirty="0"/>
              <a:t>Z</a:t>
            </a:r>
            <a:r>
              <a:rPr lang="hr-HR" sz="2600" baseline="-25000" dirty="0"/>
              <a:t>n</a:t>
            </a:r>
            <a:r>
              <a:rPr lang="hr-HR" sz="2600" dirty="0"/>
              <a:t> arbitrarnim vrednostima</a:t>
            </a:r>
            <a:endParaRPr lang="sr-Latn-RS" sz="2600" dirty="0"/>
          </a:p>
          <a:p>
            <a:pPr lvl="0"/>
            <a:r>
              <a:rPr lang="sr-Cyrl-CS" sz="2600" dirty="0"/>
              <a:t>T</a:t>
            </a:r>
            <a:r>
              <a:rPr lang="hr-HR" sz="2600" dirty="0"/>
              <a:t>ačka otkaza </a:t>
            </a:r>
            <a:r>
              <a:rPr lang="sr-Cyrl-CS" sz="2600" dirty="0"/>
              <a:t>za konačni uzorak </a:t>
            </a:r>
            <a:r>
              <a:rPr lang="sr-Latn-RS" sz="2600" dirty="0"/>
              <a:t>- </a:t>
            </a:r>
            <a:r>
              <a:rPr lang="hr-HR" sz="2600" dirty="0"/>
              <a:t>najmanja proporcija </a:t>
            </a:r>
            <a:r>
              <a:rPr lang="sr-Cyrl-CS" sz="2600" dirty="0"/>
              <a:t>autlajera k</a:t>
            </a:r>
            <a:r>
              <a:rPr lang="hr-HR" sz="2600" dirty="0"/>
              <a:t>oja može dovesti do toga  da se vrednost ocenitelja drastično promeni.</a:t>
            </a:r>
            <a:endParaRPr lang="sr-Latn-RS" sz="2600" dirty="0"/>
          </a:p>
          <a:p>
            <a:pPr lvl="0"/>
            <a:r>
              <a:rPr lang="sr-Cyrl-CS" sz="2600" b="1" dirty="0"/>
              <a:t>Koliko autlajera može da dovede do toga da ocenitelj postane neupotrebljiv.</a:t>
            </a:r>
            <a:endParaRPr lang="sr-Latn-RS" sz="26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sr-Cyrl-CS" altLang="sr-Latn-RS" sz="2600" dirty="0"/>
          </a:p>
        </p:txBody>
      </p:sp>
      <p:sp>
        <p:nvSpPr>
          <p:cNvPr id="26629" name="Rectangle 6">
            <a:extLst>
              <a:ext uri="{FF2B5EF4-FFF2-40B4-BE49-F238E27FC236}">
                <a16:creationId xmlns:a16="http://schemas.microsoft.com/office/drawing/2014/main" id="{C18DED13-7CD7-4049-A7AE-656DE04AB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12867-33FC-4356-BCF4-6E2EADE5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ROBUSTNOST ocenitelja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8111CB-8628-02BC-37BB-82E0394B0004}"/>
                  </a:ext>
                </a:extLst>
              </p:cNvPr>
              <p:cNvSpPr txBox="1"/>
              <p:nvPr/>
            </p:nvSpPr>
            <p:spPr>
              <a:xfrm>
                <a:off x="980943" y="1909802"/>
                <a:ext cx="7983546" cy="9999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800" i="1" smtClean="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begChr m:val="{"/>
                          <m:endChr m:val="}"/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R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func>
                            <m:func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sr-Latn-R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sr-Latn-RS" sz="2800" b="0" i="0" smtClean="0"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sSubSup>
                                    <m:sSubSupPr>
                                      <m:ctrlP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sr-Latn-R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sr-Latn-R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sr-Latn-R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sr-Latn-RS" sz="2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sr-Latn-R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8111CB-8628-02BC-37BB-82E0394B0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43" y="1909802"/>
                <a:ext cx="7983546" cy="9999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uiExpand="1" build="p" autoUpdateAnimBg="0" advAuto="500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22C9033B-8222-093A-3C97-8A609368D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2" y="1484313"/>
            <a:ext cx="8243887" cy="3744912"/>
          </a:xfrm>
        </p:spPr>
        <p:txBody>
          <a:bodyPr/>
          <a:lstStyle/>
          <a:p>
            <a:pPr lvl="0"/>
            <a:r>
              <a:rPr lang="en-US" dirty="0"/>
              <a:t>Ta</a:t>
            </a:r>
            <a:r>
              <a:rPr lang="sr-Cyrl-CS" dirty="0"/>
              <a:t>čka otkaza za konačni uzorak:</a:t>
            </a:r>
            <a:endParaRPr lang="sr-Latn-RS" dirty="0"/>
          </a:p>
          <a:p>
            <a:pPr lvl="1"/>
            <a:r>
              <a:rPr lang="sr-Cyrl-CS" dirty="0"/>
              <a:t>robustnost ocenitelja definisana preko tačke otkaza govori o rezistentnosti ocenitelja na autlajere</a:t>
            </a:r>
            <a:r>
              <a:rPr lang="hr-HR" dirty="0"/>
              <a:t>. </a:t>
            </a:r>
            <a:endParaRPr lang="sr-Latn-RS" dirty="0"/>
          </a:p>
          <a:p>
            <a:r>
              <a:rPr lang="sr-Cyrl-CS" u="sng" dirty="0"/>
              <a:t>Iznimci</a:t>
            </a:r>
            <a:r>
              <a:rPr lang="sr-Cyrl-CS" dirty="0"/>
              <a:t> ili </a:t>
            </a:r>
            <a:r>
              <a:rPr lang="sr-Cyrl-CS" u="sng" dirty="0"/>
              <a:t>autlajeri</a:t>
            </a:r>
            <a:r>
              <a:rPr lang="sr-Cyrl-CS" dirty="0"/>
              <a:t> su v</a:t>
            </a:r>
            <a:r>
              <a:rPr lang="en-US" dirty="0" err="1"/>
              <a:t>rednosti</a:t>
            </a:r>
            <a:r>
              <a:rPr lang="en-US" dirty="0"/>
              <a:t> u </a:t>
            </a:r>
            <a:r>
              <a:rPr lang="en-US" dirty="0" err="1"/>
              <a:t>skupu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neuobi</a:t>
            </a:r>
            <a:r>
              <a:rPr lang="sr-Cyrl-CS" dirty="0"/>
              <a:t>č</a:t>
            </a:r>
            <a:r>
              <a:rPr lang="en-US" dirty="0" err="1"/>
              <a:t>ajeno</a:t>
            </a:r>
            <a:r>
              <a:rPr lang="en-US" dirty="0"/>
              <a:t> </a:t>
            </a:r>
            <a:r>
              <a:rPr lang="en-US" dirty="0" err="1"/>
              <a:t>daleko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razli</a:t>
            </a:r>
            <a:r>
              <a:rPr lang="sr-Cyrl-CS" dirty="0"/>
              <a:t>č</a:t>
            </a:r>
            <a:r>
              <a:rPr lang="en-US" dirty="0" err="1"/>
              <a:t>ite</a:t>
            </a:r>
            <a:r>
              <a:rPr lang="en-US" dirty="0"/>
              <a:t> od </a:t>
            </a:r>
            <a:r>
              <a:rPr lang="en-US" dirty="0" err="1"/>
              <a:t>glavnine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sr-Cyrl-CS" dirty="0"/>
              <a:t>.</a:t>
            </a:r>
            <a:endParaRPr lang="sr-Latn-R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sr-Cyrl-CS" altLang="sr-Latn-RS" dirty="0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25BDBFB9-F482-73EA-F562-75D6BAECD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CD0AE-B2B2-4C12-BD0A-9FF678E5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ROBUSTNOST ocenitelja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DA3BD404-9254-BBD8-699F-14ACBCBF0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2" y="1484313"/>
            <a:ext cx="8243887" cy="4992687"/>
          </a:xfrm>
        </p:spPr>
        <p:txBody>
          <a:bodyPr/>
          <a:lstStyle/>
          <a:p>
            <a:r>
              <a:rPr lang="sr-Cyrl-CS" dirty="0"/>
              <a:t>Aritmetička sredina, standardna devijacija, varijansa i koeficijent linearne korelacije imaju najmanju moguću tačku otkaza za konačni uzorak:       </a:t>
            </a:r>
            <a:endParaRPr lang="sr-Latn-RS" dirty="0"/>
          </a:p>
          <a:p>
            <a:pPr marL="0" indent="0">
              <a:buNone/>
            </a:pPr>
            <a:r>
              <a:rPr lang="hr-HR" sz="3600" dirty="0"/>
              <a:t>				</a:t>
            </a:r>
            <a:r>
              <a:rPr lang="hr-HR" sz="3600" i="1" dirty="0"/>
              <a:t>1/n</a:t>
            </a:r>
            <a:endParaRPr lang="sr-Latn-RS" sz="3600" i="1" dirty="0"/>
          </a:p>
          <a:p>
            <a:pPr lvl="1"/>
            <a:r>
              <a:rPr lang="hr-HR" i="1" dirty="0"/>
              <a:t>n</a:t>
            </a:r>
            <a:r>
              <a:rPr lang="hr-HR" dirty="0"/>
              <a:t> je </a:t>
            </a:r>
            <a:r>
              <a:rPr lang="sr-Cyrl-CS" dirty="0"/>
              <a:t>veličina uzorka</a:t>
            </a:r>
            <a:r>
              <a:rPr lang="hr-HR" dirty="0"/>
              <a:t>. </a:t>
            </a:r>
            <a:endParaRPr lang="sr-Latn-RS" dirty="0"/>
          </a:p>
          <a:p>
            <a:pPr lvl="0"/>
            <a:r>
              <a:rPr lang="sr-Cyrl-CS" dirty="0"/>
              <a:t>Samo JEDAN neograničeno izmenjen podatak može da dovede do otkazivanja</a:t>
            </a:r>
            <a:r>
              <a:rPr lang="sr-Latn-RS" dirty="0"/>
              <a:t> - </a:t>
            </a:r>
            <a:r>
              <a:rPr lang="sr-Cyrl-CS" dirty="0"/>
              <a:t>može ocene parametra učiniti neupotrebljivim</a:t>
            </a:r>
            <a:r>
              <a:rPr lang="sr-Latn-RS" dirty="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hr-HR" altLang="sr-Latn-R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68858-8CAA-4B6B-AA90-C8ED5BEE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69776"/>
            <a:ext cx="8352407" cy="1143000"/>
          </a:xfrm>
        </p:spPr>
        <p:txBody>
          <a:bodyPr/>
          <a:lstStyle/>
          <a:p>
            <a:r>
              <a:rPr lang="sr-Latn-RS" sz="4300" dirty="0"/>
              <a:t>ROBUSTNOST klasičnih ocenitelja</a:t>
            </a:r>
            <a:endParaRPr lang="en-US" sz="4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790F9EB-5676-DAE7-082E-F9B9F802D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32656"/>
            <a:ext cx="76962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b="1" kern="0" dirty="0">
                <a:solidFill>
                  <a:srgbClr val="393C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sr-Latn-RS" sz="4000" b="1" kern="0" dirty="0">
                <a:solidFill>
                  <a:srgbClr val="393C00"/>
                </a:solidFill>
                <a:latin typeface="+mj-lt"/>
                <a:ea typeface="+mj-ea"/>
                <a:cs typeface="+mj-cs"/>
              </a:rPr>
              <a:t>DA LI NAS OČI VARAJU?</a:t>
            </a:r>
            <a:endParaRPr lang="en-US" sz="4000" b="1" kern="0" dirty="0">
              <a:solidFill>
                <a:srgbClr val="393C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58118BD-457B-8105-3075-A29249A54338}"/>
              </a:ext>
            </a:extLst>
          </p:cNvPr>
          <p:cNvSpPr txBox="1">
            <a:spLocks noChangeArrowheads="1"/>
          </p:cNvSpPr>
          <p:nvPr/>
        </p:nvSpPr>
        <p:spPr>
          <a:xfrm>
            <a:off x="730696" y="2636912"/>
            <a:ext cx="8305800" cy="94882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9159"/>
              </a:buClr>
              <a:buSzPct val="12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05E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C07E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r-Cyrl-CS" altLang="sr-Latn-RS" sz="3600" kern="0" dirty="0"/>
              <a:t>Zašto stvari izgledaju tako kako izgledaju</a:t>
            </a:r>
            <a:r>
              <a:rPr lang="sl-SI" altLang="sr-Latn-RS" sz="3600" kern="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109E664-F048-A46C-308C-6FA86F57E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2" y="1484313"/>
            <a:ext cx="8243887" cy="4992687"/>
          </a:xfrm>
        </p:spPr>
        <p:txBody>
          <a:bodyPr/>
          <a:lstStyle/>
          <a:p>
            <a:r>
              <a:rPr lang="sr-Cyrl-CS" dirty="0"/>
              <a:t>Postrižena aritmetička sredina (eng. </a:t>
            </a:r>
            <a:r>
              <a:rPr lang="sr-Latn-RS" i="1" dirty="0"/>
              <a:t>Trimmed Mean</a:t>
            </a:r>
            <a:r>
              <a:rPr lang="sr-Latn-RS" dirty="0"/>
              <a:t>)</a:t>
            </a:r>
            <a:r>
              <a:rPr lang="sr-Cyrl-CS" dirty="0"/>
              <a:t>:</a:t>
            </a:r>
            <a:endParaRPr lang="sr-Latn-RS" dirty="0"/>
          </a:p>
          <a:p>
            <a:pPr marL="0" lvl="0" indent="0">
              <a:buNone/>
            </a:pPr>
            <a:endParaRPr lang="sr-Latn-RS" dirty="0"/>
          </a:p>
          <a:p>
            <a:pPr marL="0" lvl="0" indent="0">
              <a:buNone/>
            </a:pPr>
            <a:r>
              <a:rPr lang="sr-Cyrl-CS" dirty="0"/>
              <a:t> </a:t>
            </a:r>
            <a:endParaRPr lang="sr-Latn-RS" dirty="0"/>
          </a:p>
          <a:p>
            <a:pPr marL="0" lvl="0" indent="0">
              <a:buNone/>
            </a:pPr>
            <a:endParaRPr lang="sr-Latn-RS" dirty="0"/>
          </a:p>
          <a:p>
            <a:pPr lvl="0"/>
            <a:r>
              <a:rPr lang="sr-Cyrl-CS" dirty="0"/>
              <a:t>1) rezultati se poređaju po veličini; </a:t>
            </a:r>
            <a:endParaRPr lang="sr-Latn-RS" dirty="0"/>
          </a:p>
          <a:p>
            <a:pPr lvl="0"/>
            <a:r>
              <a:rPr lang="sr-Cyrl-CS" dirty="0"/>
              <a:t>2) odstrani se </a:t>
            </a:r>
            <a:r>
              <a:rPr lang="sr-Latn-RS" i="1" dirty="0"/>
              <a:t>g</a:t>
            </a:r>
            <a:r>
              <a:rPr lang="sr-Latn-RS" dirty="0"/>
              <a:t> </a:t>
            </a:r>
            <a:r>
              <a:rPr lang="sr-Cyrl-CS" dirty="0"/>
              <a:t>rezultata sa obe strane;</a:t>
            </a:r>
            <a:endParaRPr lang="sr-Latn-RS" dirty="0"/>
          </a:p>
          <a:p>
            <a:pPr lvl="0"/>
            <a:r>
              <a:rPr lang="sr-Cyrl-CS" dirty="0"/>
              <a:t>3) izračuna se </a:t>
            </a:r>
            <a:r>
              <a:rPr lang="sr-Latn-RS" dirty="0"/>
              <a:t>AS </a:t>
            </a:r>
            <a:r>
              <a:rPr lang="sr-Cyrl-CS" dirty="0"/>
              <a:t>preostalih rezultata. </a:t>
            </a:r>
            <a:endParaRPr lang="sr-Latn-R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sr-Cyrl-CS" altLang="sr-Latn-RS" dirty="0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0626EE69-951C-44D5-10B8-ED0CFCA06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EB20D-B2B8-4D2E-A2E2-D232BE0B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ROBUSTNI ocenitelj 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7FF11B-36ED-158E-17A0-EBDBC7C41FD1}"/>
                  </a:ext>
                </a:extLst>
              </p:cNvPr>
              <p:cNvSpPr txBox="1"/>
              <p:nvPr/>
            </p:nvSpPr>
            <p:spPr>
              <a:xfrm>
                <a:off x="2771800" y="2492896"/>
                <a:ext cx="4294829" cy="1373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3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3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sr-Latn-RS" sz="3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r-Latn-RS" sz="3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r-Latn-RS" sz="3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sr-Latn-RS" sz="3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r-Latn-RS" sz="38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sr-Latn-RS" sz="3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sr-Latn-R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r-Latn-RS" sz="3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r-Latn-RS" sz="3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sr-Latn-RS" sz="3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sr-Latn-RS" sz="3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sr-Latn-RS" sz="3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r-Latn-RS" sz="3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RS" sz="3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sr-Latn-RS" sz="3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3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RS" sz="3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sr-Latn-RS" sz="3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sr-Latn-RS" sz="3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sr-Latn-RS" sz="3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RS" sz="3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sr-Latn-RS" sz="3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sr-Latn-RS" sz="3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7FF11B-36ED-158E-17A0-EBDBC7C41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492896"/>
                <a:ext cx="4294829" cy="13736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uiExpand="1" build="p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3D6B4D1-EA0C-0BA6-C112-2EF818AE1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9150" y="1484313"/>
            <a:ext cx="8324850" cy="4992687"/>
          </a:xfrm>
        </p:spPr>
        <p:txBody>
          <a:bodyPr/>
          <a:lstStyle/>
          <a:p>
            <a:r>
              <a:rPr lang="sr-Cyrl-CS" dirty="0"/>
              <a:t>Medijansko apsolutno odstupanje (eng. </a:t>
            </a:r>
            <a:r>
              <a:rPr lang="sr-Latn-RS" i="1" dirty="0"/>
              <a:t>Median Absolute Deviation</a:t>
            </a:r>
            <a:r>
              <a:rPr lang="sr-Latn-RS" dirty="0"/>
              <a:t>)</a:t>
            </a:r>
            <a:r>
              <a:rPr lang="sr-Cyrl-CS" dirty="0"/>
              <a:t>:</a:t>
            </a: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M</a:t>
            </a:r>
            <a:r>
              <a:rPr lang="sr-Cyrl-CS" dirty="0"/>
              <a:t>edijan</a:t>
            </a:r>
            <a:r>
              <a:rPr lang="sr-Latn-RS" dirty="0"/>
              <a:t>a</a:t>
            </a:r>
            <a:r>
              <a:rPr lang="sr-Cyrl-CS" dirty="0"/>
              <a:t> apolutnih odstupanja svih rezultata od njihove medijane </a:t>
            </a:r>
            <a:r>
              <a:rPr lang="sr-Latn-RS" dirty="0"/>
              <a:t>. </a:t>
            </a:r>
          </a:p>
          <a:p>
            <a:pPr lvl="0"/>
            <a:r>
              <a:rPr lang="sr-Latn-RS" dirty="0"/>
              <a:t>N</a:t>
            </a:r>
            <a:r>
              <a:rPr lang="sr-Cyrl-CS" dirty="0"/>
              <a:t>a uzorku iz normalne raspodele može se reskalirati</a:t>
            </a:r>
            <a:r>
              <a:rPr lang="sr-Latn-RS" dirty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r-Cyrl-CS" altLang="sr-Latn-RS" sz="2800" dirty="0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FC1FDB27-A6CF-5EE3-1BB3-FC7EA697D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B8507-430A-4ACE-B74F-4E85C14D3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ROBUSTNI ocenitelj variranja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292D27-C3C0-E820-6F62-71CD4247A7EA}"/>
                  </a:ext>
                </a:extLst>
              </p:cNvPr>
              <p:cNvSpPr txBox="1"/>
              <p:nvPr/>
            </p:nvSpPr>
            <p:spPr>
              <a:xfrm>
                <a:off x="819150" y="2811267"/>
                <a:ext cx="8407558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3800" b="0" i="1" smtClean="0">
                          <a:latin typeface="Cambria Math" panose="02040503050406030204" pitchFamily="18" charset="0"/>
                        </a:rPr>
                        <m:t>𝑀𝐴𝐷</m:t>
                      </m:r>
                      <m:r>
                        <a:rPr lang="sr-Latn-RS" sz="3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3800" b="0" i="1" smtClean="0">
                          <a:latin typeface="Cambria Math" panose="02040503050406030204" pitchFamily="18" charset="0"/>
                        </a:rPr>
                        <m:t>𝑀𝑑𝑛</m:t>
                      </m:r>
                      <m:d>
                        <m:dPr>
                          <m:begChr m:val="{"/>
                          <m:endChr m:val="}"/>
                          <m:ctrlPr>
                            <a:rPr lang="sr-Latn-RS" sz="3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sr-Latn-R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RS" sz="3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3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RS" sz="3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sr-Latn-RS" sz="3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RS" sz="3800" b="0" i="1" smtClean="0">
                                  <a:latin typeface="Cambria Math" panose="02040503050406030204" pitchFamily="18" charset="0"/>
                                </a:rPr>
                                <m:t>𝑀𝑑𝑛</m:t>
                              </m:r>
                            </m:e>
                          </m:d>
                          <m:r>
                            <a:rPr lang="sr-Latn-RS" sz="38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sr-Latn-RS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R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3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RS" sz="3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sr-Latn-RS" sz="3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RS" sz="3800" i="1">
                                  <a:latin typeface="Cambria Math" panose="02040503050406030204" pitchFamily="18" charset="0"/>
                                </a:rPr>
                                <m:t>𝑀𝑑𝑛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sr-Latn-RS" sz="3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292D27-C3C0-E820-6F62-71CD4247A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50" y="2811267"/>
                <a:ext cx="840755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716A15-497D-2B7E-53BE-6DDC8877D082}"/>
                  </a:ext>
                </a:extLst>
              </p:cNvPr>
              <p:cNvSpPr txBox="1"/>
              <p:nvPr/>
            </p:nvSpPr>
            <p:spPr>
              <a:xfrm>
                <a:off x="4067944" y="5589240"/>
                <a:ext cx="2770823" cy="1098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3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3800" i="1">
                              <a:latin typeface="Cambria Math" panose="02040503050406030204" pitchFamily="18" charset="0"/>
                            </a:rPr>
                            <m:t>𝑀𝐴𝐷</m:t>
                          </m:r>
                        </m:num>
                        <m:den>
                          <m:r>
                            <a:rPr lang="sr-Latn-RS" sz="3800" b="0" i="1" smtClean="0">
                              <a:latin typeface="Cambria Math" panose="02040503050406030204" pitchFamily="18" charset="0"/>
                            </a:rPr>
                            <m:t>0.6745</m:t>
                          </m:r>
                        </m:den>
                      </m:f>
                      <m:r>
                        <a:rPr lang="sr-Latn-RS" sz="3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3800" b="0" i="1" smtClean="0">
                          <a:latin typeface="Cambria Math" panose="02040503050406030204" pitchFamily="18" charset="0"/>
                        </a:rPr>
                        <m:t>𝑆𝑑</m:t>
                      </m:r>
                    </m:oMath>
                  </m:oMathPara>
                </a14:m>
                <a:endParaRPr lang="sr-Latn-RS" sz="3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716A15-497D-2B7E-53BE-6DDC8877D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589240"/>
                <a:ext cx="2770823" cy="1098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uiExpand="1" build="p"/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6133728F-A6E1-B326-BB62-E7901CC81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3946" y="1417638"/>
            <a:ext cx="8316416" cy="4632325"/>
          </a:xfrm>
        </p:spPr>
        <p:txBody>
          <a:bodyPr/>
          <a:lstStyle/>
          <a:p>
            <a:pPr lvl="0"/>
            <a:r>
              <a:rPr lang="en-US" sz="2800" dirty="0"/>
              <a:t>Buss, D. M., &amp; Schmitt, D. P. (1993). Sexual strategies theory: An evolutionary perspective on</a:t>
            </a:r>
            <a:br>
              <a:rPr lang="en-US" sz="2800" dirty="0"/>
            </a:br>
            <a:r>
              <a:rPr lang="en-US" sz="2800" dirty="0"/>
              <a:t>human mating. </a:t>
            </a:r>
            <a:r>
              <a:rPr lang="en-US" sz="2800" i="1" dirty="0"/>
              <a:t>Psychological Review, 100, </a:t>
            </a:r>
            <a:r>
              <a:rPr lang="en-US" sz="2800" dirty="0"/>
              <a:t>204–232</a:t>
            </a:r>
            <a:endParaRPr lang="sr-Latn-RS" sz="2800" dirty="0"/>
          </a:p>
          <a:p>
            <a:pPr marL="0" lvl="0" indent="0">
              <a:buNone/>
            </a:pPr>
            <a:endParaRPr lang="sr-Latn-RS" sz="2800" dirty="0"/>
          </a:p>
          <a:p>
            <a:pPr lvl="0"/>
            <a:r>
              <a:rPr lang="sr-Latn-RS" sz="2800" dirty="0"/>
              <a:t>Broj seksualnih partnera u narednih 30 godina?</a:t>
            </a:r>
          </a:p>
          <a:p>
            <a:pPr lvl="1"/>
            <a:r>
              <a:rPr lang="sr-Cyrl-CS" sz="2400" dirty="0"/>
              <a:t>Žene: </a:t>
            </a:r>
            <a:r>
              <a:rPr lang="sr-Latn-RS" sz="2400" dirty="0"/>
              <a:t>M</a:t>
            </a:r>
            <a:r>
              <a:rPr lang="sr-Cyrl-CS" sz="2400" dirty="0"/>
              <a:t> = 1 </a:t>
            </a:r>
            <a:endParaRPr lang="sr-Latn-RS" sz="2400" dirty="0"/>
          </a:p>
          <a:p>
            <a:pPr lvl="1"/>
            <a:r>
              <a:rPr lang="sr-Cyrl-CS" sz="2400" dirty="0"/>
              <a:t>Muškarci: </a:t>
            </a:r>
            <a:r>
              <a:rPr lang="sr-Latn-RS" sz="2400" dirty="0"/>
              <a:t>M = </a:t>
            </a:r>
            <a:r>
              <a:rPr lang="sr-Cyrl-CS" sz="2400" dirty="0"/>
              <a:t>64.9</a:t>
            </a:r>
            <a:r>
              <a:rPr lang="sr-Latn-RS" sz="2400" dirty="0"/>
              <a:t>! </a:t>
            </a:r>
          </a:p>
          <a:p>
            <a:pPr lvl="0"/>
            <a:r>
              <a:rPr lang="sr-Cyrl-CS" sz="2800" dirty="0"/>
              <a:t>Muškarci tipično žele oko </a:t>
            </a:r>
            <a:r>
              <a:rPr lang="sr-Cyrl-CS" sz="2800" u="sng" dirty="0"/>
              <a:t>65 partnera</a:t>
            </a:r>
            <a:r>
              <a:rPr lang="sr-Cyrl-CS" sz="2800" dirty="0"/>
              <a:t>?</a:t>
            </a:r>
            <a:endParaRPr lang="sr-Latn-RS" sz="2800" dirty="0"/>
          </a:p>
          <a:p>
            <a:pPr lvl="0"/>
            <a:r>
              <a:rPr lang="sr-Latn-RS" sz="2800" dirty="0"/>
              <a:t>N</a:t>
            </a:r>
            <a:r>
              <a:rPr lang="sr-Cyrl-CS" sz="2800" dirty="0"/>
              <a:t>ajčešći odgovori muškaraca: 1</a:t>
            </a:r>
            <a:r>
              <a:rPr lang="sr-Latn-RS" sz="2800" dirty="0"/>
              <a:t>,</a:t>
            </a:r>
            <a:r>
              <a:rPr lang="sr-Cyrl-CS" sz="2800" dirty="0"/>
              <a:t> ili </a:t>
            </a:r>
            <a:r>
              <a:rPr lang="sr-Latn-RS" sz="2800" dirty="0"/>
              <a:t>od</a:t>
            </a:r>
            <a:r>
              <a:rPr lang="sr-Cyrl-CS" sz="2800" dirty="0"/>
              <a:t> 2 </a:t>
            </a:r>
            <a:r>
              <a:rPr lang="sr-Latn-RS" sz="2800" dirty="0"/>
              <a:t>do</a:t>
            </a:r>
            <a:r>
              <a:rPr lang="sr-Cyrl-CS" sz="2800" dirty="0"/>
              <a:t> 6! </a:t>
            </a:r>
            <a:endParaRPr lang="sr-Latn-RS" sz="2800" dirty="0"/>
          </a:p>
          <a:p>
            <a:pPr lvl="0"/>
            <a:r>
              <a:rPr lang="sr-Cyrl-CS" sz="2800" dirty="0"/>
              <a:t>Preko 97% muškaraca daje odgovor manji od </a:t>
            </a:r>
            <a:r>
              <a:rPr lang="sr-Latn-RS" sz="2800" dirty="0"/>
              <a:t>AS.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r-Cyrl-CS" altLang="sr-Latn-R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FE0C1-1627-4E52-9754-AA861AD93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	EKSTREMNE PROCENE?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build="p" autoUpdateAnimBg="0" advAuto="5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1ED8266E-27DC-9A5B-C2ED-43DF8F7E94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2" y="1844824"/>
            <a:ext cx="8243887" cy="4632176"/>
          </a:xfrm>
        </p:spPr>
        <p:txBody>
          <a:bodyPr/>
          <a:lstStyle/>
          <a:p>
            <a:pPr lvl="0"/>
            <a:r>
              <a:rPr lang="sr-Cyrl-CS" dirty="0"/>
              <a:t>Žene: </a:t>
            </a:r>
            <a:r>
              <a:rPr lang="sr-Latn-RS" dirty="0"/>
              <a:t>Mdn</a:t>
            </a:r>
            <a:r>
              <a:rPr lang="sr-Cyrl-CS" dirty="0"/>
              <a:t> = 1 (postrižena </a:t>
            </a:r>
            <a:r>
              <a:rPr lang="sr-Latn-RS" dirty="0"/>
              <a:t>M</a:t>
            </a:r>
            <a:r>
              <a:rPr lang="sr-Cyrl-CS" dirty="0"/>
              <a:t> = </a:t>
            </a:r>
            <a:r>
              <a:rPr lang="en-US" dirty="0"/>
              <a:t>1.5</a:t>
            </a:r>
            <a:r>
              <a:rPr lang="sr-Cyrl-CS" dirty="0"/>
              <a:t>)</a:t>
            </a:r>
            <a:endParaRPr lang="sr-Latn-RS" dirty="0"/>
          </a:p>
          <a:p>
            <a:pPr lvl="0"/>
            <a:r>
              <a:rPr lang="sr-Cyrl-CS" dirty="0"/>
              <a:t>Muškarci: </a:t>
            </a:r>
            <a:r>
              <a:rPr lang="sr-Latn-RS" dirty="0"/>
              <a:t>Mdn = </a:t>
            </a:r>
            <a:r>
              <a:rPr lang="en-US" dirty="0"/>
              <a:t>1.5</a:t>
            </a:r>
            <a:r>
              <a:rPr lang="sr-Latn-RS" dirty="0"/>
              <a:t> </a:t>
            </a:r>
            <a:r>
              <a:rPr lang="sr-Cyrl-CS" dirty="0"/>
              <a:t>(postrižena </a:t>
            </a:r>
            <a:r>
              <a:rPr lang="sr-Latn-RS" dirty="0"/>
              <a:t>M</a:t>
            </a:r>
            <a:r>
              <a:rPr lang="sr-Cyrl-CS" dirty="0"/>
              <a:t> = </a:t>
            </a:r>
            <a:r>
              <a:rPr lang="en-US" dirty="0"/>
              <a:t>2</a:t>
            </a:r>
            <a:r>
              <a:rPr lang="sr-Cyrl-CS" dirty="0"/>
              <a:t>.</a:t>
            </a:r>
            <a:r>
              <a:rPr lang="en-US" dirty="0"/>
              <a:t>1)</a:t>
            </a:r>
            <a:endParaRPr lang="sr-Latn-RS" dirty="0"/>
          </a:p>
          <a:p>
            <a:pPr lvl="0"/>
            <a:r>
              <a:rPr lang="sr-Cyrl-CS" dirty="0"/>
              <a:t>Žene tipično žele jednog a muškarci tipično žele dva seks</a:t>
            </a:r>
            <a:r>
              <a:rPr lang="sr-Latn-RS" dirty="0"/>
              <a:t>ualna</a:t>
            </a:r>
            <a:r>
              <a:rPr lang="sr-Cyrl-CS" dirty="0"/>
              <a:t> partnera</a:t>
            </a:r>
            <a:r>
              <a:rPr lang="sr-Latn-RS" dirty="0"/>
              <a:t>.</a:t>
            </a:r>
          </a:p>
          <a:p>
            <a:pPr eaLnBrk="1" hangingPunct="1"/>
            <a:endParaRPr lang="sr-Cyrl-CS" altLang="sr-Latn-RS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79F8A-0145-440F-8C0B-EF4B8C36B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EKSTREMNE PROCENE?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BE7D9845-EF41-16FB-7696-FD57161B1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2" y="1268760"/>
            <a:ext cx="8243887" cy="4992687"/>
          </a:xfrm>
        </p:spPr>
        <p:txBody>
          <a:bodyPr/>
          <a:lstStyle/>
          <a:p>
            <a:r>
              <a:rPr lang="sr-Latn-RS" i="1" dirty="0"/>
              <a:t>Outlier</a:t>
            </a:r>
            <a:r>
              <a:rPr lang="sr-Latn-RS" dirty="0"/>
              <a:t> – nesaglasni rezultat</a:t>
            </a:r>
          </a:p>
          <a:p>
            <a:r>
              <a:rPr lang="sr-Cyrl-CS" dirty="0"/>
              <a:t>V</a:t>
            </a:r>
            <a:r>
              <a:rPr lang="en-US" dirty="0" err="1"/>
              <a:t>rednost</a:t>
            </a:r>
            <a:r>
              <a:rPr lang="en-US" dirty="0"/>
              <a:t> u </a:t>
            </a:r>
            <a:r>
              <a:rPr lang="en-US" dirty="0" err="1"/>
              <a:t>skupu</a:t>
            </a:r>
            <a:r>
              <a:rPr lang="en-US" dirty="0"/>
              <a:t> </a:t>
            </a:r>
            <a:r>
              <a:rPr lang="en-US" dirty="0" err="1"/>
              <a:t>koj</a:t>
            </a:r>
            <a:r>
              <a:rPr lang="sr-Latn-RS" dirty="0"/>
              <a:t>a je </a:t>
            </a:r>
            <a:r>
              <a:rPr lang="en-US" dirty="0" err="1"/>
              <a:t>neuobi</a:t>
            </a:r>
            <a:r>
              <a:rPr lang="sr-Cyrl-CS" dirty="0"/>
              <a:t>č</a:t>
            </a:r>
            <a:r>
              <a:rPr lang="en-US" dirty="0" err="1"/>
              <a:t>ajeno</a:t>
            </a:r>
            <a:r>
              <a:rPr lang="en-US" dirty="0"/>
              <a:t> </a:t>
            </a:r>
            <a:r>
              <a:rPr lang="en-US" dirty="0" err="1"/>
              <a:t>daleko</a:t>
            </a:r>
            <a:r>
              <a:rPr lang="sr-Cyrl-CS" dirty="0"/>
              <a:t>, </a:t>
            </a:r>
            <a:endParaRPr lang="sr-Latn-RS" dirty="0"/>
          </a:p>
          <a:p>
            <a:pPr lvl="1"/>
            <a:r>
              <a:rPr lang="sr-Latn-RS" dirty="0"/>
              <a:t> </a:t>
            </a:r>
            <a:r>
              <a:rPr lang="en-US" u="sng" dirty="0" err="1"/>
              <a:t>veoma</a:t>
            </a:r>
            <a:r>
              <a:rPr lang="en-US" u="sng" dirty="0"/>
              <a:t> </a:t>
            </a:r>
            <a:r>
              <a:rPr lang="en-US" u="sng" dirty="0" err="1"/>
              <a:t>razli</a:t>
            </a:r>
            <a:r>
              <a:rPr lang="sr-Cyrl-CS" u="sng" dirty="0"/>
              <a:t>č</a:t>
            </a:r>
            <a:r>
              <a:rPr lang="en-US" u="sng" dirty="0"/>
              <a:t>it</a:t>
            </a:r>
            <a:r>
              <a:rPr lang="sr-Cyrl-CS" u="sng" dirty="0"/>
              <a:t>a </a:t>
            </a:r>
            <a:r>
              <a:rPr lang="en-US" u="sng" dirty="0"/>
              <a:t>od </a:t>
            </a:r>
            <a:r>
              <a:rPr lang="en-US" u="sng" dirty="0" err="1"/>
              <a:t>glavnine</a:t>
            </a:r>
            <a:r>
              <a:rPr lang="en-US" u="sng" dirty="0"/>
              <a:t> </a:t>
            </a:r>
            <a:r>
              <a:rPr lang="en-US" u="sng" dirty="0" err="1"/>
              <a:t>podataka</a:t>
            </a:r>
            <a:r>
              <a:rPr lang="sr-Cyrl-CS" dirty="0"/>
              <a:t>.</a:t>
            </a:r>
            <a:endParaRPr lang="sr-Latn-RS" dirty="0"/>
          </a:p>
          <a:p>
            <a:r>
              <a:rPr lang="sr-Cyrl-CS" dirty="0"/>
              <a:t>Robustni kriterijum za otkrivanje iznimaka u </a:t>
            </a:r>
            <a:r>
              <a:rPr lang="sr-Latn-RS" dirty="0"/>
              <a:t>1D</a:t>
            </a:r>
            <a:r>
              <a:rPr lang="sr-Cyrl-CS" dirty="0"/>
              <a:t> slučaju (vrednosti veće od 2.24):</a:t>
            </a: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lvl="0"/>
            <a:r>
              <a:rPr lang="sr-Cyrl-CS" dirty="0"/>
              <a:t>Grafički prikaz distribucije rezultata kutijastim</a:t>
            </a:r>
            <a:r>
              <a:rPr lang="sr-Latn-RS" dirty="0"/>
              <a:t> </a:t>
            </a:r>
            <a:r>
              <a:rPr lang="sr-Cyrl-CS" dirty="0"/>
              <a:t>dijagramom (</a:t>
            </a:r>
            <a:r>
              <a:rPr lang="sr-Latn-RS" i="1" dirty="0"/>
              <a:t>box-and-whisker plot</a:t>
            </a:r>
            <a:r>
              <a:rPr lang="sr-Latn-RS" dirty="0"/>
              <a:t>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r-Cyrl-CS" altLang="sr-Latn-R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842BA-0261-48FE-879F-95B44E44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197768"/>
            <a:ext cx="7786687" cy="1143000"/>
          </a:xfrm>
        </p:spPr>
        <p:txBody>
          <a:bodyPr/>
          <a:lstStyle/>
          <a:p>
            <a:r>
              <a:rPr lang="sr-Latn-RS" dirty="0"/>
              <a:t>AUTLAJER - IZNIMAK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87263B-E4A4-9D88-AF74-F8E3B71BB8F2}"/>
                  </a:ext>
                </a:extLst>
              </p:cNvPr>
              <p:cNvSpPr txBox="1"/>
              <p:nvPr/>
            </p:nvSpPr>
            <p:spPr>
              <a:xfrm>
                <a:off x="3040102" y="4221088"/>
                <a:ext cx="3342133" cy="1352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sr-Latn-R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R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R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sr-Latn-R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RS" sz="3200" b="0" i="1" smtClean="0">
                                  <a:latin typeface="Cambria Math" panose="02040503050406030204" pitchFamily="18" charset="0"/>
                                </a:rPr>
                                <m:t>𝑀𝑑𝑛</m:t>
                              </m:r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sr-Latn-R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3200" b="0" i="1" smtClean="0">
                                  <a:latin typeface="Cambria Math" panose="02040503050406030204" pitchFamily="18" charset="0"/>
                                </a:rPr>
                                <m:t>𝑀𝐴𝐷</m:t>
                              </m:r>
                            </m:num>
                            <m:den>
                              <m:r>
                                <a:rPr lang="sr-Latn-RS" sz="3200" b="0" i="1" smtClean="0">
                                  <a:latin typeface="Cambria Math" panose="02040503050406030204" pitchFamily="18" charset="0"/>
                                </a:rPr>
                                <m:t>0.6745</m:t>
                              </m:r>
                            </m:den>
                          </m:f>
                        </m:den>
                      </m:f>
                      <m:r>
                        <a:rPr lang="sr-Latn-R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sr-Latn-R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2.24</m:t>
                      </m:r>
                    </m:oMath>
                  </m:oMathPara>
                </a14:m>
                <a:endParaRPr lang="sr-Latn-R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87263B-E4A4-9D88-AF74-F8E3B71BB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102" y="4221088"/>
                <a:ext cx="3342133" cy="1352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uiExpand="1" build="p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>
            <a:extLst>
              <a:ext uri="{FF2B5EF4-FFF2-40B4-BE49-F238E27FC236}">
                <a16:creationId xmlns:a16="http://schemas.microsoft.com/office/drawing/2014/main" id="{9AEE4E4D-6800-CECA-6CFB-135E65D7E4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1628800"/>
            <a:ext cx="8316416" cy="4772000"/>
          </a:xfrm>
        </p:spPr>
        <p:txBody>
          <a:bodyPr/>
          <a:lstStyle/>
          <a:p>
            <a:pPr lvl="0"/>
            <a:r>
              <a:rPr lang="sr-Latn-RS" dirty="0"/>
              <a:t>P</a:t>
            </a:r>
            <a:r>
              <a:rPr lang="sr-Cyrl-CS" dirty="0"/>
              <a:t>rimeniti i klasični i robustni postupak. </a:t>
            </a:r>
            <a:endParaRPr lang="sr-Latn-RS" dirty="0"/>
          </a:p>
          <a:p>
            <a:pPr lvl="0"/>
            <a:r>
              <a:rPr lang="sr-Cyrl-CS" dirty="0"/>
              <a:t>Ako su ishodi isti (ili približno isti) onda je to sjajno!</a:t>
            </a:r>
            <a:endParaRPr lang="sr-Latn-RS" dirty="0"/>
          </a:p>
          <a:p>
            <a:pPr lvl="0"/>
            <a:r>
              <a:rPr lang="sr-Cyrl-CS" dirty="0"/>
              <a:t>Ako se ishodi ovih postupaka bitno razlikuju</a:t>
            </a:r>
            <a:endParaRPr lang="sr-Latn-RS" dirty="0"/>
          </a:p>
          <a:p>
            <a:pPr lvl="1"/>
            <a:r>
              <a:rPr lang="sr-Cyrl-CS" dirty="0"/>
              <a:t>ponovo </a:t>
            </a:r>
            <a:r>
              <a:rPr lang="sr-Latn-RS" dirty="0"/>
              <a:t>se </a:t>
            </a:r>
            <a:r>
              <a:rPr lang="sr-Cyrl-CS" dirty="0"/>
              <a:t>pozabaviti samim podacima, a posebno autlajerima. </a:t>
            </a:r>
            <a:endParaRPr lang="sr-Latn-RS" dirty="0"/>
          </a:p>
          <a:p>
            <a:pPr algn="just" eaLnBrk="1" hangingPunct="1">
              <a:buClr>
                <a:srgbClr val="000099"/>
              </a:buClr>
            </a:pPr>
            <a:r>
              <a:rPr lang="sr-Latn-RS" dirty="0"/>
              <a:t>A</a:t>
            </a:r>
            <a:r>
              <a:rPr lang="sr-Cyrl-CS" dirty="0"/>
              <a:t>utlajeri nisu zanimljivi samo statistički, oni su često zanimljivi teorijski (i psihološki)! </a:t>
            </a:r>
            <a:endParaRPr lang="sr-Latn-RS" dirty="0"/>
          </a:p>
          <a:p>
            <a:pPr algn="just" eaLnBrk="1" hangingPunct="1">
              <a:buClr>
                <a:srgbClr val="000099"/>
              </a:buClr>
            </a:pPr>
            <a:endParaRPr lang="hr-HR" altLang="sr-Latn-RS" sz="28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B9F3C-FEE9-A120-BE17-C3308551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PREPORUKA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DCB96-10F4-FC04-DE9D-A296CDDDA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10C94-435F-991F-C137-08BA20836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1026" name="Picture 2" descr="Outlier? | Gabriel Ryan, FRM">
            <a:extLst>
              <a:ext uri="{FF2B5EF4-FFF2-40B4-BE49-F238E27FC236}">
                <a16:creationId xmlns:a16="http://schemas.microsoft.com/office/drawing/2014/main" id="{AE54EC1E-1DB8-7EF2-A7C2-9F304F5B4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" y="44624"/>
            <a:ext cx="9066245" cy="679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695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E6430-F2BD-A2AD-6CDF-237282D47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BB2DD-4F3C-2D62-61B7-0F299788A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1B29C5-45FE-613D-7E54-E76962DF4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91" y="0"/>
            <a:ext cx="8722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6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1BCD864-CBF9-0B40-8533-B3FD007F4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152400"/>
            <a:ext cx="76962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4000" b="1" kern="0" dirty="0">
                <a:solidFill>
                  <a:srgbClr val="393C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sr-Latn-RS" sz="4000" b="1" kern="0" dirty="0">
                <a:solidFill>
                  <a:srgbClr val="393C00"/>
                </a:solidFill>
                <a:latin typeface="+mj-lt"/>
                <a:ea typeface="+mj-ea"/>
                <a:cs typeface="+mj-cs"/>
              </a:rPr>
              <a:t>DA LI NAS OČI VARAJU?</a:t>
            </a:r>
            <a:endParaRPr lang="en-US" sz="4000" b="1" kern="0" dirty="0">
              <a:solidFill>
                <a:srgbClr val="393C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E9DA87-F9BF-7929-EA05-1846D1056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196752"/>
            <a:ext cx="80772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sr-Latn-RS" sz="3200" dirty="0" err="1"/>
              <a:t>Zašto</a:t>
            </a:r>
            <a:r>
              <a:rPr lang="en-US" altLang="sr-Latn-RS" sz="3200" dirty="0"/>
              <a:t> I KADA </a:t>
            </a:r>
            <a:r>
              <a:rPr lang="en-US" altLang="sr-Latn-RS" sz="3200" dirty="0" err="1"/>
              <a:t>varaju</a:t>
            </a:r>
            <a:r>
              <a:rPr lang="en-US" altLang="sr-Latn-RS" sz="3200" dirty="0"/>
              <a:t>?</a:t>
            </a:r>
          </a:p>
          <a:p>
            <a:pPr eaLnBrk="1" hangingPunct="1"/>
            <a:endParaRPr lang="en-US" altLang="sr-Latn-RS" sz="32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sr-Latn-RS" sz="3200" dirty="0"/>
              <a:t>U USLOVIMA U KOJIMA NISU NASTAL</a:t>
            </a:r>
            <a:r>
              <a:rPr lang="sr-Latn-RS" altLang="sr-Latn-RS" sz="3200" dirty="0"/>
              <a:t>E</a:t>
            </a:r>
            <a:r>
              <a:rPr lang="en-US" altLang="sr-Latn-RS" sz="3200" dirty="0"/>
              <a:t>!</a:t>
            </a:r>
          </a:p>
          <a:p>
            <a:pPr eaLnBrk="1" hangingPunct="1"/>
            <a:endParaRPr lang="en-US" altLang="sr-Latn-RS" sz="32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sr-Latn-RS" sz="3200" dirty="0"/>
              <a:t>Kao </a:t>
            </a:r>
            <a:r>
              <a:rPr lang="en-US" altLang="sr-Latn-RS" sz="3200" dirty="0" err="1"/>
              <a:t>mašine</a:t>
            </a:r>
            <a:r>
              <a:rPr lang="en-US" altLang="sr-Latn-RS" sz="3200" dirty="0"/>
              <a:t> u </a:t>
            </a:r>
            <a:r>
              <a:rPr lang="en-US" altLang="sr-Latn-RS" sz="3200" dirty="0" err="1"/>
              <a:t>ekstremnim</a:t>
            </a:r>
            <a:r>
              <a:rPr lang="en-US" altLang="sr-Latn-RS" sz="3200" dirty="0"/>
              <a:t> </a:t>
            </a:r>
            <a:r>
              <a:rPr lang="en-US" altLang="sr-Latn-RS" sz="3200" dirty="0" err="1"/>
              <a:t>uslovima</a:t>
            </a:r>
            <a:endParaRPr lang="en-US" altLang="sr-Latn-RS" sz="3200" dirty="0"/>
          </a:p>
        </p:txBody>
      </p:sp>
      <p:pic>
        <p:nvPicPr>
          <p:cNvPr id="28679" name="Picture 7" descr="C:\Users\Oliver\Google Drive\Prezentacije_percepcija\slicke i filmcici\car_extreme conditions.jpg">
            <a:extLst>
              <a:ext uri="{FF2B5EF4-FFF2-40B4-BE49-F238E27FC236}">
                <a16:creationId xmlns:a16="http://schemas.microsoft.com/office/drawing/2014/main" id="{EE4197B8-6BB7-9D50-658F-3349C2E32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962400"/>
            <a:ext cx="36623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C:\Users\Oliver\Google Drive\Prezentacije_percepcija\slicke i filmcici\mobile-phone-store-in-extreme-conditions-600-32440.jpg">
            <a:extLst>
              <a:ext uri="{FF2B5EF4-FFF2-40B4-BE49-F238E27FC236}">
                <a16:creationId xmlns:a16="http://schemas.microsoft.com/office/drawing/2014/main" id="{9950C0FF-EB7D-53FD-747B-CB7BF3C5E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4335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>
            <a:extLst>
              <a:ext uri="{FF2B5EF4-FFF2-40B4-BE49-F238E27FC236}">
                <a16:creationId xmlns:a16="http://schemas.microsoft.com/office/drawing/2014/main" id="{8AF3352B-6282-FFFB-CD98-3D75ACBEE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-27790"/>
            <a:ext cx="8244408" cy="1143000"/>
          </a:xfrm>
        </p:spPr>
        <p:txBody>
          <a:bodyPr/>
          <a:lstStyle/>
          <a:p>
            <a:pPr eaLnBrk="1" hangingPunct="1">
              <a:defRPr/>
            </a:pPr>
            <a:r>
              <a:rPr lang="sr-Latn-RS" sz="4000" dirty="0"/>
              <a:t>Klasični postupci</a:t>
            </a:r>
            <a:endParaRPr lang="en-US" sz="4000" dirty="0"/>
          </a:p>
        </p:txBody>
      </p:sp>
      <p:sp>
        <p:nvSpPr>
          <p:cNvPr id="4099" name="Rectangle 6">
            <a:extLst>
              <a:ext uri="{FF2B5EF4-FFF2-40B4-BE49-F238E27FC236}">
                <a16:creationId xmlns:a16="http://schemas.microsoft.com/office/drawing/2014/main" id="{31534472-23A6-D1E7-27EB-A796E7FC4DB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15013" y="1916832"/>
            <a:ext cx="3675063" cy="4114800"/>
          </a:xfrm>
        </p:spPr>
        <p:txBody>
          <a:bodyPr/>
          <a:lstStyle/>
          <a:p>
            <a:pPr eaLnBrk="1" hangingPunct="1"/>
            <a:r>
              <a:rPr lang="sr-Latn-RS" altLang="sr-Latn-RS" sz="2800" dirty="0"/>
              <a:t>K. Pirson</a:t>
            </a:r>
            <a:r>
              <a:rPr lang="sr-Cyrl-CS" altLang="sr-Latn-RS" sz="2800" dirty="0"/>
              <a:t>;</a:t>
            </a:r>
          </a:p>
          <a:p>
            <a:pPr eaLnBrk="1" hangingPunct="1"/>
            <a:r>
              <a:rPr lang="sr-Latn-RS" altLang="sr-Latn-RS" sz="2800" dirty="0"/>
              <a:t>V. Goset</a:t>
            </a:r>
            <a:r>
              <a:rPr lang="sr-Cyrl-CS" altLang="sr-Latn-RS" sz="2800" dirty="0"/>
              <a:t> (“</a:t>
            </a:r>
            <a:r>
              <a:rPr lang="sr-Latn-RS" altLang="sr-Latn-RS" sz="2800" dirty="0"/>
              <a:t>Student</a:t>
            </a:r>
            <a:r>
              <a:rPr lang="sr-Cyrl-CS" altLang="sr-Latn-RS" sz="2800" dirty="0"/>
              <a:t>”);</a:t>
            </a:r>
            <a:endParaRPr lang="sr-Latn-CS" altLang="sr-Latn-RS" sz="2800" dirty="0"/>
          </a:p>
          <a:p>
            <a:pPr eaLnBrk="1" hangingPunct="1"/>
            <a:r>
              <a:rPr lang="sr-Latn-RS" altLang="sr-Latn-RS" sz="2800" dirty="0"/>
              <a:t>R. Fišer</a:t>
            </a:r>
            <a:endParaRPr lang="sr-Cyrl-CS" altLang="sr-Latn-RS" sz="2800" dirty="0"/>
          </a:p>
          <a:p>
            <a:pPr eaLnBrk="1" hangingPunct="1"/>
            <a:r>
              <a:rPr lang="sr-Latn-RS" altLang="sr-Latn-RS" sz="2800" dirty="0"/>
              <a:t>E. Pirson</a:t>
            </a:r>
            <a:r>
              <a:rPr lang="sr-Cyrl-CS" altLang="sr-Latn-RS" sz="2800" dirty="0"/>
              <a:t>;</a:t>
            </a:r>
          </a:p>
          <a:p>
            <a:pPr eaLnBrk="1" hangingPunct="1"/>
            <a:r>
              <a:rPr lang="sr-Latn-RS" altLang="sr-Latn-RS" sz="2800" dirty="0"/>
              <a:t>J. Nojman</a:t>
            </a:r>
            <a:r>
              <a:rPr lang="sr-Cyrl-CS" altLang="sr-Latn-RS" sz="2800" dirty="0"/>
              <a:t>;</a:t>
            </a:r>
          </a:p>
          <a:p>
            <a:pPr eaLnBrk="1" hangingPunct="1"/>
            <a:r>
              <a:rPr lang="sr-Latn-RS" altLang="sr-Latn-RS" sz="2800" dirty="0"/>
              <a:t>S. R. Rao</a:t>
            </a:r>
            <a:r>
              <a:rPr lang="sr-Cyrl-CS" altLang="sr-Latn-RS" sz="2800" dirty="0"/>
              <a:t>;</a:t>
            </a:r>
          </a:p>
          <a:p>
            <a:pPr eaLnBrk="1" hangingPunct="1"/>
            <a:r>
              <a:rPr lang="sr-Latn-RS" altLang="sr-Latn-RS" sz="2800" dirty="0"/>
              <a:t>H. Šefe…</a:t>
            </a:r>
            <a:endParaRPr lang="en-US" altLang="sr-Latn-RS" sz="2800" dirty="0"/>
          </a:p>
        </p:txBody>
      </p:sp>
      <p:pic>
        <p:nvPicPr>
          <p:cNvPr id="4100" name="Picture 7">
            <a:extLst>
              <a:ext uri="{FF2B5EF4-FFF2-40B4-BE49-F238E27FC236}">
                <a16:creationId xmlns:a16="http://schemas.microsoft.com/office/drawing/2014/main" id="{D8E8AD84-E7D8-4652-5C83-E75C07CF79FB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916832"/>
            <a:ext cx="3675063" cy="4464050"/>
          </a:xfrm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85595651-2E70-AC51-ED04-E9006492C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783" y="1052736"/>
            <a:ext cx="7462293" cy="67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sr-Latn-RS" altLang="sr-Latn-RS" kern="0" dirty="0"/>
              <a:t>Prva polovina 20. veka</a:t>
            </a:r>
            <a:endParaRPr lang="en-US" altLang="sr-Latn-RS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allAtOnce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8234767A-13B1-2A43-2222-6DF0A6C67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772400" cy="11430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sr-Latn-RS" sz="4000" dirty="0"/>
              <a:t>Robustni postupci</a:t>
            </a:r>
            <a:endParaRPr lang="en-US" sz="4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AB87468-E8CF-1733-0505-32280D6B477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29832" y="2050504"/>
            <a:ext cx="3314576" cy="4114800"/>
          </a:xfrm>
        </p:spPr>
        <p:txBody>
          <a:bodyPr/>
          <a:lstStyle/>
          <a:p>
            <a:pPr eaLnBrk="1" hangingPunct="1"/>
            <a:r>
              <a:rPr lang="sr-Latn-RS" altLang="sr-Latn-RS" sz="2800" dirty="0"/>
              <a:t>Dž. Tjuki</a:t>
            </a:r>
            <a:r>
              <a:rPr lang="sr-Cyrl-CS" altLang="sr-Latn-RS" sz="2800" dirty="0"/>
              <a:t>;</a:t>
            </a:r>
          </a:p>
          <a:p>
            <a:pPr eaLnBrk="1" hangingPunct="1"/>
            <a:r>
              <a:rPr lang="sr-Latn-RS" altLang="sr-Latn-RS" sz="2800" dirty="0"/>
              <a:t>P. Huber</a:t>
            </a:r>
            <a:r>
              <a:rPr lang="sr-Cyrl-CS" altLang="sr-Latn-RS" sz="2800" dirty="0"/>
              <a:t>;</a:t>
            </a:r>
          </a:p>
          <a:p>
            <a:pPr eaLnBrk="1" hangingPunct="1"/>
            <a:r>
              <a:rPr lang="sr-Latn-RS" altLang="sr-Latn-RS" sz="2800" dirty="0"/>
              <a:t>F. Hempel</a:t>
            </a:r>
            <a:r>
              <a:rPr lang="sr-Cyrl-CS" altLang="sr-Latn-RS" sz="2800" dirty="0"/>
              <a:t>;</a:t>
            </a:r>
          </a:p>
          <a:p>
            <a:pPr eaLnBrk="1" hangingPunct="1"/>
            <a:r>
              <a:rPr lang="sr-Latn-RS" altLang="sr-Latn-RS" sz="2800" dirty="0"/>
              <a:t>Dž. Bredli</a:t>
            </a:r>
            <a:r>
              <a:rPr lang="sr-Cyrl-CS" altLang="sr-Latn-RS" sz="2800" dirty="0"/>
              <a:t>;</a:t>
            </a:r>
          </a:p>
          <a:p>
            <a:pPr eaLnBrk="1" hangingPunct="1"/>
            <a:r>
              <a:rPr lang="sr-Latn-RS" altLang="sr-Latn-RS" sz="2800" dirty="0"/>
              <a:t>P. Ruseu</a:t>
            </a:r>
            <a:r>
              <a:rPr lang="sr-Cyrl-CS" altLang="sr-Latn-RS" sz="2800" dirty="0"/>
              <a:t>;</a:t>
            </a:r>
          </a:p>
          <a:p>
            <a:pPr eaLnBrk="1" hangingPunct="1"/>
            <a:r>
              <a:rPr lang="sr-Latn-RS" altLang="sr-Latn-RS" sz="2800" dirty="0"/>
              <a:t>R. Marona…</a:t>
            </a:r>
            <a:endParaRPr lang="en-US" altLang="sr-Latn-RS" sz="2800" dirty="0"/>
          </a:p>
        </p:txBody>
      </p:sp>
      <p:pic>
        <p:nvPicPr>
          <p:cNvPr id="5125" name="Picture 7">
            <a:extLst>
              <a:ext uri="{FF2B5EF4-FFF2-40B4-BE49-F238E27FC236}">
                <a16:creationId xmlns:a16="http://schemas.microsoft.com/office/drawing/2014/main" id="{BF2275F6-2B6A-C8A1-6422-2E4040A7E122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192" y="1988840"/>
            <a:ext cx="3530600" cy="4298950"/>
          </a:xfrm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DD509545-F4F7-9268-55E2-35BD2DF25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783" y="1052736"/>
            <a:ext cx="7462293" cy="67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sr-Latn-RS" altLang="sr-Latn-RS" kern="0" dirty="0"/>
              <a:t>Druga polovina 20. veka</a:t>
            </a:r>
            <a:endParaRPr lang="en-US" altLang="sr-Latn-RS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allAtOnce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7EC9BF60-9AB4-FD81-1B48-ABB69369B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2" y="1844824"/>
            <a:ext cx="8243887" cy="4632176"/>
          </a:xfrm>
        </p:spPr>
        <p:txBody>
          <a:bodyPr/>
          <a:lstStyle/>
          <a:p>
            <a:r>
              <a:rPr lang="sr-Cyrl-CS" sz="2600" dirty="0"/>
              <a:t>Klasični parametrijski statistički postupci počivaju na pretpostavci</a:t>
            </a:r>
            <a:r>
              <a:rPr lang="sr-Latn-RS" sz="2600" dirty="0"/>
              <a:t>:</a:t>
            </a:r>
          </a:p>
          <a:p>
            <a:pPr lvl="1"/>
            <a:r>
              <a:rPr lang="sr-Cyrl-CS" sz="2200" dirty="0"/>
              <a:t>normalna (univarijaciona ili multivarijaciona) raspodela </a:t>
            </a:r>
            <a:r>
              <a:rPr lang="sr-Latn-RS" sz="2200" dirty="0"/>
              <a:t>je </a:t>
            </a:r>
            <a:r>
              <a:rPr lang="sr-Cyrl-CS" sz="2200" dirty="0"/>
              <a:t>a</a:t>
            </a:r>
            <a:r>
              <a:rPr lang="en-US" sz="2200" dirty="0" err="1"/>
              <a:t>dekvat</a:t>
            </a:r>
            <a:r>
              <a:rPr lang="sr-Cyrl-CS" sz="2200" dirty="0"/>
              <a:t>a</a:t>
            </a:r>
            <a:r>
              <a:rPr lang="en-US" sz="2200" dirty="0"/>
              <a:t>n </a:t>
            </a:r>
            <a:r>
              <a:rPr lang="sr-Cyrl-CS" sz="2200" dirty="0"/>
              <a:t>teorijski model stohastičkog procesa (stvarnosti!) koji generiše podatke</a:t>
            </a:r>
            <a:endParaRPr lang="sr-Latn-RS" sz="2200" dirty="0"/>
          </a:p>
          <a:p>
            <a:pPr lvl="0"/>
            <a:r>
              <a:rPr lang="sr-Latn-RS" sz="2600" dirty="0"/>
              <a:t>Odnosi se na </a:t>
            </a:r>
            <a:r>
              <a:rPr lang="sr-Cyrl-CS" sz="2600" dirty="0"/>
              <a:t>deskriptivn</a:t>
            </a:r>
            <a:r>
              <a:rPr lang="sr-Latn-RS" sz="2600" dirty="0"/>
              <a:t>e (AS, Sd...) i in</a:t>
            </a:r>
            <a:r>
              <a:rPr lang="sr-Cyrl-CS" sz="2600" dirty="0"/>
              <a:t>ferencijaln</a:t>
            </a:r>
            <a:r>
              <a:rPr lang="sr-Latn-RS" sz="2600" dirty="0"/>
              <a:t>e (t, F, </a:t>
            </a:r>
            <a:r>
              <a:rPr lang="el-GR" sz="2600" dirty="0"/>
              <a:t>χ</a:t>
            </a:r>
            <a:r>
              <a:rPr lang="sr-Latn-RS" sz="2600" baseline="30000" dirty="0"/>
              <a:t>2</a:t>
            </a:r>
            <a:r>
              <a:rPr lang="sr-Latn-RS" sz="2600" dirty="0"/>
              <a:t>...</a:t>
            </a:r>
            <a:r>
              <a:rPr lang="sr-Cyrl-CS" sz="2600" dirty="0"/>
              <a:t>)</a:t>
            </a:r>
            <a:r>
              <a:rPr lang="sr-Latn-RS" sz="2600" dirty="0"/>
              <a:t> mere. </a:t>
            </a:r>
          </a:p>
          <a:p>
            <a:pPr lvl="0"/>
            <a:r>
              <a:rPr lang="sr-Cyrl-CS" sz="2600" dirty="0"/>
              <a:t>“Bog voli normalnu krivu!”</a:t>
            </a:r>
            <a:endParaRPr lang="sr-Latn-RS" sz="2600" dirty="0"/>
          </a:p>
          <a:p>
            <a:pPr algn="just" eaLnBrk="1" hangingPunct="1">
              <a:spcBef>
                <a:spcPct val="55000"/>
              </a:spcBef>
              <a:buClr>
                <a:srgbClr val="000099"/>
              </a:buClr>
            </a:pPr>
            <a:endParaRPr lang="en-US" altLang="sr-Latn-RS" sz="2600" dirty="0">
              <a:solidFill>
                <a:schemeClr val="hlin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E58CD-03D3-F9CC-BBBE-FD97E3D3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000" dirty="0"/>
              <a:t>KLASIČNI PARAMETRIJSKI POSTUPCI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43072713-0D8A-F52F-7133-A8DD69EA7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3608" y="1808030"/>
            <a:ext cx="8100392" cy="4752528"/>
          </a:xfrm>
        </p:spPr>
        <p:txBody>
          <a:bodyPr/>
          <a:lstStyle/>
          <a:p>
            <a:r>
              <a:rPr lang="sr-Cyrl-CS" sz="2600" dirty="0"/>
              <a:t>Parametar lokacije (centralne tendencije)</a:t>
            </a:r>
            <a:endParaRPr lang="sr-Latn-RS" sz="2600" dirty="0"/>
          </a:p>
          <a:p>
            <a:pPr lvl="1"/>
            <a:r>
              <a:rPr lang="sr-Cyrl-CS" sz="2200" dirty="0"/>
              <a:t>aritmetička sredina;</a:t>
            </a:r>
            <a:endParaRPr lang="sr-Latn-RS" sz="2200" dirty="0"/>
          </a:p>
          <a:p>
            <a:pPr lvl="0"/>
            <a:r>
              <a:rPr lang="sr-Cyrl-CS" sz="2600" dirty="0"/>
              <a:t>Parametar skale (raspršenja) </a:t>
            </a:r>
            <a:endParaRPr lang="sr-Latn-RS" sz="2600" dirty="0"/>
          </a:p>
          <a:p>
            <a:pPr lvl="1"/>
            <a:r>
              <a:rPr lang="sr-Cyrl-CS" sz="2200" dirty="0"/>
              <a:t>varijansa (standardna devijacija);</a:t>
            </a:r>
            <a:endParaRPr lang="sr-Latn-RS" sz="2200" dirty="0"/>
          </a:p>
          <a:p>
            <a:pPr lvl="0"/>
            <a:r>
              <a:rPr lang="sr-Cyrl-CS" sz="2600" dirty="0"/>
              <a:t>Parametar povezanosti </a:t>
            </a:r>
            <a:endParaRPr lang="sr-Latn-RS" sz="2600" dirty="0"/>
          </a:p>
          <a:p>
            <a:pPr lvl="1"/>
            <a:r>
              <a:rPr lang="sr-Cyrl-CS" sz="2200" dirty="0"/>
              <a:t>Brave-Pirsonov koeficijent linearne korelacije.</a:t>
            </a:r>
            <a:endParaRPr lang="sr-Latn-RS" sz="2200" dirty="0"/>
          </a:p>
          <a:p>
            <a:r>
              <a:rPr lang="sr-Latn-RS" sz="2600" dirty="0"/>
              <a:t>Z</a:t>
            </a:r>
            <a:r>
              <a:rPr lang="sr-Cyrl-CS" sz="2600" dirty="0"/>
              <a:t>a kvantitativn</a:t>
            </a:r>
            <a:r>
              <a:rPr lang="sr-Latn-RS" sz="2600" dirty="0"/>
              <a:t>e</a:t>
            </a:r>
            <a:r>
              <a:rPr lang="sr-Cyrl-CS" sz="2600" dirty="0"/>
              <a:t> varijabl</a:t>
            </a:r>
            <a:r>
              <a:rPr lang="sr-Latn-RS" sz="2600" dirty="0"/>
              <a:t>e, </a:t>
            </a:r>
            <a:r>
              <a:rPr lang="sr-Cyrl-CS" sz="2600" dirty="0"/>
              <a:t>u svetu u kojem “vladaju” normalne raspodele</a:t>
            </a:r>
            <a:r>
              <a:rPr lang="sr-Latn-RS" sz="2600" dirty="0"/>
              <a:t>, koji su ključni parametri:</a:t>
            </a:r>
          </a:p>
          <a:p>
            <a:pPr lvl="1"/>
            <a:r>
              <a:rPr lang="sr-Cyrl-CS" sz="2200" dirty="0"/>
              <a:t>centralne tendendije (</a:t>
            </a:r>
            <a:r>
              <a:rPr lang="sr-Cyrl-CS" sz="2200" i="1" dirty="0"/>
              <a:t>lokacije</a:t>
            </a:r>
            <a:r>
              <a:rPr lang="sr-Cyrl-CS" sz="2200" dirty="0"/>
              <a:t>)</a:t>
            </a:r>
            <a:r>
              <a:rPr lang="sr-Latn-RS" sz="2200" dirty="0"/>
              <a:t>,</a:t>
            </a:r>
          </a:p>
          <a:p>
            <a:pPr lvl="1"/>
            <a:r>
              <a:rPr lang="sr-Latn-RS" sz="2200" dirty="0"/>
              <a:t> </a:t>
            </a:r>
            <a:r>
              <a:rPr lang="sr-Cyrl-CS" sz="2200" dirty="0"/>
              <a:t>raspršenja (</a:t>
            </a:r>
            <a:r>
              <a:rPr lang="sr-Cyrl-CS" sz="2200" i="1" dirty="0"/>
              <a:t>skale</a:t>
            </a:r>
            <a:r>
              <a:rPr lang="sr-Cyrl-CS" sz="2200" dirty="0"/>
              <a:t>), </a:t>
            </a:r>
            <a:endParaRPr lang="sr-Latn-RS" sz="2200" dirty="0"/>
          </a:p>
          <a:p>
            <a:pPr lvl="1"/>
            <a:r>
              <a:rPr lang="sr-Cyrl-CS" sz="2200" dirty="0"/>
              <a:t>povezanosti između dveju varijabli?  </a:t>
            </a:r>
            <a:endParaRPr lang="sr-Latn-RS" sz="2200" dirty="0"/>
          </a:p>
          <a:p>
            <a:pPr lvl="0"/>
            <a:endParaRPr lang="sr-Latn-RS" sz="2600" dirty="0"/>
          </a:p>
          <a:p>
            <a:pPr eaLnBrk="1" hangingPunct="1">
              <a:spcBef>
                <a:spcPct val="55000"/>
              </a:spcBef>
              <a:buClr>
                <a:srgbClr val="000099"/>
              </a:buClr>
            </a:pPr>
            <a:endParaRPr lang="en-US" altLang="sr-Latn-RS" sz="2600" dirty="0">
              <a:solidFill>
                <a:schemeClr val="hlink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8813B0F-8C99-7A60-827B-DBDC83C9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786687" cy="1143000"/>
          </a:xfrm>
        </p:spPr>
        <p:txBody>
          <a:bodyPr/>
          <a:lstStyle/>
          <a:p>
            <a:r>
              <a:rPr lang="sr-Latn-RS" sz="4000" dirty="0"/>
              <a:t>KLASIČNI PARAMETRIJSKI POSTUPCI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FB1D91F3-ADCE-7592-1382-A4684C91F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700808"/>
            <a:ext cx="8243887" cy="3600450"/>
          </a:xfrm>
        </p:spPr>
        <p:txBody>
          <a:bodyPr/>
          <a:lstStyle/>
          <a:p>
            <a:r>
              <a:rPr lang="sr-Latn-RS" sz="2800" dirty="0"/>
              <a:t>H. Cramer </a:t>
            </a:r>
            <a:r>
              <a:rPr lang="en-US" sz="2800" dirty="0"/>
              <a:t>(1947)</a:t>
            </a:r>
            <a:r>
              <a:rPr lang="sr-Cyrl-CS" sz="2800" dirty="0"/>
              <a:t> (aforizam se pripisuje Poenkareu)</a:t>
            </a:r>
            <a:r>
              <a:rPr lang="en-US" sz="2800" dirty="0"/>
              <a:t>: </a:t>
            </a:r>
            <a:endParaRPr lang="sr-Latn-RS" sz="2800" dirty="0"/>
          </a:p>
          <a:p>
            <a:pPr lvl="1"/>
            <a:r>
              <a:rPr lang="sr-Latn-RS" sz="2400" i="1" dirty="0"/>
              <a:t>Everyone believ</a:t>
            </a:r>
            <a:r>
              <a:rPr lang="sr-Cyrl-CS" sz="2400" i="1" dirty="0"/>
              <a:t>e</a:t>
            </a:r>
            <a:r>
              <a:rPr lang="sr-Latn-RS" sz="2400" i="1" dirty="0"/>
              <a:t>s in the </a:t>
            </a:r>
            <a:r>
              <a:rPr lang="en-US" sz="2400" i="1" dirty="0"/>
              <a:t>[</a:t>
            </a:r>
            <a:r>
              <a:rPr lang="sr-Latn-RS" sz="2400" i="1" dirty="0"/>
              <a:t>normal</a:t>
            </a:r>
            <a:r>
              <a:rPr lang="en-US" sz="2400" i="1" dirty="0"/>
              <a:t>] law of errors, </a:t>
            </a:r>
            <a:r>
              <a:rPr lang="sr-Latn-RS" sz="2400" i="1" dirty="0"/>
              <a:t>the </a:t>
            </a:r>
            <a:r>
              <a:rPr lang="en-US" sz="2400" i="1" dirty="0" err="1"/>
              <a:t>expe</a:t>
            </a:r>
            <a:r>
              <a:rPr lang="sr-Latn-RS" sz="2400" i="1" dirty="0"/>
              <a:t>rimenters because they think it is a mathematical theorem, the mathematicians because they think it is an experimental fact</a:t>
            </a:r>
          </a:p>
          <a:p>
            <a:pPr lvl="1"/>
            <a:r>
              <a:rPr lang="sr-Cyrl-CS" sz="2400" i="1" dirty="0"/>
              <a:t>Svi veruju u </a:t>
            </a:r>
            <a:r>
              <a:rPr lang="en-US" sz="2400" i="1" dirty="0"/>
              <a:t>[</a:t>
            </a:r>
            <a:r>
              <a:rPr lang="sr-Cyrl-CS" sz="2400" i="1" dirty="0"/>
              <a:t>normalni</a:t>
            </a:r>
            <a:r>
              <a:rPr lang="en-US" sz="2400" i="1" dirty="0"/>
              <a:t>] </a:t>
            </a:r>
            <a:r>
              <a:rPr lang="sr-Cyrl-CS" sz="2400" i="1" dirty="0"/>
              <a:t>zakon grešaka, eksperimentatori zato što misle da je to matematička teorema, matematičari zato što  misle da je to eksperimentalna činjenica</a:t>
            </a:r>
            <a:endParaRPr lang="sr-Latn-RS" sz="2400" i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kumimoji="1" lang="en-US" altLang="sr-Latn-R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F88C2-8DC2-E40F-93C6-BE1E4C36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i="1" dirty="0"/>
              <a:t>Bog voli normalnu krivu</a:t>
            </a:r>
            <a:r>
              <a:rPr lang="sr-Latn-RS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2864</TotalTime>
  <Words>1731</Words>
  <Application>Microsoft Office PowerPoint</Application>
  <PresentationFormat>On-screen Show (4:3)</PresentationFormat>
  <Paragraphs>233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Cambria Math</vt:lpstr>
      <vt:lpstr>Symbol</vt:lpstr>
      <vt:lpstr>Times New Roman</vt:lpstr>
      <vt:lpstr>Wingdings</vt:lpstr>
      <vt:lpstr>Default Design</vt:lpstr>
      <vt:lpstr>STATISTIKA U PSIHOLOGIJI 2   ROBUSTNOST U STATISTICI – OSNOVNI POJMOVI</vt:lpstr>
      <vt:lpstr>ILUZIJE SVETLINE</vt:lpstr>
      <vt:lpstr>PowerPoint Presentation</vt:lpstr>
      <vt:lpstr>PowerPoint Presentation</vt:lpstr>
      <vt:lpstr>Klasični postupci</vt:lpstr>
      <vt:lpstr>Robustni postupci</vt:lpstr>
      <vt:lpstr>KLASIČNI PARAMETRIJSKI POSTUPCI</vt:lpstr>
      <vt:lpstr>KLASIČNI PARAMETRIJSKI POSTUPCI</vt:lpstr>
      <vt:lpstr>Bog voli normalnu krivu?</vt:lpstr>
      <vt:lpstr>Bog voli normalnu krivu?</vt:lpstr>
      <vt:lpstr>Bog voli normalnu krivu?</vt:lpstr>
      <vt:lpstr>ROBUSTNOST?</vt:lpstr>
      <vt:lpstr>Normalna i ne-normalna raspodela</vt:lpstr>
      <vt:lpstr>ROBUSTNOST (POSTOJANOST)</vt:lpstr>
      <vt:lpstr>ROBUSTNOST</vt:lpstr>
      <vt:lpstr>ROBUSTNOST statističkog testa</vt:lpstr>
      <vt:lpstr>ROBUSTNOST statističkog testa</vt:lpstr>
      <vt:lpstr>FUNKCIJA DISTRIBUCIJE</vt:lpstr>
      <vt:lpstr>ROBUSTNOST parametra</vt:lpstr>
      <vt:lpstr>MATEMATIČKO ODREĐENJE</vt:lpstr>
      <vt:lpstr>TAČKA OTKAZA</vt:lpstr>
      <vt:lpstr>ROBUSTNOST parametra</vt:lpstr>
      <vt:lpstr>MATEMATIČKO ODREĐENJE</vt:lpstr>
      <vt:lpstr>ROBUSTNOST parametra</vt:lpstr>
      <vt:lpstr>SVOJSTVA OCENITELJA</vt:lpstr>
      <vt:lpstr>ROBUSTNOST ocenitelja</vt:lpstr>
      <vt:lpstr>ROBUSTNOST ocenitelja</vt:lpstr>
      <vt:lpstr>ROBUSTNOST ocenitelja</vt:lpstr>
      <vt:lpstr>ROBUSTNOST klasičnih ocenitelja</vt:lpstr>
      <vt:lpstr>ROBUSTNI ocenitelj AS</vt:lpstr>
      <vt:lpstr>ROBUSTNI ocenitelj variranja</vt:lpstr>
      <vt:lpstr> EKSTREMNE PROCENE?</vt:lpstr>
      <vt:lpstr>EKSTREMNE PROCENE?</vt:lpstr>
      <vt:lpstr>AUTLAJER - IZNIMAK</vt:lpstr>
      <vt:lpstr>PREPORUKA</vt:lpstr>
      <vt:lpstr>PowerPoint Presentation</vt:lpstr>
      <vt:lpstr>PowerPoint Presentation</vt:lpstr>
    </vt:vector>
  </TitlesOfParts>
  <Company>IS Petnica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u metodologiju psiholoških istraživanja</dc:title>
  <dc:creator>PIE</dc:creator>
  <cp:lastModifiedBy>Oliver Toskovic</cp:lastModifiedBy>
  <cp:revision>648</cp:revision>
  <dcterms:created xsi:type="dcterms:W3CDTF">2004-02-09T11:10:06Z</dcterms:created>
  <dcterms:modified xsi:type="dcterms:W3CDTF">2026-05-18T21:06:37Z</dcterms:modified>
</cp:coreProperties>
</file>