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1"/>
  </p:notesMasterIdLst>
  <p:sldIdLst>
    <p:sldId id="256" r:id="rId2"/>
    <p:sldId id="257" r:id="rId3"/>
    <p:sldId id="336" r:id="rId4"/>
    <p:sldId id="292" r:id="rId5"/>
    <p:sldId id="306" r:id="rId6"/>
    <p:sldId id="260" r:id="rId7"/>
    <p:sldId id="341" r:id="rId8"/>
    <p:sldId id="261" r:id="rId9"/>
    <p:sldId id="316" r:id="rId10"/>
    <p:sldId id="307" r:id="rId11"/>
    <p:sldId id="309" r:id="rId12"/>
    <p:sldId id="310" r:id="rId13"/>
    <p:sldId id="311" r:id="rId14"/>
    <p:sldId id="342" r:id="rId15"/>
    <p:sldId id="337" r:id="rId16"/>
    <p:sldId id="340" r:id="rId17"/>
    <p:sldId id="339" r:id="rId18"/>
    <p:sldId id="317" r:id="rId19"/>
    <p:sldId id="343" r:id="rId20"/>
    <p:sldId id="338" r:id="rId21"/>
    <p:sldId id="267" r:id="rId22"/>
    <p:sldId id="270" r:id="rId23"/>
    <p:sldId id="323" r:id="rId24"/>
    <p:sldId id="333" r:id="rId25"/>
    <p:sldId id="334" r:id="rId26"/>
    <p:sldId id="324" r:id="rId27"/>
    <p:sldId id="325" r:id="rId28"/>
    <p:sldId id="269" r:id="rId29"/>
    <p:sldId id="268" r:id="rId30"/>
  </p:sldIdLst>
  <p:sldSz cx="12192000" cy="6858000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25" autoAdjust="0"/>
    <p:restoredTop sz="94660"/>
  </p:normalViewPr>
  <p:slideViewPr>
    <p:cSldViewPr snapToGrid="0">
      <p:cViewPr varScale="1">
        <p:scale>
          <a:sx n="70" d="100"/>
          <a:sy n="70" d="100"/>
        </p:scale>
        <p:origin x="-126" y="-60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50CE6580-5ECC-44F8-BC96-6709C86984DC}" type="datetimeFigureOut">
              <a:rPr lang="en-US"/>
              <a:pPr>
                <a:defRPr/>
              </a:pPr>
              <a:t>12/1/2021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50CE88E5-69C3-4449-8CBB-9AC8EBE0D45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602F3D-4811-4A4A-B5BA-5FB70E7DF140}" type="datetimeFigureOut">
              <a:rPr lang="en-US"/>
              <a:pPr>
                <a:defRPr/>
              </a:pPr>
              <a:t>12/1/2021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781A27-1058-4768-B325-0BF13FC4743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9D7FE5-00F4-465E-A57F-6010BF8B1923}" type="datetimeFigureOut">
              <a:rPr lang="en-US"/>
              <a:pPr>
                <a:defRPr/>
              </a:pPr>
              <a:t>12/1/2021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3DDD8D-A213-4735-AA0B-4CBBAFC27BF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8CFE4F-4737-4D9D-AE2D-E8E00020A5DF}" type="datetimeFigureOut">
              <a:rPr lang="en-US"/>
              <a:pPr>
                <a:defRPr/>
              </a:pPr>
              <a:t>12/1/2021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D9C2E8-9DEF-4C48-BDA8-AD73C35AF7C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89CA4F-CFDE-40D4-BB4C-2864440F05F0}" type="datetimeFigureOut">
              <a:rPr lang="en-US"/>
              <a:pPr>
                <a:defRPr/>
              </a:pPr>
              <a:t>12/1/2021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9C6C09-CBF3-4F59-89B4-02053F07396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81287C-28A5-4BCA-A0D7-31A9204AF6A3}" type="datetimeFigureOut">
              <a:rPr lang="en-US"/>
              <a:pPr>
                <a:defRPr/>
              </a:pPr>
              <a:t>12/1/2021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DAFEC8-83DE-4DAF-8B26-B3B062F816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F4C710-0826-478C-87DE-59F356BF625A}" type="datetimeFigureOut">
              <a:rPr lang="en-US"/>
              <a:pPr>
                <a:defRPr/>
              </a:pPr>
              <a:t>12/1/2021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68D055-88C4-4ACC-9D64-C7C363952FA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05ED45-6544-43D5-9BE4-7EF6BF67B066}" type="datetimeFigureOut">
              <a:rPr lang="en-US"/>
              <a:pPr>
                <a:defRPr/>
              </a:pPr>
              <a:t>12/1/2021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A6D97E-4C98-4DC0-BF73-B6F01919C6A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258EFB-563B-4985-8099-DB4DD5CFE5A5}" type="datetimeFigureOut">
              <a:rPr lang="en-US"/>
              <a:pPr>
                <a:defRPr/>
              </a:pPr>
              <a:t>12/1/2021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DBC172-8437-4374-B2CC-FB0F199201D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BF2669-22EC-4C51-BE71-4503293BA510}" type="datetimeFigureOut">
              <a:rPr lang="en-US"/>
              <a:pPr>
                <a:defRPr/>
              </a:pPr>
              <a:t>12/1/2021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25B380-4AF4-421E-99D7-199478B176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088C2D-87A3-4BA6-AD46-B6D48D78F040}" type="datetimeFigureOut">
              <a:rPr lang="en-US"/>
              <a:pPr>
                <a:defRPr/>
              </a:pPr>
              <a:t>12/1/2021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A5F7DF-724C-4F15-B1CB-85F4773F968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0FDA47-29D9-4BE0-87AE-98EC6F663883}" type="datetimeFigureOut">
              <a:rPr lang="en-US"/>
              <a:pPr>
                <a:defRPr/>
              </a:pPr>
              <a:t>12/1/2021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534138-55A7-458F-B667-04BC93B3FBA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94813D9E-9FA7-4A6C-AB37-7D6B4E5246D4}" type="datetimeFigureOut">
              <a:rPr lang="en-US"/>
              <a:pPr>
                <a:defRPr/>
              </a:pPr>
              <a:t>12/1/2021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194FF50B-1779-467C-A4EB-3E8E1DEEBD4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Title 1"/>
          <p:cNvSpPr>
            <a:spLocks noGrp="1"/>
          </p:cNvSpPr>
          <p:nvPr>
            <p:ph type="ctrTitle"/>
          </p:nvPr>
        </p:nvSpPr>
        <p:spPr>
          <a:xfrm>
            <a:off x="950913" y="1122363"/>
            <a:ext cx="10521950" cy="2387600"/>
          </a:xfrm>
        </p:spPr>
        <p:txBody>
          <a:bodyPr/>
          <a:lstStyle/>
          <a:p>
            <a:pPr eaLnBrk="1" hangingPunct="1">
              <a:defRPr/>
            </a:pPr>
            <a:r>
              <a:rPr lang="en-US" sz="5400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Neuropsihološki </a:t>
            </a:r>
            <a:r>
              <a:rPr lang="sr-Latn-CS" sz="5400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deficit kod </a:t>
            </a:r>
            <a:r>
              <a:rPr lang="en-US" sz="5400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psihijatrijskih poremećaja</a:t>
            </a:r>
          </a:p>
        </p:txBody>
      </p:sp>
      <p:sp>
        <p:nvSpPr>
          <p:cNvPr id="14338" name="Subtitle 2"/>
          <p:cNvSpPr>
            <a:spLocks noGrp="1"/>
          </p:cNvSpPr>
          <p:nvPr>
            <p:ph type="subTitle" idx="1"/>
          </p:nvPr>
        </p:nvSpPr>
        <p:spPr>
          <a:xfrm>
            <a:off x="1524000" y="3806825"/>
            <a:ext cx="9144000" cy="1655763"/>
          </a:xfrm>
        </p:spPr>
        <p:txBody>
          <a:bodyPr/>
          <a:lstStyle/>
          <a:p>
            <a:pPr eaLnBrk="1" hangingPunct="1"/>
            <a:r>
              <a:rPr lang="en-US" smtClean="0"/>
              <a:t>Doc. Ivana Peruničić-Mladenović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>
              <a:defRPr/>
            </a:pPr>
            <a:r>
              <a:rPr lang="en-US" sz="3600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Kognitivno oštećenje tokom 10 godina</a:t>
            </a:r>
          </a:p>
        </p:txBody>
      </p:sp>
      <p:sp>
        <p:nvSpPr>
          <p:cNvPr id="23554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sr-Latn-CS" sz="2400" smtClean="0"/>
              <a:t>Pacijenti sa sch i drugim psihotičnim dg defici</a:t>
            </a:r>
            <a:r>
              <a:rPr lang="en-US" sz="2400" smtClean="0"/>
              <a:t>t</a:t>
            </a:r>
            <a:r>
              <a:rPr lang="sr-Latn-CS" sz="2400" smtClean="0"/>
              <a:t> u IQ i </a:t>
            </a:r>
            <a:r>
              <a:rPr lang="en-US" sz="2400" smtClean="0"/>
              <a:t>NP</a:t>
            </a:r>
            <a:r>
              <a:rPr lang="sr-Latn-CS" sz="2400" smtClean="0"/>
              <a:t> parametrima već na inicijalnim skorovima ali i na folow-up-u u odnosu na kontrolu</a:t>
            </a:r>
          </a:p>
          <a:p>
            <a:pPr eaLnBrk="1" hangingPunct="1">
              <a:lnSpc>
                <a:spcPct val="80000"/>
              </a:lnSpc>
            </a:pPr>
            <a:r>
              <a:rPr lang="sr-Latn-CS" sz="2400" smtClean="0"/>
              <a:t>Pacijenti sa psihotičnim poremećajima</a:t>
            </a:r>
            <a:r>
              <a:rPr lang="en-US" sz="2400" smtClean="0"/>
              <a:t> koji nisu u sklopu shc</a:t>
            </a:r>
            <a:r>
              <a:rPr lang="sr-Latn-CS" sz="2400" smtClean="0"/>
              <a:t> pokazali su </a:t>
            </a:r>
            <a:r>
              <a:rPr lang="en-US" sz="2400" smtClean="0"/>
              <a:t>deficit</a:t>
            </a:r>
            <a:r>
              <a:rPr lang="sr-Latn-CS" sz="2400" smtClean="0"/>
              <a:t> ali manje magnitude u odnosu na sch</a:t>
            </a:r>
          </a:p>
          <a:p>
            <a:pPr eaLnBrk="1" hangingPunct="1">
              <a:lnSpc>
                <a:spcPct val="80000"/>
              </a:lnSpc>
              <a:buFont typeface="Arial" charset="0"/>
              <a:buNone/>
            </a:pPr>
            <a:endParaRPr lang="en-US" sz="24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>
              <a:defRPr/>
            </a:pPr>
            <a:r>
              <a:rPr lang="sr-Latn-CS" sz="3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IQ pad i </a:t>
            </a:r>
            <a:r>
              <a:rPr lang="en-US" sz="3600" b="1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shizofrenija</a:t>
            </a:r>
            <a:r>
              <a:rPr lang="en-US" sz="3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?</a:t>
            </a:r>
          </a:p>
        </p:txBody>
      </p:sp>
      <p:sp>
        <p:nvSpPr>
          <p:cNvPr id="24578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sr-Latn-CS" sz="2400" smtClean="0"/>
              <a:t>Testiranje hipoteze o </a:t>
            </a:r>
            <a:r>
              <a:rPr lang="en-US" sz="2400" smtClean="0"/>
              <a:t>IQ </a:t>
            </a:r>
            <a:r>
              <a:rPr lang="sr-Latn-CS" sz="2400" smtClean="0"/>
              <a:t>padu</a:t>
            </a:r>
            <a:r>
              <a:rPr lang="en-US" sz="2400" smtClean="0"/>
              <a:t> </a:t>
            </a:r>
            <a:endParaRPr lang="sr-Latn-CS" sz="2400" smtClean="0"/>
          </a:p>
          <a:p>
            <a:pPr eaLnBrk="1" hangingPunct="1"/>
            <a:r>
              <a:rPr lang="sr-Latn-CS" sz="2400" smtClean="0"/>
              <a:t>Kod sch registrovan IQ pad </a:t>
            </a:r>
            <a:r>
              <a:rPr lang="en-US" sz="2400" smtClean="0"/>
              <a:t>u odnosu na </a:t>
            </a:r>
            <a:r>
              <a:rPr lang="sr-Latn-CS" sz="2400" smtClean="0"/>
              <a:t>kontroln</a:t>
            </a:r>
            <a:r>
              <a:rPr lang="en-US" sz="2400" smtClean="0"/>
              <a:t>u</a:t>
            </a:r>
            <a:r>
              <a:rPr lang="sr-Latn-CS" sz="2400" smtClean="0"/>
              <a:t> grup</a:t>
            </a:r>
            <a:r>
              <a:rPr lang="en-US" sz="2400" smtClean="0"/>
              <a:t>u</a:t>
            </a:r>
            <a:r>
              <a:rPr lang="sr-Latn-CS" sz="2400" smtClean="0"/>
              <a:t> kod koje nisu registrovane IQ promene</a:t>
            </a:r>
          </a:p>
          <a:p>
            <a:pPr eaLnBrk="1" hangingPunct="1"/>
            <a:r>
              <a:rPr lang="en-US" sz="2400" smtClean="0"/>
              <a:t>P</a:t>
            </a:r>
            <a:r>
              <a:rPr lang="sr-Latn-CS" sz="2400" smtClean="0"/>
              <a:t>ad u IQ kod sch je bio male magnitude (effect size=0.28) </a:t>
            </a:r>
            <a:endParaRPr lang="en-US" sz="24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>
              <a:defRPr/>
            </a:pPr>
            <a:r>
              <a:rPr lang="sr-Latn-C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Opšti pad kognitivnih funkcija i </a:t>
            </a:r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shizofrenija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- </a:t>
            </a:r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mit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?</a:t>
            </a:r>
          </a:p>
        </p:txBody>
      </p:sp>
      <p:sp>
        <p:nvSpPr>
          <p:cNvPr id="25602" name="Content Placeholder 2"/>
          <p:cNvSpPr>
            <a:spLocks noGrp="1"/>
          </p:cNvSpPr>
          <p:nvPr>
            <p:ph idx="1"/>
          </p:nvPr>
        </p:nvSpPr>
        <p:spPr>
          <a:xfrm>
            <a:off x="625475" y="1825625"/>
            <a:ext cx="11430000" cy="4351338"/>
          </a:xfrm>
        </p:spPr>
        <p:txBody>
          <a:bodyPr/>
          <a:lstStyle/>
          <a:p>
            <a:pPr eaLnBrk="1" hangingPunct="1">
              <a:lnSpc>
                <a:spcPct val="70000"/>
              </a:lnSpc>
            </a:pPr>
            <a:r>
              <a:rPr lang="sr-Latn-CS" sz="2400" smtClean="0"/>
              <a:t>Testiranje hipoteze o opštem padu kognitivnih funkcija</a:t>
            </a:r>
            <a:r>
              <a:rPr lang="en-US" sz="2400" smtClean="0"/>
              <a:t> kod sch</a:t>
            </a:r>
            <a:endParaRPr lang="sr-Latn-CS" sz="2400" smtClean="0"/>
          </a:p>
          <a:p>
            <a:pPr eaLnBrk="1" hangingPunct="1">
              <a:lnSpc>
                <a:spcPct val="70000"/>
              </a:lnSpc>
            </a:pPr>
            <a:r>
              <a:rPr lang="sr-Latn-CS" sz="2400" smtClean="0"/>
              <a:t>Da li se pad dešava u velikom spektru kognitivnih funkcija?</a:t>
            </a:r>
          </a:p>
          <a:p>
            <a:pPr eaLnBrk="1" hangingPunct="1">
              <a:lnSpc>
                <a:spcPct val="80000"/>
              </a:lnSpc>
            </a:pPr>
            <a:r>
              <a:rPr lang="sr-Latn-CS" sz="2400" smtClean="0"/>
              <a:t>Sch grupa pokazala kognitivni pad:</a:t>
            </a:r>
          </a:p>
          <a:p>
            <a:pPr eaLnBrk="1" hangingPunct="1">
              <a:lnSpc>
                <a:spcPct val="80000"/>
              </a:lnSpc>
            </a:pPr>
            <a:r>
              <a:rPr lang="en-US" sz="2400" smtClean="0"/>
              <a:t>samo u domenu m</a:t>
            </a:r>
            <a:r>
              <a:rPr lang="sr-Latn-CS" sz="2400" smtClean="0"/>
              <a:t>emorij</a:t>
            </a:r>
            <a:r>
              <a:rPr lang="en-US" sz="2400" smtClean="0"/>
              <a:t>e (</a:t>
            </a:r>
            <a:r>
              <a:rPr lang="sr-Latn-CS" sz="2400" smtClean="0"/>
              <a:t>neposredno i odloženo prizivanje</a:t>
            </a:r>
            <a:r>
              <a:rPr lang="en-US" sz="2400" smtClean="0"/>
              <a:t>) i verbalnog učenja (</a:t>
            </a:r>
            <a:r>
              <a:rPr lang="sr-Latn-CS" sz="2400" smtClean="0"/>
              <a:t>rečnik</a:t>
            </a:r>
            <a:r>
              <a:rPr lang="en-US" sz="2400" smtClean="0"/>
              <a:t>)</a:t>
            </a:r>
            <a:r>
              <a:rPr lang="sr-Latn-CS" sz="2400" smtClean="0"/>
              <a:t> </a:t>
            </a:r>
          </a:p>
          <a:p>
            <a:pPr eaLnBrk="1" hangingPunct="1">
              <a:lnSpc>
                <a:spcPct val="80000"/>
              </a:lnSpc>
            </a:pPr>
            <a:r>
              <a:rPr lang="sr-Latn-CS" sz="2400" smtClean="0"/>
              <a:t>Na ostalim testovima sch nisu postigle razlike u odnosu na </a:t>
            </a:r>
            <a:r>
              <a:rPr lang="en-US" sz="2400" smtClean="0"/>
              <a:t>kontrolnu grupu</a:t>
            </a:r>
          </a:p>
          <a:p>
            <a:pPr eaLnBrk="1" hangingPunct="1">
              <a:lnSpc>
                <a:spcPct val="80000"/>
              </a:lnSpc>
              <a:buFont typeface="Arial" charset="0"/>
              <a:buNone/>
            </a:pPr>
            <a:r>
              <a:rPr lang="en-US" sz="2400" smtClean="0"/>
              <a:t>Kod sch veći pad na kristalizovanim merama nego na fluidnim (brzina procesiranja, egzekutivne funkcije, vizuo-spacijalne)</a:t>
            </a:r>
            <a:endParaRPr lang="sr-Latn-CS" sz="2400" smtClean="0"/>
          </a:p>
          <a:p>
            <a:pPr eaLnBrk="1" hangingPunct="1">
              <a:lnSpc>
                <a:spcPct val="80000"/>
              </a:lnSpc>
              <a:buFont typeface="Arial" charset="0"/>
              <a:buNone/>
            </a:pPr>
            <a:r>
              <a:rPr lang="sr-Latn-CS" sz="2400" smtClean="0"/>
              <a:t>Težina simptoma imala je uticaj samo na pad memorijskih performansi u samo u grupi sch</a:t>
            </a:r>
            <a:endParaRPr lang="en-US" sz="2400" smtClean="0"/>
          </a:p>
          <a:p>
            <a:pPr eaLnBrk="1" hangingPunct="1">
              <a:lnSpc>
                <a:spcPct val="80000"/>
              </a:lnSpc>
              <a:buFont typeface="Arial" charset="0"/>
              <a:buNone/>
            </a:pPr>
            <a:endParaRPr lang="en-US" sz="24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>
              <a:defRPr/>
            </a:pPr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Specifični</a:t>
            </a:r>
            <a:r>
              <a:rPr lang="sr-Latn-C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pad kognitivnih funkcija i </a:t>
            </a:r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shizofrenija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?</a:t>
            </a:r>
            <a:endParaRPr lang="en-US" sz="3600" dirty="0"/>
          </a:p>
        </p:txBody>
      </p:sp>
      <p:sp>
        <p:nvSpPr>
          <p:cNvPr id="26626" name="Content Placeholder 2"/>
          <p:cNvSpPr>
            <a:spLocks noGrp="1"/>
          </p:cNvSpPr>
          <p:nvPr>
            <p:ph idx="1"/>
          </p:nvPr>
        </p:nvSpPr>
        <p:spPr>
          <a:xfrm>
            <a:off x="633413" y="1770063"/>
            <a:ext cx="10515600" cy="4884737"/>
          </a:xfrm>
        </p:spPr>
        <p:txBody>
          <a:bodyPr/>
          <a:lstStyle/>
          <a:p>
            <a:pPr eaLnBrk="1" hangingPunct="1"/>
            <a:r>
              <a:rPr lang="sr-Latn-CS" sz="2400" smtClean="0"/>
              <a:t>Testiranje hipoteze: </a:t>
            </a:r>
            <a:r>
              <a:rPr lang="en-US" sz="2400" smtClean="0"/>
              <a:t>da </a:t>
            </a:r>
            <a:r>
              <a:rPr lang="sr-Latn-CS" sz="2400" smtClean="0"/>
              <a:t>li </a:t>
            </a:r>
            <a:r>
              <a:rPr lang="en-US" sz="2400" smtClean="0"/>
              <a:t>se samo kod sch psihoza dešava pad</a:t>
            </a:r>
            <a:r>
              <a:rPr lang="sr-Latn-CS" sz="2400" smtClean="0"/>
              <a:t> specifičn</a:t>
            </a:r>
            <a:r>
              <a:rPr lang="en-US" sz="2400" smtClean="0"/>
              <a:t>ih</a:t>
            </a:r>
            <a:r>
              <a:rPr lang="sr-Latn-CS" sz="2400" smtClean="0"/>
              <a:t> funkcija Ili je takav pad karakterističan i za ostale psihoze? </a:t>
            </a:r>
          </a:p>
          <a:p>
            <a:pPr eaLnBrk="1" hangingPunct="1"/>
            <a:r>
              <a:rPr lang="sr-Latn-CS" sz="2400" smtClean="0"/>
              <a:t>Kod ostalih psihoza nije registrovan pad u IQ u odnosu na kontrolnu grupu </a:t>
            </a:r>
          </a:p>
          <a:p>
            <a:pPr eaLnBrk="1" hangingPunct="1"/>
            <a:r>
              <a:rPr lang="sr-Latn-CS" sz="2400" smtClean="0"/>
              <a:t>Takođe, kao i sch grupa pokazali su veći pad u domenu memorije, verbalnog učenja, </a:t>
            </a:r>
          </a:p>
          <a:p>
            <a:pPr eaLnBrk="1" hangingPunct="1"/>
            <a:r>
              <a:rPr lang="sr-Latn-CS" sz="2400" smtClean="0"/>
              <a:t>I sch grupa i ostale psihoze pokazali su statičan deficit u brzini procesiranja, egzekutivnim funkcijama i vizuo-s</a:t>
            </a:r>
            <a:r>
              <a:rPr lang="en-US" sz="2400" smtClean="0"/>
              <a:t>pa</a:t>
            </a:r>
            <a:r>
              <a:rPr lang="sr-Latn-CS" sz="2400" smtClean="0"/>
              <a:t>cijalnim sposobnostima.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/>
          </p:cNvSpPr>
          <p:nvPr>
            <p:ph type="title"/>
          </p:nvPr>
        </p:nvSpPr>
        <p:spPr>
          <a:xfrm>
            <a:off x="809625" y="515938"/>
            <a:ext cx="10515600" cy="1325562"/>
          </a:xfrm>
        </p:spPr>
        <p:txBody>
          <a:bodyPr/>
          <a:lstStyle/>
          <a:p>
            <a:pPr algn="ctr">
              <a:defRPr/>
            </a:pPr>
            <a:r>
              <a:rPr lang="sr-Latn-CS" sz="3600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Prikaz slučaja </a:t>
            </a:r>
            <a:r>
              <a:rPr lang="sr-Latn-CS" b="1" smtClean="0"/>
              <a:t/>
            </a:r>
            <a:br>
              <a:rPr lang="sr-Latn-CS" b="1" smtClean="0"/>
            </a:br>
            <a:endParaRPr lang="en-US" b="1" smtClean="0"/>
          </a:p>
        </p:txBody>
      </p:sp>
      <p:sp>
        <p:nvSpPr>
          <p:cNvPr id="27650" name="Rectangle 3"/>
          <p:cNvSpPr>
            <a:spLocks noGrp="1"/>
          </p:cNvSpPr>
          <p:nvPr>
            <p:ph type="body" idx="1"/>
          </p:nvPr>
        </p:nvSpPr>
        <p:spPr>
          <a:xfrm>
            <a:off x="509588" y="1954213"/>
            <a:ext cx="11396662" cy="4351337"/>
          </a:xfrm>
        </p:spPr>
        <p:txBody>
          <a:bodyPr/>
          <a:lstStyle/>
          <a:p>
            <a:pPr>
              <a:lnSpc>
                <a:spcPct val="70000"/>
              </a:lnSpc>
            </a:pPr>
            <a:r>
              <a:rPr lang="sr-Latn-CS" sz="2400" smtClean="0"/>
              <a:t>Pacijentkinja</a:t>
            </a:r>
            <a:r>
              <a:rPr lang="sl-SI" sz="2400" smtClean="0"/>
              <a:t> (36); završila Tehnološki fakultet; nezaposlena; neudata; nema dece</a:t>
            </a:r>
          </a:p>
          <a:p>
            <a:pPr>
              <a:lnSpc>
                <a:spcPct val="70000"/>
              </a:lnSpc>
            </a:pPr>
            <a:r>
              <a:rPr lang="sr-Latn-CS" sz="2400" smtClean="0"/>
              <a:t>	Kontakt sa ispitanicom se lako uspostavlja i održava ali se ne produbljuje. U inicijalnom kontaktu inhibirana, </a:t>
            </a:r>
            <a:r>
              <a:rPr lang="en-US" sz="2400" smtClean="0"/>
              <a:t>nepoverljiva</a:t>
            </a:r>
            <a:r>
              <a:rPr lang="sr-Latn-CS" sz="2400" smtClean="0"/>
              <a:t>, pogled u stranu, odgovara kratko. Tokom razgovora se „otvara“ i tada dolazi do </a:t>
            </a:r>
            <a:r>
              <a:rPr lang="en-US" sz="2400" smtClean="0"/>
              <a:t>proboja</a:t>
            </a:r>
            <a:r>
              <a:rPr lang="sr-Latn-CS" sz="2400" smtClean="0"/>
              <a:t> psihotične simptomatologije u elaboraciji tegoba prema kojima nema ni </a:t>
            </a:r>
            <a:r>
              <a:rPr lang="en-US" sz="2400" smtClean="0"/>
              <a:t>minimum</a:t>
            </a:r>
            <a:r>
              <a:rPr lang="sr-Latn-CS" sz="2400" smtClean="0"/>
              <a:t> kritičnosti (pri buđenju vidi ljude koji ulaze u stan, a koji su joj uzeli deo kože sa polnog organa kada je bila na ekskurziji, htela da prijavi zločin policiji, ali je majka odvela kod psihijatra…).  </a:t>
            </a:r>
            <a:endParaRPr lang="en-US" sz="2400" smtClean="0"/>
          </a:p>
          <a:p>
            <a:pPr>
              <a:lnSpc>
                <a:spcPct val="70000"/>
              </a:lnSpc>
            </a:pPr>
            <a:r>
              <a:rPr lang="en-US" sz="2400" smtClean="0"/>
              <a:t>    	VITI-</a:t>
            </a:r>
            <a:r>
              <a:rPr lang="sr-Latn-CS" sz="2400" smtClean="0"/>
              <a:t> </a:t>
            </a:r>
            <a:r>
              <a:rPr lang="en-US" sz="2400" smtClean="0"/>
              <a:t>prosečnih intelektualnih sposobnosti</a:t>
            </a:r>
            <a:r>
              <a:rPr lang="sr-Latn-CS" sz="2400" smtClean="0"/>
              <a:t>: </a:t>
            </a:r>
            <a:r>
              <a:rPr lang="en-US" sz="2400" smtClean="0"/>
              <a:t>IQtot – 91; IQv – 94; IQm – 88</a:t>
            </a:r>
            <a:endParaRPr lang="sr-Latn-CS" sz="2400" smtClean="0"/>
          </a:p>
          <a:p>
            <a:pPr>
              <a:lnSpc>
                <a:spcPct val="70000"/>
              </a:lnSpc>
            </a:pPr>
            <a:r>
              <a:rPr lang="en-US" sz="2400" smtClean="0"/>
              <a:t>rezultat na subtestu brojevi - na jednostavan nalog da ponovi brojeve ostvaruje rezultat na fiziološkoj granici kapaciteta kratkoročne memorije (maksimalni raspon 4 broja), dok na složenom nalogu da ponovi brojeve obrnutim redosledom ostvaruje skoro maksimalni testovni rezultat ponovivši unazad niz od 6 brojeva. 		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5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Depresija</a:t>
            </a:r>
            <a:r>
              <a:rPr lang="en-US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5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</a:t>
            </a:r>
            <a:r>
              <a:rPr lang="en-US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5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kognicija</a:t>
            </a:r>
            <a:r>
              <a:rPr lang="en-US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</a:p>
        </p:txBody>
      </p:sp>
      <p:sp>
        <p:nvSpPr>
          <p:cNvPr id="28674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>
              <a:defRPr/>
            </a:pPr>
            <a:r>
              <a:rPr lang="sr-Latn-CS" sz="3600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Depresija ICD-11</a:t>
            </a:r>
            <a:endParaRPr lang="en-US" sz="3600" b="1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29698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r-Latn-CS" smtClean="0"/>
              <a:t>Depresivni poremećaj karakteriše:</a:t>
            </a:r>
          </a:p>
          <a:p>
            <a:r>
              <a:rPr lang="sr-Latn-CS" smtClean="0"/>
              <a:t>Depresivno raspoloženje (npr. tuga, iritabilnost, praznina)</a:t>
            </a:r>
          </a:p>
          <a:p>
            <a:r>
              <a:rPr lang="sr-Latn-CS" smtClean="0"/>
              <a:t>Gubitak doživljaja zadovoljstva</a:t>
            </a:r>
          </a:p>
          <a:p>
            <a:r>
              <a:rPr lang="sr-Latn-CS" b="1" smtClean="0"/>
              <a:t>Kognitivni</a:t>
            </a:r>
            <a:r>
              <a:rPr lang="sr-Latn-CS" smtClean="0"/>
              <a:t>, bihejviralni i neurovegaetativni simptomi koji značajno utiču na sposobnost funkcionisanja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>
              <a:defRPr/>
            </a:pPr>
            <a:r>
              <a:rPr lang="sr-Latn-CS" sz="3600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Kognitivni deficit i MDD</a:t>
            </a:r>
            <a:endParaRPr lang="en-US" sz="3600" b="1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30722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r-Latn-CS" sz="2400" smtClean="0"/>
              <a:t>Meta-anliza: kognitivni deficit kod depresivnog poremećaja:</a:t>
            </a:r>
          </a:p>
          <a:p>
            <a:r>
              <a:rPr lang="sr-Latn-CS" sz="2400" smtClean="0"/>
              <a:t>Egzekutivne funkcije</a:t>
            </a:r>
          </a:p>
          <a:p>
            <a:r>
              <a:rPr lang="sr-Latn-CS" sz="2400" smtClean="0"/>
              <a:t>Pažnja</a:t>
            </a:r>
          </a:p>
          <a:p>
            <a:r>
              <a:rPr lang="sr-Latn-CS" sz="2400" smtClean="0"/>
              <a:t>Pamćenje </a:t>
            </a:r>
          </a:p>
          <a:p>
            <a:r>
              <a:rPr lang="sr-Latn-CS" sz="2400" smtClean="0"/>
              <a:t>Umeren deficit u egzekutivnim funkcijama i pažnji perzistira i u fazi remisije </a:t>
            </a:r>
          </a:p>
          <a:p>
            <a:pPr>
              <a:buFont typeface="Arial" charset="0"/>
              <a:buNone/>
            </a:pPr>
            <a:endParaRPr lang="sr-Latn-CS" sz="2400" smtClean="0"/>
          </a:p>
          <a:p>
            <a:pPr>
              <a:buFont typeface="Arial" charset="0"/>
              <a:buNone/>
            </a:pPr>
            <a:r>
              <a:rPr lang="sr-Latn-CS" sz="2400" smtClean="0"/>
              <a:t>                                                                         (Rock, Roiser, Riedell &amp; Blackwell, 2013)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31746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sr-Latn-CS" sz="2000" smtClean="0">
                <a:solidFill>
                  <a:srgbClr val="505050"/>
                </a:solidFill>
                <a:latin typeface="Source Sans Pro"/>
              </a:rPr>
              <a:t>Meta-analiza: značajan kognitivni deficit nakon epizode MDD </a:t>
            </a:r>
          </a:p>
          <a:p>
            <a:pPr eaLnBrk="1" hangingPunct="1"/>
            <a:r>
              <a:rPr lang="sr-Latn-CS" sz="2000" smtClean="0">
                <a:solidFill>
                  <a:srgbClr val="505050"/>
                </a:solidFill>
                <a:latin typeface="Source Sans Pro"/>
              </a:rPr>
              <a:t>Deficit u selektivnoj pažnji, radnoj i dugoročnoj memoriji perzistiraju u remisiji MDD i pogoršavaju se sa ponavaljanim epizodama</a:t>
            </a:r>
          </a:p>
          <a:p>
            <a:pPr eaLnBrk="1" hangingPunct="1"/>
            <a:endParaRPr lang="sr-Latn-CS" sz="2000" smtClean="0">
              <a:solidFill>
                <a:srgbClr val="505050"/>
              </a:solidFill>
              <a:latin typeface="Source Sans Pro"/>
            </a:endParaRPr>
          </a:p>
        </p:txBody>
      </p:sp>
      <p:sp>
        <p:nvSpPr>
          <p:cNvPr id="31747" name="AutoShape 4" descr="The Lancet Psychiatry"/>
          <p:cNvSpPr>
            <a:spLocks noChangeAspect="1" noChangeArrowheads="1"/>
          </p:cNvSpPr>
          <p:nvPr/>
        </p:nvSpPr>
        <p:spPr bwMode="auto">
          <a:xfrm>
            <a:off x="155575" y="46038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1748" name="AutoShape 6" descr="The Lancet Psychiatry Logo Vector - (.SVG + .PNG) - Tukuz.Com"/>
          <p:cNvSpPr>
            <a:spLocks noChangeAspect="1" noChangeArrowheads="1"/>
          </p:cNvSpPr>
          <p:nvPr/>
        </p:nvSpPr>
        <p:spPr bwMode="auto">
          <a:xfrm>
            <a:off x="155575" y="46038"/>
            <a:ext cx="2867025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1749" name="AutoShape 8" descr="The Lancet Psychiatry Logo Vector - (.SVG + .PNG) - Tukuz.Com"/>
          <p:cNvSpPr>
            <a:spLocks noChangeAspect="1" noChangeArrowheads="1"/>
          </p:cNvSpPr>
          <p:nvPr/>
        </p:nvSpPr>
        <p:spPr bwMode="auto">
          <a:xfrm>
            <a:off x="4662488" y="2628900"/>
            <a:ext cx="2867025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1750" name="AutoShape 10" descr="The Lancet Psychiatry Logo Vector - (.SVG + .PNG) - Tukuz.Com"/>
          <p:cNvSpPr>
            <a:spLocks noChangeAspect="1" noChangeArrowheads="1"/>
          </p:cNvSpPr>
          <p:nvPr/>
        </p:nvSpPr>
        <p:spPr bwMode="auto">
          <a:xfrm>
            <a:off x="155575" y="46038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pic>
        <p:nvPicPr>
          <p:cNvPr id="31751" name="Picture 1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423275" y="4667250"/>
            <a:ext cx="3254375" cy="1808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>
              <a:defRPr/>
            </a:pPr>
            <a:r>
              <a:rPr lang="sr-Latn-CS" sz="3600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Prikaz slučaja 2</a:t>
            </a:r>
            <a:endParaRPr lang="en-US" sz="3600" b="1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32770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r-Latn-CS" b="1" smtClean="0"/>
              <a:t>Pacijent</a:t>
            </a:r>
            <a:r>
              <a:rPr lang="sr-Latn-CS" smtClean="0"/>
              <a:t>, 47 godina, sss; zaposlen u svojoj firmi; oženjen; dvoje dece</a:t>
            </a:r>
          </a:p>
          <a:p>
            <a:r>
              <a:rPr lang="sr-Latn-CS" smtClean="0"/>
              <a:t> Kognitivna efikasnost na  VITI je visoko prosečna  (Iq tot: 116; Iq v: 121; Iq m: 110), bez značajnijeg pada efikasnosti. Notira se visok nivo informacija, dobro razumevanje društvena pravila i normi. U okviru sintetičko-analitičkih  funkcije   beleži se manji pad, uz elemente psihomotorne usporenosti.  Aktuelno, kognitivno funkcionisanje i pored registrovanih reduktivnih promena na CT nije značajnije oštećeno  (po testovnim markerima). </a:t>
            </a:r>
            <a:endParaRPr lang="en-US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>
              <a:defRPr/>
            </a:pPr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Sadržaj</a:t>
            </a:r>
            <a:endParaRPr lang="en-US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5362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33400" indent="-533400" eaLnBrk="1" hangingPunct="1"/>
            <a:r>
              <a:rPr lang="sr-Latn-CS" smtClean="0"/>
              <a:t>Kognitivni deficit:</a:t>
            </a:r>
          </a:p>
          <a:p>
            <a:pPr marL="533400" indent="-533400" eaLnBrk="1" hangingPunct="1">
              <a:buFont typeface="Arial" charset="0"/>
              <a:buAutoNum type="arabicPeriod"/>
            </a:pPr>
            <a:r>
              <a:rPr lang="sr-Latn-CS" smtClean="0"/>
              <a:t>Psihotični poremećaji</a:t>
            </a:r>
          </a:p>
          <a:p>
            <a:pPr marL="533400" indent="-533400" eaLnBrk="1" hangingPunct="1">
              <a:buFont typeface="Arial" charset="0"/>
              <a:buAutoNum type="arabicPeriod"/>
            </a:pPr>
            <a:r>
              <a:rPr lang="sr-Latn-CS" smtClean="0"/>
              <a:t>Depresivni poremećaj</a:t>
            </a:r>
          </a:p>
          <a:p>
            <a:pPr marL="533400" indent="-533400" eaLnBrk="1" hangingPunct="1">
              <a:buFont typeface="Arial" charset="0"/>
              <a:buAutoNum type="arabicPeriod"/>
            </a:pPr>
            <a:r>
              <a:rPr lang="sr-Latn-CS" smtClean="0"/>
              <a:t>Stres: sagorevanje kognicije u sindromu sagorevanja</a:t>
            </a:r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5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Stres</a:t>
            </a:r>
            <a:r>
              <a:rPr lang="en-US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en-US" sz="5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sagorevanje</a:t>
            </a:r>
            <a:r>
              <a:rPr lang="en-US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5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</a:t>
            </a:r>
            <a:r>
              <a:rPr lang="en-US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5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kognicija</a:t>
            </a:r>
            <a:r>
              <a:rPr lang="en-US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</a:p>
        </p:txBody>
      </p:sp>
      <p:sp>
        <p:nvSpPr>
          <p:cNvPr id="33794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>
              <a:defRPr/>
            </a:pPr>
            <a:r>
              <a:rPr lang="sr-Latn-CS" sz="3600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Neurobiologija stresa</a:t>
            </a:r>
            <a:endParaRPr lang="en-US" sz="3600" b="1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34818" name="Content Placeholder 2"/>
          <p:cNvSpPr>
            <a:spLocks noGrp="1"/>
          </p:cNvSpPr>
          <p:nvPr>
            <p:ph idx="1"/>
          </p:nvPr>
        </p:nvSpPr>
        <p:spPr>
          <a:xfrm>
            <a:off x="838200" y="1600200"/>
            <a:ext cx="10515600" cy="4525963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400" smtClean="0"/>
              <a:t>stres ima štetne efekte na neurone u hipokampusu i prefrontalnom korteksu</a:t>
            </a:r>
          </a:p>
          <a:p>
            <a:pPr eaLnBrk="1" hangingPunct="1">
              <a:lnSpc>
                <a:spcPct val="80000"/>
              </a:lnSpc>
            </a:pPr>
            <a:r>
              <a:rPr lang="en-US" sz="2400" smtClean="0"/>
              <a:t>Glukokortikoidni receptori: hipokampus, amigdale i frontalni korteks- učenje i pamćenje</a:t>
            </a:r>
          </a:p>
          <a:p>
            <a:pPr eaLnBrk="1" hangingPunct="1">
              <a:lnSpc>
                <a:spcPct val="80000"/>
              </a:lnSpc>
            </a:pPr>
            <a:r>
              <a:rPr lang="en-US" sz="2400" smtClean="0"/>
              <a:t>Adrenergički receptori: amigdale- procesiranje straha i emocionalna memorija </a:t>
            </a:r>
          </a:p>
          <a:p>
            <a:pPr eaLnBrk="1" hangingPunct="1">
              <a:lnSpc>
                <a:spcPct val="80000"/>
              </a:lnSpc>
            </a:pPr>
            <a:r>
              <a:rPr lang="en-US" sz="2400" smtClean="0"/>
              <a:t>Kortizol posreduje u povezanosti između stresa i oštećenja kognitivnih funkcija</a:t>
            </a:r>
          </a:p>
          <a:p>
            <a:pPr eaLnBrk="1" hangingPunct="1">
              <a:lnSpc>
                <a:spcPct val="80000"/>
              </a:lnSpc>
            </a:pPr>
            <a:r>
              <a:rPr lang="en-US" sz="2400" smtClean="0"/>
              <a:t>Povišen nivo kortizola može da dovede do:</a:t>
            </a:r>
          </a:p>
          <a:p>
            <a:pPr eaLnBrk="1" hangingPunct="1">
              <a:lnSpc>
                <a:spcPct val="80000"/>
              </a:lnSpc>
              <a:buFont typeface="Arial" charset="0"/>
              <a:buNone/>
            </a:pPr>
            <a:r>
              <a:rPr lang="en-US" sz="2400" smtClean="0"/>
              <a:t>        slabljenja memorije </a:t>
            </a:r>
            <a:r>
              <a:rPr lang="en-US" sz="2000" smtClean="0"/>
              <a:t>(Lupien, Maheu, Tu, Fiocco &amp; Schramek, 2007; Wolf, 2009) </a:t>
            </a:r>
          </a:p>
          <a:p>
            <a:pPr eaLnBrk="1" hangingPunct="1">
              <a:lnSpc>
                <a:spcPct val="80000"/>
              </a:lnSpc>
              <a:buFont typeface="Arial" charset="0"/>
              <a:buNone/>
            </a:pPr>
            <a:r>
              <a:rPr lang="en-US" sz="2400" smtClean="0"/>
              <a:t>        atrofije hipokampusa </a:t>
            </a:r>
            <a:r>
              <a:rPr lang="en-US" sz="2000" smtClean="0"/>
              <a:t>(Sapolsky, Krey &amp; McEwen, 1986)</a:t>
            </a:r>
          </a:p>
          <a:p>
            <a:pPr eaLnBrk="1" hangingPunct="1">
              <a:lnSpc>
                <a:spcPct val="80000"/>
              </a:lnSpc>
              <a:buFont typeface="Arial" charset="0"/>
              <a:buNone/>
            </a:pPr>
            <a:r>
              <a:rPr lang="en-US" sz="2000" smtClean="0"/>
              <a:t>         </a:t>
            </a:r>
            <a:r>
              <a:rPr lang="en-US" sz="2400" smtClean="0"/>
              <a:t>atrofije prefrontalnog korteksa </a:t>
            </a:r>
            <a:r>
              <a:rPr lang="en-US" sz="1500" smtClean="0"/>
              <a:t>(McEwen, 2005)</a:t>
            </a:r>
            <a:endParaRPr lang="sr-Latn-CS" sz="1500" smtClean="0"/>
          </a:p>
          <a:p>
            <a:pPr eaLnBrk="1" hangingPunct="1">
              <a:lnSpc>
                <a:spcPct val="80000"/>
              </a:lnSpc>
              <a:buFont typeface="Arial" charset="0"/>
              <a:buNone/>
            </a:pPr>
            <a:endParaRPr lang="en-US" sz="1900" smtClean="0"/>
          </a:p>
          <a:p>
            <a:pPr eaLnBrk="1" hangingPunct="1">
              <a:lnSpc>
                <a:spcPct val="80000"/>
              </a:lnSpc>
              <a:buFont typeface="Arial" charset="0"/>
              <a:buNone/>
            </a:pPr>
            <a:endParaRPr lang="en-US" sz="2400" smtClean="0"/>
          </a:p>
          <a:p>
            <a:pPr eaLnBrk="1" hangingPunct="1">
              <a:lnSpc>
                <a:spcPct val="80000"/>
              </a:lnSpc>
            </a:pPr>
            <a:endParaRPr lang="en-US" sz="2400" smtClean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>
              <a:defRPr/>
            </a:pPr>
            <a:r>
              <a:rPr lang="en-US" sz="3600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Egzekutivne funkcije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 fontScale="77500" lnSpcReduction="20000"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x-none" sz="3400" dirty="0"/>
              <a:t>L</a:t>
            </a:r>
            <a:r>
              <a:rPr lang="en-US" sz="3400" dirty="0" err="1"/>
              <a:t>okalizovane</a:t>
            </a:r>
            <a:r>
              <a:rPr lang="en-US" sz="3400" dirty="0"/>
              <a:t> </a:t>
            </a:r>
            <a:r>
              <a:rPr lang="x-none" sz="3400" dirty="0"/>
              <a:t>u</a:t>
            </a:r>
            <a:r>
              <a:rPr lang="en-US" sz="3400" dirty="0"/>
              <a:t> </a:t>
            </a:r>
            <a:r>
              <a:rPr lang="en-US" sz="3400" dirty="0" err="1"/>
              <a:t>prefrontalnom</a:t>
            </a:r>
            <a:r>
              <a:rPr lang="en-US" sz="3400" dirty="0"/>
              <a:t> </a:t>
            </a:r>
            <a:r>
              <a:rPr lang="en-US" sz="3400" dirty="0" err="1"/>
              <a:t>korteksu</a:t>
            </a:r>
            <a:endParaRPr lang="x-none" sz="3400" dirty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x-none" sz="3400" dirty="0"/>
              <a:t>N</a:t>
            </a:r>
            <a:r>
              <a:rPr lang="en-US" sz="3400" dirty="0" err="1"/>
              <a:t>adređen</a:t>
            </a:r>
            <a:r>
              <a:rPr lang="x-none" sz="3400" dirty="0"/>
              <a:t>a</a:t>
            </a:r>
            <a:r>
              <a:rPr lang="en-US" sz="3400" dirty="0"/>
              <a:t> </a:t>
            </a:r>
            <a:r>
              <a:rPr lang="en-US" sz="3400" dirty="0" err="1"/>
              <a:t>pozicij</a:t>
            </a:r>
            <a:r>
              <a:rPr lang="x-none" sz="3400" dirty="0"/>
              <a:t>a </a:t>
            </a:r>
            <a:r>
              <a:rPr lang="en-US" sz="3400" dirty="0"/>
              <a:t>u </a:t>
            </a:r>
            <a:r>
              <a:rPr lang="en-US" sz="3400" dirty="0" err="1"/>
              <a:t>hijerarhijskoj</a:t>
            </a:r>
            <a:r>
              <a:rPr lang="en-US" sz="3400" dirty="0"/>
              <a:t> </a:t>
            </a:r>
            <a:r>
              <a:rPr lang="en-US" sz="3400" dirty="0" err="1"/>
              <a:t>organizaciji</a:t>
            </a:r>
            <a:r>
              <a:rPr lang="en-US" sz="3400" dirty="0"/>
              <a:t> </a:t>
            </a:r>
            <a:r>
              <a:rPr lang="en-US" sz="3400" dirty="0" err="1"/>
              <a:t>kognicije</a:t>
            </a:r>
            <a:r>
              <a:rPr lang="x-none" sz="3400" dirty="0"/>
              <a:t>:</a:t>
            </a:r>
          </a:p>
          <a:p>
            <a:pPr eaLnBrk="1" fontAlgn="auto" hangingPunct="1">
              <a:spcAft>
                <a:spcPts val="0"/>
              </a:spcAft>
              <a:buFont typeface="Arial" charset="0"/>
              <a:buNone/>
              <a:defRPr/>
            </a:pPr>
            <a:r>
              <a:rPr lang="x-none" sz="3400" dirty="0"/>
              <a:t>    </a:t>
            </a:r>
            <a:r>
              <a:rPr lang="en-US" sz="3400" dirty="0"/>
              <a:t> </a:t>
            </a:r>
            <a:r>
              <a:rPr lang="x-none" sz="3400" dirty="0"/>
              <a:t>1. </a:t>
            </a:r>
            <a:r>
              <a:rPr lang="en-US" sz="3400" dirty="0" err="1"/>
              <a:t>sposobnosti</a:t>
            </a:r>
            <a:r>
              <a:rPr lang="en-US" sz="3400" dirty="0"/>
              <a:t> </a:t>
            </a:r>
            <a:r>
              <a:rPr lang="en-US" sz="3400" dirty="0" err="1"/>
              <a:t>rasuđivanja</a:t>
            </a:r>
            <a:endParaRPr lang="x-none" sz="3400" dirty="0"/>
          </a:p>
          <a:p>
            <a:pPr eaLnBrk="1" fontAlgn="auto" hangingPunct="1">
              <a:spcAft>
                <a:spcPts val="0"/>
              </a:spcAft>
              <a:buFont typeface="Arial" charset="0"/>
              <a:buNone/>
              <a:defRPr/>
            </a:pPr>
            <a:r>
              <a:rPr lang="x-none" sz="3400" dirty="0"/>
              <a:t>    </a:t>
            </a:r>
            <a:r>
              <a:rPr lang="en-US" sz="3400" dirty="0"/>
              <a:t> </a:t>
            </a:r>
            <a:r>
              <a:rPr lang="x-none" sz="3400" dirty="0"/>
              <a:t>2. </a:t>
            </a:r>
            <a:r>
              <a:rPr lang="en-US" sz="3400" dirty="0" err="1"/>
              <a:t>donošenj</a:t>
            </a:r>
            <a:r>
              <a:rPr lang="x-none" sz="3400" dirty="0"/>
              <a:t>a </a:t>
            </a:r>
            <a:r>
              <a:rPr lang="en-US" sz="3400" dirty="0" err="1"/>
              <a:t>odluka</a:t>
            </a:r>
            <a:endParaRPr lang="x-none" sz="3400" dirty="0"/>
          </a:p>
          <a:p>
            <a:pPr eaLnBrk="1" fontAlgn="auto" hangingPunct="1">
              <a:spcAft>
                <a:spcPts val="0"/>
              </a:spcAft>
              <a:buFont typeface="Arial" charset="0"/>
              <a:buNone/>
              <a:defRPr/>
            </a:pPr>
            <a:r>
              <a:rPr lang="x-none" sz="3400" dirty="0"/>
              <a:t>    </a:t>
            </a:r>
            <a:r>
              <a:rPr lang="en-US" sz="3400" dirty="0"/>
              <a:t> </a:t>
            </a:r>
            <a:r>
              <a:rPr lang="x-none" sz="3400" dirty="0"/>
              <a:t>3. </a:t>
            </a:r>
            <a:r>
              <a:rPr lang="en-US" sz="3400" dirty="0" err="1"/>
              <a:t>planiranja</a:t>
            </a:r>
            <a:r>
              <a:rPr lang="en-US" sz="3400" dirty="0"/>
              <a:t> </a:t>
            </a:r>
            <a:endParaRPr lang="x-none" sz="3400" dirty="0"/>
          </a:p>
          <a:p>
            <a:pPr eaLnBrk="1" fontAlgn="auto" hangingPunct="1">
              <a:spcAft>
                <a:spcPts val="0"/>
              </a:spcAft>
              <a:buFont typeface="Arial" charset="0"/>
              <a:buNone/>
              <a:defRPr/>
            </a:pPr>
            <a:r>
              <a:rPr lang="x-none" sz="3400" dirty="0"/>
              <a:t>     4.</a:t>
            </a:r>
            <a:r>
              <a:rPr lang="en-US" sz="3400" dirty="0"/>
              <a:t> </a:t>
            </a:r>
            <a:r>
              <a:rPr lang="en-US" sz="3400" dirty="0" err="1"/>
              <a:t>socijaln</a:t>
            </a:r>
            <a:r>
              <a:rPr lang="x-none" sz="3400" dirty="0"/>
              <a:t>a</a:t>
            </a:r>
            <a:r>
              <a:rPr lang="en-US" sz="3400" dirty="0"/>
              <a:t> </a:t>
            </a:r>
            <a:r>
              <a:rPr lang="en-US" sz="3400" dirty="0" err="1"/>
              <a:t>adaptacij</a:t>
            </a:r>
            <a:r>
              <a:rPr lang="x-none" sz="3400" dirty="0"/>
              <a:t>a 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3400" dirty="0" err="1"/>
              <a:t>omogućavaju</a:t>
            </a:r>
            <a:r>
              <a:rPr lang="en-US" sz="3400" dirty="0"/>
              <a:t> </a:t>
            </a:r>
            <a:r>
              <a:rPr lang="en-US" sz="3400" dirty="0" err="1"/>
              <a:t>da</a:t>
            </a:r>
            <a:r>
              <a:rPr lang="en-US" sz="3400" dirty="0"/>
              <a:t> </a:t>
            </a:r>
            <a:r>
              <a:rPr lang="x-none" sz="3400" dirty="0"/>
              <a:t>se </a:t>
            </a:r>
            <a:r>
              <a:rPr lang="en-US" sz="3400" dirty="0" err="1"/>
              <a:t>adekvatno</a:t>
            </a:r>
            <a:r>
              <a:rPr lang="en-US" sz="3400" dirty="0"/>
              <a:t> </a:t>
            </a:r>
            <a:r>
              <a:rPr lang="en-US" sz="3400" dirty="0" err="1"/>
              <a:t>odgovor</a:t>
            </a:r>
            <a:r>
              <a:rPr lang="x-none" sz="3400" dirty="0"/>
              <a:t>i</a:t>
            </a:r>
            <a:r>
              <a:rPr lang="en-US" sz="3400" dirty="0"/>
              <a:t> </a:t>
            </a:r>
            <a:r>
              <a:rPr lang="en-US" sz="3400" dirty="0" err="1"/>
              <a:t>novim</a:t>
            </a:r>
            <a:r>
              <a:rPr lang="en-US" sz="3400" dirty="0"/>
              <a:t>, </a:t>
            </a:r>
            <a:r>
              <a:rPr lang="en-US" sz="3400" dirty="0" err="1"/>
              <a:t>izmenjenima</a:t>
            </a:r>
            <a:r>
              <a:rPr lang="en-US" sz="3400" dirty="0"/>
              <a:t> </a:t>
            </a:r>
            <a:r>
              <a:rPr lang="en-US" sz="3400" dirty="0" err="1"/>
              <a:t>ili</a:t>
            </a:r>
            <a:r>
              <a:rPr lang="en-US" sz="3400" dirty="0"/>
              <a:t> </a:t>
            </a:r>
            <a:r>
              <a:rPr lang="en-US" sz="3400" dirty="0" err="1"/>
              <a:t>komplikovanim</a:t>
            </a:r>
            <a:r>
              <a:rPr lang="en-US" sz="3400" dirty="0"/>
              <a:t> </a:t>
            </a:r>
            <a:r>
              <a:rPr lang="en-US" sz="3400" dirty="0" err="1"/>
              <a:t>zadacima</a:t>
            </a:r>
            <a:r>
              <a:rPr lang="en-US" sz="3400" dirty="0"/>
              <a:t> i </a:t>
            </a:r>
            <a:r>
              <a:rPr lang="en-US" sz="3400" dirty="0" err="1"/>
              <a:t>situacijama</a:t>
            </a:r>
            <a:endParaRPr lang="x-none" sz="3400" dirty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3400" dirty="0"/>
              <a:t>U </a:t>
            </a:r>
            <a:r>
              <a:rPr lang="en-US" sz="3400" dirty="0" err="1"/>
              <a:t>ove</a:t>
            </a:r>
            <a:r>
              <a:rPr lang="en-US" sz="3400" dirty="0"/>
              <a:t> </a:t>
            </a:r>
            <a:r>
              <a:rPr lang="en-US" sz="3400" dirty="0" err="1"/>
              <a:t>funkcije</a:t>
            </a:r>
            <a:r>
              <a:rPr lang="en-US" sz="3400" dirty="0"/>
              <a:t> </a:t>
            </a:r>
            <a:r>
              <a:rPr lang="en-US" sz="3400" dirty="0" err="1"/>
              <a:t>spad</a:t>
            </a:r>
            <a:r>
              <a:rPr lang="x-none" sz="3400" dirty="0"/>
              <a:t>a</a:t>
            </a:r>
            <a:r>
              <a:rPr lang="en-US" sz="3400" dirty="0"/>
              <a:t>: </a:t>
            </a:r>
            <a:r>
              <a:rPr lang="en-US" sz="3400" dirty="0" err="1"/>
              <a:t>radna</a:t>
            </a:r>
            <a:r>
              <a:rPr lang="en-US" sz="3400" dirty="0"/>
              <a:t> </a:t>
            </a:r>
            <a:r>
              <a:rPr lang="en-US" sz="3400" dirty="0" err="1"/>
              <a:t>memorija</a:t>
            </a:r>
            <a:r>
              <a:rPr lang="en-US" sz="3400" dirty="0"/>
              <a:t>, </a:t>
            </a:r>
            <a:r>
              <a:rPr lang="en-US" sz="3400" dirty="0" err="1"/>
              <a:t>verbalno</a:t>
            </a:r>
            <a:r>
              <a:rPr lang="en-US" sz="3400" dirty="0"/>
              <a:t> </a:t>
            </a:r>
            <a:r>
              <a:rPr lang="en-US" sz="3400" dirty="0" err="1"/>
              <a:t>zaključivanje</a:t>
            </a:r>
            <a:r>
              <a:rPr lang="en-US" sz="3400" dirty="0"/>
              <a:t>, </a:t>
            </a:r>
            <a:r>
              <a:rPr lang="en-US" sz="3400" dirty="0" err="1"/>
              <a:t>mogućnost</a:t>
            </a:r>
            <a:r>
              <a:rPr lang="en-US" sz="3400" dirty="0"/>
              <a:t> </a:t>
            </a:r>
            <a:r>
              <a:rPr lang="en-US" sz="3400" dirty="0" err="1"/>
              <a:t>prebacivanj</a:t>
            </a:r>
            <a:r>
              <a:rPr lang="x-none" sz="3400" dirty="0"/>
              <a:t>a</a:t>
            </a:r>
            <a:r>
              <a:rPr lang="en-US" sz="3400" dirty="0"/>
              <a:t> </a:t>
            </a:r>
            <a:r>
              <a:rPr lang="en-US" sz="3400" dirty="0" err="1"/>
              <a:t>sa</a:t>
            </a:r>
            <a:r>
              <a:rPr lang="en-US" sz="3400" dirty="0"/>
              <a:t> </a:t>
            </a:r>
            <a:r>
              <a:rPr lang="en-US" sz="3400" dirty="0" err="1"/>
              <a:t>jednog</a:t>
            </a:r>
            <a:r>
              <a:rPr lang="en-US" sz="3400" dirty="0"/>
              <a:t> </a:t>
            </a:r>
            <a:r>
              <a:rPr lang="en-US" sz="3400" dirty="0" err="1"/>
              <a:t>na</a:t>
            </a:r>
            <a:r>
              <a:rPr lang="en-US" sz="3400" dirty="0"/>
              <a:t> </a:t>
            </a:r>
            <a:r>
              <a:rPr lang="en-US" sz="3400" dirty="0" err="1"/>
              <a:t>dr</a:t>
            </a:r>
            <a:r>
              <a:rPr lang="x-none" sz="3400" dirty="0"/>
              <a:t>u</a:t>
            </a:r>
            <a:r>
              <a:rPr lang="en-US" sz="3400" dirty="0" err="1"/>
              <a:t>gi</a:t>
            </a:r>
            <a:r>
              <a:rPr lang="en-US" sz="3400" dirty="0"/>
              <a:t> </a:t>
            </a:r>
            <a:r>
              <a:rPr lang="en-US" sz="3400" dirty="0" err="1"/>
              <a:t>zadatak</a:t>
            </a:r>
            <a:r>
              <a:rPr lang="en-US" sz="3400" dirty="0"/>
              <a:t>, </a:t>
            </a:r>
            <a:r>
              <a:rPr lang="en-US" sz="3400" dirty="0" err="1"/>
              <a:t>kognitivna</a:t>
            </a:r>
            <a:r>
              <a:rPr lang="en-US" sz="3400" dirty="0"/>
              <a:t> </a:t>
            </a:r>
            <a:r>
              <a:rPr lang="en-US" sz="3400" dirty="0" err="1"/>
              <a:t>fleksibilnost</a:t>
            </a:r>
            <a:r>
              <a:rPr lang="en-US" sz="3400" dirty="0"/>
              <a:t>, </a:t>
            </a:r>
            <a:r>
              <a:rPr lang="en-US" sz="3400" dirty="0" err="1"/>
              <a:t>apstraktno</a:t>
            </a:r>
            <a:r>
              <a:rPr lang="en-US" sz="3400" dirty="0"/>
              <a:t> </a:t>
            </a:r>
            <a:r>
              <a:rPr lang="en-US" sz="3400" dirty="0" err="1"/>
              <a:t>mišljenje</a:t>
            </a:r>
            <a:r>
              <a:rPr lang="en-US" sz="3400" dirty="0"/>
              <a:t>, </a:t>
            </a:r>
            <a:r>
              <a:rPr lang="en-US" sz="3400" dirty="0" err="1"/>
              <a:t>inhibici</a:t>
            </a:r>
            <a:r>
              <a:rPr lang="x-none" sz="3400" dirty="0"/>
              <a:t>j</a:t>
            </a:r>
            <a:r>
              <a:rPr lang="en-US" sz="3400" dirty="0"/>
              <a:t>a, </a:t>
            </a:r>
            <a:r>
              <a:rPr lang="en-US" sz="3400" dirty="0" err="1"/>
              <a:t>sekvencioniranje</a:t>
            </a:r>
            <a:r>
              <a:rPr lang="en-US" sz="3400" dirty="0"/>
              <a:t>, </a:t>
            </a:r>
            <a:r>
              <a:rPr lang="en-US" sz="3400" dirty="0" err="1"/>
              <a:t>planiranje</a:t>
            </a:r>
            <a:r>
              <a:rPr lang="en-US" sz="3400" dirty="0"/>
              <a:t>, </a:t>
            </a:r>
            <a:r>
              <a:rPr lang="en-US" sz="3400" dirty="0" err="1"/>
              <a:t>shvatanje</a:t>
            </a:r>
            <a:r>
              <a:rPr lang="en-US" sz="3400" dirty="0"/>
              <a:t> </a:t>
            </a:r>
            <a:r>
              <a:rPr lang="en-US" sz="3400" dirty="0" err="1"/>
              <a:t>pravila</a:t>
            </a:r>
            <a:r>
              <a:rPr lang="en-US" sz="3400" dirty="0"/>
              <a:t>, </a:t>
            </a:r>
            <a:r>
              <a:rPr lang="en-US" sz="3400" dirty="0" err="1"/>
              <a:t>rešavanje</a:t>
            </a:r>
            <a:r>
              <a:rPr lang="x-none" sz="3400" dirty="0"/>
              <a:t> </a:t>
            </a:r>
            <a:r>
              <a:rPr lang="en-US" sz="3400" dirty="0" err="1"/>
              <a:t>problema</a:t>
            </a:r>
            <a:endParaRPr lang="x-none" sz="3400" dirty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>
              <a:defRPr/>
            </a:pPr>
            <a:r>
              <a:rPr lang="en-US" sz="3600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Oštećenje egzekutivnih funkcija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 lnSpcReduction="10000"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err="1"/>
              <a:t>Čak</a:t>
            </a:r>
            <a:r>
              <a:rPr lang="en-US" dirty="0"/>
              <a:t> i </a:t>
            </a:r>
            <a:r>
              <a:rPr lang="en-US" dirty="0" err="1"/>
              <a:t>manji</a:t>
            </a:r>
            <a:r>
              <a:rPr lang="en-US" dirty="0"/>
              <a:t> deficit </a:t>
            </a:r>
            <a:r>
              <a:rPr lang="en-US" dirty="0" err="1"/>
              <a:t>ima</a:t>
            </a:r>
            <a:r>
              <a:rPr lang="en-US" dirty="0"/>
              <a:t> </a:t>
            </a:r>
            <a:r>
              <a:rPr lang="x-none" dirty="0"/>
              <a:t>negativan</a:t>
            </a:r>
            <a:r>
              <a:rPr lang="en-US" dirty="0"/>
              <a:t> </a:t>
            </a:r>
            <a:r>
              <a:rPr lang="en-US" dirty="0" err="1"/>
              <a:t>uticaj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privatni</a:t>
            </a:r>
            <a:r>
              <a:rPr lang="en-US" dirty="0"/>
              <a:t> i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profesionalni</a:t>
            </a:r>
            <a:r>
              <a:rPr lang="en-US" dirty="0"/>
              <a:t> </a:t>
            </a:r>
            <a:r>
              <a:rPr lang="en-US" dirty="0" err="1"/>
              <a:t>život</a:t>
            </a:r>
            <a:endParaRPr lang="x-none" dirty="0"/>
          </a:p>
          <a:p>
            <a:pPr eaLnBrk="1" fontAlgn="auto" hangingPunct="1">
              <a:spcAft>
                <a:spcPts val="0"/>
              </a:spcAft>
              <a:buFont typeface="Arial" charset="0"/>
              <a:buNone/>
              <a:defRPr/>
            </a:pPr>
            <a:r>
              <a:rPr lang="x-none" dirty="0"/>
              <a:t>    </a:t>
            </a:r>
            <a:r>
              <a:rPr lang="en-US" dirty="0" err="1"/>
              <a:t>osoba</a:t>
            </a:r>
            <a:r>
              <a:rPr lang="en-US" dirty="0"/>
              <a:t> </a:t>
            </a:r>
            <a:r>
              <a:rPr lang="en-US" dirty="0" err="1"/>
              <a:t>nije</a:t>
            </a:r>
            <a:r>
              <a:rPr lang="en-US" dirty="0"/>
              <a:t> u </a:t>
            </a:r>
            <a:r>
              <a:rPr lang="en-US" dirty="0" err="1"/>
              <a:t>stanju</a:t>
            </a:r>
            <a:r>
              <a:rPr lang="en-US" dirty="0"/>
              <a:t> </a:t>
            </a:r>
            <a:r>
              <a:rPr lang="en-US" dirty="0" err="1"/>
              <a:t>da</a:t>
            </a:r>
            <a:r>
              <a:rPr lang="en-US" dirty="0"/>
              <a:t> </a:t>
            </a:r>
            <a:r>
              <a:rPr lang="en-US" dirty="0" err="1"/>
              <a:t>adekvatno</a:t>
            </a:r>
            <a:r>
              <a:rPr lang="en-US" dirty="0"/>
              <a:t> </a:t>
            </a:r>
            <a:r>
              <a:rPr lang="en-US" dirty="0" err="1"/>
              <a:t>odgovori</a:t>
            </a:r>
            <a:r>
              <a:rPr lang="x-none" dirty="0"/>
              <a:t>:</a:t>
            </a:r>
          </a:p>
          <a:p>
            <a:pPr eaLnBrk="1" fontAlgn="auto" hangingPunct="1">
              <a:spcAft>
                <a:spcPts val="0"/>
              </a:spcAft>
              <a:buFont typeface="Arial" charset="0"/>
              <a:buNone/>
              <a:defRPr/>
            </a:pPr>
            <a:r>
              <a:rPr lang="x-none" dirty="0"/>
              <a:t>                   </a:t>
            </a:r>
            <a:r>
              <a:rPr lang="en-US" dirty="0" err="1"/>
              <a:t>socijalnom</a:t>
            </a:r>
            <a:r>
              <a:rPr lang="en-US" dirty="0"/>
              <a:t> </a:t>
            </a:r>
            <a:r>
              <a:rPr lang="en-US" dirty="0" err="1"/>
              <a:t>kontekstu</a:t>
            </a:r>
            <a:endParaRPr lang="x-none" dirty="0"/>
          </a:p>
          <a:p>
            <a:pPr eaLnBrk="1" fontAlgn="auto" hangingPunct="1">
              <a:spcAft>
                <a:spcPts val="0"/>
              </a:spcAft>
              <a:buFont typeface="Arial" charset="0"/>
              <a:buNone/>
              <a:defRPr/>
            </a:pPr>
            <a:r>
              <a:rPr lang="x-none" dirty="0"/>
              <a:t>                   </a:t>
            </a:r>
            <a:r>
              <a:rPr lang="en-US" dirty="0" err="1"/>
              <a:t>strukturisanim</a:t>
            </a:r>
            <a:r>
              <a:rPr lang="en-US" dirty="0"/>
              <a:t> </a:t>
            </a:r>
            <a:r>
              <a:rPr lang="en-US" dirty="0" err="1"/>
              <a:t>zadacima</a:t>
            </a:r>
            <a:r>
              <a:rPr lang="en-US" dirty="0"/>
              <a:t> </a:t>
            </a:r>
            <a:endParaRPr lang="x-none" dirty="0"/>
          </a:p>
          <a:p>
            <a:pPr eaLnBrk="1" fontAlgn="auto" hangingPunct="1">
              <a:spcAft>
                <a:spcPts val="0"/>
              </a:spcAft>
              <a:buFont typeface="Arial" charset="0"/>
              <a:buNone/>
              <a:defRPr/>
            </a:pPr>
            <a:r>
              <a:rPr lang="x-none" dirty="0"/>
              <a:t>                   </a:t>
            </a:r>
            <a:r>
              <a:rPr lang="en-US" dirty="0" err="1"/>
              <a:t>da</a:t>
            </a:r>
            <a:r>
              <a:rPr lang="en-US" dirty="0"/>
              <a:t> </a:t>
            </a:r>
            <a:r>
              <a:rPr lang="en-US" dirty="0" err="1"/>
              <a:t>održi</a:t>
            </a:r>
            <a:r>
              <a:rPr lang="en-US" dirty="0"/>
              <a:t> </a:t>
            </a:r>
            <a:r>
              <a:rPr lang="en-US" dirty="0" err="1"/>
              <a:t>uobičajen</a:t>
            </a:r>
            <a:r>
              <a:rPr lang="en-US" dirty="0"/>
              <a:t> </a:t>
            </a:r>
            <a:r>
              <a:rPr lang="en-US" dirty="0" err="1"/>
              <a:t>nivo</a:t>
            </a:r>
            <a:r>
              <a:rPr lang="en-US" dirty="0"/>
              <a:t> </a:t>
            </a:r>
            <a:r>
              <a:rPr lang="en-US" dirty="0" err="1"/>
              <a:t>učinka</a:t>
            </a:r>
            <a:endParaRPr lang="x-none" dirty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x-none" dirty="0"/>
              <a:t>K</a:t>
            </a:r>
            <a:r>
              <a:rPr lang="en-US" dirty="0" err="1"/>
              <a:t>od</a:t>
            </a:r>
            <a:r>
              <a:rPr lang="en-US" dirty="0"/>
              <a:t> </a:t>
            </a:r>
            <a:r>
              <a:rPr lang="en-US" dirty="0" err="1"/>
              <a:t>osoba</a:t>
            </a:r>
            <a:r>
              <a:rPr lang="en-US" dirty="0"/>
              <a:t> u </a:t>
            </a:r>
            <a:r>
              <a:rPr lang="en-US" dirty="0" err="1"/>
              <a:t>stanju</a:t>
            </a:r>
            <a:r>
              <a:rPr lang="en-US" dirty="0"/>
              <a:t> </a:t>
            </a:r>
            <a:r>
              <a:rPr lang="en-US" dirty="0" err="1"/>
              <a:t>hroničnog</a:t>
            </a:r>
            <a:r>
              <a:rPr lang="en-US" dirty="0"/>
              <a:t> </a:t>
            </a:r>
            <a:r>
              <a:rPr lang="en-US" dirty="0" err="1"/>
              <a:t>sagorevanja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poslu</a:t>
            </a:r>
            <a:r>
              <a:rPr lang="en-US" dirty="0"/>
              <a:t> </a:t>
            </a:r>
            <a:r>
              <a:rPr lang="en-US" dirty="0" err="1"/>
              <a:t>dolazi</a:t>
            </a:r>
            <a:r>
              <a:rPr lang="en-US" dirty="0"/>
              <a:t> do </a:t>
            </a:r>
            <a:r>
              <a:rPr lang="en-US" dirty="0" err="1"/>
              <a:t>specifičnih</a:t>
            </a:r>
            <a:r>
              <a:rPr lang="en-US" dirty="0"/>
              <a:t> </a:t>
            </a:r>
            <a:r>
              <a:rPr lang="en-US" dirty="0" err="1"/>
              <a:t>kognitivnih</a:t>
            </a:r>
            <a:r>
              <a:rPr lang="en-US" dirty="0"/>
              <a:t> </a:t>
            </a:r>
            <a:r>
              <a:rPr lang="en-US" dirty="0" err="1"/>
              <a:t>oštećenja</a:t>
            </a:r>
            <a:r>
              <a:rPr lang="x-none" dirty="0"/>
              <a:t>:</a:t>
            </a:r>
          </a:p>
          <a:p>
            <a:pPr eaLnBrk="1" fontAlgn="auto" hangingPunct="1">
              <a:spcAft>
                <a:spcPts val="0"/>
              </a:spcAft>
              <a:buFont typeface="Arial" charset="0"/>
              <a:buNone/>
              <a:defRPr/>
            </a:pPr>
            <a:r>
              <a:rPr lang="x-none" dirty="0"/>
              <a:t>    </a:t>
            </a:r>
            <a:r>
              <a:rPr lang="en-US" dirty="0" err="1"/>
              <a:t>neverbalne</a:t>
            </a:r>
            <a:r>
              <a:rPr lang="en-US" dirty="0"/>
              <a:t> </a:t>
            </a:r>
            <a:r>
              <a:rPr lang="en-US" dirty="0" err="1"/>
              <a:t>memorije</a:t>
            </a:r>
            <a:r>
              <a:rPr lang="en-US" dirty="0"/>
              <a:t> i </a:t>
            </a:r>
            <a:r>
              <a:rPr lang="en-US" dirty="0" err="1"/>
              <a:t>auditorne</a:t>
            </a:r>
            <a:r>
              <a:rPr lang="en-US" dirty="0"/>
              <a:t> i </a:t>
            </a:r>
            <a:r>
              <a:rPr lang="en-US" dirty="0" err="1"/>
              <a:t>vizuelne</a:t>
            </a:r>
            <a:r>
              <a:rPr lang="en-US" dirty="0"/>
              <a:t> </a:t>
            </a:r>
            <a:r>
              <a:rPr lang="en-US" dirty="0" err="1"/>
              <a:t>pažnje</a:t>
            </a:r>
            <a:r>
              <a:rPr lang="en-US" dirty="0"/>
              <a:t> </a:t>
            </a:r>
            <a:r>
              <a:rPr lang="en-US" sz="2400" dirty="0"/>
              <a:t>(</a:t>
            </a:r>
            <a:r>
              <a:rPr lang="en-US" sz="2400" dirty="0" err="1"/>
              <a:t>Sandström</a:t>
            </a:r>
            <a:r>
              <a:rPr lang="en-US" sz="2400" dirty="0"/>
              <a:t> , </a:t>
            </a:r>
            <a:r>
              <a:rPr lang="en-US" sz="2400" dirty="0" err="1"/>
              <a:t>Rhodin</a:t>
            </a:r>
            <a:r>
              <a:rPr lang="en-US" sz="2400" dirty="0"/>
              <a:t> , Lundberg,  Olsson &amp; Nyberg, 2005)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sr-Latn-CS" sz="3600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Radni stres i problemi sa pažnjom</a:t>
            </a:r>
            <a:r>
              <a:rPr lang="sr-Latn-CS" smtClean="0"/>
              <a:t> </a:t>
            </a:r>
          </a:p>
        </p:txBody>
      </p:sp>
      <p:sp>
        <p:nvSpPr>
          <p:cNvPr id="37890" name="Content Placeholder 2"/>
          <p:cNvSpPr>
            <a:spLocks noGrp="1"/>
          </p:cNvSpPr>
          <p:nvPr>
            <p:ph idx="1"/>
          </p:nvPr>
        </p:nvSpPr>
        <p:spPr>
          <a:xfrm>
            <a:off x="674688" y="1600200"/>
            <a:ext cx="11191875" cy="4525963"/>
          </a:xfrm>
        </p:spPr>
        <p:txBody>
          <a:bodyPr/>
          <a:lstStyle/>
          <a:p>
            <a:pPr eaLnBrk="1" hangingPunct="1"/>
            <a:r>
              <a:rPr lang="sr-Latn-CS" sz="2400" smtClean="0"/>
              <a:t>Prva studija</a:t>
            </a:r>
            <a:r>
              <a:rPr lang="en-US" sz="2400" smtClean="0"/>
              <a:t>: k</a:t>
            </a:r>
            <a:r>
              <a:rPr lang="sr-Latn-CS" sz="2400" smtClean="0"/>
              <a:t>ognitivno funkcionisanje u domenu pažnje u burnout sindromu</a:t>
            </a:r>
          </a:p>
          <a:p>
            <a:pPr eaLnBrk="1" hangingPunct="1"/>
            <a:r>
              <a:rPr lang="sr-Latn-CS" sz="2400" smtClean="0"/>
              <a:t>Osnova: klinička opservacija žalbi ljudi koji su sagoreli</a:t>
            </a:r>
            <a:r>
              <a:rPr lang="en-US" sz="2400" smtClean="0"/>
              <a:t>:</a:t>
            </a:r>
            <a:r>
              <a:rPr lang="sr-Latn-CS" sz="2400" smtClean="0"/>
              <a:t> </a:t>
            </a:r>
          </a:p>
          <a:p>
            <a:pPr eaLnBrk="1" hangingPunct="1">
              <a:buFont typeface="Arial" charset="0"/>
              <a:buNone/>
            </a:pPr>
            <a:r>
              <a:rPr lang="sr-Latn-CS" sz="2400" smtClean="0"/>
              <a:t>     ne mogu da drže fokus na dnevnim zadacima (nesposobnost koncentracije prilikom čitanja novina, fokusiranja pažnje na kompleksne probleme ili tokom konverzacije)</a:t>
            </a:r>
            <a:endParaRPr lang="en-US" sz="2400" smtClean="0"/>
          </a:p>
          <a:p>
            <a:pPr eaLnBrk="1" hangingPunct="1">
              <a:buFont typeface="Arial" charset="0"/>
              <a:buNone/>
            </a:pPr>
            <a:r>
              <a:rPr lang="en-US" sz="2400" smtClean="0"/>
              <a:t>    </a:t>
            </a:r>
            <a:r>
              <a:rPr lang="en-US" sz="2400" u="sng" smtClean="0"/>
              <a:t>p</a:t>
            </a:r>
            <a:r>
              <a:rPr lang="sr-Latn-CS" sz="2400" u="sng" smtClean="0"/>
              <a:t>roblem u voljnoj kontroli pažnje</a:t>
            </a:r>
            <a:r>
              <a:rPr lang="sr-Latn-CS" sz="2400" smtClean="0"/>
              <a:t> </a:t>
            </a:r>
          </a:p>
          <a:p>
            <a:pPr eaLnBrk="1" hangingPunct="1"/>
            <a:r>
              <a:rPr lang="sr-Latn-CS" sz="2400" smtClean="0"/>
              <a:t>Tri grupe isitanika: klinič</a:t>
            </a:r>
            <a:r>
              <a:rPr lang="en-US" sz="2400" smtClean="0"/>
              <a:t>k</a:t>
            </a:r>
            <a:r>
              <a:rPr lang="sr-Latn-CS" sz="2400" smtClean="0"/>
              <a:t>i</a:t>
            </a:r>
            <a:r>
              <a:rPr lang="en-US" sz="2400" smtClean="0"/>
              <a:t>, </a:t>
            </a:r>
            <a:r>
              <a:rPr lang="sr-Latn-CS" sz="2400" smtClean="0"/>
              <a:t>neklinički burnout i zdrave kontrole</a:t>
            </a:r>
            <a:endParaRPr lang="en-US" sz="2400" smtClean="0"/>
          </a:p>
          <a:p>
            <a:pPr eaLnBrk="1" hangingPunct="1"/>
            <a:r>
              <a:rPr lang="sr-Latn-CS" sz="2400" smtClean="0"/>
              <a:t>Simptomi sagorevanja, depresivnosti, subjektivn</a:t>
            </a:r>
            <a:r>
              <a:rPr lang="sr-Latn-CS" sz="2400" smtClean="0">
                <a:latin typeface="Arial" charset="0"/>
              </a:rPr>
              <a:t>i </a:t>
            </a:r>
            <a:r>
              <a:rPr lang="sr-Latn-CS" sz="2400" smtClean="0"/>
              <a:t>doživljaj problema sa kognicijom najveći kod kliničke grupe</a:t>
            </a:r>
          </a:p>
          <a:p>
            <a:pPr eaLnBrk="1" hangingPunct="1"/>
            <a:r>
              <a:rPr lang="sr-Latn-CS" sz="2400" smtClean="0"/>
              <a:t>Neurposihološki indikatori problema sa pažnjom značajni i kod kliničke </a:t>
            </a:r>
            <a:r>
              <a:rPr lang="en-US" sz="2400" smtClean="0"/>
              <a:t>i nekliničke </a:t>
            </a:r>
            <a:r>
              <a:rPr lang="sr-Latn-CS" sz="2400" smtClean="0"/>
              <a:t>grupe</a:t>
            </a:r>
            <a:endParaRPr lang="en-US" smtClean="0"/>
          </a:p>
          <a:p>
            <a:pPr eaLnBrk="1" hangingPunct="1">
              <a:buFont typeface="Arial" charset="0"/>
              <a:buNone/>
            </a:pPr>
            <a:r>
              <a:rPr lang="en-US" smtClean="0"/>
              <a:t>                                                              </a:t>
            </a:r>
            <a:r>
              <a:rPr lang="en-US" sz="1800" smtClean="0"/>
              <a:t>(</a:t>
            </a:r>
            <a:r>
              <a:rPr lang="sr-Latn-CS" sz="1800" smtClean="0"/>
              <a:t>Van Der Linden, Keijsers, Eling &amp; Van Schaijk, 2005)</a:t>
            </a:r>
          </a:p>
          <a:p>
            <a:pPr eaLnBrk="1" hangingPunct="1"/>
            <a:endParaRPr lang="sr-Latn-CS" smtClean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>
              <a:defRPr/>
            </a:pPr>
            <a:r>
              <a:rPr lang="sr-Latn-CS" sz="3600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Rezultati istraživanja</a:t>
            </a:r>
          </a:p>
        </p:txBody>
      </p:sp>
      <p:sp>
        <p:nvSpPr>
          <p:cNvPr id="38914" name="Content Placeholder 2"/>
          <p:cNvSpPr>
            <a:spLocks noGrp="1"/>
          </p:cNvSpPr>
          <p:nvPr>
            <p:ph idx="1"/>
          </p:nvPr>
        </p:nvSpPr>
        <p:spPr>
          <a:xfrm>
            <a:off x="673100" y="1749425"/>
            <a:ext cx="10904538" cy="4525963"/>
          </a:xfrm>
        </p:spPr>
        <p:txBody>
          <a:bodyPr/>
          <a:lstStyle/>
          <a:p>
            <a:pPr eaLnBrk="1" hangingPunct="1"/>
            <a:r>
              <a:rPr lang="sr-Latn-CS" smtClean="0"/>
              <a:t>Sindrom hroničnog umora- subjektivne žalbe ne odgovaraju objektivnim </a:t>
            </a:r>
            <a:r>
              <a:rPr lang="sr-Latn-CS" sz="2000" smtClean="0"/>
              <a:t>(Fray &amp; Martin, 1996)</a:t>
            </a:r>
          </a:p>
          <a:p>
            <a:pPr eaLnBrk="1" hangingPunct="1"/>
            <a:r>
              <a:rPr lang="sr-Latn-CS" smtClean="0"/>
              <a:t>Nema razlike u kognitivnom funkcionisanju između pacijenata iz BG grupe sa i bez komorbiditeta depresije </a:t>
            </a:r>
            <a:r>
              <a:rPr lang="sr-Latn-CS" sz="2000" smtClean="0"/>
              <a:t>(Sandstrom, Nystrom Rhodin, Lundberg, Olsson, Nyberg, 2005)</a:t>
            </a:r>
          </a:p>
          <a:p>
            <a:pPr eaLnBrk="1" hangingPunct="1"/>
            <a:endParaRPr lang="sr-Latn-CS" smtClean="0"/>
          </a:p>
          <a:p>
            <a:pPr eaLnBrk="1" hangingPunct="1"/>
            <a:endParaRPr lang="sr-Latn-CS" sz="2200" smtClean="0"/>
          </a:p>
          <a:p>
            <a:pPr eaLnBrk="1" hangingPunct="1">
              <a:buFont typeface="Arial" charset="0"/>
              <a:buNone/>
            </a:pPr>
            <a:endParaRPr lang="sr-Latn-CS" sz="3000" smtClean="0"/>
          </a:p>
          <a:p>
            <a:pPr eaLnBrk="1" hangingPunct="1"/>
            <a:endParaRPr lang="sr-Latn-CS" sz="3000" smtClean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sz="3600" b="1" smtClean="0"/>
              <a:t>Frontalna disfunkcija i sagorevanje</a:t>
            </a:r>
          </a:p>
        </p:txBody>
      </p:sp>
      <p:sp>
        <p:nvSpPr>
          <p:cNvPr id="39938" name="Content Placeholder 2"/>
          <p:cNvSpPr>
            <a:spLocks noGrp="1"/>
          </p:cNvSpPr>
          <p:nvPr>
            <p:ph idx="1"/>
          </p:nvPr>
        </p:nvSpPr>
        <p:spPr>
          <a:xfrm>
            <a:off x="838200" y="1600200"/>
            <a:ext cx="10763250" cy="4852988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sr-Latn-CS" sz="2200" smtClean="0"/>
              <a:t>Istraživanja sa komleksnijom neuropsihološkom dijagnostikom</a:t>
            </a:r>
          </a:p>
          <a:p>
            <a:pPr eaLnBrk="1" hangingPunct="1">
              <a:lnSpc>
                <a:spcPct val="80000"/>
              </a:lnSpc>
            </a:pPr>
            <a:r>
              <a:rPr lang="sr-Latn-CS" sz="2200" smtClean="0"/>
              <a:t>Specifična kognitivna oštećenja:</a:t>
            </a:r>
          </a:p>
          <a:p>
            <a:pPr eaLnBrk="1" hangingPunct="1">
              <a:lnSpc>
                <a:spcPct val="80000"/>
              </a:lnSpc>
              <a:buFont typeface="Arial" charset="0"/>
              <a:buNone/>
            </a:pPr>
            <a:r>
              <a:rPr lang="sr-Latn-CS" sz="2200" smtClean="0"/>
              <a:t>    problemi sa pažnjom</a:t>
            </a:r>
          </a:p>
          <a:p>
            <a:pPr eaLnBrk="1" hangingPunct="1">
              <a:lnSpc>
                <a:spcPct val="80000"/>
              </a:lnSpc>
              <a:buFont typeface="Arial" charset="0"/>
              <a:buNone/>
            </a:pPr>
            <a:r>
              <a:rPr lang="sr-Latn-CS" sz="2200" smtClean="0"/>
              <a:t>    vizuospacijalnim učenjem</a:t>
            </a:r>
          </a:p>
          <a:p>
            <a:pPr eaLnBrk="1" hangingPunct="1">
              <a:lnSpc>
                <a:spcPct val="80000"/>
              </a:lnSpc>
              <a:buFont typeface="Arial" charset="0"/>
              <a:buNone/>
            </a:pPr>
            <a:r>
              <a:rPr lang="sr-Latn-CS" sz="2200" smtClean="0"/>
              <a:t>    pamćenjem</a:t>
            </a:r>
          </a:p>
          <a:p>
            <a:pPr eaLnBrk="1" hangingPunct="1">
              <a:lnSpc>
                <a:spcPct val="80000"/>
              </a:lnSpc>
              <a:buFont typeface="Arial" charset="0"/>
              <a:buNone/>
            </a:pPr>
            <a:r>
              <a:rPr lang="sr-Latn-CS" sz="2200" smtClean="0"/>
              <a:t>    očuvane verbalne sposobnost-visok nivo premorbidnog funkcionisanja</a:t>
            </a:r>
          </a:p>
          <a:p>
            <a:pPr eaLnBrk="1" hangingPunct="1">
              <a:lnSpc>
                <a:spcPct val="80000"/>
              </a:lnSpc>
            </a:pPr>
            <a:r>
              <a:rPr lang="sr-Latn-CS" sz="2200" smtClean="0"/>
              <a:t>    Zaključak: šema kognitivnog deficita opisuje očuvane verbalne sposobnosti, usporenost u radu i umanjen učinak povezan sa novim neverbalnim stimulusima što govori o </a:t>
            </a:r>
            <a:r>
              <a:rPr lang="sr-Latn-CS" sz="2200" i="1" smtClean="0"/>
              <a:t>frontalnoj disfunkciji</a:t>
            </a:r>
            <a:endParaRPr lang="sr-Latn-CS" sz="2200" smtClean="0"/>
          </a:p>
          <a:p>
            <a:pPr eaLnBrk="1" hangingPunct="1">
              <a:lnSpc>
                <a:spcPct val="80000"/>
              </a:lnSpc>
              <a:buFont typeface="Arial" charset="0"/>
              <a:buNone/>
            </a:pPr>
            <a:r>
              <a:rPr lang="sr-Latn-CS" sz="2200" smtClean="0"/>
              <a:t> disfunkcija veze frontalni korteks/medijalno temporalni korteks     </a:t>
            </a:r>
          </a:p>
          <a:p>
            <a:pPr eaLnBrk="1" hangingPunct="1">
              <a:lnSpc>
                <a:spcPct val="80000"/>
              </a:lnSpc>
            </a:pPr>
            <a:r>
              <a:rPr lang="sr-Latn-CS" sz="2200" smtClean="0"/>
              <a:t>  Statistički značajno niži TSH a viši FT4 </a:t>
            </a:r>
          </a:p>
          <a:p>
            <a:pPr eaLnBrk="1" hangingPunct="1">
              <a:lnSpc>
                <a:spcPct val="80000"/>
              </a:lnSpc>
            </a:pPr>
            <a:endParaRPr lang="en-US" sz="2200" smtClean="0"/>
          </a:p>
          <a:p>
            <a:pPr eaLnBrk="1" hangingPunct="1">
              <a:lnSpc>
                <a:spcPct val="80000"/>
              </a:lnSpc>
              <a:buFont typeface="Arial" charset="0"/>
              <a:buNone/>
            </a:pPr>
            <a:r>
              <a:rPr lang="sr-Latn-CS" sz="1800" smtClean="0"/>
              <a:t>                                            (Sandstrom, et al; 2005; </a:t>
            </a:r>
            <a:r>
              <a:rPr lang="sr-Latn-CS" sz="1800" i="1" smtClean="0"/>
              <a:t>Biological Psychology</a:t>
            </a:r>
            <a:r>
              <a:rPr lang="sr-Latn-CS" sz="1800" smtClean="0"/>
              <a:t>)</a:t>
            </a:r>
          </a:p>
          <a:p>
            <a:pPr eaLnBrk="1" hangingPunct="1">
              <a:lnSpc>
                <a:spcPct val="80000"/>
              </a:lnSpc>
              <a:buFont typeface="Arial" charset="0"/>
              <a:buNone/>
            </a:pPr>
            <a:r>
              <a:rPr lang="sr-Latn-CS" sz="1800" smtClean="0"/>
              <a:t>                                            (Sandstrom, et al; 2011; </a:t>
            </a:r>
            <a:r>
              <a:rPr lang="sr-Latn-CS" sz="1800" i="1" smtClean="0"/>
              <a:t>Scandinavian Journal of Psychology</a:t>
            </a:r>
            <a:r>
              <a:rPr lang="sr-Latn-CS" sz="1800" smtClean="0"/>
              <a:t>)</a:t>
            </a:r>
            <a:endParaRPr lang="en-US" sz="1800" smtClean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>
              <a:defRPr/>
            </a:pPr>
            <a:r>
              <a:rPr lang="en-US" sz="3600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Emocije, kortizol i sagorevanje</a:t>
            </a:r>
          </a:p>
        </p:txBody>
      </p:sp>
      <p:sp>
        <p:nvSpPr>
          <p:cNvPr id="40962" name="Content Placeholder 2"/>
          <p:cNvSpPr>
            <a:spLocks noGrp="1"/>
          </p:cNvSpPr>
          <p:nvPr>
            <p:ph idx="1"/>
          </p:nvPr>
        </p:nvSpPr>
        <p:spPr>
          <a:xfrm>
            <a:off x="838200" y="1509713"/>
            <a:ext cx="10615613" cy="4818062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200" smtClean="0"/>
              <a:t>Longitudinalna </a:t>
            </a:r>
            <a:r>
              <a:rPr lang="sr-Latn-CS" sz="2200" smtClean="0"/>
              <a:t>studija - mogućnost oporavka od simptoma sagorevanja</a:t>
            </a:r>
          </a:p>
          <a:p>
            <a:pPr eaLnBrk="1" hangingPunct="1">
              <a:lnSpc>
                <a:spcPct val="80000"/>
              </a:lnSpc>
            </a:pPr>
            <a:r>
              <a:rPr lang="sr-Latn-CS" sz="2200" smtClean="0"/>
              <a:t>Ispitanici: osobe sa dg sindroma sagorevanja</a:t>
            </a:r>
          </a:p>
          <a:p>
            <a:pPr eaLnBrk="1" hangingPunct="1">
              <a:lnSpc>
                <a:spcPct val="80000"/>
              </a:lnSpc>
            </a:pPr>
            <a:r>
              <a:rPr lang="sr-Latn-CS" sz="2200" smtClean="0"/>
              <a:t>Varijable: mere sagorevanja, emocionalnih problema i kortizola</a:t>
            </a:r>
          </a:p>
          <a:p>
            <a:pPr eaLnBrk="1" hangingPunct="1">
              <a:lnSpc>
                <a:spcPct val="80000"/>
              </a:lnSpc>
            </a:pPr>
            <a:r>
              <a:rPr lang="sr-Latn-CS" sz="2200" smtClean="0"/>
              <a:t>KBT tretman (20 max)</a:t>
            </a:r>
          </a:p>
          <a:p>
            <a:pPr eaLnBrk="1" hangingPunct="1">
              <a:lnSpc>
                <a:spcPct val="80000"/>
              </a:lnSpc>
            </a:pPr>
            <a:r>
              <a:rPr lang="sr-Latn-CS" sz="2200" smtClean="0"/>
              <a:t>I retest: nakon 8,5 meseci</a:t>
            </a:r>
          </a:p>
          <a:p>
            <a:pPr eaLnBrk="1" hangingPunct="1">
              <a:lnSpc>
                <a:spcPct val="80000"/>
              </a:lnSpc>
            </a:pPr>
            <a:r>
              <a:rPr lang="sr-Latn-CS" sz="2200" smtClean="0"/>
              <a:t>II retest: folow up nakon 6 meseci  </a:t>
            </a:r>
          </a:p>
          <a:p>
            <a:pPr eaLnBrk="1" hangingPunct="1">
              <a:lnSpc>
                <a:spcPct val="80000"/>
              </a:lnSpc>
            </a:pPr>
            <a:r>
              <a:rPr lang="sr-Latn-CS" sz="2200" smtClean="0"/>
              <a:t>Simptomi sagrevanja, umora, depresije, problema sa spavanjem, somatizacije, anksioznosti, subjektivne procena problema sa koncentracijom- značajno smanjeni</a:t>
            </a:r>
          </a:p>
          <a:p>
            <a:pPr eaLnBrk="1" hangingPunct="1">
              <a:lnSpc>
                <a:spcPct val="80000"/>
              </a:lnSpc>
            </a:pPr>
            <a:r>
              <a:rPr lang="sr-Latn-CS" sz="2200" smtClean="0"/>
              <a:t>Blago opadanje simptoma se nastavilo</a:t>
            </a:r>
          </a:p>
          <a:p>
            <a:pPr eaLnBrk="1" hangingPunct="1">
              <a:lnSpc>
                <a:spcPct val="80000"/>
              </a:lnSpc>
            </a:pPr>
            <a:r>
              <a:rPr lang="sr-Latn-CS" sz="2200" smtClean="0"/>
              <a:t>Nema promena u vrednostima kortizola</a:t>
            </a:r>
          </a:p>
          <a:p>
            <a:pPr eaLnBrk="1" hangingPunct="1">
              <a:lnSpc>
                <a:spcPct val="80000"/>
              </a:lnSpc>
            </a:pPr>
            <a:r>
              <a:rPr lang="sr-Latn-CS" sz="2200" smtClean="0"/>
              <a:t>Zaključak: oporavak od manifstnih simptoma sagorevanja ne prati promene u produkciji kortizola</a:t>
            </a:r>
          </a:p>
          <a:p>
            <a:pPr eaLnBrk="1" hangingPunct="1">
              <a:lnSpc>
                <a:spcPct val="80000"/>
              </a:lnSpc>
              <a:buFont typeface="Arial" charset="0"/>
              <a:buNone/>
            </a:pPr>
            <a:r>
              <a:rPr lang="en-US" sz="1500" smtClean="0"/>
              <a:t>                                                                              (</a:t>
            </a:r>
            <a:r>
              <a:rPr lang="en-US" sz="1800" smtClean="0"/>
              <a:t>Mommersteeg, et al, 2006; </a:t>
            </a:r>
            <a:r>
              <a:rPr lang="en-US" sz="1800" i="1" smtClean="0"/>
              <a:t>Psychoneuroendocrinology</a:t>
            </a:r>
            <a:r>
              <a:rPr lang="en-US" sz="1500" smtClean="0"/>
              <a:t>)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sz="3600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Kognitivno funkcionisanje i sagorevanje 1/2</a:t>
            </a:r>
          </a:p>
        </p:txBody>
      </p:sp>
      <p:sp>
        <p:nvSpPr>
          <p:cNvPr id="41986" name="Content Placeholder 2"/>
          <p:cNvSpPr>
            <a:spLocks noGrp="1"/>
          </p:cNvSpPr>
          <p:nvPr>
            <p:ph idx="1"/>
          </p:nvPr>
        </p:nvSpPr>
        <p:spPr>
          <a:xfrm>
            <a:off x="850900" y="1606550"/>
            <a:ext cx="11007725" cy="4351338"/>
          </a:xfrm>
        </p:spPr>
        <p:txBody>
          <a:bodyPr/>
          <a:lstStyle/>
          <a:p>
            <a:pPr eaLnBrk="1" hangingPunct="1">
              <a:lnSpc>
                <a:spcPct val="70000"/>
              </a:lnSpc>
            </a:pPr>
            <a:r>
              <a:rPr lang="en-US" sz="2400" smtClean="0"/>
              <a:t>burnout grupa- inicijalno viši skorovi:</a:t>
            </a:r>
          </a:p>
          <a:p>
            <a:pPr eaLnBrk="1" hangingPunct="1">
              <a:lnSpc>
                <a:spcPct val="70000"/>
              </a:lnSpc>
            </a:pPr>
            <a:r>
              <a:rPr lang="en-US" sz="2400" smtClean="0"/>
              <a:t>na skalama koje mere psihičke i fizičke tegobe </a:t>
            </a:r>
          </a:p>
          <a:p>
            <a:pPr eaLnBrk="1" hangingPunct="1">
              <a:lnSpc>
                <a:spcPct val="70000"/>
              </a:lnSpc>
            </a:pPr>
            <a:r>
              <a:rPr lang="en-US" sz="2400" smtClean="0"/>
              <a:t>na skali subjektivne procene problema sa koncentracijom, pažnjom, pamćenjem i pravljenjem različitih vrsta kognitivnih grešaka</a:t>
            </a:r>
          </a:p>
          <a:p>
            <a:pPr eaLnBrk="1" hangingPunct="1">
              <a:lnSpc>
                <a:spcPct val="70000"/>
              </a:lnSpc>
            </a:pPr>
            <a:r>
              <a:rPr lang="en-US" sz="2400" smtClean="0"/>
              <a:t>NP testovima potvrđen slabiji učinak na merama koje reprezentuju glavne funkcije prefrontalnog korteksa</a:t>
            </a:r>
          </a:p>
          <a:p>
            <a:pPr eaLnBrk="1" hangingPunct="1">
              <a:lnSpc>
                <a:spcPct val="70000"/>
              </a:lnSpc>
            </a:pPr>
            <a:r>
              <a:rPr lang="en-US" sz="2400" smtClean="0"/>
              <a:t>podvrgnuti KBT tretmanu 10 nedelja</a:t>
            </a:r>
          </a:p>
          <a:p>
            <a:pPr eaLnBrk="1" hangingPunct="1"/>
            <a:r>
              <a:rPr lang="en-US" sz="2400" smtClean="0"/>
              <a:t>značajno smanjen intenzitet burnouta samo u domenu emocionalne iscrpljenosti </a:t>
            </a:r>
          </a:p>
          <a:p>
            <a:pPr eaLnBrk="1" hangingPunct="1"/>
            <a:r>
              <a:rPr lang="en-US" sz="2400" smtClean="0"/>
              <a:t>značajno smanjen intenzitet psihijatrijskih simptoma</a:t>
            </a:r>
          </a:p>
          <a:p>
            <a:pPr eaLnBrk="1" hangingPunct="1"/>
            <a:r>
              <a:rPr lang="en-US" sz="2400" smtClean="0"/>
              <a:t>subjektivna procena kognitivnog funkcionisanja značajno popravljena </a:t>
            </a:r>
          </a:p>
          <a:p>
            <a:pPr eaLnBrk="1" hangingPunct="1"/>
            <a:r>
              <a:rPr lang="en-US" sz="2400" smtClean="0"/>
              <a:t>na neuropsihološkim testovima </a:t>
            </a:r>
            <a:r>
              <a:rPr lang="en-US" sz="2400" u="sng" smtClean="0"/>
              <a:t>nije došlo</a:t>
            </a:r>
            <a:r>
              <a:rPr lang="en-US" sz="2400" smtClean="0"/>
              <a:t> do pozitivnih pomaka</a:t>
            </a:r>
          </a:p>
          <a:p>
            <a:pPr eaLnBrk="1" hangingPunct="1">
              <a:lnSpc>
                <a:spcPct val="70000"/>
              </a:lnSpc>
            </a:pPr>
            <a:endParaRPr lang="en-US" sz="2400" smtClean="0"/>
          </a:p>
          <a:p>
            <a:pPr eaLnBrk="1" hangingPunct="1">
              <a:lnSpc>
                <a:spcPct val="70000"/>
              </a:lnSpc>
              <a:buFont typeface="Arial" charset="0"/>
              <a:buNone/>
            </a:pPr>
            <a:r>
              <a:rPr lang="en-US" sz="1800" smtClean="0"/>
              <a:t>                                     </a:t>
            </a:r>
            <a:r>
              <a:rPr lang="sr-Latn-CS" sz="1800" smtClean="0"/>
              <a:t>                                    </a:t>
            </a:r>
            <a:r>
              <a:rPr lang="en-US" sz="1800" smtClean="0"/>
              <a:t> (Oosterholt., Van der Linden, Maes, Verbraak &amp; Kompier, 2012)</a:t>
            </a:r>
          </a:p>
          <a:p>
            <a:pPr eaLnBrk="1" hangingPunct="1">
              <a:lnSpc>
                <a:spcPct val="70000"/>
              </a:lnSpc>
              <a:buFont typeface="Arial" charset="0"/>
              <a:buNone/>
            </a:pPr>
            <a:r>
              <a:rPr lang="en-US" sz="1800" smtClean="0"/>
              <a:t>                                 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Title 1"/>
          <p:cNvSpPr>
            <a:spLocks noGrp="1"/>
          </p:cNvSpPr>
          <p:nvPr>
            <p:ph type="title"/>
          </p:nvPr>
        </p:nvSpPr>
        <p:spPr>
          <a:xfrm>
            <a:off x="936625" y="447675"/>
            <a:ext cx="10515600" cy="1325563"/>
          </a:xfrm>
        </p:spPr>
        <p:txBody>
          <a:bodyPr/>
          <a:lstStyle/>
          <a:p>
            <a:pPr eaLnBrk="1" hangingPunct="1"/>
            <a:r>
              <a:rPr lang="en-US" sz="3600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Kognitivno funkcionisanje i sagorevanje, 2/2</a:t>
            </a:r>
          </a:p>
        </p:txBody>
      </p:sp>
      <p:sp>
        <p:nvSpPr>
          <p:cNvPr id="44034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sagorevanje dovodi do trajnih promena u mozgu?</a:t>
            </a:r>
          </a:p>
          <a:p>
            <a:pPr eaLnBrk="1" hangingPunct="1"/>
            <a:r>
              <a:rPr lang="en-US" smtClean="0"/>
              <a:t>period od 10 nedelja nije dovoljan za oporavak moždanih funkcija?</a:t>
            </a:r>
          </a:p>
          <a:p>
            <a:pPr eaLnBrk="1" hangingPunct="1"/>
            <a:r>
              <a:rPr lang="en-US" smtClean="0"/>
              <a:t>kognitivni deficit prethodi sagorevanju? </a:t>
            </a:r>
          </a:p>
          <a:p>
            <a:pPr eaLnBrk="1" hangingPunct="1">
              <a:buFont typeface="Arial" charset="0"/>
              <a:buNone/>
            </a:pPr>
            <a:endParaRPr lang="en-US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5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Psihoze</a:t>
            </a:r>
            <a:r>
              <a:rPr lang="en-US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5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</a:t>
            </a:r>
            <a:r>
              <a:rPr lang="en-US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5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kognicija</a:t>
            </a:r>
            <a:r>
              <a:rPr lang="en-US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</a:p>
        </p:txBody>
      </p:sp>
      <p:sp>
        <p:nvSpPr>
          <p:cNvPr id="16386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0" name="Rectangle 12"/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0" y="0"/>
            <a:ext cx="1218882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1" name="Freeform 6"/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 bwMode="auto">
          <a:xfrm flipH="1">
            <a:off x="520700" y="911225"/>
            <a:ext cx="688975" cy="5710238"/>
          </a:xfrm>
          <a:custGeom>
            <a:avLst/>
            <a:gdLst>
              <a:gd name="T0" fmla="*/ 414 w 414"/>
              <a:gd name="T1" fmla="*/ 2447 h 2447"/>
              <a:gd name="T2" fmla="*/ 0 w 414"/>
              <a:gd name="T3" fmla="*/ 2247 h 2447"/>
              <a:gd name="T4" fmla="*/ 0 w 414"/>
              <a:gd name="T5" fmla="*/ 0 h 2447"/>
              <a:gd name="T6" fmla="*/ 414 w 414"/>
              <a:gd name="T7" fmla="*/ 200 h 2447"/>
              <a:gd name="T8" fmla="*/ 414 w 414"/>
              <a:gd name="T9" fmla="*/ 2447 h 244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14" h="2447">
                <a:moveTo>
                  <a:pt x="414" y="2447"/>
                </a:moveTo>
                <a:lnTo>
                  <a:pt x="0" y="2247"/>
                </a:lnTo>
                <a:lnTo>
                  <a:pt x="0" y="0"/>
                </a:lnTo>
                <a:lnTo>
                  <a:pt x="414" y="200"/>
                </a:lnTo>
                <a:lnTo>
                  <a:pt x="414" y="2447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7411" name="Rectangle 8"/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 bwMode="auto">
          <a:xfrm flipH="1">
            <a:off x="0" y="1370013"/>
            <a:ext cx="527050" cy="525145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" name="Freeform 7"/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 bwMode="auto">
          <a:xfrm flipH="1">
            <a:off x="800100" y="642938"/>
            <a:ext cx="409575" cy="5521325"/>
          </a:xfrm>
          <a:custGeom>
            <a:avLst/>
            <a:gdLst>
              <a:gd name="T0" fmla="*/ 209 w 209"/>
              <a:gd name="T1" fmla="*/ 2246 h 2358"/>
              <a:gd name="T2" fmla="*/ 0 w 209"/>
              <a:gd name="T3" fmla="*/ 2358 h 2358"/>
              <a:gd name="T4" fmla="*/ 0 w 209"/>
              <a:gd name="T5" fmla="*/ 111 h 2358"/>
              <a:gd name="T6" fmla="*/ 209 w 209"/>
              <a:gd name="T7" fmla="*/ 0 h 2358"/>
              <a:gd name="T8" fmla="*/ 209 w 209"/>
              <a:gd name="T9" fmla="*/ 2246 h 235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09" h="2358">
                <a:moveTo>
                  <a:pt x="209" y="2246"/>
                </a:moveTo>
                <a:lnTo>
                  <a:pt x="0" y="2358"/>
                </a:lnTo>
                <a:lnTo>
                  <a:pt x="0" y="111"/>
                </a:lnTo>
                <a:lnTo>
                  <a:pt x="209" y="0"/>
                </a:lnTo>
                <a:lnTo>
                  <a:pt x="209" y="2246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7413" name="Rectangle 8"/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 bwMode="auto">
          <a:xfrm>
            <a:off x="795338" y="644525"/>
            <a:ext cx="3856037" cy="525145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414" name="Content Placeholder 2"/>
          <p:cNvSpPr>
            <a:spLocks noGrp="1"/>
          </p:cNvSpPr>
          <p:nvPr>
            <p:ph idx="1"/>
          </p:nvPr>
        </p:nvSpPr>
        <p:spPr>
          <a:xfrm>
            <a:off x="1069975" y="1936750"/>
            <a:ext cx="3201988" cy="2984500"/>
          </a:xfrm>
        </p:spPr>
        <p:txBody>
          <a:bodyPr/>
          <a:lstStyle/>
          <a:p>
            <a:pPr marL="0" indent="0" eaLnBrk="1" hangingPunct="1">
              <a:buFont typeface="Arial" charset="0"/>
              <a:buNone/>
            </a:pPr>
            <a:r>
              <a:rPr lang="en-US" sz="2400" smtClean="0">
                <a:solidFill>
                  <a:srgbClr val="FEFFFF"/>
                </a:solidFill>
              </a:rPr>
              <a:t>Kod shizofrenije poremećaj kognitivnih funkcija posledica </a:t>
            </a:r>
            <a:r>
              <a:rPr lang="en-US" sz="2400" b="1" smtClean="0">
                <a:solidFill>
                  <a:srgbClr val="FEFFFF"/>
                </a:solidFill>
              </a:rPr>
              <a:t>disfunkcije prefrontalne dorzolateralne kore</a:t>
            </a:r>
            <a:r>
              <a:rPr lang="en-US" sz="2400" smtClean="0">
                <a:solidFill>
                  <a:srgbClr val="FEFFFF"/>
                </a:solidFill>
              </a:rPr>
              <a:t>.</a:t>
            </a:r>
          </a:p>
        </p:txBody>
      </p:sp>
      <p:pic>
        <p:nvPicPr>
          <p:cNvPr id="17415" name="Picture 4" descr="figure_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999038" y="1079500"/>
            <a:ext cx="6538912" cy="4379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Dorzolateralna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prefronatlna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kora</a:t>
            </a:r>
          </a:p>
        </p:txBody>
      </p:sp>
      <p:sp>
        <p:nvSpPr>
          <p:cNvPr id="18434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Nadređene kontrolne funkcije</a:t>
            </a:r>
          </a:p>
          <a:p>
            <a:pPr eaLnBrk="1" hangingPunct="1"/>
            <a:r>
              <a:rPr lang="en-US" smtClean="0"/>
              <a:t>Pažnja, pamćenje </a:t>
            </a:r>
          </a:p>
          <a:p>
            <a:pPr eaLnBrk="1" hangingPunct="1"/>
            <a:r>
              <a:rPr lang="en-US" smtClean="0"/>
              <a:t>Donošenje odluka, detekcija novina, radna memorija, upravljanje konfliktima, regulacija emocija</a:t>
            </a:r>
          </a:p>
          <a:p>
            <a:pPr eaLnBrk="1" hangingPunct="1"/>
            <a:r>
              <a:rPr lang="en-US" smtClean="0"/>
              <a:t>Govorne funkcije: upravljanje govorom, prozodija, razumevanje metafora, povezivanje, prepoznavane dvosimislenosti, ispravljanje grešaka </a:t>
            </a:r>
          </a:p>
          <a:p>
            <a:pPr eaLnBrk="1" hangingPunct="1"/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sr-Latn-CS" smtClean="0"/>
              <a:t>K</a:t>
            </a:r>
            <a:r>
              <a:rPr lang="en-US" smtClean="0"/>
              <a:t>ognitivni deficit kod sch</a:t>
            </a:r>
          </a:p>
        </p:txBody>
      </p:sp>
      <p:sp>
        <p:nvSpPr>
          <p:cNvPr id="19458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993438" cy="4351338"/>
          </a:xfrm>
        </p:spPr>
        <p:txBody>
          <a:bodyPr/>
          <a:lstStyle/>
          <a:p>
            <a:pPr eaLnBrk="1" hangingPunct="1"/>
            <a:r>
              <a:rPr lang="en-US" sz="2400" smtClean="0"/>
              <a:t>Kognitivno osiromašenje je</a:t>
            </a:r>
            <a:r>
              <a:rPr lang="sr-Latn-CS" sz="2400" smtClean="0"/>
              <a:t> jedna od</a:t>
            </a:r>
            <a:r>
              <a:rPr lang="en-US" sz="2400" smtClean="0"/>
              <a:t> osnovna odlika shizofrenije</a:t>
            </a:r>
          </a:p>
          <a:p>
            <a:pPr eaLnBrk="1" hangingPunct="1"/>
            <a:r>
              <a:rPr lang="sr-Latn-CS" sz="2400" smtClean="0"/>
              <a:t>Razjašnjavanje</a:t>
            </a:r>
            <a:r>
              <a:rPr lang="en-US" sz="2400" smtClean="0"/>
              <a:t> prirode i toka osiromašenja ima va</a:t>
            </a:r>
            <a:r>
              <a:rPr lang="sr-Latn-CS" sz="2400" smtClean="0"/>
              <a:t>žne </a:t>
            </a:r>
            <a:r>
              <a:rPr lang="en-US" sz="2400" smtClean="0"/>
              <a:t>imp</a:t>
            </a:r>
            <a:r>
              <a:rPr lang="sr-Latn-CS" sz="2400" smtClean="0"/>
              <a:t>l</a:t>
            </a:r>
            <a:r>
              <a:rPr lang="en-US" sz="2400" smtClean="0"/>
              <a:t>ikacije </a:t>
            </a:r>
            <a:r>
              <a:rPr lang="sr-Latn-CS" sz="2400" smtClean="0"/>
              <a:t>za</a:t>
            </a:r>
            <a:r>
              <a:rPr lang="en-US" sz="2400" smtClean="0"/>
              <a:t> razumavanj</a:t>
            </a:r>
            <a:r>
              <a:rPr lang="sr-Latn-CS" sz="2400" smtClean="0"/>
              <a:t>e</a:t>
            </a:r>
            <a:r>
              <a:rPr lang="en-US" sz="2400" smtClean="0"/>
              <a:t> patofiziologije sch poremećaja</a:t>
            </a:r>
          </a:p>
          <a:p>
            <a:pPr eaLnBrk="1" hangingPunct="1"/>
            <a:r>
              <a:rPr lang="en-US" sz="2400" smtClean="0"/>
              <a:t>Istraživanja pokazuju da se kod osobe kod kojih je dijgnostikovana sch psihoza kognitivni pad može uočiti i u premorbidnom funkcionisanju kao i u period remisije</a:t>
            </a:r>
          </a:p>
          <a:p>
            <a:pPr eaLnBrk="1" hangingPunct="1"/>
            <a:r>
              <a:rPr lang="en-US" sz="2400" smtClean="0"/>
              <a:t>Nekoliko studija je pokazalo da kod individua koj</a:t>
            </a:r>
            <a:r>
              <a:rPr lang="sr-Latn-CS" sz="2400" smtClean="0"/>
              <a:t>i razviju shizofreniju</a:t>
            </a:r>
            <a:r>
              <a:rPr lang="en-US" sz="2400" smtClean="0"/>
              <a:t> postoji  intelektualni pad od 6 do 12 IQ jedinica  između </a:t>
            </a:r>
            <a:r>
              <a:rPr lang="sr-Latn-CS" sz="2400" smtClean="0"/>
              <a:t>period </a:t>
            </a:r>
            <a:r>
              <a:rPr lang="en-US" sz="2400" smtClean="0"/>
              <a:t>d</a:t>
            </a:r>
            <a:r>
              <a:rPr lang="sr-Latn-CS" sz="2400" smtClean="0"/>
              <a:t>e</a:t>
            </a:r>
            <a:r>
              <a:rPr lang="en-US" sz="2400" smtClean="0"/>
              <a:t>tinjstva i odraslog doba</a:t>
            </a:r>
            <a:endParaRPr lang="sr-Latn-CS" sz="2400" smtClean="0"/>
          </a:p>
          <a:p>
            <a:pPr eaLnBrk="1" hangingPunct="1">
              <a:lnSpc>
                <a:spcPct val="70000"/>
              </a:lnSpc>
            </a:pPr>
            <a:r>
              <a:rPr lang="sr-Latn-CS" sz="2400" smtClean="0"/>
              <a:t>Kognitivni pad spor i postepen i kreće se od 0.5 do 1 jedinice IQ po godini (Reichenberg, et al., 2010).</a:t>
            </a:r>
          </a:p>
          <a:p>
            <a:pPr eaLnBrk="1" hangingPunct="1"/>
            <a:endParaRPr lang="en-US" sz="24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smtClean="0"/>
          </a:p>
        </p:txBody>
      </p:sp>
      <p:sp>
        <p:nvSpPr>
          <p:cNvPr id="20482" name="Rectangle 3"/>
          <p:cNvSpPr>
            <a:spLocks noGrp="1"/>
          </p:cNvSpPr>
          <p:nvPr>
            <p:ph type="body" idx="1"/>
          </p:nvPr>
        </p:nvSpPr>
        <p:spPr>
          <a:xfrm>
            <a:off x="982663" y="2506663"/>
            <a:ext cx="10515600" cy="4351337"/>
          </a:xfrm>
        </p:spPr>
        <p:txBody>
          <a:bodyPr/>
          <a:lstStyle/>
          <a:p>
            <a:r>
              <a:rPr lang="sr-Latn-CS" sz="2400" smtClean="0"/>
              <a:t>N=50053 muškaraca starosti od 18 do 20 godina praćeno 27 godina</a:t>
            </a:r>
          </a:p>
          <a:p>
            <a:r>
              <a:rPr lang="sr-Latn-CS" sz="2400" smtClean="0"/>
              <a:t>Inicijalno: za proces regrutacije u vojsku popunili IQ mere</a:t>
            </a:r>
          </a:p>
          <a:p>
            <a:r>
              <a:rPr lang="sr-Latn-CS" sz="2400" smtClean="0"/>
              <a:t>Rezultati:</a:t>
            </a:r>
          </a:p>
          <a:p>
            <a:pPr>
              <a:buFont typeface="Arial" charset="0"/>
              <a:buNone/>
            </a:pPr>
            <a:r>
              <a:rPr lang="sr-Latn-CS" sz="2400" smtClean="0"/>
              <a:t>Premorbidno niži IQ rizik za razvoj sch, shizo-afektivni, tešku depresiju i ostale nepsihotične poremećaje raspoloženja</a:t>
            </a:r>
          </a:p>
          <a:p>
            <a:pPr>
              <a:buFont typeface="Arial" charset="0"/>
              <a:buNone/>
            </a:pPr>
            <a:r>
              <a:rPr lang="sr-Latn-CS" sz="2400" smtClean="0"/>
              <a:t>Shizofrenija i shizo-afektivni: niži verbalni IQ, vizuo-spacijalne i mehaničke sposobnosti</a:t>
            </a:r>
          </a:p>
          <a:p>
            <a:pPr>
              <a:buFont typeface="Arial" charset="0"/>
              <a:buNone/>
            </a:pPr>
            <a:r>
              <a:rPr lang="sr-Latn-CS" sz="2400" smtClean="0"/>
              <a:t>BAP: IQ skor nije povezan sa povećanim rizikom </a:t>
            </a:r>
          </a:p>
          <a:p>
            <a:pPr>
              <a:buFont typeface="Arial" charset="0"/>
              <a:buNone/>
            </a:pPr>
            <a:endParaRPr lang="sr-Latn-CS" sz="2400" smtClean="0"/>
          </a:p>
          <a:p>
            <a:endParaRPr lang="en-US" sz="2400" smtClean="0"/>
          </a:p>
        </p:txBody>
      </p:sp>
      <p:pic>
        <p:nvPicPr>
          <p:cNvPr id="20483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9438" y="350838"/>
            <a:ext cx="10731500" cy="1784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484" name="Picture 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146925" y="6148388"/>
            <a:ext cx="4148138" cy="317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>
              <a:defRPr/>
            </a:pPr>
            <a:r>
              <a:rPr lang="sr-Latn-CS" sz="3600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Tok kognitivnog pada kod sch</a:t>
            </a:r>
            <a:endParaRPr lang="en-US" sz="3600" b="1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21506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z="2400" smtClean="0"/>
              <a:t>L</a:t>
            </a:r>
            <a:r>
              <a:rPr lang="sr-Latn-CS" sz="2400" smtClean="0"/>
              <a:t>ongitudinalna istraživanja ukazuju</a:t>
            </a:r>
            <a:r>
              <a:rPr lang="en-US" sz="2400" smtClean="0"/>
              <a:t>:</a:t>
            </a:r>
          </a:p>
          <a:p>
            <a:pPr eaLnBrk="1" hangingPunct="1"/>
            <a:r>
              <a:rPr lang="sr-Latn-CS" sz="2400" smtClean="0"/>
              <a:t>do kognitivnog pada dolazi tokom prve epizode bolesti</a:t>
            </a:r>
          </a:p>
          <a:p>
            <a:pPr eaLnBrk="1" hangingPunct="1"/>
            <a:r>
              <a:rPr lang="sr-Latn-CS" sz="2400" smtClean="0"/>
              <a:t>nakon prve epizode dolazi do stabilizacije kognitivnog deficita, kognitivnog pada kao i do mogućeg poboljšanja kognitivnog funkcionisanja.</a:t>
            </a:r>
          </a:p>
          <a:p>
            <a:pPr eaLnBrk="1" hangingPunct="1"/>
            <a:r>
              <a:rPr lang="sr-Latn-CS" sz="2400" smtClean="0"/>
              <a:t>Treba imati na umu da klinički uzorak sch psihoza nije dovoljno reprezentativna populacija sch psihoza</a:t>
            </a:r>
          </a:p>
          <a:p>
            <a:pPr eaLnBrk="1" hangingPunct="1"/>
            <a:endParaRPr lang="sr-Latn-CS" sz="24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>
              <a:defRPr/>
            </a:pPr>
            <a:r>
              <a:rPr lang="sr-Latn-CS" sz="3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Kognitivne </a:t>
            </a:r>
            <a:r>
              <a:rPr lang="sr-Latn-CS" sz="3600" b="1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promene</a:t>
            </a:r>
            <a:r>
              <a:rPr lang="sr-Latn-CS" sz="3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10 godina nakon prve psihotične  epizode</a:t>
            </a:r>
            <a:endParaRPr lang="en-US" sz="3600" dirty="0"/>
          </a:p>
        </p:txBody>
      </p:sp>
      <p:sp>
        <p:nvSpPr>
          <p:cNvPr id="22530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sr-Latn-CS" sz="2400" smtClean="0"/>
              <a:t>Uzorak:</a:t>
            </a:r>
          </a:p>
          <a:p>
            <a:pPr eaLnBrk="1" hangingPunct="1"/>
            <a:r>
              <a:rPr lang="en-US" sz="2400" smtClean="0"/>
              <a:t>slučajevi prve psihotične episode u uzrastu od 16 do 65 god</a:t>
            </a:r>
            <a:endParaRPr lang="sr-Latn-CS" sz="2400" smtClean="0"/>
          </a:p>
          <a:p>
            <a:pPr eaLnBrk="1" hangingPunct="1"/>
            <a:r>
              <a:rPr lang="sr-Latn-CS" sz="2400" smtClean="0"/>
              <a:t>Zdrave kontrole </a:t>
            </a:r>
          </a:p>
          <a:p>
            <a:pPr eaLnBrk="1" hangingPunct="1"/>
            <a:r>
              <a:rPr lang="sr-Latn-CS" sz="2400" smtClean="0"/>
              <a:t>Klinički uzorak</a:t>
            </a:r>
            <a:r>
              <a:rPr lang="en-US" sz="2400" smtClean="0"/>
              <a:t> - ICD-10 </a:t>
            </a:r>
            <a:r>
              <a:rPr lang="sr-Latn-CS" sz="2400" smtClean="0"/>
              <a:t>dg: </a:t>
            </a:r>
          </a:p>
          <a:p>
            <a:pPr eaLnBrk="1" hangingPunct="1"/>
            <a:r>
              <a:rPr lang="en-US" sz="2400" smtClean="0"/>
              <a:t>1. Shizofrenija F20</a:t>
            </a:r>
            <a:endParaRPr lang="sr-Latn-CS" sz="2400" smtClean="0"/>
          </a:p>
          <a:p>
            <a:pPr eaLnBrk="1" hangingPunct="1"/>
            <a:r>
              <a:rPr lang="en-US" sz="2400" smtClean="0"/>
              <a:t>2. BAP(F30.2, F31.2, F31.5),</a:t>
            </a:r>
            <a:endParaRPr lang="sr-Latn-CS" sz="2400" smtClean="0"/>
          </a:p>
          <a:p>
            <a:pPr eaLnBrk="1" hangingPunct="1"/>
            <a:r>
              <a:rPr lang="en-US" sz="2400" smtClean="0"/>
              <a:t>3. Depresivne psihoze (F32.3, F33.3), </a:t>
            </a:r>
            <a:endParaRPr lang="sr-Latn-CS" sz="2400" smtClean="0"/>
          </a:p>
          <a:p>
            <a:pPr eaLnBrk="1" hangingPunct="1"/>
            <a:r>
              <a:rPr lang="en-US" sz="2400" smtClean="0"/>
              <a:t>4. Ostali psihotični poremećaji (F22, F23, F28, F29)</a:t>
            </a:r>
          </a:p>
          <a:p>
            <a:pPr eaLnBrk="1" hangingPunct="1"/>
            <a:r>
              <a:rPr lang="sr-Latn-CS" sz="2400" smtClean="0"/>
              <a:t>Inicijalno i nakon 10 godina testirani kognitivnom i </a:t>
            </a:r>
            <a:r>
              <a:rPr lang="en-US" sz="2400" smtClean="0"/>
              <a:t>NP</a:t>
            </a:r>
            <a:r>
              <a:rPr lang="sr-Latn-CS" sz="2400" smtClean="0"/>
              <a:t> baterijom</a:t>
            </a:r>
            <a:r>
              <a:rPr lang="en-US" sz="2400" smtClean="0"/>
              <a:t>: </a:t>
            </a:r>
            <a:r>
              <a:rPr lang="sr-Latn-CS" sz="2400" smtClean="0"/>
              <a:t> </a:t>
            </a:r>
            <a:r>
              <a:rPr lang="en-US" sz="2400" smtClean="0"/>
              <a:t> </a:t>
            </a:r>
            <a:endParaRPr lang="sr-Latn-CS" sz="2400" smtClean="0"/>
          </a:p>
          <a:p>
            <a:pPr eaLnBrk="1" hangingPunct="1">
              <a:buFont typeface="Arial" charset="0"/>
              <a:buNone/>
            </a:pPr>
            <a:r>
              <a:rPr lang="en-US" sz="2400" smtClean="0"/>
              <a:t>   opšte</a:t>
            </a:r>
            <a:r>
              <a:rPr lang="sr-Latn-CS" sz="2400" smtClean="0"/>
              <a:t> intelektualne sposobnosti (IQ) i specifične kog. f. </a:t>
            </a:r>
            <a:endParaRPr lang="en-US" sz="2400" smtClean="0"/>
          </a:p>
          <a:p>
            <a:pPr eaLnBrk="1" hangingPunct="1"/>
            <a:endParaRPr lang="en-US" sz="24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1186</TotalTime>
  <Words>1490</Words>
  <Application>Microsoft Office PowerPoint</Application>
  <PresentationFormat>Custom</PresentationFormat>
  <Paragraphs>170</Paragraphs>
  <Slides>29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Design Template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4" baseType="lpstr">
      <vt:lpstr>Arial</vt:lpstr>
      <vt:lpstr>Calibri Light</vt:lpstr>
      <vt:lpstr>Calibri</vt:lpstr>
      <vt:lpstr>Source Sans Pro</vt:lpstr>
      <vt:lpstr>Office Theme</vt:lpstr>
      <vt:lpstr>Neuropsihološki deficit kod psihijatrijskih poremećaja</vt:lpstr>
      <vt:lpstr>Sadržaj</vt:lpstr>
      <vt:lpstr>Psihoze i kognicija </vt:lpstr>
      <vt:lpstr>Slide 4</vt:lpstr>
      <vt:lpstr>Dorzolateralna prefronatlna kora</vt:lpstr>
      <vt:lpstr>Kognitivni deficit kod sch</vt:lpstr>
      <vt:lpstr>Slide 7</vt:lpstr>
      <vt:lpstr>Tok kognitivnog pada kod sch</vt:lpstr>
      <vt:lpstr>Kognitivne promene 10 godina nakon prve psihotične  epizode</vt:lpstr>
      <vt:lpstr>Kognitivno oštećenje tokom 10 godina</vt:lpstr>
      <vt:lpstr>IQ pad i shizofrenija?</vt:lpstr>
      <vt:lpstr>Opšti pad kognitivnih funkcija i shizofrenija - mit?</vt:lpstr>
      <vt:lpstr>Specifični pad kognitivnih funkcija i shizofrenija?</vt:lpstr>
      <vt:lpstr>Prikaz slučaja  </vt:lpstr>
      <vt:lpstr>Depresija i kognicija </vt:lpstr>
      <vt:lpstr>Depresija ICD-11</vt:lpstr>
      <vt:lpstr>Kognitivni deficit i MDD</vt:lpstr>
      <vt:lpstr>Slide 18</vt:lpstr>
      <vt:lpstr>Prikaz slučaja 2</vt:lpstr>
      <vt:lpstr>Stres, sagorevanje i kognicija </vt:lpstr>
      <vt:lpstr>Neurobiologija stresa</vt:lpstr>
      <vt:lpstr>Egzekutivne funkcije</vt:lpstr>
      <vt:lpstr>Oštećenje egzekutivnih funkcija</vt:lpstr>
      <vt:lpstr>Radni stres i problemi sa pažnjom </vt:lpstr>
      <vt:lpstr>Rezultati istraživanja</vt:lpstr>
      <vt:lpstr>Frontalna disfunkcija i sagorevanje</vt:lpstr>
      <vt:lpstr>Emocije, kortizol i sagorevanje</vt:lpstr>
      <vt:lpstr>Kognitivno funkcionisanje i sagorevanje 1/2</vt:lpstr>
      <vt:lpstr>Kognitivno funkcionisanje i sagorevanje, 2/2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Miroslav Mladenović</dc:creator>
  <cp:lastModifiedBy>Korisnik</cp:lastModifiedBy>
  <cp:revision>14</cp:revision>
  <dcterms:created xsi:type="dcterms:W3CDTF">2021-11-27T11:26:17Z</dcterms:created>
  <dcterms:modified xsi:type="dcterms:W3CDTF">2021-12-01T08:19:05Z</dcterms:modified>
</cp:coreProperties>
</file>