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36" r:id="rId4"/>
    <p:sldId id="292" r:id="rId5"/>
    <p:sldId id="306" r:id="rId6"/>
    <p:sldId id="260" r:id="rId7"/>
    <p:sldId id="341" r:id="rId8"/>
    <p:sldId id="261" r:id="rId9"/>
    <p:sldId id="316" r:id="rId10"/>
    <p:sldId id="307" r:id="rId11"/>
    <p:sldId id="309" r:id="rId12"/>
    <p:sldId id="310" r:id="rId13"/>
    <p:sldId id="311" r:id="rId14"/>
    <p:sldId id="342" r:id="rId15"/>
    <p:sldId id="337" r:id="rId16"/>
    <p:sldId id="340" r:id="rId17"/>
    <p:sldId id="339" r:id="rId18"/>
    <p:sldId id="317" r:id="rId19"/>
    <p:sldId id="343" r:id="rId20"/>
    <p:sldId id="338" r:id="rId21"/>
    <p:sldId id="267" r:id="rId22"/>
    <p:sldId id="270" r:id="rId23"/>
    <p:sldId id="323" r:id="rId24"/>
    <p:sldId id="333" r:id="rId25"/>
    <p:sldId id="334" r:id="rId26"/>
    <p:sldId id="324" r:id="rId27"/>
    <p:sldId id="325" r:id="rId28"/>
    <p:sldId id="269" r:id="rId29"/>
    <p:sldId id="268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E6580-5ECC-44F8-BC96-6709C86984DC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E88E5-69C3-4449-8CBB-9AC8EBE0D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02F3D-4811-4A4A-B5BA-5FB70E7DF140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1A27-1058-4768-B325-0BF13FC47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7FE5-00F4-465E-A57F-6010BF8B1923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DD8D-A213-4735-AA0B-4CBBAFC27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FE4F-4737-4D9D-AE2D-E8E00020A5DF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C2E8-9DEF-4C48-BDA8-AD73C35AF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CA4F-CFDE-40D4-BB4C-2864440F05F0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6C09-CBF3-4F59-89B4-02053F07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287C-28A5-4BCA-A0D7-31A9204AF6A3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AFEC8-83DE-4DAF-8B26-B3B062F81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C710-0826-478C-87DE-59F356BF625A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D055-88C4-4ACC-9D64-C7C363952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ED45-6544-43D5-9BE4-7EF6BF67B066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D97E-4C98-4DC0-BF73-B6F01919C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58EFB-563B-4985-8099-DB4DD5CFE5A5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C172-8437-4374-B2CC-FB0F19920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2669-22EC-4C51-BE71-4503293BA510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B380-4AF4-421E-99D7-199478B17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8C2D-87A3-4BA6-AD46-B6D48D78F040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F7DF-724C-4F15-B1CB-85F4773F9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DA47-29D9-4BE0-87AE-98EC6F663883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4138-55A7-458F-B667-04BC93B3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813D9E-9FA7-4A6C-AB37-7D6B4E5246D4}" type="datetimeFigureOut">
              <a:rPr lang="en-US"/>
              <a:pPr>
                <a:defRPr/>
              </a:pPr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4FF50B-1779-467C-A4EB-3E8E1DEEB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950913" y="1122363"/>
            <a:ext cx="10521950" cy="2387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Neuropsihološki </a:t>
            </a:r>
            <a:r>
              <a:rPr lang="sr-Latn-CS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deficit kod </a:t>
            </a:r>
            <a:r>
              <a:rPr lang="en-US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psihijatrijskih poremećaja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0" y="3806825"/>
            <a:ext cx="9144000" cy="1655763"/>
          </a:xfrm>
        </p:spPr>
        <p:txBody>
          <a:bodyPr/>
          <a:lstStyle/>
          <a:p>
            <a:pPr eaLnBrk="1" hangingPunct="1"/>
            <a:r>
              <a:rPr lang="en-US" smtClean="0"/>
              <a:t>Doc. Ivana Peruničić-Mladenović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Kognitivno oštećenje tokom 10 godina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400" smtClean="0"/>
              <a:t>Pacijenti sa sch i drugim psihotičnim dg defici</a:t>
            </a:r>
            <a:r>
              <a:rPr lang="en-US" sz="2400" smtClean="0"/>
              <a:t>t</a:t>
            </a:r>
            <a:r>
              <a:rPr lang="sr-Latn-CS" sz="2400" smtClean="0"/>
              <a:t> u IQ i </a:t>
            </a:r>
            <a:r>
              <a:rPr lang="en-US" sz="2400" smtClean="0"/>
              <a:t>NP</a:t>
            </a:r>
            <a:r>
              <a:rPr lang="sr-Latn-CS" sz="2400" smtClean="0"/>
              <a:t> parametrima već na inicijalnim skorovima ali i na folow-up-u u odnosu na kontrolu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smtClean="0"/>
              <a:t>Pacijenti sa psihotičnim poremećajima</a:t>
            </a:r>
            <a:r>
              <a:rPr lang="en-US" sz="2400" smtClean="0"/>
              <a:t> koji nisu u sklopu shc</a:t>
            </a:r>
            <a:r>
              <a:rPr lang="sr-Latn-CS" sz="2400" smtClean="0"/>
              <a:t> pokazali su </a:t>
            </a:r>
            <a:r>
              <a:rPr lang="en-US" sz="2400" smtClean="0"/>
              <a:t>deficit</a:t>
            </a:r>
            <a:r>
              <a:rPr lang="sr-Latn-CS" sz="2400" smtClean="0"/>
              <a:t> ali manje magnitude u odnosu na sch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IQ pad i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shizofrenija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z="2400" smtClean="0"/>
              <a:t>Testiranje hipoteze o </a:t>
            </a:r>
            <a:r>
              <a:rPr lang="en-US" sz="2400" smtClean="0"/>
              <a:t>IQ </a:t>
            </a:r>
            <a:r>
              <a:rPr lang="sr-Latn-CS" sz="2400" smtClean="0"/>
              <a:t>padu</a:t>
            </a:r>
            <a:r>
              <a:rPr lang="en-US" sz="2400" smtClean="0"/>
              <a:t> </a:t>
            </a:r>
            <a:endParaRPr lang="sr-Latn-CS" sz="2400" smtClean="0"/>
          </a:p>
          <a:p>
            <a:pPr eaLnBrk="1" hangingPunct="1"/>
            <a:r>
              <a:rPr lang="sr-Latn-CS" sz="2400" smtClean="0"/>
              <a:t>Kod sch registrovan IQ pad </a:t>
            </a:r>
            <a:r>
              <a:rPr lang="en-US" sz="2400" smtClean="0"/>
              <a:t>u odnosu na </a:t>
            </a:r>
            <a:r>
              <a:rPr lang="sr-Latn-CS" sz="2400" smtClean="0"/>
              <a:t>kontroln</a:t>
            </a:r>
            <a:r>
              <a:rPr lang="en-US" sz="2400" smtClean="0"/>
              <a:t>u</a:t>
            </a:r>
            <a:r>
              <a:rPr lang="sr-Latn-CS" sz="2400" smtClean="0"/>
              <a:t> grup</a:t>
            </a:r>
            <a:r>
              <a:rPr lang="en-US" sz="2400" smtClean="0"/>
              <a:t>u</a:t>
            </a:r>
            <a:r>
              <a:rPr lang="sr-Latn-CS" sz="2400" smtClean="0"/>
              <a:t> kod koje nisu registrovane IQ promene</a:t>
            </a:r>
          </a:p>
          <a:p>
            <a:pPr eaLnBrk="1" hangingPunct="1"/>
            <a:r>
              <a:rPr lang="en-US" sz="2400" smtClean="0"/>
              <a:t>P</a:t>
            </a:r>
            <a:r>
              <a:rPr lang="sr-Latn-CS" sz="2400" smtClean="0"/>
              <a:t>ad u IQ kod sch je bio male magnitude (effect size=0.28)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Opšti pad kognitivnih funkcija i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shizofrenija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25475" y="1825625"/>
            <a:ext cx="11430000" cy="435133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sr-Latn-CS" sz="2400" smtClean="0"/>
              <a:t>Testiranje hipoteze o opštem padu kognitivnih funkcija</a:t>
            </a:r>
            <a:r>
              <a:rPr lang="en-US" sz="2400" smtClean="0"/>
              <a:t> kod sch</a:t>
            </a:r>
            <a:endParaRPr lang="sr-Latn-CS" sz="2400" smtClean="0"/>
          </a:p>
          <a:p>
            <a:pPr eaLnBrk="1" hangingPunct="1">
              <a:lnSpc>
                <a:spcPct val="70000"/>
              </a:lnSpc>
            </a:pPr>
            <a:r>
              <a:rPr lang="sr-Latn-CS" sz="2400" smtClean="0"/>
              <a:t>Da li se pad dešava u velikom spektru kognitivnih funkcija?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smtClean="0"/>
              <a:t>Sch grupa pokazala kognitivni pad: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samo u domenu m</a:t>
            </a:r>
            <a:r>
              <a:rPr lang="sr-Latn-CS" sz="2400" smtClean="0"/>
              <a:t>emorij</a:t>
            </a:r>
            <a:r>
              <a:rPr lang="en-US" sz="2400" smtClean="0"/>
              <a:t>e (</a:t>
            </a:r>
            <a:r>
              <a:rPr lang="sr-Latn-CS" sz="2400" smtClean="0"/>
              <a:t>neposredno i odloženo prizivanje</a:t>
            </a:r>
            <a:r>
              <a:rPr lang="en-US" sz="2400" smtClean="0"/>
              <a:t>) i verbalnog učenja (</a:t>
            </a:r>
            <a:r>
              <a:rPr lang="sr-Latn-CS" sz="2400" smtClean="0"/>
              <a:t>rečnik</a:t>
            </a:r>
            <a:r>
              <a:rPr lang="en-US" sz="2400" smtClean="0"/>
              <a:t>)</a:t>
            </a:r>
            <a:r>
              <a:rPr lang="sr-Latn-C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smtClean="0"/>
              <a:t>Na ostalim testovima sch nisu postigle razlike u odnosu na </a:t>
            </a:r>
            <a:r>
              <a:rPr lang="en-US" sz="2400" smtClean="0"/>
              <a:t>kontrolnu grupu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Kod sch veći pad na kristalizovanim merama nego na fluidnim (brzina procesiranja, egzekutivne funkcije, vizuo-spacijalne)</a:t>
            </a:r>
            <a:endParaRPr lang="sr-Latn-CS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 smtClean="0"/>
              <a:t>Težina simptoma imala je uticaj samo na pad memorijskih performansi u samo u grupi sch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Specifični</a:t>
            </a: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 kognitivnih funkcija i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shizofrenija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600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33413" y="1770063"/>
            <a:ext cx="10515600" cy="4884737"/>
          </a:xfrm>
        </p:spPr>
        <p:txBody>
          <a:bodyPr/>
          <a:lstStyle/>
          <a:p>
            <a:pPr eaLnBrk="1" hangingPunct="1"/>
            <a:r>
              <a:rPr lang="sr-Latn-CS" sz="2400" smtClean="0"/>
              <a:t>Testiranje hipoteze: </a:t>
            </a:r>
            <a:r>
              <a:rPr lang="en-US" sz="2400" smtClean="0"/>
              <a:t>da </a:t>
            </a:r>
            <a:r>
              <a:rPr lang="sr-Latn-CS" sz="2400" smtClean="0"/>
              <a:t>li </a:t>
            </a:r>
            <a:r>
              <a:rPr lang="en-US" sz="2400" smtClean="0"/>
              <a:t>se samo kod sch psihoza dešava pad</a:t>
            </a:r>
            <a:r>
              <a:rPr lang="sr-Latn-CS" sz="2400" smtClean="0"/>
              <a:t> specifičn</a:t>
            </a:r>
            <a:r>
              <a:rPr lang="en-US" sz="2400" smtClean="0"/>
              <a:t>ih</a:t>
            </a:r>
            <a:r>
              <a:rPr lang="sr-Latn-CS" sz="2400" smtClean="0"/>
              <a:t> funkcija Ili je takav pad karakterističan i za ostale psihoze? </a:t>
            </a:r>
          </a:p>
          <a:p>
            <a:pPr eaLnBrk="1" hangingPunct="1"/>
            <a:r>
              <a:rPr lang="sr-Latn-CS" sz="2400" smtClean="0"/>
              <a:t>Kod ostalih psihoza nije registrovan pad u IQ u odnosu na kontrolnu grupu </a:t>
            </a:r>
          </a:p>
          <a:p>
            <a:pPr eaLnBrk="1" hangingPunct="1"/>
            <a:r>
              <a:rPr lang="sr-Latn-CS" sz="2400" smtClean="0"/>
              <a:t>Takođe, kao i sch grupa pokazali su veći pad u domenu memorije, verbalnog učenja, </a:t>
            </a:r>
          </a:p>
          <a:p>
            <a:pPr eaLnBrk="1" hangingPunct="1"/>
            <a:r>
              <a:rPr lang="sr-Latn-CS" sz="2400" smtClean="0"/>
              <a:t>I sch grupa i ostale psihoze pokazali su statičan deficit u brzini procesiranja, egzekutivnim funkcijama i vizuo-s</a:t>
            </a:r>
            <a:r>
              <a:rPr lang="en-US" sz="2400" smtClean="0"/>
              <a:t>pa</a:t>
            </a:r>
            <a:r>
              <a:rPr lang="sr-Latn-CS" sz="2400" smtClean="0"/>
              <a:t>cijalnim sposobnostima.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809625" y="515938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Prikaz slučaja </a:t>
            </a:r>
            <a:r>
              <a:rPr lang="sr-Latn-CS" b="1" smtClean="0"/>
              <a:t/>
            </a:r>
            <a:br>
              <a:rPr lang="sr-Latn-CS" b="1" smtClean="0"/>
            </a:br>
            <a:endParaRPr lang="en-US" b="1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509588" y="1954213"/>
            <a:ext cx="11396662" cy="43513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sr-Latn-CS" sz="2400" smtClean="0"/>
              <a:t>Pacijentkinja</a:t>
            </a:r>
            <a:r>
              <a:rPr lang="sl-SI" sz="2400" smtClean="0"/>
              <a:t> (36); završila Tehnološki fakultet; nezaposlena; neudata; nema dece</a:t>
            </a:r>
          </a:p>
          <a:p>
            <a:pPr>
              <a:lnSpc>
                <a:spcPct val="70000"/>
              </a:lnSpc>
            </a:pPr>
            <a:r>
              <a:rPr lang="sr-Latn-CS" sz="2400" smtClean="0"/>
              <a:t>	Kontakt sa ispitanicom se lako uspostavlja i održava ali se ne produbljuje. U inicijalnom kontaktu inhibirana, </a:t>
            </a:r>
            <a:r>
              <a:rPr lang="en-US" sz="2400" smtClean="0"/>
              <a:t>nepoverljiva</a:t>
            </a:r>
            <a:r>
              <a:rPr lang="sr-Latn-CS" sz="2400" smtClean="0"/>
              <a:t>, pogled u stranu, odgovara kratko. Tokom razgovora se „otvara“ i tada dolazi do </a:t>
            </a:r>
            <a:r>
              <a:rPr lang="en-US" sz="2400" smtClean="0"/>
              <a:t>proboja</a:t>
            </a:r>
            <a:r>
              <a:rPr lang="sr-Latn-CS" sz="2400" smtClean="0"/>
              <a:t> psihotične simptomatologije u elaboraciji tegoba prema kojima nema ni </a:t>
            </a:r>
            <a:r>
              <a:rPr lang="en-US" sz="2400" smtClean="0"/>
              <a:t>minimum</a:t>
            </a:r>
            <a:r>
              <a:rPr lang="sr-Latn-CS" sz="2400" smtClean="0"/>
              <a:t> kritičnosti (pri buđenju vidi ljude koji ulaze u stan, a koji su joj uzeli deo kože sa polnog organa kada je bila na ekskurziji, htela da prijavi zločin policiji, ali je majka odvela kod psihijatra…).  </a:t>
            </a:r>
            <a:endParaRPr lang="en-US" sz="2400" smtClean="0"/>
          </a:p>
          <a:p>
            <a:pPr>
              <a:lnSpc>
                <a:spcPct val="70000"/>
              </a:lnSpc>
            </a:pPr>
            <a:r>
              <a:rPr lang="en-US" sz="2400" smtClean="0"/>
              <a:t>    	VITI-</a:t>
            </a:r>
            <a:r>
              <a:rPr lang="sr-Latn-CS" sz="2400" smtClean="0"/>
              <a:t> </a:t>
            </a:r>
            <a:r>
              <a:rPr lang="en-US" sz="2400" smtClean="0"/>
              <a:t>prosečnih intelektualnih sposobnosti</a:t>
            </a:r>
            <a:r>
              <a:rPr lang="sr-Latn-CS" sz="2400" smtClean="0"/>
              <a:t>: </a:t>
            </a:r>
            <a:r>
              <a:rPr lang="en-US" sz="2400" smtClean="0"/>
              <a:t>IQtot – 91; IQv – 94; IQm – 88</a:t>
            </a:r>
            <a:endParaRPr lang="sr-Latn-CS" sz="2400" smtClean="0"/>
          </a:p>
          <a:p>
            <a:pPr>
              <a:lnSpc>
                <a:spcPct val="70000"/>
              </a:lnSpc>
            </a:pPr>
            <a:r>
              <a:rPr lang="en-US" sz="2400" smtClean="0"/>
              <a:t>rezultat na subtestu brojevi - na jednostavan nalog da ponovi brojeve ostvaruje rezultat na fiziološkoj granici kapaciteta kratkoročne memorije (maksimalni raspon 4 broja), dok na složenom nalogu da ponovi brojeve obrnutim redosledom ostvaruje skoro maksimalni testovni rezultat ponovivši unazad niz od 6 brojeva. 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Depresija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kognicija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Depresija ICD-11</a:t>
            </a: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mtClean="0"/>
              <a:t>Depresivni poremećaj karakteriše:</a:t>
            </a:r>
          </a:p>
          <a:p>
            <a:r>
              <a:rPr lang="sr-Latn-CS" smtClean="0"/>
              <a:t>Depresivno raspoloženje (npr. tuga, iritabilnost, praznina)</a:t>
            </a:r>
          </a:p>
          <a:p>
            <a:r>
              <a:rPr lang="sr-Latn-CS" smtClean="0"/>
              <a:t>Gubitak doživljaja zadovoljstva</a:t>
            </a:r>
          </a:p>
          <a:p>
            <a:r>
              <a:rPr lang="sr-Latn-CS" b="1" smtClean="0"/>
              <a:t>Kognitivni</a:t>
            </a:r>
            <a:r>
              <a:rPr lang="sr-Latn-CS" smtClean="0"/>
              <a:t>, bihejviralni i neurovegaetativni simptomi koji značajno utiču na sposobnost funkcionisanja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Kognitivni deficit i MDD</a:t>
            </a: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 smtClean="0"/>
              <a:t>Meta-anliza: kognitivni deficit kod depresivnog poremećaja:</a:t>
            </a:r>
          </a:p>
          <a:p>
            <a:r>
              <a:rPr lang="sr-Latn-CS" sz="2400" smtClean="0"/>
              <a:t>Egzekutivne funkcije</a:t>
            </a:r>
          </a:p>
          <a:p>
            <a:r>
              <a:rPr lang="sr-Latn-CS" sz="2400" smtClean="0"/>
              <a:t>Pažnja</a:t>
            </a:r>
          </a:p>
          <a:p>
            <a:r>
              <a:rPr lang="sr-Latn-CS" sz="2400" smtClean="0"/>
              <a:t>Pamćenje </a:t>
            </a:r>
          </a:p>
          <a:p>
            <a:r>
              <a:rPr lang="sr-Latn-CS" sz="2400" smtClean="0"/>
              <a:t>Umeren deficit u egzekutivnim funkcijama i pažnji perzistira i u fazi remisije </a:t>
            </a:r>
          </a:p>
          <a:p>
            <a:pPr>
              <a:buFont typeface="Arial" charset="0"/>
              <a:buNone/>
            </a:pPr>
            <a:endParaRPr lang="sr-Latn-CS" sz="2400" smtClean="0"/>
          </a:p>
          <a:p>
            <a:pPr>
              <a:buFont typeface="Arial" charset="0"/>
              <a:buNone/>
            </a:pPr>
            <a:r>
              <a:rPr lang="sr-Latn-CS" sz="2400" smtClean="0"/>
              <a:t>                                                                         (Rock, Roiser, Riedell &amp; Blackwell, 2013)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z="2000" smtClean="0">
                <a:solidFill>
                  <a:srgbClr val="505050"/>
                </a:solidFill>
                <a:latin typeface="Source Sans Pro"/>
              </a:rPr>
              <a:t>Meta-analiza: značajan kognitivni deficit nakon epizode MDD </a:t>
            </a:r>
          </a:p>
          <a:p>
            <a:pPr eaLnBrk="1" hangingPunct="1"/>
            <a:r>
              <a:rPr lang="sr-Latn-CS" sz="2000" smtClean="0">
                <a:solidFill>
                  <a:srgbClr val="505050"/>
                </a:solidFill>
                <a:latin typeface="Source Sans Pro"/>
              </a:rPr>
              <a:t>Deficit u selektivnoj pažnji, radnoj i dugoročnoj memoriji perzistiraju u remisiji MDD i pogoršavaju se sa ponavaljanim epizodama</a:t>
            </a:r>
          </a:p>
          <a:p>
            <a:pPr eaLnBrk="1" hangingPunct="1"/>
            <a:endParaRPr lang="sr-Latn-CS" sz="2000" smtClean="0">
              <a:solidFill>
                <a:srgbClr val="505050"/>
              </a:solidFill>
              <a:latin typeface="Source Sans Pro"/>
            </a:endParaRPr>
          </a:p>
        </p:txBody>
      </p:sp>
      <p:sp>
        <p:nvSpPr>
          <p:cNvPr id="31747" name="AutoShape 4" descr="The Lancet Psychiatry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AutoShape 6" descr="The Lancet Psychiatry Logo Vector - (.SVG + .PNG) - Tukuz.Com"/>
          <p:cNvSpPr>
            <a:spLocks noChangeAspect="1" noChangeArrowheads="1"/>
          </p:cNvSpPr>
          <p:nvPr/>
        </p:nvSpPr>
        <p:spPr bwMode="auto">
          <a:xfrm>
            <a:off x="155575" y="46038"/>
            <a:ext cx="2867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AutoShape 8" descr="The Lancet Psychiatry Logo Vector - (.SVG + .PNG) - Tukuz.Com"/>
          <p:cNvSpPr>
            <a:spLocks noChangeAspect="1" noChangeArrowheads="1"/>
          </p:cNvSpPr>
          <p:nvPr/>
        </p:nvSpPr>
        <p:spPr bwMode="auto">
          <a:xfrm>
            <a:off x="4662488" y="2628900"/>
            <a:ext cx="2867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AutoShape 10" descr="The Lancet Psychiatry Logo Vector - (.SVG + .PNG) - Tukuz.Com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75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4667250"/>
            <a:ext cx="3254375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Prikaz slučaja 2</a:t>
            </a: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b="1" smtClean="0"/>
              <a:t>Pacijent</a:t>
            </a:r>
            <a:r>
              <a:rPr lang="sr-Latn-CS" smtClean="0"/>
              <a:t>, 47 godina, sss; zaposlen u svojoj firmi; oženjen; dvoje dece</a:t>
            </a:r>
          </a:p>
          <a:p>
            <a:r>
              <a:rPr lang="sr-Latn-CS" smtClean="0"/>
              <a:t> Kognitivna efikasnost na  VITI je visoko prosečna  (Iq tot: 116; Iq v: 121; Iq m: 110), bez značajnijeg pada efikasnosti. Notira se visok nivo informacija, dobro razumevanje društvena pravila i normi. U okviru sintetičko-analitičkih  funkcije   beleži se manji pad, uz elemente psihomotorne usporenosti.  Aktuelno, kognitivno funkcionisanje i pored registrovanih reduktivnih promena na CT nije značajnije oštećeno  (po testovnim markerima). 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Sadržaj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sr-Latn-CS" smtClean="0"/>
              <a:t>Kognitivni deficit: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sr-Latn-CS" smtClean="0"/>
              <a:t>Psihotični poremećaji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sr-Latn-CS" smtClean="0"/>
              <a:t>Depresivni poremećaj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sr-Latn-CS" smtClean="0"/>
              <a:t>Stres: sagorevanje kognicije u sindromu sagorevanja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sagorevanje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kognicija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379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Neurobiologija stresa</a:t>
            </a: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stres ima štetne efekte na neurone u hipokampusu i prefrontalnom korteksu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Glukokortikoidni receptori: hipokampus, amigdale i frontalni korteks- učenje i pamćenje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Adrenergički receptori: amigdale- procesiranje straha i emocionalna memorija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Kortizol posreduje u povezanosti između stresa i oštećenja kognitivnih funkcija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Povišen nivo kortizola može da dovede do: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        slabljenja memorije </a:t>
            </a:r>
            <a:r>
              <a:rPr lang="en-US" sz="2000" smtClean="0"/>
              <a:t>(Lupien, Maheu, Tu, Fiocco &amp; Schramek, 2007; Wolf, 2009)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        atrofije hipokampusa </a:t>
            </a:r>
            <a:r>
              <a:rPr lang="en-US" sz="2000" smtClean="0"/>
              <a:t>(Sapolsky, Krey &amp; McEwen, 1986)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       </a:t>
            </a:r>
            <a:r>
              <a:rPr lang="en-US" sz="2400" smtClean="0"/>
              <a:t>atrofije prefrontalnog korteksa </a:t>
            </a:r>
            <a:r>
              <a:rPr lang="en-US" sz="1500" smtClean="0"/>
              <a:t>(McEwen, 2005)</a:t>
            </a:r>
            <a:endParaRPr lang="sr-Latn-CS" sz="15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Egzekutivne funkcije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3400" dirty="0"/>
              <a:t>L</a:t>
            </a:r>
            <a:r>
              <a:rPr lang="en-US" sz="3400" dirty="0" err="1"/>
              <a:t>okalizovane</a:t>
            </a:r>
            <a:r>
              <a:rPr lang="en-US" sz="3400" dirty="0"/>
              <a:t> </a:t>
            </a:r>
            <a:r>
              <a:rPr lang="x-none" sz="3400" dirty="0"/>
              <a:t>u</a:t>
            </a:r>
            <a:r>
              <a:rPr lang="en-US" sz="3400" dirty="0"/>
              <a:t> </a:t>
            </a:r>
            <a:r>
              <a:rPr lang="en-US" sz="3400" dirty="0" err="1"/>
              <a:t>prefrontalnom</a:t>
            </a:r>
            <a:r>
              <a:rPr lang="en-US" sz="3400" dirty="0"/>
              <a:t> </a:t>
            </a:r>
            <a:r>
              <a:rPr lang="en-US" sz="3400" dirty="0" err="1"/>
              <a:t>korteksu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3400" dirty="0"/>
              <a:t>N</a:t>
            </a:r>
            <a:r>
              <a:rPr lang="en-US" sz="3400" dirty="0" err="1"/>
              <a:t>adređen</a:t>
            </a:r>
            <a:r>
              <a:rPr lang="x-none" sz="3400" dirty="0"/>
              <a:t>a</a:t>
            </a:r>
            <a:r>
              <a:rPr lang="en-US" sz="3400" dirty="0"/>
              <a:t> </a:t>
            </a:r>
            <a:r>
              <a:rPr lang="en-US" sz="3400" dirty="0" err="1"/>
              <a:t>pozicij</a:t>
            </a:r>
            <a:r>
              <a:rPr lang="x-none" sz="3400" dirty="0"/>
              <a:t>a </a:t>
            </a:r>
            <a:r>
              <a:rPr lang="en-US" sz="3400" dirty="0"/>
              <a:t>u </a:t>
            </a:r>
            <a:r>
              <a:rPr lang="en-US" sz="3400" dirty="0" err="1"/>
              <a:t>hijerarhijskoj</a:t>
            </a:r>
            <a:r>
              <a:rPr lang="en-US" sz="3400" dirty="0"/>
              <a:t> </a:t>
            </a:r>
            <a:r>
              <a:rPr lang="en-US" sz="3400" dirty="0" err="1"/>
              <a:t>organizaciji</a:t>
            </a:r>
            <a:r>
              <a:rPr lang="en-US" sz="3400" dirty="0"/>
              <a:t> </a:t>
            </a:r>
            <a:r>
              <a:rPr lang="en-US" sz="3400" dirty="0" err="1"/>
              <a:t>kognicije</a:t>
            </a:r>
            <a:r>
              <a:rPr lang="x-none" sz="34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sz="3400" dirty="0"/>
              <a:t>    </a:t>
            </a:r>
            <a:r>
              <a:rPr lang="en-US" sz="3400" dirty="0"/>
              <a:t> </a:t>
            </a:r>
            <a:r>
              <a:rPr lang="x-none" sz="3400" dirty="0"/>
              <a:t>1. </a:t>
            </a:r>
            <a:r>
              <a:rPr lang="en-US" sz="3400" dirty="0" err="1"/>
              <a:t>sposobnosti</a:t>
            </a:r>
            <a:r>
              <a:rPr lang="en-US" sz="3400" dirty="0"/>
              <a:t> </a:t>
            </a:r>
            <a:r>
              <a:rPr lang="en-US" sz="3400" dirty="0" err="1"/>
              <a:t>rasuđivanja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sz="3400" dirty="0"/>
              <a:t>    </a:t>
            </a:r>
            <a:r>
              <a:rPr lang="en-US" sz="3400" dirty="0"/>
              <a:t> </a:t>
            </a:r>
            <a:r>
              <a:rPr lang="x-none" sz="3400" dirty="0"/>
              <a:t>2. </a:t>
            </a:r>
            <a:r>
              <a:rPr lang="en-US" sz="3400" dirty="0" err="1"/>
              <a:t>donošenj</a:t>
            </a:r>
            <a:r>
              <a:rPr lang="x-none" sz="3400" dirty="0"/>
              <a:t>a </a:t>
            </a:r>
            <a:r>
              <a:rPr lang="en-US" sz="3400" dirty="0" err="1"/>
              <a:t>odluka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sz="3400" dirty="0"/>
              <a:t>    </a:t>
            </a:r>
            <a:r>
              <a:rPr lang="en-US" sz="3400" dirty="0"/>
              <a:t> </a:t>
            </a:r>
            <a:r>
              <a:rPr lang="x-none" sz="3400" dirty="0"/>
              <a:t>3. </a:t>
            </a:r>
            <a:r>
              <a:rPr lang="en-US" sz="3400" dirty="0" err="1"/>
              <a:t>planiranja</a:t>
            </a:r>
            <a:r>
              <a:rPr lang="en-US" sz="3400" dirty="0"/>
              <a:t> 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sz="3400" dirty="0"/>
              <a:t>     4.</a:t>
            </a:r>
            <a:r>
              <a:rPr lang="en-US" sz="3400" dirty="0"/>
              <a:t> </a:t>
            </a:r>
            <a:r>
              <a:rPr lang="en-US" sz="3400" dirty="0" err="1"/>
              <a:t>socijaln</a:t>
            </a:r>
            <a:r>
              <a:rPr lang="x-none" sz="3400" dirty="0"/>
              <a:t>a</a:t>
            </a:r>
            <a:r>
              <a:rPr lang="en-US" sz="3400" dirty="0"/>
              <a:t> </a:t>
            </a:r>
            <a:r>
              <a:rPr lang="en-US" sz="3400" dirty="0" err="1"/>
              <a:t>adaptacij</a:t>
            </a:r>
            <a:r>
              <a:rPr lang="x-none" sz="3400" dirty="0"/>
              <a:t>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err="1"/>
              <a:t>omogućavaju</a:t>
            </a:r>
            <a:r>
              <a:rPr lang="en-US" sz="3400" dirty="0"/>
              <a:t> </a:t>
            </a:r>
            <a:r>
              <a:rPr lang="en-US" sz="3400" dirty="0" err="1"/>
              <a:t>da</a:t>
            </a:r>
            <a:r>
              <a:rPr lang="en-US" sz="3400" dirty="0"/>
              <a:t> </a:t>
            </a:r>
            <a:r>
              <a:rPr lang="x-none" sz="3400" dirty="0"/>
              <a:t>se </a:t>
            </a:r>
            <a:r>
              <a:rPr lang="en-US" sz="3400" dirty="0" err="1"/>
              <a:t>adekvatno</a:t>
            </a:r>
            <a:r>
              <a:rPr lang="en-US" sz="3400" dirty="0"/>
              <a:t> </a:t>
            </a:r>
            <a:r>
              <a:rPr lang="en-US" sz="3400" dirty="0" err="1"/>
              <a:t>odgovor</a:t>
            </a:r>
            <a:r>
              <a:rPr lang="x-none" sz="3400" dirty="0"/>
              <a:t>i</a:t>
            </a:r>
            <a:r>
              <a:rPr lang="en-US" sz="3400" dirty="0"/>
              <a:t> </a:t>
            </a:r>
            <a:r>
              <a:rPr lang="en-US" sz="3400" dirty="0" err="1"/>
              <a:t>novim</a:t>
            </a:r>
            <a:r>
              <a:rPr lang="en-US" sz="3400" dirty="0"/>
              <a:t>, </a:t>
            </a:r>
            <a:r>
              <a:rPr lang="en-US" sz="3400" dirty="0" err="1"/>
              <a:t>izmenjenima</a:t>
            </a:r>
            <a:r>
              <a:rPr lang="en-US" sz="3400" dirty="0"/>
              <a:t> </a:t>
            </a:r>
            <a:r>
              <a:rPr lang="en-US" sz="3400" dirty="0" err="1"/>
              <a:t>ili</a:t>
            </a:r>
            <a:r>
              <a:rPr lang="en-US" sz="3400" dirty="0"/>
              <a:t> </a:t>
            </a:r>
            <a:r>
              <a:rPr lang="en-US" sz="3400" dirty="0" err="1"/>
              <a:t>komplikovanim</a:t>
            </a:r>
            <a:r>
              <a:rPr lang="en-US" sz="3400" dirty="0"/>
              <a:t> </a:t>
            </a:r>
            <a:r>
              <a:rPr lang="en-US" sz="3400" dirty="0" err="1"/>
              <a:t>zadacima</a:t>
            </a:r>
            <a:r>
              <a:rPr lang="en-US" sz="3400" dirty="0"/>
              <a:t> i </a:t>
            </a:r>
            <a:r>
              <a:rPr lang="en-US" sz="3400" dirty="0" err="1"/>
              <a:t>situacijama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U </a:t>
            </a:r>
            <a:r>
              <a:rPr lang="en-US" sz="3400" dirty="0" err="1"/>
              <a:t>ove</a:t>
            </a:r>
            <a:r>
              <a:rPr lang="en-US" sz="3400" dirty="0"/>
              <a:t> </a:t>
            </a:r>
            <a:r>
              <a:rPr lang="en-US" sz="3400" dirty="0" err="1"/>
              <a:t>funkcije</a:t>
            </a:r>
            <a:r>
              <a:rPr lang="en-US" sz="3400" dirty="0"/>
              <a:t> </a:t>
            </a:r>
            <a:r>
              <a:rPr lang="en-US" sz="3400" dirty="0" err="1"/>
              <a:t>spad</a:t>
            </a:r>
            <a:r>
              <a:rPr lang="x-none" sz="3400" dirty="0"/>
              <a:t>a</a:t>
            </a:r>
            <a:r>
              <a:rPr lang="en-US" sz="3400" dirty="0"/>
              <a:t>: </a:t>
            </a:r>
            <a:r>
              <a:rPr lang="en-US" sz="3400" dirty="0" err="1"/>
              <a:t>radna</a:t>
            </a:r>
            <a:r>
              <a:rPr lang="en-US" sz="3400" dirty="0"/>
              <a:t> </a:t>
            </a:r>
            <a:r>
              <a:rPr lang="en-US" sz="3400" dirty="0" err="1"/>
              <a:t>memorija</a:t>
            </a:r>
            <a:r>
              <a:rPr lang="en-US" sz="3400" dirty="0"/>
              <a:t>, </a:t>
            </a:r>
            <a:r>
              <a:rPr lang="en-US" sz="3400" dirty="0" err="1"/>
              <a:t>verbalno</a:t>
            </a:r>
            <a:r>
              <a:rPr lang="en-US" sz="3400" dirty="0"/>
              <a:t> </a:t>
            </a:r>
            <a:r>
              <a:rPr lang="en-US" sz="3400" dirty="0" err="1"/>
              <a:t>zaključivanje</a:t>
            </a:r>
            <a:r>
              <a:rPr lang="en-US" sz="3400" dirty="0"/>
              <a:t>, </a:t>
            </a:r>
            <a:r>
              <a:rPr lang="en-US" sz="3400" dirty="0" err="1"/>
              <a:t>mogućnost</a:t>
            </a:r>
            <a:r>
              <a:rPr lang="en-US" sz="3400" dirty="0"/>
              <a:t> </a:t>
            </a:r>
            <a:r>
              <a:rPr lang="en-US" sz="3400" dirty="0" err="1"/>
              <a:t>prebacivanj</a:t>
            </a:r>
            <a:r>
              <a:rPr lang="x-none" sz="3400" dirty="0"/>
              <a:t>a</a:t>
            </a:r>
            <a:r>
              <a:rPr lang="en-US" sz="3400" dirty="0"/>
              <a:t> </a:t>
            </a:r>
            <a:r>
              <a:rPr lang="en-US" sz="3400" dirty="0" err="1"/>
              <a:t>sa</a:t>
            </a:r>
            <a:r>
              <a:rPr lang="en-US" sz="3400" dirty="0"/>
              <a:t> </a:t>
            </a:r>
            <a:r>
              <a:rPr lang="en-US" sz="3400" dirty="0" err="1"/>
              <a:t>jednog</a:t>
            </a:r>
            <a:r>
              <a:rPr lang="en-US" sz="3400" dirty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dr</a:t>
            </a:r>
            <a:r>
              <a:rPr lang="x-none" sz="3400" dirty="0"/>
              <a:t>u</a:t>
            </a:r>
            <a:r>
              <a:rPr lang="en-US" sz="3400" dirty="0" err="1"/>
              <a:t>gi</a:t>
            </a:r>
            <a:r>
              <a:rPr lang="en-US" sz="3400" dirty="0"/>
              <a:t> </a:t>
            </a:r>
            <a:r>
              <a:rPr lang="en-US" sz="3400" dirty="0" err="1"/>
              <a:t>zadatak</a:t>
            </a:r>
            <a:r>
              <a:rPr lang="en-US" sz="3400" dirty="0"/>
              <a:t>, </a:t>
            </a:r>
            <a:r>
              <a:rPr lang="en-US" sz="3400" dirty="0" err="1"/>
              <a:t>kognitivna</a:t>
            </a:r>
            <a:r>
              <a:rPr lang="en-US" sz="3400" dirty="0"/>
              <a:t> </a:t>
            </a:r>
            <a:r>
              <a:rPr lang="en-US" sz="3400" dirty="0" err="1"/>
              <a:t>fleksibilnost</a:t>
            </a:r>
            <a:r>
              <a:rPr lang="en-US" sz="3400" dirty="0"/>
              <a:t>, </a:t>
            </a:r>
            <a:r>
              <a:rPr lang="en-US" sz="3400" dirty="0" err="1"/>
              <a:t>apstraktno</a:t>
            </a:r>
            <a:r>
              <a:rPr lang="en-US" sz="3400" dirty="0"/>
              <a:t> </a:t>
            </a:r>
            <a:r>
              <a:rPr lang="en-US" sz="3400" dirty="0" err="1"/>
              <a:t>mišljenje</a:t>
            </a:r>
            <a:r>
              <a:rPr lang="en-US" sz="3400" dirty="0"/>
              <a:t>, </a:t>
            </a:r>
            <a:r>
              <a:rPr lang="en-US" sz="3400" dirty="0" err="1"/>
              <a:t>inhibici</a:t>
            </a:r>
            <a:r>
              <a:rPr lang="x-none" sz="3400" dirty="0"/>
              <a:t>j</a:t>
            </a:r>
            <a:r>
              <a:rPr lang="en-US" sz="3400" dirty="0"/>
              <a:t>a, </a:t>
            </a:r>
            <a:r>
              <a:rPr lang="en-US" sz="3400" dirty="0" err="1"/>
              <a:t>sekvencioniranje</a:t>
            </a:r>
            <a:r>
              <a:rPr lang="en-US" sz="3400" dirty="0"/>
              <a:t>, </a:t>
            </a:r>
            <a:r>
              <a:rPr lang="en-US" sz="3400" dirty="0" err="1"/>
              <a:t>planiranje</a:t>
            </a:r>
            <a:r>
              <a:rPr lang="en-US" sz="3400" dirty="0"/>
              <a:t>, </a:t>
            </a:r>
            <a:r>
              <a:rPr lang="en-US" sz="3400" dirty="0" err="1"/>
              <a:t>shvatanje</a:t>
            </a:r>
            <a:r>
              <a:rPr lang="en-US" sz="3400" dirty="0"/>
              <a:t> </a:t>
            </a:r>
            <a:r>
              <a:rPr lang="en-US" sz="3400" dirty="0" err="1"/>
              <a:t>pravila</a:t>
            </a:r>
            <a:r>
              <a:rPr lang="en-US" sz="3400" dirty="0"/>
              <a:t>, </a:t>
            </a:r>
            <a:r>
              <a:rPr lang="en-US" sz="3400" dirty="0" err="1"/>
              <a:t>rešavanje</a:t>
            </a:r>
            <a:r>
              <a:rPr lang="x-none" sz="3400" dirty="0"/>
              <a:t> </a:t>
            </a:r>
            <a:r>
              <a:rPr lang="en-US" sz="3400" dirty="0" err="1"/>
              <a:t>problema</a:t>
            </a:r>
            <a:endParaRPr lang="x-none" sz="3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Oštećenje egzekutivnih funkcija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Čak</a:t>
            </a:r>
            <a:r>
              <a:rPr lang="en-US" dirty="0"/>
              <a:t> i </a:t>
            </a:r>
            <a:r>
              <a:rPr lang="en-US" dirty="0" err="1"/>
              <a:t>manji</a:t>
            </a:r>
            <a:r>
              <a:rPr lang="en-US" dirty="0"/>
              <a:t> deficit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x-none" dirty="0"/>
              <a:t>negativan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privatni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profesionalni</a:t>
            </a:r>
            <a:r>
              <a:rPr lang="en-US" dirty="0"/>
              <a:t> </a:t>
            </a:r>
            <a:r>
              <a:rPr lang="en-US" dirty="0" err="1"/>
              <a:t>život</a:t>
            </a: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dirty="0"/>
              <a:t>   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odgovori</a:t>
            </a:r>
            <a:r>
              <a:rPr lang="x-none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dirty="0"/>
              <a:t>                   </a:t>
            </a:r>
            <a:r>
              <a:rPr lang="en-US" dirty="0" err="1"/>
              <a:t>socijalnom</a:t>
            </a:r>
            <a:r>
              <a:rPr lang="en-US" dirty="0"/>
              <a:t> </a:t>
            </a:r>
            <a:r>
              <a:rPr lang="en-US" dirty="0" err="1"/>
              <a:t>kontekstu</a:t>
            </a: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dirty="0"/>
              <a:t>                   </a:t>
            </a:r>
            <a:r>
              <a:rPr lang="en-US" dirty="0" err="1"/>
              <a:t>strukturisanim</a:t>
            </a:r>
            <a:r>
              <a:rPr lang="en-US" dirty="0"/>
              <a:t> </a:t>
            </a:r>
            <a:r>
              <a:rPr lang="en-US" dirty="0" err="1"/>
              <a:t>zadacima</a:t>
            </a:r>
            <a:r>
              <a:rPr lang="en-US" dirty="0"/>
              <a:t> </a:t>
            </a: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dirty="0"/>
              <a:t>                  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održi</a:t>
            </a:r>
            <a:r>
              <a:rPr lang="en-US" dirty="0"/>
              <a:t> </a:t>
            </a:r>
            <a:r>
              <a:rPr lang="en-US" dirty="0" err="1"/>
              <a:t>uobičajen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učinka</a:t>
            </a: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K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hroničnog</a:t>
            </a:r>
            <a:r>
              <a:rPr lang="en-US" dirty="0"/>
              <a:t> </a:t>
            </a:r>
            <a:r>
              <a:rPr lang="en-US" dirty="0" err="1"/>
              <a:t>sagorevanja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kognitivnih</a:t>
            </a:r>
            <a:r>
              <a:rPr lang="en-US" dirty="0"/>
              <a:t> </a:t>
            </a:r>
            <a:r>
              <a:rPr lang="en-US" dirty="0" err="1"/>
              <a:t>oštećenja</a:t>
            </a:r>
            <a:r>
              <a:rPr lang="x-none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x-none" dirty="0"/>
              <a:t>    </a:t>
            </a:r>
            <a:r>
              <a:rPr lang="en-US" dirty="0" err="1"/>
              <a:t>neverbalne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i </a:t>
            </a:r>
            <a:r>
              <a:rPr lang="en-US" dirty="0" err="1"/>
              <a:t>auditorne</a:t>
            </a:r>
            <a:r>
              <a:rPr lang="en-US" dirty="0"/>
              <a:t> i </a:t>
            </a:r>
            <a:r>
              <a:rPr lang="en-US" dirty="0" err="1"/>
              <a:t>vizuelne</a:t>
            </a:r>
            <a:r>
              <a:rPr lang="en-US" dirty="0"/>
              <a:t> </a:t>
            </a:r>
            <a:r>
              <a:rPr lang="en-US" dirty="0" err="1"/>
              <a:t>pažnje</a:t>
            </a:r>
            <a:r>
              <a:rPr lang="en-US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Sandström</a:t>
            </a:r>
            <a:r>
              <a:rPr lang="en-US" sz="2400" dirty="0"/>
              <a:t> , </a:t>
            </a:r>
            <a:r>
              <a:rPr lang="en-US" sz="2400" dirty="0" err="1"/>
              <a:t>Rhodin</a:t>
            </a:r>
            <a:r>
              <a:rPr lang="en-US" sz="2400" dirty="0"/>
              <a:t> , Lundberg,  Olsson &amp; Nyberg, 2005)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Radni stres i problemi sa pažnjom</a:t>
            </a:r>
            <a:r>
              <a:rPr lang="sr-Latn-CS" smtClean="0"/>
              <a:t> 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74688" y="1600200"/>
            <a:ext cx="11191875" cy="4525963"/>
          </a:xfrm>
        </p:spPr>
        <p:txBody>
          <a:bodyPr/>
          <a:lstStyle/>
          <a:p>
            <a:pPr eaLnBrk="1" hangingPunct="1"/>
            <a:r>
              <a:rPr lang="sr-Latn-CS" sz="2400" smtClean="0"/>
              <a:t>Prva studija</a:t>
            </a:r>
            <a:r>
              <a:rPr lang="en-US" sz="2400" smtClean="0"/>
              <a:t>: k</a:t>
            </a:r>
            <a:r>
              <a:rPr lang="sr-Latn-CS" sz="2400" smtClean="0"/>
              <a:t>ognitivno funkcionisanje u domenu pažnje u burnout sindromu</a:t>
            </a:r>
          </a:p>
          <a:p>
            <a:pPr eaLnBrk="1" hangingPunct="1"/>
            <a:r>
              <a:rPr lang="sr-Latn-CS" sz="2400" smtClean="0"/>
              <a:t>Osnova: klinička opservacija žalbi ljudi koji su sagoreli</a:t>
            </a:r>
            <a:r>
              <a:rPr lang="en-US" sz="2400" smtClean="0"/>
              <a:t>:</a:t>
            </a:r>
            <a:r>
              <a:rPr lang="sr-Latn-CS" sz="24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sr-Latn-CS" sz="2400" smtClean="0"/>
              <a:t>     ne mogu da drže fokus na dnevnim zadacima (nesposobnost koncentracije prilikom čitanja novina, fokusiranja pažnje na kompleksne probleme ili tokom konverzacije)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</a:t>
            </a:r>
            <a:r>
              <a:rPr lang="en-US" sz="2400" u="sng" smtClean="0"/>
              <a:t>p</a:t>
            </a:r>
            <a:r>
              <a:rPr lang="sr-Latn-CS" sz="2400" u="sng" smtClean="0"/>
              <a:t>roblem u voljnoj kontroli pažnje</a:t>
            </a:r>
            <a:r>
              <a:rPr lang="sr-Latn-CS" sz="2400" smtClean="0"/>
              <a:t> </a:t>
            </a:r>
          </a:p>
          <a:p>
            <a:pPr eaLnBrk="1" hangingPunct="1"/>
            <a:r>
              <a:rPr lang="sr-Latn-CS" sz="2400" smtClean="0"/>
              <a:t>Tri grupe isitanika: klinič</a:t>
            </a:r>
            <a:r>
              <a:rPr lang="en-US" sz="2400" smtClean="0"/>
              <a:t>k</a:t>
            </a:r>
            <a:r>
              <a:rPr lang="sr-Latn-CS" sz="2400" smtClean="0"/>
              <a:t>i</a:t>
            </a:r>
            <a:r>
              <a:rPr lang="en-US" sz="2400" smtClean="0"/>
              <a:t>, </a:t>
            </a:r>
            <a:r>
              <a:rPr lang="sr-Latn-CS" sz="2400" smtClean="0"/>
              <a:t>neklinički burnout i zdrave kontrole</a:t>
            </a:r>
            <a:endParaRPr lang="en-US" sz="2400" smtClean="0"/>
          </a:p>
          <a:p>
            <a:pPr eaLnBrk="1" hangingPunct="1"/>
            <a:r>
              <a:rPr lang="sr-Latn-CS" sz="2400" smtClean="0"/>
              <a:t>Simptomi sagorevanja, depresivnosti, subjektivn</a:t>
            </a:r>
            <a:r>
              <a:rPr lang="sr-Latn-CS" sz="2400" smtClean="0">
                <a:latin typeface="Arial" charset="0"/>
              </a:rPr>
              <a:t>i </a:t>
            </a:r>
            <a:r>
              <a:rPr lang="sr-Latn-CS" sz="2400" smtClean="0"/>
              <a:t>doživljaj problema sa kognicijom najveći kod kliničke grupe</a:t>
            </a:r>
          </a:p>
          <a:p>
            <a:pPr eaLnBrk="1" hangingPunct="1"/>
            <a:r>
              <a:rPr lang="sr-Latn-CS" sz="2400" smtClean="0"/>
              <a:t>Neurposihološki indikatori problema sa pažnjom značajni i kod kliničke </a:t>
            </a:r>
            <a:r>
              <a:rPr lang="en-US" sz="2400" smtClean="0"/>
              <a:t>i nekliničke </a:t>
            </a:r>
            <a:r>
              <a:rPr lang="sr-Latn-CS" sz="2400" smtClean="0"/>
              <a:t>grupe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                                        </a:t>
            </a:r>
            <a:r>
              <a:rPr lang="en-US" sz="1800" smtClean="0"/>
              <a:t>(</a:t>
            </a:r>
            <a:r>
              <a:rPr lang="sr-Latn-CS" sz="1800" smtClean="0"/>
              <a:t>Van Der Linden, Keijsers, Eling &amp; Van Schaijk, 2005)</a:t>
            </a:r>
          </a:p>
          <a:p>
            <a:pPr eaLnBrk="1" hangingPunct="1"/>
            <a:endParaRPr lang="sr-Latn-C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Rezultati istraživanja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73100" y="1749425"/>
            <a:ext cx="10904538" cy="4525963"/>
          </a:xfrm>
        </p:spPr>
        <p:txBody>
          <a:bodyPr/>
          <a:lstStyle/>
          <a:p>
            <a:pPr eaLnBrk="1" hangingPunct="1"/>
            <a:r>
              <a:rPr lang="sr-Latn-CS" smtClean="0"/>
              <a:t>Sindrom hroničnog umora- subjektivne žalbe ne odgovaraju objektivnim </a:t>
            </a:r>
            <a:r>
              <a:rPr lang="sr-Latn-CS" sz="2000" smtClean="0"/>
              <a:t>(Fray &amp; Martin, 1996)</a:t>
            </a:r>
          </a:p>
          <a:p>
            <a:pPr eaLnBrk="1" hangingPunct="1"/>
            <a:r>
              <a:rPr lang="sr-Latn-CS" smtClean="0"/>
              <a:t>Nema razlike u kognitivnom funkcionisanju između pacijenata iz BG grupe sa i bez komorbiditeta depresije </a:t>
            </a:r>
            <a:r>
              <a:rPr lang="sr-Latn-CS" sz="2000" smtClean="0"/>
              <a:t>(Sandstrom, Nystrom Rhodin, Lundberg, Olsson, Nyberg, 2005)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sr-Latn-CS" sz="2200" smtClean="0"/>
          </a:p>
          <a:p>
            <a:pPr eaLnBrk="1" hangingPunct="1">
              <a:buFont typeface="Arial" charset="0"/>
              <a:buNone/>
            </a:pPr>
            <a:endParaRPr lang="sr-Latn-CS" sz="3000" smtClean="0"/>
          </a:p>
          <a:p>
            <a:pPr eaLnBrk="1" hangingPunct="1"/>
            <a:endParaRPr lang="sr-Latn-CS" sz="30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smtClean="0"/>
              <a:t>Frontalna disfunkcija i sagorevanje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76325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200" smtClean="0"/>
              <a:t>Istraživanja sa komleksnijom neuropsihološkom dijagnostikom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Specifična kognitivna oštećenja: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200" smtClean="0"/>
              <a:t>    problemi sa pažnjom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200" smtClean="0"/>
              <a:t>    vizuospacijalnim učenjem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200" smtClean="0"/>
              <a:t>    pamćenjem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200" smtClean="0"/>
              <a:t>    očuvane verbalne sposobnost-visok nivo premorbidnog funkcionisanja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    Zaključak: šema kognitivnog deficita opisuje očuvane verbalne sposobnosti, usporenost u radu i umanjen učinak povezan sa novim neverbalnim stimulusima što govori o </a:t>
            </a:r>
            <a:r>
              <a:rPr lang="sr-Latn-CS" sz="2200" i="1" smtClean="0"/>
              <a:t>frontalnoj disfunkciji</a:t>
            </a:r>
            <a:endParaRPr lang="sr-Latn-CS" sz="22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200" smtClean="0"/>
              <a:t> disfunkcija veze frontalni korteks/medijalno temporalni korteks    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  Statistički značajno niži TSH a viši FT4 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1800" smtClean="0"/>
              <a:t>                                            (Sandstrom, et al; 2005; </a:t>
            </a:r>
            <a:r>
              <a:rPr lang="sr-Latn-CS" sz="1800" i="1" smtClean="0"/>
              <a:t>Biological Psychology</a:t>
            </a:r>
            <a:r>
              <a:rPr lang="sr-Latn-CS" sz="1800" smtClean="0"/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1800" smtClean="0"/>
              <a:t>                                            (Sandstrom, et al; 2011; </a:t>
            </a:r>
            <a:r>
              <a:rPr lang="sr-Latn-CS" sz="1800" i="1" smtClean="0"/>
              <a:t>Scandinavian Journal of Psychology</a:t>
            </a:r>
            <a:r>
              <a:rPr lang="sr-Latn-CS" sz="1800" smtClean="0"/>
              <a:t>)</a:t>
            </a:r>
            <a:endParaRPr lang="en-US" sz="1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Emocije, kortizol i sagorevanje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838200" y="1509713"/>
            <a:ext cx="10615613" cy="4818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Longitudinalna </a:t>
            </a:r>
            <a:r>
              <a:rPr lang="sr-Latn-CS" sz="2200" smtClean="0"/>
              <a:t>studija - mogućnost oporavka od simptoma sagorevanja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Ispitanici: osobe sa dg sindroma sagorevanja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Varijable: mere sagorevanja, emocionalnih problema i kortizola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KBT tretman (20 max)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I retest: nakon 8,5 meseci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II retest: folow up nakon 6 meseci 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Simptomi sagrevanja, umora, depresije, problema sa spavanjem, somatizacije, anksioznosti, subjektivne procena problema sa koncentracijom- značajno smanjeni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Blago opadanje simptoma se nastavilo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Nema promena u vrednostima kortizola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200" smtClean="0"/>
              <a:t>Zaključak: oporavak od manifstnih simptoma sagorevanja ne prati promene u produkciji kortizola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500" smtClean="0"/>
              <a:t>                                                                              (</a:t>
            </a:r>
            <a:r>
              <a:rPr lang="en-US" sz="1800" smtClean="0"/>
              <a:t>Mommersteeg, et al, 2006; </a:t>
            </a:r>
            <a:r>
              <a:rPr lang="en-US" sz="1800" i="1" smtClean="0"/>
              <a:t>Psychoneuroendocrinology</a:t>
            </a:r>
            <a:r>
              <a:rPr lang="en-US" sz="1500" smtClean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Kognitivno funkcionisanje i sagorevanje 1/2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850900" y="1606550"/>
            <a:ext cx="11007725" cy="435133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smtClean="0"/>
              <a:t>burnout grupa- inicijalno viši skorovi: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smtClean="0"/>
              <a:t>na skalama koje mere psihičke i fizičke tegobe 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smtClean="0"/>
              <a:t>na skali subjektivne procene problema sa koncentracijom, pažnjom, pamćenjem i pravljenjem različitih vrsta kognitivnih grešaka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smtClean="0"/>
              <a:t>NP testovima potvrđen slabiji učinak na merama koje reprezentuju glavne funkcije prefrontalnog korteksa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smtClean="0"/>
              <a:t>podvrgnuti KBT tretmanu 10 nedelja</a:t>
            </a:r>
          </a:p>
          <a:p>
            <a:pPr eaLnBrk="1" hangingPunct="1"/>
            <a:r>
              <a:rPr lang="en-US" sz="2400" smtClean="0"/>
              <a:t>značajno smanjen intenzitet burnouta samo u domenu emocionalne iscrpljenosti </a:t>
            </a:r>
          </a:p>
          <a:p>
            <a:pPr eaLnBrk="1" hangingPunct="1"/>
            <a:r>
              <a:rPr lang="en-US" sz="2400" smtClean="0"/>
              <a:t>značajno smanjen intenzitet psihijatrijskih simptoma</a:t>
            </a:r>
          </a:p>
          <a:p>
            <a:pPr eaLnBrk="1" hangingPunct="1"/>
            <a:r>
              <a:rPr lang="en-US" sz="2400" smtClean="0"/>
              <a:t>subjektivna procena kognitivnog funkcionisanja značajno popravljena </a:t>
            </a:r>
          </a:p>
          <a:p>
            <a:pPr eaLnBrk="1" hangingPunct="1"/>
            <a:r>
              <a:rPr lang="en-US" sz="2400" smtClean="0"/>
              <a:t>na neuropsihološkim testovima </a:t>
            </a:r>
            <a:r>
              <a:rPr lang="en-US" sz="2400" u="sng" smtClean="0"/>
              <a:t>nije došlo</a:t>
            </a:r>
            <a:r>
              <a:rPr lang="en-US" sz="2400" smtClean="0"/>
              <a:t> do pozitivnih pomaka</a:t>
            </a:r>
          </a:p>
          <a:p>
            <a:pPr eaLnBrk="1" hangingPunct="1">
              <a:lnSpc>
                <a:spcPct val="70000"/>
              </a:lnSpc>
            </a:pPr>
            <a:endParaRPr lang="en-US" sz="240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1800" smtClean="0"/>
              <a:t>                                     </a:t>
            </a:r>
            <a:r>
              <a:rPr lang="sr-Latn-CS" sz="1800" smtClean="0"/>
              <a:t>                                    </a:t>
            </a:r>
            <a:r>
              <a:rPr lang="en-US" sz="1800" smtClean="0"/>
              <a:t> (Oosterholt., Van der Linden, Maes, Verbraak &amp; Kompier, 2012)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1800" smtClean="0"/>
              <a:t>                              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936625" y="447675"/>
            <a:ext cx="10515600" cy="1325563"/>
          </a:xfrm>
        </p:spPr>
        <p:txBody>
          <a:bodyPr/>
          <a:lstStyle/>
          <a:p>
            <a:pPr eaLnBrk="1" hangingPunct="1"/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Kognitivno funkcionisanje i sagorevanje, 2/2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sagorevanje dovodi do trajnih promena u mozgu?</a:t>
            </a:r>
          </a:p>
          <a:p>
            <a:pPr eaLnBrk="1" hangingPunct="1"/>
            <a:r>
              <a:rPr lang="en-US" smtClean="0"/>
              <a:t>period od 10 nedelja nije dovoljan za oporavak moždanih funkcija?</a:t>
            </a:r>
          </a:p>
          <a:p>
            <a:pPr eaLnBrk="1" hangingPunct="1"/>
            <a:r>
              <a:rPr lang="en-US" smtClean="0"/>
              <a:t>kognitivni deficit prethodi sagorevanju?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Psihoze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kognicija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H="1">
            <a:off x="520700" y="911225"/>
            <a:ext cx="688975" cy="571023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411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H="1">
            <a:off x="0" y="1370013"/>
            <a:ext cx="527050" cy="5251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H="1">
            <a:off x="800100" y="642938"/>
            <a:ext cx="409575" cy="552132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413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95338" y="644525"/>
            <a:ext cx="3856037" cy="5251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>
          <a:xfrm>
            <a:off x="1069975" y="1936750"/>
            <a:ext cx="3201988" cy="29845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smtClean="0">
                <a:solidFill>
                  <a:srgbClr val="FEFFFF"/>
                </a:solidFill>
              </a:rPr>
              <a:t>Kod shizofrenije poremećaj kognitivnih funkcija posledica </a:t>
            </a:r>
            <a:r>
              <a:rPr lang="en-US" sz="2400" b="1" smtClean="0">
                <a:solidFill>
                  <a:srgbClr val="FEFFFF"/>
                </a:solidFill>
              </a:rPr>
              <a:t>disfunkcije prefrontalne dorzolateralne kore</a:t>
            </a:r>
            <a:r>
              <a:rPr lang="en-US" sz="2400" smtClean="0">
                <a:solidFill>
                  <a:srgbClr val="FEFFFF"/>
                </a:solidFill>
              </a:rPr>
              <a:t>.</a:t>
            </a:r>
          </a:p>
        </p:txBody>
      </p:sp>
      <p:pic>
        <p:nvPicPr>
          <p:cNvPr id="17415" name="Picture 4" descr="figure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038" y="1079500"/>
            <a:ext cx="6538912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Dorzolateralna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prefronatlna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Nadređene kontrolne funkcije</a:t>
            </a:r>
          </a:p>
          <a:p>
            <a:pPr eaLnBrk="1" hangingPunct="1"/>
            <a:r>
              <a:rPr lang="en-US" smtClean="0"/>
              <a:t>Pažnja, pamćenje </a:t>
            </a:r>
          </a:p>
          <a:p>
            <a:pPr eaLnBrk="1" hangingPunct="1"/>
            <a:r>
              <a:rPr lang="en-US" smtClean="0"/>
              <a:t>Donošenje odluka, detekcija novina, radna memorija, upravljanje konfliktima, regulacija emocija</a:t>
            </a:r>
          </a:p>
          <a:p>
            <a:pPr eaLnBrk="1" hangingPunct="1"/>
            <a:r>
              <a:rPr lang="en-US" smtClean="0"/>
              <a:t>Govorne funkcije: upravljanje govorom, prozodija, razumevanje metafora, povezivanje, prepoznavane dvosimislenosti, ispravljanje grešaka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mtClean="0"/>
              <a:t>K</a:t>
            </a:r>
            <a:r>
              <a:rPr lang="en-US" smtClean="0"/>
              <a:t>ognitivni deficit kod sch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3438" cy="4351338"/>
          </a:xfrm>
        </p:spPr>
        <p:txBody>
          <a:bodyPr/>
          <a:lstStyle/>
          <a:p>
            <a:pPr eaLnBrk="1" hangingPunct="1"/>
            <a:r>
              <a:rPr lang="en-US" sz="2400" smtClean="0"/>
              <a:t>Kognitivno osiromašenje je</a:t>
            </a:r>
            <a:r>
              <a:rPr lang="sr-Latn-CS" sz="2400" smtClean="0"/>
              <a:t> jedna od</a:t>
            </a:r>
            <a:r>
              <a:rPr lang="en-US" sz="2400" smtClean="0"/>
              <a:t> osnovna odlika shizofrenije</a:t>
            </a:r>
          </a:p>
          <a:p>
            <a:pPr eaLnBrk="1" hangingPunct="1"/>
            <a:r>
              <a:rPr lang="sr-Latn-CS" sz="2400" smtClean="0"/>
              <a:t>Razjašnjavanje</a:t>
            </a:r>
            <a:r>
              <a:rPr lang="en-US" sz="2400" smtClean="0"/>
              <a:t> prirode i toka osiromašenja ima va</a:t>
            </a:r>
            <a:r>
              <a:rPr lang="sr-Latn-CS" sz="2400" smtClean="0"/>
              <a:t>žne </a:t>
            </a:r>
            <a:r>
              <a:rPr lang="en-US" sz="2400" smtClean="0"/>
              <a:t>imp</a:t>
            </a:r>
            <a:r>
              <a:rPr lang="sr-Latn-CS" sz="2400" smtClean="0"/>
              <a:t>l</a:t>
            </a:r>
            <a:r>
              <a:rPr lang="en-US" sz="2400" smtClean="0"/>
              <a:t>ikacije </a:t>
            </a:r>
            <a:r>
              <a:rPr lang="sr-Latn-CS" sz="2400" smtClean="0"/>
              <a:t>za</a:t>
            </a:r>
            <a:r>
              <a:rPr lang="en-US" sz="2400" smtClean="0"/>
              <a:t> razumavanj</a:t>
            </a:r>
            <a:r>
              <a:rPr lang="sr-Latn-CS" sz="2400" smtClean="0"/>
              <a:t>e</a:t>
            </a:r>
            <a:r>
              <a:rPr lang="en-US" sz="2400" smtClean="0"/>
              <a:t> patofiziologije sch poremećaja</a:t>
            </a:r>
          </a:p>
          <a:p>
            <a:pPr eaLnBrk="1" hangingPunct="1"/>
            <a:r>
              <a:rPr lang="en-US" sz="2400" smtClean="0"/>
              <a:t>Istraživanja pokazuju da se kod osobe kod kojih je dijgnostikovana sch psihoza kognitivni pad može uočiti i u premorbidnom funkcionisanju kao i u period remisije</a:t>
            </a:r>
          </a:p>
          <a:p>
            <a:pPr eaLnBrk="1" hangingPunct="1"/>
            <a:r>
              <a:rPr lang="en-US" sz="2400" smtClean="0"/>
              <a:t>Nekoliko studija je pokazalo da kod individua koj</a:t>
            </a:r>
            <a:r>
              <a:rPr lang="sr-Latn-CS" sz="2400" smtClean="0"/>
              <a:t>i razviju shizofreniju</a:t>
            </a:r>
            <a:r>
              <a:rPr lang="en-US" sz="2400" smtClean="0"/>
              <a:t> postoji  intelektualni pad od 6 do 12 IQ jedinica  između </a:t>
            </a:r>
            <a:r>
              <a:rPr lang="sr-Latn-CS" sz="2400" smtClean="0"/>
              <a:t>period </a:t>
            </a:r>
            <a:r>
              <a:rPr lang="en-US" sz="2400" smtClean="0"/>
              <a:t>d</a:t>
            </a:r>
            <a:r>
              <a:rPr lang="sr-Latn-CS" sz="2400" smtClean="0"/>
              <a:t>e</a:t>
            </a:r>
            <a:r>
              <a:rPr lang="en-US" sz="2400" smtClean="0"/>
              <a:t>tinjstva i odraslog doba</a:t>
            </a:r>
            <a:endParaRPr lang="sr-Latn-CS" sz="2400" smtClean="0"/>
          </a:p>
          <a:p>
            <a:pPr eaLnBrk="1" hangingPunct="1">
              <a:lnSpc>
                <a:spcPct val="70000"/>
              </a:lnSpc>
            </a:pPr>
            <a:r>
              <a:rPr lang="sr-Latn-CS" sz="2400" smtClean="0"/>
              <a:t>Kognitivni pad spor i postepen i kreće se od 0.5 do 1 jedinice IQ po godini (Reichenberg, et al., 2010).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982663" y="2506663"/>
            <a:ext cx="10515600" cy="4351337"/>
          </a:xfrm>
        </p:spPr>
        <p:txBody>
          <a:bodyPr/>
          <a:lstStyle/>
          <a:p>
            <a:r>
              <a:rPr lang="sr-Latn-CS" sz="2400" smtClean="0"/>
              <a:t>N=50053 muškaraca starosti od 18 do 20 godina praćeno 27 godina</a:t>
            </a:r>
          </a:p>
          <a:p>
            <a:r>
              <a:rPr lang="sr-Latn-CS" sz="2400" smtClean="0"/>
              <a:t>Inicijalno: za proces regrutacije u vojsku popunili IQ mere</a:t>
            </a:r>
          </a:p>
          <a:p>
            <a:r>
              <a:rPr lang="sr-Latn-CS" sz="2400" smtClean="0"/>
              <a:t>Rezultati:</a:t>
            </a:r>
          </a:p>
          <a:p>
            <a:pPr>
              <a:buFont typeface="Arial" charset="0"/>
              <a:buNone/>
            </a:pPr>
            <a:r>
              <a:rPr lang="sr-Latn-CS" sz="2400" smtClean="0"/>
              <a:t>Premorbidno niži IQ rizik za razvoj sch, shizo-afektivni, tešku depresiju i ostale nepsihotične poremećaje raspoloženja</a:t>
            </a:r>
          </a:p>
          <a:p>
            <a:pPr>
              <a:buFont typeface="Arial" charset="0"/>
              <a:buNone/>
            </a:pPr>
            <a:r>
              <a:rPr lang="sr-Latn-CS" sz="2400" smtClean="0"/>
              <a:t>Shizofrenija i shizo-afektivni: niži verbalni IQ, vizuo-spacijalne i mehaničke sposobnosti</a:t>
            </a:r>
          </a:p>
          <a:p>
            <a:pPr>
              <a:buFont typeface="Arial" charset="0"/>
              <a:buNone/>
            </a:pPr>
            <a:r>
              <a:rPr lang="sr-Latn-CS" sz="2400" smtClean="0"/>
              <a:t>BAP: IQ skor nije povezan sa povećanim rizikom </a:t>
            </a:r>
          </a:p>
          <a:p>
            <a:pPr>
              <a:buFont typeface="Arial" charset="0"/>
              <a:buNone/>
            </a:pPr>
            <a:endParaRPr lang="sr-Latn-CS" sz="2400" smtClean="0"/>
          </a:p>
          <a:p>
            <a:endParaRPr lang="en-US" sz="2400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38" y="350838"/>
            <a:ext cx="107315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6925" y="6148388"/>
            <a:ext cx="414813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Tok kognitivnog pada kod sch</a:t>
            </a: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</a:t>
            </a:r>
            <a:r>
              <a:rPr lang="sr-Latn-CS" sz="2400" smtClean="0"/>
              <a:t>ongitudinalna istraživanja ukazuju</a:t>
            </a:r>
            <a:r>
              <a:rPr lang="en-US" sz="2400" smtClean="0"/>
              <a:t>:</a:t>
            </a:r>
          </a:p>
          <a:p>
            <a:pPr eaLnBrk="1" hangingPunct="1"/>
            <a:r>
              <a:rPr lang="sr-Latn-CS" sz="2400" smtClean="0"/>
              <a:t>do kognitivnog pada dolazi tokom prve epizode bolesti</a:t>
            </a:r>
          </a:p>
          <a:p>
            <a:pPr eaLnBrk="1" hangingPunct="1"/>
            <a:r>
              <a:rPr lang="sr-Latn-CS" sz="2400" smtClean="0"/>
              <a:t>nakon prve epizode dolazi do stabilizacije kognitivnog deficita, kognitivnog pada kao i do mogućeg poboljšanja kognitivnog funkcionisanja.</a:t>
            </a:r>
          </a:p>
          <a:p>
            <a:pPr eaLnBrk="1" hangingPunct="1"/>
            <a:r>
              <a:rPr lang="sr-Latn-CS" sz="2400" smtClean="0"/>
              <a:t>Treba imati na umu da klinički uzorak sch psihoza nije dovoljno reprezentativna populacija sch psihoza</a:t>
            </a:r>
          </a:p>
          <a:p>
            <a:pPr eaLnBrk="1" hangingPunct="1"/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Kognitivne </a:t>
            </a:r>
            <a:r>
              <a:rPr lang="sr-Latn-C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promene</a:t>
            </a: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10 godina nakon prve psihotične  epizode</a:t>
            </a:r>
            <a:endParaRPr lang="en-US" sz="3600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z="2400" smtClean="0"/>
              <a:t>Uzorak:</a:t>
            </a:r>
          </a:p>
          <a:p>
            <a:pPr eaLnBrk="1" hangingPunct="1"/>
            <a:r>
              <a:rPr lang="en-US" sz="2400" smtClean="0"/>
              <a:t>slučajevi prve psihotične episode u uzrastu od 16 do 65 god</a:t>
            </a:r>
            <a:endParaRPr lang="sr-Latn-CS" sz="2400" smtClean="0"/>
          </a:p>
          <a:p>
            <a:pPr eaLnBrk="1" hangingPunct="1"/>
            <a:r>
              <a:rPr lang="sr-Latn-CS" sz="2400" smtClean="0"/>
              <a:t>Zdrave kontrole </a:t>
            </a:r>
          </a:p>
          <a:p>
            <a:pPr eaLnBrk="1" hangingPunct="1"/>
            <a:r>
              <a:rPr lang="sr-Latn-CS" sz="2400" smtClean="0"/>
              <a:t>Klinički uzorak</a:t>
            </a:r>
            <a:r>
              <a:rPr lang="en-US" sz="2400" smtClean="0"/>
              <a:t> - ICD-10 </a:t>
            </a:r>
            <a:r>
              <a:rPr lang="sr-Latn-CS" sz="2400" smtClean="0"/>
              <a:t>dg: </a:t>
            </a:r>
          </a:p>
          <a:p>
            <a:pPr eaLnBrk="1" hangingPunct="1"/>
            <a:r>
              <a:rPr lang="en-US" sz="2400" smtClean="0"/>
              <a:t>1. Shizofrenija F20</a:t>
            </a:r>
            <a:endParaRPr lang="sr-Latn-CS" sz="2400" smtClean="0"/>
          </a:p>
          <a:p>
            <a:pPr eaLnBrk="1" hangingPunct="1"/>
            <a:r>
              <a:rPr lang="en-US" sz="2400" smtClean="0"/>
              <a:t>2. BAP(F30.2, F31.2, F31.5),</a:t>
            </a:r>
            <a:endParaRPr lang="sr-Latn-CS" sz="2400" smtClean="0"/>
          </a:p>
          <a:p>
            <a:pPr eaLnBrk="1" hangingPunct="1"/>
            <a:r>
              <a:rPr lang="en-US" sz="2400" smtClean="0"/>
              <a:t>3. Depresivne psihoze (F32.3, F33.3), </a:t>
            </a:r>
            <a:endParaRPr lang="sr-Latn-CS" sz="2400" smtClean="0"/>
          </a:p>
          <a:p>
            <a:pPr eaLnBrk="1" hangingPunct="1"/>
            <a:r>
              <a:rPr lang="en-US" sz="2400" smtClean="0"/>
              <a:t>4. Ostali psihotični poremećaji (F22, F23, F28, F29)</a:t>
            </a:r>
          </a:p>
          <a:p>
            <a:pPr eaLnBrk="1" hangingPunct="1"/>
            <a:r>
              <a:rPr lang="sr-Latn-CS" sz="2400" smtClean="0"/>
              <a:t>Inicijalno i nakon 10 godina testirani kognitivnom i </a:t>
            </a:r>
            <a:r>
              <a:rPr lang="en-US" sz="2400" smtClean="0"/>
              <a:t>NP</a:t>
            </a:r>
            <a:r>
              <a:rPr lang="sr-Latn-CS" sz="2400" smtClean="0"/>
              <a:t> baterijom</a:t>
            </a:r>
            <a:r>
              <a:rPr lang="en-US" sz="2400" smtClean="0"/>
              <a:t>: </a:t>
            </a:r>
            <a:r>
              <a:rPr lang="sr-Latn-CS" sz="2400" smtClean="0"/>
              <a:t> </a:t>
            </a:r>
            <a:r>
              <a:rPr lang="en-US" sz="2400" smtClean="0"/>
              <a:t> </a:t>
            </a:r>
            <a:endParaRPr lang="sr-Latn-C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opšte</a:t>
            </a:r>
            <a:r>
              <a:rPr lang="sr-Latn-CS" sz="2400" smtClean="0"/>
              <a:t> intelektualne sposobnosti (IQ) i specifične kog. f. 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1490</Words>
  <Application>Microsoft Office PowerPoint</Application>
  <PresentationFormat>Custom</PresentationFormat>
  <Paragraphs>170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 Light</vt:lpstr>
      <vt:lpstr>Calibri</vt:lpstr>
      <vt:lpstr>Source Sans Pro</vt:lpstr>
      <vt:lpstr>Office Theme</vt:lpstr>
      <vt:lpstr>Neuropsihološki deficit kod psihijatrijskih poremećaja</vt:lpstr>
      <vt:lpstr>Sadržaj</vt:lpstr>
      <vt:lpstr>Psihoze i kognicija </vt:lpstr>
      <vt:lpstr>Slide 4</vt:lpstr>
      <vt:lpstr>Dorzolateralna prefronatlna kora</vt:lpstr>
      <vt:lpstr>Kognitivni deficit kod sch</vt:lpstr>
      <vt:lpstr>Slide 7</vt:lpstr>
      <vt:lpstr>Tok kognitivnog pada kod sch</vt:lpstr>
      <vt:lpstr>Kognitivne promene 10 godina nakon prve psihotične  epizode</vt:lpstr>
      <vt:lpstr>Kognitivno oštećenje tokom 10 godina</vt:lpstr>
      <vt:lpstr>IQ pad i shizofrenija?</vt:lpstr>
      <vt:lpstr>Opšti pad kognitivnih funkcija i shizofrenija - mit?</vt:lpstr>
      <vt:lpstr>Specifični pad kognitivnih funkcija i shizofrenija?</vt:lpstr>
      <vt:lpstr>Prikaz slučaja  </vt:lpstr>
      <vt:lpstr>Depresija i kognicija </vt:lpstr>
      <vt:lpstr>Depresija ICD-11</vt:lpstr>
      <vt:lpstr>Kognitivni deficit i MDD</vt:lpstr>
      <vt:lpstr>Slide 18</vt:lpstr>
      <vt:lpstr>Prikaz slučaja 2</vt:lpstr>
      <vt:lpstr>Stres, sagorevanje i kognicija </vt:lpstr>
      <vt:lpstr>Neurobiologija stresa</vt:lpstr>
      <vt:lpstr>Egzekutivne funkcije</vt:lpstr>
      <vt:lpstr>Oštećenje egzekutivnih funkcija</vt:lpstr>
      <vt:lpstr>Radni stres i problemi sa pažnjom </vt:lpstr>
      <vt:lpstr>Rezultati istraživanja</vt:lpstr>
      <vt:lpstr>Frontalna disfunkcija i sagorevanje</vt:lpstr>
      <vt:lpstr>Emocije, kortizol i sagorevanje</vt:lpstr>
      <vt:lpstr>Kognitivno funkcionisanje i sagorevanje 1/2</vt:lpstr>
      <vt:lpstr>Kognitivno funkcionisanje i sagorevanje, 2/2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Mladenović</dc:creator>
  <cp:lastModifiedBy>Korisnik</cp:lastModifiedBy>
  <cp:revision>14</cp:revision>
  <dcterms:created xsi:type="dcterms:W3CDTF">2021-11-27T11:26:17Z</dcterms:created>
  <dcterms:modified xsi:type="dcterms:W3CDTF">2021-12-01T08:19:05Z</dcterms:modified>
</cp:coreProperties>
</file>