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31"/>
  </p:notesMasterIdLst>
  <p:sldIdLst>
    <p:sldId id="257" r:id="rId2"/>
    <p:sldId id="278" r:id="rId3"/>
    <p:sldId id="273" r:id="rId4"/>
    <p:sldId id="274" r:id="rId5"/>
    <p:sldId id="275" r:id="rId6"/>
    <p:sldId id="276" r:id="rId7"/>
    <p:sldId id="277" r:id="rId8"/>
    <p:sldId id="259" r:id="rId9"/>
    <p:sldId id="260" r:id="rId10"/>
    <p:sldId id="261" r:id="rId11"/>
    <p:sldId id="262" r:id="rId12"/>
    <p:sldId id="281" r:id="rId13"/>
    <p:sldId id="263" r:id="rId14"/>
    <p:sldId id="280" r:id="rId15"/>
    <p:sldId id="264" r:id="rId16"/>
    <p:sldId id="265" r:id="rId17"/>
    <p:sldId id="282" r:id="rId18"/>
    <p:sldId id="283" r:id="rId19"/>
    <p:sldId id="284" r:id="rId20"/>
    <p:sldId id="285" r:id="rId21"/>
    <p:sldId id="286" r:id="rId22"/>
    <p:sldId id="287" r:id="rId23"/>
    <p:sldId id="289" r:id="rId24"/>
    <p:sldId id="290" r:id="rId25"/>
    <p:sldId id="279" r:id="rId26"/>
    <p:sldId id="268" r:id="rId27"/>
    <p:sldId id="270" r:id="rId28"/>
    <p:sldId id="288" r:id="rId29"/>
    <p:sldId id="271" r:id="rId3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950" autoAdjust="0"/>
    <p:restoredTop sz="94660"/>
  </p:normalViewPr>
  <p:slideViewPr>
    <p:cSldViewPr snapToGrid="0">
      <p:cViewPr varScale="1">
        <p:scale>
          <a:sx n="83" d="100"/>
          <a:sy n="83" d="100"/>
        </p:scale>
        <p:origin x="642" y="3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r-Latn-R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F96E33-81CB-4556-807D-F8583AE6B25E}" type="datetimeFigureOut">
              <a:rPr lang="sr-Latn-RS" smtClean="0"/>
              <a:t>10.12.2025.</a:t>
            </a:fld>
            <a:endParaRPr lang="sr-Latn-R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r-Latn-R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8A7973-1020-4446-ADD8-92F7A3205F73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41215287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2A5DC55-B8CA-4815-B7BA-02A2C1E6185A}" type="slidenum">
              <a:rPr lang="en-US"/>
              <a:pPr/>
              <a:t>7</a:t>
            </a:fld>
            <a:endParaRPr lang="en-US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r-Latn-RS" dirty="0"/>
              <a:t>* Ovde se nećemo baviti osnovama i detaljnima svakog modela ( jer ste teorije ličnosti slušali u prethodnom semestru),</a:t>
            </a:r>
            <a:r>
              <a:rPr lang="sr-Latn-RS" baseline="0" dirty="0"/>
              <a:t> nego ćemo se baviti teorijama psihopatologije koje proizilaze iz ovih </a:t>
            </a:r>
            <a:r>
              <a:rPr lang="sr-Latn-RS" baseline="0"/>
              <a:t>modela</a:t>
            </a:r>
            <a:r>
              <a:rPr lang="sr-Latn-RS"/>
              <a:t> i poređenjem ovih modela i njihovim integrativnim kapacitetom.</a:t>
            </a:r>
            <a:endParaRPr lang="sr-Latn-R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FBFE56-31F4-4FE9-A775-EF7BB33E06F8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025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r-Latn-RS" dirty="0"/>
              <a:t>B</a:t>
            </a:r>
            <a:r>
              <a:rPr lang="en-US" dirty="0" err="1"/>
              <a:t>i</a:t>
            </a:r>
            <a:r>
              <a:rPr lang="sr-Latn-RS" dirty="0"/>
              <a:t>ro &amp; Butolo: Klinička psihologija, str. 212.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FBFE56-31F4-4FE9-A775-EF7BB33E06F8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77314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r-Latn-RS" dirty="0"/>
              <a:t>Više o ovome slušate na kursu Psihoterapije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FBFE56-31F4-4FE9-A775-EF7BB33E06F8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24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FBFE56-31F4-4FE9-A775-EF7BB33E06F8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0591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r-Latn-RS" dirty="0"/>
              <a:t>Istraživanje koje je pokazalo da mnogi modaliteti koriste psihodinamske koncepte u radu, a da toga</a:t>
            </a:r>
            <a:r>
              <a:rPr lang="sr-Latn-RS" baseline="0" dirty="0"/>
              <a:t> ili nisu svesni ili ne priznaju otvoreno!</a:t>
            </a:r>
            <a:endParaRPr lang="sr-Latn-R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FBFE56-31F4-4FE9-A775-EF7BB33E06F8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1741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r-Latn-RS" dirty="0"/>
              <a:t>Psihodinamska TA, ili relaciona psihoanaliza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FBFE56-31F4-4FE9-A775-EF7BB33E06F8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6302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12/10/2025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sr-Latn-RS"/>
            </a:p>
          </p:txBody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sr-Latn-RS"/>
            </a:p>
          </p:txBody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sr-Latn-RS"/>
            </a:p>
          </p:txBody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sr-Latn-RS"/>
            </a:p>
          </p:txBody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sr-Latn-RS"/>
            </a:p>
          </p:txBody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sr-Latn-RS"/>
            </a:p>
          </p:txBody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sr-Latn-RS"/>
            </a:p>
          </p:txBody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sr-Latn-RS"/>
            </a:p>
          </p:txBody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sr-Latn-RS"/>
            </a:p>
          </p:txBody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sr-Latn-RS"/>
            </a:p>
          </p:txBody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sr-Latn-RS"/>
            </a:p>
          </p:txBody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sr-Latn-RS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sr-Latn-RS"/>
            </a:p>
          </p:txBody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sr-Latn-RS"/>
            </a:p>
          </p:txBody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sr-Latn-RS"/>
            </a:p>
          </p:txBody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sr-Latn-RS"/>
            </a:p>
          </p:txBody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sr-Latn-RS"/>
            </a:p>
          </p:txBody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sr-Latn-RS"/>
            </a:p>
          </p:txBody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sr-Latn-RS"/>
            </a:p>
          </p:txBody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sr-Latn-RS"/>
            </a:p>
          </p:txBody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sr-Latn-RS"/>
            </a:p>
          </p:txBody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sr-Latn-RS"/>
            </a:p>
          </p:txBody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sr-Latn-RS"/>
            </a:p>
          </p:txBody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sr-Latn-RS"/>
            </a:p>
          </p:txBody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r-Latn-R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12/10/2025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2132856"/>
            <a:ext cx="8836572" cy="2160240"/>
          </a:xfrm>
        </p:spPr>
        <p:txBody>
          <a:bodyPr>
            <a:normAutofit/>
          </a:bodyPr>
          <a:lstStyle/>
          <a:p>
            <a:r>
              <a:rPr lang="sr-Latn-RS" sz="4000" b="1" dirty="0"/>
              <a:t>Paradigme u kliničkoj psihologiji</a:t>
            </a:r>
            <a:endParaRPr lang="en-US" sz="4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8400" y="4437112"/>
            <a:ext cx="7543800" cy="1365377"/>
          </a:xfrm>
        </p:spPr>
        <p:txBody>
          <a:bodyPr>
            <a:normAutofit/>
          </a:bodyPr>
          <a:lstStyle/>
          <a:p>
            <a:r>
              <a:rPr lang="sr-Latn-RS" sz="2400" dirty="0"/>
              <a:t>Dinamička dijagnoza i </a:t>
            </a:r>
            <a:r>
              <a:rPr lang="en-US" sz="2400" dirty="0" err="1"/>
              <a:t>eksploracija</a:t>
            </a:r>
            <a:r>
              <a:rPr lang="sr-Latn-RS" sz="2400" dirty="0"/>
              <a:t> ličnosti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989430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469"/>
    </mc:Choice>
    <mc:Fallback xmlns="">
      <p:transition spd="slow" advTm="6469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2659" y="319310"/>
            <a:ext cx="9570709" cy="1280890"/>
          </a:xfrm>
        </p:spPr>
        <p:txBody>
          <a:bodyPr>
            <a:normAutofit/>
          </a:bodyPr>
          <a:lstStyle/>
          <a:p>
            <a:pPr algn="ctr"/>
            <a:r>
              <a:rPr lang="sr-Latn-RS" b="1" dirty="0"/>
              <a:t>Glavne </a:t>
            </a:r>
            <a:r>
              <a:rPr lang="x-none" b="1" dirty="0"/>
              <a:t>paradigme u </a:t>
            </a:r>
            <a:r>
              <a:rPr lang="x-none" b="1"/>
              <a:t>kliničkoj psihologiji</a:t>
            </a:r>
            <a:br>
              <a:rPr lang="en-US" b="1" dirty="0"/>
            </a:br>
            <a:r>
              <a:rPr lang="en-US" sz="2800" b="1" dirty="0"/>
              <a:t>u </a:t>
            </a:r>
            <a:r>
              <a:rPr lang="en-US" sz="2800" b="1" dirty="0" err="1"/>
              <a:t>funkciji</a:t>
            </a:r>
            <a:r>
              <a:rPr lang="en-US" sz="2800" b="1" dirty="0"/>
              <a:t> </a:t>
            </a:r>
            <a:r>
              <a:rPr lang="en-US" sz="2800" b="1" dirty="0" err="1"/>
              <a:t>klini</a:t>
            </a:r>
            <a:r>
              <a:rPr lang="sr-Latn-RS" sz="2800" b="1" dirty="0"/>
              <a:t>č</a:t>
            </a:r>
            <a:r>
              <a:rPr lang="en-US" sz="2800" b="1" dirty="0" err="1"/>
              <a:t>ke</a:t>
            </a:r>
            <a:r>
              <a:rPr lang="en-US" sz="2800" b="1" dirty="0"/>
              <a:t> </a:t>
            </a:r>
            <a:r>
              <a:rPr lang="en-US" sz="2800" b="1" dirty="0" err="1"/>
              <a:t>procene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55184" y="1688272"/>
            <a:ext cx="9160805" cy="4791549"/>
          </a:xfrm>
        </p:spPr>
        <p:txBody>
          <a:bodyPr>
            <a:normAutofit fontScale="85000" lnSpcReduction="20000"/>
          </a:bodyPr>
          <a:lstStyle/>
          <a:p>
            <a:pPr lvl="1"/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x-none" sz="2800" b="1" dirty="0">
                <a:latin typeface="Calibri" panose="020F0502020204030204" pitchFamily="34" charset="0"/>
                <a:cs typeface="Calibri" panose="020F0502020204030204" pitchFamily="34" charset="0"/>
              </a:rPr>
              <a:t>ubinsko-psihološka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x-none" sz="2800" b="1" dirty="0">
                <a:latin typeface="Calibri" panose="020F0502020204030204" pitchFamily="34" charset="0"/>
                <a:cs typeface="Calibri" panose="020F0502020204030204" pitchFamily="34" charset="0"/>
              </a:rPr>
              <a:t>ili psihodinamska</a:t>
            </a:r>
            <a:endParaRPr lang="sr-Latn-RS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K</a:t>
            </a:r>
            <a:r>
              <a:rPr lang="x-none" sz="2800" b="1" dirty="0">
                <a:latin typeface="Calibri" panose="020F0502020204030204" pitchFamily="34" charset="0"/>
                <a:cs typeface="Calibri" panose="020F0502020204030204" pitchFamily="34" charset="0"/>
              </a:rPr>
              <a:t>ognitivno-bihejvioralna</a:t>
            </a:r>
            <a:endParaRPr lang="sr-Latn-RS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sr-Latn-RS" sz="2800" b="1" dirty="0">
                <a:latin typeface="Calibri" panose="020F0502020204030204" pitchFamily="34" charset="0"/>
                <a:cs typeface="Calibri" panose="020F0502020204030204" pitchFamily="34" charset="0"/>
              </a:rPr>
              <a:t>H</a:t>
            </a:r>
            <a:r>
              <a:rPr lang="x-none" sz="2800" b="1" dirty="0">
                <a:latin typeface="Calibri" panose="020F0502020204030204" pitchFamily="34" charset="0"/>
                <a:cs typeface="Calibri" panose="020F0502020204030204" pitchFamily="34" charset="0"/>
              </a:rPr>
              <a:t>umanistička</a:t>
            </a:r>
            <a:r>
              <a:rPr lang="sr-Latn-R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ili 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F</a:t>
            </a:r>
            <a:r>
              <a:rPr lang="x-none" sz="2800" b="1" dirty="0">
                <a:latin typeface="Calibri" panose="020F0502020204030204" pitchFamily="34" charset="0"/>
                <a:cs typeface="Calibri" panose="020F0502020204030204" pitchFamily="34" charset="0"/>
              </a:rPr>
              <a:t>enomenološko-egzistencijalistička</a:t>
            </a:r>
            <a:endParaRPr lang="sr-Latn-RS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sr-Latn-RS" sz="2800" b="1" dirty="0">
                <a:latin typeface="Calibri" panose="020F0502020204030204" pitchFamily="34" charset="0"/>
                <a:cs typeface="Calibri" panose="020F0502020204030204" pitchFamily="34" charset="0"/>
              </a:rPr>
              <a:t>Psihologija individualnih razlika,</a:t>
            </a:r>
            <a:r>
              <a:rPr lang="x-none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Latn-RS" sz="2800" b="1" dirty="0">
                <a:latin typeface="Calibri" panose="020F0502020204030204" pitchFamily="34" charset="0"/>
                <a:cs typeface="Calibri" panose="020F0502020204030204" pitchFamily="34" charset="0"/>
              </a:rPr>
              <a:t>crta ličnosti</a:t>
            </a:r>
          </a:p>
          <a:p>
            <a:pPr lvl="1"/>
            <a:r>
              <a:rPr lang="sr-Latn-RS" sz="2800" b="1" dirty="0"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x-none" sz="2800" b="1" dirty="0">
                <a:latin typeface="Calibri" panose="020F0502020204030204" pitchFamily="34" charset="0"/>
                <a:cs typeface="Calibri" panose="020F0502020204030204" pitchFamily="34" charset="0"/>
              </a:rPr>
              <a:t>istemska</a:t>
            </a:r>
            <a:r>
              <a:rPr lang="sr-Latn-R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teorija</a:t>
            </a:r>
            <a:endParaRPr lang="x-none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sr-Latn-RS" sz="2800" b="1" dirty="0">
                <a:latin typeface="Calibri" panose="020F0502020204030204" pitchFamily="34" charset="0"/>
                <a:cs typeface="Calibri" panose="020F0502020204030204" pitchFamily="34" charset="0"/>
              </a:rPr>
              <a:t>Medicinska/biološka</a:t>
            </a:r>
          </a:p>
          <a:p>
            <a:pPr lvl="1"/>
            <a:r>
              <a:rPr lang="sr-Latn-RS" sz="2800" b="1" dirty="0">
                <a:latin typeface="Calibri" panose="020F0502020204030204" pitchFamily="34" charset="0"/>
                <a:cs typeface="Calibri" panose="020F0502020204030204" pitchFamily="34" charset="0"/>
              </a:rPr>
              <a:t>Postmoderna</a:t>
            </a:r>
            <a:r>
              <a:rPr lang="sr-Latn-RS" sz="2800" dirty="0">
                <a:latin typeface="Calibri" panose="020F0502020204030204" pitchFamily="34" charset="0"/>
                <a:cs typeface="Calibri" panose="020F0502020204030204" pitchFamily="34" charset="0"/>
              </a:rPr>
              <a:t>: socijalni konstrukcionizam, feministička,...</a:t>
            </a:r>
          </a:p>
          <a:p>
            <a:pPr marL="457200" lvl="1" indent="0">
              <a:buNone/>
            </a:pPr>
            <a:endParaRPr lang="sr-Latn-RS" sz="2800" dirty="0"/>
          </a:p>
          <a:p>
            <a:pPr marL="457200" lvl="1" indent="0">
              <a:buNone/>
            </a:pPr>
            <a:r>
              <a:rPr lang="sr-Latn-RS" sz="2800" dirty="0">
                <a:latin typeface="Calibri" panose="020F0502020204030204" pitchFamily="34" charset="0"/>
                <a:cs typeface="Calibri" panose="020F0502020204030204" pitchFamily="34" charset="0"/>
              </a:rPr>
              <a:t>Pitanje- koji su nam koncepti korisni iz koje teorije?</a:t>
            </a:r>
          </a:p>
          <a:p>
            <a:pPr lvl="1"/>
            <a:r>
              <a:rPr lang="sr-Latn-RS" sz="2800" dirty="0">
                <a:latin typeface="Calibri" panose="020F0502020204030204" pitchFamily="34" charset="0"/>
                <a:cs typeface="Calibri" panose="020F0502020204030204" pitchFamily="34" charset="0"/>
              </a:rPr>
              <a:t>Da li možemo bilo čime objasniti bilo šta ili od svega po malo tamo gde se najbolje uklapa u objašnjenje i razumevanje individualne ličnosti  u specifičnom  kontekstu njene životne istorije ?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endParaRPr lang="x-none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3422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8953"/>
    </mc:Choice>
    <mc:Fallback xmlns="">
      <p:transition spd="slow" advTm="68953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524000" y="1240220"/>
            <a:ext cx="9392356" cy="5617780"/>
          </a:xfrm>
        </p:spPr>
        <p:txBody>
          <a:bodyPr>
            <a:normAutofit/>
          </a:bodyPr>
          <a:lstStyle/>
          <a:p>
            <a:r>
              <a:rPr lang="sr-Latn-RS" sz="2800" b="1" i="1" dirty="0">
                <a:latin typeface="Calibri" panose="020F0502020204030204" pitchFamily="34" charset="0"/>
                <a:cs typeface="Calibri" panose="020F0502020204030204" pitchFamily="34" charset="0"/>
              </a:rPr>
              <a:t>Prva „sila“ </a:t>
            </a:r>
            <a:r>
              <a:rPr lang="sr-Latn-RS" sz="2800" dirty="0">
                <a:latin typeface="Calibri" panose="020F0502020204030204" pitchFamily="34" charset="0"/>
                <a:cs typeface="Calibri" panose="020F0502020204030204" pitchFamily="34" charset="0"/>
              </a:rPr>
              <a:t>u teorijama ličnosti i psihoterapiji.</a:t>
            </a:r>
          </a:p>
          <a:p>
            <a:r>
              <a:rPr lang="sr-Latn-RS" sz="2800" dirty="0">
                <a:latin typeface="Calibri" panose="020F0502020204030204" pitchFamily="34" charset="0"/>
                <a:cs typeface="Calibri" panose="020F0502020204030204" pitchFamily="34" charset="0"/>
              </a:rPr>
              <a:t>Orijentisan na pronalaženje zastoja u razvoju </a:t>
            </a:r>
            <a:r>
              <a:rPr lang="sr-Latn-RS" sz="2800" b="1" i="1" dirty="0">
                <a:latin typeface="Calibri" panose="020F0502020204030204" pitchFamily="34" charset="0"/>
                <a:cs typeface="Calibri" panose="020F0502020204030204" pitchFamily="34" charset="0"/>
              </a:rPr>
              <a:t>analizom intrapsihičkih i nesvesnih procesa. </a:t>
            </a:r>
          </a:p>
          <a:p>
            <a:r>
              <a:rPr lang="sr-Latn-RS" sz="2800" dirty="0">
                <a:latin typeface="Calibri" panose="020F0502020204030204" pitchFamily="34" charset="0"/>
                <a:cs typeface="Calibri" panose="020F0502020204030204" pitchFamily="34" charset="0"/>
              </a:rPr>
              <a:t>Koristi </a:t>
            </a:r>
            <a:r>
              <a:rPr lang="sr-Latn-RS" sz="2800" b="1" i="1" dirty="0">
                <a:latin typeface="Calibri" panose="020F0502020204030204" pitchFamily="34" charset="0"/>
                <a:cs typeface="Calibri" panose="020F0502020204030204" pitchFamily="34" charset="0"/>
              </a:rPr>
              <a:t>hipotetičke konstrukte </a:t>
            </a:r>
            <a:r>
              <a:rPr lang="sr-Latn-RS" sz="2800" dirty="0">
                <a:latin typeface="Calibri" panose="020F0502020204030204" pitchFamily="34" charset="0"/>
                <a:cs typeface="Calibri" panose="020F0502020204030204" pitchFamily="34" charset="0"/>
              </a:rPr>
              <a:t>za opis nevidljivih intrapsihičkih struktura i dinamike ličnosti (ego, self, mehanizmi odbrane, konflikti, kompleksi, internalizovane objekt-relacije, itd.).</a:t>
            </a:r>
          </a:p>
          <a:p>
            <a:r>
              <a:rPr lang="sr-Latn-RS" sz="2800" b="1" i="1" dirty="0">
                <a:latin typeface="Calibri" panose="020F0502020204030204" pitchFamily="34" charset="0"/>
                <a:cs typeface="Calibri" panose="020F0502020204030204" pitchFamily="34" charset="0"/>
              </a:rPr>
              <a:t>Linearna kauzalnost: </a:t>
            </a:r>
            <a:r>
              <a:rPr lang="sr-Latn-RS" sz="2800" dirty="0">
                <a:latin typeface="Calibri" panose="020F0502020204030204" pitchFamily="34" charset="0"/>
                <a:cs typeface="Calibri" panose="020F0502020204030204" pitchFamily="34" charset="0"/>
              </a:rPr>
              <a:t>uzrok –posledica model hipoteziranja.</a:t>
            </a:r>
          </a:p>
          <a:p>
            <a:r>
              <a:rPr lang="sr-Latn-RS" sz="2800" dirty="0">
                <a:latin typeface="Calibri" panose="020F0502020204030204" pitchFamily="34" charset="0"/>
                <a:cs typeface="Calibri" panose="020F0502020204030204" pitchFamily="34" charset="0"/>
              </a:rPr>
              <a:t>K</a:t>
            </a:r>
            <a:r>
              <a:rPr lang="hr-HR" sz="2800" dirty="0">
                <a:latin typeface="Calibri" panose="020F0502020204030204" pitchFamily="34" charset="0"/>
                <a:cs typeface="Calibri" panose="020F0502020204030204" pitchFamily="34" charset="0"/>
              </a:rPr>
              <a:t>liničar</a:t>
            </a:r>
            <a:r>
              <a:rPr lang="sr-Latn-RS" sz="2800" dirty="0">
                <a:latin typeface="Calibri" panose="020F0502020204030204" pitchFamily="34" charset="0"/>
                <a:cs typeface="Calibri" panose="020F0502020204030204" pitchFamily="34" charset="0"/>
              </a:rPr>
              <a:t> je „iznad“ pacijena i poseduje svu moć u odnosu (znanje, ekspertizu, harizmu...; P je pasivan primalac usluge)- prevazilaženje ove paradigme</a:t>
            </a:r>
          </a:p>
          <a:p>
            <a:endParaRPr lang="sr-Latn-RS" sz="2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631504" y="388883"/>
            <a:ext cx="9036496" cy="851337"/>
          </a:xfrm>
        </p:spPr>
        <p:txBody>
          <a:bodyPr>
            <a:noAutofit/>
          </a:bodyPr>
          <a:lstStyle/>
          <a:p>
            <a:r>
              <a:rPr lang="sr-Latn-RS" dirty="0"/>
              <a:t> </a:t>
            </a:r>
            <a:r>
              <a:rPr lang="sr-Latn-RS" b="1" dirty="0"/>
              <a:t>Psihoanalitički/psihodinamski pristup </a:t>
            </a:r>
            <a:br>
              <a:rPr lang="sr-Latn-RS" b="1" dirty="0"/>
            </a:b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350870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683"/>
    </mc:Choice>
    <mc:Fallback xmlns="">
      <p:transition spd="slow" advTm="70683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5560" y="274638"/>
            <a:ext cx="8322128" cy="634082"/>
          </a:xfrm>
        </p:spPr>
        <p:txBody>
          <a:bodyPr>
            <a:noAutofit/>
          </a:bodyPr>
          <a:lstStyle/>
          <a:p>
            <a:r>
              <a:rPr lang="en-US" b="1" dirty="0"/>
              <a:t>P</a:t>
            </a:r>
            <a:r>
              <a:rPr lang="x-none" b="1" dirty="0"/>
              <a:t>sihoanalitičke škole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76553" y="1052735"/>
            <a:ext cx="9848192" cy="5415797"/>
          </a:xfrm>
        </p:spPr>
        <p:txBody>
          <a:bodyPr>
            <a:normAutofit fontScale="85000" lnSpcReduction="20000"/>
          </a:bodyPr>
          <a:lstStyle/>
          <a:p>
            <a:r>
              <a:rPr lang="x-none" sz="3100" b="1">
                <a:latin typeface="Calibri" panose="020F0502020204030204" pitchFamily="34" charset="0"/>
                <a:cs typeface="Calibri" panose="020F0502020204030204" pitchFamily="34" charset="0"/>
              </a:rPr>
              <a:t> SAD:</a:t>
            </a:r>
            <a:endParaRPr lang="x-none" sz="31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en-US" sz="3100" b="1" i="1" dirty="0"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x-none" sz="3100" b="1" i="1" dirty="0">
                <a:latin typeface="Calibri" panose="020F0502020204030204" pitchFamily="34" charset="0"/>
                <a:cs typeface="Calibri" panose="020F0502020204030204" pitchFamily="34" charset="0"/>
              </a:rPr>
              <a:t>eofrojdovska škola </a:t>
            </a:r>
            <a:r>
              <a:rPr lang="x-none" sz="3100" dirty="0">
                <a:latin typeface="Calibri" panose="020F0502020204030204" pitchFamily="34" charset="0"/>
                <a:cs typeface="Calibri" panose="020F0502020204030204" pitchFamily="34" charset="0"/>
              </a:rPr>
              <a:t>(Hornaj i From)</a:t>
            </a:r>
          </a:p>
          <a:p>
            <a:pPr lvl="1"/>
            <a:r>
              <a:rPr lang="x-none" sz="3100" b="1" i="1" dirty="0">
                <a:latin typeface="Calibri" panose="020F0502020204030204" pitchFamily="34" charset="0"/>
                <a:cs typeface="Calibri" panose="020F0502020204030204" pitchFamily="34" charset="0"/>
              </a:rPr>
              <a:t>Interpersonalna psihoanaliza </a:t>
            </a:r>
            <a:r>
              <a:rPr lang="x-none" sz="3100" dirty="0">
                <a:latin typeface="Calibri" panose="020F0502020204030204" pitchFamily="34" charset="0"/>
                <a:cs typeface="Calibri" panose="020F0502020204030204" pitchFamily="34" charset="0"/>
              </a:rPr>
              <a:t>(Saliven)</a:t>
            </a:r>
          </a:p>
          <a:p>
            <a:pPr lvl="1"/>
            <a:r>
              <a:rPr lang="en-US" sz="3100" b="1" i="1" dirty="0"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x-none" sz="3100" b="1" i="1" dirty="0">
                <a:latin typeface="Calibri" panose="020F0502020204030204" pitchFamily="34" charset="0"/>
                <a:cs typeface="Calibri" panose="020F0502020204030204" pitchFamily="34" charset="0"/>
              </a:rPr>
              <a:t>elf psihologija </a:t>
            </a:r>
            <a:r>
              <a:rPr lang="x-none" sz="3100" dirty="0">
                <a:latin typeface="Calibri" panose="020F0502020204030204" pitchFamily="34" charset="0"/>
                <a:cs typeface="Calibri" panose="020F0502020204030204" pitchFamily="34" charset="0"/>
              </a:rPr>
              <a:t>(Kohut)</a:t>
            </a:r>
            <a:r>
              <a:rPr lang="sr-Latn-RS" sz="3100" dirty="0">
                <a:latin typeface="Calibri" panose="020F0502020204030204" pitchFamily="34" charset="0"/>
                <a:cs typeface="Calibri" panose="020F0502020204030204" pitchFamily="34" charset="0"/>
              </a:rPr>
              <a:t>; </a:t>
            </a:r>
            <a:endParaRPr lang="en-US" sz="3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sr-Latn-RS" sz="3100" b="1" i="1" dirty="0">
                <a:latin typeface="Calibri" panose="020F0502020204030204" pitchFamily="34" charset="0"/>
                <a:cs typeface="Calibri" panose="020F0502020204030204" pitchFamily="34" charset="0"/>
              </a:rPr>
              <a:t>Strukturalna teorija </a:t>
            </a:r>
            <a:r>
              <a:rPr lang="sr-Latn-RS" sz="3100" dirty="0">
                <a:latin typeface="Calibri" panose="020F0502020204030204" pitchFamily="34" charset="0"/>
                <a:cs typeface="Calibri" panose="020F0502020204030204" pitchFamily="34" charset="0"/>
              </a:rPr>
              <a:t>objektnih relacija (</a:t>
            </a:r>
            <a:r>
              <a:rPr lang="sr-Latn-RS" sz="3100" i="1" dirty="0">
                <a:latin typeface="Calibri" panose="020F0502020204030204" pitchFamily="34" charset="0"/>
                <a:cs typeface="Calibri" panose="020F0502020204030204" pitchFamily="34" charset="0"/>
              </a:rPr>
              <a:t>Kernberg)</a:t>
            </a:r>
            <a:endParaRPr lang="x-none" sz="3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x-none" sz="3100" b="1" i="1" dirty="0">
                <a:latin typeface="Calibri" panose="020F0502020204030204" pitchFamily="34" charset="0"/>
                <a:cs typeface="Calibri" panose="020F0502020204030204" pitchFamily="34" charset="0"/>
              </a:rPr>
              <a:t>Relaciona </a:t>
            </a:r>
            <a:r>
              <a:rPr lang="sr-Latn-RS" sz="3100" b="1" i="1" dirty="0">
                <a:latin typeface="Calibri" panose="020F0502020204030204" pitchFamily="34" charset="0"/>
                <a:cs typeface="Calibri" panose="020F0502020204030204" pitchFamily="34" charset="0"/>
              </a:rPr>
              <a:t>psiho</a:t>
            </a:r>
            <a:r>
              <a:rPr lang="x-none" sz="3100" b="1" i="1" dirty="0">
                <a:latin typeface="Calibri" panose="020F0502020204030204" pitchFamily="34" charset="0"/>
                <a:cs typeface="Calibri" panose="020F0502020204030204" pitchFamily="34" charset="0"/>
              </a:rPr>
              <a:t>analiza </a:t>
            </a:r>
            <a:r>
              <a:rPr lang="x-none" sz="3100" dirty="0">
                <a:latin typeface="Calibri" panose="020F0502020204030204" pitchFamily="34" charset="0"/>
                <a:cs typeface="Calibri" panose="020F0502020204030204" pitchFamily="34" charset="0"/>
              </a:rPr>
              <a:t>(Stiven Mičel)</a:t>
            </a:r>
          </a:p>
          <a:p>
            <a:r>
              <a:rPr lang="sr-Latn-RS" sz="3100" b="1" i="1" dirty="0">
                <a:latin typeface="Calibri" panose="020F0502020204030204" pitchFamily="34" charset="0"/>
                <a:cs typeface="Calibri" panose="020F0502020204030204" pitchFamily="34" charset="0"/>
              </a:rPr>
              <a:t>V. </a:t>
            </a:r>
            <a:r>
              <a:rPr lang="en-US" sz="31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Britan</a:t>
            </a:r>
            <a:r>
              <a:rPr lang="sr-Latn-RS" sz="3100" b="1" i="1" dirty="0">
                <a:latin typeface="Calibri" panose="020F0502020204030204" pitchFamily="34" charset="0"/>
                <a:cs typeface="Calibri" panose="020F0502020204030204" pitchFamily="34" charset="0"/>
              </a:rPr>
              <a:t>ija </a:t>
            </a:r>
            <a:r>
              <a:rPr lang="x-none" sz="3100">
                <a:latin typeface="Calibri" panose="020F0502020204030204" pitchFamily="34" charset="0"/>
                <a:cs typeface="Calibri" panose="020F0502020204030204" pitchFamily="34" charset="0"/>
              </a:rPr>
              <a:t>40-tih:</a:t>
            </a:r>
            <a:endParaRPr lang="x-none" sz="3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x-none" sz="3100" dirty="0">
                <a:latin typeface="Calibri" panose="020F0502020204030204" pitchFamily="34" charset="0"/>
                <a:cs typeface="Calibri" panose="020F0502020204030204" pitchFamily="34" charset="0"/>
              </a:rPr>
              <a:t>Grupa okupljena oko </a:t>
            </a:r>
            <a:r>
              <a:rPr lang="x-none" sz="3100" b="1" i="1" dirty="0">
                <a:latin typeface="Calibri" panose="020F0502020204030204" pitchFamily="34" charset="0"/>
                <a:cs typeface="Calibri" panose="020F0502020204030204" pitchFamily="34" charset="0"/>
              </a:rPr>
              <a:t>Ane Frojd </a:t>
            </a:r>
            <a:r>
              <a:rPr lang="x-none" sz="3100" dirty="0">
                <a:latin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x-none" sz="3100" b="1" i="1">
                <a:latin typeface="Calibri" panose="020F0502020204030204" pitchFamily="34" charset="0"/>
                <a:cs typeface="Calibri" panose="020F0502020204030204" pitchFamily="34" charset="0"/>
              </a:rPr>
              <a:t>ego psihologija</a:t>
            </a:r>
            <a:r>
              <a:rPr lang="sr-Latn-RS" sz="3100" b="1" i="1" dirty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x-none" sz="3100" b="1" i="1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x-none" sz="3100" dirty="0">
                <a:latin typeface="Calibri" panose="020F0502020204030204" pitchFamily="34" charset="0"/>
                <a:cs typeface="Calibri" panose="020F0502020204030204" pitchFamily="34" charset="0"/>
              </a:rPr>
              <a:t>kasnije u SAD (Hartman, Levenštajn, Margaret Maler, Erik Erikson, Edit Jakobson)</a:t>
            </a:r>
          </a:p>
          <a:p>
            <a:pPr lvl="1"/>
            <a:r>
              <a:rPr lang="x-none" sz="3100" b="1" i="1" dirty="0">
                <a:latin typeface="Calibri" panose="020F0502020204030204" pitchFamily="34" charset="0"/>
                <a:cs typeface="Calibri" panose="020F0502020204030204" pitchFamily="34" charset="0"/>
              </a:rPr>
              <a:t>„Klajnijanci</a:t>
            </a:r>
            <a:r>
              <a:rPr lang="x-none" sz="3100" dirty="0">
                <a:latin typeface="Calibri" panose="020F0502020204030204" pitchFamily="34" charset="0"/>
                <a:cs typeface="Calibri" panose="020F0502020204030204" pitchFamily="34" charset="0"/>
              </a:rPr>
              <a:t>“ (grupa okupljena oko </a:t>
            </a:r>
            <a:r>
              <a:rPr lang="x-none" sz="3100" b="1" i="1" dirty="0">
                <a:latin typeface="Calibri" panose="020F0502020204030204" pitchFamily="34" charset="0"/>
                <a:cs typeface="Calibri" panose="020F0502020204030204" pitchFamily="34" charset="0"/>
              </a:rPr>
              <a:t>Melani Klajn</a:t>
            </a:r>
            <a:r>
              <a:rPr lang="x-none" sz="3100" dirty="0">
                <a:latin typeface="Calibri" panose="020F0502020204030204" pitchFamily="34" charset="0"/>
                <a:cs typeface="Calibri" panose="020F0502020204030204" pitchFamily="34" charset="0"/>
              </a:rPr>
              <a:t>, Rivier, Rosenfeld, Sigal i kasnije „neoklajnijanci“ Bion, Maler, Raker)</a:t>
            </a:r>
          </a:p>
          <a:p>
            <a:pPr lvl="1"/>
            <a:r>
              <a:rPr lang="x-none" sz="3100" b="1" i="1" dirty="0">
                <a:latin typeface="Calibri" panose="020F0502020204030204" pitchFamily="34" charset="0"/>
                <a:cs typeface="Calibri" panose="020F0502020204030204" pitchFamily="34" charset="0"/>
              </a:rPr>
              <a:t>Grupa “nezavisnih” </a:t>
            </a:r>
            <a:r>
              <a:rPr lang="x-none" sz="3100" dirty="0">
                <a:latin typeface="Calibri" panose="020F0502020204030204" pitchFamily="34" charset="0"/>
                <a:cs typeface="Calibri" panose="020F0502020204030204" pitchFamily="34" charset="0"/>
              </a:rPr>
              <a:t>iz koje je proistakla </a:t>
            </a:r>
            <a:r>
              <a:rPr lang="x-none" sz="3100" b="1" i="1" dirty="0">
                <a:latin typeface="Calibri" panose="020F0502020204030204" pitchFamily="34" charset="0"/>
                <a:cs typeface="Calibri" panose="020F0502020204030204" pitchFamily="34" charset="0"/>
              </a:rPr>
              <a:t>teorija objektnih odnosa</a:t>
            </a:r>
            <a:r>
              <a:rPr lang="x-none" sz="3100" dirty="0">
                <a:latin typeface="Calibri" panose="020F0502020204030204" pitchFamily="34" charset="0"/>
                <a:cs typeface="Calibri" panose="020F0502020204030204" pitchFamily="34" charset="0"/>
              </a:rPr>
              <a:t> (Ferbern, Balint, Vinikot, Bolbi)</a:t>
            </a:r>
          </a:p>
          <a:p>
            <a:endParaRPr lang="x-none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2501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903"/>
    </mc:Choice>
    <mc:Fallback xmlns="">
      <p:transition spd="slow" advTm="66903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60923938"/>
              </p:ext>
            </p:extLst>
          </p:nvPr>
        </p:nvGraphicFramePr>
        <p:xfrm>
          <a:off x="1666844" y="1285860"/>
          <a:ext cx="8858312" cy="54675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291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291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26233">
                <a:tc>
                  <a:txBody>
                    <a:bodyPr/>
                    <a:lstStyle/>
                    <a:p>
                      <a:r>
                        <a:rPr lang="sr-Latn-CS" dirty="0">
                          <a:latin typeface="Calibri" pitchFamily="34" charset="0"/>
                        </a:rPr>
                        <a:t>                      </a:t>
                      </a:r>
                    </a:p>
                    <a:p>
                      <a:r>
                        <a:rPr lang="sr-Latn-CS" dirty="0">
                          <a:latin typeface="Calibri" pitchFamily="34" charset="0"/>
                        </a:rPr>
                        <a:t>               </a:t>
                      </a:r>
                      <a:r>
                        <a:rPr lang="sr-Latn-CS" sz="2400" dirty="0">
                          <a:latin typeface="Calibri" pitchFamily="34" charset="0"/>
                        </a:rPr>
                        <a:t>Psihoanalitički pristup</a:t>
                      </a:r>
                      <a:endParaRPr lang="en-US" sz="24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dirty="0"/>
                        <a:t> </a:t>
                      </a:r>
                    </a:p>
                    <a:p>
                      <a:r>
                        <a:rPr lang="sr-Latn-CS" dirty="0"/>
                        <a:t>      </a:t>
                      </a:r>
                      <a:r>
                        <a:rPr lang="sr-Latn-CS" sz="2400" dirty="0">
                          <a:latin typeface="Calibri" pitchFamily="34" charset="0"/>
                        </a:rPr>
                        <a:t>Psihodinamski pristup</a:t>
                      </a:r>
                      <a:endParaRPr lang="en-US" sz="2400" dirty="0">
                        <a:latin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37618">
                <a:tc>
                  <a:txBody>
                    <a:bodyPr/>
                    <a:lstStyle/>
                    <a:p>
                      <a:r>
                        <a:rPr lang="sr-Latn-CS" sz="2400" baseline="0" dirty="0">
                          <a:latin typeface="Calibri" pitchFamily="34" charset="0"/>
                        </a:rPr>
                        <a:t>           </a:t>
                      </a:r>
                      <a:r>
                        <a:rPr lang="sr-Latn-CS" sz="2400" dirty="0">
                          <a:latin typeface="Calibri" pitchFamily="34" charset="0"/>
                        </a:rPr>
                        <a:t>naglasak na  Id-u    </a:t>
                      </a:r>
                    </a:p>
                    <a:p>
                      <a:r>
                        <a:rPr lang="sr-Latn-CS" sz="2400" dirty="0">
                          <a:latin typeface="Calibri" pitchFamily="34" charset="0"/>
                        </a:rPr>
                        <a:t>            (teorija nagona)</a:t>
                      </a:r>
                      <a:endParaRPr lang="en-US" sz="24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sz="2400" baseline="0" dirty="0">
                          <a:latin typeface="Calibri" pitchFamily="34" charset="0"/>
                        </a:rPr>
                        <a:t>       </a:t>
                      </a:r>
                      <a:r>
                        <a:rPr lang="sr-Latn-CS" sz="2400" dirty="0">
                          <a:latin typeface="Calibri" pitchFamily="34" charset="0"/>
                        </a:rPr>
                        <a:t>naglasak na Egu </a:t>
                      </a:r>
                    </a:p>
                    <a:p>
                      <a:r>
                        <a:rPr lang="sr-Latn-CS" sz="2400" dirty="0">
                          <a:latin typeface="Calibri" pitchFamily="34" charset="0"/>
                        </a:rPr>
                        <a:t>   (i njegovim funkcijama)</a:t>
                      </a:r>
                      <a:endParaRPr lang="en-US" sz="2400" dirty="0">
                        <a:latin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26233">
                <a:tc>
                  <a:txBody>
                    <a:bodyPr/>
                    <a:lstStyle/>
                    <a:p>
                      <a:r>
                        <a:rPr lang="sr-Latn-CS" sz="2400" baseline="0" dirty="0">
                          <a:latin typeface="Calibri" pitchFamily="34" charset="0"/>
                        </a:rPr>
                        <a:t>          i</a:t>
                      </a:r>
                      <a:r>
                        <a:rPr lang="sr-Latn-CS" sz="2400" dirty="0">
                          <a:latin typeface="Calibri" pitchFamily="34" charset="0"/>
                        </a:rPr>
                        <a:t>ntrapsihički konflikti</a:t>
                      </a:r>
                    </a:p>
                    <a:p>
                      <a:r>
                        <a:rPr lang="sr-Latn-CS" sz="2400" dirty="0">
                          <a:latin typeface="Calibri" pitchFamily="34" charset="0"/>
                        </a:rPr>
                        <a:t>             (struktura ličnosti)</a:t>
                      </a:r>
                      <a:endParaRPr lang="en-US" sz="24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CS" sz="2400" dirty="0">
                          <a:latin typeface="Calibri" pitchFamily="34" charset="0"/>
                        </a:rPr>
                        <a:t>      interiorizovani interpersonalni</a:t>
                      </a:r>
                      <a:r>
                        <a:rPr lang="sr-Latn-CS" sz="2400" baseline="0" dirty="0">
                          <a:latin typeface="Calibri" pitchFamily="34" charset="0"/>
                        </a:rPr>
                        <a:t> konflikti   </a:t>
                      </a:r>
                    </a:p>
                    <a:p>
                      <a:pPr algn="ctr"/>
                      <a:r>
                        <a:rPr lang="sr-Latn-CS" sz="2400" baseline="0" dirty="0">
                          <a:latin typeface="Calibri" pitchFamily="34" charset="0"/>
                        </a:rPr>
                        <a:t>         (objektne relacije)</a:t>
                      </a:r>
                      <a:endParaRPr lang="en-US" sz="2400" dirty="0">
                        <a:latin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26233">
                <a:tc>
                  <a:txBody>
                    <a:bodyPr/>
                    <a:lstStyle/>
                    <a:p>
                      <a:endParaRPr lang="sr-Latn-CS" sz="2400" dirty="0"/>
                    </a:p>
                    <a:p>
                      <a:r>
                        <a:rPr lang="sr-Latn-CS" sz="2400" baseline="0" dirty="0"/>
                        <a:t>        </a:t>
                      </a:r>
                      <a:r>
                        <a:rPr lang="sr-Latn-CS" sz="2400" baseline="0" dirty="0">
                          <a:latin typeface="Calibri" pitchFamily="34" charset="0"/>
                        </a:rPr>
                        <a:t>mehanizmi</a:t>
                      </a:r>
                      <a:r>
                        <a:rPr lang="sr-Latn-CS" sz="2400" baseline="0" dirty="0"/>
                        <a:t> </a:t>
                      </a:r>
                      <a:r>
                        <a:rPr lang="sr-Latn-CS" sz="2400" kern="1200" baseline="0" dirty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+mn-cs"/>
                        </a:rPr>
                        <a:t>odbr</a:t>
                      </a:r>
                      <a:r>
                        <a:rPr lang="sr-Latn-CS" sz="2400" baseline="0" dirty="0">
                          <a:latin typeface="Calibri" pitchFamily="34" charset="0"/>
                        </a:rPr>
                        <a:t>ane</a:t>
                      </a:r>
                      <a:endParaRPr lang="en-US" sz="24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sz="2400" dirty="0"/>
                        <a:t> </a:t>
                      </a:r>
                    </a:p>
                    <a:p>
                      <a:r>
                        <a:rPr lang="sr-Latn-CS" sz="2400" dirty="0"/>
                        <a:t>      MO i </a:t>
                      </a:r>
                      <a:r>
                        <a:rPr lang="sr-Latn-CS" sz="2400" dirty="0">
                          <a:latin typeface="Calibri" pitchFamily="34" charset="0"/>
                        </a:rPr>
                        <a:t>ovladavanje             </a:t>
                      </a:r>
                    </a:p>
                    <a:p>
                      <a:r>
                        <a:rPr lang="sr-Latn-CS" sz="2400" dirty="0">
                          <a:latin typeface="Calibri" pitchFamily="34" charset="0"/>
                        </a:rPr>
                        <a:t>      (nivo i tip adaptacije)</a:t>
                      </a:r>
                      <a:endParaRPr lang="en-US" sz="2400" dirty="0">
                        <a:latin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26233">
                <a:tc>
                  <a:txBody>
                    <a:bodyPr/>
                    <a:lstStyle/>
                    <a:p>
                      <a:endParaRPr lang="sr-Latn-CS" sz="2400" dirty="0"/>
                    </a:p>
                    <a:p>
                      <a:r>
                        <a:rPr lang="sr-Latn-CS" sz="2400" dirty="0"/>
                        <a:t>        </a:t>
                      </a:r>
                      <a:r>
                        <a:rPr lang="sr-Latn-CS" sz="2400" dirty="0">
                          <a:latin typeface="Calibri" pitchFamily="34" charset="0"/>
                        </a:rPr>
                        <a:t>biološki determinizam</a:t>
                      </a:r>
                      <a:endParaRPr lang="en-US" sz="24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r-Latn-CS" sz="2400" dirty="0"/>
                    </a:p>
                    <a:p>
                      <a:r>
                        <a:rPr lang="sr-Latn-CS" sz="2400" dirty="0"/>
                        <a:t>      </a:t>
                      </a:r>
                      <a:r>
                        <a:rPr lang="sr-Latn-CS" sz="2400" dirty="0">
                          <a:latin typeface="Calibri" pitchFamily="34" charset="0"/>
                        </a:rPr>
                        <a:t>socijalni determinizam</a:t>
                      </a:r>
                      <a:endParaRPr lang="en-US" sz="2400" dirty="0">
                        <a:latin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881158" y="274638"/>
            <a:ext cx="8786842" cy="778098"/>
          </a:xfrm>
        </p:spPr>
        <p:txBody>
          <a:bodyPr>
            <a:normAutofit/>
          </a:bodyPr>
          <a:lstStyle/>
          <a:p>
            <a:r>
              <a:rPr lang="sr-Latn-CS" b="1" dirty="0">
                <a:latin typeface="Calibri" pitchFamily="34" charset="0"/>
              </a:rPr>
              <a:t>Psihoanalitički  vs.  psihodinamski pristup</a:t>
            </a:r>
            <a:endParaRPr lang="en-US" b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2641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6033"/>
    </mc:Choice>
    <mc:Fallback xmlns="">
      <p:transition spd="slow" advTm="96033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999" y="304800"/>
            <a:ext cx="9974317" cy="762000"/>
          </a:xfrm>
        </p:spPr>
        <p:txBody>
          <a:bodyPr>
            <a:normAutofit fontScale="90000"/>
          </a:bodyPr>
          <a:lstStyle/>
          <a:p>
            <a:r>
              <a:rPr lang="sr-Latn-CS" sz="4000" b="1" dirty="0"/>
              <a:t>Osnovni diferencijalno-dijagnostički trijas</a:t>
            </a:r>
            <a:br>
              <a:rPr lang="sr-Latn-CS" sz="4000" dirty="0"/>
            </a:br>
            <a:br>
              <a:rPr lang="sr-Latn-CS" sz="4000" dirty="0"/>
            </a:br>
            <a:br>
              <a:rPr lang="sr-Latn-CS" sz="4000" dirty="0"/>
            </a:br>
            <a:br>
              <a:rPr lang="sr-Latn-CS" sz="4000" dirty="0"/>
            </a:br>
            <a:br>
              <a:rPr lang="sr-Latn-CS" sz="4000" dirty="0"/>
            </a:br>
            <a:br>
              <a:rPr lang="en-US" sz="4000" dirty="0"/>
            </a:br>
            <a:r>
              <a:rPr lang="sr-Latn-CS" sz="4000" dirty="0"/>
              <a:t>   </a:t>
            </a:r>
            <a:r>
              <a:rPr lang="sr-Latn-CS" b="1" dirty="0">
                <a:latin typeface="Calibri" pitchFamily="34" charset="0"/>
              </a:rPr>
              <a:t>Psihodinamski diferencijalno dijagnostički trijas</a:t>
            </a:r>
            <a:endParaRPr lang="en-US" b="1" dirty="0">
              <a:latin typeface="Calibri" pitchFamily="34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4235470388"/>
              </p:ext>
            </p:extLst>
          </p:nvPr>
        </p:nvGraphicFramePr>
        <p:xfrm>
          <a:off x="2024034" y="1643052"/>
          <a:ext cx="8229600" cy="4459135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92975">
                <a:tc>
                  <a:txBody>
                    <a:bodyPr/>
                    <a:lstStyle/>
                    <a:p>
                      <a:r>
                        <a:rPr lang="sr-Latn-CS" sz="1800" b="0" i="1" dirty="0">
                          <a:latin typeface="Calibri" pitchFamily="34" charset="0"/>
                        </a:rPr>
                        <a:t>Nivo</a:t>
                      </a:r>
                      <a:r>
                        <a:rPr lang="sr-Latn-CS" sz="1800" b="0" i="1" baseline="0" dirty="0">
                          <a:latin typeface="Calibri" pitchFamily="34" charset="0"/>
                        </a:rPr>
                        <a:t> funkcionisanja</a:t>
                      </a:r>
                      <a:endParaRPr lang="sr-Latn-CS" sz="1800" b="0" i="1" dirty="0">
                        <a:latin typeface="Calibri" pitchFamily="34" charset="0"/>
                      </a:endParaRPr>
                    </a:p>
                    <a:p>
                      <a:r>
                        <a:rPr lang="sr-Latn-CS" sz="1800" b="0" i="1" dirty="0">
                          <a:latin typeface="Calibri" pitchFamily="34" charset="0"/>
                        </a:rPr>
                        <a:t>Oblast</a:t>
                      </a:r>
                    </a:p>
                    <a:p>
                      <a:r>
                        <a:rPr lang="sr-Latn-CS" sz="1800" b="0" i="1" dirty="0">
                          <a:latin typeface="Calibri" pitchFamily="34" charset="0"/>
                        </a:rPr>
                        <a:t>funkcionisanja</a:t>
                      </a:r>
                      <a:endParaRPr lang="en-US" sz="1800" b="0" i="1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sz="2400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     </a:t>
                      </a:r>
                    </a:p>
                    <a:p>
                      <a:r>
                        <a:rPr lang="sr-Latn-CS" sz="2400" b="1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      Neurotični</a:t>
                      </a:r>
                      <a:endParaRPr lang="en-US" sz="2400" b="1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r-Latn-CS" sz="2400" dirty="0">
                        <a:latin typeface="Calibri" pitchFamily="34" charset="0"/>
                      </a:endParaRPr>
                    </a:p>
                    <a:p>
                      <a:r>
                        <a:rPr lang="sr-Latn-CS" sz="2400" dirty="0">
                          <a:latin typeface="Calibri" pitchFamily="34" charset="0"/>
                        </a:rPr>
                        <a:t>    Granični </a:t>
                      </a:r>
                    </a:p>
                    <a:p>
                      <a:r>
                        <a:rPr lang="sr-Latn-CS" sz="2400" dirty="0">
                          <a:latin typeface="Calibri" pitchFamily="34" charset="0"/>
                        </a:rPr>
                        <a:t>         (PL)                    </a:t>
                      </a:r>
                      <a:endParaRPr lang="en-US" sz="24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sz="2400" dirty="0">
                          <a:latin typeface="Calibri" pitchFamily="34" charset="0"/>
                        </a:rPr>
                        <a:t>      </a:t>
                      </a:r>
                    </a:p>
                    <a:p>
                      <a:r>
                        <a:rPr lang="sr-Latn-CS" sz="2400" dirty="0">
                          <a:latin typeface="Calibri" pitchFamily="34" charset="0"/>
                        </a:rPr>
                        <a:t>     Psihotični</a:t>
                      </a:r>
                      <a:endParaRPr lang="en-US" sz="2400" dirty="0">
                        <a:latin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92975">
                <a:tc>
                  <a:txBody>
                    <a:bodyPr/>
                    <a:lstStyle/>
                    <a:p>
                      <a:r>
                        <a:rPr lang="sr-Latn-CS" sz="2400" b="1" dirty="0">
                          <a:latin typeface="Calibri" pitchFamily="34" charset="0"/>
                        </a:rPr>
                        <a:t>    </a:t>
                      </a:r>
                    </a:p>
                    <a:p>
                      <a:r>
                        <a:rPr lang="sr-Latn-CS" sz="2400" b="1" dirty="0">
                          <a:latin typeface="Calibri" pitchFamily="34" charset="0"/>
                        </a:rPr>
                        <a:t>      Identitet</a:t>
                      </a:r>
                      <a:endParaRPr lang="en-US" sz="2400" b="1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sz="2400" dirty="0">
                          <a:latin typeface="Calibri" pitchFamily="34" charset="0"/>
                        </a:rPr>
                        <a:t>   </a:t>
                      </a:r>
                    </a:p>
                    <a:p>
                      <a:r>
                        <a:rPr lang="sr-Latn-CS" sz="2400" dirty="0">
                          <a:latin typeface="Calibri" pitchFamily="34" charset="0"/>
                        </a:rPr>
                        <a:t>    integrisan</a:t>
                      </a:r>
                      <a:endParaRPr lang="en-US" sz="24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sz="2400" dirty="0">
                          <a:latin typeface="Calibri" pitchFamily="34" charset="0"/>
                        </a:rPr>
                        <a:t>     </a:t>
                      </a:r>
                    </a:p>
                    <a:p>
                      <a:r>
                        <a:rPr lang="sr-Latn-CS" sz="2400" dirty="0">
                          <a:latin typeface="Calibri" pitchFamily="34" charset="0"/>
                        </a:rPr>
                        <a:t>      difuzan</a:t>
                      </a:r>
                      <a:endParaRPr lang="en-US" sz="24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CS" sz="2400" dirty="0">
                          <a:latin typeface="Calibri" pitchFamily="34" charset="0"/>
                        </a:rPr>
                        <a:t>  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CS" sz="2400" dirty="0">
                          <a:latin typeface="Calibri" pitchFamily="34" charset="0"/>
                        </a:rPr>
                        <a:t>  konfuzan</a:t>
                      </a:r>
                      <a:endParaRPr lang="en-US" sz="2400" dirty="0">
                        <a:latin typeface="Calibri" pitchFamily="34" charset="0"/>
                      </a:endParaRPr>
                    </a:p>
                    <a:p>
                      <a:r>
                        <a:rPr lang="sr-Latn-CS" sz="2400" dirty="0">
                          <a:latin typeface="Calibri" pitchFamily="34" charset="0"/>
                        </a:rPr>
                        <a:t> (neintegrisan)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92975">
                <a:tc>
                  <a:txBody>
                    <a:bodyPr/>
                    <a:lstStyle/>
                    <a:p>
                      <a:r>
                        <a:rPr lang="sr-Latn-CS" sz="2400" b="1" dirty="0">
                          <a:latin typeface="Calibri" pitchFamily="34" charset="0"/>
                        </a:rPr>
                        <a:t>     Mehanizmi   </a:t>
                      </a:r>
                    </a:p>
                    <a:p>
                      <a:r>
                        <a:rPr lang="sr-Latn-CS" sz="2400" b="1" dirty="0">
                          <a:latin typeface="Calibri" pitchFamily="34" charset="0"/>
                        </a:rPr>
                        <a:t>     odbrane</a:t>
                      </a:r>
                      <a:endParaRPr lang="en-US" sz="2400" b="1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sz="2400" dirty="0">
                          <a:latin typeface="Calibri" pitchFamily="34" charset="0"/>
                        </a:rPr>
                        <a:t>   neurotični</a:t>
                      </a:r>
                    </a:p>
                    <a:p>
                      <a:r>
                        <a:rPr lang="sr-Latn-CS" sz="2400" dirty="0">
                          <a:latin typeface="Calibri" pitchFamily="34" charset="0"/>
                        </a:rPr>
                        <a:t> (potiskivanje)</a:t>
                      </a:r>
                      <a:endParaRPr lang="en-US" sz="24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sz="2400" dirty="0">
                          <a:latin typeface="Calibri" pitchFamily="34" charset="0"/>
                        </a:rPr>
                        <a:t>     nezreli</a:t>
                      </a:r>
                    </a:p>
                    <a:p>
                      <a:r>
                        <a:rPr lang="sr-Latn-CS" sz="2400" dirty="0">
                          <a:latin typeface="Calibri" pitchFamily="34" charset="0"/>
                        </a:rPr>
                        <a:t>    (spliting)</a:t>
                      </a:r>
                      <a:endParaRPr lang="en-US" sz="24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sz="2400" dirty="0">
                          <a:latin typeface="Calibri" pitchFamily="34" charset="0"/>
                        </a:rPr>
                        <a:t>    patološki</a:t>
                      </a:r>
                    </a:p>
                    <a:p>
                      <a:r>
                        <a:rPr lang="sr-Latn-CS" sz="2400" dirty="0">
                          <a:latin typeface="Calibri" pitchFamily="34" charset="0"/>
                        </a:rPr>
                        <a:t>  (disocijacija)</a:t>
                      </a:r>
                      <a:endParaRPr lang="en-US" sz="2400" dirty="0">
                        <a:latin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92975">
                <a:tc>
                  <a:txBody>
                    <a:bodyPr/>
                    <a:lstStyle/>
                    <a:p>
                      <a:r>
                        <a:rPr lang="sr-Latn-CS" sz="2400" b="1" dirty="0">
                          <a:latin typeface="Calibri" pitchFamily="34" charset="0"/>
                        </a:rPr>
                        <a:t>      Testiranje </a:t>
                      </a:r>
                    </a:p>
                    <a:p>
                      <a:r>
                        <a:rPr lang="sr-Latn-CS" sz="2400" b="1" dirty="0">
                          <a:latin typeface="Calibri" pitchFamily="34" charset="0"/>
                        </a:rPr>
                        <a:t>      realnosti</a:t>
                      </a:r>
                      <a:endParaRPr lang="en-US" sz="2400" b="1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sz="2400" dirty="0">
                          <a:latin typeface="Calibri" pitchFamily="34" charset="0"/>
                        </a:rPr>
                        <a:t>   </a:t>
                      </a:r>
                    </a:p>
                    <a:p>
                      <a:r>
                        <a:rPr lang="sr-Latn-CS" sz="2400" dirty="0">
                          <a:latin typeface="Calibri" pitchFamily="34" charset="0"/>
                        </a:rPr>
                        <a:t>     očuvano</a:t>
                      </a:r>
                      <a:endParaRPr lang="en-US" sz="24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sz="2400" dirty="0">
                          <a:latin typeface="Calibri" pitchFamily="34" charset="0"/>
                        </a:rPr>
                        <a:t>    </a:t>
                      </a:r>
                    </a:p>
                    <a:p>
                      <a:pPr algn="ctr"/>
                      <a:r>
                        <a:rPr lang="sr-Latn-CS" sz="2400" dirty="0">
                          <a:latin typeface="Calibri" pitchFamily="34" charset="0"/>
                        </a:rPr>
                        <a:t>delimične    </a:t>
                      </a:r>
                    </a:p>
                    <a:p>
                      <a:pPr algn="ctr"/>
                      <a:r>
                        <a:rPr lang="sr-Latn-CS" sz="2400" dirty="0">
                          <a:latin typeface="Calibri" pitchFamily="34" charset="0"/>
                        </a:rPr>
                        <a:t> distorzije</a:t>
                      </a:r>
                      <a:endParaRPr lang="en-US" sz="2400" dirty="0">
                        <a:latin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sz="2400" dirty="0">
                          <a:latin typeface="Calibri" pitchFamily="34" charset="0"/>
                        </a:rPr>
                        <a:t>   </a:t>
                      </a:r>
                    </a:p>
                    <a:p>
                      <a:r>
                        <a:rPr lang="sr-Latn-CS" sz="2400" dirty="0">
                          <a:latin typeface="Calibri" pitchFamily="34" charset="0"/>
                        </a:rPr>
                        <a:t>   poremećeno</a:t>
                      </a:r>
                      <a:endParaRPr lang="en-US" sz="2400" dirty="0">
                        <a:latin typeface="Calibri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cxnSp>
        <p:nvCxnSpPr>
          <p:cNvPr id="9" name="Straight Connector 8"/>
          <p:cNvCxnSpPr/>
          <p:nvPr/>
        </p:nvCxnSpPr>
        <p:spPr>
          <a:xfrm>
            <a:off x="2095472" y="1928802"/>
            <a:ext cx="1928826" cy="5715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5289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4921"/>
    </mc:Choice>
    <mc:Fallback xmlns="">
      <p:transition spd="slow" advTm="84921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851378" y="1417639"/>
            <a:ext cx="9369778" cy="5220228"/>
          </a:xfrm>
        </p:spPr>
        <p:txBody>
          <a:bodyPr>
            <a:normAutofit fontScale="85000" lnSpcReduction="20000"/>
          </a:bodyPr>
          <a:lstStyle/>
          <a:p>
            <a:r>
              <a:rPr lang="sr-Latn-RS" sz="3000" dirty="0">
                <a:latin typeface="Calibri" panose="020F0502020204030204" pitchFamily="34" charset="0"/>
                <a:cs typeface="Calibri" panose="020F0502020204030204" pitchFamily="34" charset="0"/>
              </a:rPr>
              <a:t>Orijentisan na analizu i </a:t>
            </a:r>
            <a:r>
              <a:rPr lang="sr-Latn-RS" sz="3000" b="1" i="1" dirty="0">
                <a:latin typeface="Calibri" panose="020F0502020204030204" pitchFamily="34" charset="0"/>
                <a:cs typeface="Calibri" panose="020F0502020204030204" pitchFamily="34" charset="0"/>
              </a:rPr>
              <a:t>opis ponašanja </a:t>
            </a:r>
            <a:r>
              <a:rPr lang="sr-Latn-RS" sz="3000" dirty="0">
                <a:latin typeface="Calibri" panose="020F0502020204030204" pitchFamily="34" charset="0"/>
                <a:cs typeface="Calibri" panose="020F0502020204030204" pitchFamily="34" charset="0"/>
              </a:rPr>
              <a:t>ispitanika (umesto na interpretacije).</a:t>
            </a:r>
          </a:p>
          <a:p>
            <a:r>
              <a:rPr lang="sr-Latn-RS" sz="3000" dirty="0">
                <a:latin typeface="Calibri" panose="020F0502020204030204" pitchFamily="34" charset="0"/>
                <a:cs typeface="Calibri" panose="020F0502020204030204" pitchFamily="34" charset="0"/>
              </a:rPr>
              <a:t>Definicija prirode </a:t>
            </a:r>
            <a:r>
              <a:rPr lang="sr-Latn-RS" sz="3000" b="1" i="1" dirty="0">
                <a:latin typeface="Calibri" panose="020F0502020204030204" pitchFamily="34" charset="0"/>
                <a:cs typeface="Calibri" panose="020F0502020204030204" pitchFamily="34" charset="0"/>
              </a:rPr>
              <a:t>problema</a:t>
            </a:r>
            <a:r>
              <a:rPr lang="sr-Latn-RS" sz="3000" dirty="0">
                <a:latin typeface="Calibri" panose="020F0502020204030204" pitchFamily="34" charset="0"/>
                <a:cs typeface="Calibri" panose="020F0502020204030204" pitchFamily="34" charset="0"/>
              </a:rPr>
              <a:t> (umesto dijagnoza).</a:t>
            </a:r>
          </a:p>
          <a:p>
            <a:r>
              <a:rPr lang="sr-Latn-RS" sz="3000" dirty="0">
                <a:latin typeface="Calibri" panose="020F0502020204030204" pitchFamily="34" charset="0"/>
                <a:cs typeface="Calibri" panose="020F0502020204030204" pitchFamily="34" charset="0"/>
              </a:rPr>
              <a:t>Naglasak na razvojnim </a:t>
            </a:r>
            <a:r>
              <a:rPr lang="sr-Latn-RS" sz="30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sredinskim </a:t>
            </a:r>
            <a:r>
              <a:rPr lang="sr-Latn-RS" sz="3000" dirty="0">
                <a:latin typeface="Calibri" panose="020F0502020204030204" pitchFamily="34" charset="0"/>
                <a:cs typeface="Calibri" panose="020F0502020204030204" pitchFamily="34" charset="0"/>
              </a:rPr>
              <a:t>determinantama </a:t>
            </a:r>
            <a:br>
              <a:rPr lang="sr-Latn-RS" sz="3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sr-Latn-RS" sz="3000" dirty="0">
                <a:latin typeface="Calibri" panose="020F0502020204030204" pitchFamily="34" charset="0"/>
                <a:cs typeface="Calibri" panose="020F0502020204030204" pitchFamily="34" charset="0"/>
              </a:rPr>
              <a:t>(umesto intrapsihičkim). </a:t>
            </a:r>
          </a:p>
          <a:p>
            <a:r>
              <a:rPr lang="sr-Latn-RS" sz="3000" dirty="0">
                <a:latin typeface="Calibri" panose="020F0502020204030204" pitchFamily="34" charset="0"/>
                <a:cs typeface="Calibri" panose="020F0502020204030204" pitchFamily="34" charset="0"/>
              </a:rPr>
              <a:t>Naglašavaju </a:t>
            </a:r>
            <a:r>
              <a:rPr lang="sr-Latn-RS" sz="3000" b="1" i="1" dirty="0">
                <a:latin typeface="Calibri" panose="020F0502020204030204" pitchFamily="34" charset="0"/>
                <a:cs typeface="Calibri" panose="020F0502020204030204" pitchFamily="34" charset="0"/>
              </a:rPr>
              <a:t>značaj učenja </a:t>
            </a:r>
            <a:r>
              <a:rPr lang="sr-Latn-RS" sz="3000" dirty="0">
                <a:latin typeface="Calibri" panose="020F0502020204030204" pitchFamily="34" charset="0"/>
                <a:cs typeface="Calibri" panose="020F0502020204030204" pitchFamily="34" charset="0"/>
              </a:rPr>
              <a:t>u normalnom razvoju i formiranju psihopatologije (uslovljavanje, potkrepljenje, modelovanje...) </a:t>
            </a:r>
          </a:p>
          <a:p>
            <a:pPr>
              <a:lnSpc>
                <a:spcPct val="90000"/>
              </a:lnSpc>
            </a:pPr>
            <a:r>
              <a:rPr lang="sr-Latn-CS" sz="3200" dirty="0">
                <a:latin typeface="Calibri" panose="020F0502020204030204" pitchFamily="34" charset="0"/>
                <a:cs typeface="Calibri" panose="020F0502020204030204" pitchFamily="34" charset="0"/>
              </a:rPr>
              <a:t>Psihički poremećaji i simptomi su posledica </a:t>
            </a:r>
            <a:r>
              <a:rPr lang="sr-Latn-CS" sz="3200" b="1" i="1" dirty="0">
                <a:latin typeface="Calibri" panose="020F0502020204030204" pitchFamily="34" charset="0"/>
                <a:cs typeface="Calibri" panose="020F0502020204030204" pitchFamily="34" charset="0"/>
              </a:rPr>
              <a:t>disfunkcionalnih kognicija </a:t>
            </a:r>
            <a:r>
              <a:rPr lang="sr-Latn-CS" sz="3200" i="1" dirty="0">
                <a:latin typeface="Calibri" panose="020F0502020204030204" pitchFamily="34" charset="0"/>
                <a:cs typeface="Calibri" panose="020F0502020204030204" pitchFamily="34" charset="0"/>
              </a:rPr>
              <a:t>(šeme, iracionalna uverenja, derivati..</a:t>
            </a:r>
            <a:r>
              <a:rPr lang="sr-Latn-CS" sz="3200" dirty="0">
                <a:latin typeface="Calibri" panose="020F0502020204030204" pitchFamily="34" charset="0"/>
                <a:cs typeface="Calibri" panose="020F0502020204030204" pitchFamily="34" charset="0"/>
              </a:rPr>
              <a:t>.) </a:t>
            </a:r>
            <a:r>
              <a:rPr lang="sr-Latn-CS" sz="32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sr-Latn-RS" sz="3000" dirty="0">
                <a:latin typeface="Calibri" panose="020F0502020204030204" pitchFamily="34" charset="0"/>
                <a:cs typeface="Calibri" panose="020F0502020204030204" pitchFamily="34" charset="0"/>
              </a:rPr>
              <a:t>Naglasak u terapiji je na  </a:t>
            </a:r>
            <a:r>
              <a:rPr lang="sr-Latn-RS" sz="3000" b="1" i="1" dirty="0">
                <a:latin typeface="Calibri" panose="020F0502020204030204" pitchFamily="34" charset="0"/>
                <a:cs typeface="Calibri" panose="020F0502020204030204" pitchFamily="34" charset="0"/>
              </a:rPr>
              <a:t>modifikaciji ponašanja </a:t>
            </a:r>
            <a:br>
              <a:rPr lang="sr-Latn-RS" sz="3000" b="1" i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sr-Latn-RS" sz="3000" dirty="0">
                <a:latin typeface="Calibri" panose="020F0502020204030204" pitchFamily="34" charset="0"/>
                <a:cs typeface="Calibri" panose="020F0502020204030204" pitchFamily="34" charset="0"/>
              </a:rPr>
              <a:t>(ne na restrukturaciji ličnosti).</a:t>
            </a:r>
          </a:p>
          <a:p>
            <a:r>
              <a:rPr lang="sr-Latn-RS" sz="3000" dirty="0">
                <a:latin typeface="Calibri" panose="020F0502020204030204" pitchFamily="34" charset="0"/>
                <a:cs typeface="Calibri" panose="020F0502020204030204" pitchFamily="34" charset="0"/>
              </a:rPr>
              <a:t>Kliničar je i dalje malo „iznad“ P (poznaje tehniku kojom leči P, ali P aktivno učestvuje). </a:t>
            </a:r>
          </a:p>
          <a:p>
            <a:endParaRPr lang="sr-Latn-RS" sz="2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755228" y="274638"/>
            <a:ext cx="9890234" cy="881500"/>
          </a:xfrm>
        </p:spPr>
        <p:txBody>
          <a:bodyPr>
            <a:noAutofit/>
          </a:bodyPr>
          <a:lstStyle/>
          <a:p>
            <a:r>
              <a:rPr lang="sr-Latn-RS" b="1" dirty="0"/>
              <a:t>K</a:t>
            </a:r>
            <a:r>
              <a:rPr lang="en-US" b="1" dirty="0"/>
              <a:t>o</a:t>
            </a:r>
            <a:r>
              <a:rPr lang="sr-Latn-RS" b="1" dirty="0"/>
              <a:t>gnitivno-bihevioralni pristup – Druga sila</a:t>
            </a:r>
          </a:p>
        </p:txBody>
      </p:sp>
    </p:spTree>
    <p:extLst>
      <p:ext uri="{BB962C8B-B14F-4D97-AF65-F5344CB8AC3E}">
        <p14:creationId xmlns:p14="http://schemas.microsoft.com/office/powerpoint/2010/main" val="1313925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4774"/>
    </mc:Choice>
    <mc:Fallback xmlns="">
      <p:transition spd="slow" advTm="84774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86524" y="1344706"/>
            <a:ext cx="9540040" cy="5513294"/>
          </a:xfrm>
        </p:spPr>
        <p:txBody>
          <a:bodyPr>
            <a:normAutofit fontScale="77500" lnSpcReduction="20000"/>
          </a:bodyPr>
          <a:lstStyle/>
          <a:p>
            <a:r>
              <a:rPr lang="sr-Latn-CS" sz="2800" dirty="0">
                <a:latin typeface="Calibri" pitchFamily="34" charset="0"/>
              </a:rPr>
              <a:t>Naglasak na </a:t>
            </a:r>
            <a:r>
              <a:rPr lang="sr-Latn-CS" sz="2800" b="1" i="1" dirty="0">
                <a:latin typeface="Calibri" pitchFamily="34" charset="0"/>
              </a:rPr>
              <a:t>zdravom</a:t>
            </a:r>
            <a:r>
              <a:rPr lang="sr-Latn-CS" sz="2800" dirty="0">
                <a:latin typeface="Calibri" pitchFamily="34" charset="0"/>
              </a:rPr>
              <a:t> u ličnosti, umesto na deficitu;</a:t>
            </a:r>
            <a:r>
              <a:rPr lang="sr-Latn-RS" sz="2800" dirty="0">
                <a:latin typeface="Calibri" panose="020F0502020204030204" pitchFamily="34" charset="0"/>
                <a:cs typeface="Calibri" panose="020F0502020204030204" pitchFamily="34" charset="0"/>
              </a:rPr>
              <a:t> orijentacija </a:t>
            </a:r>
            <a:r>
              <a:rPr lang="sr-Latn-RS" sz="2800" b="1" i="1" dirty="0">
                <a:latin typeface="Calibri" panose="020F0502020204030204" pitchFamily="34" charset="0"/>
                <a:cs typeface="Calibri" panose="020F0502020204030204" pitchFamily="34" charset="0"/>
              </a:rPr>
              <a:t>na snage i potencijale </a:t>
            </a:r>
            <a:r>
              <a:rPr lang="sr-Latn-RS" sz="2800" dirty="0">
                <a:latin typeface="Calibri" panose="020F0502020204030204" pitchFamily="34" charset="0"/>
                <a:cs typeface="Calibri" panose="020F0502020204030204" pitchFamily="34" charset="0"/>
              </a:rPr>
              <a:t>ličnosti, a ne na patologiju (simptom se redefiniše kao pogrešno rešenje problema). </a:t>
            </a:r>
          </a:p>
          <a:p>
            <a:r>
              <a:rPr lang="sr-Latn-CS" sz="2800" dirty="0">
                <a:latin typeface="Calibri" pitchFamily="34" charset="0"/>
              </a:rPr>
              <a:t>Naglasak na razumevanju čovekovog  </a:t>
            </a:r>
            <a:r>
              <a:rPr lang="sr-Latn-CS" sz="2800" b="1" i="1" dirty="0">
                <a:latin typeface="Calibri" pitchFamily="34" charset="0"/>
              </a:rPr>
              <a:t>jedinstvenog doživljaja    </a:t>
            </a:r>
            <a:r>
              <a:rPr lang="sr-Latn-CS" sz="2800" dirty="0">
                <a:latin typeface="Calibri" pitchFamily="34" charset="0"/>
              </a:rPr>
              <a:t>(umesto  hipotetičkih struktura, nesvesnih motiva,  i sl.)</a:t>
            </a:r>
          </a:p>
          <a:p>
            <a:r>
              <a:rPr lang="sr-Latn-CS" sz="2800" dirty="0">
                <a:latin typeface="Calibri" pitchFamily="34" charset="0"/>
              </a:rPr>
              <a:t>Pretpostavka </a:t>
            </a:r>
            <a:r>
              <a:rPr lang="sr-Latn-CS" sz="2800" b="1" i="1" dirty="0">
                <a:latin typeface="Calibri" pitchFamily="34" charset="0"/>
              </a:rPr>
              <a:t>celovite</a:t>
            </a:r>
            <a:r>
              <a:rPr lang="sr-Latn-CS" sz="2800" dirty="0">
                <a:latin typeface="Calibri" pitchFamily="34" charset="0"/>
              </a:rPr>
              <a:t>  </a:t>
            </a:r>
            <a:r>
              <a:rPr lang="sr-Latn-CS" sz="2800" b="1" i="1" dirty="0">
                <a:latin typeface="Calibri" pitchFamily="34" charset="0"/>
              </a:rPr>
              <a:t>ličnosti </a:t>
            </a:r>
            <a:r>
              <a:rPr lang="sr-Latn-CS" sz="2800" dirty="0">
                <a:latin typeface="Calibri" pitchFamily="34" charset="0"/>
              </a:rPr>
              <a:t>(nasuprot posmatranja delova)</a:t>
            </a:r>
            <a:r>
              <a:rPr lang="sr-Latn-CS" sz="2800" b="1" i="1" dirty="0">
                <a:latin typeface="Calibri" pitchFamily="34" charset="0"/>
              </a:rPr>
              <a:t> </a:t>
            </a:r>
            <a:r>
              <a:rPr lang="sr-Latn-CS" sz="2800" i="1" dirty="0">
                <a:latin typeface="Calibri" pitchFamily="34" charset="0"/>
              </a:rPr>
              <a:t>i njene </a:t>
            </a:r>
            <a:r>
              <a:rPr lang="sr-Latn-CS" sz="2800" b="1" i="1" dirty="0">
                <a:latin typeface="Calibri" pitchFamily="34" charset="0"/>
              </a:rPr>
              <a:t>sistemske samoregulacije</a:t>
            </a:r>
            <a:r>
              <a:rPr lang="sr-Latn-CS" sz="2800" dirty="0">
                <a:latin typeface="Calibri" pitchFamily="34" charset="0"/>
              </a:rPr>
              <a:t>.</a:t>
            </a:r>
          </a:p>
          <a:p>
            <a:r>
              <a:rPr lang="sr-Latn-CS" sz="2800" dirty="0">
                <a:latin typeface="Calibri" pitchFamily="34" charset="0"/>
              </a:rPr>
              <a:t>Značaj </a:t>
            </a:r>
            <a:r>
              <a:rPr lang="sr-Latn-CS" sz="2800" b="1" i="1" dirty="0">
                <a:latin typeface="Calibri" pitchFamily="34" charset="0"/>
              </a:rPr>
              <a:t>interpersonalnih odnosa </a:t>
            </a:r>
            <a:r>
              <a:rPr lang="sr-Latn-CS" sz="2800" dirty="0">
                <a:latin typeface="Calibri" pitchFamily="34" charset="0"/>
              </a:rPr>
              <a:t>(umesto  nesvesnih konflikata ili učenja)</a:t>
            </a:r>
          </a:p>
          <a:p>
            <a:r>
              <a:rPr lang="sr-Latn-CS" sz="2800" dirty="0">
                <a:latin typeface="Calibri" pitchFamily="34" charset="0"/>
              </a:rPr>
              <a:t>Shvatanje čoveka kao </a:t>
            </a:r>
            <a:r>
              <a:rPr lang="sr-Latn-CS" sz="2800" b="1" i="1" dirty="0">
                <a:latin typeface="Calibri" pitchFamily="34" charset="0"/>
              </a:rPr>
              <a:t>voljnog i</a:t>
            </a:r>
            <a:r>
              <a:rPr lang="sr-Latn-CS" sz="2800" i="1" dirty="0">
                <a:latin typeface="Calibri" pitchFamily="34" charset="0"/>
              </a:rPr>
              <a:t> </a:t>
            </a:r>
            <a:r>
              <a:rPr lang="sr-Latn-CS" sz="2800" b="1" i="1" dirty="0">
                <a:latin typeface="Calibri" pitchFamily="34" charset="0"/>
              </a:rPr>
              <a:t>slobodnog</a:t>
            </a:r>
            <a:r>
              <a:rPr lang="sr-Latn-CS" sz="2800" b="1" dirty="0">
                <a:latin typeface="Calibri" pitchFamily="34" charset="0"/>
              </a:rPr>
              <a:t>,</a:t>
            </a:r>
            <a:r>
              <a:rPr lang="sr-Latn-CS" sz="2800" dirty="0">
                <a:latin typeface="Calibri" pitchFamily="34" charset="0"/>
              </a:rPr>
              <a:t> neponovljivog i jedinstvenog bića (umesto psihološkog determinizma).</a:t>
            </a:r>
          </a:p>
          <a:p>
            <a:r>
              <a:rPr lang="sr-Latn-CS" sz="2800" dirty="0">
                <a:latin typeface="Calibri" pitchFamily="34" charset="0"/>
              </a:rPr>
              <a:t>Naglašavanje lične </a:t>
            </a:r>
            <a:r>
              <a:rPr lang="sr-Latn-CS" sz="2800" b="1" i="1" dirty="0">
                <a:latin typeface="Calibri" pitchFamily="34" charset="0"/>
              </a:rPr>
              <a:t>odgovornosti</a:t>
            </a:r>
            <a:r>
              <a:rPr lang="sr-Latn-CS" sz="2800" i="1" dirty="0">
                <a:latin typeface="Calibri" pitchFamily="34" charset="0"/>
              </a:rPr>
              <a:t> i </a:t>
            </a:r>
            <a:r>
              <a:rPr lang="sr-Latn-CS" sz="2800" b="1" i="1" dirty="0">
                <a:latin typeface="Calibri" pitchFamily="34" charset="0"/>
              </a:rPr>
              <a:t>slobode izbora</a:t>
            </a:r>
            <a:r>
              <a:rPr lang="sr-Latn-CS" sz="2800" b="1" dirty="0">
                <a:latin typeface="Calibri" pitchFamily="34" charset="0"/>
              </a:rPr>
              <a:t> </a:t>
            </a:r>
            <a:r>
              <a:rPr lang="sr-Latn-CS" sz="2800" dirty="0">
                <a:latin typeface="Calibri" pitchFamily="34" charset="0"/>
              </a:rPr>
              <a:t>za način egzistencije i terapijsku promenu  (optimistička, “pozitivna” psihologija).</a:t>
            </a:r>
            <a:endParaRPr lang="sr-Latn-CS" sz="2800" b="1" dirty="0">
              <a:latin typeface="Calibri" pitchFamily="34" charset="0"/>
            </a:endParaRPr>
          </a:p>
          <a:p>
            <a:r>
              <a:rPr lang="sr-Latn-RS" sz="2800" b="1" i="1" dirty="0">
                <a:latin typeface="Calibri" panose="020F0502020204030204" pitchFamily="34" charset="0"/>
                <a:cs typeface="Calibri" panose="020F0502020204030204" pitchFamily="34" charset="0"/>
              </a:rPr>
              <a:t>Fenomenološki fokus</a:t>
            </a:r>
            <a:r>
              <a:rPr lang="sr-Latn-RS" sz="2800" dirty="0">
                <a:latin typeface="Calibri" panose="020F0502020204030204" pitchFamily="34" charset="0"/>
                <a:cs typeface="Calibri" panose="020F0502020204030204" pitchFamily="34" charset="0"/>
              </a:rPr>
              <a:t>:  </a:t>
            </a:r>
            <a:r>
              <a:rPr lang="sr-Latn-RS" sz="2800" b="1" i="1" dirty="0">
                <a:latin typeface="Calibri" panose="020F0502020204030204" pitchFamily="34" charset="0"/>
                <a:cs typeface="Calibri" panose="020F0502020204030204" pitchFamily="34" charset="0"/>
              </a:rPr>
              <a:t>opis komunikacije i doživljavanja </a:t>
            </a:r>
            <a:r>
              <a:rPr lang="sr-Latn-RS" sz="2800" dirty="0">
                <a:latin typeface="Calibri" panose="020F0502020204030204" pitchFamily="34" charset="0"/>
                <a:cs typeface="Calibri" panose="020F0502020204030204" pitchFamily="34" charset="0"/>
              </a:rPr>
              <a:t>umesto kvalifikacija ličnosti (umesto hipotetskih intrapsihičkih i nesvesnih sadržaja) </a:t>
            </a:r>
          </a:p>
          <a:p>
            <a:r>
              <a:rPr lang="sr-Latn-RS" sz="2800" dirty="0">
                <a:latin typeface="Calibri" panose="020F0502020204030204" pitchFamily="34" charset="0"/>
                <a:cs typeface="Calibri" panose="020F0502020204030204" pitchFamily="34" charset="0"/>
              </a:rPr>
              <a:t>Preraspodela terpijske moći – Kliničar i pacijent/klijent su jednaki!</a:t>
            </a:r>
          </a:p>
          <a:p>
            <a:endParaRPr lang="sr-Latn-RS" sz="2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692754" y="177819"/>
            <a:ext cx="8784976" cy="962492"/>
          </a:xfrm>
        </p:spPr>
        <p:txBody>
          <a:bodyPr>
            <a:normAutofit fontScale="90000"/>
          </a:bodyPr>
          <a:lstStyle/>
          <a:p>
            <a:r>
              <a:rPr lang="sr-Latn-RS" i="1" dirty="0"/>
              <a:t> </a:t>
            </a:r>
            <a:r>
              <a:rPr lang="sr-Latn-RS" b="1" dirty="0"/>
              <a:t>Humanistički pristup – Treća sila </a:t>
            </a:r>
            <a:r>
              <a:rPr lang="sr-Latn-RS" dirty="0">
                <a:latin typeface="Calibri" panose="020F0502020204030204" pitchFamily="34" charset="0"/>
                <a:cs typeface="Calibri" panose="020F0502020204030204" pitchFamily="34" charset="0"/>
              </a:rPr>
              <a:t>Fenomenološko – egzistencijalnistički pristup</a:t>
            </a:r>
            <a:endParaRPr lang="sr-Latn-RS" b="1" dirty="0"/>
          </a:p>
        </p:txBody>
      </p:sp>
    </p:spTree>
    <p:extLst>
      <p:ext uri="{BB962C8B-B14F-4D97-AF65-F5344CB8AC3E}">
        <p14:creationId xmlns:p14="http://schemas.microsoft.com/office/powerpoint/2010/main" val="4272096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0919"/>
    </mc:Choice>
    <mc:Fallback xmlns="">
      <p:transition spd="slow" advTm="90919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Content Placeholder 2"/>
          <p:cNvSpPr>
            <a:spLocks noGrp="1"/>
          </p:cNvSpPr>
          <p:nvPr>
            <p:ph idx="1"/>
          </p:nvPr>
        </p:nvSpPr>
        <p:spPr>
          <a:xfrm>
            <a:off x="1538344" y="1495313"/>
            <a:ext cx="9129656" cy="5030030"/>
          </a:xfrm>
        </p:spPr>
        <p:txBody>
          <a:bodyPr>
            <a:normAutofit/>
          </a:bodyPr>
          <a:lstStyle/>
          <a:p>
            <a:r>
              <a:rPr lang="sr-Latn-CS" sz="2400" dirty="0">
                <a:latin typeface="Calibri" pitchFamily="34" charset="0"/>
              </a:rPr>
              <a:t>Čovek je </a:t>
            </a:r>
            <a:r>
              <a:rPr lang="sr-Latn-CS" sz="2400" b="1" i="1" dirty="0">
                <a:latin typeface="Calibri" pitchFamily="34" charset="0"/>
              </a:rPr>
              <a:t>relaciono</a:t>
            </a:r>
            <a:r>
              <a:rPr lang="sr-Latn-CS" sz="2400" i="1" dirty="0">
                <a:latin typeface="Calibri" pitchFamily="34" charset="0"/>
              </a:rPr>
              <a:t> </a:t>
            </a:r>
            <a:r>
              <a:rPr lang="sr-Latn-CS" sz="2400" b="1" i="1" dirty="0">
                <a:latin typeface="Calibri" pitchFamily="34" charset="0"/>
              </a:rPr>
              <a:t>biće </a:t>
            </a:r>
            <a:r>
              <a:rPr lang="sr-Latn-CS" sz="2400" dirty="0">
                <a:latin typeface="Calibri" pitchFamily="34" charset="0"/>
              </a:rPr>
              <a:t>koje je stalno u procesu otkrivanja sebe u svetu ( povezan sa svetom i kulturom).</a:t>
            </a:r>
          </a:p>
          <a:p>
            <a:r>
              <a:rPr lang="sr-Latn-CS" sz="2400" dirty="0">
                <a:latin typeface="Calibri" pitchFamily="34" charset="0"/>
              </a:rPr>
              <a:t>“Egzistencija prethodi esenciji”: </a:t>
            </a:r>
            <a:r>
              <a:rPr lang="sr-Latn-CS" sz="2400" b="1" i="1" dirty="0">
                <a:latin typeface="Calibri" pitchFamily="34" charset="0"/>
              </a:rPr>
              <a:t>napravi korak pa ćeš saznati</a:t>
            </a:r>
            <a:r>
              <a:rPr lang="sr-Latn-CS" sz="2400" dirty="0">
                <a:latin typeface="Calibri" pitchFamily="34" charset="0"/>
              </a:rPr>
              <a:t>    </a:t>
            </a:r>
            <a:br>
              <a:rPr lang="sr-Latn-CS" sz="2400" dirty="0">
                <a:latin typeface="Calibri" pitchFamily="34" charset="0"/>
              </a:rPr>
            </a:br>
            <a:r>
              <a:rPr lang="sr-Latn-CS" sz="2400" dirty="0">
                <a:latin typeface="Calibri" pitchFamily="34" charset="0"/>
              </a:rPr>
              <a:t>  (kopernikanski obrt: prvo promeni, pa anaiziraj!)</a:t>
            </a:r>
            <a:endParaRPr lang="sr-Latn-CS" sz="2400" b="1" dirty="0">
              <a:latin typeface="Calibri" pitchFamily="34" charset="0"/>
            </a:endParaRPr>
          </a:p>
          <a:p>
            <a:r>
              <a:rPr lang="sr-Latn-CS" sz="2400" dirty="0">
                <a:latin typeface="Calibri" pitchFamily="34" charset="0"/>
              </a:rPr>
              <a:t>Saznavanje o čoveku je dvosmerno, </a:t>
            </a:r>
            <a:r>
              <a:rPr lang="sr-Latn-CS" sz="2400" b="1" i="1" dirty="0">
                <a:latin typeface="Calibri" pitchFamily="34" charset="0"/>
              </a:rPr>
              <a:t>relaciono saznavanje </a:t>
            </a:r>
            <a:r>
              <a:rPr lang="sr-Latn-CS" sz="2400" dirty="0">
                <a:latin typeface="Calibri" pitchFamily="34" charset="0"/>
              </a:rPr>
              <a:t> (iz odnosa, pre svega, a ne preko “objektivnog merenja” i jednosmerne procene).</a:t>
            </a:r>
          </a:p>
          <a:p>
            <a:r>
              <a:rPr lang="sr-Latn-CS" sz="2400" dirty="0">
                <a:latin typeface="Calibri" pitchFamily="34" charset="0"/>
              </a:rPr>
              <a:t> Čovek je biće koje je stalno u procesu nastajanja i u  </a:t>
            </a:r>
            <a:r>
              <a:rPr lang="sr-Latn-CS" sz="2400" b="1" i="1" dirty="0">
                <a:latin typeface="Calibri" pitchFamily="34" charset="0"/>
              </a:rPr>
              <a:t>neprekidnom menjanju </a:t>
            </a:r>
            <a:r>
              <a:rPr lang="sr-Latn-CS" sz="2400" dirty="0">
                <a:latin typeface="Calibri" pitchFamily="34" charset="0"/>
              </a:rPr>
              <a:t>(a ne statični proizvod svoje prošlosti).</a:t>
            </a:r>
          </a:p>
          <a:p>
            <a:r>
              <a:rPr lang="sr-Latn-CS" sz="2400" dirty="0">
                <a:latin typeface="Calibri" pitchFamily="34" charset="0"/>
              </a:rPr>
              <a:t>Čovek uvek </a:t>
            </a:r>
            <a:r>
              <a:rPr lang="sr-Latn-CS" sz="2400" b="1" i="1" dirty="0">
                <a:latin typeface="Calibri" pitchFamily="34" charset="0"/>
              </a:rPr>
              <a:t>stremi napred,  </a:t>
            </a:r>
            <a:r>
              <a:rPr lang="sr-Latn-CS" sz="2400" dirty="0">
                <a:latin typeface="Calibri" pitchFamily="34" charset="0"/>
              </a:rPr>
              <a:t>anticipirajući budućnost  i ima potencijal za pozitivnu promenu. </a:t>
            </a:r>
          </a:p>
          <a:p>
            <a:endParaRPr lang="sr-Latn-CS" sz="2400" dirty="0">
              <a:latin typeface="Calibri" pitchFamily="34" charset="0"/>
            </a:endParaRPr>
          </a:p>
          <a:p>
            <a:pPr>
              <a:buNone/>
            </a:pPr>
            <a:endParaRPr lang="sr-Latn-CS" sz="2800" dirty="0">
              <a:latin typeface="Calibri" pitchFamily="34" charset="0"/>
            </a:endParaRPr>
          </a:p>
          <a:p>
            <a:pPr>
              <a:buFontTx/>
              <a:buNone/>
            </a:pPr>
            <a:endParaRPr lang="sr-Latn-CS" sz="2800" dirty="0"/>
          </a:p>
          <a:p>
            <a:pPr>
              <a:buFontTx/>
              <a:buNone/>
            </a:pPr>
            <a:endParaRPr lang="sr-Latn-CS" sz="2800" dirty="0"/>
          </a:p>
          <a:p>
            <a:endParaRPr lang="en-US" dirty="0"/>
          </a:p>
        </p:txBody>
      </p:sp>
      <p:sp>
        <p:nvSpPr>
          <p:cNvPr id="25602" name="Title 1"/>
          <p:cNvSpPr>
            <a:spLocks noGrp="1"/>
          </p:cNvSpPr>
          <p:nvPr>
            <p:ph type="title"/>
          </p:nvPr>
        </p:nvSpPr>
        <p:spPr>
          <a:xfrm>
            <a:off x="1524000" y="0"/>
            <a:ext cx="8964488" cy="1215482"/>
          </a:xfrm>
        </p:spPr>
        <p:txBody>
          <a:bodyPr>
            <a:normAutofit fontScale="90000"/>
          </a:bodyPr>
          <a:lstStyle/>
          <a:p>
            <a:br>
              <a:rPr lang="sr-Latn-CS" b="1" dirty="0">
                <a:latin typeface="Calibri" pitchFamily="34" charset="0"/>
              </a:rPr>
            </a:br>
            <a:r>
              <a:rPr lang="sr-Latn-CS" b="1" dirty="0">
                <a:latin typeface="Calibri" pitchFamily="34" charset="0"/>
              </a:rPr>
              <a:t>   </a:t>
            </a:r>
            <a:r>
              <a:rPr lang="sr-Latn-CS" sz="4000" b="1" dirty="0">
                <a:latin typeface="Calibri" pitchFamily="34" charset="0"/>
              </a:rPr>
              <a:t>Osnovne postavke humanističke paradigme</a:t>
            </a:r>
            <a:endParaRPr lang="en-US" sz="4000" b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1970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1216"/>
    </mc:Choice>
    <mc:Fallback xmlns="">
      <p:transition spd="slow" advTm="141216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118795" y="1064712"/>
            <a:ext cx="10994316" cy="5793288"/>
          </a:xfrm>
        </p:spPr>
        <p:txBody>
          <a:bodyPr>
            <a:noAutofit/>
          </a:bodyPr>
          <a:lstStyle/>
          <a:p>
            <a:r>
              <a:rPr lang="sr-Latn-CS" sz="2400" b="1" dirty="0">
                <a:latin typeface="Calibri" panose="020F0502020204030204" pitchFamily="34" charset="0"/>
                <a:cs typeface="Calibri" panose="020F0502020204030204" pitchFamily="34" charset="0"/>
              </a:rPr>
              <a:t>Fenomenologija</a:t>
            </a:r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sr-Latn-CS" sz="2400" i="1" dirty="0">
                <a:latin typeface="Calibri" panose="020F0502020204030204" pitchFamily="34" charset="0"/>
                <a:cs typeface="Calibri" panose="020F0502020204030204" pitchFamily="34" charset="0"/>
              </a:rPr>
              <a:t>K. Jaspers</a:t>
            </a:r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r>
              <a:rPr lang="sr-Latn-CS" sz="2400" b="1" dirty="0">
                <a:latin typeface="Calibri" panose="020F0502020204030204" pitchFamily="34" charset="0"/>
                <a:cs typeface="Calibri" panose="020F0502020204030204" pitchFamily="34" charset="0"/>
              </a:rPr>
              <a:t>Egzistencijalna filozofija </a:t>
            </a:r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sr-Latn-CS" sz="2400" i="1" dirty="0">
                <a:latin typeface="Calibri" panose="020F0502020204030204" pitchFamily="34" charset="0"/>
                <a:cs typeface="Calibri" panose="020F0502020204030204" pitchFamily="34" charset="0"/>
              </a:rPr>
              <a:t>Niče, Kjerkegor,  Sartr</a:t>
            </a:r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): sloboda u odgovornosti,  suočavanje sa egzistencijalnom  anksioznošću </a:t>
            </a:r>
          </a:p>
          <a:p>
            <a:r>
              <a:rPr lang="sr-Latn-CS" sz="2400" b="1" dirty="0">
                <a:latin typeface="Calibri" panose="020F0502020204030204" pitchFamily="34" charset="0"/>
                <a:cs typeface="Calibri" panose="020F0502020204030204" pitchFamily="34" charset="0"/>
              </a:rPr>
              <a:t>Dijaloški stav </a:t>
            </a:r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sr-Latn-CS" sz="2400" i="1" dirty="0">
                <a:latin typeface="Calibri" panose="020F0502020204030204" pitchFamily="34" charset="0"/>
                <a:cs typeface="Calibri" panose="020F0502020204030204" pitchFamily="34" charset="0"/>
              </a:rPr>
              <a:t>M. Buber</a:t>
            </a:r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):  </a:t>
            </a:r>
            <a:r>
              <a:rPr lang="sr-Latn-CS" sz="2400" i="1" dirty="0">
                <a:latin typeface="Calibri" panose="020F0502020204030204" pitchFamily="34" charset="0"/>
                <a:cs typeface="Calibri" panose="020F0502020204030204" pitchFamily="34" charset="0"/>
              </a:rPr>
              <a:t>Ja-Ti   vs.  Ja-Ono</a:t>
            </a:r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, obostranost, uzajamno potvrđivanje</a:t>
            </a:r>
          </a:p>
          <a:p>
            <a:r>
              <a:rPr lang="sr-Latn-CS" sz="2400" b="1" dirty="0">
                <a:latin typeface="Calibri" panose="020F0502020204030204" pitchFamily="34" charset="0"/>
                <a:cs typeface="Calibri" panose="020F0502020204030204" pitchFamily="34" charset="0"/>
              </a:rPr>
              <a:t>Teorije</a:t>
            </a:r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sr-Latn-CS" sz="2400" b="1" dirty="0">
                <a:latin typeface="Calibri" panose="020F0502020204030204" pitchFamily="34" charset="0"/>
                <a:cs typeface="Calibri" panose="020F0502020204030204" pitchFamily="34" charset="0"/>
              </a:rPr>
              <a:t>Maslova, Olporta</a:t>
            </a:r>
            <a:r>
              <a:rPr lang="sr-Latn-CS" sz="2400" i="1" dirty="0">
                <a:latin typeface="Calibri" panose="020F0502020204030204" pitchFamily="34" charset="0"/>
                <a:cs typeface="Calibri" panose="020F0502020204030204" pitchFamily="34" charset="0"/>
              </a:rPr>
              <a:t>.... </a:t>
            </a:r>
            <a:endParaRPr lang="sr-Latn-C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sr-Latn-CS" sz="2400" b="1" dirty="0">
                <a:latin typeface="Calibri" panose="020F0502020204030204" pitchFamily="34" charset="0"/>
                <a:cs typeface="Calibri" panose="020F0502020204030204" pitchFamily="34" charset="0"/>
              </a:rPr>
              <a:t>Geštalt psihologija: </a:t>
            </a:r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holistički pristup - uzimanje u obzir ukupnog polja ličnosti (Levin)</a:t>
            </a:r>
            <a:endParaRPr lang="sr-Latn-C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sr-Latn-CS" sz="2400" b="1" dirty="0">
                <a:latin typeface="Calibri" panose="020F0502020204030204" pitchFamily="34" charset="0"/>
                <a:cs typeface="Calibri" panose="020F0502020204030204" pitchFamily="34" charset="0"/>
              </a:rPr>
              <a:t>Jakob Moreno </a:t>
            </a:r>
            <a:r>
              <a:rPr lang="sr-Latn-CS" sz="2400" dirty="0">
                <a:latin typeface="Calibri" panose="020F0502020204030204" pitchFamily="34" charset="0"/>
                <a:cs typeface="Calibri" panose="020F0502020204030204" pitchFamily="34" charset="0"/>
              </a:rPr>
              <a:t>– teorija socijalnog polja......</a:t>
            </a:r>
          </a:p>
          <a:p>
            <a:r>
              <a:rPr lang="sr-Latn-RS" sz="2400" b="1" i="1" dirty="0">
                <a:latin typeface="Calibri" panose="020F0502020204030204" pitchFamily="34" charset="0"/>
                <a:cs typeface="Calibri" panose="020F0502020204030204" pitchFamily="34" charset="0"/>
              </a:rPr>
              <a:t>Terapija usmerena na klijenta </a:t>
            </a:r>
            <a:r>
              <a:rPr lang="sr-Latn-RS" sz="2400" dirty="0">
                <a:latin typeface="Calibri" panose="020F0502020204030204" pitchFamily="34" charset="0"/>
                <a:cs typeface="Calibri" panose="020F0502020204030204" pitchFamily="34" charset="0"/>
              </a:rPr>
              <a:t>(K. Rodžers) </a:t>
            </a:r>
          </a:p>
          <a:p>
            <a:r>
              <a:rPr lang="sr-Latn-RS" sz="2400" b="1" i="1" dirty="0">
                <a:latin typeface="Calibri" panose="020F0502020204030204" pitchFamily="34" charset="0"/>
                <a:cs typeface="Calibri" panose="020F0502020204030204" pitchFamily="34" charset="0"/>
              </a:rPr>
              <a:t>Egzistencijalistička</a:t>
            </a:r>
            <a:r>
              <a:rPr lang="sr-Latn-RS" sz="2400" dirty="0">
                <a:latin typeface="Calibri" panose="020F0502020204030204" pitchFamily="34" charset="0"/>
                <a:cs typeface="Calibri" panose="020F0502020204030204" pitchFamily="34" charset="0"/>
              </a:rPr>
              <a:t>  psihologija i psihoterapija (I. Yalom, V. Frankl)</a:t>
            </a:r>
          </a:p>
          <a:p>
            <a:r>
              <a:rPr lang="sr-Latn-RS" sz="2400" b="1" i="1" dirty="0">
                <a:latin typeface="Calibri" panose="020F0502020204030204" pitchFamily="34" charset="0"/>
                <a:cs typeface="Calibri" panose="020F0502020204030204" pitchFamily="34" charset="0"/>
              </a:rPr>
              <a:t>Geštalt teorija </a:t>
            </a:r>
            <a:r>
              <a:rPr lang="sr-Latn-RS" sz="2400" dirty="0">
                <a:latin typeface="Calibri" panose="020F0502020204030204" pitchFamily="34" charset="0"/>
                <a:cs typeface="Calibri" panose="020F0502020204030204" pitchFamily="34" charset="0"/>
              </a:rPr>
              <a:t>i praksa (F. Perls)</a:t>
            </a:r>
          </a:p>
          <a:p>
            <a:r>
              <a:rPr lang="sr-Latn-RS" sz="2400" b="1" i="1" dirty="0">
                <a:latin typeface="Calibri" panose="020F0502020204030204" pitchFamily="34" charset="0"/>
                <a:cs typeface="Calibri" panose="020F0502020204030204" pitchFamily="34" charset="0"/>
              </a:rPr>
              <a:t>Transakciona analiza </a:t>
            </a:r>
            <a:r>
              <a:rPr lang="sr-Latn-RS" sz="2400" dirty="0">
                <a:latin typeface="Calibri" panose="020F0502020204030204" pitchFamily="34" charset="0"/>
                <a:cs typeface="Calibri" panose="020F0502020204030204" pitchFamily="34" charset="0"/>
              </a:rPr>
              <a:t>(interpersonalne terapije, E. Bern)</a:t>
            </a:r>
          </a:p>
          <a:p>
            <a:pPr>
              <a:buNone/>
            </a:pPr>
            <a:endParaRPr lang="sr-Latn-CS" sz="2800" dirty="0"/>
          </a:p>
          <a:p>
            <a:endParaRPr lang="en-US" sz="2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706090"/>
          </a:xfrm>
        </p:spPr>
        <p:txBody>
          <a:bodyPr>
            <a:normAutofit/>
          </a:bodyPr>
          <a:lstStyle/>
          <a:p>
            <a:r>
              <a:rPr lang="sr-Latn-CS" sz="4000" b="1" dirty="0">
                <a:latin typeface="Calibri" panose="020F0502020204030204" pitchFamily="34" charset="0"/>
                <a:cs typeface="Calibri" panose="020F0502020204030204" pitchFamily="34" charset="0"/>
              </a:rPr>
              <a:t>Teorijske osnove i terapijski pravci </a:t>
            </a:r>
            <a:endParaRPr lang="en-US" sz="4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4709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9705"/>
    </mc:Choice>
    <mc:Fallback xmlns="">
      <p:transition spd="slow" advTm="59705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908048" y="1804065"/>
            <a:ext cx="8229600" cy="4666523"/>
          </a:xfrm>
        </p:spPr>
        <p:txBody>
          <a:bodyPr>
            <a:normAutofit/>
          </a:bodyPr>
          <a:lstStyle/>
          <a:p>
            <a:endParaRPr lang="sr-Latn-CS" dirty="0"/>
          </a:p>
          <a:p>
            <a:r>
              <a:rPr lang="sr-Latn-CS" sz="2800" dirty="0">
                <a:latin typeface="Calibri" panose="020F0502020204030204" pitchFamily="34" charset="0"/>
                <a:cs typeface="Calibri" panose="020F0502020204030204" pitchFamily="34" charset="0"/>
              </a:rPr>
              <a:t>Smetnje na relaciji ličnost –sredina</a:t>
            </a:r>
          </a:p>
          <a:p>
            <a:r>
              <a:rPr lang="sr-Latn-RS" sz="2800" dirty="0"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grani</a:t>
            </a:r>
            <a:r>
              <a:rPr lang="sr-Latn-CS" sz="2800" dirty="0">
                <a:latin typeface="Calibri" panose="020F0502020204030204" pitchFamily="34" charset="0"/>
                <a:cs typeface="Calibri" panose="020F0502020204030204" pitchFamily="34" charset="0"/>
              </a:rPr>
              <a:t>čavajući spoljni uticaji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sr-Latn-RS" sz="2800" dirty="0">
                <a:latin typeface="Calibri" panose="020F0502020204030204" pitchFamily="34" charset="0"/>
                <a:cs typeface="Calibri" panose="020F0502020204030204" pitchFamily="34" charset="0"/>
              </a:rPr>
              <a:t>Poremećaji interpersonalne komunikacije </a:t>
            </a:r>
          </a:p>
          <a:p>
            <a:r>
              <a:rPr lang="sr-Latn-CS" sz="2800" dirty="0"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sr-Latn-CS" sz="2800" dirty="0">
                <a:latin typeface="Calibri" panose="020F0502020204030204" pitchFamily="34" charset="0"/>
                <a:cs typeface="Calibri" panose="020F0502020204030204" pitchFamily="34" charset="0"/>
              </a:rPr>
              <a:t>dovoljno razvijeni ili angažovani kapaciteti ličnosti</a:t>
            </a:r>
          </a:p>
          <a:p>
            <a:endParaRPr lang="en-US" sz="2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617024" y="603822"/>
            <a:ext cx="8784976" cy="922114"/>
          </a:xfrm>
        </p:spPr>
        <p:txBody>
          <a:bodyPr>
            <a:normAutofit fontScale="90000"/>
          </a:bodyPr>
          <a:lstStyle/>
          <a:p>
            <a:r>
              <a:rPr lang="sr-Latn-CS" b="1" dirty="0"/>
              <a:t>Uzroci psihopatologije: humanistički diskurs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915525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225"/>
    </mc:Choice>
    <mc:Fallback xmlns="">
      <p:transition spd="slow" advTm="48225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703512" y="1052736"/>
            <a:ext cx="9153674" cy="5328592"/>
          </a:xfrm>
        </p:spPr>
        <p:txBody>
          <a:bodyPr>
            <a:normAutofit/>
          </a:bodyPr>
          <a:lstStyle/>
          <a:p>
            <a:endParaRPr lang="sr-Latn-R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sr-Latn-RS" sz="2800" dirty="0">
                <a:latin typeface="Calibri" panose="020F0502020204030204" pitchFamily="34" charset="0"/>
                <a:cs typeface="Calibri" panose="020F0502020204030204" pitchFamily="34" charset="0"/>
              </a:rPr>
              <a:t>Postoje različiti </a:t>
            </a:r>
            <a:r>
              <a:rPr lang="sr-Latn-RS" sz="2800" b="1" i="1" dirty="0">
                <a:latin typeface="Calibri" panose="020F0502020204030204" pitchFamily="34" charset="0"/>
                <a:cs typeface="Calibri" panose="020F0502020204030204" pitchFamily="34" charset="0"/>
              </a:rPr>
              <a:t>pristupi razumevanju, objašnjavanju i  izveštavanju:</a:t>
            </a:r>
            <a:r>
              <a:rPr lang="sr-Latn-CS" sz="2800" dirty="0">
                <a:latin typeface="Calibri" panose="020F0502020204030204" pitchFamily="34" charset="0"/>
                <a:cs typeface="Calibri" panose="020F0502020204030204" pitchFamily="34" charset="0"/>
              </a:rPr>
              <a:t> kako zamišljamo i proučavamo neku pojavu , kako prikupljamo i tumačimo dobijene podatke, kako postupamo sa  i izveštavamo o predmetu ispitivanja.</a:t>
            </a:r>
          </a:p>
          <a:p>
            <a:r>
              <a:rPr lang="sr-Latn-CS" sz="2800" dirty="0">
                <a:latin typeface="Calibri" panose="020F0502020204030204" pitchFamily="34" charset="0"/>
                <a:cs typeface="Calibri" panose="020F0502020204030204" pitchFamily="34" charset="0"/>
              </a:rPr>
              <a:t>Teorijski modeli određuju </a:t>
            </a:r>
            <a:r>
              <a:rPr lang="sr-Latn-CS" sz="2800" b="1" i="1" dirty="0">
                <a:latin typeface="Calibri" panose="020F0502020204030204" pitchFamily="34" charset="0"/>
                <a:cs typeface="Calibri" panose="020F0502020204030204" pitchFamily="34" charset="0"/>
              </a:rPr>
              <a:t>način kako razumemo</a:t>
            </a:r>
            <a:r>
              <a:rPr lang="sr-Latn-CS" sz="2800" dirty="0">
                <a:latin typeface="Calibri" panose="020F0502020204030204" pitchFamily="34" charset="0"/>
                <a:cs typeface="Calibri" panose="020F0502020204030204" pitchFamily="34" charset="0"/>
              </a:rPr>
              <a:t>:  </a:t>
            </a:r>
          </a:p>
          <a:p>
            <a:pPr marL="0" indent="0">
              <a:buNone/>
            </a:pPr>
            <a:r>
              <a:rPr lang="sr-Latn-CS" sz="2800" dirty="0">
                <a:latin typeface="Calibri" panose="020F0502020204030204" pitchFamily="34" charset="0"/>
                <a:cs typeface="Calibri" panose="020F0502020204030204" pitchFamily="34" charset="0"/>
              </a:rPr>
              <a:t>           nastanak poremećaja (</a:t>
            </a:r>
            <a:r>
              <a:rPr lang="sr-Latn-CS" sz="2800" b="1" dirty="0">
                <a:latin typeface="Calibri" panose="020F0502020204030204" pitchFamily="34" charset="0"/>
                <a:cs typeface="Calibri" panose="020F0502020204030204" pitchFamily="34" charset="0"/>
              </a:rPr>
              <a:t>etiologija</a:t>
            </a:r>
            <a:r>
              <a:rPr lang="sr-Latn-CS" sz="28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0" indent="0">
              <a:buNone/>
            </a:pPr>
            <a:r>
              <a:rPr lang="sr-Latn-CS" sz="2800" dirty="0">
                <a:latin typeface="Calibri" panose="020F0502020204030204" pitchFamily="34" charset="0"/>
                <a:cs typeface="Calibri" panose="020F0502020204030204" pitchFamily="34" charset="0"/>
              </a:rPr>
              <a:t>           razvoj ličnosti i poremećaja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interakcije</a:t>
            </a:r>
            <a:r>
              <a:rPr lang="sr-Latn-CS" sz="28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sr-Latn-CS" sz="2800" b="1" dirty="0">
                <a:latin typeface="Calibri" panose="020F0502020204030204" pitchFamily="34" charset="0"/>
                <a:cs typeface="Calibri" panose="020F0502020204030204" pitchFamily="34" charset="0"/>
              </a:rPr>
              <a:t>dinamika)</a:t>
            </a:r>
            <a:r>
              <a:rPr lang="sr-Latn-C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>
              <a:buNone/>
            </a:pPr>
            <a:r>
              <a:rPr lang="sr-Latn-CS" sz="2800" dirty="0">
                <a:latin typeface="Calibri" panose="020F0502020204030204" pitchFamily="34" charset="0"/>
                <a:cs typeface="Calibri" panose="020F0502020204030204" pitchFamily="34" charset="0"/>
              </a:rPr>
              <a:t>           mogućnosti lečenja (</a:t>
            </a:r>
            <a:r>
              <a:rPr lang="sr-Latn-CS" sz="2800" b="1" dirty="0">
                <a:latin typeface="Calibri" panose="020F0502020204030204" pitchFamily="34" charset="0"/>
                <a:cs typeface="Calibri" panose="020F0502020204030204" pitchFamily="34" charset="0"/>
              </a:rPr>
              <a:t>terapija</a:t>
            </a:r>
            <a:r>
              <a:rPr lang="sr-Latn-CS" sz="28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None/>
            </a:pP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sr-Latn-RS" sz="2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706090"/>
          </a:xfrm>
        </p:spPr>
        <p:txBody>
          <a:bodyPr>
            <a:normAutofit/>
          </a:bodyPr>
          <a:lstStyle/>
          <a:p>
            <a:r>
              <a:rPr lang="sr-Latn-RS" b="1" dirty="0"/>
              <a:t>Teorijski modeli u praksi KP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416624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7863"/>
    </mc:Choice>
    <mc:Fallback xmlns="">
      <p:transition spd="slow" advTm="77863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775520" y="1517300"/>
            <a:ext cx="8712968" cy="4843307"/>
          </a:xfrm>
        </p:spPr>
        <p:txBody>
          <a:bodyPr>
            <a:normAutofit lnSpcReduction="10000"/>
          </a:bodyPr>
          <a:lstStyle/>
          <a:p>
            <a:r>
              <a:rPr lang="sr-Latn-CS" sz="2600" b="1" i="1" dirty="0">
                <a:latin typeface="Calibri" panose="020F0502020204030204" pitchFamily="34" charset="0"/>
                <a:cs typeface="Calibri" panose="020F0502020204030204" pitchFamily="34" charset="0"/>
              </a:rPr>
              <a:t>Empatično razumevanje</a:t>
            </a:r>
            <a:r>
              <a:rPr lang="sr-Latn-CS" sz="2600" dirty="0">
                <a:latin typeface="Calibri" panose="020F0502020204030204" pitchFamily="34" charset="0"/>
                <a:cs typeface="Calibri" panose="020F0502020204030204" pitchFamily="34" charset="0"/>
              </a:rPr>
              <a:t> koje počiva na saosećanju. </a:t>
            </a:r>
          </a:p>
          <a:p>
            <a:r>
              <a:rPr lang="sr-Latn-CS" sz="2600" b="1" i="1" dirty="0">
                <a:latin typeface="Calibri" panose="020F0502020204030204" pitchFamily="34" charset="0"/>
                <a:cs typeface="Calibri" panose="020F0502020204030204" pitchFamily="34" charset="0"/>
              </a:rPr>
              <a:t>Deskripcija, </a:t>
            </a:r>
            <a:r>
              <a:rPr lang="sr-Latn-CS" sz="2600" dirty="0">
                <a:latin typeface="Calibri" panose="020F0502020204030204" pitchFamily="34" charset="0"/>
                <a:cs typeface="Calibri" panose="020F0502020204030204" pitchFamily="34" charset="0"/>
              </a:rPr>
              <a:t>bez predrasuda i etiketa ( opis i razumevanje umesto interpretacije).</a:t>
            </a:r>
          </a:p>
          <a:p>
            <a:r>
              <a:rPr lang="sr-Latn-CS" sz="2600" dirty="0">
                <a:latin typeface="Calibri" panose="020F0502020204030204" pitchFamily="34" charset="0"/>
                <a:cs typeface="Calibri" panose="020F0502020204030204" pitchFamily="34" charset="0"/>
              </a:rPr>
              <a:t>Subjekt-pojedinac je u centru spoznaje i polazi se od njegovih </a:t>
            </a:r>
            <a:r>
              <a:rPr lang="sr-Latn-CS" sz="2600" b="1" i="1" dirty="0">
                <a:latin typeface="Calibri" panose="020F0502020204030204" pitchFamily="34" charset="0"/>
                <a:cs typeface="Calibri" panose="020F0502020204030204" pitchFamily="34" charset="0"/>
              </a:rPr>
              <a:t>doživljavanja i osećanja</a:t>
            </a:r>
            <a:r>
              <a:rPr lang="sr-Latn-CS" sz="26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r>
              <a:rPr lang="sr-Latn-CS" sz="2600" dirty="0">
                <a:latin typeface="Calibri" panose="020F0502020204030204" pitchFamily="34" charset="0"/>
                <a:cs typeface="Calibri" panose="020F0502020204030204" pitchFamily="34" charset="0"/>
              </a:rPr>
              <a:t>Relevantan je </a:t>
            </a:r>
            <a:r>
              <a:rPr lang="sr-Latn-CS" sz="2600" b="1" i="1" dirty="0">
                <a:latin typeface="Calibri" panose="020F0502020204030204" pitchFamily="34" charset="0"/>
                <a:cs typeface="Calibri" panose="020F0502020204030204" pitchFamily="34" charset="0"/>
              </a:rPr>
              <a:t>lični doživljaj</a:t>
            </a:r>
            <a:r>
              <a:rPr lang="sr-Latn-CS" sz="2600" dirty="0">
                <a:latin typeface="Calibri" panose="020F0502020204030204" pitchFamily="34" charset="0"/>
                <a:cs typeface="Calibri" panose="020F0502020204030204" pitchFamily="34" charset="0"/>
              </a:rPr>
              <a:t>, a ne “stvarnost”.</a:t>
            </a:r>
          </a:p>
          <a:p>
            <a:r>
              <a:rPr lang="sr-Latn-CS" sz="2600" dirty="0">
                <a:latin typeface="Calibri" panose="020F0502020204030204" pitchFamily="34" charset="0"/>
                <a:cs typeface="Calibri" panose="020F0502020204030204" pitchFamily="34" charset="0"/>
              </a:rPr>
              <a:t>Čovek biva </a:t>
            </a:r>
            <a:r>
              <a:rPr lang="sr-Latn-CS" sz="2600" b="1" i="1" dirty="0">
                <a:latin typeface="Calibri" panose="020F0502020204030204" pitchFamily="34" charset="0"/>
                <a:cs typeface="Calibri" panose="020F0502020204030204" pitchFamily="34" charset="0"/>
              </a:rPr>
              <a:t>posmatran u svojoj celini </a:t>
            </a:r>
            <a:r>
              <a:rPr lang="sr-Latn-CS" sz="2600" dirty="0">
                <a:latin typeface="Calibri" panose="020F0502020204030204" pitchFamily="34" charset="0"/>
                <a:cs typeface="Calibri" panose="020F0502020204030204" pitchFamily="34" charset="0"/>
              </a:rPr>
              <a:t>kao delujući subjekt, kao biološko, psihološko i socijalno biće.</a:t>
            </a:r>
          </a:p>
          <a:p>
            <a:r>
              <a:rPr lang="sr-Latn-CS" sz="2600" b="1" i="1" dirty="0">
                <a:latin typeface="Calibri" panose="020F0502020204030204" pitchFamily="34" charset="0"/>
                <a:cs typeface="Calibri" panose="020F0502020204030204" pitchFamily="34" charset="0"/>
              </a:rPr>
              <a:t>Retko korišćenje testova</a:t>
            </a:r>
            <a:r>
              <a:rPr lang="sr-Latn-CS" sz="2600" i="1" dirty="0">
                <a:latin typeface="Calibri" panose="020F0502020204030204" pitchFamily="34" charset="0"/>
                <a:cs typeface="Calibri" panose="020F0502020204030204" pitchFamily="34" charset="0"/>
              </a:rPr>
              <a:t>! </a:t>
            </a:r>
            <a:r>
              <a:rPr lang="sr-Latn-CS" sz="2600" dirty="0">
                <a:latin typeface="Calibri" panose="020F0502020204030204" pitchFamily="34" charset="0"/>
                <a:cs typeface="Calibri" panose="020F0502020204030204" pitchFamily="34" charset="0"/>
              </a:rPr>
              <a:t>Koriste se kvalitativne metode  (intervju) ili alternativni “instrumenti” u zavisnosti od pravca (skale procene i sl.)</a:t>
            </a:r>
            <a:endParaRPr lang="sr-Latn-CS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828762" cy="706090"/>
          </a:xfrm>
        </p:spPr>
        <p:txBody>
          <a:bodyPr>
            <a:normAutofit/>
          </a:bodyPr>
          <a:lstStyle/>
          <a:p>
            <a:r>
              <a:rPr lang="sr-Latn-CS" b="1" dirty="0">
                <a:latin typeface="Calibri" panose="020F0502020204030204" pitchFamily="34" charset="0"/>
                <a:cs typeface="Calibri" panose="020F0502020204030204" pitchFamily="34" charset="0"/>
              </a:rPr>
              <a:t>Humanistička psihologija i klinička procena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6091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7846"/>
    </mc:Choice>
    <mc:Fallback xmlns="">
      <p:transition spd="slow" advTm="157846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463040" y="1419366"/>
            <a:ext cx="9832489" cy="5175071"/>
          </a:xfrm>
        </p:spPr>
        <p:txBody>
          <a:bodyPr/>
          <a:lstStyle/>
          <a:p>
            <a:r>
              <a:rPr lang="sr-Latn-RS" sz="2400" dirty="0">
                <a:latin typeface="Calibri" panose="020F0502020204030204" pitchFamily="34" charset="0"/>
                <a:cs typeface="Calibri" panose="020F0502020204030204" pitchFamily="34" charset="0"/>
              </a:rPr>
              <a:t>Izbegavanje psihijatrijske i psihološke terminologije.</a:t>
            </a:r>
          </a:p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sr-Latn-RS" sz="2400" dirty="0">
                <a:latin typeface="Calibri" panose="020F0502020204030204" pitchFamily="34" charset="0"/>
                <a:cs typeface="Calibri" panose="020F0502020204030204" pitchFamily="34" charset="0"/>
              </a:rPr>
              <a:t>zbegavanje kategorijalnog pristupa i klasifikacija.</a:t>
            </a:r>
          </a:p>
          <a:p>
            <a:r>
              <a:rPr lang="sr-Latn-RS" sz="2400" dirty="0">
                <a:latin typeface="Calibri" panose="020F0502020204030204" pitchFamily="34" charset="0"/>
                <a:cs typeface="Calibri" panose="020F0502020204030204" pitchFamily="34" charset="0"/>
              </a:rPr>
              <a:t>Osobine ličnosti se najpre pozitivno konotiraju kao </a:t>
            </a:r>
            <a:r>
              <a:rPr lang="sr-Latn-RS" sz="2400" b="1" i="1" dirty="0">
                <a:latin typeface="Calibri" panose="020F0502020204030204" pitchFamily="34" charset="0"/>
                <a:cs typeface="Calibri" panose="020F0502020204030204" pitchFamily="34" charset="0"/>
              </a:rPr>
              <a:t>korisna razvojna rešenja </a:t>
            </a:r>
            <a:r>
              <a:rPr lang="sr-Latn-RS" sz="2400" dirty="0">
                <a:latin typeface="Calibri" panose="020F0502020204030204" pitchFamily="34" charset="0"/>
                <a:cs typeface="Calibri" panose="020F0502020204030204" pitchFamily="34" charset="0"/>
              </a:rPr>
              <a:t>koja su imala svoju adaptivnu funkciju   (pre nego što se radi na njihovoj promeni).</a:t>
            </a:r>
          </a:p>
          <a:p>
            <a:r>
              <a:rPr lang="sr-Latn-RS" sz="2400" dirty="0">
                <a:latin typeface="Calibri" panose="020F0502020204030204" pitchFamily="34" charset="0"/>
                <a:cs typeface="Calibri" panose="020F0502020204030204" pitchFamily="34" charset="0"/>
              </a:rPr>
              <a:t>Naglasak na </a:t>
            </a:r>
            <a:r>
              <a:rPr lang="sr-Latn-RS" sz="2400" b="1" i="1" dirty="0">
                <a:latin typeface="Calibri" panose="020F0502020204030204" pitchFamily="34" charset="0"/>
                <a:cs typeface="Calibri" panose="020F0502020204030204" pitchFamily="34" charset="0"/>
              </a:rPr>
              <a:t>snagama, rezilijenciji i resursima </a:t>
            </a:r>
            <a:r>
              <a:rPr lang="sr-Latn-RS" sz="2400" dirty="0">
                <a:latin typeface="Calibri" panose="020F0502020204030204" pitchFamily="34" charset="0"/>
                <a:cs typeface="Calibri" panose="020F0502020204030204" pitchFamily="34" charset="0"/>
              </a:rPr>
              <a:t>ličnosti.</a:t>
            </a:r>
          </a:p>
          <a:p>
            <a:r>
              <a:rPr lang="sr-Latn-RS" sz="2400" dirty="0">
                <a:latin typeface="Calibri" panose="020F0502020204030204" pitchFamily="34" charset="0"/>
                <a:cs typeface="Calibri" panose="020F0502020204030204" pitchFamily="34" charset="0"/>
              </a:rPr>
              <a:t>Simptomi i poremećaji se stavljaju </a:t>
            </a:r>
            <a:r>
              <a:rPr lang="sr-Latn-RS" sz="2400" b="1" i="1" dirty="0">
                <a:latin typeface="Calibri" panose="020F0502020204030204" pitchFamily="34" charset="0"/>
                <a:cs typeface="Calibri" panose="020F0502020204030204" pitchFamily="34" charset="0"/>
              </a:rPr>
              <a:t>u kontekst </a:t>
            </a:r>
            <a:r>
              <a:rPr lang="sr-Latn-RS" sz="2400" dirty="0">
                <a:latin typeface="Calibri" panose="020F0502020204030204" pitchFamily="34" charset="0"/>
                <a:cs typeface="Calibri" panose="020F0502020204030204" pitchFamily="34" charset="0"/>
              </a:rPr>
              <a:t>negativnih sredinskih faktora.</a:t>
            </a:r>
          </a:p>
          <a:p>
            <a:r>
              <a:rPr lang="sr-Latn-RS" sz="2400" dirty="0">
                <a:latin typeface="Calibri" panose="020F0502020204030204" pitchFamily="34" charset="0"/>
                <a:cs typeface="Calibri" panose="020F0502020204030204" pitchFamily="34" charset="0"/>
              </a:rPr>
              <a:t>Psihički poremećaji se posmatraju kao posledice interpersonalnih poremećaja (slično kao kod teorije objektnih odnosa!), ali više vezano za </a:t>
            </a:r>
            <a:r>
              <a:rPr lang="sr-Latn-RS" sz="2400" b="1" i="1" dirty="0">
                <a:latin typeface="Calibri" panose="020F0502020204030204" pitchFamily="34" charset="0"/>
                <a:cs typeface="Calibri" panose="020F0502020204030204" pitchFamily="34" charset="0"/>
              </a:rPr>
              <a:t>ovde-i-sada.</a:t>
            </a:r>
            <a:r>
              <a:rPr lang="sr-Latn-R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919536" y="260648"/>
            <a:ext cx="8229600" cy="864096"/>
          </a:xfrm>
        </p:spPr>
        <p:txBody>
          <a:bodyPr>
            <a:normAutofit/>
          </a:bodyPr>
          <a:lstStyle/>
          <a:p>
            <a:r>
              <a:rPr lang="sr-Latn-RS" b="1" dirty="0"/>
              <a:t>Opis ličnosti i pozitivna konotacija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822999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7519"/>
    </mc:Choice>
    <mc:Fallback xmlns="">
      <p:transition spd="slow" advTm="67519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783644" y="1417639"/>
            <a:ext cx="9369778" cy="4762444"/>
          </a:xfrm>
        </p:spPr>
        <p:txBody>
          <a:bodyPr>
            <a:normAutofit/>
          </a:bodyPr>
          <a:lstStyle/>
          <a:p>
            <a:r>
              <a:rPr lang="sr-Latn-RS" sz="2800" dirty="0">
                <a:latin typeface="Calibri" panose="020F0502020204030204" pitchFamily="34" charset="0"/>
                <a:cs typeface="Calibri" panose="020F0502020204030204" pitchFamily="34" charset="0"/>
              </a:rPr>
              <a:t>Rad sa porodicama i većim sistemima</a:t>
            </a:r>
          </a:p>
          <a:p>
            <a:r>
              <a:rPr lang="sr-Latn-RS" sz="2800" dirty="0">
                <a:latin typeface="Calibri" panose="020F0502020204030204" pitchFamily="34" charset="0"/>
                <a:cs typeface="Calibri" panose="020F0502020204030204" pitchFamily="34" charset="0"/>
              </a:rPr>
              <a:t>Koncept „</a:t>
            </a:r>
            <a:r>
              <a:rPr lang="sr-Latn-RS" sz="2800" b="1" i="1" dirty="0">
                <a:latin typeface="Calibri" panose="020F0502020204030204" pitchFamily="34" charset="0"/>
                <a:cs typeface="Calibri" panose="020F0502020204030204" pitchFamily="34" charset="0"/>
              </a:rPr>
              <a:t>Identifikovanog  pacijenta</a:t>
            </a:r>
            <a:r>
              <a:rPr lang="sr-Latn-RS" sz="2800" dirty="0">
                <a:latin typeface="Calibri" panose="020F0502020204030204" pitchFamily="34" charset="0"/>
                <a:cs typeface="Calibri" panose="020F0502020204030204" pitchFamily="34" charset="0"/>
              </a:rPr>
              <a:t>“ - </a:t>
            </a:r>
            <a:r>
              <a:rPr lang="sr-Latn-RS" sz="2800" u="sng" dirty="0">
                <a:latin typeface="Calibri" panose="020F0502020204030204" pitchFamily="34" charset="0"/>
                <a:cs typeface="Calibri" panose="020F0502020204030204" pitchFamily="34" charset="0"/>
              </a:rPr>
              <a:t>bolestan je sistem </a:t>
            </a:r>
            <a:r>
              <a:rPr lang="sr-Latn-RS" sz="2800" dirty="0">
                <a:latin typeface="Calibri" panose="020F0502020204030204" pitchFamily="34" charset="0"/>
                <a:cs typeface="Calibri" panose="020F0502020204030204" pitchFamily="34" charset="0"/>
              </a:rPr>
              <a:t>, a ne pojedinac</a:t>
            </a:r>
          </a:p>
          <a:p>
            <a:r>
              <a:rPr lang="sr-Latn-RS" sz="2800" b="1" i="1" dirty="0">
                <a:latin typeface="Calibri" panose="020F0502020204030204" pitchFamily="34" charset="0"/>
                <a:cs typeface="Calibri" panose="020F0502020204030204" pitchFamily="34" charset="0"/>
              </a:rPr>
              <a:t>Fokus posmatranja je sistem </a:t>
            </a:r>
            <a:r>
              <a:rPr lang="sr-Latn-RS" sz="2800" dirty="0">
                <a:latin typeface="Calibri" panose="020F0502020204030204" pitchFamily="34" charset="0"/>
                <a:cs typeface="Calibri" panose="020F0502020204030204" pitchFamily="34" charset="0"/>
              </a:rPr>
              <a:t>umesto pojedinca</a:t>
            </a:r>
          </a:p>
          <a:p>
            <a:r>
              <a:rPr lang="sr-Latn-RS" sz="2800" dirty="0">
                <a:latin typeface="Calibri" panose="020F0502020204030204" pitchFamily="34" charset="0"/>
                <a:cs typeface="Calibri" panose="020F0502020204030204" pitchFamily="34" charset="0"/>
              </a:rPr>
              <a:t>Naglasak na </a:t>
            </a:r>
            <a:r>
              <a:rPr lang="sr-Latn-RS" sz="2800" b="1" i="1" dirty="0">
                <a:latin typeface="Calibri" panose="020F0502020204030204" pitchFamily="34" charset="0"/>
                <a:cs typeface="Calibri" panose="020F0502020204030204" pitchFamily="34" charset="0"/>
              </a:rPr>
              <a:t>cirkularnoj kauzalnosti </a:t>
            </a:r>
            <a:r>
              <a:rPr lang="sr-Latn-RS" sz="2800" dirty="0">
                <a:latin typeface="Calibri" panose="020F0502020204030204" pitchFamily="34" charset="0"/>
                <a:cs typeface="Calibri" panose="020F0502020204030204" pitchFamily="34" charset="0"/>
              </a:rPr>
              <a:t>za razliku od linearne</a:t>
            </a:r>
          </a:p>
          <a:p>
            <a:r>
              <a:rPr lang="sr-Latn-RS" sz="2800" dirty="0">
                <a:latin typeface="Calibri" panose="020F0502020204030204" pitchFamily="34" charset="0"/>
                <a:cs typeface="Calibri" panose="020F0502020204030204" pitchFamily="34" charset="0"/>
              </a:rPr>
              <a:t>Kliničar je „ispod“ pacijenta/klijenta</a:t>
            </a:r>
          </a:p>
          <a:p>
            <a:r>
              <a:rPr lang="sr-Latn-RS" sz="2800" dirty="0">
                <a:latin typeface="Calibri" panose="020F0502020204030204" pitchFamily="34" charset="0"/>
                <a:cs typeface="Calibri" panose="020F0502020204030204" pitchFamily="34" charset="0"/>
              </a:rPr>
              <a:t>Pacijent i njegov sistem su vodič za terapeute, terapeuti  su tu da poremete patološku homeostazu, da bi se sistem sam izlečio.</a:t>
            </a:r>
          </a:p>
          <a:p>
            <a:endParaRPr lang="sr-Latn-RS" sz="2800" dirty="0"/>
          </a:p>
          <a:p>
            <a:endParaRPr lang="sr-Latn-R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981201" y="430924"/>
            <a:ext cx="9523412" cy="903890"/>
          </a:xfrm>
        </p:spPr>
        <p:txBody>
          <a:bodyPr>
            <a:noAutofit/>
          </a:bodyPr>
          <a:lstStyle/>
          <a:p>
            <a:r>
              <a:rPr lang="sr-Latn-RS" b="1" dirty="0"/>
              <a:t>Sistemska paradigma</a:t>
            </a:r>
            <a:br>
              <a:rPr lang="sr-Latn-RS" dirty="0"/>
            </a:br>
            <a:endParaRPr lang="sr-Latn-RS" b="1" dirty="0"/>
          </a:p>
        </p:txBody>
      </p:sp>
    </p:spTree>
    <p:extLst>
      <p:ext uri="{BB962C8B-B14F-4D97-AF65-F5344CB8AC3E}">
        <p14:creationId xmlns:p14="http://schemas.microsoft.com/office/powerpoint/2010/main" val="928208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8709"/>
    </mc:Choice>
    <mc:Fallback xmlns="">
      <p:transition spd="slow" advTm="108709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4737" y="225912"/>
            <a:ext cx="9412609" cy="882126"/>
          </a:xfrm>
        </p:spPr>
        <p:txBody>
          <a:bodyPr>
            <a:noAutofit/>
          </a:bodyPr>
          <a:lstStyle/>
          <a:p>
            <a:r>
              <a:rPr lang="sr-Latn-RS" b="1" dirty="0"/>
              <a:t>Sistemska paradigma i klinička procena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33948" y="1409253"/>
            <a:ext cx="10248452" cy="4716912"/>
          </a:xfrm>
        </p:spPr>
        <p:txBody>
          <a:bodyPr>
            <a:noAutofit/>
          </a:bodyPr>
          <a:lstStyle/>
          <a:p>
            <a:r>
              <a:rPr lang="vi-VN" sz="2400" dirty="0">
                <a:latin typeface="Calibri" pitchFamily="34" charset="0"/>
              </a:rPr>
              <a:t>Dijagnoze su izražene u formi hipoteza.</a:t>
            </a:r>
            <a:endParaRPr lang="en-US" sz="2400" dirty="0">
              <a:latin typeface="Calibri" pitchFamily="34" charset="0"/>
            </a:endParaRPr>
          </a:p>
          <a:p>
            <a:r>
              <a:rPr lang="vi-VN" sz="2400" dirty="0">
                <a:latin typeface="Calibri" pitchFamily="34" charset="0"/>
              </a:rPr>
              <a:t>Određivanje porodičnog životnog ciklusa </a:t>
            </a:r>
            <a:endParaRPr lang="en-US" sz="2400" dirty="0">
              <a:latin typeface="Calibri" pitchFamily="34" charset="0"/>
            </a:endParaRPr>
          </a:p>
          <a:p>
            <a:r>
              <a:rPr lang="vi-VN" sz="2400" dirty="0">
                <a:latin typeface="Calibri" pitchFamily="34" charset="0"/>
              </a:rPr>
              <a:t>Predmet procene su grupe (</a:t>
            </a:r>
            <a:r>
              <a:rPr lang="hr-HR" sz="2400" dirty="0">
                <a:latin typeface="Calibri" pitchFamily="34" charset="0"/>
              </a:rPr>
              <a:t>parovi, </a:t>
            </a:r>
            <a:r>
              <a:rPr lang="vi-VN" sz="2400" dirty="0">
                <a:latin typeface="Calibri" pitchFamily="34" charset="0"/>
              </a:rPr>
              <a:t>porodice) i relacije.</a:t>
            </a:r>
            <a:endParaRPr lang="en-US" sz="2400" dirty="0">
              <a:latin typeface="Calibri" pitchFamily="34" charset="0"/>
            </a:endParaRPr>
          </a:p>
          <a:p>
            <a:r>
              <a:rPr lang="en-US" sz="2400" dirty="0" err="1">
                <a:latin typeface="Calibri" pitchFamily="34" charset="0"/>
              </a:rPr>
              <a:t>Instrumenti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procene</a:t>
            </a:r>
            <a:r>
              <a:rPr lang="en-US" sz="2400" dirty="0">
                <a:latin typeface="Calibri" pitchFamily="34" charset="0"/>
              </a:rPr>
              <a:t>:</a:t>
            </a:r>
          </a:p>
          <a:p>
            <a:pPr>
              <a:buNone/>
            </a:pPr>
            <a:r>
              <a:rPr lang="sr-Latn-RS" sz="2400" dirty="0">
                <a:latin typeface="Calibri" pitchFamily="34" charset="0"/>
              </a:rPr>
              <a:t>a)	s</a:t>
            </a:r>
            <a:r>
              <a:rPr lang="vi-VN" sz="2400" dirty="0">
                <a:latin typeface="Calibri" pitchFamily="34" charset="0"/>
              </a:rPr>
              <a:t>trukturirani intervjui, upitnici i izveštaji o ponašanju</a:t>
            </a:r>
            <a:r>
              <a:rPr lang="en-US" sz="2400" dirty="0">
                <a:latin typeface="Calibri" pitchFamily="34" charset="0"/>
              </a:rPr>
              <a:t>, </a:t>
            </a:r>
            <a:r>
              <a:rPr lang="vi-VN" sz="2400" dirty="0">
                <a:latin typeface="Calibri" pitchFamily="34" charset="0"/>
              </a:rPr>
              <a:t>opservacija</a:t>
            </a:r>
            <a:endParaRPr lang="en-US" sz="2400" dirty="0">
              <a:latin typeface="Calibri" pitchFamily="34" charset="0"/>
            </a:endParaRPr>
          </a:p>
          <a:p>
            <a:pPr>
              <a:buNone/>
            </a:pPr>
            <a:r>
              <a:rPr lang="sr-Latn-RS" sz="2400" dirty="0">
                <a:latin typeface="Calibri" pitchFamily="34" charset="0"/>
              </a:rPr>
              <a:t>b)  r</a:t>
            </a:r>
            <a:r>
              <a:rPr lang="vi-VN" sz="2400" dirty="0">
                <a:latin typeface="Calibri" pitchFamily="34" charset="0"/>
              </a:rPr>
              <a:t>elaciona dijagnoza (interpersonalni i kontekstualni faktori</a:t>
            </a:r>
            <a:r>
              <a:rPr lang="sr-Latn-RS" sz="2400" dirty="0">
                <a:latin typeface="Calibri" pitchFamily="34" charset="0"/>
              </a:rPr>
              <a:t>)</a:t>
            </a:r>
            <a:endParaRPr lang="en-US" sz="2400" dirty="0">
              <a:latin typeface="Calibri" pitchFamily="34" charset="0"/>
            </a:endParaRPr>
          </a:p>
          <a:p>
            <a:pPr>
              <a:buNone/>
            </a:pPr>
            <a:r>
              <a:rPr lang="sr-Latn-RS" sz="2400" dirty="0">
                <a:latin typeface="Calibri" pitchFamily="34" charset="0"/>
              </a:rPr>
              <a:t>c)   u</a:t>
            </a:r>
            <a:r>
              <a:rPr lang="vi-VN" sz="2400" dirty="0">
                <a:latin typeface="Calibri" pitchFamily="34" charset="0"/>
              </a:rPr>
              <a:t>nutarporodični odnosi</a:t>
            </a:r>
            <a:endParaRPr lang="en-US" sz="2400" dirty="0">
              <a:latin typeface="Calibri" pitchFamily="34" charset="0"/>
            </a:endParaRPr>
          </a:p>
          <a:p>
            <a:pPr>
              <a:buNone/>
            </a:pPr>
            <a:r>
              <a:rPr lang="sr-Latn-RS" sz="2400" dirty="0">
                <a:latin typeface="Calibri" pitchFamily="34" charset="0"/>
              </a:rPr>
              <a:t>d)  r</a:t>
            </a:r>
            <a:r>
              <a:rPr lang="vi-VN" sz="2400" dirty="0">
                <a:latin typeface="Calibri" pitchFamily="34" charset="0"/>
              </a:rPr>
              <a:t>azvojne specifičnosti i transgeneracijski prenos - </a:t>
            </a:r>
            <a:r>
              <a:rPr lang="sr-Latn-RS" sz="2400" b="1" dirty="0">
                <a:latin typeface="Calibri" pitchFamily="34" charset="0"/>
              </a:rPr>
              <a:t>g</a:t>
            </a:r>
            <a:r>
              <a:rPr lang="vi-VN" sz="2400" b="1" dirty="0">
                <a:latin typeface="Calibri" pitchFamily="34" charset="0"/>
              </a:rPr>
              <a:t>enogram </a:t>
            </a:r>
            <a:endParaRPr lang="en-US" sz="2400" b="1" dirty="0">
              <a:latin typeface="Calibri" pitchFamily="34" charset="0"/>
            </a:endParaRPr>
          </a:p>
          <a:p>
            <a:pPr>
              <a:buNone/>
            </a:pPr>
            <a:r>
              <a:rPr lang="sr-Latn-RS" sz="2400" dirty="0">
                <a:latin typeface="Calibri" pitchFamily="34" charset="0"/>
              </a:rPr>
              <a:t>e)	 p</a:t>
            </a:r>
            <a:r>
              <a:rPr lang="vi-VN" sz="2400" dirty="0">
                <a:latin typeface="Calibri" pitchFamily="34" charset="0"/>
              </a:rPr>
              <a:t>ovezanost porodice sa drugim sistemima iz okruženje –</a:t>
            </a:r>
            <a:r>
              <a:rPr lang="sr-Latn-RS" sz="2400" b="1" dirty="0">
                <a:latin typeface="Calibri" pitchFamily="34" charset="0"/>
              </a:rPr>
              <a:t>e</a:t>
            </a:r>
            <a:r>
              <a:rPr lang="vi-VN" sz="2400" b="1" dirty="0">
                <a:latin typeface="Calibri" pitchFamily="34" charset="0"/>
              </a:rPr>
              <a:t>ko mapa</a:t>
            </a:r>
            <a:endParaRPr lang="en-US" sz="2400" b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77643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1981" y="624110"/>
            <a:ext cx="9772631" cy="914234"/>
          </a:xfrm>
        </p:spPr>
        <p:txBody>
          <a:bodyPr/>
          <a:lstStyle/>
          <a:p>
            <a:r>
              <a:rPr lang="sr-Latn-RS" b="1" dirty="0"/>
              <a:t>Sistemska paradigma i klinička procena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95113" y="1735567"/>
            <a:ext cx="8915400" cy="3777622"/>
          </a:xfrm>
        </p:spPr>
        <p:txBody>
          <a:bodyPr>
            <a:normAutofit/>
          </a:bodyPr>
          <a:lstStyle/>
          <a:p>
            <a:r>
              <a:rPr lang="en-US" sz="2400" dirty="0"/>
              <a:t>P</a:t>
            </a:r>
            <a:r>
              <a:rPr lang="sr-Latn-RS" sz="2400" dirty="0"/>
              <a:t>orodična struktura</a:t>
            </a:r>
          </a:p>
          <a:p>
            <a:r>
              <a:rPr lang="en-US" sz="2400" dirty="0"/>
              <a:t>F</a:t>
            </a:r>
            <a:r>
              <a:rPr lang="sr-Latn-RS" sz="2400" dirty="0"/>
              <a:t>aze životnog ciklusa</a:t>
            </a:r>
          </a:p>
          <a:p>
            <a:r>
              <a:rPr lang="en-US" sz="2400" dirty="0"/>
              <a:t>P</a:t>
            </a:r>
            <a:r>
              <a:rPr lang="sr-Latn-RS" sz="2400" dirty="0"/>
              <a:t>onavljenje obrazaca kroz generacije</a:t>
            </a:r>
          </a:p>
          <a:p>
            <a:r>
              <a:rPr lang="sr-Latn-RS" sz="2400" dirty="0"/>
              <a:t>Životni događaji i porodično funkcionisanje</a:t>
            </a:r>
          </a:p>
          <a:p>
            <a:r>
              <a:rPr lang="sr-Latn-RS" sz="2400" dirty="0"/>
              <a:t>Obrasci odnosa - trouglovi, koalicije, alijanse, granice</a:t>
            </a:r>
          </a:p>
          <a:p>
            <a:r>
              <a:rPr lang="sr-Latn-RS" sz="2400" dirty="0"/>
              <a:t>Porodični balansi i disbalansi- uloge, funkcionisanje, vrednosti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9423352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23699" y="624110"/>
            <a:ext cx="9780914" cy="962952"/>
          </a:xfrm>
        </p:spPr>
        <p:txBody>
          <a:bodyPr>
            <a:normAutofit fontScale="90000"/>
          </a:bodyPr>
          <a:lstStyle/>
          <a:p>
            <a:r>
              <a:rPr lang="sr-Latn-RS" b="1" dirty="0"/>
              <a:t>Varijetet postmodernih pristupa- četvrte sile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12711" y="1587062"/>
            <a:ext cx="9722849" cy="43241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RS" sz="2800" dirty="0">
                <a:latin typeface="Calibri" panose="020F0502020204030204" pitchFamily="34" charset="0"/>
                <a:cs typeface="Calibri" panose="020F0502020204030204" pitchFamily="34" charset="0"/>
              </a:rPr>
              <a:t>Od 60tih na ovamo, stotine ideologija su propagirane: </a:t>
            </a:r>
          </a:p>
          <a:p>
            <a:r>
              <a:rPr lang="sr-Latn-RS" sz="2800" dirty="0">
                <a:latin typeface="Calibri" panose="020F0502020204030204" pitchFamily="34" charset="0"/>
                <a:cs typeface="Calibri" panose="020F0502020204030204" pitchFamily="34" charset="0"/>
              </a:rPr>
              <a:t>Transpersonalna psihologija</a:t>
            </a:r>
          </a:p>
          <a:p>
            <a:r>
              <a:rPr lang="sr-Latn-RS" sz="2800" dirty="0">
                <a:latin typeface="Calibri" panose="020F0502020204030204" pitchFamily="34" charset="0"/>
                <a:cs typeface="Calibri" panose="020F0502020204030204" pitchFamily="34" charset="0"/>
              </a:rPr>
              <a:t>Psihologija porodičnih sistema</a:t>
            </a:r>
          </a:p>
          <a:p>
            <a:r>
              <a:rPr lang="sr-Latn-RS" sz="2800" dirty="0">
                <a:latin typeface="Calibri" panose="020F0502020204030204" pitchFamily="34" charset="0"/>
                <a:cs typeface="Calibri" panose="020F0502020204030204" pitchFamily="34" charset="0"/>
              </a:rPr>
              <a:t>Feministička psihologija</a:t>
            </a:r>
          </a:p>
          <a:p>
            <a:r>
              <a:rPr lang="sr-Latn-RS" sz="2800" dirty="0">
                <a:latin typeface="Calibri" panose="020F0502020204030204" pitchFamily="34" charset="0"/>
                <a:cs typeface="Calibri" panose="020F0502020204030204" pitchFamily="34" charset="0"/>
              </a:rPr>
              <a:t>Multikulturna psihologija</a:t>
            </a:r>
          </a:p>
          <a:p>
            <a:r>
              <a:rPr lang="sr-Latn-RS" sz="2800" dirty="0">
                <a:latin typeface="Calibri" panose="020F0502020204030204" pitchFamily="34" charset="0"/>
                <a:cs typeface="Calibri" panose="020F0502020204030204" pitchFamily="34" charset="0"/>
              </a:rPr>
              <a:t>Ekopsihologija</a:t>
            </a:r>
          </a:p>
          <a:p>
            <a:r>
              <a:rPr lang="sr-Latn-RS" sz="2800" dirty="0">
                <a:latin typeface="Calibri" panose="020F0502020204030204" pitchFamily="34" charset="0"/>
                <a:cs typeface="Calibri" panose="020F0502020204030204" pitchFamily="34" charset="0"/>
              </a:rPr>
              <a:t>Socijalni konstrukcionizam i postmodernizam</a:t>
            </a:r>
          </a:p>
          <a:p>
            <a:endParaRPr lang="sr-Latn-R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sr-Latn-R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1386508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980"/>
    </mc:Choice>
    <mc:Fallback xmlns="">
      <p:transition spd="slow" advTm="38980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3854" y="624110"/>
            <a:ext cx="9791426" cy="1114379"/>
          </a:xfrm>
        </p:spPr>
        <p:txBody>
          <a:bodyPr>
            <a:normAutofit fontScale="90000"/>
          </a:bodyPr>
          <a:lstStyle/>
          <a:p>
            <a:r>
              <a:rPr lang="sr-Latn-RS" b="1" dirty="0"/>
              <a:t>Kolektivna nova paradigma: zajedničke teme </a:t>
            </a:r>
            <a:br>
              <a:rPr lang="sr-Latn-RS" b="1" dirty="0"/>
            </a:br>
            <a:r>
              <a:rPr lang="sr-Latn-RS" b="1" dirty="0"/>
              <a:t>                          </a:t>
            </a:r>
            <a:r>
              <a:rPr lang="sr-Latn-RS" sz="2800" dirty="0"/>
              <a:t>(Ratts &amp;Pederson, 2014)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0" y="2133600"/>
            <a:ext cx="9980612" cy="3777622"/>
          </a:xfrm>
        </p:spPr>
        <p:txBody>
          <a:bodyPr>
            <a:normAutofit/>
          </a:bodyPr>
          <a:lstStyle/>
          <a:p>
            <a:r>
              <a:rPr lang="sr-Latn-RS" sz="3200" dirty="0">
                <a:latin typeface="Calibri" panose="020F0502020204030204" pitchFamily="34" charset="0"/>
                <a:cs typeface="Calibri" panose="020F0502020204030204" pitchFamily="34" charset="0"/>
              </a:rPr>
              <a:t>Veća tolerancija ambivalentnosti</a:t>
            </a:r>
          </a:p>
          <a:p>
            <a:r>
              <a:rPr lang="sr-Latn-RS" sz="3200" dirty="0">
                <a:latin typeface="Calibri" panose="020F0502020204030204" pitchFamily="34" charset="0"/>
                <a:cs typeface="Calibri" panose="020F0502020204030204" pitchFamily="34" charset="0"/>
              </a:rPr>
              <a:t>Veći naglasak na subjektivizmu</a:t>
            </a:r>
          </a:p>
          <a:p>
            <a:r>
              <a:rPr lang="sr-Latn-RS" sz="3200" dirty="0">
                <a:latin typeface="Calibri" panose="020F0502020204030204" pitchFamily="34" charset="0"/>
                <a:cs typeface="Calibri" panose="020F0502020204030204" pitchFamily="34" charset="0"/>
              </a:rPr>
              <a:t>Poštovanje nelinearnosti dinamike</a:t>
            </a:r>
          </a:p>
          <a:p>
            <a:r>
              <a:rPr lang="sr-Latn-RS" sz="3200" dirty="0">
                <a:latin typeface="Calibri" panose="020F0502020204030204" pitchFamily="34" charset="0"/>
                <a:cs typeface="Calibri" panose="020F0502020204030204" pitchFamily="34" charset="0"/>
              </a:rPr>
              <a:t>Prepoznavanje multidimenzionalnih, višestrukih istina</a:t>
            </a:r>
          </a:p>
          <a:p>
            <a:r>
              <a:rPr lang="sr-Latn-RS" sz="3200" dirty="0">
                <a:latin typeface="Calibri" panose="020F0502020204030204" pitchFamily="34" charset="0"/>
                <a:cs typeface="Calibri" panose="020F0502020204030204" pitchFamily="34" charset="0"/>
              </a:rPr>
              <a:t>Vrednost kvalitativnih metoda</a:t>
            </a:r>
          </a:p>
          <a:p>
            <a:pPr marL="0" indent="0">
              <a:buNone/>
            </a:pPr>
            <a:endParaRPr lang="sr-Latn-RS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3556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155"/>
    </mc:Choice>
    <mc:Fallback xmlns="">
      <p:transition spd="slow" advTm="32155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744531" y="1508725"/>
            <a:ext cx="9120693" cy="4810539"/>
          </a:xfrm>
        </p:spPr>
        <p:txBody>
          <a:bodyPr>
            <a:normAutofit/>
          </a:bodyPr>
          <a:lstStyle/>
          <a:p>
            <a:r>
              <a:rPr lang="sr-Latn-RS" sz="2800" b="1" i="1" dirty="0">
                <a:latin typeface="Calibri" panose="020F0502020204030204" pitchFamily="34" charset="0"/>
                <a:cs typeface="Calibri" panose="020F0502020204030204" pitchFamily="34" charset="0"/>
              </a:rPr>
              <a:t>Danas najčešće u upotrebi! </a:t>
            </a:r>
            <a:r>
              <a:rPr lang="sr-Latn-RS" sz="2800" i="1" dirty="0">
                <a:latin typeface="Calibri" panose="020F0502020204030204" pitchFamily="34" charset="0"/>
                <a:cs typeface="Calibri" panose="020F0502020204030204" pitchFamily="34" charset="0"/>
              </a:rPr>
              <a:t>(Kazdan 2008)</a:t>
            </a:r>
          </a:p>
          <a:p>
            <a:r>
              <a:rPr lang="sr-Latn-RS" sz="2800" dirty="0">
                <a:latin typeface="Calibri" panose="020F0502020204030204" pitchFamily="34" charset="0"/>
                <a:cs typeface="Calibri" panose="020F0502020204030204" pitchFamily="34" charset="0"/>
              </a:rPr>
              <a:t>Podrazumeva korišćenje  različitih teorijskih koncepata u funkciji što boljeg razumevanja ličnosti i poremećaja</a:t>
            </a:r>
          </a:p>
          <a:p>
            <a:r>
              <a:rPr lang="sr-Latn-RS" sz="2800" dirty="0">
                <a:latin typeface="Calibri" panose="020F0502020204030204" pitchFamily="34" charset="0"/>
                <a:cs typeface="Calibri" panose="020F0502020204030204" pitchFamily="34" charset="0"/>
              </a:rPr>
              <a:t> npr. mnogi humanistički orijentisani terapeuti koriste koncept objektnih relacija ili mehanizama odbrane...</a:t>
            </a:r>
          </a:p>
          <a:p>
            <a:r>
              <a:rPr lang="sr-Latn-RS" sz="2800" dirty="0">
                <a:latin typeface="Calibri" panose="020F0502020204030204" pitchFamily="34" charset="0"/>
                <a:cs typeface="Calibri" panose="020F0502020204030204" pitchFamily="34" charset="0"/>
              </a:rPr>
              <a:t>Obezbeđuje </a:t>
            </a:r>
            <a:r>
              <a:rPr lang="sr-Latn-RS" sz="2800" b="1" i="1" dirty="0">
                <a:latin typeface="Calibri" panose="020F0502020204030204" pitchFamily="34" charset="0"/>
                <a:cs typeface="Calibri" panose="020F0502020204030204" pitchFamily="34" charset="0"/>
              </a:rPr>
              <a:t>mnogostruke diskurse </a:t>
            </a:r>
            <a:r>
              <a:rPr lang="sr-Latn-RS" sz="2800" dirty="0">
                <a:latin typeface="Calibri" panose="020F0502020204030204" pitchFamily="34" charset="0"/>
                <a:cs typeface="Calibri" panose="020F0502020204030204" pitchFamily="34" charset="0"/>
              </a:rPr>
              <a:t>u posmatranju pojava, kao i različite okvire za objašnjavanje raznolikosti i jedinstvenosti pojedinačnih slučajeva.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sr-Latn-R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850106"/>
          </a:xfrm>
        </p:spPr>
        <p:txBody>
          <a:bodyPr>
            <a:normAutofit/>
          </a:bodyPr>
          <a:lstStyle/>
          <a:p>
            <a:r>
              <a:rPr lang="sr-Latn-RS" b="1" dirty="0"/>
              <a:t>Izvan 4 sile: Integrativni pristup </a:t>
            </a:r>
          </a:p>
        </p:txBody>
      </p:sp>
    </p:spTree>
    <p:extLst>
      <p:ext uri="{BB962C8B-B14F-4D97-AF65-F5344CB8AC3E}">
        <p14:creationId xmlns:p14="http://schemas.microsoft.com/office/powerpoint/2010/main" val="3361006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3504"/>
    </mc:Choice>
    <mc:Fallback xmlns="">
      <p:transition spd="slow" advTm="103504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06285" y="1344706"/>
            <a:ext cx="9937820" cy="5252646"/>
          </a:xfrm>
        </p:spPr>
        <p:txBody>
          <a:bodyPr>
            <a:normAutofit/>
          </a:bodyPr>
          <a:lstStyle/>
          <a:p>
            <a:r>
              <a:rPr lang="sr-Latn-RS" sz="2800" dirty="0">
                <a:latin typeface="Calibri" panose="020F0502020204030204" pitchFamily="34" charset="0"/>
                <a:cs typeface="Calibri" panose="020F0502020204030204" pitchFamily="34" charset="0"/>
              </a:rPr>
              <a:t>Klinička </a:t>
            </a:r>
            <a:r>
              <a:rPr lang="sr-Latn-RS" sz="2800" b="1" i="1" dirty="0">
                <a:latin typeface="Calibri" panose="020F0502020204030204" pitchFamily="34" charset="0"/>
                <a:cs typeface="Calibri" panose="020F0502020204030204" pitchFamily="34" charset="0"/>
              </a:rPr>
              <a:t>praksa je uvek integrativna</a:t>
            </a:r>
            <a:r>
              <a:rPr lang="sr-Latn-RS" sz="2800" dirty="0">
                <a:latin typeface="Calibri" panose="020F0502020204030204" pitchFamily="34" charset="0"/>
                <a:cs typeface="Calibri" panose="020F0502020204030204" pitchFamily="34" charset="0"/>
              </a:rPr>
              <a:t>: potrebno je sagledavati pojedinačni slučaj sa različitih diskursa  („</a:t>
            </a:r>
            <a:r>
              <a:rPr lang="sr-Latn-RS" sz="2800" i="1" dirty="0">
                <a:latin typeface="Calibri" panose="020F0502020204030204" pitchFamily="34" charset="0"/>
                <a:cs typeface="Calibri" panose="020F0502020204030204" pitchFamily="34" charset="0"/>
              </a:rPr>
              <a:t>What works for whom</a:t>
            </a:r>
            <a:r>
              <a:rPr lang="sr-Latn-RS" sz="2800" dirty="0">
                <a:latin typeface="Calibri" panose="020F0502020204030204" pitchFamily="34" charset="0"/>
                <a:cs typeface="Calibri" panose="020F0502020204030204" pitchFamily="34" charset="0"/>
              </a:rPr>
              <a:t>“) </a:t>
            </a:r>
          </a:p>
          <a:p>
            <a:r>
              <a:rPr lang="sr-Latn-CS" sz="2800" b="1" i="1" dirty="0">
                <a:latin typeface="Calibri" panose="020F0502020204030204" pitchFamily="34" charset="0"/>
                <a:cs typeface="Calibri" panose="020F0502020204030204" pitchFamily="34" charset="0"/>
              </a:rPr>
              <a:t>Jedan pristup često nije dovoljan </a:t>
            </a:r>
            <a:r>
              <a:rPr lang="sr-Latn-CS" sz="2800" dirty="0">
                <a:latin typeface="Calibri" panose="020F0502020204030204" pitchFamily="34" charset="0"/>
                <a:cs typeface="Calibri" panose="020F0502020204030204" pitchFamily="34" charset="0"/>
              </a:rPr>
              <a:t>da osvetli celokupnu kompleksnost ličnosti.</a:t>
            </a:r>
            <a:endParaRPr lang="sr-Latn-R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sr-Latn-RS" sz="2800" dirty="0">
                <a:latin typeface="Calibri" panose="020F0502020204030204" pitchFamily="34" charset="0"/>
                <a:cs typeface="Calibri" panose="020F0502020204030204" pitchFamily="34" charset="0"/>
              </a:rPr>
              <a:t>Paradigme ne isključuju jedna drugu, naprotiv, one su </a:t>
            </a:r>
            <a:r>
              <a:rPr lang="sr-Latn-RS" sz="2800" b="1" i="1" dirty="0">
                <a:latin typeface="Calibri" panose="020F0502020204030204" pitchFamily="34" charset="0"/>
                <a:cs typeface="Calibri" panose="020F0502020204030204" pitchFamily="34" charset="0"/>
              </a:rPr>
              <a:t>komplementarne</a:t>
            </a:r>
            <a:r>
              <a:rPr lang="sr-Latn-RS" sz="2800" dirty="0">
                <a:latin typeface="Calibri" panose="020F0502020204030204" pitchFamily="34" charset="0"/>
                <a:cs typeface="Calibri" panose="020F0502020204030204" pitchFamily="34" charset="0"/>
              </a:rPr>
              <a:t> u praksi.</a:t>
            </a:r>
          </a:p>
          <a:p>
            <a:r>
              <a:rPr lang="sr-Latn-RS" sz="2800" dirty="0">
                <a:latin typeface="Calibri" panose="020F0502020204030204" pitchFamily="34" charset="0"/>
                <a:cs typeface="Calibri" panose="020F0502020204030204" pitchFamily="34" charset="0"/>
              </a:rPr>
              <a:t>Gotovo sve paradigme posle psihoanalize su delom </a:t>
            </a:r>
            <a:r>
              <a:rPr lang="sr-Latn-RS" sz="2800" b="1" i="1" dirty="0">
                <a:latin typeface="Calibri" panose="020F0502020204030204" pitchFamily="34" charset="0"/>
                <a:cs typeface="Calibri" panose="020F0502020204030204" pitchFamily="34" charset="0"/>
              </a:rPr>
              <a:t>derivat psihoanalize</a:t>
            </a:r>
            <a:r>
              <a:rPr lang="sr-Latn-RS" sz="2800" dirty="0">
                <a:latin typeface="Calibri" panose="020F0502020204030204" pitchFamily="34" charset="0"/>
                <a:cs typeface="Calibri" panose="020F0502020204030204" pitchFamily="34" charset="0"/>
              </a:rPr>
              <a:t>, ali više socijalno orijentisane iako koriste njene koncepte (javno ili 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lang="sr-Latn-RS" sz="2800" dirty="0">
                <a:latin typeface="Calibri" panose="020F0502020204030204" pitchFamily="34" charset="0"/>
                <a:cs typeface="Calibri" panose="020F0502020204030204" pitchFamily="34" charset="0"/>
              </a:rPr>
              <a:t>tajno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”</a:t>
            </a:r>
            <a:r>
              <a:rPr lang="sr-Latn-RS" sz="2800" dirty="0">
                <a:latin typeface="Calibri" panose="020F0502020204030204" pitchFamily="34" charset="0"/>
                <a:cs typeface="Calibri" panose="020F0502020204030204" pitchFamily="34" charset="0"/>
              </a:rPr>
              <a:t>).</a:t>
            </a:r>
          </a:p>
          <a:p>
            <a:pPr marL="109728" indent="0">
              <a:buNone/>
            </a:pP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922114"/>
          </a:xfrm>
        </p:spPr>
        <p:txBody>
          <a:bodyPr>
            <a:normAutofit/>
          </a:bodyPr>
          <a:lstStyle/>
          <a:p>
            <a:r>
              <a:rPr lang="sr-Latn-RS" b="1" dirty="0"/>
              <a:t>Integracija paradigmi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886090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3806"/>
    </mc:Choice>
    <mc:Fallback xmlns="">
      <p:transition spd="slow" advTm="73806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524000" y="1587062"/>
            <a:ext cx="9980612" cy="4324160"/>
          </a:xfrm>
        </p:spPr>
        <p:txBody>
          <a:bodyPr>
            <a:noAutofit/>
          </a:bodyPr>
          <a:lstStyle/>
          <a:p>
            <a:r>
              <a:rPr lang="sr-Latn-RS" sz="2800" dirty="0">
                <a:latin typeface="Calibri" panose="020F0502020204030204" pitchFamily="34" charset="0"/>
                <a:cs typeface="Calibri" panose="020F0502020204030204" pitchFamily="34" charset="0"/>
              </a:rPr>
              <a:t>Novi modeli razumevanja, interpretacije ili terapije ličnosti i poremećaja razvijeni su na osnovama starih ili kao </a:t>
            </a:r>
            <a:r>
              <a:rPr lang="sr-Latn-RS" sz="2800" b="1" i="1" dirty="0">
                <a:latin typeface="Calibri" panose="020F0502020204030204" pitchFamily="34" charset="0"/>
                <a:cs typeface="Calibri" panose="020F0502020204030204" pitchFamily="34" charset="0"/>
              </a:rPr>
              <a:t>kontrapunkt, ili kao varijacije na temu.</a:t>
            </a:r>
          </a:p>
          <a:p>
            <a:r>
              <a:rPr lang="sr-Latn-RS" sz="2800" dirty="0">
                <a:latin typeface="Calibri" panose="020F0502020204030204" pitchFamily="34" charset="0"/>
                <a:cs typeface="Calibri" panose="020F0502020204030204" pitchFamily="34" charset="0"/>
              </a:rPr>
              <a:t>U postmodernoj eri, paradigme su se prirodno približile jedna drugoj i međusobno se dopunjuju  (</a:t>
            </a:r>
            <a:r>
              <a:rPr lang="sr-Latn-RS" sz="2800" b="1" i="1" dirty="0">
                <a:latin typeface="Calibri" panose="020F0502020204030204" pitchFamily="34" charset="0"/>
                <a:cs typeface="Calibri" panose="020F0502020204030204" pitchFamily="34" charset="0"/>
              </a:rPr>
              <a:t>integrativni modeli</a:t>
            </a:r>
            <a:r>
              <a:rPr lang="sr-Latn-RS" sz="2800" dirty="0">
                <a:latin typeface="Calibri" panose="020F0502020204030204" pitchFamily="34" charset="0"/>
                <a:cs typeface="Calibri" panose="020F0502020204030204" pitchFamily="34" charset="0"/>
              </a:rPr>
              <a:t>). </a:t>
            </a:r>
          </a:p>
          <a:p>
            <a:r>
              <a:rPr lang="sr-Latn-RS" sz="2800" dirty="0">
                <a:latin typeface="Calibri" panose="020F0502020204030204" pitchFamily="34" charset="0"/>
                <a:cs typeface="Calibri" panose="020F0502020204030204" pitchFamily="34" charset="0"/>
              </a:rPr>
              <a:t>Različite paradigme dobijaju primat u objašnjavanju pojedinačnog slučaja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kao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i="1" dirty="0">
                <a:latin typeface="Calibri" panose="020F0502020204030204" pitchFamily="34" charset="0"/>
                <a:cs typeface="Calibri" panose="020F0502020204030204" pitchFamily="34" charset="0"/>
              </a:rPr>
              <a:t>optimal</a:t>
            </a:r>
            <a:r>
              <a:rPr lang="sr-Latn-RS" sz="2800" b="1" i="1" dirty="0">
                <a:latin typeface="Calibri" panose="020F0502020204030204" pitchFamily="34" charset="0"/>
                <a:cs typeface="Calibri" panose="020F0502020204030204" pitchFamily="34" charset="0"/>
              </a:rPr>
              <a:t>ne</a:t>
            </a:r>
            <a:r>
              <a:rPr lang="en-US" sz="28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Latn-CS" sz="2800" dirty="0">
                <a:latin typeface="Calibri" panose="020F0502020204030204" pitchFamily="34" charset="0"/>
                <a:cs typeface="Calibri" panose="020F0502020204030204" pitchFamily="34" charset="0"/>
              </a:rPr>
              <a:t>za objašnjavanje i razumevanje te ličnosti i </a:t>
            </a:r>
            <a:r>
              <a:rPr lang="sr-Latn-CS" sz="2800">
                <a:latin typeface="Calibri" panose="020F0502020204030204" pitchFamily="34" charset="0"/>
                <a:cs typeface="Calibri" panose="020F0502020204030204" pitchFamily="34" charset="0"/>
              </a:rPr>
              <a:t>tog poremećaja </a:t>
            </a:r>
            <a:r>
              <a:rPr lang="sr-Latn-CS" sz="2800" dirty="0">
                <a:latin typeface="Calibri" panose="020F0502020204030204" pitchFamily="34" charset="0"/>
                <a:cs typeface="Calibri" panose="020F0502020204030204" pitchFamily="34" charset="0"/>
              </a:rPr>
              <a:t>i u određenim fazama terapije.</a:t>
            </a:r>
            <a:endParaRPr lang="sr-Latn-R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sr-Latn-R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05297"/>
          </a:xfrm>
        </p:spPr>
        <p:txBody>
          <a:bodyPr>
            <a:normAutofit/>
          </a:bodyPr>
          <a:lstStyle/>
          <a:p>
            <a:r>
              <a:rPr lang="sr-Latn-RS" b="1" dirty="0">
                <a:cs typeface="Calibri" panose="020F0502020204030204" pitchFamily="34" charset="0"/>
              </a:rPr>
              <a:t>Integrativni pristup</a:t>
            </a:r>
          </a:p>
        </p:txBody>
      </p:sp>
    </p:spTree>
    <p:extLst>
      <p:ext uri="{BB962C8B-B14F-4D97-AF65-F5344CB8AC3E}">
        <p14:creationId xmlns:p14="http://schemas.microsoft.com/office/powerpoint/2010/main" val="739889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1798"/>
    </mc:Choice>
    <mc:Fallback xmlns="">
      <p:transition spd="slow" advTm="81798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GB" b="1" i="1" dirty="0" err="1"/>
              <a:t>Psihološke</a:t>
            </a:r>
            <a:r>
              <a:rPr lang="en-GB" b="1" i="1" dirty="0"/>
              <a:t> </a:t>
            </a:r>
            <a:r>
              <a:rPr lang="en-GB" b="1" i="1" dirty="0" err="1"/>
              <a:t>teorije</a:t>
            </a:r>
            <a:r>
              <a:rPr lang="en-GB" b="1" i="1" dirty="0"/>
              <a:t> </a:t>
            </a:r>
            <a:r>
              <a:rPr lang="en-GB" b="1" i="1" dirty="0" err="1"/>
              <a:t>ličnosti</a:t>
            </a:r>
            <a:endParaRPr lang="en-US" dirty="0"/>
          </a:p>
        </p:txBody>
      </p:sp>
      <p:sp>
        <p:nvSpPr>
          <p:cNvPr id="23555" name="Content Placeholder 2"/>
          <p:cNvSpPr>
            <a:spLocks noGrp="1"/>
          </p:cNvSpPr>
          <p:nvPr>
            <p:ph sz="quarter" idx="1"/>
          </p:nvPr>
        </p:nvSpPr>
        <p:spPr>
          <a:xfrm>
            <a:off x="1083733" y="1700214"/>
            <a:ext cx="10100734" cy="4752975"/>
          </a:xfrm>
        </p:spPr>
        <p:txBody>
          <a:bodyPr/>
          <a:lstStyle/>
          <a:p>
            <a:pPr marL="0" indent="0">
              <a:spcAft>
                <a:spcPts val="600"/>
              </a:spcAft>
              <a:buFont typeface="Wingdings 2" pitchFamily="18" charset="2"/>
              <a:buNone/>
              <a:defRPr/>
            </a:pPr>
            <a:r>
              <a:rPr lang="sr-Latn-RS" sz="2400" b="1" dirty="0"/>
              <a:t>Definicija- </a:t>
            </a:r>
            <a:r>
              <a:rPr lang="sr-Latn-RS" sz="2400" dirty="0"/>
              <a:t>kao n</a:t>
            </a:r>
            <a:r>
              <a:rPr lang="en-GB" sz="2400" dirty="0" err="1"/>
              <a:t>aučni</a:t>
            </a:r>
            <a:r>
              <a:rPr lang="en-GB" sz="2400" dirty="0"/>
              <a:t> </a:t>
            </a:r>
            <a:r>
              <a:rPr lang="sr-Latn-RS" sz="2400" dirty="0"/>
              <a:t>modeli, pomoću:</a:t>
            </a:r>
          </a:p>
          <a:p>
            <a:pPr>
              <a:spcAft>
                <a:spcPts val="600"/>
              </a:spcAft>
              <a:defRPr/>
            </a:pPr>
            <a:r>
              <a:rPr lang="en-GB" sz="2400" dirty="0" err="1"/>
              <a:t>definicij</a:t>
            </a:r>
            <a:r>
              <a:rPr lang="sr-Latn-RS" sz="2400" dirty="0"/>
              <a:t>a</a:t>
            </a:r>
            <a:r>
              <a:rPr lang="en-GB" sz="2400" dirty="0"/>
              <a:t>, </a:t>
            </a:r>
            <a:r>
              <a:rPr lang="en-GB" sz="2400" dirty="0" err="1"/>
              <a:t>opisa</a:t>
            </a:r>
            <a:r>
              <a:rPr lang="sr-Latn-RS" sz="2400" dirty="0"/>
              <a:t>, </a:t>
            </a:r>
            <a:r>
              <a:rPr lang="en-GB" sz="2400" dirty="0" err="1"/>
              <a:t>objašnjenja</a:t>
            </a:r>
            <a:r>
              <a:rPr lang="en-GB" sz="2400" dirty="0"/>
              <a:t>, </a:t>
            </a:r>
            <a:endParaRPr lang="sr-Latn-RS" sz="2400" dirty="0"/>
          </a:p>
          <a:p>
            <a:pPr>
              <a:spcAft>
                <a:spcPts val="600"/>
              </a:spcAft>
              <a:defRPr/>
            </a:pPr>
            <a:r>
              <a:rPr lang="en-GB" sz="2400" dirty="0" err="1"/>
              <a:t>terminologij</a:t>
            </a:r>
            <a:r>
              <a:rPr lang="sr-Latn-RS" sz="2400" dirty="0"/>
              <a:t>e</a:t>
            </a:r>
            <a:r>
              <a:rPr lang="en-GB" sz="2400" dirty="0"/>
              <a:t> i </a:t>
            </a:r>
            <a:endParaRPr lang="sr-Latn-RS" sz="2400" dirty="0"/>
          </a:p>
          <a:p>
            <a:pPr>
              <a:spcAft>
                <a:spcPts val="600"/>
              </a:spcAft>
              <a:defRPr/>
            </a:pPr>
            <a:r>
              <a:rPr lang="en-GB" sz="2400" dirty="0" err="1"/>
              <a:t>metodologij</a:t>
            </a:r>
            <a:r>
              <a:rPr lang="sr-Latn-RS" sz="2400" dirty="0"/>
              <a:t>e</a:t>
            </a:r>
            <a:r>
              <a:rPr lang="en-GB" sz="2400" dirty="0"/>
              <a:t> </a:t>
            </a:r>
            <a:endParaRPr lang="sr-Latn-RS" sz="2400" dirty="0"/>
          </a:p>
          <a:p>
            <a:pPr marL="0" indent="0">
              <a:spcAft>
                <a:spcPts val="600"/>
              </a:spcAft>
              <a:buFont typeface="Wingdings 2" pitchFamily="18" charset="2"/>
              <a:buNone/>
              <a:defRPr/>
            </a:pPr>
            <a:r>
              <a:rPr lang="sr-Latn-RS" sz="2400" b="1" dirty="0"/>
              <a:t>F</a:t>
            </a:r>
            <a:r>
              <a:rPr lang="en-GB" sz="2400" b="1" dirty="0" err="1"/>
              <a:t>unkcij</a:t>
            </a:r>
            <a:r>
              <a:rPr lang="sr-Latn-RS" sz="2400" b="1" dirty="0"/>
              <a:t>a-</a:t>
            </a:r>
            <a:r>
              <a:rPr lang="en-GB" sz="2400" b="1" dirty="0"/>
              <a:t> </a:t>
            </a:r>
            <a:r>
              <a:rPr lang="en-GB" sz="2400" dirty="0" err="1"/>
              <a:t>formiranja</a:t>
            </a:r>
            <a:r>
              <a:rPr lang="en-GB" sz="2400" dirty="0"/>
              <a:t> </a:t>
            </a:r>
            <a:r>
              <a:rPr lang="en-GB" sz="2400" dirty="0" err="1"/>
              <a:t>konceptualnog</a:t>
            </a:r>
            <a:r>
              <a:rPr lang="en-GB" sz="2400" dirty="0"/>
              <a:t> </a:t>
            </a:r>
            <a:r>
              <a:rPr lang="en-GB" sz="2400" dirty="0" err="1"/>
              <a:t>okvira</a:t>
            </a:r>
            <a:r>
              <a:rPr lang="en-GB" sz="2400" dirty="0"/>
              <a:t> za </a:t>
            </a:r>
            <a:endParaRPr lang="sr-Latn-RS" sz="2400" dirty="0"/>
          </a:p>
          <a:p>
            <a:pPr>
              <a:spcAft>
                <a:spcPts val="600"/>
              </a:spcAft>
              <a:defRPr/>
            </a:pPr>
            <a:r>
              <a:rPr lang="en-GB" sz="2400" dirty="0" err="1"/>
              <a:t>selekciju</a:t>
            </a:r>
            <a:r>
              <a:rPr lang="en-GB" sz="2400" dirty="0"/>
              <a:t> i </a:t>
            </a:r>
            <a:r>
              <a:rPr lang="en-GB" sz="2400" dirty="0" err="1"/>
              <a:t>organizaciju</a:t>
            </a:r>
            <a:r>
              <a:rPr lang="en-GB" sz="2400" dirty="0"/>
              <a:t> </a:t>
            </a:r>
            <a:r>
              <a:rPr lang="en-GB" sz="2400" dirty="0" err="1"/>
              <a:t>informacija</a:t>
            </a:r>
            <a:r>
              <a:rPr lang="en-GB" sz="2400" dirty="0"/>
              <a:t> o </a:t>
            </a:r>
            <a:r>
              <a:rPr lang="en-GB" sz="2400" dirty="0" err="1"/>
              <a:t>ličnosti</a:t>
            </a:r>
            <a:r>
              <a:rPr lang="en-GB" sz="2400" dirty="0"/>
              <a:t>, </a:t>
            </a:r>
            <a:endParaRPr lang="sr-Latn-RS" sz="2400" dirty="0"/>
          </a:p>
          <a:p>
            <a:pPr>
              <a:spcAft>
                <a:spcPts val="600"/>
              </a:spcAft>
              <a:defRPr/>
            </a:pPr>
            <a:r>
              <a:rPr lang="en-GB" sz="2400" dirty="0" err="1"/>
              <a:t>njihovu</a:t>
            </a:r>
            <a:r>
              <a:rPr lang="en-GB" sz="2400" dirty="0"/>
              <a:t> </a:t>
            </a:r>
            <a:r>
              <a:rPr lang="en-GB" sz="2400" dirty="0" err="1"/>
              <a:t>integraciju</a:t>
            </a:r>
            <a:r>
              <a:rPr lang="en-GB" sz="2400" dirty="0"/>
              <a:t> i </a:t>
            </a:r>
            <a:r>
              <a:rPr lang="en-GB" sz="2400" dirty="0" err="1"/>
              <a:t>interpretaciju</a:t>
            </a:r>
            <a:r>
              <a:rPr lang="en-GB" sz="2400" dirty="0"/>
              <a:t> i </a:t>
            </a:r>
            <a:endParaRPr lang="sr-Latn-RS" sz="2400" dirty="0"/>
          </a:p>
          <a:p>
            <a:pPr>
              <a:spcAft>
                <a:spcPts val="600"/>
              </a:spcAft>
              <a:defRPr/>
            </a:pPr>
            <a:r>
              <a:rPr lang="en-GB" sz="2400" dirty="0" err="1"/>
              <a:t>olakšava</a:t>
            </a:r>
            <a:r>
              <a:rPr lang="en-GB" sz="2400" dirty="0"/>
              <a:t> </a:t>
            </a:r>
            <a:r>
              <a:rPr lang="en-GB" sz="2400" dirty="0" err="1"/>
              <a:t>komunikaciju</a:t>
            </a:r>
            <a:r>
              <a:rPr lang="en-GB" sz="2400" dirty="0"/>
              <a:t> i </a:t>
            </a:r>
            <a:r>
              <a:rPr lang="en-GB" sz="2400" dirty="0" err="1"/>
              <a:t>razmenu</a:t>
            </a:r>
            <a:r>
              <a:rPr lang="en-GB" sz="2400" dirty="0"/>
              <a:t>  </a:t>
            </a:r>
            <a:r>
              <a:rPr lang="en-GB" sz="2400" dirty="0" err="1"/>
              <a:t>saznanja</a:t>
            </a:r>
            <a:r>
              <a:rPr lang="en-GB" sz="2400" dirty="0"/>
              <a:t>. </a:t>
            </a:r>
            <a:endParaRPr lang="sr-Latn-RS" sz="2400" dirty="0"/>
          </a:p>
          <a:p>
            <a:pPr>
              <a:defRPr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0469915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GB" b="1" i="1" dirty="0" err="1"/>
              <a:t>Psihološke</a:t>
            </a:r>
            <a:r>
              <a:rPr lang="en-GB" b="1" i="1" dirty="0"/>
              <a:t> </a:t>
            </a:r>
            <a:r>
              <a:rPr lang="en-GB" b="1" i="1" dirty="0" err="1"/>
              <a:t>teorije</a:t>
            </a:r>
            <a:r>
              <a:rPr lang="en-GB" b="1" i="1" dirty="0"/>
              <a:t> </a:t>
            </a:r>
            <a:r>
              <a:rPr lang="en-GB" b="1" i="1" dirty="0" err="1"/>
              <a:t>ličnosti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801511" y="1628775"/>
            <a:ext cx="10939640" cy="4470400"/>
          </a:xfrm>
        </p:spPr>
        <p:txBody>
          <a:bodyPr/>
          <a:lstStyle/>
          <a:p>
            <a:pPr marL="0" indent="0">
              <a:lnSpc>
                <a:spcPct val="150000"/>
              </a:lnSpc>
              <a:buFont typeface="Wingdings 2" pitchFamily="18" charset="2"/>
              <a:buNone/>
              <a:defRPr/>
            </a:pPr>
            <a:r>
              <a:rPr lang="en-GB" sz="2400" b="1" dirty="0" err="1"/>
              <a:t>Osnovni</a:t>
            </a:r>
            <a:r>
              <a:rPr lang="en-GB" sz="2400" b="1" dirty="0"/>
              <a:t> problem </a:t>
            </a:r>
            <a:r>
              <a:rPr lang="en-GB" sz="2400" b="1" dirty="0" err="1"/>
              <a:t>ili</a:t>
            </a:r>
            <a:r>
              <a:rPr lang="en-GB" sz="2400" b="1" dirty="0"/>
              <a:t> i</a:t>
            </a:r>
            <a:r>
              <a:rPr lang="sr-Latn-RS" sz="2400" b="1" dirty="0"/>
              <a:t>z</a:t>
            </a:r>
            <a:r>
              <a:rPr lang="en-GB" sz="2400" b="1" dirty="0"/>
              <a:t>a</a:t>
            </a:r>
            <a:r>
              <a:rPr lang="sr-Latn-RS" sz="2400" b="1" dirty="0"/>
              <a:t>z</a:t>
            </a:r>
            <a:r>
              <a:rPr lang="en-GB" sz="2400" b="1" dirty="0" err="1"/>
              <a:t>ov</a:t>
            </a:r>
            <a:r>
              <a:rPr lang="sr-Latn-RS" sz="2400" dirty="0"/>
              <a:t>:</a:t>
            </a:r>
            <a:r>
              <a:rPr lang="en-GB" sz="2400" dirty="0"/>
              <a:t> </a:t>
            </a:r>
            <a:endParaRPr lang="sr-Latn-RS" sz="2400" dirty="0"/>
          </a:p>
          <a:p>
            <a:pPr>
              <a:lnSpc>
                <a:spcPct val="150000"/>
              </a:lnSpc>
              <a:defRPr/>
            </a:pPr>
            <a:r>
              <a:rPr lang="en-GB" sz="2400" dirty="0" err="1"/>
              <a:t>paralelno</a:t>
            </a:r>
            <a:r>
              <a:rPr lang="en-GB" sz="2400" dirty="0"/>
              <a:t> </a:t>
            </a:r>
            <a:r>
              <a:rPr lang="en-GB" sz="2400" dirty="0" err="1"/>
              <a:t>postojanj</a:t>
            </a:r>
            <a:r>
              <a:rPr lang="sr-Latn-RS" sz="2400" dirty="0"/>
              <a:t>e</a:t>
            </a:r>
            <a:r>
              <a:rPr lang="en-GB" sz="2400" dirty="0"/>
              <a:t> </a:t>
            </a:r>
            <a:r>
              <a:rPr lang="en-GB" sz="2400" dirty="0" err="1"/>
              <a:t>različitih</a:t>
            </a:r>
            <a:r>
              <a:rPr lang="en-GB" sz="2400" dirty="0"/>
              <a:t> </a:t>
            </a:r>
            <a:r>
              <a:rPr lang="en-GB" sz="2400" b="1" i="1" dirty="0" err="1"/>
              <a:t>konkurentskih</a:t>
            </a:r>
            <a:r>
              <a:rPr lang="en-GB" sz="2400" b="1" i="1" dirty="0"/>
              <a:t> </a:t>
            </a:r>
            <a:r>
              <a:rPr lang="en-GB" sz="2400" b="1" i="1" dirty="0" err="1"/>
              <a:t>modela</a:t>
            </a:r>
            <a:r>
              <a:rPr lang="sr-Latn-RS" sz="2400" dirty="0"/>
              <a:t>:</a:t>
            </a:r>
            <a:r>
              <a:rPr lang="en-GB" sz="2400" dirty="0"/>
              <a:t> </a:t>
            </a:r>
            <a:br>
              <a:rPr lang="en-GB" sz="2400" dirty="0"/>
            </a:br>
            <a:r>
              <a:rPr lang="en-GB" sz="2400" dirty="0" err="1"/>
              <a:t>psihodinamskih</a:t>
            </a:r>
            <a:r>
              <a:rPr lang="en-GB" sz="2400" dirty="0"/>
              <a:t>, </a:t>
            </a:r>
            <a:r>
              <a:rPr lang="sr-Latn-RS" sz="2400" dirty="0"/>
              <a:t>kognitivno-</a:t>
            </a:r>
            <a:r>
              <a:rPr lang="en-GB" sz="2400" dirty="0" err="1"/>
              <a:t>bihe</a:t>
            </a:r>
            <a:r>
              <a:rPr lang="sr-Latn-RS" sz="2400" dirty="0"/>
              <a:t>j</a:t>
            </a:r>
            <a:r>
              <a:rPr lang="en-GB" sz="2400" dirty="0" err="1"/>
              <a:t>vioralnih</a:t>
            </a:r>
            <a:r>
              <a:rPr lang="en-GB" sz="2400" dirty="0"/>
              <a:t>, </a:t>
            </a:r>
            <a:r>
              <a:rPr lang="sr-Latn-RS" sz="2400" dirty="0"/>
              <a:t>humanističkih i egzistencijalističkiih/</a:t>
            </a:r>
            <a:r>
              <a:rPr lang="en-GB" sz="2400" dirty="0" err="1"/>
              <a:t>fenomenoloških</a:t>
            </a:r>
            <a:r>
              <a:rPr lang="en-GB" sz="2400" dirty="0"/>
              <a:t>, </a:t>
            </a:r>
            <a:r>
              <a:rPr lang="en-GB" sz="2400" dirty="0" err="1"/>
              <a:t>interpersonalnih</a:t>
            </a:r>
            <a:r>
              <a:rPr lang="sr-Latn-RS" sz="2400" dirty="0"/>
              <a:t> i sistemkih</a:t>
            </a:r>
            <a:r>
              <a:rPr lang="en-GB" sz="2400" dirty="0"/>
              <a:t>, </a:t>
            </a:r>
            <a:r>
              <a:rPr lang="sr-Latn-RS" sz="2400" dirty="0"/>
              <a:t>modeli crta ličnosti</a:t>
            </a:r>
            <a:r>
              <a:rPr lang="en-GB" sz="2400" dirty="0"/>
              <a:t>, </a:t>
            </a:r>
            <a:r>
              <a:rPr lang="en-GB" sz="2400" dirty="0" err="1"/>
              <a:t>itd</a:t>
            </a:r>
            <a:r>
              <a:rPr lang="en-GB" sz="2400" dirty="0"/>
              <a:t>., i </a:t>
            </a:r>
            <a:r>
              <a:rPr lang="en-GB" sz="2400" dirty="0" err="1"/>
              <a:t>njihovih</a:t>
            </a:r>
            <a:r>
              <a:rPr lang="en-GB" sz="2400" dirty="0"/>
              <a:t>  </a:t>
            </a:r>
            <a:r>
              <a:rPr lang="en-GB" sz="2400" dirty="0" err="1"/>
              <a:t>brojnih</a:t>
            </a:r>
            <a:r>
              <a:rPr lang="en-GB" sz="2400" dirty="0"/>
              <a:t> </a:t>
            </a:r>
            <a:r>
              <a:rPr lang="en-GB" sz="2400" dirty="0" err="1"/>
              <a:t>podtipova</a:t>
            </a:r>
            <a:r>
              <a:rPr lang="en-GB" sz="2400" dirty="0"/>
              <a:t>. </a:t>
            </a:r>
            <a:endParaRPr lang="sr-Latn-RS" sz="2400" dirty="0"/>
          </a:p>
          <a:p>
            <a:pPr>
              <a:lnSpc>
                <a:spcPct val="150000"/>
              </a:lnSpc>
              <a:defRPr/>
            </a:pPr>
            <a:r>
              <a:rPr lang="en-GB" sz="2400" b="1" i="1" dirty="0" err="1"/>
              <a:t>izbor</a:t>
            </a:r>
            <a:r>
              <a:rPr lang="en-GB" sz="2400" b="1" i="1" dirty="0"/>
              <a:t> </a:t>
            </a:r>
            <a:r>
              <a:rPr lang="en-GB" sz="2400" b="1" i="1" dirty="0" err="1"/>
              <a:t>adekvatnog</a:t>
            </a:r>
            <a:r>
              <a:rPr lang="en-GB" sz="2400" b="1" i="1" dirty="0"/>
              <a:t> </a:t>
            </a:r>
            <a:r>
              <a:rPr lang="en-GB" sz="2400" b="1" i="1" dirty="0" err="1"/>
              <a:t>teorijskog</a:t>
            </a:r>
            <a:r>
              <a:rPr lang="en-GB" sz="2400" b="1" i="1" dirty="0"/>
              <a:t> </a:t>
            </a:r>
            <a:r>
              <a:rPr lang="en-GB" sz="2400" b="1" i="1" dirty="0" err="1"/>
              <a:t>modela</a:t>
            </a:r>
            <a:r>
              <a:rPr lang="en-GB" sz="2400" b="1" i="1" dirty="0"/>
              <a:t> </a:t>
            </a:r>
            <a:endParaRPr lang="sr-Latn-RS" sz="2400" b="1" i="1" dirty="0"/>
          </a:p>
          <a:p>
            <a:pPr>
              <a:lnSpc>
                <a:spcPct val="150000"/>
              </a:lnSpc>
              <a:defRPr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9137415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GB" b="1" i="1" dirty="0" err="1"/>
              <a:t>Psihološke</a:t>
            </a:r>
            <a:r>
              <a:rPr lang="en-GB" b="1" i="1" dirty="0"/>
              <a:t> </a:t>
            </a:r>
            <a:r>
              <a:rPr lang="en-GB" b="1" i="1" dirty="0" err="1"/>
              <a:t>teorije</a:t>
            </a:r>
            <a:r>
              <a:rPr lang="en-GB" b="1" i="1" dirty="0"/>
              <a:t> </a:t>
            </a:r>
            <a:r>
              <a:rPr lang="en-GB" b="1" i="1" dirty="0" err="1"/>
              <a:t>ličnosti</a:t>
            </a:r>
            <a:endParaRPr lang="en-US" dirty="0"/>
          </a:p>
        </p:txBody>
      </p:sp>
      <p:sp>
        <p:nvSpPr>
          <p:cNvPr id="25603" name="Content Placeholder 2"/>
          <p:cNvSpPr>
            <a:spLocks noGrp="1"/>
          </p:cNvSpPr>
          <p:nvPr>
            <p:ph sz="quarter" idx="1"/>
          </p:nvPr>
        </p:nvSpPr>
        <p:spPr>
          <a:xfrm>
            <a:off x="778934" y="1700214"/>
            <a:ext cx="10688718" cy="4681537"/>
          </a:xfrm>
        </p:spPr>
        <p:txBody>
          <a:bodyPr>
            <a:normAutofit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sr-Latn-RS" sz="2400" dirty="0"/>
              <a:t>Da li je neka teorija ispravna, tačna, </a:t>
            </a:r>
            <a:r>
              <a:rPr lang="en-GB" sz="2400" dirty="0" err="1"/>
              <a:t>istinit</a:t>
            </a:r>
            <a:r>
              <a:rPr lang="sr-Latn-RS" sz="2400" dirty="0"/>
              <a:t>a</a:t>
            </a:r>
            <a:r>
              <a:rPr lang="en-GB" sz="2400" dirty="0"/>
              <a:t>?</a:t>
            </a:r>
            <a:endParaRPr lang="sr-Latn-RS" sz="2400" dirty="0"/>
          </a:p>
          <a:p>
            <a:pPr>
              <a:spcAft>
                <a:spcPts val="1200"/>
              </a:spcAft>
            </a:pPr>
            <a:r>
              <a:rPr lang="sr-Latn-RS" sz="2400" dirty="0"/>
              <a:t>k</a:t>
            </a:r>
            <a:r>
              <a:rPr lang="en-US" sz="2400" dirty="0" err="1"/>
              <a:t>riterijum</a:t>
            </a:r>
            <a:r>
              <a:rPr lang="en-GB" sz="2400" dirty="0"/>
              <a:t> </a:t>
            </a:r>
            <a:r>
              <a:rPr lang="en-GB" sz="2400" b="1" dirty="0"/>
              <a:t>o</a:t>
            </a:r>
            <a:r>
              <a:rPr lang="sr-Latn-RS" sz="2400" b="1" dirty="0"/>
              <a:t>buhvatnosti</a:t>
            </a:r>
          </a:p>
          <a:p>
            <a:pPr>
              <a:spcAft>
                <a:spcPts val="1200"/>
              </a:spcAft>
            </a:pPr>
            <a:r>
              <a:rPr lang="en-GB" sz="2400" b="1" dirty="0" err="1"/>
              <a:t>empirijski</a:t>
            </a:r>
            <a:r>
              <a:rPr lang="en-GB" sz="2400" b="1" dirty="0"/>
              <a:t> </a:t>
            </a:r>
            <a:r>
              <a:rPr lang="en-GB" sz="2400" dirty="0" err="1"/>
              <a:t>kriterijumi</a:t>
            </a:r>
            <a:r>
              <a:rPr lang="en-GB" sz="2400" dirty="0"/>
              <a:t> </a:t>
            </a:r>
            <a:r>
              <a:rPr lang="en-GB" sz="2400" dirty="0" err="1"/>
              <a:t>validnosti</a:t>
            </a:r>
            <a:r>
              <a:rPr lang="en-GB" sz="2400" dirty="0"/>
              <a:t> i </a:t>
            </a:r>
            <a:endParaRPr lang="sr-Latn-RS" sz="2400" dirty="0"/>
          </a:p>
          <a:p>
            <a:pPr>
              <a:spcAft>
                <a:spcPts val="1200"/>
              </a:spcAft>
            </a:pPr>
            <a:r>
              <a:rPr lang="en-GB" sz="2400" b="1" dirty="0" err="1"/>
              <a:t>pragmatički</a:t>
            </a:r>
            <a:r>
              <a:rPr lang="en-GB" sz="2400" dirty="0"/>
              <a:t> </a:t>
            </a:r>
            <a:r>
              <a:rPr lang="en-GB" sz="2400" dirty="0" err="1"/>
              <a:t>kriterijumi</a:t>
            </a:r>
            <a:r>
              <a:rPr lang="en-GB" sz="2400" dirty="0"/>
              <a:t> "</a:t>
            </a:r>
            <a:r>
              <a:rPr lang="en-GB" sz="2400" dirty="0" err="1"/>
              <a:t>upotrebljivosti</a:t>
            </a:r>
            <a:r>
              <a:rPr lang="en-GB" sz="2400" dirty="0"/>
              <a:t>". </a:t>
            </a:r>
            <a:endParaRPr lang="en-US" sz="2400" dirty="0"/>
          </a:p>
          <a:p>
            <a:pPr>
              <a:spcAft>
                <a:spcPts val="1200"/>
              </a:spcAft>
            </a:pPr>
            <a:r>
              <a:rPr lang="en-GB" sz="2400" dirty="0"/>
              <a:t> </a:t>
            </a:r>
            <a:r>
              <a:rPr lang="en-GB" sz="2400" dirty="0" err="1"/>
              <a:t>isključivo</a:t>
            </a:r>
            <a:r>
              <a:rPr lang="en-GB" sz="2400" dirty="0"/>
              <a:t> </a:t>
            </a:r>
            <a:r>
              <a:rPr lang="en-GB" sz="2400" dirty="0" err="1"/>
              <a:t>oslanjanje</a:t>
            </a:r>
            <a:r>
              <a:rPr lang="en-GB" sz="2400" dirty="0"/>
              <a:t> </a:t>
            </a:r>
            <a:r>
              <a:rPr lang="en-GB" sz="2400" dirty="0" err="1"/>
              <a:t>na</a:t>
            </a:r>
            <a:r>
              <a:rPr lang="en-GB" sz="2400" dirty="0"/>
              <a:t> </a:t>
            </a:r>
            <a:r>
              <a:rPr lang="en-GB" sz="2400" dirty="0" err="1"/>
              <a:t>visoko</a:t>
            </a:r>
            <a:r>
              <a:rPr lang="en-GB" sz="2400" dirty="0"/>
              <a:t> </a:t>
            </a:r>
            <a:r>
              <a:rPr lang="en-GB" sz="2400" dirty="0" err="1"/>
              <a:t>postavljene</a:t>
            </a:r>
            <a:r>
              <a:rPr lang="en-GB" sz="2400" dirty="0"/>
              <a:t>  </a:t>
            </a:r>
            <a:r>
              <a:rPr lang="en-GB" sz="2400" dirty="0" err="1"/>
              <a:t>empirijske</a:t>
            </a:r>
            <a:r>
              <a:rPr lang="en-GB" sz="2400" dirty="0"/>
              <a:t> </a:t>
            </a:r>
            <a:r>
              <a:rPr lang="en-GB" sz="2400" dirty="0" err="1"/>
              <a:t>kriterijume</a:t>
            </a:r>
            <a:r>
              <a:rPr lang="en-GB" sz="2400" dirty="0"/>
              <a:t>, </a:t>
            </a:r>
            <a:r>
              <a:rPr lang="en-GB" sz="2400" dirty="0" err="1"/>
              <a:t>čini</a:t>
            </a:r>
            <a:r>
              <a:rPr lang="en-GB" sz="2400" dirty="0"/>
              <a:t> se da bi </a:t>
            </a:r>
            <a:r>
              <a:rPr lang="en-GB" sz="2400" dirty="0" err="1"/>
              <a:t>osiromašlilo</a:t>
            </a:r>
            <a:r>
              <a:rPr lang="en-GB" sz="2400" dirty="0"/>
              <a:t> </a:t>
            </a:r>
            <a:r>
              <a:rPr lang="en-GB" sz="2400" dirty="0" err="1"/>
              <a:t>kliničku</a:t>
            </a:r>
            <a:r>
              <a:rPr lang="en-GB" sz="2400" dirty="0"/>
              <a:t> psihologiju za </a:t>
            </a:r>
            <a:r>
              <a:rPr lang="en-GB" sz="2400" dirty="0" err="1"/>
              <a:t>mnoge</a:t>
            </a:r>
            <a:r>
              <a:rPr lang="en-GB" sz="2400" dirty="0"/>
              <a:t>, </a:t>
            </a:r>
            <a:r>
              <a:rPr lang="en-GB" sz="2400" dirty="0" err="1"/>
              <a:t>manje</a:t>
            </a:r>
            <a:r>
              <a:rPr lang="en-GB" sz="2400" dirty="0"/>
              <a:t> "</a:t>
            </a:r>
            <a:r>
              <a:rPr lang="en-GB" sz="2400" dirty="0" err="1"/>
              <a:t>dokazive</a:t>
            </a:r>
            <a:r>
              <a:rPr lang="en-GB" sz="2400" dirty="0"/>
              <a:t>", </a:t>
            </a:r>
            <a:r>
              <a:rPr lang="en-GB" sz="2400" dirty="0" err="1"/>
              <a:t>ali</a:t>
            </a:r>
            <a:r>
              <a:rPr lang="en-GB" sz="2400" dirty="0"/>
              <a:t> </a:t>
            </a:r>
            <a:r>
              <a:rPr lang="en-GB" sz="2400" dirty="0" err="1"/>
              <a:t>korisne</a:t>
            </a:r>
            <a:r>
              <a:rPr lang="en-GB" sz="2400" dirty="0"/>
              <a:t> </a:t>
            </a:r>
            <a:r>
              <a:rPr lang="en-GB" sz="2400" dirty="0" err="1"/>
              <a:t>psihološke</a:t>
            </a:r>
            <a:r>
              <a:rPr lang="en-GB" sz="2400" dirty="0"/>
              <a:t> </a:t>
            </a:r>
            <a:r>
              <a:rPr lang="en-GB" sz="2400" dirty="0" err="1"/>
              <a:t>konstrukte</a:t>
            </a:r>
            <a:r>
              <a:rPr lang="en-GB" sz="2400" dirty="0"/>
              <a:t>. </a:t>
            </a:r>
            <a:endParaRPr lang="sr-Latn-RS" sz="2400" dirty="0"/>
          </a:p>
          <a:p>
            <a:pPr>
              <a:spcAft>
                <a:spcPts val="1200"/>
              </a:spcAft>
            </a:pPr>
            <a:r>
              <a:rPr lang="en-GB" sz="2400" dirty="0" err="1"/>
              <a:t>Balans</a:t>
            </a:r>
            <a:r>
              <a:rPr lang="en-GB" sz="2400" dirty="0"/>
              <a:t> </a:t>
            </a:r>
            <a:r>
              <a:rPr lang="en-GB" sz="2400" dirty="0" err="1"/>
              <a:t>između</a:t>
            </a:r>
            <a:r>
              <a:rPr lang="en-GB" sz="2400" dirty="0"/>
              <a:t> </a:t>
            </a:r>
            <a:r>
              <a:rPr lang="en-GB" sz="2400" dirty="0" err="1"/>
              <a:t>zamki</a:t>
            </a:r>
            <a:r>
              <a:rPr lang="en-GB" sz="2400" dirty="0"/>
              <a:t> </a:t>
            </a:r>
            <a:r>
              <a:rPr lang="en-GB" sz="2400" b="1" dirty="0" err="1"/>
              <a:t>redukcionizma</a:t>
            </a:r>
            <a:r>
              <a:rPr lang="en-GB" sz="2400" dirty="0"/>
              <a:t> </a:t>
            </a:r>
            <a:r>
              <a:rPr lang="sr-Latn-RS" sz="2400" dirty="0"/>
              <a:t>i</a:t>
            </a:r>
            <a:r>
              <a:rPr lang="en-GB" sz="2400" dirty="0"/>
              <a:t>  </a:t>
            </a:r>
            <a:r>
              <a:rPr lang="en-GB" sz="2400" b="1" dirty="0" err="1"/>
              <a:t>neobavezujuće</a:t>
            </a:r>
            <a:r>
              <a:rPr lang="en-GB" sz="2400" b="1" dirty="0"/>
              <a:t> </a:t>
            </a:r>
            <a:r>
              <a:rPr lang="en-GB" sz="2400" b="1" dirty="0" err="1"/>
              <a:t>proizvoljnosti</a:t>
            </a:r>
            <a:r>
              <a:rPr lang="en-GB" sz="2400" b="1" dirty="0"/>
              <a:t> </a:t>
            </a:r>
            <a:r>
              <a:rPr lang="en-GB" sz="2400" dirty="0"/>
              <a:t> </a:t>
            </a:r>
            <a:endParaRPr lang="sr-Latn-R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1813393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GB" b="1" i="1" dirty="0" err="1"/>
              <a:t>Psihološke</a:t>
            </a:r>
            <a:r>
              <a:rPr lang="en-GB" b="1" i="1" dirty="0"/>
              <a:t> </a:t>
            </a:r>
            <a:r>
              <a:rPr lang="en-GB" b="1" i="1" dirty="0" err="1"/>
              <a:t>teorije</a:t>
            </a:r>
            <a:r>
              <a:rPr lang="en-GB" b="1" i="1" dirty="0"/>
              <a:t> </a:t>
            </a:r>
            <a:r>
              <a:rPr lang="en-GB" b="1" i="1" dirty="0" err="1"/>
              <a:t>ličnosti</a:t>
            </a:r>
            <a:endParaRPr lang="en-US" dirty="0"/>
          </a:p>
        </p:txBody>
      </p:sp>
      <p:sp>
        <p:nvSpPr>
          <p:cNvPr id="26627" name="Content Placeholder 2"/>
          <p:cNvSpPr>
            <a:spLocks noGrp="1"/>
          </p:cNvSpPr>
          <p:nvPr>
            <p:ph sz="quarter" idx="1"/>
          </p:nvPr>
        </p:nvSpPr>
        <p:spPr>
          <a:xfrm>
            <a:off x="711200" y="1773238"/>
            <a:ext cx="10378018" cy="4325937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en-GB" sz="2800" b="1" dirty="0"/>
              <a:t>Super-</a:t>
            </a:r>
            <a:r>
              <a:rPr lang="en-GB" sz="2800" b="1" dirty="0" err="1"/>
              <a:t>teorija</a:t>
            </a:r>
            <a:r>
              <a:rPr lang="en-GB" sz="2800" dirty="0"/>
              <a:t> </a:t>
            </a:r>
            <a:r>
              <a:rPr lang="en-GB" sz="2800" dirty="0" err="1"/>
              <a:t>koja</a:t>
            </a:r>
            <a:r>
              <a:rPr lang="en-GB" sz="2800" dirty="0"/>
              <a:t> bi </a:t>
            </a:r>
            <a:r>
              <a:rPr lang="en-GB" sz="2800" dirty="0" err="1"/>
              <a:t>obuhvatala</a:t>
            </a:r>
            <a:r>
              <a:rPr lang="en-GB" sz="2800" dirty="0"/>
              <a:t> "</a:t>
            </a:r>
            <a:r>
              <a:rPr lang="en-GB" sz="2800" dirty="0" err="1"/>
              <a:t>sve</a:t>
            </a:r>
            <a:r>
              <a:rPr lang="en-GB" sz="2800" dirty="0"/>
              <a:t>" o </a:t>
            </a:r>
            <a:r>
              <a:rPr lang="en-GB" sz="2800" dirty="0" err="1"/>
              <a:t>ličnosti</a:t>
            </a:r>
            <a:r>
              <a:rPr lang="en-GB" sz="2800" dirty="0"/>
              <a:t>  </a:t>
            </a:r>
            <a:r>
              <a:rPr lang="sr-Latn-RS" sz="2800" dirty="0"/>
              <a:t>-teško dostižan cilj</a:t>
            </a:r>
            <a:endParaRPr lang="en-US" sz="2800" dirty="0"/>
          </a:p>
          <a:p>
            <a:pPr>
              <a:spcAft>
                <a:spcPts val="1200"/>
              </a:spcAft>
            </a:pPr>
            <a:r>
              <a:rPr lang="en-GB" sz="2800" b="1" dirty="0" err="1"/>
              <a:t>Konstruktivistički</a:t>
            </a:r>
            <a:r>
              <a:rPr lang="en-GB" sz="2800" b="1" dirty="0"/>
              <a:t>  </a:t>
            </a:r>
            <a:r>
              <a:rPr lang="en-GB" sz="2800" b="1" dirty="0" err="1"/>
              <a:t>metateorijski</a:t>
            </a:r>
            <a:r>
              <a:rPr lang="en-GB" sz="2800" b="1" dirty="0"/>
              <a:t> </a:t>
            </a:r>
            <a:r>
              <a:rPr lang="en-GB" sz="2800" b="1" dirty="0" err="1"/>
              <a:t>okvir</a:t>
            </a:r>
            <a:r>
              <a:rPr lang="en-GB" sz="2800" b="1" dirty="0"/>
              <a:t> </a:t>
            </a:r>
            <a:r>
              <a:rPr lang="en-GB" sz="2800" dirty="0"/>
              <a:t>u </a:t>
            </a:r>
            <a:r>
              <a:rPr lang="en-GB" sz="2800" dirty="0" err="1"/>
              <a:t>pristupu</a:t>
            </a:r>
            <a:r>
              <a:rPr lang="en-GB" sz="2800" dirty="0"/>
              <a:t> </a:t>
            </a:r>
            <a:r>
              <a:rPr lang="en-GB" sz="2800" dirty="0" err="1"/>
              <a:t>ljudskoj</a:t>
            </a:r>
            <a:r>
              <a:rPr lang="en-GB" sz="2800" dirty="0"/>
              <a:t> </a:t>
            </a:r>
            <a:r>
              <a:rPr lang="en-GB" sz="2800" dirty="0" err="1"/>
              <a:t>prirodi</a:t>
            </a:r>
            <a:r>
              <a:rPr lang="en-GB" sz="2800" dirty="0"/>
              <a:t> </a:t>
            </a:r>
            <a:r>
              <a:rPr lang="en-GB" sz="2800" dirty="0" err="1"/>
              <a:t>omogućava</a:t>
            </a:r>
            <a:r>
              <a:rPr lang="en-GB" sz="2800" dirty="0"/>
              <a:t> </a:t>
            </a:r>
            <a:r>
              <a:rPr lang="en-GB" sz="2800" dirty="0" err="1"/>
              <a:t>fleksibilnost</a:t>
            </a:r>
            <a:r>
              <a:rPr lang="en-GB" sz="2800" dirty="0"/>
              <a:t> </a:t>
            </a:r>
            <a:r>
              <a:rPr lang="en-GB" sz="2800" dirty="0" err="1"/>
              <a:t>izbora</a:t>
            </a:r>
            <a:r>
              <a:rPr lang="en-GB" sz="2800" dirty="0"/>
              <a:t> </a:t>
            </a:r>
            <a:r>
              <a:rPr lang="en-GB" sz="2800" dirty="0" err="1"/>
              <a:t>alternativnih</a:t>
            </a:r>
            <a:r>
              <a:rPr lang="en-GB" sz="2800" dirty="0"/>
              <a:t> </a:t>
            </a:r>
            <a:r>
              <a:rPr lang="en-GB" sz="2800" dirty="0" err="1"/>
              <a:t>teorijskih</a:t>
            </a:r>
            <a:r>
              <a:rPr lang="en-GB" sz="2800" dirty="0"/>
              <a:t> </a:t>
            </a:r>
            <a:r>
              <a:rPr lang="en-GB" sz="2800" dirty="0" err="1"/>
              <a:t>modela</a:t>
            </a:r>
            <a:endParaRPr lang="sr-Latn-RS" sz="2800" dirty="0"/>
          </a:p>
          <a:p>
            <a:pPr>
              <a:spcAft>
                <a:spcPts val="1200"/>
              </a:spcAft>
            </a:pPr>
            <a:r>
              <a:rPr lang="en-GB" sz="2800" dirty="0" err="1"/>
              <a:t>kriterijumi</a:t>
            </a:r>
            <a:r>
              <a:rPr lang="en-GB" sz="2800" dirty="0"/>
              <a:t> </a:t>
            </a:r>
            <a:r>
              <a:rPr lang="en-GB" sz="2800" dirty="0" err="1"/>
              <a:t>izbora</a:t>
            </a:r>
            <a:r>
              <a:rPr lang="en-GB" sz="2800" dirty="0"/>
              <a:t> </a:t>
            </a:r>
            <a:r>
              <a:rPr lang="sr-Latn-RS" sz="2800" dirty="0"/>
              <a:t>bi </a:t>
            </a:r>
            <a:r>
              <a:rPr lang="en-GB" sz="2800" dirty="0" err="1"/>
              <a:t>mogli</a:t>
            </a:r>
            <a:r>
              <a:rPr lang="en-GB" sz="2800" dirty="0"/>
              <a:t> </a:t>
            </a:r>
            <a:r>
              <a:rPr lang="en-GB" sz="2800" dirty="0" err="1"/>
              <a:t>zavisiti</a:t>
            </a:r>
            <a:r>
              <a:rPr lang="en-GB" sz="2800" dirty="0"/>
              <a:t> </a:t>
            </a:r>
            <a:r>
              <a:rPr lang="en-GB" sz="2800" dirty="0" err="1"/>
              <a:t>prvenstveno</a:t>
            </a:r>
            <a:r>
              <a:rPr lang="en-GB" sz="2800" dirty="0"/>
              <a:t> od </a:t>
            </a:r>
            <a:r>
              <a:rPr lang="en-GB" sz="2800" b="1" dirty="0" err="1"/>
              <a:t>namene</a:t>
            </a:r>
            <a:r>
              <a:rPr lang="en-GB" sz="2800" b="1" dirty="0"/>
              <a:t> </a:t>
            </a:r>
            <a:r>
              <a:rPr lang="en-GB" sz="2800" b="1" dirty="0" err="1"/>
              <a:t>procene</a:t>
            </a:r>
            <a:r>
              <a:rPr lang="en-GB" sz="2400" b="1" dirty="0"/>
              <a:t>. </a:t>
            </a:r>
            <a:endParaRPr lang="sr-Latn-RS" sz="2400" b="1" dirty="0"/>
          </a:p>
        </p:txBody>
      </p:sp>
    </p:spTree>
    <p:extLst>
      <p:ext uri="{BB962C8B-B14F-4D97-AF65-F5344CB8AC3E}">
        <p14:creationId xmlns:p14="http://schemas.microsoft.com/office/powerpoint/2010/main" val="40603793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1106311" y="1315155"/>
            <a:ext cx="9830340" cy="5655799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buNone/>
            </a:pPr>
            <a:r>
              <a:rPr lang="sr-Latn-CS" sz="2000" b="1" dirty="0">
                <a:latin typeface="Calibri" pitchFamily="34" charset="0"/>
              </a:rPr>
              <a:t>Nema zajedničke  teorijske  osnove</a:t>
            </a:r>
            <a:r>
              <a:rPr lang="sr-Latn-CS" sz="2000" dirty="0">
                <a:latin typeface="Calibri" pitchFamily="34" charset="0"/>
              </a:rPr>
              <a:t>!</a:t>
            </a:r>
          </a:p>
          <a:p>
            <a:pPr>
              <a:spcBef>
                <a:spcPts val="600"/>
              </a:spcBef>
            </a:pPr>
            <a:r>
              <a:rPr lang="sr-Latn-CS" sz="2000" b="1" i="1" dirty="0">
                <a:latin typeface="Calibri" pitchFamily="34" charset="0"/>
              </a:rPr>
              <a:t>Empirizam</a:t>
            </a:r>
            <a:r>
              <a:rPr lang="sr-Latn-CS" sz="2000" i="1" dirty="0">
                <a:latin typeface="Calibri" pitchFamily="34" charset="0"/>
              </a:rPr>
              <a:t> </a:t>
            </a:r>
            <a:r>
              <a:rPr lang="sr-Latn-CS" sz="2000" dirty="0">
                <a:latin typeface="Calibri" pitchFamily="34" charset="0"/>
              </a:rPr>
              <a:t>–oslonac na iskustvo, tradiciju</a:t>
            </a:r>
            <a:endParaRPr lang="sr-Latn-CS" sz="2000" i="1" dirty="0">
              <a:latin typeface="Calibri" pitchFamily="34" charset="0"/>
            </a:endParaRPr>
          </a:p>
          <a:p>
            <a:pPr>
              <a:spcBef>
                <a:spcPts val="600"/>
              </a:spcBef>
            </a:pPr>
            <a:r>
              <a:rPr lang="sr-Latn-CS" sz="2000" b="1" i="1" dirty="0">
                <a:latin typeface="Calibri" pitchFamily="34" charset="0"/>
              </a:rPr>
              <a:t>Eklekticizam – </a:t>
            </a:r>
            <a:r>
              <a:rPr lang="sr-Latn-CS" sz="2000" dirty="0">
                <a:latin typeface="Calibri" pitchFamily="34" charset="0"/>
              </a:rPr>
              <a:t>istovremeno koristi koncepte različitih teorijskih modela, a koji obično i ne stoje iza različitih metoda procene</a:t>
            </a:r>
          </a:p>
          <a:p>
            <a:pPr>
              <a:spcBef>
                <a:spcPts val="600"/>
              </a:spcBef>
            </a:pPr>
            <a:r>
              <a:rPr lang="sr-Latn-CS" sz="2000" dirty="0">
                <a:latin typeface="Calibri" pitchFamily="34" charset="0"/>
              </a:rPr>
              <a:t>Procena se oslanja na različite </a:t>
            </a:r>
            <a:r>
              <a:rPr lang="sr-Latn-CS" sz="2000" b="1" i="1" dirty="0">
                <a:latin typeface="Calibri" pitchFamily="34" charset="0"/>
              </a:rPr>
              <a:t>teorije,</a:t>
            </a:r>
            <a:r>
              <a:rPr lang="en-US" sz="2000" b="1" i="1" dirty="0">
                <a:latin typeface="Calibri" pitchFamily="34" charset="0"/>
              </a:rPr>
              <a:t> </a:t>
            </a:r>
            <a:r>
              <a:rPr lang="en-US" sz="2000" b="1" i="1" dirty="0" err="1">
                <a:latin typeface="Calibri" pitchFamily="34" charset="0"/>
              </a:rPr>
              <a:t>modele</a:t>
            </a:r>
            <a:r>
              <a:rPr lang="sr-Latn-RS" sz="2000" b="1" i="1" dirty="0">
                <a:latin typeface="Calibri" pitchFamily="34" charset="0"/>
              </a:rPr>
              <a:t> i</a:t>
            </a:r>
            <a:r>
              <a:rPr lang="sr-Latn-CS" sz="2000" b="1" i="1" dirty="0">
                <a:latin typeface="Calibri" pitchFamily="34" charset="0"/>
              </a:rPr>
              <a:t> koncepte ličnosti </a:t>
            </a:r>
            <a:r>
              <a:rPr lang="sr-Latn-CS" sz="2000" dirty="0">
                <a:latin typeface="Calibri" pitchFamily="34" charset="0"/>
              </a:rPr>
              <a:t>za analizu i interpretaciju podataka</a:t>
            </a:r>
            <a:endParaRPr lang="sr-Latn-CS" sz="2000" b="1" i="1" dirty="0">
              <a:latin typeface="Calibri" pitchFamily="34" charset="0"/>
            </a:endParaRPr>
          </a:p>
          <a:p>
            <a:pPr>
              <a:spcBef>
                <a:spcPts val="600"/>
              </a:spcBef>
            </a:pPr>
            <a:r>
              <a:rPr lang="sr-Latn-CS" sz="2000" dirty="0">
                <a:latin typeface="Calibri" pitchFamily="34" charset="0"/>
              </a:rPr>
              <a:t>Oslanja se  na </a:t>
            </a:r>
            <a:r>
              <a:rPr lang="sr-Latn-CS" sz="2000" b="1" i="1" dirty="0">
                <a:latin typeface="Calibri" pitchFamily="34" charset="0"/>
              </a:rPr>
              <a:t>teorije psihopatologije </a:t>
            </a:r>
            <a:r>
              <a:rPr lang="sr-Latn-CS" sz="2000" dirty="0">
                <a:latin typeface="Calibri" pitchFamily="34" charset="0"/>
              </a:rPr>
              <a:t> koje iznose hipoteze  o etiologiji pojedinih poremećaja (bio-psiho-socijalna perspektiva)</a:t>
            </a:r>
          </a:p>
          <a:p>
            <a:pPr>
              <a:spcBef>
                <a:spcPts val="600"/>
              </a:spcBef>
            </a:pPr>
            <a:r>
              <a:rPr lang="sr-Latn-CS" sz="2000" dirty="0">
                <a:latin typeface="Calibri" pitchFamily="34" charset="0"/>
              </a:rPr>
              <a:t>Oslanja se na </a:t>
            </a:r>
            <a:r>
              <a:rPr lang="sr-Latn-CS" sz="2000" b="1" i="1" dirty="0">
                <a:latin typeface="Calibri" pitchFamily="34" charset="0"/>
              </a:rPr>
              <a:t>teorije promene </a:t>
            </a:r>
            <a:r>
              <a:rPr lang="sr-Latn-CS" sz="2000" dirty="0">
                <a:latin typeface="Calibri" pitchFamily="34" charset="0"/>
              </a:rPr>
              <a:t>iz psihoterapije koje govore o tome na čemu treba raditi kako bi se dostigao terapijski cilj</a:t>
            </a:r>
          </a:p>
          <a:p>
            <a:pPr>
              <a:spcBef>
                <a:spcPts val="600"/>
              </a:spcBef>
            </a:pPr>
            <a:r>
              <a:rPr lang="sr-Latn-CS" sz="2000" dirty="0">
                <a:latin typeface="Calibri" pitchFamily="34" charset="0"/>
              </a:rPr>
              <a:t>Klinička procena je </a:t>
            </a:r>
            <a:r>
              <a:rPr lang="sr-Latn-CS" sz="2000" b="1" i="1" dirty="0">
                <a:solidFill>
                  <a:schemeClr val="tx1"/>
                </a:solidFill>
                <a:latin typeface="Calibri" pitchFamily="34" charset="0"/>
              </a:rPr>
              <a:t>medijator</a:t>
            </a:r>
            <a:r>
              <a:rPr lang="sr-Latn-CS" sz="2000" dirty="0">
                <a:solidFill>
                  <a:schemeClr val="tx1"/>
                </a:solidFill>
                <a:latin typeface="Calibri" pitchFamily="34" charset="0"/>
              </a:rPr>
              <a:t> izmedju psihologije ličnosti i psihopatologije</a:t>
            </a:r>
            <a:endParaRPr lang="sr-Latn-CS" sz="2000" i="1" dirty="0">
              <a:solidFill>
                <a:schemeClr val="tx1"/>
              </a:solidFill>
              <a:latin typeface="Calibri" pitchFamily="34" charset="0"/>
            </a:endParaRPr>
          </a:p>
          <a:p>
            <a:pPr>
              <a:spcBef>
                <a:spcPts val="600"/>
              </a:spcBef>
            </a:pPr>
            <a:r>
              <a:rPr lang="sr-Latn-CS" sz="2000" b="1" i="1" dirty="0">
                <a:solidFill>
                  <a:schemeClr val="tx1"/>
                </a:solidFill>
                <a:latin typeface="Calibri" pitchFamily="34" charset="0"/>
              </a:rPr>
              <a:t>Opasnost  tautologije</a:t>
            </a:r>
            <a:r>
              <a:rPr lang="sr-Latn-CS" sz="2000" i="1" dirty="0">
                <a:solidFill>
                  <a:schemeClr val="tx1"/>
                </a:solidFill>
                <a:latin typeface="Calibri" pitchFamily="34" charset="0"/>
              </a:rPr>
              <a:t>:</a:t>
            </a:r>
            <a:r>
              <a:rPr lang="sr-Latn-CS" sz="2000" dirty="0">
                <a:solidFill>
                  <a:schemeClr val="tx1"/>
                </a:solidFill>
                <a:latin typeface="Calibri" pitchFamily="34" charset="0"/>
              </a:rPr>
              <a:t> prividnog i  cirkularnog objašnjavanja (</a:t>
            </a:r>
            <a:r>
              <a:rPr lang="en-US" sz="2000" dirty="0" err="1">
                <a:solidFill>
                  <a:schemeClr val="tx1"/>
                </a:solidFill>
                <a:latin typeface="Calibri" pitchFamily="34" charset="0"/>
              </a:rPr>
              <a:t>uklapanja</a:t>
            </a:r>
            <a:r>
              <a:rPr lang="en-US" sz="2000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itchFamily="34" charset="0"/>
              </a:rPr>
              <a:t>pacijenta</a:t>
            </a:r>
            <a:r>
              <a:rPr lang="en-US" sz="2000" dirty="0">
                <a:solidFill>
                  <a:schemeClr val="tx1"/>
                </a:solidFill>
                <a:latin typeface="Calibri" pitchFamily="34" charset="0"/>
              </a:rPr>
              <a:t> u </a:t>
            </a:r>
            <a:r>
              <a:rPr lang="en-US" sz="2000" dirty="0" err="1">
                <a:solidFill>
                  <a:schemeClr val="tx1"/>
                </a:solidFill>
                <a:latin typeface="Calibri" pitchFamily="34" charset="0"/>
              </a:rPr>
              <a:t>teorijske</a:t>
            </a:r>
            <a:r>
              <a:rPr lang="en-US" sz="2000" dirty="0">
                <a:solidFill>
                  <a:schemeClr val="tx1"/>
                </a:solidFill>
                <a:latin typeface="Calibri" pitchFamily="34" charset="0"/>
              </a:rPr>
              <a:t> postulate </a:t>
            </a:r>
            <a:r>
              <a:rPr lang="en-US" sz="2000" dirty="0" err="1">
                <a:solidFill>
                  <a:schemeClr val="tx1"/>
                </a:solidFill>
                <a:latin typeface="Calibri" pitchFamily="34" charset="0"/>
              </a:rPr>
              <a:t>na</a:t>
            </a:r>
            <a:r>
              <a:rPr lang="en-US" sz="2000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itchFamily="34" charset="0"/>
              </a:rPr>
              <a:t>osnovu</a:t>
            </a:r>
            <a:r>
              <a:rPr lang="en-US" sz="2000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itchFamily="34" charset="0"/>
              </a:rPr>
              <a:t>simptoma</a:t>
            </a:r>
            <a:r>
              <a:rPr lang="en-US" sz="2000" dirty="0">
                <a:solidFill>
                  <a:schemeClr val="tx1"/>
                </a:solidFill>
                <a:latin typeface="Calibri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Calibri" pitchFamily="34" charset="0"/>
              </a:rPr>
              <a:t>na</a:t>
            </a:r>
            <a:r>
              <a:rPr lang="en-US" sz="2000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itchFamily="34" charset="0"/>
              </a:rPr>
              <a:t>osnovu</a:t>
            </a:r>
            <a:r>
              <a:rPr lang="en-US" sz="2000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itchFamily="34" charset="0"/>
              </a:rPr>
              <a:t>kojih</a:t>
            </a:r>
            <a:r>
              <a:rPr lang="en-US" sz="2000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libri" pitchFamily="34" charset="0"/>
              </a:rPr>
              <a:t>potvr</a:t>
            </a:r>
            <a:r>
              <a:rPr lang="sr-Latn-RS" sz="2000" dirty="0">
                <a:solidFill>
                  <a:schemeClr val="tx1"/>
                </a:solidFill>
                <a:latin typeface="Calibri" pitchFamily="34" charset="0"/>
              </a:rPr>
              <a:t>đujemo validnost istih teorijskih koncepata!</a:t>
            </a:r>
            <a:r>
              <a:rPr lang="sr-Latn-CS" sz="2000" dirty="0">
                <a:solidFill>
                  <a:schemeClr val="tx1"/>
                </a:solidFill>
                <a:latin typeface="Calibri" pitchFamily="34" charset="0"/>
              </a:rPr>
              <a:t>) </a:t>
            </a:r>
            <a:endParaRPr lang="en-US" sz="2000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794933" y="274638"/>
            <a:ext cx="9787467" cy="706090"/>
          </a:xfrm>
        </p:spPr>
        <p:txBody>
          <a:bodyPr>
            <a:normAutofit/>
          </a:bodyPr>
          <a:lstStyle/>
          <a:p>
            <a:pPr eaLnBrk="1" hangingPunct="1"/>
            <a:r>
              <a:rPr lang="sr-Latn-CS" sz="4000" dirty="0">
                <a:effectLst/>
                <a:latin typeface="Calibri" pitchFamily="34" charset="0"/>
              </a:rPr>
              <a:t>Teorijska osnova psiho</a:t>
            </a:r>
            <a:r>
              <a:rPr lang="en-US" sz="4000" dirty="0">
                <a:effectLst/>
                <a:latin typeface="Calibri" pitchFamily="34" charset="0"/>
              </a:rPr>
              <a:t>lo</a:t>
            </a:r>
            <a:r>
              <a:rPr lang="sr-Latn-RS" sz="4000" dirty="0">
                <a:effectLst/>
                <a:latin typeface="Calibri" pitchFamily="34" charset="0"/>
              </a:rPr>
              <a:t>ške procene</a:t>
            </a:r>
            <a:endParaRPr lang="en-US" sz="4000" dirty="0">
              <a:effectLst/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93041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735843" y="1744717"/>
            <a:ext cx="9371012" cy="4166505"/>
          </a:xfrm>
        </p:spPr>
        <p:txBody>
          <a:bodyPr>
            <a:normAutofit/>
          </a:bodyPr>
          <a:lstStyle/>
          <a:p>
            <a:r>
              <a:rPr lang="sr-Latn-RS" sz="2800" b="1" i="1" dirty="0">
                <a:latin typeface="Calibri" panose="020F0502020204030204" pitchFamily="34" charset="0"/>
                <a:cs typeface="Calibri" panose="020F0502020204030204" pitchFamily="34" charset="0"/>
              </a:rPr>
              <a:t>Prvi nivo interpretacije</a:t>
            </a:r>
            <a:r>
              <a:rPr lang="sr-Latn-RS" sz="2800" dirty="0">
                <a:latin typeface="Calibri" panose="020F0502020204030204" pitchFamily="34" charset="0"/>
                <a:cs typeface="Calibri" panose="020F0502020204030204" pitchFamily="34" charset="0"/>
              </a:rPr>
              <a:t>: dovodi u </a:t>
            </a:r>
            <a:r>
              <a:rPr lang="sr-Latn-RS" sz="2800" b="1" i="1" dirty="0">
                <a:latin typeface="Calibri" panose="020F0502020204030204" pitchFamily="34" charset="0"/>
                <a:cs typeface="Calibri" panose="020F0502020204030204" pitchFamily="34" charset="0"/>
              </a:rPr>
              <a:t>logičnu vezu </a:t>
            </a:r>
            <a:r>
              <a:rPr lang="sr-Latn-RS" sz="2800" dirty="0">
                <a:latin typeface="Calibri" panose="020F0502020204030204" pitchFamily="34" charset="0"/>
                <a:cs typeface="Calibri" panose="020F0502020204030204" pitchFamily="34" charset="0"/>
              </a:rPr>
              <a:t>(eventualno uzročno-posledičnu) pojedinačne </a:t>
            </a:r>
            <a:r>
              <a:rPr lang="sr-Latn-RS" sz="2800" u="sng" dirty="0">
                <a:latin typeface="Calibri" panose="020F0502020204030204" pitchFamily="34" charset="0"/>
                <a:cs typeface="Calibri" panose="020F0502020204030204" pitchFamily="34" charset="0"/>
              </a:rPr>
              <a:t>podatke o ličnosti </a:t>
            </a:r>
            <a:r>
              <a:rPr lang="sr-Latn-RS" sz="2800" i="1" dirty="0">
                <a:latin typeface="Calibri" panose="020F0502020204030204" pitchFamily="34" charset="0"/>
                <a:cs typeface="Calibri" panose="020F0502020204030204" pitchFamily="34" charset="0"/>
              </a:rPr>
              <a:t>(npr. osobine majčinske nege sa tipom afektivne vezanosti osobe.)</a:t>
            </a:r>
          </a:p>
          <a:p>
            <a:r>
              <a:rPr lang="sr-Latn-RS" sz="2800" b="1" i="1" dirty="0">
                <a:latin typeface="Calibri" panose="020F0502020204030204" pitchFamily="34" charset="0"/>
                <a:cs typeface="Calibri" panose="020F0502020204030204" pitchFamily="34" charset="0"/>
              </a:rPr>
              <a:t>Drugi nivo interpretacije</a:t>
            </a:r>
            <a:r>
              <a:rPr lang="sr-Latn-RS" sz="2800" i="1" dirty="0">
                <a:latin typeface="Calibri" panose="020F0502020204030204" pitchFamily="34" charset="0"/>
                <a:cs typeface="Calibri" panose="020F0502020204030204" pitchFamily="34" charset="0"/>
              </a:rPr>
              <a:t>: o</a:t>
            </a:r>
            <a:r>
              <a:rPr lang="sr-Latn-RS" sz="2800" dirty="0">
                <a:latin typeface="Calibri" panose="020F0502020204030204" pitchFamily="34" charset="0"/>
                <a:cs typeface="Calibri" panose="020F0502020204030204" pitchFamily="34" charset="0"/>
              </a:rPr>
              <a:t>dnosi se na </a:t>
            </a:r>
            <a:r>
              <a:rPr lang="sr-Latn-RS" sz="2800" b="1" i="1" dirty="0">
                <a:latin typeface="Calibri" panose="020F0502020204030204" pitchFamily="34" charset="0"/>
                <a:cs typeface="Calibri" panose="020F0502020204030204" pitchFamily="34" charset="0"/>
              </a:rPr>
              <a:t>pravljenje hipoteza </a:t>
            </a:r>
            <a:r>
              <a:rPr lang="sr-Latn-RS" sz="2800" dirty="0">
                <a:latin typeface="Calibri" panose="020F0502020204030204" pitchFamily="34" charset="0"/>
                <a:cs typeface="Calibri" panose="020F0502020204030204" pitchFamily="34" charset="0"/>
              </a:rPr>
              <a:t>o uticaju tako povezanih pojedinačnih </a:t>
            </a:r>
            <a:r>
              <a:rPr lang="sr-Latn-RS" sz="2800" u="sng" dirty="0">
                <a:latin typeface="Calibri" panose="020F0502020204030204" pitchFamily="34" charset="0"/>
                <a:cs typeface="Calibri" panose="020F0502020204030204" pitchFamily="34" charset="0"/>
              </a:rPr>
              <a:t>podataka na sadašnje tegobe i probleme ispitanika,</a:t>
            </a:r>
            <a:r>
              <a:rPr lang="sr-Latn-RS" sz="28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sr-Latn-RS" sz="2800" i="1" dirty="0">
                <a:latin typeface="Calibri" panose="020F0502020204030204" pitchFamily="34" charset="0"/>
                <a:cs typeface="Calibri" panose="020F0502020204030204" pitchFamily="34" charset="0"/>
              </a:rPr>
              <a:t>npr. kako taj tip afektivne vezanosti utiče danas na pacijentove probleme u partnerskim relacijama..)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RS" b="1" dirty="0"/>
              <a:t>Nivoi interpretacije u KP</a:t>
            </a:r>
          </a:p>
        </p:txBody>
      </p:sp>
    </p:spTree>
    <p:extLst>
      <p:ext uri="{BB962C8B-B14F-4D97-AF65-F5344CB8AC3E}">
        <p14:creationId xmlns:p14="http://schemas.microsoft.com/office/powerpoint/2010/main" val="3156577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7768"/>
    </mc:Choice>
    <mc:Fallback xmlns="">
      <p:transition spd="slow" advTm="47768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433689" y="1484784"/>
            <a:ext cx="9640711" cy="4968552"/>
          </a:xfrm>
        </p:spPr>
        <p:txBody>
          <a:bodyPr>
            <a:normAutofit/>
          </a:bodyPr>
          <a:lstStyle/>
          <a:p>
            <a:r>
              <a:rPr lang="sr-Latn-RS" sz="2800" dirty="0">
                <a:latin typeface="Calibri" panose="020F0502020204030204" pitchFamily="34" charset="0"/>
                <a:cs typeface="Calibri" panose="020F0502020204030204" pitchFamily="34" charset="0"/>
              </a:rPr>
              <a:t>Zatim tako povezane podatke </a:t>
            </a:r>
            <a:r>
              <a:rPr lang="sr-Latn-RS" sz="2800" b="1" i="1" dirty="0">
                <a:latin typeface="Calibri" panose="020F0502020204030204" pitchFamily="34" charset="0"/>
                <a:cs typeface="Calibri" panose="020F0502020204030204" pitchFamily="34" charset="0"/>
              </a:rPr>
              <a:t>objašnjavamo </a:t>
            </a:r>
            <a:r>
              <a:rPr lang="sr-Latn-RS" sz="2800" dirty="0">
                <a:latin typeface="Calibri" panose="020F0502020204030204" pitchFamily="34" charset="0"/>
                <a:cs typeface="Calibri" panose="020F0502020204030204" pitchFamily="34" charset="0"/>
              </a:rPr>
              <a:t>teorijskim konceptima i </a:t>
            </a:r>
            <a:r>
              <a:rPr lang="sr-Latn-RS" sz="2800" u="sng" dirty="0">
                <a:latin typeface="Calibri" panose="020F0502020204030204" pitchFamily="34" charset="0"/>
                <a:cs typeface="Calibri" panose="020F0502020204030204" pitchFamily="34" charset="0"/>
              </a:rPr>
              <a:t>pojedinačnoj hipotezi dodajemo “ostatak” teorije</a:t>
            </a:r>
            <a:r>
              <a:rPr lang="sr-Latn-RS" sz="2800" dirty="0">
                <a:latin typeface="Calibri" panose="020F0502020204030204" pitchFamily="34" charset="0"/>
                <a:cs typeface="Calibri" panose="020F0502020204030204" pitchFamily="34" charset="0"/>
              </a:rPr>
              <a:t>, čime je omogućeno  povezivanje većeg broja pojava kod određene osobe.</a:t>
            </a:r>
            <a:endParaRPr lang="sr-Latn-RS" sz="2800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sr-Latn-RS" sz="2800" dirty="0">
                <a:latin typeface="Calibri" panose="020F0502020204030204" pitchFamily="34" charset="0"/>
                <a:cs typeface="Calibri" panose="020F0502020204030204" pitchFamily="34" charset="0"/>
              </a:rPr>
              <a:t>Povezivanje sa teorijama </a:t>
            </a:r>
            <a:r>
              <a:rPr lang="sr-Latn-RS" sz="2800" b="1" i="1" dirty="0">
                <a:latin typeface="Calibri" panose="020F0502020204030204" pitchFamily="34" charset="0"/>
                <a:cs typeface="Calibri" panose="020F0502020204030204" pitchFamily="34" charset="0"/>
              </a:rPr>
              <a:t>omogućava predviđanje </a:t>
            </a:r>
            <a:r>
              <a:rPr lang="sr-Latn-RS" sz="2800" dirty="0">
                <a:latin typeface="Calibri" panose="020F0502020204030204" pitchFamily="34" charset="0"/>
                <a:cs typeface="Calibri" panose="020F0502020204030204" pitchFamily="34" charset="0"/>
              </a:rPr>
              <a:t>budućeg toka poremećaja </a:t>
            </a:r>
            <a:r>
              <a:rPr lang="sr-Latn-RS" sz="2800" i="1" dirty="0">
                <a:latin typeface="Calibri" panose="020F0502020204030204" pitchFamily="34" charset="0"/>
                <a:cs typeface="Calibri" panose="020F0502020204030204" pitchFamily="34" charset="0"/>
              </a:rPr>
              <a:t>(npr. ako P ima “zabranu na mišljenje”, možemo da pretpostavimo da će imati problema u akademskim postignućima i pored visokog IQ).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778098"/>
          </a:xfrm>
        </p:spPr>
        <p:txBody>
          <a:bodyPr>
            <a:normAutofit/>
          </a:bodyPr>
          <a:lstStyle/>
          <a:p>
            <a:r>
              <a:rPr lang="sr-Latn-RS" b="1" dirty="0"/>
              <a:t>Interpretacija</a:t>
            </a:r>
          </a:p>
        </p:txBody>
      </p:sp>
    </p:spTree>
    <p:extLst>
      <p:ext uri="{BB962C8B-B14F-4D97-AF65-F5344CB8AC3E}">
        <p14:creationId xmlns:p14="http://schemas.microsoft.com/office/powerpoint/2010/main" val="3934164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559"/>
    </mc:Choice>
    <mc:Fallback xmlns="">
      <p:transition spd="slow" advTm="40559"/>
    </mc:Fallback>
  </mc:AlternateContent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521</TotalTime>
  <Words>2223</Words>
  <Application>Microsoft Office PowerPoint</Application>
  <PresentationFormat>Widescreen</PresentationFormat>
  <Paragraphs>257</Paragraphs>
  <Slides>29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5" baseType="lpstr">
      <vt:lpstr>Arial</vt:lpstr>
      <vt:lpstr>Calibri</vt:lpstr>
      <vt:lpstr>Century Gothic</vt:lpstr>
      <vt:lpstr>Wingdings 2</vt:lpstr>
      <vt:lpstr>Wingdings 3</vt:lpstr>
      <vt:lpstr>Wisp</vt:lpstr>
      <vt:lpstr>Paradigme u kliničkoj psihologiji</vt:lpstr>
      <vt:lpstr>Teorijski modeli u praksi KP</vt:lpstr>
      <vt:lpstr>Psihološke teorije ličnosti</vt:lpstr>
      <vt:lpstr>Psihološke teorije ličnosti</vt:lpstr>
      <vt:lpstr>Psihološke teorije ličnosti</vt:lpstr>
      <vt:lpstr>Psihološke teorije ličnosti</vt:lpstr>
      <vt:lpstr>Teorijska osnova psihološke procene</vt:lpstr>
      <vt:lpstr>Nivoi interpretacije u KP</vt:lpstr>
      <vt:lpstr>Interpretacija</vt:lpstr>
      <vt:lpstr>Glavne paradigme u kliničkoj psihologiji u funkciji kliničke procene</vt:lpstr>
      <vt:lpstr> Psihoanalitički/psihodinamski pristup  </vt:lpstr>
      <vt:lpstr>Psihoanalitičke škole</vt:lpstr>
      <vt:lpstr>Psihoanalitički  vs.  psihodinamski pristup</vt:lpstr>
      <vt:lpstr>Osnovni diferencijalno-dijagnostički trijas         Psihodinamski diferencijalno dijagnostički trijas</vt:lpstr>
      <vt:lpstr>Kognitivno-bihevioralni pristup – Druga sila</vt:lpstr>
      <vt:lpstr> Humanistički pristup – Treća sila Fenomenološko – egzistencijalnistički pristup</vt:lpstr>
      <vt:lpstr>    Osnovne postavke humanističke paradigme</vt:lpstr>
      <vt:lpstr>Teorijske osnove i terapijski pravci </vt:lpstr>
      <vt:lpstr>Uzroci psihopatologije: humanistički diskurs</vt:lpstr>
      <vt:lpstr>Humanistička psihologija i klinička procena</vt:lpstr>
      <vt:lpstr>Opis ličnosti i pozitivna konotacija</vt:lpstr>
      <vt:lpstr>Sistemska paradigma </vt:lpstr>
      <vt:lpstr>Sistemska paradigma i klinička procena</vt:lpstr>
      <vt:lpstr>Sistemska paradigma i klinička procena</vt:lpstr>
      <vt:lpstr>Varijetet postmodernih pristupa- četvrte sile</vt:lpstr>
      <vt:lpstr>Kolektivna nova paradigma: zajedničke teme                            (Ratts &amp;Pederson, 2014)</vt:lpstr>
      <vt:lpstr>Izvan 4 sile: Integrativni pristup </vt:lpstr>
      <vt:lpstr>Integracija paradigmi</vt:lpstr>
      <vt:lpstr>Integrativni pristup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Paradigme u kliničkoj psihologiji Uvod</dc:title>
  <dc:creator>Mira</dc:creator>
  <cp:lastModifiedBy>Tamara Dzamonja Ignjatovic</cp:lastModifiedBy>
  <cp:revision>37</cp:revision>
  <dcterms:created xsi:type="dcterms:W3CDTF">2020-03-27T11:33:54Z</dcterms:created>
  <dcterms:modified xsi:type="dcterms:W3CDTF">2025-12-10T09:06:18Z</dcterms:modified>
</cp:coreProperties>
</file>