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57" r:id="rId2"/>
    <p:sldId id="278" r:id="rId3"/>
    <p:sldId id="273" r:id="rId4"/>
    <p:sldId id="274" r:id="rId5"/>
    <p:sldId id="275" r:id="rId6"/>
    <p:sldId id="276" r:id="rId7"/>
    <p:sldId id="277" r:id="rId8"/>
    <p:sldId id="259" r:id="rId9"/>
    <p:sldId id="260" r:id="rId10"/>
    <p:sldId id="261" r:id="rId11"/>
    <p:sldId id="262" r:id="rId12"/>
    <p:sldId id="281" r:id="rId13"/>
    <p:sldId id="263" r:id="rId14"/>
    <p:sldId id="280" r:id="rId15"/>
    <p:sldId id="264" r:id="rId16"/>
    <p:sldId id="265" r:id="rId17"/>
    <p:sldId id="282" r:id="rId18"/>
    <p:sldId id="283" r:id="rId19"/>
    <p:sldId id="284" r:id="rId20"/>
    <p:sldId id="285" r:id="rId21"/>
    <p:sldId id="286" r:id="rId22"/>
    <p:sldId id="287" r:id="rId23"/>
    <p:sldId id="289" r:id="rId24"/>
    <p:sldId id="290" r:id="rId25"/>
    <p:sldId id="279" r:id="rId26"/>
    <p:sldId id="268" r:id="rId27"/>
    <p:sldId id="270" r:id="rId28"/>
    <p:sldId id="288" r:id="rId29"/>
    <p:sldId id="271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5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2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96E33-81CB-4556-807D-F8583AE6B25E}" type="datetimeFigureOut">
              <a:rPr lang="sr-Latn-RS" smtClean="0"/>
              <a:t>10.12.2025.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A7973-1020-4446-ADD8-92F7A3205F7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21528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A5DC55-B8CA-4815-B7BA-02A2C1E6185A}" type="slidenum">
              <a:rPr lang="en-US"/>
              <a:pPr/>
              <a:t>7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* Ovde se nećemo baviti osnovama i detaljnima svakog modela ( jer ste teorije ličnosti slušali u prethodnom semestru),</a:t>
            </a:r>
            <a:r>
              <a:rPr lang="sr-Latn-RS" baseline="0" dirty="0"/>
              <a:t> nego ćemo se baviti teorijama psihopatologije koje proizilaze iz ovih </a:t>
            </a:r>
            <a:r>
              <a:rPr lang="sr-Latn-RS" baseline="0"/>
              <a:t>modela</a:t>
            </a:r>
            <a:r>
              <a:rPr lang="sr-Latn-RS"/>
              <a:t> i poređenjem ovih modela i njihovim integrativnim kapacitetom.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B</a:t>
            </a:r>
            <a:r>
              <a:rPr lang="en-US" dirty="0" err="1"/>
              <a:t>i</a:t>
            </a:r>
            <a:r>
              <a:rPr lang="sr-Latn-RS" dirty="0"/>
              <a:t>ro &amp; Butolo: Klinička psihologija, str. 212.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31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Više o ovome slušate na kursu Psihoterapije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2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59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Istraživanje koje je pokazalo da mnogi modaliteti koriste psihodinamske koncepte u radu, a da toga</a:t>
            </a:r>
            <a:r>
              <a:rPr lang="sr-Latn-RS" baseline="0" dirty="0"/>
              <a:t> ili nisu svesni ili ne priznaju otvoreno!</a:t>
            </a: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74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/>
              <a:t>Psihodinamska TA, ili relaciona psihoanaliza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BFE56-31F4-4FE9-A775-EF7BB33E06F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30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r-Latn-R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r-Latn-R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2856"/>
            <a:ext cx="8836572" cy="2160240"/>
          </a:xfrm>
        </p:spPr>
        <p:txBody>
          <a:bodyPr>
            <a:normAutofit/>
          </a:bodyPr>
          <a:lstStyle/>
          <a:p>
            <a:r>
              <a:rPr lang="sr-Latn-RS" sz="4000" b="1" dirty="0"/>
              <a:t>Paradigme u kliničkoj psihologiji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4437112"/>
            <a:ext cx="7543800" cy="1365377"/>
          </a:xfrm>
        </p:spPr>
        <p:txBody>
          <a:bodyPr>
            <a:normAutofit/>
          </a:bodyPr>
          <a:lstStyle/>
          <a:p>
            <a:r>
              <a:rPr lang="sr-Latn-RS" sz="2400" dirty="0"/>
              <a:t>Dinamička dijagnoza i </a:t>
            </a:r>
            <a:r>
              <a:rPr lang="en-US" sz="2400" dirty="0" err="1"/>
              <a:t>eksploracija</a:t>
            </a:r>
            <a:r>
              <a:rPr lang="sr-Latn-RS" sz="2400" dirty="0"/>
              <a:t> ličnosti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943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69"/>
    </mc:Choice>
    <mc:Fallback xmlns="">
      <p:transition spd="slow" advTm="646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2659" y="319310"/>
            <a:ext cx="9570709" cy="1280890"/>
          </a:xfrm>
        </p:spPr>
        <p:txBody>
          <a:bodyPr>
            <a:normAutofit/>
          </a:bodyPr>
          <a:lstStyle/>
          <a:p>
            <a:pPr algn="ctr"/>
            <a:r>
              <a:rPr lang="sr-Latn-RS" b="1" dirty="0"/>
              <a:t>Glavne </a:t>
            </a:r>
            <a:r>
              <a:rPr lang="x-none" b="1" dirty="0"/>
              <a:t>paradigme u </a:t>
            </a:r>
            <a:r>
              <a:rPr lang="x-none" b="1"/>
              <a:t>kliničkoj psihologiji</a:t>
            </a:r>
            <a:br>
              <a:rPr lang="en-US" b="1" dirty="0"/>
            </a:br>
            <a:r>
              <a:rPr lang="en-US" sz="2800" b="1" dirty="0"/>
              <a:t>u </a:t>
            </a:r>
            <a:r>
              <a:rPr lang="en-US" sz="2800" b="1" dirty="0" err="1"/>
              <a:t>funkciji</a:t>
            </a:r>
            <a:r>
              <a:rPr lang="en-US" sz="2800" b="1" dirty="0"/>
              <a:t> </a:t>
            </a:r>
            <a:r>
              <a:rPr lang="en-US" sz="2800" b="1" dirty="0" err="1"/>
              <a:t>klini</a:t>
            </a:r>
            <a:r>
              <a:rPr lang="sr-Latn-RS" sz="2800" b="1" dirty="0"/>
              <a:t>č</a:t>
            </a:r>
            <a:r>
              <a:rPr lang="en-US" sz="2800" b="1" dirty="0" err="1"/>
              <a:t>ke</a:t>
            </a:r>
            <a:r>
              <a:rPr lang="en-US" sz="2800" b="1" dirty="0"/>
              <a:t> </a:t>
            </a:r>
            <a:r>
              <a:rPr lang="en-US" sz="2800" b="1" dirty="0" err="1"/>
              <a:t>procene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5184" y="1688272"/>
            <a:ext cx="9160805" cy="4791549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ubinsko-psihološka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ili psihodinamska</a:t>
            </a:r>
            <a:endParaRPr lang="sr-Latn-R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ognitivno-bihejvioralna</a:t>
            </a:r>
            <a:endParaRPr lang="sr-Latn-R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umanistička</a:t>
            </a: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ili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enomenološko-egzistencijalistička</a:t>
            </a:r>
            <a:endParaRPr lang="sr-Latn-R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Psihologija individualnih razlika,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crta ličnosti</a:t>
            </a:r>
          </a:p>
          <a:p>
            <a:pPr lvl="1"/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x-none" sz="2800" b="1" dirty="0">
                <a:latin typeface="Calibri" panose="020F0502020204030204" pitchFamily="34" charset="0"/>
                <a:cs typeface="Calibri" panose="020F0502020204030204" pitchFamily="34" charset="0"/>
              </a:rPr>
              <a:t>istemska</a:t>
            </a:r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teorija</a:t>
            </a:r>
            <a:endParaRPr lang="x-none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Medicinska/biološka</a:t>
            </a:r>
          </a:p>
          <a:p>
            <a:pPr lvl="1"/>
            <a:r>
              <a:rPr lang="sr-Latn-RS" sz="2800" b="1" dirty="0">
                <a:latin typeface="Calibri" panose="020F0502020204030204" pitchFamily="34" charset="0"/>
                <a:cs typeface="Calibri" panose="020F0502020204030204" pitchFamily="34" charset="0"/>
              </a:rPr>
              <a:t>Postmoderna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: socijalni konstrukcionizam, feministička,...</a:t>
            </a:r>
          </a:p>
          <a:p>
            <a:pPr marL="457200" lvl="1" indent="0">
              <a:buNone/>
            </a:pPr>
            <a:endParaRPr lang="sr-Latn-RS" sz="2800" dirty="0"/>
          </a:p>
          <a:p>
            <a:pPr marL="457200" lvl="1" indent="0">
              <a:buNone/>
            </a:pP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Pitanje- koji su nam koncepti korisni iz koje teorije?</a:t>
            </a:r>
          </a:p>
          <a:p>
            <a:pPr lvl="1"/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Da li možemo bilo čime objasniti bilo šta ili od svega po malo tamo gde se najbolje uklapa u objašnjenje i razumevanje individualne ličnosti  u specifičnom  kontekstu njene životne istorije ?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x-none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42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953"/>
    </mc:Choice>
    <mc:Fallback xmlns="">
      <p:transition spd="slow" advTm="68953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240220"/>
            <a:ext cx="9392356" cy="5617780"/>
          </a:xfrm>
        </p:spPr>
        <p:txBody>
          <a:bodyPr>
            <a:normAutofit/>
          </a:bodyPr>
          <a:lstStyle/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Prva „sila“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 teorijama ličnosti i psihoterapiji.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Orijentisan na pronalaženje zastoja u razvoju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analizom intrapsihičkih i nesvesnih procesa. 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Koristi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hipotetičke konstrukte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za opis nevidljivih intrapsihičkih struktura i dinamike ličnosti (ego, self, mehanizmi odbrane, konflikti, kompleksi, internalizovane objekt-relacije, itd.).</a:t>
            </a:r>
          </a:p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Linearna kauzalnost: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uzrok –posledica model hipoteziranja.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liničar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 je „iznad“ pacijena i poseduje svu moć u odnosu (znanje, ekspertizu, harizmu...; P je pasivan primalac usluge)- prevazilaženje ove paradigme</a:t>
            </a:r>
          </a:p>
          <a:p>
            <a:endParaRPr lang="sr-Latn-R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31504" y="388883"/>
            <a:ext cx="9036496" cy="851337"/>
          </a:xfrm>
        </p:spPr>
        <p:txBody>
          <a:bodyPr>
            <a:noAutofit/>
          </a:bodyPr>
          <a:lstStyle/>
          <a:p>
            <a:r>
              <a:rPr lang="sr-Latn-RS" dirty="0"/>
              <a:t> </a:t>
            </a:r>
            <a:r>
              <a:rPr lang="sr-Latn-RS" b="1" dirty="0"/>
              <a:t>Psihoanalitički/psihodinamski pristup </a:t>
            </a:r>
            <a:br>
              <a:rPr lang="sr-Latn-R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087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683"/>
    </mc:Choice>
    <mc:Fallback xmlns="">
      <p:transition spd="slow" advTm="70683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5560" y="274638"/>
            <a:ext cx="8322128" cy="634082"/>
          </a:xfrm>
        </p:spPr>
        <p:txBody>
          <a:bodyPr>
            <a:noAutofit/>
          </a:bodyPr>
          <a:lstStyle/>
          <a:p>
            <a:r>
              <a:rPr lang="en-US" b="1" dirty="0"/>
              <a:t>P</a:t>
            </a:r>
            <a:r>
              <a:rPr lang="x-none" b="1" dirty="0"/>
              <a:t>sihoanalitičke škole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3" y="1052735"/>
            <a:ext cx="9848192" cy="5415797"/>
          </a:xfrm>
        </p:spPr>
        <p:txBody>
          <a:bodyPr>
            <a:normAutofit fontScale="85000" lnSpcReduction="20000"/>
          </a:bodyPr>
          <a:lstStyle/>
          <a:p>
            <a:r>
              <a:rPr lang="x-none" sz="3100" b="1">
                <a:latin typeface="Calibri" panose="020F0502020204030204" pitchFamily="34" charset="0"/>
                <a:cs typeface="Calibri" panose="020F0502020204030204" pitchFamily="34" charset="0"/>
              </a:rPr>
              <a:t> SAD:</a:t>
            </a:r>
            <a:endParaRPr lang="x-none" sz="31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eofrojdovska škola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(Hornaj i From)</a:t>
            </a:r>
          </a:p>
          <a:p>
            <a:pPr lvl="1"/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Interpersonalna psihoanaliza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(Saliven)</a:t>
            </a:r>
          </a:p>
          <a:p>
            <a:pPr lvl="1"/>
            <a:r>
              <a:rPr lang="en-U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elf psihologija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(Kohut)</a:t>
            </a:r>
            <a:r>
              <a:rPr lang="sr-Latn-RS" sz="3100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endParaRPr lang="en-U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sr-Latn-R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Strukturalna teorija </a:t>
            </a:r>
            <a:r>
              <a:rPr lang="sr-Latn-RS" sz="3100" dirty="0">
                <a:latin typeface="Calibri" panose="020F0502020204030204" pitchFamily="34" charset="0"/>
                <a:cs typeface="Calibri" panose="020F0502020204030204" pitchFamily="34" charset="0"/>
              </a:rPr>
              <a:t>objektnih relacija (</a:t>
            </a:r>
            <a:r>
              <a:rPr lang="sr-Latn-RS" sz="3100" i="1" dirty="0">
                <a:latin typeface="Calibri" panose="020F0502020204030204" pitchFamily="34" charset="0"/>
                <a:cs typeface="Calibri" panose="020F0502020204030204" pitchFamily="34" charset="0"/>
              </a:rPr>
              <a:t>Kernberg)</a:t>
            </a:r>
            <a:endParaRPr lang="x-none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Relaciona </a:t>
            </a:r>
            <a:r>
              <a:rPr lang="sr-Latn-R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psiho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analiza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(Stiven Mičel)</a:t>
            </a:r>
          </a:p>
          <a:p>
            <a:r>
              <a:rPr lang="sr-Latn-R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V. </a:t>
            </a:r>
            <a:r>
              <a:rPr lang="en-US" sz="31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Britan</a:t>
            </a:r>
            <a:r>
              <a:rPr lang="sr-Latn-R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ija </a:t>
            </a:r>
            <a:r>
              <a:rPr lang="x-none" sz="3100">
                <a:latin typeface="Calibri" panose="020F0502020204030204" pitchFamily="34" charset="0"/>
                <a:cs typeface="Calibri" panose="020F0502020204030204" pitchFamily="34" charset="0"/>
              </a:rPr>
              <a:t>40-tih:</a:t>
            </a:r>
            <a:endParaRPr lang="x-none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Grupa okupljena oko 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Ane Frojd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x-none" sz="3100" b="1" i="1">
                <a:latin typeface="Calibri" panose="020F0502020204030204" pitchFamily="34" charset="0"/>
                <a:cs typeface="Calibri" panose="020F0502020204030204" pitchFamily="34" charset="0"/>
              </a:rPr>
              <a:t>ego psihologija</a:t>
            </a:r>
            <a:r>
              <a:rPr lang="sr-Latn-R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x-none" sz="3100" b="1" i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kasnije u SAD (Hartman, Levenštajn, Margaret Maler, Erik Erikson, Edit Jakobson)</a:t>
            </a:r>
          </a:p>
          <a:p>
            <a:pPr lvl="1"/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„Klajnijanci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“ (grupa okupljena oko 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Melani Klajn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, Rivier, Rosenfeld, Sigal i kasnije „neoklajnijanci“ Bion, Maler, Raker)</a:t>
            </a:r>
          </a:p>
          <a:p>
            <a:pPr lvl="1"/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Grupa “nezavisnih” 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iz koje je proistakla </a:t>
            </a:r>
            <a:r>
              <a:rPr lang="x-none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teorija objektnih odnosa</a:t>
            </a:r>
            <a:r>
              <a:rPr lang="x-none" sz="3100" dirty="0">
                <a:latin typeface="Calibri" panose="020F0502020204030204" pitchFamily="34" charset="0"/>
                <a:cs typeface="Calibri" panose="020F0502020204030204" pitchFamily="34" charset="0"/>
              </a:rPr>
              <a:t> (Ferbern, Balint, Vinikot, Bolbi)</a:t>
            </a:r>
          </a:p>
          <a:p>
            <a:endParaRPr lang="x-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50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903"/>
    </mc:Choice>
    <mc:Fallback xmlns="">
      <p:transition spd="slow" advTm="66903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923938"/>
              </p:ext>
            </p:extLst>
          </p:nvPr>
        </p:nvGraphicFramePr>
        <p:xfrm>
          <a:off x="1666844" y="1285860"/>
          <a:ext cx="8858312" cy="5467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9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6233">
                <a:tc>
                  <a:txBody>
                    <a:bodyPr/>
                    <a:lstStyle/>
                    <a:p>
                      <a:r>
                        <a:rPr lang="sr-Latn-CS" dirty="0">
                          <a:latin typeface="Calibri" pitchFamily="34" charset="0"/>
                        </a:rPr>
                        <a:t>                      </a:t>
                      </a:r>
                    </a:p>
                    <a:p>
                      <a:r>
                        <a:rPr lang="sr-Latn-CS" dirty="0">
                          <a:latin typeface="Calibri" pitchFamily="34" charset="0"/>
                        </a:rPr>
                        <a:t>               </a:t>
                      </a:r>
                      <a:r>
                        <a:rPr lang="sr-Latn-CS" sz="2400" dirty="0">
                          <a:latin typeface="Calibri" pitchFamily="34" charset="0"/>
                        </a:rPr>
                        <a:t>Psihoanalitički pristup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</a:t>
                      </a:r>
                    </a:p>
                    <a:p>
                      <a:r>
                        <a:rPr lang="sr-Latn-CS" dirty="0"/>
                        <a:t>      </a:t>
                      </a:r>
                      <a:r>
                        <a:rPr lang="sr-Latn-CS" sz="2400" dirty="0">
                          <a:latin typeface="Calibri" pitchFamily="34" charset="0"/>
                        </a:rPr>
                        <a:t>Psihodinamski pristup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7618">
                <a:tc>
                  <a:txBody>
                    <a:bodyPr/>
                    <a:lstStyle/>
                    <a:p>
                      <a:r>
                        <a:rPr lang="sr-Latn-CS" sz="2400" baseline="0" dirty="0">
                          <a:latin typeface="Calibri" pitchFamily="34" charset="0"/>
                        </a:rPr>
                        <a:t>           </a:t>
                      </a:r>
                      <a:r>
                        <a:rPr lang="sr-Latn-CS" sz="2400" dirty="0">
                          <a:latin typeface="Calibri" pitchFamily="34" charset="0"/>
                        </a:rPr>
                        <a:t>naglasak na  Id-u    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        (teorija nagona)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baseline="0" dirty="0">
                          <a:latin typeface="Calibri" pitchFamily="34" charset="0"/>
                        </a:rPr>
                        <a:t>       </a:t>
                      </a:r>
                      <a:r>
                        <a:rPr lang="sr-Latn-CS" sz="2400" dirty="0">
                          <a:latin typeface="Calibri" pitchFamily="34" charset="0"/>
                        </a:rPr>
                        <a:t>naglasak na Egu 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(i njegovim funkcijama)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6233">
                <a:tc>
                  <a:txBody>
                    <a:bodyPr/>
                    <a:lstStyle/>
                    <a:p>
                      <a:r>
                        <a:rPr lang="sr-Latn-CS" sz="2400" baseline="0" dirty="0">
                          <a:latin typeface="Calibri" pitchFamily="34" charset="0"/>
                        </a:rPr>
                        <a:t>          i</a:t>
                      </a:r>
                      <a:r>
                        <a:rPr lang="sr-Latn-CS" sz="2400" dirty="0">
                          <a:latin typeface="Calibri" pitchFamily="34" charset="0"/>
                        </a:rPr>
                        <a:t>ntrapsihički konflikti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         (struktura ličnosti)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2400" dirty="0">
                          <a:latin typeface="Calibri" pitchFamily="34" charset="0"/>
                        </a:rPr>
                        <a:t>      interiorizovani interpersonalni</a:t>
                      </a:r>
                      <a:r>
                        <a:rPr lang="sr-Latn-CS" sz="2400" baseline="0" dirty="0">
                          <a:latin typeface="Calibri" pitchFamily="34" charset="0"/>
                        </a:rPr>
                        <a:t> konflikti   </a:t>
                      </a:r>
                    </a:p>
                    <a:p>
                      <a:pPr algn="ctr"/>
                      <a:r>
                        <a:rPr lang="sr-Latn-CS" sz="2400" baseline="0" dirty="0">
                          <a:latin typeface="Calibri" pitchFamily="34" charset="0"/>
                        </a:rPr>
                        <a:t>         (objektne relacije)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6233">
                <a:tc>
                  <a:txBody>
                    <a:bodyPr/>
                    <a:lstStyle/>
                    <a:p>
                      <a:endParaRPr lang="sr-Latn-CS" sz="2400" dirty="0"/>
                    </a:p>
                    <a:p>
                      <a:r>
                        <a:rPr lang="sr-Latn-CS" sz="2400" baseline="0" dirty="0"/>
                        <a:t>        </a:t>
                      </a:r>
                      <a:r>
                        <a:rPr lang="sr-Latn-CS" sz="2400" baseline="0" dirty="0">
                          <a:latin typeface="Calibri" pitchFamily="34" charset="0"/>
                        </a:rPr>
                        <a:t>mehanizmi</a:t>
                      </a:r>
                      <a:r>
                        <a:rPr lang="sr-Latn-CS" sz="2400" baseline="0" dirty="0"/>
                        <a:t> </a:t>
                      </a:r>
                      <a:r>
                        <a:rPr lang="sr-Latn-CS" sz="2400" kern="1200" baseline="0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odbr</a:t>
                      </a:r>
                      <a:r>
                        <a:rPr lang="sr-Latn-CS" sz="2400" baseline="0" dirty="0">
                          <a:latin typeface="Calibri" pitchFamily="34" charset="0"/>
                        </a:rPr>
                        <a:t>ane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/>
                        <a:t> </a:t>
                      </a:r>
                    </a:p>
                    <a:p>
                      <a:r>
                        <a:rPr lang="sr-Latn-CS" sz="2400" dirty="0"/>
                        <a:t>      MO i </a:t>
                      </a:r>
                      <a:r>
                        <a:rPr lang="sr-Latn-CS" sz="2400" dirty="0">
                          <a:latin typeface="Calibri" pitchFamily="34" charset="0"/>
                        </a:rPr>
                        <a:t>ovladavanje             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  (nivo i tip adaptacije)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6233">
                <a:tc>
                  <a:txBody>
                    <a:bodyPr/>
                    <a:lstStyle/>
                    <a:p>
                      <a:endParaRPr lang="sr-Latn-CS" sz="2400" dirty="0"/>
                    </a:p>
                    <a:p>
                      <a:r>
                        <a:rPr lang="sr-Latn-CS" sz="2400" dirty="0"/>
                        <a:t>        </a:t>
                      </a:r>
                      <a:r>
                        <a:rPr lang="sr-Latn-CS" sz="2400" dirty="0">
                          <a:latin typeface="Calibri" pitchFamily="34" charset="0"/>
                        </a:rPr>
                        <a:t>biološki determinizam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sz="2400" dirty="0"/>
                    </a:p>
                    <a:p>
                      <a:r>
                        <a:rPr lang="sr-Latn-CS" sz="2400" dirty="0"/>
                        <a:t>      </a:t>
                      </a:r>
                      <a:r>
                        <a:rPr lang="sr-Latn-CS" sz="2400" dirty="0">
                          <a:latin typeface="Calibri" pitchFamily="34" charset="0"/>
                        </a:rPr>
                        <a:t>socijalni determinizam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81158" y="274638"/>
            <a:ext cx="8786842" cy="778098"/>
          </a:xfrm>
        </p:spPr>
        <p:txBody>
          <a:bodyPr>
            <a:normAutofit/>
          </a:bodyPr>
          <a:lstStyle/>
          <a:p>
            <a:r>
              <a:rPr lang="sr-Latn-CS" b="1" dirty="0">
                <a:latin typeface="Calibri" pitchFamily="34" charset="0"/>
              </a:rPr>
              <a:t>Psihoanalitički  vs.  psihodinamski pristup</a:t>
            </a:r>
            <a:endParaRPr lang="en-US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64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033"/>
    </mc:Choice>
    <mc:Fallback xmlns="">
      <p:transition spd="slow" advTm="96033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304800"/>
            <a:ext cx="9974317" cy="762000"/>
          </a:xfrm>
        </p:spPr>
        <p:txBody>
          <a:bodyPr>
            <a:normAutofit fontScale="90000"/>
          </a:bodyPr>
          <a:lstStyle/>
          <a:p>
            <a:r>
              <a:rPr lang="sr-Latn-CS" sz="4000" b="1" dirty="0"/>
              <a:t>Osnovni diferencijalno-dijagnostički trijas</a:t>
            </a:r>
            <a:br>
              <a:rPr lang="sr-Latn-CS" sz="4000" dirty="0"/>
            </a:br>
            <a:br>
              <a:rPr lang="sr-Latn-CS" sz="4000" dirty="0"/>
            </a:br>
            <a:br>
              <a:rPr lang="sr-Latn-CS" sz="4000" dirty="0"/>
            </a:br>
            <a:br>
              <a:rPr lang="sr-Latn-CS" sz="4000" dirty="0"/>
            </a:br>
            <a:br>
              <a:rPr lang="sr-Latn-CS" sz="4000" dirty="0"/>
            </a:br>
            <a:br>
              <a:rPr lang="en-US" sz="4000" dirty="0"/>
            </a:br>
            <a:r>
              <a:rPr lang="sr-Latn-CS" sz="4000" dirty="0"/>
              <a:t>   </a:t>
            </a:r>
            <a:r>
              <a:rPr lang="sr-Latn-CS" b="1" dirty="0">
                <a:latin typeface="Calibri" pitchFamily="34" charset="0"/>
              </a:rPr>
              <a:t>Psihodinamski diferencijalno dijagnostički trijas</a:t>
            </a:r>
            <a:endParaRPr lang="en-US" b="1" dirty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35470388"/>
              </p:ext>
            </p:extLst>
          </p:nvPr>
        </p:nvGraphicFramePr>
        <p:xfrm>
          <a:off x="2024034" y="1643052"/>
          <a:ext cx="8229600" cy="445913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2975">
                <a:tc>
                  <a:txBody>
                    <a:bodyPr/>
                    <a:lstStyle/>
                    <a:p>
                      <a:r>
                        <a:rPr lang="sr-Latn-CS" sz="1800" b="0" i="1" dirty="0">
                          <a:latin typeface="Calibri" pitchFamily="34" charset="0"/>
                        </a:rPr>
                        <a:t>Nivo</a:t>
                      </a:r>
                      <a:r>
                        <a:rPr lang="sr-Latn-CS" sz="1800" b="0" i="1" baseline="0" dirty="0">
                          <a:latin typeface="Calibri" pitchFamily="34" charset="0"/>
                        </a:rPr>
                        <a:t> funkcionisanja</a:t>
                      </a:r>
                      <a:endParaRPr lang="sr-Latn-CS" sz="1800" b="0" i="1" dirty="0">
                        <a:latin typeface="Calibri" pitchFamily="34" charset="0"/>
                      </a:endParaRPr>
                    </a:p>
                    <a:p>
                      <a:r>
                        <a:rPr lang="sr-Latn-CS" sz="1800" b="0" i="1" dirty="0">
                          <a:latin typeface="Calibri" pitchFamily="34" charset="0"/>
                        </a:rPr>
                        <a:t>Oblast</a:t>
                      </a:r>
                    </a:p>
                    <a:p>
                      <a:r>
                        <a:rPr lang="sr-Latn-CS" sz="1800" b="0" i="1" dirty="0">
                          <a:latin typeface="Calibri" pitchFamily="34" charset="0"/>
                        </a:rPr>
                        <a:t>funkcionisanja</a:t>
                      </a:r>
                      <a:endParaRPr lang="en-US" sz="1800" b="0" i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   </a:t>
                      </a:r>
                    </a:p>
                    <a:p>
                      <a:r>
                        <a:rPr lang="sr-Latn-CS" sz="2400" b="1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     Neurotični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sz="2400" dirty="0">
                        <a:latin typeface="Calibri" pitchFamily="34" charset="0"/>
                      </a:endParaRP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Granični 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     (PL)                    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latin typeface="Calibri" pitchFamily="34" charset="0"/>
                        </a:rPr>
                        <a:t>      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 Psihotični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975">
                <a:tc>
                  <a:txBody>
                    <a:bodyPr/>
                    <a:lstStyle/>
                    <a:p>
                      <a:r>
                        <a:rPr lang="sr-Latn-CS" sz="2400" b="1" dirty="0">
                          <a:latin typeface="Calibri" pitchFamily="34" charset="0"/>
                        </a:rPr>
                        <a:t>    </a:t>
                      </a:r>
                    </a:p>
                    <a:p>
                      <a:r>
                        <a:rPr lang="sr-Latn-CS" sz="2400" b="1" dirty="0">
                          <a:latin typeface="Calibri" pitchFamily="34" charset="0"/>
                        </a:rPr>
                        <a:t>      Identitet</a:t>
                      </a:r>
                      <a:endParaRPr lang="en-US" sz="24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latin typeface="Calibri" pitchFamily="34" charset="0"/>
                        </a:rPr>
                        <a:t>   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integrisan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latin typeface="Calibri" pitchFamily="34" charset="0"/>
                        </a:rPr>
                        <a:t>     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  difuzan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2400" dirty="0">
                          <a:latin typeface="Calibri" pitchFamily="34" charset="0"/>
                        </a:rPr>
                        <a:t>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2400" dirty="0">
                          <a:latin typeface="Calibri" pitchFamily="34" charset="0"/>
                        </a:rPr>
                        <a:t>  konfuzan</a:t>
                      </a:r>
                      <a:endParaRPr lang="en-US" sz="2400" dirty="0">
                        <a:latin typeface="Calibri" pitchFamily="34" charset="0"/>
                      </a:endParaRP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(neintegrisan)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975">
                <a:tc>
                  <a:txBody>
                    <a:bodyPr/>
                    <a:lstStyle/>
                    <a:p>
                      <a:r>
                        <a:rPr lang="sr-Latn-CS" sz="2400" b="1" dirty="0">
                          <a:latin typeface="Calibri" pitchFamily="34" charset="0"/>
                        </a:rPr>
                        <a:t>     Mehanizmi   </a:t>
                      </a:r>
                    </a:p>
                    <a:p>
                      <a:r>
                        <a:rPr lang="sr-Latn-CS" sz="2400" b="1" dirty="0">
                          <a:latin typeface="Calibri" pitchFamily="34" charset="0"/>
                        </a:rPr>
                        <a:t>     odbrane</a:t>
                      </a:r>
                      <a:endParaRPr lang="en-US" sz="24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latin typeface="Calibri" pitchFamily="34" charset="0"/>
                        </a:rPr>
                        <a:t>   neurotični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(potiskivanje)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latin typeface="Calibri" pitchFamily="34" charset="0"/>
                        </a:rPr>
                        <a:t>     nezreli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(spliting)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latin typeface="Calibri" pitchFamily="34" charset="0"/>
                        </a:rPr>
                        <a:t>    patološki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(disocijacija)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975">
                <a:tc>
                  <a:txBody>
                    <a:bodyPr/>
                    <a:lstStyle/>
                    <a:p>
                      <a:r>
                        <a:rPr lang="sr-Latn-CS" sz="2400" b="1" dirty="0">
                          <a:latin typeface="Calibri" pitchFamily="34" charset="0"/>
                        </a:rPr>
                        <a:t>      Testiranje </a:t>
                      </a:r>
                    </a:p>
                    <a:p>
                      <a:r>
                        <a:rPr lang="sr-Latn-CS" sz="2400" b="1" dirty="0">
                          <a:latin typeface="Calibri" pitchFamily="34" charset="0"/>
                        </a:rPr>
                        <a:t>      realnosti</a:t>
                      </a:r>
                      <a:endParaRPr lang="en-US" sz="24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latin typeface="Calibri" pitchFamily="34" charset="0"/>
                        </a:rPr>
                        <a:t>   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  očuvano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latin typeface="Calibri" pitchFamily="34" charset="0"/>
                        </a:rPr>
                        <a:t>    </a:t>
                      </a:r>
                    </a:p>
                    <a:p>
                      <a:pPr algn="ctr"/>
                      <a:r>
                        <a:rPr lang="sr-Latn-CS" sz="2400" dirty="0">
                          <a:latin typeface="Calibri" pitchFamily="34" charset="0"/>
                        </a:rPr>
                        <a:t>delimične    </a:t>
                      </a:r>
                    </a:p>
                    <a:p>
                      <a:pPr algn="ctr"/>
                      <a:r>
                        <a:rPr lang="sr-Latn-CS" sz="2400" dirty="0">
                          <a:latin typeface="Calibri" pitchFamily="34" charset="0"/>
                        </a:rPr>
                        <a:t> distorzije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2400" dirty="0">
                          <a:latin typeface="Calibri" pitchFamily="34" charset="0"/>
                        </a:rPr>
                        <a:t>   </a:t>
                      </a:r>
                    </a:p>
                    <a:p>
                      <a:r>
                        <a:rPr lang="sr-Latn-CS" sz="2400" dirty="0">
                          <a:latin typeface="Calibri" pitchFamily="34" charset="0"/>
                        </a:rPr>
                        <a:t>   poremećeno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2095472" y="1928802"/>
            <a:ext cx="1928826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28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921"/>
    </mc:Choice>
    <mc:Fallback xmlns="">
      <p:transition spd="slow" advTm="8492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51378" y="1417639"/>
            <a:ext cx="9369778" cy="5220228"/>
          </a:xfrm>
        </p:spPr>
        <p:txBody>
          <a:bodyPr>
            <a:normAutofit fontScale="85000" lnSpcReduction="20000"/>
          </a:bodyPr>
          <a:lstStyle/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Orijentisan na analizu i </a:t>
            </a:r>
            <a:r>
              <a:rPr lang="sr-Latn-RS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opis ponašanja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ispitanika (umesto na interpretacije).</a:t>
            </a:r>
          </a:p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Definicija prirode </a:t>
            </a:r>
            <a:r>
              <a:rPr lang="sr-Latn-RS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problema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 (umesto dijagnoza).</a:t>
            </a:r>
          </a:p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Naglasak na razvojnim </a:t>
            </a:r>
            <a:r>
              <a:rPr lang="sr-Latn-RS" sz="3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sredinskim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determinantama </a:t>
            </a:r>
            <a:b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(umesto intrapsihičkim). </a:t>
            </a:r>
          </a:p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Naglašavaju </a:t>
            </a:r>
            <a:r>
              <a:rPr lang="sr-Latn-RS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značaj učenja </a:t>
            </a: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u normalnom razvoju i formiranju psihopatologije (uslovljavanje, potkrepljenje, modelovanje...) </a:t>
            </a:r>
          </a:p>
          <a:p>
            <a:pPr>
              <a:lnSpc>
                <a:spcPct val="90000"/>
              </a:lnSpc>
            </a:pPr>
            <a:r>
              <a:rPr lang="sr-Latn-CS" sz="3200" dirty="0">
                <a:latin typeface="Calibri" panose="020F0502020204030204" pitchFamily="34" charset="0"/>
                <a:cs typeface="Calibri" panose="020F0502020204030204" pitchFamily="34" charset="0"/>
              </a:rPr>
              <a:t>Psihički poremećaji i simptomi su posledica </a:t>
            </a:r>
            <a:r>
              <a:rPr lang="sr-Latn-CS" sz="3200" b="1" i="1" dirty="0">
                <a:latin typeface="Calibri" panose="020F0502020204030204" pitchFamily="34" charset="0"/>
                <a:cs typeface="Calibri" panose="020F0502020204030204" pitchFamily="34" charset="0"/>
              </a:rPr>
              <a:t>disfunkcionalnih kognicija </a:t>
            </a:r>
            <a:r>
              <a:rPr lang="sr-Latn-CS" sz="3200" i="1" dirty="0">
                <a:latin typeface="Calibri" panose="020F0502020204030204" pitchFamily="34" charset="0"/>
                <a:cs typeface="Calibri" panose="020F0502020204030204" pitchFamily="34" charset="0"/>
              </a:rPr>
              <a:t>(šeme, iracionalna uverenja, derivati..</a:t>
            </a:r>
            <a:r>
              <a:rPr lang="sr-Latn-CS" sz="3200" dirty="0">
                <a:latin typeface="Calibri" panose="020F0502020204030204" pitchFamily="34" charset="0"/>
                <a:cs typeface="Calibri" panose="020F0502020204030204" pitchFamily="34" charset="0"/>
              </a:rPr>
              <a:t>.) </a:t>
            </a:r>
            <a:r>
              <a:rPr lang="sr-Latn-CS" sz="3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Naglasak u terapiji je na  </a:t>
            </a:r>
            <a:r>
              <a:rPr lang="sr-Latn-RS" sz="3000" b="1" i="1" dirty="0">
                <a:latin typeface="Calibri" panose="020F0502020204030204" pitchFamily="34" charset="0"/>
                <a:cs typeface="Calibri" panose="020F0502020204030204" pitchFamily="34" charset="0"/>
              </a:rPr>
              <a:t>modifikaciji ponašanja </a:t>
            </a:r>
            <a:br>
              <a:rPr lang="sr-Latn-RS" sz="3000" b="1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(ne na restrukturaciji ličnosti).</a:t>
            </a:r>
          </a:p>
          <a:p>
            <a:r>
              <a:rPr lang="sr-Latn-RS" sz="3000" dirty="0">
                <a:latin typeface="Calibri" panose="020F0502020204030204" pitchFamily="34" charset="0"/>
                <a:cs typeface="Calibri" panose="020F0502020204030204" pitchFamily="34" charset="0"/>
              </a:rPr>
              <a:t>Kliničar je i dalje malo „iznad“ P (poznaje tehniku kojom leči P, ali P aktivno učestvuje). </a:t>
            </a:r>
          </a:p>
          <a:p>
            <a:endParaRPr lang="sr-Latn-R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55228" y="274638"/>
            <a:ext cx="9890234" cy="881500"/>
          </a:xfrm>
        </p:spPr>
        <p:txBody>
          <a:bodyPr>
            <a:noAutofit/>
          </a:bodyPr>
          <a:lstStyle/>
          <a:p>
            <a:r>
              <a:rPr lang="sr-Latn-RS" b="1" dirty="0"/>
              <a:t>K</a:t>
            </a:r>
            <a:r>
              <a:rPr lang="en-US" b="1" dirty="0"/>
              <a:t>o</a:t>
            </a:r>
            <a:r>
              <a:rPr lang="sr-Latn-RS" b="1" dirty="0"/>
              <a:t>gnitivno-bihevioralni pristup – Druga sila</a:t>
            </a:r>
          </a:p>
        </p:txBody>
      </p:sp>
    </p:spTree>
    <p:extLst>
      <p:ext uri="{BB962C8B-B14F-4D97-AF65-F5344CB8AC3E}">
        <p14:creationId xmlns:p14="http://schemas.microsoft.com/office/powerpoint/2010/main" val="131392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774"/>
    </mc:Choice>
    <mc:Fallback xmlns="">
      <p:transition spd="slow" advTm="84774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86524" y="1344706"/>
            <a:ext cx="9540040" cy="5513294"/>
          </a:xfrm>
        </p:spPr>
        <p:txBody>
          <a:bodyPr>
            <a:normAutofit fontScale="77500" lnSpcReduction="20000"/>
          </a:bodyPr>
          <a:lstStyle/>
          <a:p>
            <a:r>
              <a:rPr lang="sr-Latn-CS" sz="2800" dirty="0">
                <a:latin typeface="Calibri" pitchFamily="34" charset="0"/>
              </a:rPr>
              <a:t>Naglasak na </a:t>
            </a:r>
            <a:r>
              <a:rPr lang="sr-Latn-CS" sz="2800" b="1" i="1" dirty="0">
                <a:latin typeface="Calibri" pitchFamily="34" charset="0"/>
              </a:rPr>
              <a:t>zdravom</a:t>
            </a:r>
            <a:r>
              <a:rPr lang="sr-Latn-CS" sz="2800" dirty="0">
                <a:latin typeface="Calibri" pitchFamily="34" charset="0"/>
              </a:rPr>
              <a:t> u ličnosti, umesto na deficitu;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 orijentacija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na snage i potencijale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ličnosti, a ne na patologiju (simptom se redefiniše kao pogrešno rešenje problema). </a:t>
            </a:r>
          </a:p>
          <a:p>
            <a:r>
              <a:rPr lang="sr-Latn-CS" sz="2800" dirty="0">
                <a:latin typeface="Calibri" pitchFamily="34" charset="0"/>
              </a:rPr>
              <a:t>Naglasak na razumevanju čovekovog  </a:t>
            </a:r>
            <a:r>
              <a:rPr lang="sr-Latn-CS" sz="2800" b="1" i="1" dirty="0">
                <a:latin typeface="Calibri" pitchFamily="34" charset="0"/>
              </a:rPr>
              <a:t>jedinstvenog doživljaja    </a:t>
            </a:r>
            <a:r>
              <a:rPr lang="sr-Latn-CS" sz="2800" dirty="0">
                <a:latin typeface="Calibri" pitchFamily="34" charset="0"/>
              </a:rPr>
              <a:t>(umesto  hipotetičkih struktura, nesvesnih motiva,  i sl.)</a:t>
            </a:r>
          </a:p>
          <a:p>
            <a:r>
              <a:rPr lang="sr-Latn-CS" sz="2800" dirty="0">
                <a:latin typeface="Calibri" pitchFamily="34" charset="0"/>
              </a:rPr>
              <a:t>Pretpostavka </a:t>
            </a:r>
            <a:r>
              <a:rPr lang="sr-Latn-CS" sz="2800" b="1" i="1" dirty="0">
                <a:latin typeface="Calibri" pitchFamily="34" charset="0"/>
              </a:rPr>
              <a:t>celovite</a:t>
            </a:r>
            <a:r>
              <a:rPr lang="sr-Latn-CS" sz="2800" dirty="0">
                <a:latin typeface="Calibri" pitchFamily="34" charset="0"/>
              </a:rPr>
              <a:t>  </a:t>
            </a:r>
            <a:r>
              <a:rPr lang="sr-Latn-CS" sz="2800" b="1" i="1" dirty="0">
                <a:latin typeface="Calibri" pitchFamily="34" charset="0"/>
              </a:rPr>
              <a:t>ličnosti </a:t>
            </a:r>
            <a:r>
              <a:rPr lang="sr-Latn-CS" sz="2800" dirty="0">
                <a:latin typeface="Calibri" pitchFamily="34" charset="0"/>
              </a:rPr>
              <a:t>(nasuprot posmatranja delova)</a:t>
            </a:r>
            <a:r>
              <a:rPr lang="sr-Latn-CS" sz="2800" b="1" i="1" dirty="0">
                <a:latin typeface="Calibri" pitchFamily="34" charset="0"/>
              </a:rPr>
              <a:t> </a:t>
            </a:r>
            <a:r>
              <a:rPr lang="sr-Latn-CS" sz="2800" i="1" dirty="0">
                <a:latin typeface="Calibri" pitchFamily="34" charset="0"/>
              </a:rPr>
              <a:t>i njene </a:t>
            </a:r>
            <a:r>
              <a:rPr lang="sr-Latn-CS" sz="2800" b="1" i="1" dirty="0">
                <a:latin typeface="Calibri" pitchFamily="34" charset="0"/>
              </a:rPr>
              <a:t>sistemske samoregulacije</a:t>
            </a:r>
            <a:r>
              <a:rPr lang="sr-Latn-CS" sz="2800" dirty="0">
                <a:latin typeface="Calibri" pitchFamily="34" charset="0"/>
              </a:rPr>
              <a:t>.</a:t>
            </a:r>
          </a:p>
          <a:p>
            <a:r>
              <a:rPr lang="sr-Latn-CS" sz="2800" dirty="0">
                <a:latin typeface="Calibri" pitchFamily="34" charset="0"/>
              </a:rPr>
              <a:t>Značaj </a:t>
            </a:r>
            <a:r>
              <a:rPr lang="sr-Latn-CS" sz="2800" b="1" i="1" dirty="0">
                <a:latin typeface="Calibri" pitchFamily="34" charset="0"/>
              </a:rPr>
              <a:t>interpersonalnih odnosa </a:t>
            </a:r>
            <a:r>
              <a:rPr lang="sr-Latn-CS" sz="2800" dirty="0">
                <a:latin typeface="Calibri" pitchFamily="34" charset="0"/>
              </a:rPr>
              <a:t>(umesto  nesvesnih konflikata ili učenja)</a:t>
            </a:r>
          </a:p>
          <a:p>
            <a:r>
              <a:rPr lang="sr-Latn-CS" sz="2800" dirty="0">
                <a:latin typeface="Calibri" pitchFamily="34" charset="0"/>
              </a:rPr>
              <a:t>Shvatanje čoveka kao </a:t>
            </a:r>
            <a:r>
              <a:rPr lang="sr-Latn-CS" sz="2800" b="1" i="1" dirty="0">
                <a:latin typeface="Calibri" pitchFamily="34" charset="0"/>
              </a:rPr>
              <a:t>voljnog i</a:t>
            </a:r>
            <a:r>
              <a:rPr lang="sr-Latn-CS" sz="2800" i="1" dirty="0">
                <a:latin typeface="Calibri" pitchFamily="34" charset="0"/>
              </a:rPr>
              <a:t> </a:t>
            </a:r>
            <a:r>
              <a:rPr lang="sr-Latn-CS" sz="2800" b="1" i="1" dirty="0">
                <a:latin typeface="Calibri" pitchFamily="34" charset="0"/>
              </a:rPr>
              <a:t>slobodnog</a:t>
            </a:r>
            <a:r>
              <a:rPr lang="sr-Latn-CS" sz="2800" b="1" dirty="0">
                <a:latin typeface="Calibri" pitchFamily="34" charset="0"/>
              </a:rPr>
              <a:t>,</a:t>
            </a:r>
            <a:r>
              <a:rPr lang="sr-Latn-CS" sz="2800" dirty="0">
                <a:latin typeface="Calibri" pitchFamily="34" charset="0"/>
              </a:rPr>
              <a:t> neponovljivog i jedinstvenog bića (umesto psihološkog determinizma).</a:t>
            </a:r>
          </a:p>
          <a:p>
            <a:r>
              <a:rPr lang="sr-Latn-CS" sz="2800" dirty="0">
                <a:latin typeface="Calibri" pitchFamily="34" charset="0"/>
              </a:rPr>
              <a:t>Naglašavanje lične </a:t>
            </a:r>
            <a:r>
              <a:rPr lang="sr-Latn-CS" sz="2800" b="1" i="1" dirty="0">
                <a:latin typeface="Calibri" pitchFamily="34" charset="0"/>
              </a:rPr>
              <a:t>odgovornosti</a:t>
            </a:r>
            <a:r>
              <a:rPr lang="sr-Latn-CS" sz="2800" i="1" dirty="0">
                <a:latin typeface="Calibri" pitchFamily="34" charset="0"/>
              </a:rPr>
              <a:t> i </a:t>
            </a:r>
            <a:r>
              <a:rPr lang="sr-Latn-CS" sz="2800" b="1" i="1" dirty="0">
                <a:latin typeface="Calibri" pitchFamily="34" charset="0"/>
              </a:rPr>
              <a:t>slobode izbora</a:t>
            </a:r>
            <a:r>
              <a:rPr lang="sr-Latn-CS" sz="2800" b="1" dirty="0">
                <a:latin typeface="Calibri" pitchFamily="34" charset="0"/>
              </a:rPr>
              <a:t> </a:t>
            </a:r>
            <a:r>
              <a:rPr lang="sr-Latn-CS" sz="2800" dirty="0">
                <a:latin typeface="Calibri" pitchFamily="34" charset="0"/>
              </a:rPr>
              <a:t>za način egzistencije i terapijsku promenu  (optimistička, “pozitivna” psihologija).</a:t>
            </a:r>
            <a:endParaRPr lang="sr-Latn-CS" sz="2800" b="1" dirty="0">
              <a:latin typeface="Calibri" pitchFamily="34" charset="0"/>
            </a:endParaRPr>
          </a:p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Fenomenološki fokus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opis komunikacije i doživljavanja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umesto kvalifikacija ličnosti (umesto hipotetskih intrapsihičkih i nesvesnih sadržaja) 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Preraspodela terpijske moći – Kliničar i pacijent/klijent su jednaki!</a:t>
            </a:r>
          </a:p>
          <a:p>
            <a:endParaRPr lang="sr-Latn-R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2754" y="177819"/>
            <a:ext cx="8784976" cy="962492"/>
          </a:xfrm>
        </p:spPr>
        <p:txBody>
          <a:bodyPr>
            <a:normAutofit fontScale="90000"/>
          </a:bodyPr>
          <a:lstStyle/>
          <a:p>
            <a:r>
              <a:rPr lang="sr-Latn-RS" i="1" dirty="0"/>
              <a:t> </a:t>
            </a:r>
            <a:r>
              <a:rPr lang="sr-Latn-RS" b="1" dirty="0"/>
              <a:t>Humanistički pristup – Treća sila </a:t>
            </a:r>
            <a:r>
              <a:rPr lang="sr-Latn-RS" dirty="0">
                <a:latin typeface="Calibri" panose="020F0502020204030204" pitchFamily="34" charset="0"/>
                <a:cs typeface="Calibri" panose="020F0502020204030204" pitchFamily="34" charset="0"/>
              </a:rPr>
              <a:t>Fenomenološko – egzistencijalnistički pristup</a:t>
            </a: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427209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919"/>
    </mc:Choice>
    <mc:Fallback xmlns="">
      <p:transition spd="slow" advTm="90919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538344" y="1495313"/>
            <a:ext cx="9129656" cy="5030030"/>
          </a:xfrm>
        </p:spPr>
        <p:txBody>
          <a:bodyPr>
            <a:normAutofit/>
          </a:bodyPr>
          <a:lstStyle/>
          <a:p>
            <a:r>
              <a:rPr lang="sr-Latn-CS" sz="2400" dirty="0">
                <a:latin typeface="Calibri" pitchFamily="34" charset="0"/>
              </a:rPr>
              <a:t>Čovek je </a:t>
            </a:r>
            <a:r>
              <a:rPr lang="sr-Latn-CS" sz="2400" b="1" i="1" dirty="0">
                <a:latin typeface="Calibri" pitchFamily="34" charset="0"/>
              </a:rPr>
              <a:t>relaciono</a:t>
            </a:r>
            <a:r>
              <a:rPr lang="sr-Latn-CS" sz="2400" i="1" dirty="0">
                <a:latin typeface="Calibri" pitchFamily="34" charset="0"/>
              </a:rPr>
              <a:t> </a:t>
            </a:r>
            <a:r>
              <a:rPr lang="sr-Latn-CS" sz="2400" b="1" i="1" dirty="0">
                <a:latin typeface="Calibri" pitchFamily="34" charset="0"/>
              </a:rPr>
              <a:t>biće </a:t>
            </a:r>
            <a:r>
              <a:rPr lang="sr-Latn-CS" sz="2400" dirty="0">
                <a:latin typeface="Calibri" pitchFamily="34" charset="0"/>
              </a:rPr>
              <a:t>koje je stalno u procesu otkrivanja sebe u svetu ( povezan sa svetom i kulturom).</a:t>
            </a:r>
          </a:p>
          <a:p>
            <a:r>
              <a:rPr lang="sr-Latn-CS" sz="2400" dirty="0">
                <a:latin typeface="Calibri" pitchFamily="34" charset="0"/>
              </a:rPr>
              <a:t>“Egzistencija prethodi esenciji”: </a:t>
            </a:r>
            <a:r>
              <a:rPr lang="sr-Latn-CS" sz="2400" b="1" i="1" dirty="0">
                <a:latin typeface="Calibri" pitchFamily="34" charset="0"/>
              </a:rPr>
              <a:t>napravi korak pa ćeš saznati</a:t>
            </a:r>
            <a:r>
              <a:rPr lang="sr-Latn-CS" sz="2400" dirty="0">
                <a:latin typeface="Calibri" pitchFamily="34" charset="0"/>
              </a:rPr>
              <a:t>    </a:t>
            </a:r>
            <a:br>
              <a:rPr lang="sr-Latn-CS" sz="2400" dirty="0">
                <a:latin typeface="Calibri" pitchFamily="34" charset="0"/>
              </a:rPr>
            </a:br>
            <a:r>
              <a:rPr lang="sr-Latn-CS" sz="2400" dirty="0">
                <a:latin typeface="Calibri" pitchFamily="34" charset="0"/>
              </a:rPr>
              <a:t>  (kopernikanski obrt: prvo promeni, pa anaiziraj!)</a:t>
            </a:r>
            <a:endParaRPr lang="sr-Latn-CS" sz="2400" b="1" dirty="0">
              <a:latin typeface="Calibri" pitchFamily="34" charset="0"/>
            </a:endParaRPr>
          </a:p>
          <a:p>
            <a:r>
              <a:rPr lang="sr-Latn-CS" sz="2400" dirty="0">
                <a:latin typeface="Calibri" pitchFamily="34" charset="0"/>
              </a:rPr>
              <a:t>Saznavanje o čoveku je dvosmerno, </a:t>
            </a:r>
            <a:r>
              <a:rPr lang="sr-Latn-CS" sz="2400" b="1" i="1" dirty="0">
                <a:latin typeface="Calibri" pitchFamily="34" charset="0"/>
              </a:rPr>
              <a:t>relaciono saznavanje </a:t>
            </a:r>
            <a:r>
              <a:rPr lang="sr-Latn-CS" sz="2400" dirty="0">
                <a:latin typeface="Calibri" pitchFamily="34" charset="0"/>
              </a:rPr>
              <a:t> (iz odnosa, pre svega, a ne preko “objektivnog merenja” i jednosmerne procene).</a:t>
            </a:r>
          </a:p>
          <a:p>
            <a:r>
              <a:rPr lang="sr-Latn-CS" sz="2400" dirty="0">
                <a:latin typeface="Calibri" pitchFamily="34" charset="0"/>
              </a:rPr>
              <a:t> Čovek je biće koje je stalno u procesu nastajanja i u  </a:t>
            </a:r>
            <a:r>
              <a:rPr lang="sr-Latn-CS" sz="2400" b="1" i="1" dirty="0">
                <a:latin typeface="Calibri" pitchFamily="34" charset="0"/>
              </a:rPr>
              <a:t>neprekidnom menjanju </a:t>
            </a:r>
            <a:r>
              <a:rPr lang="sr-Latn-CS" sz="2400" dirty="0">
                <a:latin typeface="Calibri" pitchFamily="34" charset="0"/>
              </a:rPr>
              <a:t>(a ne statični proizvod svoje prošlosti).</a:t>
            </a:r>
          </a:p>
          <a:p>
            <a:r>
              <a:rPr lang="sr-Latn-CS" sz="2400" dirty="0">
                <a:latin typeface="Calibri" pitchFamily="34" charset="0"/>
              </a:rPr>
              <a:t>Čovek uvek </a:t>
            </a:r>
            <a:r>
              <a:rPr lang="sr-Latn-CS" sz="2400" b="1" i="1" dirty="0">
                <a:latin typeface="Calibri" pitchFamily="34" charset="0"/>
              </a:rPr>
              <a:t>stremi napred,  </a:t>
            </a:r>
            <a:r>
              <a:rPr lang="sr-Latn-CS" sz="2400" dirty="0">
                <a:latin typeface="Calibri" pitchFamily="34" charset="0"/>
              </a:rPr>
              <a:t>anticipirajući budućnost  i ima potencijal za pozitivnu promenu. </a:t>
            </a:r>
          </a:p>
          <a:p>
            <a:endParaRPr lang="sr-Latn-CS" sz="2400" dirty="0">
              <a:latin typeface="Calibri" pitchFamily="34" charset="0"/>
            </a:endParaRPr>
          </a:p>
          <a:p>
            <a:pPr>
              <a:buNone/>
            </a:pPr>
            <a:endParaRPr lang="sr-Latn-CS" sz="2800" dirty="0">
              <a:latin typeface="Calibri" pitchFamily="34" charset="0"/>
            </a:endParaRPr>
          </a:p>
          <a:p>
            <a:pPr>
              <a:buFontTx/>
              <a:buNone/>
            </a:pPr>
            <a:endParaRPr lang="sr-Latn-CS" sz="2800" dirty="0"/>
          </a:p>
          <a:p>
            <a:pPr>
              <a:buFontTx/>
              <a:buNone/>
            </a:pPr>
            <a:endParaRPr lang="sr-Latn-CS" sz="2800" dirty="0"/>
          </a:p>
          <a:p>
            <a:endParaRPr lang="en-US" dirty="0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8964488" cy="1215482"/>
          </a:xfrm>
        </p:spPr>
        <p:txBody>
          <a:bodyPr>
            <a:normAutofit fontScale="90000"/>
          </a:bodyPr>
          <a:lstStyle/>
          <a:p>
            <a:br>
              <a:rPr lang="sr-Latn-CS" b="1" dirty="0">
                <a:latin typeface="Calibri" pitchFamily="34" charset="0"/>
              </a:rPr>
            </a:br>
            <a:r>
              <a:rPr lang="sr-Latn-CS" b="1" dirty="0">
                <a:latin typeface="Calibri" pitchFamily="34" charset="0"/>
              </a:rPr>
              <a:t>   </a:t>
            </a:r>
            <a:r>
              <a:rPr lang="sr-Latn-CS" sz="4000" b="1" dirty="0">
                <a:latin typeface="Calibri" pitchFamily="34" charset="0"/>
              </a:rPr>
              <a:t>Osnovne postavke humanističke paradigme</a:t>
            </a:r>
            <a:endParaRPr lang="en-US" sz="40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97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216"/>
    </mc:Choice>
    <mc:Fallback xmlns="">
      <p:transition spd="slow" advTm="141216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8795" y="1064712"/>
            <a:ext cx="10994316" cy="5793288"/>
          </a:xfrm>
        </p:spPr>
        <p:txBody>
          <a:bodyPr>
            <a:noAutofit/>
          </a:bodyPr>
          <a:lstStyle/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Fenomenologija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K. Jaspers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Egzistencijalna filozofija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Niče, Kjerkegor,  Sartr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): sloboda u odgovornosti,  suočavanje sa egzistencijalnom  anksioznošću </a:t>
            </a: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Dijaloški stav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M. Buber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):  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Ja-Ti   vs.  Ja-Ono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, obostranost, uzajamno potvrđivanje</a:t>
            </a: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Teorije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Maslova, Olporta</a:t>
            </a:r>
            <a:r>
              <a:rPr lang="sr-Latn-CS" sz="2400" i="1" dirty="0">
                <a:latin typeface="Calibri" panose="020F0502020204030204" pitchFamily="34" charset="0"/>
                <a:cs typeface="Calibri" panose="020F0502020204030204" pitchFamily="34" charset="0"/>
              </a:rPr>
              <a:t>.... </a:t>
            </a:r>
            <a:endParaRPr lang="sr-Latn-C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Geštalt psihologija: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holistički pristup - uzimanje u obzir ukupnog polja ličnosti (Levin)</a:t>
            </a:r>
            <a:endParaRPr lang="sr-Latn-C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CS" sz="2400" b="1" dirty="0">
                <a:latin typeface="Calibri" panose="020F0502020204030204" pitchFamily="34" charset="0"/>
                <a:cs typeface="Calibri" panose="020F0502020204030204" pitchFamily="34" charset="0"/>
              </a:rPr>
              <a:t>Jakob Moreno </a:t>
            </a:r>
            <a:r>
              <a:rPr lang="sr-Latn-CS" sz="2400" dirty="0">
                <a:latin typeface="Calibri" panose="020F0502020204030204" pitchFamily="34" charset="0"/>
                <a:cs typeface="Calibri" panose="020F0502020204030204" pitchFamily="34" charset="0"/>
              </a:rPr>
              <a:t>– teorija socijalnog polja......</a:t>
            </a:r>
          </a:p>
          <a:p>
            <a:r>
              <a:rPr lang="sr-Latn-R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Terapija usmerena na klijenta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(K. Rodžers) </a:t>
            </a:r>
          </a:p>
          <a:p>
            <a:r>
              <a:rPr lang="sr-Latn-R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Egzistencijalistička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  psihologija i psihoterapija (I. Yalom, V. Frankl)</a:t>
            </a:r>
          </a:p>
          <a:p>
            <a:r>
              <a:rPr lang="sr-Latn-R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Geštalt teorija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i praksa (F. Perls)</a:t>
            </a:r>
          </a:p>
          <a:p>
            <a:r>
              <a:rPr lang="sr-Latn-R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Transakciona analiza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(interpersonalne terapije, E. Bern)</a:t>
            </a:r>
          </a:p>
          <a:p>
            <a:pPr>
              <a:buNone/>
            </a:pPr>
            <a:endParaRPr lang="sr-Latn-CS" sz="2800" dirty="0"/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sr-Latn-CS" sz="4000" b="1" dirty="0">
                <a:latin typeface="Calibri" panose="020F0502020204030204" pitchFamily="34" charset="0"/>
                <a:cs typeface="Calibri" panose="020F0502020204030204" pitchFamily="34" charset="0"/>
              </a:rPr>
              <a:t>Teorijske osnove i terapijski pravci </a:t>
            </a:r>
            <a:endParaRPr 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70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705"/>
    </mc:Choice>
    <mc:Fallback xmlns="">
      <p:transition spd="slow" advTm="59705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08048" y="1804065"/>
            <a:ext cx="8229600" cy="4666523"/>
          </a:xfrm>
        </p:spPr>
        <p:txBody>
          <a:bodyPr>
            <a:normAutofit/>
          </a:bodyPr>
          <a:lstStyle/>
          <a:p>
            <a:endParaRPr lang="sr-Latn-CS" dirty="0"/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Smetnje na relaciji ličnost –sredina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grani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čavajući spoljni uticaji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Poremećaji interpersonalne komunikacije 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dovoljno razvijeni ili angažovani kapaciteti ličnosti</a:t>
            </a:r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17024" y="603822"/>
            <a:ext cx="8784976" cy="922114"/>
          </a:xfrm>
        </p:spPr>
        <p:txBody>
          <a:bodyPr>
            <a:normAutofit fontScale="90000"/>
          </a:bodyPr>
          <a:lstStyle/>
          <a:p>
            <a:r>
              <a:rPr lang="sr-Latn-CS" b="1" dirty="0"/>
              <a:t>Uzroci psihopatologije: humanistički diskurs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552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225"/>
    </mc:Choice>
    <mc:Fallback xmlns="">
      <p:transition spd="slow" advTm="4822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3512" y="1052736"/>
            <a:ext cx="9153674" cy="5328592"/>
          </a:xfrm>
        </p:spPr>
        <p:txBody>
          <a:bodyPr>
            <a:normAutofit/>
          </a:bodyPr>
          <a:lstStyle/>
          <a:p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Postoje različiti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pristupi razumevanju, objašnjavanju i  izveštavanju: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kako zamišljamo i proučavamo neku pojavu , kako prikupljamo i tumačimo dobijene podatke, kako postupamo sa  i izveštavamo o predmetu ispitivanja.</a:t>
            </a:r>
          </a:p>
          <a:p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Teorijski modeli određuju </a:t>
            </a:r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način kako razumemo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</a:p>
          <a:p>
            <a:pPr marL="0" indent="0"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nastanak poremećaja (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etiologija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razvoj ličnosti i poremećaja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interakcije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dinamika)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mogućnosti lečenja (</a:t>
            </a:r>
            <a:r>
              <a:rPr lang="sr-Latn-CS" sz="2800" b="1" dirty="0">
                <a:latin typeface="Calibri" panose="020F0502020204030204" pitchFamily="34" charset="0"/>
                <a:cs typeface="Calibri" panose="020F0502020204030204" pitchFamily="34" charset="0"/>
              </a:rPr>
              <a:t>terapija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sr-Latn-RS" b="1" dirty="0"/>
              <a:t>Teorijski modeli u praksi KP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662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863"/>
    </mc:Choice>
    <mc:Fallback xmlns="">
      <p:transition spd="slow" advTm="77863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75520" y="1517300"/>
            <a:ext cx="8712968" cy="4843307"/>
          </a:xfrm>
        </p:spPr>
        <p:txBody>
          <a:bodyPr>
            <a:normAutofit lnSpcReduction="10000"/>
          </a:bodyPr>
          <a:lstStyle/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Empatično razumevanje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 koje počiva na saosećanju. </a:t>
            </a:r>
          </a:p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Deskripcija,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bez predrasuda i etiketa ( opis i razumevanje umesto interpretacije).</a:t>
            </a:r>
          </a:p>
          <a:p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Subjekt-pojedinac je u centru spoznaje i polazi se od njegovih </a:t>
            </a:r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doživljavanja i osećanja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Relevantan je </a:t>
            </a:r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lični doživljaj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, a ne “stvarnost”.</a:t>
            </a:r>
          </a:p>
          <a:p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Čovek biva </a:t>
            </a:r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posmatran u svojoj celini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kao delujući subjekt, kao biološko, psihološko i socijalno biće.</a:t>
            </a:r>
          </a:p>
          <a:p>
            <a:r>
              <a:rPr lang="sr-Latn-CS" sz="2600" b="1" i="1" dirty="0">
                <a:latin typeface="Calibri" panose="020F0502020204030204" pitchFamily="34" charset="0"/>
                <a:cs typeface="Calibri" panose="020F0502020204030204" pitchFamily="34" charset="0"/>
              </a:rPr>
              <a:t>Retko korišćenje testova</a:t>
            </a:r>
            <a:r>
              <a:rPr lang="sr-Latn-CS" sz="2600" i="1" dirty="0">
                <a:latin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sr-Latn-CS" sz="2600" dirty="0">
                <a:latin typeface="Calibri" panose="020F0502020204030204" pitchFamily="34" charset="0"/>
                <a:cs typeface="Calibri" panose="020F0502020204030204" pitchFamily="34" charset="0"/>
              </a:rPr>
              <a:t>Koriste se kvalitativne metode  (intervju) ili alternativni “instrumenti” u zavisnosti od pravca (skale procene i sl.)</a:t>
            </a:r>
            <a:endParaRPr lang="sr-Latn-C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828762" cy="706090"/>
          </a:xfrm>
        </p:spPr>
        <p:txBody>
          <a:bodyPr>
            <a:normAutofit/>
          </a:bodyPr>
          <a:lstStyle/>
          <a:p>
            <a:r>
              <a:rPr lang="sr-Latn-CS" b="1" dirty="0">
                <a:latin typeface="Calibri" panose="020F0502020204030204" pitchFamily="34" charset="0"/>
                <a:cs typeface="Calibri" panose="020F0502020204030204" pitchFamily="34" charset="0"/>
              </a:rPr>
              <a:t>Humanistička psihologija i klinička procena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09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846"/>
    </mc:Choice>
    <mc:Fallback xmlns="">
      <p:transition spd="slow" advTm="157846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63040" y="1419366"/>
            <a:ext cx="9832489" cy="5175071"/>
          </a:xfrm>
        </p:spPr>
        <p:txBody>
          <a:bodyPr/>
          <a:lstStyle/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Izbegavanje psihijatrijske i psihološke terminologije.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zbegavanje kategorijalnog pristupa i klasifikacija.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Osobine ličnosti se najpre pozitivno konotiraju kao </a:t>
            </a:r>
            <a:r>
              <a:rPr lang="sr-Latn-R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korisna razvojna rešenja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koja su imala svoju adaptivnu funkciju   (pre nego što se radi na njihovoj promeni).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Naglasak na </a:t>
            </a:r>
            <a:r>
              <a:rPr lang="sr-Latn-R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snagama, rezilijenciji i resursima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ličnosti.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Simptomi i poremećaji se stavljaju </a:t>
            </a:r>
            <a:r>
              <a:rPr lang="sr-Latn-R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u kontekst 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negativnih sredinskih faktora.</a:t>
            </a:r>
          </a:p>
          <a:p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Psihički poremećaji se posmatraju kao posledice interpersonalnih poremećaja (slično kao kod teorije objektnih odnosa!), ali više vezano za </a:t>
            </a:r>
            <a:r>
              <a:rPr lang="sr-Latn-R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ovde-i-sada.</a:t>
            </a:r>
            <a:r>
              <a:rPr lang="sr-Latn-R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19536" y="260648"/>
            <a:ext cx="8229600" cy="864096"/>
          </a:xfrm>
        </p:spPr>
        <p:txBody>
          <a:bodyPr>
            <a:normAutofit/>
          </a:bodyPr>
          <a:lstStyle/>
          <a:p>
            <a:r>
              <a:rPr lang="sr-Latn-RS" b="1" dirty="0"/>
              <a:t>Opis ličnosti i pozitivna konotacija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2299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519"/>
    </mc:Choice>
    <mc:Fallback xmlns="">
      <p:transition spd="slow" advTm="67519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83644" y="1417639"/>
            <a:ext cx="9369778" cy="4762444"/>
          </a:xfrm>
        </p:spPr>
        <p:txBody>
          <a:bodyPr>
            <a:normAutofit/>
          </a:bodyPr>
          <a:lstStyle/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Rad sa porodicama i većim sistemima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Koncept „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Identifikovanog  pacijenta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“ - </a:t>
            </a:r>
            <a:r>
              <a:rPr lang="sr-Latn-R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bolestan je sistem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, a ne pojedinac</a:t>
            </a:r>
          </a:p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Fokus posmatranja je sistem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umesto pojedinca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Naglasak na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cirkularnoj kauzalnosti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za razliku od linearne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Kliničar je „ispod“ pacijenta/klijenta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Pacijent i njegov sistem su vodič za terapeute, terapeuti  su tu da poremete patološku homeostazu, da bi se sistem sam izlečio.</a:t>
            </a:r>
          </a:p>
          <a:p>
            <a:endParaRPr lang="sr-Latn-RS" sz="2800" dirty="0"/>
          </a:p>
          <a:p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1" y="430924"/>
            <a:ext cx="9523412" cy="903890"/>
          </a:xfrm>
        </p:spPr>
        <p:txBody>
          <a:bodyPr>
            <a:noAutofit/>
          </a:bodyPr>
          <a:lstStyle/>
          <a:p>
            <a:r>
              <a:rPr lang="sr-Latn-RS" b="1" dirty="0"/>
              <a:t>Sistemska paradigma</a:t>
            </a:r>
            <a:br>
              <a:rPr lang="sr-Latn-RS" dirty="0"/>
            </a:b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92820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709"/>
    </mc:Choice>
    <mc:Fallback xmlns="">
      <p:transition spd="slow" advTm="108709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737" y="225912"/>
            <a:ext cx="9412609" cy="882126"/>
          </a:xfrm>
        </p:spPr>
        <p:txBody>
          <a:bodyPr>
            <a:noAutofit/>
          </a:bodyPr>
          <a:lstStyle/>
          <a:p>
            <a:r>
              <a:rPr lang="sr-Latn-RS" b="1" dirty="0"/>
              <a:t>Sistemska paradigma i klinička procena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3948" y="1409253"/>
            <a:ext cx="10248452" cy="4716912"/>
          </a:xfrm>
        </p:spPr>
        <p:txBody>
          <a:bodyPr>
            <a:noAutofit/>
          </a:bodyPr>
          <a:lstStyle/>
          <a:p>
            <a:r>
              <a:rPr lang="vi-VN" sz="2400" dirty="0">
                <a:latin typeface="Calibri" pitchFamily="34" charset="0"/>
              </a:rPr>
              <a:t>Dijagnoze su izražene u formi hipoteza.</a:t>
            </a:r>
            <a:endParaRPr lang="en-US" sz="2400" dirty="0">
              <a:latin typeface="Calibri" pitchFamily="34" charset="0"/>
            </a:endParaRPr>
          </a:p>
          <a:p>
            <a:r>
              <a:rPr lang="vi-VN" sz="2400" dirty="0">
                <a:latin typeface="Calibri" pitchFamily="34" charset="0"/>
              </a:rPr>
              <a:t>Određivanje porodičnog životnog ciklusa </a:t>
            </a:r>
            <a:endParaRPr lang="en-US" sz="2400" dirty="0">
              <a:latin typeface="Calibri" pitchFamily="34" charset="0"/>
            </a:endParaRPr>
          </a:p>
          <a:p>
            <a:r>
              <a:rPr lang="vi-VN" sz="2400" dirty="0">
                <a:latin typeface="Calibri" pitchFamily="34" charset="0"/>
              </a:rPr>
              <a:t>Predmet procene su grupe (</a:t>
            </a:r>
            <a:r>
              <a:rPr lang="hr-HR" sz="2400" dirty="0">
                <a:latin typeface="Calibri" pitchFamily="34" charset="0"/>
              </a:rPr>
              <a:t>parovi, </a:t>
            </a:r>
            <a:r>
              <a:rPr lang="vi-VN" sz="2400" dirty="0">
                <a:latin typeface="Calibri" pitchFamily="34" charset="0"/>
              </a:rPr>
              <a:t>porodice) i relacije.</a:t>
            </a:r>
            <a:endParaRPr lang="en-US" sz="2400" dirty="0">
              <a:latin typeface="Calibri" pitchFamily="34" charset="0"/>
            </a:endParaRPr>
          </a:p>
          <a:p>
            <a:r>
              <a:rPr lang="en-US" sz="2400" dirty="0" err="1">
                <a:latin typeface="Calibri" pitchFamily="34" charset="0"/>
              </a:rPr>
              <a:t>Instrumenti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procene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>
              <a:buNone/>
            </a:pPr>
            <a:r>
              <a:rPr lang="sr-Latn-RS" sz="2400" dirty="0">
                <a:latin typeface="Calibri" pitchFamily="34" charset="0"/>
              </a:rPr>
              <a:t>a)	s</a:t>
            </a:r>
            <a:r>
              <a:rPr lang="vi-VN" sz="2400" dirty="0">
                <a:latin typeface="Calibri" pitchFamily="34" charset="0"/>
              </a:rPr>
              <a:t>trukturirani intervjui, upitnici i izveštaji o ponašanju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vi-VN" sz="2400" dirty="0">
                <a:latin typeface="Calibri" pitchFamily="34" charset="0"/>
              </a:rPr>
              <a:t>opservacija</a:t>
            </a:r>
            <a:endParaRPr lang="en-US" sz="2400" dirty="0">
              <a:latin typeface="Calibri" pitchFamily="34" charset="0"/>
            </a:endParaRPr>
          </a:p>
          <a:p>
            <a:pPr>
              <a:buNone/>
            </a:pPr>
            <a:r>
              <a:rPr lang="sr-Latn-RS" sz="2400" dirty="0">
                <a:latin typeface="Calibri" pitchFamily="34" charset="0"/>
              </a:rPr>
              <a:t>b)  r</a:t>
            </a:r>
            <a:r>
              <a:rPr lang="vi-VN" sz="2400" dirty="0">
                <a:latin typeface="Calibri" pitchFamily="34" charset="0"/>
              </a:rPr>
              <a:t>elaciona dijagnoza (interpersonalni i kontekstualni faktori</a:t>
            </a:r>
            <a:r>
              <a:rPr lang="sr-Latn-RS" sz="2400" dirty="0">
                <a:latin typeface="Calibri" pitchFamily="34" charset="0"/>
              </a:rPr>
              <a:t>)</a:t>
            </a:r>
            <a:endParaRPr lang="en-US" sz="2400" dirty="0">
              <a:latin typeface="Calibri" pitchFamily="34" charset="0"/>
            </a:endParaRPr>
          </a:p>
          <a:p>
            <a:pPr>
              <a:buNone/>
            </a:pPr>
            <a:r>
              <a:rPr lang="sr-Latn-RS" sz="2400" dirty="0">
                <a:latin typeface="Calibri" pitchFamily="34" charset="0"/>
              </a:rPr>
              <a:t>c)   u</a:t>
            </a:r>
            <a:r>
              <a:rPr lang="vi-VN" sz="2400" dirty="0">
                <a:latin typeface="Calibri" pitchFamily="34" charset="0"/>
              </a:rPr>
              <a:t>nutarporodični odnosi</a:t>
            </a:r>
            <a:endParaRPr lang="en-US" sz="2400" dirty="0">
              <a:latin typeface="Calibri" pitchFamily="34" charset="0"/>
            </a:endParaRPr>
          </a:p>
          <a:p>
            <a:pPr>
              <a:buNone/>
            </a:pPr>
            <a:r>
              <a:rPr lang="sr-Latn-RS" sz="2400" dirty="0">
                <a:latin typeface="Calibri" pitchFamily="34" charset="0"/>
              </a:rPr>
              <a:t>d)  r</a:t>
            </a:r>
            <a:r>
              <a:rPr lang="vi-VN" sz="2400" dirty="0">
                <a:latin typeface="Calibri" pitchFamily="34" charset="0"/>
              </a:rPr>
              <a:t>azvojne specifičnosti i transgeneracijski prenos - </a:t>
            </a:r>
            <a:r>
              <a:rPr lang="sr-Latn-RS" sz="2400" b="1" dirty="0">
                <a:latin typeface="Calibri" pitchFamily="34" charset="0"/>
              </a:rPr>
              <a:t>g</a:t>
            </a:r>
            <a:r>
              <a:rPr lang="vi-VN" sz="2400" b="1" dirty="0">
                <a:latin typeface="Calibri" pitchFamily="34" charset="0"/>
              </a:rPr>
              <a:t>enogram </a:t>
            </a:r>
            <a:endParaRPr lang="en-US" sz="2400" b="1" dirty="0">
              <a:latin typeface="Calibri" pitchFamily="34" charset="0"/>
            </a:endParaRPr>
          </a:p>
          <a:p>
            <a:pPr>
              <a:buNone/>
            </a:pPr>
            <a:r>
              <a:rPr lang="sr-Latn-RS" sz="2400" dirty="0">
                <a:latin typeface="Calibri" pitchFamily="34" charset="0"/>
              </a:rPr>
              <a:t>e)	 p</a:t>
            </a:r>
            <a:r>
              <a:rPr lang="vi-VN" sz="2400" dirty="0">
                <a:latin typeface="Calibri" pitchFamily="34" charset="0"/>
              </a:rPr>
              <a:t>ovezanost porodice sa drugim sistemima iz okruženje –</a:t>
            </a:r>
            <a:r>
              <a:rPr lang="sr-Latn-RS" sz="2400" b="1" dirty="0">
                <a:latin typeface="Calibri" pitchFamily="34" charset="0"/>
              </a:rPr>
              <a:t>e</a:t>
            </a:r>
            <a:r>
              <a:rPr lang="vi-VN" sz="2400" b="1" dirty="0">
                <a:latin typeface="Calibri" pitchFamily="34" charset="0"/>
              </a:rPr>
              <a:t>ko mapa</a:t>
            </a:r>
            <a:endParaRPr lang="en-US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764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981" y="624110"/>
            <a:ext cx="9772631" cy="914234"/>
          </a:xfrm>
        </p:spPr>
        <p:txBody>
          <a:bodyPr/>
          <a:lstStyle/>
          <a:p>
            <a:r>
              <a:rPr lang="sr-Latn-RS" b="1" dirty="0"/>
              <a:t>Sistemska paradigma i klinička procena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5113" y="1735567"/>
            <a:ext cx="8915400" cy="3777622"/>
          </a:xfrm>
        </p:spPr>
        <p:txBody>
          <a:bodyPr>
            <a:normAutofit/>
          </a:bodyPr>
          <a:lstStyle/>
          <a:p>
            <a:r>
              <a:rPr lang="en-US" sz="2400" dirty="0"/>
              <a:t>P</a:t>
            </a:r>
            <a:r>
              <a:rPr lang="sr-Latn-RS" sz="2400" dirty="0"/>
              <a:t>orodična struktura</a:t>
            </a:r>
          </a:p>
          <a:p>
            <a:r>
              <a:rPr lang="en-US" sz="2400" dirty="0"/>
              <a:t>F</a:t>
            </a:r>
            <a:r>
              <a:rPr lang="sr-Latn-RS" sz="2400" dirty="0"/>
              <a:t>aze životnog ciklusa</a:t>
            </a:r>
          </a:p>
          <a:p>
            <a:r>
              <a:rPr lang="en-US" sz="2400" dirty="0"/>
              <a:t>P</a:t>
            </a:r>
            <a:r>
              <a:rPr lang="sr-Latn-RS" sz="2400" dirty="0"/>
              <a:t>onavljenje obrazaca kroz generacije</a:t>
            </a:r>
          </a:p>
          <a:p>
            <a:r>
              <a:rPr lang="sr-Latn-RS" sz="2400" dirty="0"/>
              <a:t>Životni događaji i porodično funkcionisanje</a:t>
            </a:r>
          </a:p>
          <a:p>
            <a:r>
              <a:rPr lang="sr-Latn-RS" sz="2400" dirty="0"/>
              <a:t>Obrasci odnosa - trouglovi, koalicije, alijanse, granice</a:t>
            </a:r>
          </a:p>
          <a:p>
            <a:r>
              <a:rPr lang="sr-Latn-RS" sz="2400" dirty="0"/>
              <a:t>Porodični balansi i disbalansi- uloge, funkcionisanje, vrednosti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2335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3699" y="624110"/>
            <a:ext cx="9780914" cy="962952"/>
          </a:xfrm>
        </p:spPr>
        <p:txBody>
          <a:bodyPr>
            <a:normAutofit fontScale="90000"/>
          </a:bodyPr>
          <a:lstStyle/>
          <a:p>
            <a:r>
              <a:rPr lang="sr-Latn-RS" b="1" dirty="0"/>
              <a:t>Varijetet postmodernih pristupa- četvrte sile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2711" y="1587062"/>
            <a:ext cx="9722849" cy="4324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Od 60tih na ovamo, stotine ideologija su propagirane: 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Transpersonalna psihologija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Psihologija porodičnih sistema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Feministička psihologija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Multikulturna psihologija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Ekopsihologija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Socijalni konstrukcionizam i postmodernizam</a:t>
            </a:r>
          </a:p>
          <a:p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8650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980"/>
    </mc:Choice>
    <mc:Fallback xmlns="">
      <p:transition spd="slow" advTm="3898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854" y="624110"/>
            <a:ext cx="9791426" cy="1114379"/>
          </a:xfrm>
        </p:spPr>
        <p:txBody>
          <a:bodyPr>
            <a:normAutofit fontScale="90000"/>
          </a:bodyPr>
          <a:lstStyle/>
          <a:p>
            <a:r>
              <a:rPr lang="sr-Latn-RS" b="1" dirty="0"/>
              <a:t>Kolektivna nova paradigma: zajedničke teme </a:t>
            </a:r>
            <a:br>
              <a:rPr lang="sr-Latn-RS" b="1" dirty="0"/>
            </a:br>
            <a:r>
              <a:rPr lang="sr-Latn-RS" b="1" dirty="0"/>
              <a:t>                          </a:t>
            </a:r>
            <a:r>
              <a:rPr lang="sr-Latn-RS" sz="2800" dirty="0"/>
              <a:t>(Ratts &amp;Pederson, 2014)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133600"/>
            <a:ext cx="9980612" cy="3777622"/>
          </a:xfrm>
        </p:spPr>
        <p:txBody>
          <a:bodyPr>
            <a:normAutofit/>
          </a:bodyPr>
          <a:lstStyle/>
          <a:p>
            <a:r>
              <a:rPr lang="sr-Latn-RS" sz="3200" dirty="0">
                <a:latin typeface="Calibri" panose="020F0502020204030204" pitchFamily="34" charset="0"/>
                <a:cs typeface="Calibri" panose="020F0502020204030204" pitchFamily="34" charset="0"/>
              </a:rPr>
              <a:t>Veća tolerancija ambivalentnosti</a:t>
            </a:r>
          </a:p>
          <a:p>
            <a:r>
              <a:rPr lang="sr-Latn-RS" sz="3200" dirty="0">
                <a:latin typeface="Calibri" panose="020F0502020204030204" pitchFamily="34" charset="0"/>
                <a:cs typeface="Calibri" panose="020F0502020204030204" pitchFamily="34" charset="0"/>
              </a:rPr>
              <a:t>Veći naglasak na subjektivizmu</a:t>
            </a:r>
          </a:p>
          <a:p>
            <a:r>
              <a:rPr lang="sr-Latn-RS" sz="3200" dirty="0">
                <a:latin typeface="Calibri" panose="020F0502020204030204" pitchFamily="34" charset="0"/>
                <a:cs typeface="Calibri" panose="020F0502020204030204" pitchFamily="34" charset="0"/>
              </a:rPr>
              <a:t>Poštovanje nelinearnosti dinamike</a:t>
            </a:r>
          </a:p>
          <a:p>
            <a:r>
              <a:rPr lang="sr-Latn-RS" sz="3200" dirty="0">
                <a:latin typeface="Calibri" panose="020F0502020204030204" pitchFamily="34" charset="0"/>
                <a:cs typeface="Calibri" panose="020F0502020204030204" pitchFamily="34" charset="0"/>
              </a:rPr>
              <a:t>Prepoznavanje multidimenzionalnih, višestrukih istina</a:t>
            </a:r>
          </a:p>
          <a:p>
            <a:r>
              <a:rPr lang="sr-Latn-RS" sz="3200" dirty="0">
                <a:latin typeface="Calibri" panose="020F0502020204030204" pitchFamily="34" charset="0"/>
                <a:cs typeface="Calibri" panose="020F0502020204030204" pitchFamily="34" charset="0"/>
              </a:rPr>
              <a:t>Vrednost kvalitativnih metoda</a:t>
            </a:r>
          </a:p>
          <a:p>
            <a:pPr marL="0" indent="0">
              <a:buNone/>
            </a:pPr>
            <a:endParaRPr lang="sr-Latn-R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55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155"/>
    </mc:Choice>
    <mc:Fallback xmlns="">
      <p:transition spd="slow" advTm="32155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44531" y="1508725"/>
            <a:ext cx="9120693" cy="4810539"/>
          </a:xfrm>
        </p:spPr>
        <p:txBody>
          <a:bodyPr>
            <a:normAutofit/>
          </a:bodyPr>
          <a:lstStyle/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Danas najčešće u upotrebi! 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(Kazdan 2008)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Podrazumeva korišćenje  različitih teorijskih koncepata u funkciji što boljeg razumevanja ličnosti i poremećaja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 npr. mnogi humanistički orijentisani terapeuti koriste koncept objektnih relacija ili mehanizama odbrane...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Obezbeđuje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mnogostruke diskurse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 posmatranju pojava, kao i različite okvire za objašnjavanje raznolikosti i jedinstvenosti pojedinačnih slučajeva.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rmAutofit/>
          </a:bodyPr>
          <a:lstStyle/>
          <a:p>
            <a:r>
              <a:rPr lang="sr-Latn-RS" b="1" dirty="0"/>
              <a:t>Izvan 4 sile: Integrativni pristup </a:t>
            </a:r>
          </a:p>
        </p:txBody>
      </p:sp>
    </p:spTree>
    <p:extLst>
      <p:ext uri="{BB962C8B-B14F-4D97-AF65-F5344CB8AC3E}">
        <p14:creationId xmlns:p14="http://schemas.microsoft.com/office/powerpoint/2010/main" val="336100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504"/>
    </mc:Choice>
    <mc:Fallback xmlns="">
      <p:transition spd="slow" advTm="103504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6285" y="1344706"/>
            <a:ext cx="9937820" cy="5252646"/>
          </a:xfrm>
        </p:spPr>
        <p:txBody>
          <a:bodyPr>
            <a:normAutofit/>
          </a:bodyPr>
          <a:lstStyle/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Klinička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praksa je uvek integrativna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: potrebno je sagledavati pojedinačni slučaj sa različitih diskursa  („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What works for whom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“) </a:t>
            </a:r>
          </a:p>
          <a:p>
            <a:r>
              <a:rPr lang="sr-Latn-C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Jedan pristup često nije dovoljan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da osvetli celokupnu kompleksnost ličnosti.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Paradigme ne isključuju jedna drugu, naprotiv, one su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komplementarne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 u praksi.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Gotovo sve paradigme posle psihoanalize su delom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derivat psihoanalize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, ali više socijalno orijentisane iako koriste njene koncepte (javno ili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tajno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109728" indent="0"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rmAutofit/>
          </a:bodyPr>
          <a:lstStyle/>
          <a:p>
            <a:r>
              <a:rPr lang="sr-Latn-RS" b="1" dirty="0"/>
              <a:t>Integracija paradigmi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8609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806"/>
    </mc:Choice>
    <mc:Fallback xmlns="">
      <p:transition spd="slow" advTm="73806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1587062"/>
            <a:ext cx="9980612" cy="4324160"/>
          </a:xfrm>
        </p:spPr>
        <p:txBody>
          <a:bodyPr>
            <a:noAutofit/>
          </a:bodyPr>
          <a:lstStyle/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Novi modeli razumevanja, interpretacije ili terapije ličnosti i poremećaja razvijeni su na osnovama starih ili kao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kontrapunkt, ili kao varijacije na temu.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U postmodernoj eri, paradigme su se prirodno približile jedna drugoj i međusobno se dopunjuju  (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integrativni modeli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Različite paradigme dobijaju primat u objašnjavanju pojedinačnog slučaja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kao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optimal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ne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za objašnjavanje i razumevanje te ličnosti i </a:t>
            </a:r>
            <a:r>
              <a:rPr lang="sr-Latn-CS" sz="2800">
                <a:latin typeface="Calibri" panose="020F0502020204030204" pitchFamily="34" charset="0"/>
                <a:cs typeface="Calibri" panose="020F0502020204030204" pitchFamily="34" charset="0"/>
              </a:rPr>
              <a:t>tog poremećaja </a:t>
            </a:r>
            <a:r>
              <a:rPr lang="sr-Latn-CS" sz="2800" dirty="0">
                <a:latin typeface="Calibri" panose="020F0502020204030204" pitchFamily="34" charset="0"/>
                <a:cs typeface="Calibri" panose="020F0502020204030204" pitchFamily="34" charset="0"/>
              </a:rPr>
              <a:t>i u određenim fazama terapije.</a:t>
            </a:r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r-Latn-R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5297"/>
          </a:xfrm>
        </p:spPr>
        <p:txBody>
          <a:bodyPr>
            <a:normAutofit/>
          </a:bodyPr>
          <a:lstStyle/>
          <a:p>
            <a:r>
              <a:rPr lang="sr-Latn-RS" b="1" dirty="0">
                <a:cs typeface="Calibri" panose="020F0502020204030204" pitchFamily="34" charset="0"/>
              </a:rPr>
              <a:t>Integrativni pristup</a:t>
            </a:r>
          </a:p>
        </p:txBody>
      </p:sp>
    </p:spTree>
    <p:extLst>
      <p:ext uri="{BB962C8B-B14F-4D97-AF65-F5344CB8AC3E}">
        <p14:creationId xmlns:p14="http://schemas.microsoft.com/office/powerpoint/2010/main" val="73988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798"/>
    </mc:Choice>
    <mc:Fallback xmlns="">
      <p:transition spd="slow" advTm="8179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i="1" dirty="0" err="1"/>
              <a:t>Psihološke</a:t>
            </a:r>
            <a:r>
              <a:rPr lang="en-GB" b="1" i="1" dirty="0"/>
              <a:t> </a:t>
            </a:r>
            <a:r>
              <a:rPr lang="en-GB" b="1" i="1" dirty="0" err="1"/>
              <a:t>teorije</a:t>
            </a:r>
            <a:r>
              <a:rPr lang="en-GB" b="1" i="1" dirty="0"/>
              <a:t> </a:t>
            </a:r>
            <a:r>
              <a:rPr lang="en-GB" b="1" i="1" dirty="0" err="1"/>
              <a:t>ličnosti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1083733" y="1700214"/>
            <a:ext cx="10100734" cy="4752975"/>
          </a:xfrm>
        </p:spPr>
        <p:txBody>
          <a:bodyPr/>
          <a:lstStyle/>
          <a:p>
            <a:pPr marL="0" indent="0"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sr-Latn-RS" sz="2400" b="1" dirty="0"/>
              <a:t>Definicija- </a:t>
            </a:r>
            <a:r>
              <a:rPr lang="sr-Latn-RS" sz="2400" dirty="0"/>
              <a:t>kao n</a:t>
            </a:r>
            <a:r>
              <a:rPr lang="en-GB" sz="2400" dirty="0" err="1"/>
              <a:t>aučni</a:t>
            </a:r>
            <a:r>
              <a:rPr lang="en-GB" sz="2400" dirty="0"/>
              <a:t> </a:t>
            </a:r>
            <a:r>
              <a:rPr lang="sr-Latn-RS" sz="2400" dirty="0"/>
              <a:t>modeli, pomoću:</a:t>
            </a:r>
          </a:p>
          <a:p>
            <a:pPr>
              <a:spcAft>
                <a:spcPts val="600"/>
              </a:spcAft>
              <a:defRPr/>
            </a:pPr>
            <a:r>
              <a:rPr lang="en-GB" sz="2400" dirty="0" err="1"/>
              <a:t>definicij</a:t>
            </a:r>
            <a:r>
              <a:rPr lang="sr-Latn-RS" sz="2400" dirty="0"/>
              <a:t>a</a:t>
            </a:r>
            <a:r>
              <a:rPr lang="en-GB" sz="2400" dirty="0"/>
              <a:t>, </a:t>
            </a:r>
            <a:r>
              <a:rPr lang="en-GB" sz="2400" dirty="0" err="1"/>
              <a:t>opisa</a:t>
            </a:r>
            <a:r>
              <a:rPr lang="sr-Latn-RS" sz="2400" dirty="0"/>
              <a:t>, </a:t>
            </a:r>
            <a:r>
              <a:rPr lang="en-GB" sz="2400" dirty="0" err="1"/>
              <a:t>objašnjenja</a:t>
            </a:r>
            <a:r>
              <a:rPr lang="en-GB" sz="2400" dirty="0"/>
              <a:t>, </a:t>
            </a:r>
            <a:endParaRPr lang="sr-Latn-RS" sz="2400" dirty="0"/>
          </a:p>
          <a:p>
            <a:pPr>
              <a:spcAft>
                <a:spcPts val="600"/>
              </a:spcAft>
              <a:defRPr/>
            </a:pPr>
            <a:r>
              <a:rPr lang="en-GB" sz="2400" dirty="0" err="1"/>
              <a:t>terminologij</a:t>
            </a:r>
            <a:r>
              <a:rPr lang="sr-Latn-RS" sz="2400" dirty="0"/>
              <a:t>e</a:t>
            </a:r>
            <a:r>
              <a:rPr lang="en-GB" sz="2400" dirty="0"/>
              <a:t> i </a:t>
            </a:r>
            <a:endParaRPr lang="sr-Latn-RS" sz="2400" dirty="0"/>
          </a:p>
          <a:p>
            <a:pPr>
              <a:spcAft>
                <a:spcPts val="600"/>
              </a:spcAft>
              <a:defRPr/>
            </a:pPr>
            <a:r>
              <a:rPr lang="en-GB" sz="2400" dirty="0" err="1"/>
              <a:t>metodologij</a:t>
            </a:r>
            <a:r>
              <a:rPr lang="sr-Latn-RS" sz="2400" dirty="0"/>
              <a:t>e</a:t>
            </a:r>
            <a:r>
              <a:rPr lang="en-GB" sz="2400" dirty="0"/>
              <a:t> </a:t>
            </a:r>
            <a:endParaRPr lang="sr-Latn-RS" sz="2400" dirty="0"/>
          </a:p>
          <a:p>
            <a:pPr marL="0" indent="0"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sr-Latn-RS" sz="2400" b="1" dirty="0"/>
              <a:t>F</a:t>
            </a:r>
            <a:r>
              <a:rPr lang="en-GB" sz="2400" b="1" dirty="0" err="1"/>
              <a:t>unkcij</a:t>
            </a:r>
            <a:r>
              <a:rPr lang="sr-Latn-RS" sz="2400" b="1" dirty="0"/>
              <a:t>a-</a:t>
            </a:r>
            <a:r>
              <a:rPr lang="en-GB" sz="2400" b="1" dirty="0"/>
              <a:t> </a:t>
            </a:r>
            <a:r>
              <a:rPr lang="en-GB" sz="2400" dirty="0" err="1"/>
              <a:t>formiranja</a:t>
            </a:r>
            <a:r>
              <a:rPr lang="en-GB" sz="2400" dirty="0"/>
              <a:t> </a:t>
            </a:r>
            <a:r>
              <a:rPr lang="en-GB" sz="2400" dirty="0" err="1"/>
              <a:t>konceptualnog</a:t>
            </a:r>
            <a:r>
              <a:rPr lang="en-GB" sz="2400" dirty="0"/>
              <a:t> </a:t>
            </a:r>
            <a:r>
              <a:rPr lang="en-GB" sz="2400" dirty="0" err="1"/>
              <a:t>okvira</a:t>
            </a:r>
            <a:r>
              <a:rPr lang="en-GB" sz="2400" dirty="0"/>
              <a:t> za </a:t>
            </a:r>
            <a:endParaRPr lang="sr-Latn-RS" sz="2400" dirty="0"/>
          </a:p>
          <a:p>
            <a:pPr>
              <a:spcAft>
                <a:spcPts val="600"/>
              </a:spcAft>
              <a:defRPr/>
            </a:pPr>
            <a:r>
              <a:rPr lang="en-GB" sz="2400" dirty="0" err="1"/>
              <a:t>selekciju</a:t>
            </a:r>
            <a:r>
              <a:rPr lang="en-GB" sz="2400" dirty="0"/>
              <a:t> i </a:t>
            </a:r>
            <a:r>
              <a:rPr lang="en-GB" sz="2400" dirty="0" err="1"/>
              <a:t>organizaciju</a:t>
            </a:r>
            <a:r>
              <a:rPr lang="en-GB" sz="2400" dirty="0"/>
              <a:t> </a:t>
            </a:r>
            <a:r>
              <a:rPr lang="en-GB" sz="2400" dirty="0" err="1"/>
              <a:t>informacija</a:t>
            </a:r>
            <a:r>
              <a:rPr lang="en-GB" sz="2400" dirty="0"/>
              <a:t> o </a:t>
            </a:r>
            <a:r>
              <a:rPr lang="en-GB" sz="2400" dirty="0" err="1"/>
              <a:t>ličnosti</a:t>
            </a:r>
            <a:r>
              <a:rPr lang="en-GB" sz="2400" dirty="0"/>
              <a:t>, </a:t>
            </a:r>
            <a:endParaRPr lang="sr-Latn-RS" sz="2400" dirty="0"/>
          </a:p>
          <a:p>
            <a:pPr>
              <a:spcAft>
                <a:spcPts val="600"/>
              </a:spcAft>
              <a:defRPr/>
            </a:pPr>
            <a:r>
              <a:rPr lang="en-GB" sz="2400" dirty="0" err="1"/>
              <a:t>njihovu</a:t>
            </a:r>
            <a:r>
              <a:rPr lang="en-GB" sz="2400" dirty="0"/>
              <a:t> </a:t>
            </a:r>
            <a:r>
              <a:rPr lang="en-GB" sz="2400" dirty="0" err="1"/>
              <a:t>integraciju</a:t>
            </a:r>
            <a:r>
              <a:rPr lang="en-GB" sz="2400" dirty="0"/>
              <a:t> i </a:t>
            </a:r>
            <a:r>
              <a:rPr lang="en-GB" sz="2400" dirty="0" err="1"/>
              <a:t>interpretaciju</a:t>
            </a:r>
            <a:r>
              <a:rPr lang="en-GB" sz="2400" dirty="0"/>
              <a:t> i </a:t>
            </a:r>
            <a:endParaRPr lang="sr-Latn-RS" sz="2400" dirty="0"/>
          </a:p>
          <a:p>
            <a:pPr>
              <a:spcAft>
                <a:spcPts val="600"/>
              </a:spcAft>
              <a:defRPr/>
            </a:pPr>
            <a:r>
              <a:rPr lang="en-GB" sz="2400" dirty="0" err="1"/>
              <a:t>olakšava</a:t>
            </a:r>
            <a:r>
              <a:rPr lang="en-GB" sz="2400" dirty="0"/>
              <a:t> </a:t>
            </a:r>
            <a:r>
              <a:rPr lang="en-GB" sz="2400" dirty="0" err="1"/>
              <a:t>komunikaciju</a:t>
            </a:r>
            <a:r>
              <a:rPr lang="en-GB" sz="2400" dirty="0"/>
              <a:t> i </a:t>
            </a:r>
            <a:r>
              <a:rPr lang="en-GB" sz="2400" dirty="0" err="1"/>
              <a:t>razmenu</a:t>
            </a:r>
            <a:r>
              <a:rPr lang="en-GB" sz="2400" dirty="0"/>
              <a:t>  </a:t>
            </a:r>
            <a:r>
              <a:rPr lang="en-GB" sz="2400" dirty="0" err="1"/>
              <a:t>saznanja</a:t>
            </a:r>
            <a:r>
              <a:rPr lang="en-GB" sz="2400" dirty="0"/>
              <a:t>. </a:t>
            </a:r>
            <a:endParaRPr lang="sr-Latn-RS" sz="2400" dirty="0"/>
          </a:p>
          <a:p>
            <a:pPr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46991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i="1" dirty="0" err="1"/>
              <a:t>Psihološke</a:t>
            </a:r>
            <a:r>
              <a:rPr lang="en-GB" b="1" i="1" dirty="0"/>
              <a:t> </a:t>
            </a:r>
            <a:r>
              <a:rPr lang="en-GB" b="1" i="1" dirty="0" err="1"/>
              <a:t>teorije</a:t>
            </a:r>
            <a:r>
              <a:rPr lang="en-GB" b="1" i="1" dirty="0"/>
              <a:t> </a:t>
            </a:r>
            <a:r>
              <a:rPr lang="en-GB" b="1" i="1" dirty="0" err="1"/>
              <a:t>ličnosti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01511" y="1628775"/>
            <a:ext cx="10939640" cy="4470400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en-GB" sz="2400" b="1" dirty="0" err="1"/>
              <a:t>Osnovni</a:t>
            </a:r>
            <a:r>
              <a:rPr lang="en-GB" sz="2400" b="1" dirty="0"/>
              <a:t> problem </a:t>
            </a:r>
            <a:r>
              <a:rPr lang="en-GB" sz="2400" b="1" dirty="0" err="1"/>
              <a:t>ili</a:t>
            </a:r>
            <a:r>
              <a:rPr lang="en-GB" sz="2400" b="1" dirty="0"/>
              <a:t> i</a:t>
            </a:r>
            <a:r>
              <a:rPr lang="sr-Latn-RS" sz="2400" b="1" dirty="0"/>
              <a:t>z</a:t>
            </a:r>
            <a:r>
              <a:rPr lang="en-GB" sz="2400" b="1" dirty="0"/>
              <a:t>a</a:t>
            </a:r>
            <a:r>
              <a:rPr lang="sr-Latn-RS" sz="2400" b="1" dirty="0"/>
              <a:t>z</a:t>
            </a:r>
            <a:r>
              <a:rPr lang="en-GB" sz="2400" b="1" dirty="0" err="1"/>
              <a:t>ov</a:t>
            </a:r>
            <a:r>
              <a:rPr lang="sr-Latn-RS" sz="2400" dirty="0"/>
              <a:t>:</a:t>
            </a:r>
            <a:r>
              <a:rPr lang="en-GB" sz="2400" dirty="0"/>
              <a:t> </a:t>
            </a:r>
            <a:endParaRPr lang="sr-Latn-RS" sz="2400" dirty="0"/>
          </a:p>
          <a:p>
            <a:pPr>
              <a:lnSpc>
                <a:spcPct val="150000"/>
              </a:lnSpc>
              <a:defRPr/>
            </a:pPr>
            <a:r>
              <a:rPr lang="en-GB" sz="2400" dirty="0" err="1"/>
              <a:t>paralelno</a:t>
            </a:r>
            <a:r>
              <a:rPr lang="en-GB" sz="2400" dirty="0"/>
              <a:t> </a:t>
            </a:r>
            <a:r>
              <a:rPr lang="en-GB" sz="2400" dirty="0" err="1"/>
              <a:t>postojanj</a:t>
            </a:r>
            <a:r>
              <a:rPr lang="sr-Latn-RS" sz="2400" dirty="0"/>
              <a:t>e</a:t>
            </a:r>
            <a:r>
              <a:rPr lang="en-GB" sz="2400" dirty="0"/>
              <a:t> </a:t>
            </a:r>
            <a:r>
              <a:rPr lang="en-GB" sz="2400" dirty="0" err="1"/>
              <a:t>različitih</a:t>
            </a:r>
            <a:r>
              <a:rPr lang="en-GB" sz="2400" dirty="0"/>
              <a:t> </a:t>
            </a:r>
            <a:r>
              <a:rPr lang="en-GB" sz="2400" b="1" i="1" dirty="0" err="1"/>
              <a:t>konkurentskih</a:t>
            </a:r>
            <a:r>
              <a:rPr lang="en-GB" sz="2400" b="1" i="1" dirty="0"/>
              <a:t> </a:t>
            </a:r>
            <a:r>
              <a:rPr lang="en-GB" sz="2400" b="1" i="1" dirty="0" err="1"/>
              <a:t>modela</a:t>
            </a:r>
            <a:r>
              <a:rPr lang="sr-Latn-RS" sz="2400" dirty="0"/>
              <a:t>:</a:t>
            </a:r>
            <a:r>
              <a:rPr lang="en-GB" sz="2400" dirty="0"/>
              <a:t> </a:t>
            </a:r>
            <a:br>
              <a:rPr lang="en-GB" sz="2400" dirty="0"/>
            </a:br>
            <a:r>
              <a:rPr lang="en-GB" sz="2400" dirty="0" err="1"/>
              <a:t>psihodinamskih</a:t>
            </a:r>
            <a:r>
              <a:rPr lang="en-GB" sz="2400" dirty="0"/>
              <a:t>, </a:t>
            </a:r>
            <a:r>
              <a:rPr lang="sr-Latn-RS" sz="2400" dirty="0"/>
              <a:t>kognitivno-</a:t>
            </a:r>
            <a:r>
              <a:rPr lang="en-GB" sz="2400" dirty="0" err="1"/>
              <a:t>bihe</a:t>
            </a:r>
            <a:r>
              <a:rPr lang="sr-Latn-RS" sz="2400" dirty="0"/>
              <a:t>j</a:t>
            </a:r>
            <a:r>
              <a:rPr lang="en-GB" sz="2400" dirty="0" err="1"/>
              <a:t>vioralnih</a:t>
            </a:r>
            <a:r>
              <a:rPr lang="en-GB" sz="2400" dirty="0"/>
              <a:t>, </a:t>
            </a:r>
            <a:r>
              <a:rPr lang="sr-Latn-RS" sz="2400" dirty="0"/>
              <a:t>humanističkih i egzistencijalističkiih/</a:t>
            </a:r>
            <a:r>
              <a:rPr lang="en-GB" sz="2400" dirty="0" err="1"/>
              <a:t>fenomenoloških</a:t>
            </a:r>
            <a:r>
              <a:rPr lang="en-GB" sz="2400" dirty="0"/>
              <a:t>, </a:t>
            </a:r>
            <a:r>
              <a:rPr lang="en-GB" sz="2400" dirty="0" err="1"/>
              <a:t>interpersonalnih</a:t>
            </a:r>
            <a:r>
              <a:rPr lang="sr-Latn-RS" sz="2400" dirty="0"/>
              <a:t> i sistemkih</a:t>
            </a:r>
            <a:r>
              <a:rPr lang="en-GB" sz="2400" dirty="0"/>
              <a:t>, </a:t>
            </a:r>
            <a:r>
              <a:rPr lang="sr-Latn-RS" sz="2400" dirty="0"/>
              <a:t>modeli crta ličnosti</a:t>
            </a:r>
            <a:r>
              <a:rPr lang="en-GB" sz="2400" dirty="0"/>
              <a:t>, </a:t>
            </a:r>
            <a:r>
              <a:rPr lang="en-GB" sz="2400" dirty="0" err="1"/>
              <a:t>itd</a:t>
            </a:r>
            <a:r>
              <a:rPr lang="en-GB" sz="2400" dirty="0"/>
              <a:t>., i </a:t>
            </a:r>
            <a:r>
              <a:rPr lang="en-GB" sz="2400" dirty="0" err="1"/>
              <a:t>njihovih</a:t>
            </a:r>
            <a:r>
              <a:rPr lang="en-GB" sz="2400" dirty="0"/>
              <a:t>  </a:t>
            </a:r>
            <a:r>
              <a:rPr lang="en-GB" sz="2400" dirty="0" err="1"/>
              <a:t>brojnih</a:t>
            </a:r>
            <a:r>
              <a:rPr lang="en-GB" sz="2400" dirty="0"/>
              <a:t> </a:t>
            </a:r>
            <a:r>
              <a:rPr lang="en-GB" sz="2400" dirty="0" err="1"/>
              <a:t>podtipova</a:t>
            </a:r>
            <a:r>
              <a:rPr lang="en-GB" sz="2400" dirty="0"/>
              <a:t>. </a:t>
            </a:r>
            <a:endParaRPr lang="sr-Latn-RS" sz="2400" dirty="0"/>
          </a:p>
          <a:p>
            <a:pPr>
              <a:lnSpc>
                <a:spcPct val="150000"/>
              </a:lnSpc>
              <a:defRPr/>
            </a:pPr>
            <a:r>
              <a:rPr lang="en-GB" sz="2400" b="1" i="1" dirty="0" err="1"/>
              <a:t>izbor</a:t>
            </a:r>
            <a:r>
              <a:rPr lang="en-GB" sz="2400" b="1" i="1" dirty="0"/>
              <a:t> </a:t>
            </a:r>
            <a:r>
              <a:rPr lang="en-GB" sz="2400" b="1" i="1" dirty="0" err="1"/>
              <a:t>adekvatnog</a:t>
            </a:r>
            <a:r>
              <a:rPr lang="en-GB" sz="2400" b="1" i="1" dirty="0"/>
              <a:t> </a:t>
            </a:r>
            <a:r>
              <a:rPr lang="en-GB" sz="2400" b="1" i="1" dirty="0" err="1"/>
              <a:t>teorijskog</a:t>
            </a:r>
            <a:r>
              <a:rPr lang="en-GB" sz="2400" b="1" i="1" dirty="0"/>
              <a:t> </a:t>
            </a:r>
            <a:r>
              <a:rPr lang="en-GB" sz="2400" b="1" i="1" dirty="0" err="1"/>
              <a:t>modela</a:t>
            </a:r>
            <a:r>
              <a:rPr lang="en-GB" sz="2400" b="1" i="1" dirty="0"/>
              <a:t> </a:t>
            </a:r>
            <a:endParaRPr lang="sr-Latn-RS" sz="2400" b="1" i="1" dirty="0"/>
          </a:p>
          <a:p>
            <a:pPr>
              <a:lnSpc>
                <a:spcPct val="150000"/>
              </a:lnSpc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3741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i="1" dirty="0" err="1"/>
              <a:t>Psihološke</a:t>
            </a:r>
            <a:r>
              <a:rPr lang="en-GB" b="1" i="1" dirty="0"/>
              <a:t> </a:t>
            </a:r>
            <a:r>
              <a:rPr lang="en-GB" b="1" i="1" dirty="0" err="1"/>
              <a:t>teorije</a:t>
            </a:r>
            <a:r>
              <a:rPr lang="en-GB" b="1" i="1" dirty="0"/>
              <a:t> </a:t>
            </a:r>
            <a:r>
              <a:rPr lang="en-GB" b="1" i="1" dirty="0" err="1"/>
              <a:t>ličnosti</a:t>
            </a:r>
            <a:endParaRPr lang="en-US" dirty="0"/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778934" y="1700214"/>
            <a:ext cx="10688718" cy="4681537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sr-Latn-RS" sz="2400" dirty="0"/>
              <a:t>Da li je neka teorija ispravna, tačna, </a:t>
            </a:r>
            <a:r>
              <a:rPr lang="en-GB" sz="2400" dirty="0" err="1"/>
              <a:t>istinit</a:t>
            </a:r>
            <a:r>
              <a:rPr lang="sr-Latn-RS" sz="2400" dirty="0"/>
              <a:t>a</a:t>
            </a:r>
            <a:r>
              <a:rPr lang="en-GB" sz="2400" dirty="0"/>
              <a:t>?</a:t>
            </a:r>
            <a:endParaRPr lang="sr-Latn-RS" sz="2400" dirty="0"/>
          </a:p>
          <a:p>
            <a:pPr>
              <a:spcAft>
                <a:spcPts val="1200"/>
              </a:spcAft>
            </a:pPr>
            <a:r>
              <a:rPr lang="sr-Latn-RS" sz="2400" dirty="0"/>
              <a:t>k</a:t>
            </a:r>
            <a:r>
              <a:rPr lang="en-US" sz="2400" dirty="0" err="1"/>
              <a:t>riterijum</a:t>
            </a:r>
            <a:r>
              <a:rPr lang="en-GB" sz="2400" dirty="0"/>
              <a:t> </a:t>
            </a:r>
            <a:r>
              <a:rPr lang="en-GB" sz="2400" b="1" dirty="0"/>
              <a:t>o</a:t>
            </a:r>
            <a:r>
              <a:rPr lang="sr-Latn-RS" sz="2400" b="1" dirty="0"/>
              <a:t>buhvatnosti</a:t>
            </a:r>
          </a:p>
          <a:p>
            <a:pPr>
              <a:spcAft>
                <a:spcPts val="1200"/>
              </a:spcAft>
            </a:pPr>
            <a:r>
              <a:rPr lang="en-GB" sz="2400" b="1" dirty="0" err="1"/>
              <a:t>empirijski</a:t>
            </a:r>
            <a:r>
              <a:rPr lang="en-GB" sz="2400" b="1" dirty="0"/>
              <a:t> </a:t>
            </a:r>
            <a:r>
              <a:rPr lang="en-GB" sz="2400" dirty="0" err="1"/>
              <a:t>kriterijumi</a:t>
            </a:r>
            <a:r>
              <a:rPr lang="en-GB" sz="2400" dirty="0"/>
              <a:t> </a:t>
            </a:r>
            <a:r>
              <a:rPr lang="en-GB" sz="2400" dirty="0" err="1"/>
              <a:t>validnosti</a:t>
            </a:r>
            <a:r>
              <a:rPr lang="en-GB" sz="2400" dirty="0"/>
              <a:t> i </a:t>
            </a:r>
            <a:endParaRPr lang="sr-Latn-RS" sz="2400" dirty="0"/>
          </a:p>
          <a:p>
            <a:pPr>
              <a:spcAft>
                <a:spcPts val="1200"/>
              </a:spcAft>
            </a:pPr>
            <a:r>
              <a:rPr lang="en-GB" sz="2400" b="1" dirty="0" err="1"/>
              <a:t>pragmatički</a:t>
            </a:r>
            <a:r>
              <a:rPr lang="en-GB" sz="2400" dirty="0"/>
              <a:t> </a:t>
            </a:r>
            <a:r>
              <a:rPr lang="en-GB" sz="2400" dirty="0" err="1"/>
              <a:t>kriterijumi</a:t>
            </a:r>
            <a:r>
              <a:rPr lang="en-GB" sz="2400" dirty="0"/>
              <a:t> "</a:t>
            </a:r>
            <a:r>
              <a:rPr lang="en-GB" sz="2400" dirty="0" err="1"/>
              <a:t>upotrebljivosti</a:t>
            </a:r>
            <a:r>
              <a:rPr lang="en-GB" sz="2400" dirty="0"/>
              <a:t>". </a:t>
            </a:r>
            <a:endParaRPr lang="en-US" sz="2400" dirty="0"/>
          </a:p>
          <a:p>
            <a:pPr>
              <a:spcAft>
                <a:spcPts val="1200"/>
              </a:spcAft>
            </a:pPr>
            <a:r>
              <a:rPr lang="en-GB" sz="2400" dirty="0"/>
              <a:t> </a:t>
            </a:r>
            <a:r>
              <a:rPr lang="en-GB" sz="2400" dirty="0" err="1"/>
              <a:t>isključivo</a:t>
            </a:r>
            <a:r>
              <a:rPr lang="en-GB" sz="2400" dirty="0"/>
              <a:t> </a:t>
            </a:r>
            <a:r>
              <a:rPr lang="en-GB" sz="2400" dirty="0" err="1"/>
              <a:t>oslanjanje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visoko</a:t>
            </a:r>
            <a:r>
              <a:rPr lang="en-GB" sz="2400" dirty="0"/>
              <a:t> </a:t>
            </a:r>
            <a:r>
              <a:rPr lang="en-GB" sz="2400" dirty="0" err="1"/>
              <a:t>postavljene</a:t>
            </a:r>
            <a:r>
              <a:rPr lang="en-GB" sz="2400" dirty="0"/>
              <a:t>  </a:t>
            </a:r>
            <a:r>
              <a:rPr lang="en-GB" sz="2400" dirty="0" err="1"/>
              <a:t>empirijske</a:t>
            </a:r>
            <a:r>
              <a:rPr lang="en-GB" sz="2400" dirty="0"/>
              <a:t> </a:t>
            </a:r>
            <a:r>
              <a:rPr lang="en-GB" sz="2400" dirty="0" err="1"/>
              <a:t>kriterijume</a:t>
            </a:r>
            <a:r>
              <a:rPr lang="en-GB" sz="2400" dirty="0"/>
              <a:t>, </a:t>
            </a:r>
            <a:r>
              <a:rPr lang="en-GB" sz="2400" dirty="0" err="1"/>
              <a:t>čini</a:t>
            </a:r>
            <a:r>
              <a:rPr lang="en-GB" sz="2400" dirty="0"/>
              <a:t> se da bi </a:t>
            </a:r>
            <a:r>
              <a:rPr lang="en-GB" sz="2400" dirty="0" err="1"/>
              <a:t>osiromašlilo</a:t>
            </a:r>
            <a:r>
              <a:rPr lang="en-GB" sz="2400" dirty="0"/>
              <a:t> </a:t>
            </a:r>
            <a:r>
              <a:rPr lang="en-GB" sz="2400" dirty="0" err="1"/>
              <a:t>kliničku</a:t>
            </a:r>
            <a:r>
              <a:rPr lang="en-GB" sz="2400" dirty="0"/>
              <a:t> psihologiju za </a:t>
            </a:r>
            <a:r>
              <a:rPr lang="en-GB" sz="2400" dirty="0" err="1"/>
              <a:t>mnoge</a:t>
            </a:r>
            <a:r>
              <a:rPr lang="en-GB" sz="2400" dirty="0"/>
              <a:t>, </a:t>
            </a:r>
            <a:r>
              <a:rPr lang="en-GB" sz="2400" dirty="0" err="1"/>
              <a:t>manje</a:t>
            </a:r>
            <a:r>
              <a:rPr lang="en-GB" sz="2400" dirty="0"/>
              <a:t> "</a:t>
            </a:r>
            <a:r>
              <a:rPr lang="en-GB" sz="2400" dirty="0" err="1"/>
              <a:t>dokazive</a:t>
            </a:r>
            <a:r>
              <a:rPr lang="en-GB" sz="2400" dirty="0"/>
              <a:t>", </a:t>
            </a:r>
            <a:r>
              <a:rPr lang="en-GB" sz="2400" dirty="0" err="1"/>
              <a:t>ali</a:t>
            </a:r>
            <a:r>
              <a:rPr lang="en-GB" sz="2400" dirty="0"/>
              <a:t> </a:t>
            </a:r>
            <a:r>
              <a:rPr lang="en-GB" sz="2400" dirty="0" err="1"/>
              <a:t>korisne</a:t>
            </a:r>
            <a:r>
              <a:rPr lang="en-GB" sz="2400" dirty="0"/>
              <a:t> </a:t>
            </a:r>
            <a:r>
              <a:rPr lang="en-GB" sz="2400" dirty="0" err="1"/>
              <a:t>psihološke</a:t>
            </a:r>
            <a:r>
              <a:rPr lang="en-GB" sz="2400" dirty="0"/>
              <a:t> </a:t>
            </a:r>
            <a:r>
              <a:rPr lang="en-GB" sz="2400" dirty="0" err="1"/>
              <a:t>konstrukte</a:t>
            </a:r>
            <a:r>
              <a:rPr lang="en-GB" sz="2400" dirty="0"/>
              <a:t>. </a:t>
            </a:r>
            <a:endParaRPr lang="sr-Latn-RS" sz="2400" dirty="0"/>
          </a:p>
          <a:p>
            <a:pPr>
              <a:spcAft>
                <a:spcPts val="1200"/>
              </a:spcAft>
            </a:pPr>
            <a:r>
              <a:rPr lang="en-GB" sz="2400" dirty="0" err="1"/>
              <a:t>Balans</a:t>
            </a:r>
            <a:r>
              <a:rPr lang="en-GB" sz="2400" dirty="0"/>
              <a:t> </a:t>
            </a:r>
            <a:r>
              <a:rPr lang="en-GB" sz="2400" dirty="0" err="1"/>
              <a:t>između</a:t>
            </a:r>
            <a:r>
              <a:rPr lang="en-GB" sz="2400" dirty="0"/>
              <a:t> </a:t>
            </a:r>
            <a:r>
              <a:rPr lang="en-GB" sz="2400" dirty="0" err="1"/>
              <a:t>zamki</a:t>
            </a:r>
            <a:r>
              <a:rPr lang="en-GB" sz="2400" dirty="0"/>
              <a:t> </a:t>
            </a:r>
            <a:r>
              <a:rPr lang="en-GB" sz="2400" b="1" dirty="0" err="1"/>
              <a:t>redukcionizma</a:t>
            </a:r>
            <a:r>
              <a:rPr lang="en-GB" sz="2400" dirty="0"/>
              <a:t> </a:t>
            </a:r>
            <a:r>
              <a:rPr lang="sr-Latn-RS" sz="2400" dirty="0"/>
              <a:t>i</a:t>
            </a:r>
            <a:r>
              <a:rPr lang="en-GB" sz="2400" dirty="0"/>
              <a:t>  </a:t>
            </a:r>
            <a:r>
              <a:rPr lang="en-GB" sz="2400" b="1" dirty="0" err="1"/>
              <a:t>neobavezujuće</a:t>
            </a:r>
            <a:r>
              <a:rPr lang="en-GB" sz="2400" b="1" dirty="0"/>
              <a:t> </a:t>
            </a:r>
            <a:r>
              <a:rPr lang="en-GB" sz="2400" b="1" dirty="0" err="1"/>
              <a:t>proizvoljnosti</a:t>
            </a:r>
            <a:r>
              <a:rPr lang="en-GB" sz="2400" b="1" dirty="0"/>
              <a:t> </a:t>
            </a:r>
            <a:r>
              <a:rPr lang="en-GB" sz="2400" dirty="0"/>
              <a:t> </a:t>
            </a:r>
            <a:endParaRPr lang="sr-Latn-R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1339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i="1" dirty="0" err="1"/>
              <a:t>Psihološke</a:t>
            </a:r>
            <a:r>
              <a:rPr lang="en-GB" b="1" i="1" dirty="0"/>
              <a:t> </a:t>
            </a:r>
            <a:r>
              <a:rPr lang="en-GB" b="1" i="1" dirty="0" err="1"/>
              <a:t>teorije</a:t>
            </a:r>
            <a:r>
              <a:rPr lang="en-GB" b="1" i="1" dirty="0"/>
              <a:t> </a:t>
            </a:r>
            <a:r>
              <a:rPr lang="en-GB" b="1" i="1" dirty="0" err="1"/>
              <a:t>ličnosti</a:t>
            </a:r>
            <a:endParaRPr lang="en-US" dirty="0"/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711200" y="1773238"/>
            <a:ext cx="10378018" cy="4325937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sz="2800" b="1" dirty="0"/>
              <a:t>Super-</a:t>
            </a:r>
            <a:r>
              <a:rPr lang="en-GB" sz="2800" b="1" dirty="0" err="1"/>
              <a:t>teorija</a:t>
            </a:r>
            <a:r>
              <a:rPr lang="en-GB" sz="2800" dirty="0"/>
              <a:t> </a:t>
            </a:r>
            <a:r>
              <a:rPr lang="en-GB" sz="2800" dirty="0" err="1"/>
              <a:t>koja</a:t>
            </a:r>
            <a:r>
              <a:rPr lang="en-GB" sz="2800" dirty="0"/>
              <a:t> bi </a:t>
            </a:r>
            <a:r>
              <a:rPr lang="en-GB" sz="2800" dirty="0" err="1"/>
              <a:t>obuhvatala</a:t>
            </a:r>
            <a:r>
              <a:rPr lang="en-GB" sz="2800" dirty="0"/>
              <a:t> "</a:t>
            </a:r>
            <a:r>
              <a:rPr lang="en-GB" sz="2800" dirty="0" err="1"/>
              <a:t>sve</a:t>
            </a:r>
            <a:r>
              <a:rPr lang="en-GB" sz="2800" dirty="0"/>
              <a:t>" o </a:t>
            </a:r>
            <a:r>
              <a:rPr lang="en-GB" sz="2800" dirty="0" err="1"/>
              <a:t>ličnosti</a:t>
            </a:r>
            <a:r>
              <a:rPr lang="en-GB" sz="2800" dirty="0"/>
              <a:t>  </a:t>
            </a:r>
            <a:r>
              <a:rPr lang="sr-Latn-RS" sz="2800" dirty="0"/>
              <a:t>-teško dostižan cilj</a:t>
            </a:r>
            <a:endParaRPr lang="en-US" sz="2800" dirty="0"/>
          </a:p>
          <a:p>
            <a:pPr>
              <a:spcAft>
                <a:spcPts val="1200"/>
              </a:spcAft>
            </a:pPr>
            <a:r>
              <a:rPr lang="en-GB" sz="2800" b="1" dirty="0" err="1"/>
              <a:t>Konstruktivistički</a:t>
            </a:r>
            <a:r>
              <a:rPr lang="en-GB" sz="2800" b="1" dirty="0"/>
              <a:t>  </a:t>
            </a:r>
            <a:r>
              <a:rPr lang="en-GB" sz="2800" b="1" dirty="0" err="1"/>
              <a:t>metateorijski</a:t>
            </a:r>
            <a:r>
              <a:rPr lang="en-GB" sz="2800" b="1" dirty="0"/>
              <a:t> </a:t>
            </a:r>
            <a:r>
              <a:rPr lang="en-GB" sz="2800" b="1" dirty="0" err="1"/>
              <a:t>okvir</a:t>
            </a:r>
            <a:r>
              <a:rPr lang="en-GB" sz="2800" b="1" dirty="0"/>
              <a:t> </a:t>
            </a:r>
            <a:r>
              <a:rPr lang="en-GB" sz="2800" dirty="0"/>
              <a:t>u </a:t>
            </a:r>
            <a:r>
              <a:rPr lang="en-GB" sz="2800" dirty="0" err="1"/>
              <a:t>pristupu</a:t>
            </a:r>
            <a:r>
              <a:rPr lang="en-GB" sz="2800" dirty="0"/>
              <a:t> </a:t>
            </a:r>
            <a:r>
              <a:rPr lang="en-GB" sz="2800" dirty="0" err="1"/>
              <a:t>ljudskoj</a:t>
            </a:r>
            <a:r>
              <a:rPr lang="en-GB" sz="2800" dirty="0"/>
              <a:t> </a:t>
            </a:r>
            <a:r>
              <a:rPr lang="en-GB" sz="2800" dirty="0" err="1"/>
              <a:t>prirodi</a:t>
            </a:r>
            <a:r>
              <a:rPr lang="en-GB" sz="2800" dirty="0"/>
              <a:t> </a:t>
            </a:r>
            <a:r>
              <a:rPr lang="en-GB" sz="2800" dirty="0" err="1"/>
              <a:t>omogućava</a:t>
            </a:r>
            <a:r>
              <a:rPr lang="en-GB" sz="2800" dirty="0"/>
              <a:t> </a:t>
            </a:r>
            <a:r>
              <a:rPr lang="en-GB" sz="2800" dirty="0" err="1"/>
              <a:t>fleksibilnost</a:t>
            </a:r>
            <a:r>
              <a:rPr lang="en-GB" sz="2800" dirty="0"/>
              <a:t> </a:t>
            </a:r>
            <a:r>
              <a:rPr lang="en-GB" sz="2800" dirty="0" err="1"/>
              <a:t>izbora</a:t>
            </a:r>
            <a:r>
              <a:rPr lang="en-GB" sz="2800" dirty="0"/>
              <a:t> </a:t>
            </a:r>
            <a:r>
              <a:rPr lang="en-GB" sz="2800" dirty="0" err="1"/>
              <a:t>alternativnih</a:t>
            </a:r>
            <a:r>
              <a:rPr lang="en-GB" sz="2800" dirty="0"/>
              <a:t> </a:t>
            </a:r>
            <a:r>
              <a:rPr lang="en-GB" sz="2800" dirty="0" err="1"/>
              <a:t>teorijskih</a:t>
            </a:r>
            <a:r>
              <a:rPr lang="en-GB" sz="2800" dirty="0"/>
              <a:t> </a:t>
            </a:r>
            <a:r>
              <a:rPr lang="en-GB" sz="2800" dirty="0" err="1"/>
              <a:t>modela</a:t>
            </a:r>
            <a:endParaRPr lang="sr-Latn-RS" sz="2800" dirty="0"/>
          </a:p>
          <a:p>
            <a:pPr>
              <a:spcAft>
                <a:spcPts val="1200"/>
              </a:spcAft>
            </a:pPr>
            <a:r>
              <a:rPr lang="en-GB" sz="2800" dirty="0" err="1"/>
              <a:t>kriterijumi</a:t>
            </a:r>
            <a:r>
              <a:rPr lang="en-GB" sz="2800" dirty="0"/>
              <a:t> </a:t>
            </a:r>
            <a:r>
              <a:rPr lang="en-GB" sz="2800" dirty="0" err="1"/>
              <a:t>izbora</a:t>
            </a:r>
            <a:r>
              <a:rPr lang="en-GB" sz="2800" dirty="0"/>
              <a:t> </a:t>
            </a:r>
            <a:r>
              <a:rPr lang="sr-Latn-RS" sz="2800" dirty="0"/>
              <a:t>bi </a:t>
            </a:r>
            <a:r>
              <a:rPr lang="en-GB" sz="2800" dirty="0" err="1"/>
              <a:t>mogli</a:t>
            </a:r>
            <a:r>
              <a:rPr lang="en-GB" sz="2800" dirty="0"/>
              <a:t> </a:t>
            </a:r>
            <a:r>
              <a:rPr lang="en-GB" sz="2800" dirty="0" err="1"/>
              <a:t>zavisiti</a:t>
            </a:r>
            <a:r>
              <a:rPr lang="en-GB" sz="2800" dirty="0"/>
              <a:t> </a:t>
            </a:r>
            <a:r>
              <a:rPr lang="en-GB" sz="2800" dirty="0" err="1"/>
              <a:t>prvenstveno</a:t>
            </a:r>
            <a:r>
              <a:rPr lang="en-GB" sz="2800" dirty="0"/>
              <a:t> od </a:t>
            </a:r>
            <a:r>
              <a:rPr lang="en-GB" sz="2800" b="1" dirty="0" err="1"/>
              <a:t>namene</a:t>
            </a:r>
            <a:r>
              <a:rPr lang="en-GB" sz="2800" b="1" dirty="0"/>
              <a:t> </a:t>
            </a:r>
            <a:r>
              <a:rPr lang="en-GB" sz="2800" b="1" dirty="0" err="1"/>
              <a:t>procene</a:t>
            </a:r>
            <a:r>
              <a:rPr lang="en-GB" sz="2400" b="1" dirty="0"/>
              <a:t>. </a:t>
            </a:r>
            <a:endParaRPr lang="sr-Latn-RS" sz="2400" b="1" dirty="0"/>
          </a:p>
        </p:txBody>
      </p:sp>
    </p:spTree>
    <p:extLst>
      <p:ext uri="{BB962C8B-B14F-4D97-AF65-F5344CB8AC3E}">
        <p14:creationId xmlns:p14="http://schemas.microsoft.com/office/powerpoint/2010/main" val="4060379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106311" y="1315155"/>
            <a:ext cx="9830340" cy="565579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000" b="1" dirty="0">
                <a:latin typeface="Calibri" pitchFamily="34" charset="0"/>
              </a:rPr>
              <a:t>Nema zajedničke  teorijske  osnove</a:t>
            </a:r>
            <a:r>
              <a:rPr lang="sr-Latn-CS" sz="2000" dirty="0">
                <a:latin typeface="Calibri" pitchFamily="34" charset="0"/>
              </a:rPr>
              <a:t>!</a:t>
            </a:r>
          </a:p>
          <a:p>
            <a:pPr>
              <a:spcBef>
                <a:spcPts val="600"/>
              </a:spcBef>
            </a:pPr>
            <a:r>
              <a:rPr lang="sr-Latn-CS" sz="2000" b="1" i="1" dirty="0">
                <a:latin typeface="Calibri" pitchFamily="34" charset="0"/>
              </a:rPr>
              <a:t>Empirizam</a:t>
            </a:r>
            <a:r>
              <a:rPr lang="sr-Latn-CS" sz="2000" i="1" dirty="0">
                <a:latin typeface="Calibri" pitchFamily="34" charset="0"/>
              </a:rPr>
              <a:t> </a:t>
            </a:r>
            <a:r>
              <a:rPr lang="sr-Latn-CS" sz="2000" dirty="0">
                <a:latin typeface="Calibri" pitchFamily="34" charset="0"/>
              </a:rPr>
              <a:t>–oslonac na iskustvo, tradiciju</a:t>
            </a:r>
            <a:endParaRPr lang="sr-Latn-CS" sz="2000" i="1" dirty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sr-Latn-CS" sz="2000" b="1" i="1" dirty="0">
                <a:latin typeface="Calibri" pitchFamily="34" charset="0"/>
              </a:rPr>
              <a:t>Eklekticizam – </a:t>
            </a:r>
            <a:r>
              <a:rPr lang="sr-Latn-CS" sz="2000" dirty="0">
                <a:latin typeface="Calibri" pitchFamily="34" charset="0"/>
              </a:rPr>
              <a:t>istovremeno koristi koncepte različitih teorijskih modela, a koji obično i ne stoje iza različitih metoda procene</a:t>
            </a:r>
          </a:p>
          <a:p>
            <a:pPr>
              <a:spcBef>
                <a:spcPts val="600"/>
              </a:spcBef>
            </a:pPr>
            <a:r>
              <a:rPr lang="sr-Latn-CS" sz="2000" dirty="0">
                <a:latin typeface="Calibri" pitchFamily="34" charset="0"/>
              </a:rPr>
              <a:t>Procena se oslanja na različite </a:t>
            </a:r>
            <a:r>
              <a:rPr lang="sr-Latn-CS" sz="2000" b="1" i="1" dirty="0">
                <a:latin typeface="Calibri" pitchFamily="34" charset="0"/>
              </a:rPr>
              <a:t>teorije,</a:t>
            </a:r>
            <a:r>
              <a:rPr lang="en-US" sz="2000" b="1" i="1" dirty="0">
                <a:latin typeface="Calibri" pitchFamily="34" charset="0"/>
              </a:rPr>
              <a:t> </a:t>
            </a:r>
            <a:r>
              <a:rPr lang="en-US" sz="2000" b="1" i="1" dirty="0" err="1">
                <a:latin typeface="Calibri" pitchFamily="34" charset="0"/>
              </a:rPr>
              <a:t>modele</a:t>
            </a:r>
            <a:r>
              <a:rPr lang="sr-Latn-RS" sz="2000" b="1" i="1" dirty="0">
                <a:latin typeface="Calibri" pitchFamily="34" charset="0"/>
              </a:rPr>
              <a:t> i</a:t>
            </a:r>
            <a:r>
              <a:rPr lang="sr-Latn-CS" sz="2000" b="1" i="1" dirty="0">
                <a:latin typeface="Calibri" pitchFamily="34" charset="0"/>
              </a:rPr>
              <a:t> koncepte ličnosti </a:t>
            </a:r>
            <a:r>
              <a:rPr lang="sr-Latn-CS" sz="2000" dirty="0">
                <a:latin typeface="Calibri" pitchFamily="34" charset="0"/>
              </a:rPr>
              <a:t>za analizu i interpretaciju podataka</a:t>
            </a:r>
            <a:endParaRPr lang="sr-Latn-CS" sz="2000" b="1" i="1" dirty="0"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sr-Latn-CS" sz="2000" dirty="0">
                <a:latin typeface="Calibri" pitchFamily="34" charset="0"/>
              </a:rPr>
              <a:t>Oslanja se  na </a:t>
            </a:r>
            <a:r>
              <a:rPr lang="sr-Latn-CS" sz="2000" b="1" i="1" dirty="0">
                <a:latin typeface="Calibri" pitchFamily="34" charset="0"/>
              </a:rPr>
              <a:t>teorije psihopatologije </a:t>
            </a:r>
            <a:r>
              <a:rPr lang="sr-Latn-CS" sz="2000" dirty="0">
                <a:latin typeface="Calibri" pitchFamily="34" charset="0"/>
              </a:rPr>
              <a:t> koje iznose hipoteze  o etiologiji pojedinih poremećaja (bio-psiho-socijalna perspektiva)</a:t>
            </a:r>
          </a:p>
          <a:p>
            <a:pPr>
              <a:spcBef>
                <a:spcPts val="600"/>
              </a:spcBef>
            </a:pPr>
            <a:r>
              <a:rPr lang="sr-Latn-CS" sz="2000" dirty="0">
                <a:latin typeface="Calibri" pitchFamily="34" charset="0"/>
              </a:rPr>
              <a:t>Oslanja se na </a:t>
            </a:r>
            <a:r>
              <a:rPr lang="sr-Latn-CS" sz="2000" b="1" i="1" dirty="0">
                <a:latin typeface="Calibri" pitchFamily="34" charset="0"/>
              </a:rPr>
              <a:t>teorije promene </a:t>
            </a:r>
            <a:r>
              <a:rPr lang="sr-Latn-CS" sz="2000" dirty="0">
                <a:latin typeface="Calibri" pitchFamily="34" charset="0"/>
              </a:rPr>
              <a:t>iz psihoterapije koje govore o tome na čemu treba raditi kako bi se dostigao terapijski cilj</a:t>
            </a:r>
          </a:p>
          <a:p>
            <a:pPr>
              <a:spcBef>
                <a:spcPts val="600"/>
              </a:spcBef>
            </a:pPr>
            <a:r>
              <a:rPr lang="sr-Latn-CS" sz="2000" dirty="0">
                <a:latin typeface="Calibri" pitchFamily="34" charset="0"/>
              </a:rPr>
              <a:t>Klinička procena je </a:t>
            </a:r>
            <a:r>
              <a:rPr lang="sr-Latn-CS" sz="2000" b="1" i="1" dirty="0">
                <a:solidFill>
                  <a:schemeClr val="tx1"/>
                </a:solidFill>
                <a:latin typeface="Calibri" pitchFamily="34" charset="0"/>
              </a:rPr>
              <a:t>medijator</a:t>
            </a:r>
            <a:r>
              <a:rPr lang="sr-Latn-CS" sz="2000" dirty="0">
                <a:solidFill>
                  <a:schemeClr val="tx1"/>
                </a:solidFill>
                <a:latin typeface="Calibri" pitchFamily="34" charset="0"/>
              </a:rPr>
              <a:t> izmedju psihologije ličnosti i psihopatologije</a:t>
            </a:r>
            <a:endParaRPr lang="sr-Latn-CS" sz="2000" i="1" dirty="0">
              <a:solidFill>
                <a:schemeClr val="tx1"/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sr-Latn-CS" sz="2000" b="1" i="1" dirty="0">
                <a:solidFill>
                  <a:schemeClr val="tx1"/>
                </a:solidFill>
                <a:latin typeface="Calibri" pitchFamily="34" charset="0"/>
              </a:rPr>
              <a:t>Opasnost  tautologije</a:t>
            </a:r>
            <a:r>
              <a:rPr lang="sr-Latn-CS" sz="2000" i="1" dirty="0">
                <a:solidFill>
                  <a:schemeClr val="tx1"/>
                </a:solidFill>
                <a:latin typeface="Calibri" pitchFamily="34" charset="0"/>
              </a:rPr>
              <a:t>:</a:t>
            </a:r>
            <a:r>
              <a:rPr lang="sr-Latn-CS" sz="2000" dirty="0">
                <a:solidFill>
                  <a:schemeClr val="tx1"/>
                </a:solidFill>
                <a:latin typeface="Calibri" pitchFamily="34" charset="0"/>
              </a:rPr>
              <a:t> prividnog i  cirkularnog objašnjavanja (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uklapanja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pacijenta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u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teorijske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postulate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na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osnovu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simptoma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na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osnovu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kojih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libri" pitchFamily="34" charset="0"/>
              </a:rPr>
              <a:t>potvr</a:t>
            </a:r>
            <a:r>
              <a:rPr lang="sr-Latn-RS" sz="2000" dirty="0">
                <a:solidFill>
                  <a:schemeClr val="tx1"/>
                </a:solidFill>
                <a:latin typeface="Calibri" pitchFamily="34" charset="0"/>
              </a:rPr>
              <a:t>đujemo validnost istih teorijskih koncepata!</a:t>
            </a:r>
            <a:r>
              <a:rPr lang="sr-Latn-CS" sz="2000" dirty="0">
                <a:solidFill>
                  <a:schemeClr val="tx1"/>
                </a:solidFill>
                <a:latin typeface="Calibri" pitchFamily="34" charset="0"/>
              </a:rPr>
              <a:t>) </a:t>
            </a:r>
            <a:endParaRPr lang="en-US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4933" y="274638"/>
            <a:ext cx="9787467" cy="706090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4000" dirty="0">
                <a:effectLst/>
                <a:latin typeface="Calibri" pitchFamily="34" charset="0"/>
              </a:rPr>
              <a:t>Teorijska osnova psiho</a:t>
            </a:r>
            <a:r>
              <a:rPr lang="en-US" sz="4000" dirty="0">
                <a:effectLst/>
                <a:latin typeface="Calibri" pitchFamily="34" charset="0"/>
              </a:rPr>
              <a:t>lo</a:t>
            </a:r>
            <a:r>
              <a:rPr lang="sr-Latn-RS" sz="4000" dirty="0">
                <a:effectLst/>
                <a:latin typeface="Calibri" pitchFamily="34" charset="0"/>
              </a:rPr>
              <a:t>ške procene</a:t>
            </a:r>
            <a:endParaRPr lang="en-US" sz="4000" dirty="0"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30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35843" y="1744717"/>
            <a:ext cx="9371012" cy="4166505"/>
          </a:xfrm>
        </p:spPr>
        <p:txBody>
          <a:bodyPr>
            <a:normAutofit/>
          </a:bodyPr>
          <a:lstStyle/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Prvi nivo interpretacije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: dovodi u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logičnu vezu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(eventualno uzročno-posledičnu) pojedinačne </a:t>
            </a:r>
            <a:r>
              <a:rPr lang="sr-Latn-R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podatke o ličnosti 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(npr. osobine majčinske nege sa tipom afektivne vezanosti osobe.)</a:t>
            </a:r>
          </a:p>
          <a:p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Drugi nivo interpretacije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: o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dnosi se na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pravljenje hipoteza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o uticaju tako povezanih pojedinačnih </a:t>
            </a:r>
            <a:r>
              <a:rPr lang="sr-Latn-R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podataka na sadašnje tegobe i probleme ispitanika,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npr. kako taj tip afektivne vezanosti utiče danas na pacijentove probleme u partnerskim relacijama..)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/>
              <a:t>Nivoi interpretacije u KP</a:t>
            </a:r>
          </a:p>
        </p:txBody>
      </p:sp>
    </p:spTree>
    <p:extLst>
      <p:ext uri="{BB962C8B-B14F-4D97-AF65-F5344CB8AC3E}">
        <p14:creationId xmlns:p14="http://schemas.microsoft.com/office/powerpoint/2010/main" val="3156577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768"/>
    </mc:Choice>
    <mc:Fallback xmlns="">
      <p:transition spd="slow" advTm="4776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3689" y="1484784"/>
            <a:ext cx="9640711" cy="4968552"/>
          </a:xfrm>
        </p:spPr>
        <p:txBody>
          <a:bodyPr>
            <a:normAutofit/>
          </a:bodyPr>
          <a:lstStyle/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Zatim tako povezane podatke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objašnjavamo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teorijskim konceptima i </a:t>
            </a:r>
            <a:r>
              <a:rPr lang="sr-Latn-R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pojedinačnoj hipotezi dodajemo “ostatak” teorije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, čime je omogućeno  povezivanje većeg broja pojava kod određene osobe.</a:t>
            </a:r>
            <a:endParaRPr lang="sr-Latn-RS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Povezivanje sa teorijama </a:t>
            </a:r>
            <a:r>
              <a:rPr lang="sr-Latn-R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omogućava predviđanje </a:t>
            </a:r>
            <a:r>
              <a:rPr lang="sr-Latn-RS" sz="2800" dirty="0">
                <a:latin typeface="Calibri" panose="020F0502020204030204" pitchFamily="34" charset="0"/>
                <a:cs typeface="Calibri" panose="020F0502020204030204" pitchFamily="34" charset="0"/>
              </a:rPr>
              <a:t>budućeg toka poremećaja </a:t>
            </a:r>
            <a:r>
              <a:rPr lang="sr-Latn-RS" sz="2800" i="1" dirty="0">
                <a:latin typeface="Calibri" panose="020F0502020204030204" pitchFamily="34" charset="0"/>
                <a:cs typeface="Calibri" panose="020F0502020204030204" pitchFamily="34" charset="0"/>
              </a:rPr>
              <a:t>(npr. ako P ima “zabranu na mišljenje”, možemo da pretpostavimo da će imati problema u akademskim postignućima i pored visokog IQ).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b="1" dirty="0"/>
              <a:t>Interpretacija</a:t>
            </a:r>
          </a:p>
        </p:txBody>
      </p:sp>
    </p:spTree>
    <p:extLst>
      <p:ext uri="{BB962C8B-B14F-4D97-AF65-F5344CB8AC3E}">
        <p14:creationId xmlns:p14="http://schemas.microsoft.com/office/powerpoint/2010/main" val="393416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559"/>
    </mc:Choice>
    <mc:Fallback xmlns="">
      <p:transition spd="slow" advTm="40559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521</TotalTime>
  <Words>2223</Words>
  <Application>Microsoft Office PowerPoint</Application>
  <PresentationFormat>Widescreen</PresentationFormat>
  <Paragraphs>257</Paragraphs>
  <Slides>29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Century Gothic</vt:lpstr>
      <vt:lpstr>Wingdings 2</vt:lpstr>
      <vt:lpstr>Wingdings 3</vt:lpstr>
      <vt:lpstr>Wisp</vt:lpstr>
      <vt:lpstr>Paradigme u kliničkoj psihologiji</vt:lpstr>
      <vt:lpstr>Teorijski modeli u praksi KP</vt:lpstr>
      <vt:lpstr>Psihološke teorije ličnosti</vt:lpstr>
      <vt:lpstr>Psihološke teorije ličnosti</vt:lpstr>
      <vt:lpstr>Psihološke teorije ličnosti</vt:lpstr>
      <vt:lpstr>Psihološke teorije ličnosti</vt:lpstr>
      <vt:lpstr>Teorijska osnova psihološke procene</vt:lpstr>
      <vt:lpstr>Nivoi interpretacije u KP</vt:lpstr>
      <vt:lpstr>Interpretacija</vt:lpstr>
      <vt:lpstr>Glavne paradigme u kliničkoj psihologiji u funkciji kliničke procene</vt:lpstr>
      <vt:lpstr> Psihoanalitički/psihodinamski pristup  </vt:lpstr>
      <vt:lpstr>Psihoanalitičke škole</vt:lpstr>
      <vt:lpstr>Psihoanalitički  vs.  psihodinamski pristup</vt:lpstr>
      <vt:lpstr>Osnovni diferencijalno-dijagnostički trijas         Psihodinamski diferencijalno dijagnostički trijas</vt:lpstr>
      <vt:lpstr>Kognitivno-bihevioralni pristup – Druga sila</vt:lpstr>
      <vt:lpstr> Humanistički pristup – Treća sila Fenomenološko – egzistencijalnistički pristup</vt:lpstr>
      <vt:lpstr>    Osnovne postavke humanističke paradigme</vt:lpstr>
      <vt:lpstr>Teorijske osnove i terapijski pravci </vt:lpstr>
      <vt:lpstr>Uzroci psihopatologije: humanistički diskurs</vt:lpstr>
      <vt:lpstr>Humanistička psihologija i klinička procena</vt:lpstr>
      <vt:lpstr>Opis ličnosti i pozitivna konotacija</vt:lpstr>
      <vt:lpstr>Sistemska paradigma </vt:lpstr>
      <vt:lpstr>Sistemska paradigma i klinička procena</vt:lpstr>
      <vt:lpstr>Sistemska paradigma i klinička procena</vt:lpstr>
      <vt:lpstr>Varijetet postmodernih pristupa- četvrte sile</vt:lpstr>
      <vt:lpstr>Kolektivna nova paradigma: zajedničke teme                            (Ratts &amp;Pederson, 2014)</vt:lpstr>
      <vt:lpstr>Izvan 4 sile: Integrativni pristup </vt:lpstr>
      <vt:lpstr>Integracija paradigmi</vt:lpstr>
      <vt:lpstr>Integrativni pristup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Paradigme u kliničkoj psihologiji Uvod</dc:title>
  <dc:creator>Mira</dc:creator>
  <cp:lastModifiedBy>Tamara Dzamonja Ignjatovic</cp:lastModifiedBy>
  <cp:revision>37</cp:revision>
  <dcterms:created xsi:type="dcterms:W3CDTF">2020-03-27T11:33:54Z</dcterms:created>
  <dcterms:modified xsi:type="dcterms:W3CDTF">2025-12-10T09:06:18Z</dcterms:modified>
</cp:coreProperties>
</file>