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69" r:id="rId8"/>
    <p:sldId id="270" r:id="rId9"/>
    <p:sldId id="272" r:id="rId10"/>
    <p:sldId id="271" r:id="rId11"/>
    <p:sldId id="273" r:id="rId12"/>
    <p:sldId id="274" r:id="rId13"/>
    <p:sldId id="275" r:id="rId14"/>
    <p:sldId id="257" r:id="rId15"/>
    <p:sldId id="258" r:id="rId16"/>
    <p:sldId id="263" r:id="rId17"/>
    <p:sldId id="259" r:id="rId18"/>
    <p:sldId id="260" r:id="rId19"/>
    <p:sldId id="261" r:id="rId20"/>
    <p:sldId id="262"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42" autoAdjust="0"/>
    <p:restoredTop sz="94660"/>
  </p:normalViewPr>
  <p:slideViewPr>
    <p:cSldViewPr>
      <p:cViewPr varScale="1">
        <p:scale>
          <a:sx n="69" d="100"/>
          <a:sy n="69" d="100"/>
        </p:scale>
        <p:origin x="11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1066800"/>
            <a:ext cx="3581400" cy="4953000"/>
          </a:xfrm>
        </p:spPr>
        <p:txBody>
          <a:bodyPr>
            <a:normAutofit/>
          </a:bodyPr>
          <a:lstStyle/>
          <a:p>
            <a:r>
              <a:rPr lang="sr-Latn-RS" sz="2800" i="1" dirty="0" smtClean="0">
                <a:latin typeface="+mn-lt"/>
              </a:rPr>
              <a:t>Bel composto</a:t>
            </a:r>
            <a:r>
              <a:rPr lang="sr-Latn-RS" sz="2800" dirty="0" smtClean="0">
                <a:latin typeface="+mn-lt"/>
              </a:rPr>
              <a:t>: barokna „totalna umetnost“</a:t>
            </a:r>
            <a:r>
              <a:rPr lang="sr-Latn-RS" sz="2800" i="1" dirty="0" smtClean="0">
                <a:latin typeface="+mn-lt"/>
              </a:rPr>
              <a:t/>
            </a:r>
            <a:br>
              <a:rPr lang="sr-Latn-RS" sz="2800" i="1" dirty="0" smtClean="0">
                <a:latin typeface="+mn-lt"/>
              </a:rPr>
            </a:br>
            <a:r>
              <a:rPr lang="sr-Latn-RS" sz="2800" dirty="0" smtClean="0">
                <a:latin typeface="+mn-lt"/>
              </a:rPr>
              <a:t/>
            </a:r>
            <a:br>
              <a:rPr lang="sr-Latn-RS" sz="2800" dirty="0" smtClean="0">
                <a:latin typeface="+mn-lt"/>
              </a:rPr>
            </a:br>
            <a:r>
              <a:rPr lang="sr-Latn-RS" sz="2800" dirty="0" smtClean="0">
                <a:latin typeface="+mn-lt"/>
              </a:rPr>
              <a:t>4. V 2020.</a:t>
            </a:r>
            <a:br>
              <a:rPr lang="sr-Latn-RS" sz="2800" dirty="0" smtClean="0">
                <a:latin typeface="+mn-lt"/>
              </a:rPr>
            </a:br>
            <a:r>
              <a:rPr lang="sr-Latn-RS" sz="2800" dirty="0" smtClean="0">
                <a:latin typeface="Tw Cen MT" panose="020B0602020104020603" pitchFamily="34" charset="-18"/>
              </a:rPr>
              <a:t>© </a:t>
            </a:r>
            <a:r>
              <a:rPr lang="sr-Latn-RS" sz="2800" dirty="0" smtClean="0">
                <a:latin typeface="+mn-lt"/>
              </a:rPr>
              <a:t>prof</a:t>
            </a:r>
            <a:r>
              <a:rPr lang="sr-Latn-RS" sz="2800" dirty="0" smtClean="0">
                <a:latin typeface="+mn-lt"/>
              </a:rPr>
              <a:t>. dr Saša Brajović</a:t>
            </a:r>
            <a:br>
              <a:rPr lang="sr-Latn-RS" sz="2800" dirty="0" smtClean="0">
                <a:latin typeface="+mn-lt"/>
              </a:rPr>
            </a:br>
            <a:r>
              <a:rPr lang="sr-Latn-RS" sz="2800" dirty="0" smtClean="0">
                <a:latin typeface="+mn-lt"/>
              </a:rPr>
              <a:t>dr Milena Ulčar</a:t>
            </a:r>
            <a:endParaRPr lang="en-US" sz="28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4382262" cy="6492240"/>
          </a:xfrm>
          <a:prstGeom prst="rect">
            <a:avLst/>
          </a:prstGeom>
        </p:spPr>
      </p:pic>
    </p:spTree>
    <p:extLst>
      <p:ext uri="{BB962C8B-B14F-4D97-AF65-F5344CB8AC3E}">
        <p14:creationId xmlns:p14="http://schemas.microsoft.com/office/powerpoint/2010/main" val="3920229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685800"/>
            <a:ext cx="3886200" cy="5684520"/>
          </a:xfrm>
        </p:spPr>
        <p:txBody>
          <a:bodyPr>
            <a:normAutofit/>
          </a:bodyPr>
          <a:lstStyle/>
          <a:p>
            <a:r>
              <a:rPr lang="sr-Latn-RS" sz="2200" dirty="0" smtClean="0">
                <a:latin typeface="+mn-lt"/>
              </a:rPr>
              <a:t>Koliko je Bernini bio dalekovid, i koliko je o prostoru Bazilike od početka razmišljao kao jedinstvenoj celini u kojoj se sabiraju svi heterogeni elementi dekoracije, najbolje se vidi kada se  kroz Baldahin ukaže dramatična i „lebdeća“ struktura Prestola sv. Petra. </a:t>
            </a:r>
            <a:r>
              <a:rPr lang="sr-Latn-RS" sz="2200" dirty="0">
                <a:latin typeface="+mn-lt"/>
              </a:rPr>
              <a:t/>
            </a:r>
            <a:br>
              <a:rPr lang="sr-Latn-RS" sz="2200" dirty="0">
                <a:latin typeface="+mn-lt"/>
              </a:rPr>
            </a:br>
            <a:r>
              <a:rPr lang="sr-Latn-RS" sz="2200" dirty="0" smtClean="0">
                <a:latin typeface="+mn-lt"/>
              </a:rPr>
              <a:t>I Baldahin i Presto su pojedinačni </a:t>
            </a:r>
            <a:r>
              <a:rPr lang="sr-Latn-RS" sz="2200" i="1" dirty="0" smtClean="0">
                <a:latin typeface="+mn-lt"/>
              </a:rPr>
              <a:t>bel composti</a:t>
            </a:r>
            <a:r>
              <a:rPr lang="sr-Latn-RS" sz="2200" dirty="0" smtClean="0">
                <a:latin typeface="+mn-lt"/>
              </a:rPr>
              <a:t>, ali istinsko </a:t>
            </a:r>
            <a:r>
              <a:rPr lang="sr-Latn-RS" sz="2200" i="1" dirty="0" smtClean="0">
                <a:latin typeface="+mn-lt"/>
              </a:rPr>
              <a:t>lepo jedinstvo</a:t>
            </a:r>
            <a:r>
              <a:rPr lang="sr-Latn-RS" sz="2200" dirty="0" smtClean="0">
                <a:latin typeface="+mn-lt"/>
              </a:rPr>
              <a:t> stvoreno je u njihovom prožimanju</a:t>
            </a:r>
            <a:r>
              <a:rPr lang="sr-Latn-RS" sz="2000" dirty="0" smtClean="0"/>
              <a:t>.</a:t>
            </a:r>
            <a:endParaRPr lang="en-US" sz="22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8600"/>
            <a:ext cx="4732791" cy="6400800"/>
          </a:xfrm>
          <a:prstGeom prst="rect">
            <a:avLst/>
          </a:prstGeom>
        </p:spPr>
      </p:pic>
    </p:spTree>
    <p:extLst>
      <p:ext uri="{BB962C8B-B14F-4D97-AF65-F5344CB8AC3E}">
        <p14:creationId xmlns:p14="http://schemas.microsoft.com/office/powerpoint/2010/main" val="426340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5380" y="152400"/>
            <a:ext cx="4122420" cy="6629400"/>
          </a:xfrm>
        </p:spPr>
        <p:txBody>
          <a:bodyPr>
            <a:noAutofit/>
          </a:bodyPr>
          <a:lstStyle/>
          <a:p>
            <a:r>
              <a:rPr lang="sr-Latn-RS" sz="2200" dirty="0" smtClean="0">
                <a:latin typeface="+mn-lt"/>
              </a:rPr>
              <a:t>Postepeno, u rasponu od 40 godina, Bernini je stvarao „totalnu“ umetnost sačinjenu od Baldahina, figura u stupcima koji nose kupolu i Prestola sv. Petra. U njegovom </a:t>
            </a:r>
            <a:r>
              <a:rPr lang="sr-Latn-RS" sz="2200" i="1" dirty="0" smtClean="0">
                <a:latin typeface="+mn-lt"/>
              </a:rPr>
              <a:t>bel compostu</a:t>
            </a:r>
            <a:r>
              <a:rPr lang="sr-Latn-RS" sz="2200" dirty="0" smtClean="0">
                <a:latin typeface="+mn-lt"/>
              </a:rPr>
              <a:t> svetlost ima strukturalnu ulogu (podsetimo se časa posvećenog svetlosti). Ona dopire sa prozora Mikelanđelove kupole, kao i sa lanterne probijene u njenom temenu krajem 16. veka. Svi elementi </a:t>
            </a:r>
            <a:r>
              <a:rPr lang="sr-Latn-RS" sz="2200" i="1" dirty="0" smtClean="0">
                <a:latin typeface="+mn-lt"/>
              </a:rPr>
              <a:t>lepe celine</a:t>
            </a:r>
            <a:r>
              <a:rPr lang="sr-Latn-RS" sz="2200" dirty="0" smtClean="0">
                <a:latin typeface="+mn-lt"/>
              </a:rPr>
              <a:t>, podržani prirodnim svetlom i onim sa sveća i uljanih lampi, kao i zvučnim efektima bogosluženja i pevanja, nekadašnjeg su vernika/posmatrača u potpunosti obuhvatali. Mistični doživljaj ove </a:t>
            </a:r>
            <a:r>
              <a:rPr lang="sr-Latn-RS" sz="2200" i="1" dirty="0" smtClean="0">
                <a:latin typeface="+mn-lt"/>
              </a:rPr>
              <a:t>arte totale</a:t>
            </a:r>
            <a:r>
              <a:rPr lang="sr-Latn-RS" sz="2200" dirty="0" smtClean="0">
                <a:latin typeface="+mn-lt"/>
              </a:rPr>
              <a:t> opisan je u onovremenim dokumentima</a:t>
            </a:r>
            <a:r>
              <a:rPr lang="sr-Latn-RS" sz="2100" dirty="0" smtClean="0">
                <a:latin typeface="+mn-lt"/>
              </a:rPr>
              <a:t>.</a:t>
            </a:r>
            <a:endParaRPr lang="en-US" sz="21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
            <a:ext cx="4869180" cy="6492240"/>
          </a:xfrm>
          <a:prstGeom prst="rect">
            <a:avLst/>
          </a:prstGeom>
        </p:spPr>
      </p:pic>
    </p:spTree>
    <p:extLst>
      <p:ext uri="{BB962C8B-B14F-4D97-AF65-F5344CB8AC3E}">
        <p14:creationId xmlns:p14="http://schemas.microsoft.com/office/powerpoint/2010/main" val="203156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4430" y="152400"/>
            <a:ext cx="4103370" cy="6705600"/>
          </a:xfrm>
        </p:spPr>
        <p:txBody>
          <a:bodyPr>
            <a:noAutofit/>
          </a:bodyPr>
          <a:lstStyle/>
          <a:p>
            <a:r>
              <a:rPr lang="sr-Latn-RS" sz="2200" dirty="0" smtClean="0"/>
              <a:t>Kapelu Kornaro u crkvi Santa Maria della Vitoria Bernini 1650. komponuje kao </a:t>
            </a:r>
            <a:r>
              <a:rPr lang="sr-Latn-RS" sz="2200" i="1" dirty="0" smtClean="0"/>
              <a:t>bel composto</a:t>
            </a:r>
            <a:r>
              <a:rPr lang="sr-Latn-RS" sz="2200" dirty="0" smtClean="0"/>
              <a:t>. Dramatični </a:t>
            </a:r>
            <a:r>
              <a:rPr lang="sr-Latn-RS" sz="2200" dirty="0"/>
              <a:t>potencijal </a:t>
            </a:r>
            <a:r>
              <a:rPr lang="sr-Latn-RS" sz="2200" dirty="0" smtClean="0"/>
              <a:t>opisa bola </a:t>
            </a:r>
            <a:r>
              <a:rPr lang="sr-Latn-RS" sz="2200" dirty="0"/>
              <a:t>i </a:t>
            </a:r>
            <a:r>
              <a:rPr lang="sr-Latn-RS" sz="2200" dirty="0" smtClean="0"/>
              <a:t>radosti, čulnog i  duhovnog, zemaljskog i nebeskog koji je našao u spisima sv. Tereze (čas posvećen „strastima duše“), Bernini je pretočio u jedinstven vizuelni koncept. Antiteze izražava orkestracijom </a:t>
            </a:r>
            <a:r>
              <a:rPr lang="sr-Latn-RS" sz="2200" dirty="0"/>
              <a:t>belog i bojenog mermera, alabastera, </a:t>
            </a:r>
            <a:r>
              <a:rPr lang="sr-Latn-RS" sz="2200" dirty="0" smtClean="0"/>
              <a:t>bronze, freske, štuka, arhitektonskih elemenata, sunčeve i veštačke svetlosti. Fuzija </a:t>
            </a:r>
            <a:r>
              <a:rPr lang="sr-Latn-RS" sz="2200" dirty="0"/>
              <a:t>svih tih elemenata stvara jedan entitet u </a:t>
            </a:r>
            <a:r>
              <a:rPr lang="sr-Latn-RS" sz="2200" dirty="0" smtClean="0"/>
              <a:t>kome svaka </a:t>
            </a:r>
            <a:r>
              <a:rPr lang="sr-Latn-RS" sz="2200" dirty="0"/>
              <a:t>umetnost poprima osobenosti one druge: skulptura doseže </a:t>
            </a:r>
            <a:r>
              <a:rPr lang="sr-Latn-RS" sz="2200" dirty="0" smtClean="0"/>
              <a:t>piktoralni, </a:t>
            </a:r>
            <a:r>
              <a:rPr lang="sr-Latn-RS" sz="2200" dirty="0"/>
              <a:t>a arhitektura </a:t>
            </a:r>
            <a:r>
              <a:rPr lang="sr-Latn-RS" sz="2200" dirty="0" smtClean="0"/>
              <a:t>skulpturalni kvalitet.</a:t>
            </a:r>
            <a:endParaRPr lang="en-US" sz="22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4869180" cy="6492240"/>
          </a:xfrm>
          <a:prstGeom prst="rect">
            <a:avLst/>
          </a:prstGeom>
        </p:spPr>
      </p:pic>
    </p:spTree>
    <p:extLst>
      <p:ext uri="{BB962C8B-B14F-4D97-AF65-F5344CB8AC3E}">
        <p14:creationId xmlns:p14="http://schemas.microsoft.com/office/powerpoint/2010/main" val="210187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228600"/>
            <a:ext cx="3886200" cy="6324600"/>
          </a:xfrm>
        </p:spPr>
        <p:txBody>
          <a:bodyPr>
            <a:noAutofit/>
          </a:bodyPr>
          <a:lstStyle/>
          <a:p>
            <a:r>
              <a:rPr lang="sr-Latn-RS" sz="2200" dirty="0" smtClean="0">
                <a:latin typeface="+mn-lt"/>
              </a:rPr>
              <a:t>Tehnička fuzija je podrška onoj konceptualnoj: sjedinjenju duše sv. Tereze sa Bogom, kojoj prisustvuju članovi porodice Kornaro u vidu figura u nišama sa strane i vernici/posmatrači. Na podu su predstavljeni skeleti. Na čelu oltara je reljef sa </a:t>
            </a:r>
            <a:r>
              <a:rPr lang="sr-Latn-RS" sz="2200" i="1" dirty="0" smtClean="0">
                <a:latin typeface="+mn-lt"/>
              </a:rPr>
              <a:t>Tajnom večerom</a:t>
            </a:r>
            <a:r>
              <a:rPr lang="sr-Latn-RS" sz="2200" dirty="0" smtClean="0">
                <a:latin typeface="+mn-lt"/>
              </a:rPr>
              <a:t>. Na fresci svoda je golub Svetog Duha, iz kog se simbolično emituje svetlo spasenja</a:t>
            </a:r>
            <a:r>
              <a:rPr lang="sr-Latn-RS" sz="2200" dirty="0">
                <a:latin typeface="+mn-lt"/>
              </a:rPr>
              <a:t>. </a:t>
            </a:r>
            <a:r>
              <a:rPr lang="sr-Latn-RS" sz="2200" dirty="0" smtClean="0">
                <a:latin typeface="+mn-lt"/>
              </a:rPr>
              <a:t>Tako se u kapeli odvija jedna vrsta svetog </a:t>
            </a:r>
            <a:r>
              <a:rPr lang="sr-Latn-RS" sz="2200" i="1" dirty="0" smtClean="0">
                <a:latin typeface="+mn-lt"/>
              </a:rPr>
              <a:t>performansa</a:t>
            </a:r>
            <a:r>
              <a:rPr lang="sr-Latn-RS" sz="2200" dirty="0" smtClean="0">
                <a:latin typeface="+mn-lt"/>
              </a:rPr>
              <a:t>, permanentni ciklus stradanja, smrti i spasenja duše.</a:t>
            </a:r>
            <a:br>
              <a:rPr lang="sr-Latn-RS" sz="2200" dirty="0" smtClean="0">
                <a:latin typeface="+mn-lt"/>
              </a:rPr>
            </a:br>
            <a:r>
              <a:rPr lang="sr-Latn-RS" sz="2200" dirty="0">
                <a:latin typeface="+mn-lt"/>
              </a:rPr>
              <a:t>Tek će romantičari </a:t>
            </a:r>
            <a:r>
              <a:rPr lang="sr-Latn-RS" sz="2200" dirty="0" smtClean="0">
                <a:latin typeface="+mn-lt"/>
              </a:rPr>
              <a:t>svojim </a:t>
            </a:r>
            <a:r>
              <a:rPr lang="sr-Latn-RS" sz="2200" i="1" dirty="0" smtClean="0">
                <a:latin typeface="+mn-lt"/>
              </a:rPr>
              <a:t>gesamtkunstwerk</a:t>
            </a:r>
            <a:r>
              <a:rPr lang="sr-Latn-RS" sz="2200" dirty="0" smtClean="0">
                <a:latin typeface="+mn-lt"/>
              </a:rPr>
              <a:t>-om ponovo doseći idejnu složenost Berninjevog </a:t>
            </a:r>
            <a:r>
              <a:rPr lang="sr-Latn-RS" sz="2200" i="1" dirty="0">
                <a:latin typeface="+mn-lt"/>
              </a:rPr>
              <a:t>bel composta</a:t>
            </a:r>
            <a:r>
              <a:rPr lang="sr-Latn-RS" sz="2200" dirty="0">
                <a:latin typeface="+mn-lt"/>
              </a:rPr>
              <a:t>.</a:t>
            </a:r>
            <a:endParaRPr lang="en-US" sz="22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 y="76200"/>
            <a:ext cx="4527318" cy="6583680"/>
          </a:xfrm>
          <a:prstGeom prst="rect">
            <a:avLst/>
          </a:prstGeom>
        </p:spPr>
      </p:pic>
    </p:spTree>
    <p:extLst>
      <p:ext uri="{BB962C8B-B14F-4D97-AF65-F5344CB8AC3E}">
        <p14:creationId xmlns:p14="http://schemas.microsoft.com/office/powerpoint/2010/main" val="518061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457200"/>
            <a:ext cx="4456306" cy="59436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457200"/>
            <a:ext cx="3962400" cy="5943601"/>
          </a:xfrm>
        </p:spPr>
      </p:pic>
    </p:spTree>
    <p:extLst>
      <p:ext uri="{BB962C8B-B14F-4D97-AF65-F5344CB8AC3E}">
        <p14:creationId xmlns:p14="http://schemas.microsoft.com/office/powerpoint/2010/main" val="353632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
            <a:ext cx="8915400" cy="3200400"/>
          </a:xfrm>
        </p:spPr>
        <p:txBody>
          <a:bodyPr>
            <a:noAutofit/>
          </a:bodyPr>
          <a:lstStyle/>
          <a:p>
            <a:pPr algn="ctr">
              <a:spcBef>
                <a:spcPts val="0"/>
              </a:spcBef>
            </a:pPr>
            <a:r>
              <a:rPr lang="sr-Latn-RS" dirty="0" smtClean="0">
                <a:solidFill>
                  <a:schemeClr val="tx1"/>
                </a:solidFill>
              </a:rPr>
              <a:t>Crkva </a:t>
            </a:r>
            <a:r>
              <a:rPr lang="it-IT" dirty="0" smtClean="0">
                <a:solidFill>
                  <a:schemeClr val="tx1"/>
                </a:solidFill>
              </a:rPr>
              <a:t>Sant</a:t>
            </a:r>
            <a:r>
              <a:rPr lang="sr-Latn-RS" dirty="0" smtClean="0">
                <a:solidFill>
                  <a:schemeClr val="tx1"/>
                </a:solidFill>
              </a:rPr>
              <a:t>’</a:t>
            </a:r>
            <a:r>
              <a:rPr lang="it-IT" dirty="0" smtClean="0">
                <a:solidFill>
                  <a:schemeClr val="tx1"/>
                </a:solidFill>
              </a:rPr>
              <a:t>Andrea </a:t>
            </a:r>
            <a:r>
              <a:rPr lang="it-IT" dirty="0">
                <a:solidFill>
                  <a:schemeClr val="tx1"/>
                </a:solidFill>
              </a:rPr>
              <a:t>al </a:t>
            </a:r>
            <a:r>
              <a:rPr lang="it-IT" dirty="0" smtClean="0">
                <a:solidFill>
                  <a:schemeClr val="tx1"/>
                </a:solidFill>
              </a:rPr>
              <a:t>Quirinale</a:t>
            </a:r>
            <a:r>
              <a:rPr lang="sr-Latn-RS" dirty="0" smtClean="0">
                <a:solidFill>
                  <a:schemeClr val="tx1"/>
                </a:solidFill>
              </a:rPr>
              <a:t> /San Andrea al Kvirinale /Svetog Andrije na Kvirinalu (jedan od rimskih brežuljaka) podignuta je od 1658. do 1670, na mestu stare ckrve iz 13. veka, za iskušenike koji su se pripremali za monaški život u jezuitskom redu.</a:t>
            </a:r>
          </a:p>
          <a:p>
            <a:pPr algn="ctr">
              <a:spcBef>
                <a:spcPts val="0"/>
              </a:spcBef>
            </a:pPr>
            <a:r>
              <a:rPr lang="sr-Latn-RS" dirty="0" smtClean="0">
                <a:solidFill>
                  <a:schemeClr val="tx1"/>
                </a:solidFill>
              </a:rPr>
              <a:t>Izgrađena je na skučenom prostoru i nevelikih je dimenzija. Njen ktitor je princ Kamilo Pamfili, koji je u ugovoru istakao da se „volja kavalira Berninija mora poštovati, makar ja bankrotirao“. Ceo projekat izveden je prema Berninijevoj zamisli i pod njegovim nadzorom.</a:t>
            </a:r>
          </a:p>
          <a:p>
            <a:pPr algn="ctr">
              <a:spcBef>
                <a:spcPts val="0"/>
              </a:spcBef>
            </a:pPr>
            <a:r>
              <a:rPr lang="sr-Latn-RS" dirty="0">
                <a:solidFill>
                  <a:schemeClr val="tx1"/>
                </a:solidFill>
              </a:rPr>
              <a:t>Fasada je koncipirana u ritmu konkavnih (udubljenih) i konveksnih (ispupčenih) elemenata, što crkvi, ali i okolnom prostoru, daje dinamičan </a:t>
            </a:r>
            <a:r>
              <a:rPr lang="sr-Latn-RS" dirty="0" smtClean="0">
                <a:solidFill>
                  <a:schemeClr val="tx1"/>
                </a:solidFill>
              </a:rPr>
              <a:t>kvalitet, a tome doprinose i polukružne stepenice ispred izbočenog portika.</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643" y="3352800"/>
            <a:ext cx="4582914" cy="3200400"/>
          </a:xfrm>
          <a:prstGeom prst="rect">
            <a:avLst/>
          </a:prstGeom>
        </p:spPr>
      </p:pic>
    </p:spTree>
    <p:extLst>
      <p:ext uri="{BB962C8B-B14F-4D97-AF65-F5344CB8AC3E}">
        <p14:creationId xmlns:p14="http://schemas.microsoft.com/office/powerpoint/2010/main" val="77473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399" y="76200"/>
            <a:ext cx="8915400" cy="2945296"/>
          </a:xfrm>
        </p:spPr>
        <p:txBody>
          <a:bodyPr>
            <a:noAutofit/>
          </a:bodyPr>
          <a:lstStyle/>
          <a:p>
            <a:pPr algn="ctr">
              <a:spcBef>
                <a:spcPts val="0"/>
              </a:spcBef>
            </a:pPr>
            <a:r>
              <a:rPr lang="sr-Latn-RS" sz="2100" dirty="0" smtClean="0">
                <a:solidFill>
                  <a:schemeClr val="tx1"/>
                </a:solidFill>
              </a:rPr>
              <a:t>Crkva je projektovana u obliku ovala (</a:t>
            </a:r>
            <a:r>
              <a:rPr lang="sr-Latn-RS" sz="2100" i="1" dirty="0" smtClean="0">
                <a:solidFill>
                  <a:schemeClr val="tx1"/>
                </a:solidFill>
              </a:rPr>
              <a:t>ovato tondo</a:t>
            </a:r>
            <a:r>
              <a:rPr lang="sr-Latn-RS" sz="2100" dirty="0" smtClean="0">
                <a:solidFill>
                  <a:schemeClr val="tx1"/>
                </a:solidFill>
              </a:rPr>
              <a:t>), koji se u arhitektonskim traktatima isticao kao idealni plan crkve, sa zrakasto postavljenim kapelama. Odlučujući se za ovaj plan, Bernini je bio rukovođen pre svega konceptom unutrašnje dekoracije, jer je želeo u potpunosti da sprovede ideju „totalne“ umetnosti. Celu crkvu promislio je kao jedinstven </a:t>
            </a:r>
            <a:r>
              <a:rPr lang="sr-Latn-RS" sz="2100" i="1" dirty="0" smtClean="0">
                <a:solidFill>
                  <a:schemeClr val="tx1"/>
                </a:solidFill>
              </a:rPr>
              <a:t>bel composto</a:t>
            </a:r>
            <a:r>
              <a:rPr lang="sr-Latn-RS" sz="2100" dirty="0" smtClean="0">
                <a:solidFill>
                  <a:schemeClr val="tx1"/>
                </a:solidFill>
              </a:rPr>
              <a:t> u kome su objedinjeni prostor, svetlo, arhitektonski elementi, skulptura i slikarstvo. Tom kohezijom je omogućio meditaciju suštine hrišćanskog učenja onima koji su izabrali monaški život i živeli prema strogim pravilima, uz minimum kontakata sa spoljnim svetom</a:t>
            </a:r>
            <a:r>
              <a:rPr lang="sr-Latn-RS" dirty="0" smtClean="0">
                <a:solidFill>
                  <a:schemeClr val="tx1"/>
                </a:solidFill>
              </a:rPr>
              <a:t>.</a:t>
            </a:r>
            <a:endParaRPr lang="en-US"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5338" y="3429000"/>
            <a:ext cx="3929523" cy="2651760"/>
          </a:xfrm>
          <a:prstGeom prst="rect">
            <a:avLst/>
          </a:prstGeom>
        </p:spPr>
      </p:pic>
    </p:spTree>
    <p:extLst>
      <p:ext uri="{BB962C8B-B14F-4D97-AF65-F5344CB8AC3E}">
        <p14:creationId xmlns:p14="http://schemas.microsoft.com/office/powerpoint/2010/main" val="45410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457200"/>
            <a:ext cx="3429000" cy="6096000"/>
          </a:xfrm>
        </p:spPr>
        <p:txBody>
          <a:bodyPr>
            <a:normAutofit/>
          </a:bodyPr>
          <a:lstStyle/>
          <a:p>
            <a:pPr algn="ctr">
              <a:spcBef>
                <a:spcPts val="0"/>
              </a:spcBef>
            </a:pPr>
            <a:r>
              <a:rPr lang="sr-Latn-RS" sz="2000" dirty="0" smtClean="0"/>
              <a:t>Pri ulasku u ovalni prostor crkve posmatrač je odmah suočen sa oltarom, postavljenim u duboku apsidu i flankiranim </a:t>
            </a:r>
            <a:r>
              <a:rPr lang="sr-Latn-CS" sz="2000" dirty="0" smtClean="0"/>
              <a:t>sa </a:t>
            </a:r>
            <a:r>
              <a:rPr lang="sr-Latn-CS" sz="2000" dirty="0"/>
              <a:t>dva para velikih stubova koji nose </a:t>
            </a:r>
            <a:r>
              <a:rPr lang="sr-Latn-RS" sz="2000" dirty="0" smtClean="0"/>
              <a:t>prelomljeni zabat. U centru je oltarska slika </a:t>
            </a:r>
            <a:r>
              <a:rPr lang="sr-Latn-RS" sz="2000" i="1" dirty="0" smtClean="0"/>
              <a:t>Martirij svetog Andrije</a:t>
            </a:r>
            <a:r>
              <a:rPr lang="sr-Latn-RS" sz="2000" dirty="0" smtClean="0"/>
              <a:t>. Iznad slike, na zabatu je figura sv. Andrije, koja se na oblaku od štuka uznosi put neba, poput oslobođene apostolove duše koja je „izašla“ iz oltarske slike.</a:t>
            </a:r>
          </a:p>
          <a:p>
            <a:pPr algn="ctr">
              <a:spcBef>
                <a:spcPts val="0"/>
              </a:spcBef>
            </a:pPr>
            <a:r>
              <a:rPr lang="sr-Latn-RS" sz="2000" dirty="0" smtClean="0"/>
              <a:t>Stubovi „uvlače“ pogled u oltarski prostor, usmeravaju ga na predstavu mučeništva, potom vode iznad, na figuru sv. Andrije i, onda, pomoću njegove podignute ruke, uvis.</a:t>
            </a:r>
            <a:endParaRPr lang="en-US" sz="20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7043" y="273049"/>
            <a:ext cx="4601432" cy="6126480"/>
          </a:xfrm>
        </p:spPr>
      </p:pic>
    </p:spTree>
    <p:extLst>
      <p:ext uri="{BB962C8B-B14F-4D97-AF65-F5344CB8AC3E}">
        <p14:creationId xmlns:p14="http://schemas.microsoft.com/office/powerpoint/2010/main" val="170465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1400" y="261257"/>
            <a:ext cx="5482117" cy="3657600"/>
          </a:xfrm>
        </p:spPr>
      </p:pic>
      <p:sp>
        <p:nvSpPr>
          <p:cNvPr id="4" name="Text Placeholder 3"/>
          <p:cNvSpPr>
            <a:spLocks noGrp="1"/>
          </p:cNvSpPr>
          <p:nvPr>
            <p:ph type="body" sz="half" idx="2"/>
          </p:nvPr>
        </p:nvSpPr>
        <p:spPr>
          <a:xfrm>
            <a:off x="21771" y="3918857"/>
            <a:ext cx="9041746" cy="2862943"/>
          </a:xfrm>
        </p:spPr>
        <p:txBody>
          <a:bodyPr>
            <a:noAutofit/>
          </a:bodyPr>
          <a:lstStyle/>
          <a:p>
            <a:pPr algn="ctr">
              <a:spcBef>
                <a:spcPts val="0"/>
              </a:spcBef>
            </a:pPr>
            <a:r>
              <a:rPr lang="sr-Latn-RS" sz="2100" dirty="0" smtClean="0"/>
              <a:t>Tamo se otkriva svetlo koje izbija iz lanterne u svodu iznad apside, do tada skrivene pogledu onih izvan oltarskog prostora i dostupne samo sveštenicima koji služe liturgiju. U temenu lanterne naslikana je vizija Boga Oca. Kao i u kapeli Kornaro, Bernini kombinuje prirodno osvetljenje, fresku i pozlaćene bronzane elemente. Vizuelna vertikala sačinjena od slike, skulpture, sunčeve svetlosti, otelotvoruje ideju prelaska iz zemaljskog u večni život, prikladnu crkvi namenjenoj iskušenicima koji se odriču zemaljskog i biraju duhovni put. Metamorfoza zemaljskog u nebesko, patnje u blaženstvo, tame u svetlost (podsetimo se časa o hronotopu), centralni je ikonografski i likovni motiv ove </a:t>
            </a:r>
            <a:r>
              <a:rPr lang="sr-Latn-RS" sz="2100" i="1" dirty="0" smtClean="0"/>
              <a:t>lepe celine</a:t>
            </a:r>
            <a:r>
              <a:rPr lang="sr-Latn-RS" sz="2100" dirty="0" smtClean="0"/>
              <a:t>.</a:t>
            </a:r>
            <a:endParaRPr lang="en-US" sz="21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 y="261257"/>
            <a:ext cx="3474720" cy="2371008"/>
          </a:xfrm>
          <a:prstGeom prst="rect">
            <a:avLst/>
          </a:prstGeom>
        </p:spPr>
      </p:pic>
    </p:spTree>
    <p:extLst>
      <p:ext uri="{BB962C8B-B14F-4D97-AF65-F5344CB8AC3E}">
        <p14:creationId xmlns:p14="http://schemas.microsoft.com/office/powerpoint/2010/main" val="301847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4800600"/>
            <a:ext cx="8839200" cy="1752600"/>
          </a:xfrm>
        </p:spPr>
        <p:txBody>
          <a:bodyPr>
            <a:normAutofit/>
          </a:bodyPr>
          <a:lstStyle/>
          <a:p>
            <a:r>
              <a:rPr lang="sr-Latn-RS" sz="2200" dirty="0" smtClean="0">
                <a:latin typeface="+mn-lt"/>
              </a:rPr>
              <a:t>Bernini deli prostor crkve na dve formalne i idejne zone – donju, zemaljsku i gornju, nebesku. U donjoj zoni bira teksturu crvenkastog mermera, koja asocira na krv i simbolizuje stradanje i žrtvu. U gornjoj zoni dominanta je bela i, posebno, zlatna, koje asociraju na nebesko.</a:t>
            </a:r>
            <a:endParaRPr lang="en-US" sz="2200" dirty="0">
              <a:latin typeface="+mn-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228600"/>
            <a:ext cx="6553200" cy="4370933"/>
          </a:xfrm>
        </p:spPr>
      </p:pic>
    </p:spTree>
    <p:extLst>
      <p:ext uri="{BB962C8B-B14F-4D97-AF65-F5344CB8AC3E}">
        <p14:creationId xmlns:p14="http://schemas.microsoft.com/office/powerpoint/2010/main" val="134906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553200"/>
          </a:xfrm>
        </p:spPr>
        <p:txBody>
          <a:bodyPr>
            <a:noAutofit/>
          </a:bodyPr>
          <a:lstStyle/>
          <a:p>
            <a:pPr algn="l"/>
            <a:r>
              <a:rPr lang="sr-Latn-RS" sz="2400" b="1" i="1" dirty="0" smtClean="0">
                <a:latin typeface="+mn-lt"/>
              </a:rPr>
              <a:t>Bel composto</a:t>
            </a:r>
            <a:br>
              <a:rPr lang="sr-Latn-RS" sz="2400" b="1" i="1" dirty="0" smtClean="0">
                <a:latin typeface="+mn-lt"/>
              </a:rPr>
            </a:br>
            <a:r>
              <a:rPr lang="sr-Latn-RS" sz="2400" i="1" dirty="0" smtClean="0">
                <a:latin typeface="+mn-lt"/>
              </a:rPr>
              <a:t/>
            </a:r>
            <a:br>
              <a:rPr lang="sr-Latn-RS" sz="2400" i="1" dirty="0" smtClean="0">
                <a:latin typeface="+mn-lt"/>
              </a:rPr>
            </a:br>
            <a:r>
              <a:rPr lang="sr-Latn-RS" sz="2400" dirty="0" smtClean="0">
                <a:latin typeface="+mn-lt"/>
              </a:rPr>
              <a:t>Berninijevi biografi tvrde da je frazu </a:t>
            </a:r>
            <a:r>
              <a:rPr lang="sr-Latn-RS" sz="2400" i="1" dirty="0" smtClean="0">
                <a:latin typeface="+mn-lt"/>
              </a:rPr>
              <a:t>bel composto</a:t>
            </a:r>
            <a:r>
              <a:rPr lang="sr-Latn-RS" sz="2400" dirty="0" smtClean="0">
                <a:latin typeface="+mn-lt"/>
              </a:rPr>
              <a:t> /bel komposto/ lepa celina/ skovao sam Bernini. Njom je izrazio sintezu svih umetnosti – arhitekture, slikarstva i skulpture, kao i svih pojedinačnih elemenata prostora i dekoracije. </a:t>
            </a:r>
            <a:r>
              <a:rPr lang="sr-Latn-RS" sz="2400" i="1" dirty="0" smtClean="0">
                <a:latin typeface="+mn-lt"/>
              </a:rPr>
              <a:t>Lepa celina</a:t>
            </a:r>
            <a:r>
              <a:rPr lang="sr-Latn-RS" sz="2400" dirty="0" smtClean="0">
                <a:latin typeface="+mn-lt"/>
              </a:rPr>
              <a:t> nije samo tehničko i tehnološko objedinjenje različitih morfoloških elemenata i materijala, već jedinstvena konceptualna celina koja se obraća duhovnom, intelektualnom i emocionalnom potencijalu posmatrača i u potpunosti ga obuhvata.</a:t>
            </a:r>
            <a:br>
              <a:rPr lang="sr-Latn-RS" sz="2400" dirty="0" smtClean="0">
                <a:latin typeface="+mn-lt"/>
              </a:rPr>
            </a:br>
            <a:r>
              <a:rPr lang="sr-Latn-RS" sz="2400" i="1" dirty="0" smtClean="0">
                <a:latin typeface="+mn-lt"/>
              </a:rPr>
              <a:t>Bel composto</a:t>
            </a:r>
            <a:r>
              <a:rPr lang="sr-Latn-RS" sz="2400" dirty="0" smtClean="0">
                <a:latin typeface="+mn-lt"/>
              </a:rPr>
              <a:t> je dinamični proces multimedijalnog komponovanja, stvaranja „totalne umetnosti“. Njemu će težiti i umetnici 18. veka i, posebno, romantičari u 19. veku, nazivajući ga terminom </a:t>
            </a:r>
            <a:r>
              <a:rPr lang="sr-Latn-RS" sz="2400" i="1" dirty="0" smtClean="0">
                <a:latin typeface="+mn-lt"/>
              </a:rPr>
              <a:t>Gesamtkunstwerk</a:t>
            </a:r>
            <a:r>
              <a:rPr lang="sr-Latn-RS" sz="2400" dirty="0">
                <a:latin typeface="+mn-lt"/>
              </a:rPr>
              <a:t> </a:t>
            </a:r>
            <a:r>
              <a:rPr lang="sr-Latn-RS" sz="2400" dirty="0" smtClean="0">
                <a:latin typeface="+mn-lt"/>
              </a:rPr>
              <a:t>(totalno umetničko delo).</a:t>
            </a:r>
            <a:br>
              <a:rPr lang="sr-Latn-RS" sz="2400" dirty="0" smtClean="0">
                <a:latin typeface="+mn-lt"/>
              </a:rPr>
            </a:br>
            <a:r>
              <a:rPr lang="sr-Latn-RS" sz="2400" i="1" dirty="0" smtClean="0">
                <a:latin typeface="+mn-lt"/>
              </a:rPr>
              <a:t>Lepa celina</a:t>
            </a:r>
            <a:r>
              <a:rPr lang="sr-Latn-RS" sz="2400" dirty="0" smtClean="0">
                <a:latin typeface="+mn-lt"/>
              </a:rPr>
              <a:t> je konceptualni i estetski princip, suština i suma barokne vizuelne kulture. Dinamizam </a:t>
            </a:r>
            <a:r>
              <a:rPr lang="sr-Latn-RS" sz="2400" i="1" dirty="0">
                <a:latin typeface="+mn-lt"/>
              </a:rPr>
              <a:t>bel composta</a:t>
            </a:r>
            <a:r>
              <a:rPr lang="sr-Latn-RS" sz="2400" dirty="0">
                <a:latin typeface="+mn-lt"/>
              </a:rPr>
              <a:t> </a:t>
            </a:r>
            <a:r>
              <a:rPr lang="sr-Latn-RS" sz="2400" dirty="0" smtClean="0">
                <a:latin typeface="+mn-lt"/>
              </a:rPr>
              <a:t>može se razumeti jedino promišljanjem celog mehanizma, a ne samo pojedinačnih komponenti.</a:t>
            </a:r>
            <a:endParaRPr lang="en-US" sz="2400" dirty="0">
              <a:latin typeface="+mn-lt"/>
            </a:endParaRPr>
          </a:p>
        </p:txBody>
      </p:sp>
    </p:spTree>
    <p:extLst>
      <p:ext uri="{BB962C8B-B14F-4D97-AF65-F5344CB8AC3E}">
        <p14:creationId xmlns:p14="http://schemas.microsoft.com/office/powerpoint/2010/main" val="2237408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343400"/>
            <a:ext cx="8686800" cy="2308733"/>
          </a:xfrm>
        </p:spPr>
        <p:txBody>
          <a:bodyPr>
            <a:normAutofit/>
          </a:bodyPr>
          <a:lstStyle/>
          <a:p>
            <a:r>
              <a:rPr lang="sr-Latn-RS" sz="2200" dirty="0" smtClean="0">
                <a:latin typeface="+mn-lt"/>
              </a:rPr>
              <a:t>Kupola iznad celokupnog prostora crkve je vrsta „scenografije“ za temu uspenja duše. Lanterna na vrhu kupole dobija kvalitet likovnog elementa, jer propušta zlatnu svetlost metaforičkog neba kome teži duša svetitelja, kao i duše vernika.</a:t>
            </a:r>
            <a:endParaRPr lang="en-US" sz="2200" dirty="0">
              <a:latin typeface="+mn-lt"/>
            </a:endParaRPr>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05000" y="457200"/>
            <a:ext cx="5619873" cy="3749040"/>
          </a:xfrm>
        </p:spPr>
      </p:pic>
    </p:spTree>
    <p:extLst>
      <p:ext uri="{BB962C8B-B14F-4D97-AF65-F5344CB8AC3E}">
        <p14:creationId xmlns:p14="http://schemas.microsoft.com/office/powerpoint/2010/main" val="93612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1"/>
            <a:ext cx="8686800" cy="2895600"/>
          </a:xfrm>
        </p:spPr>
        <p:txBody>
          <a:bodyPr>
            <a:normAutofit/>
          </a:bodyPr>
          <a:lstStyle/>
          <a:p>
            <a:pPr algn="l"/>
            <a:r>
              <a:rPr lang="sr-Latn-RS" sz="2200" dirty="0" smtClean="0">
                <a:latin typeface="+mn-lt"/>
              </a:rPr>
              <a:t>Literatura:</a:t>
            </a:r>
            <a:br>
              <a:rPr lang="sr-Latn-RS" sz="2200" dirty="0" smtClean="0">
                <a:latin typeface="+mn-lt"/>
              </a:rPr>
            </a:br>
            <a:r>
              <a:rPr lang="sl-SI" sz="2200" dirty="0">
                <a:latin typeface="+mn-lt"/>
              </a:rPr>
              <a:t>R. Wittkower,</a:t>
            </a:r>
            <a:r>
              <a:rPr lang="sl-SI" sz="2200" i="1" dirty="0">
                <a:latin typeface="+mn-lt"/>
              </a:rPr>
              <a:t> </a:t>
            </a:r>
            <a:r>
              <a:rPr lang="sr-Latn-RS" sz="2200" i="1" dirty="0" smtClean="0">
                <a:latin typeface="+mn-lt"/>
              </a:rPr>
              <a:t>Art and Architecture in Italy 1600 to 1750, </a:t>
            </a:r>
            <a:r>
              <a:rPr lang="sl-SI" sz="2200" dirty="0" smtClean="0">
                <a:latin typeface="+mn-lt"/>
              </a:rPr>
              <a:t>96-129.</a:t>
            </a:r>
            <a:br>
              <a:rPr lang="sl-SI" sz="2200" dirty="0" smtClean="0">
                <a:latin typeface="+mn-lt"/>
              </a:rPr>
            </a:br>
            <a:r>
              <a:rPr lang="sl-SI" sz="2200" dirty="0" smtClean="0">
                <a:latin typeface="+mn-lt"/>
              </a:rPr>
              <a:t>skenirana na moodle platformi</a:t>
            </a:r>
            <a:br>
              <a:rPr lang="sl-SI" sz="2200" dirty="0" smtClean="0">
                <a:latin typeface="+mn-lt"/>
              </a:rPr>
            </a:br>
            <a:r>
              <a:rPr lang="sl-SI" sz="2200" dirty="0" smtClean="0">
                <a:latin typeface="+mn-lt"/>
              </a:rPr>
              <a:t/>
            </a:r>
            <a:br>
              <a:rPr lang="sl-SI" sz="2200" dirty="0" smtClean="0">
                <a:latin typeface="+mn-lt"/>
              </a:rPr>
            </a:br>
            <a:r>
              <a:rPr lang="sr-Cyrl-RS" sz="2200" dirty="0" smtClean="0">
                <a:latin typeface="+mn-lt"/>
              </a:rPr>
              <a:t>Ђ. Карери, „Уметник“, у </a:t>
            </a:r>
            <a:r>
              <a:rPr lang="sr-Latn-CS" sz="2200" i="1" dirty="0" smtClean="0">
                <a:latin typeface="+mn-lt"/>
              </a:rPr>
              <a:t>Ликови </a:t>
            </a:r>
            <a:r>
              <a:rPr lang="sr-Latn-CS" sz="2200" i="1" dirty="0">
                <a:latin typeface="+mn-lt"/>
              </a:rPr>
              <a:t>барока</a:t>
            </a:r>
            <a:r>
              <a:rPr lang="sr-Latn-CS" sz="2200" dirty="0">
                <a:latin typeface="+mn-lt"/>
              </a:rPr>
              <a:t>, </a:t>
            </a:r>
            <a:r>
              <a:rPr lang="sr-Cyrl-RS" sz="2200" dirty="0" smtClean="0">
                <a:latin typeface="+mn-lt"/>
              </a:rPr>
              <a:t>уредио </a:t>
            </a:r>
            <a:r>
              <a:rPr lang="sr-Latn-CS" sz="2200" dirty="0" smtClean="0">
                <a:latin typeface="+mn-lt"/>
              </a:rPr>
              <a:t>Р</a:t>
            </a:r>
            <a:r>
              <a:rPr lang="sr-Latn-CS" sz="2200" dirty="0">
                <a:latin typeface="+mn-lt"/>
              </a:rPr>
              <a:t>. Вилари, </a:t>
            </a:r>
            <a:r>
              <a:rPr lang="sr-Cyrl-RS" sz="2200" dirty="0" smtClean="0">
                <a:latin typeface="+mn-lt"/>
              </a:rPr>
              <a:t>Београд, 2004, </a:t>
            </a:r>
            <a:r>
              <a:rPr lang="sr-Latn-CS" sz="2200" dirty="0" smtClean="0">
                <a:latin typeface="+mn-lt"/>
              </a:rPr>
              <a:t>344-368.</a:t>
            </a:r>
            <a:endParaRPr lang="en-US" sz="2200" dirty="0">
              <a:latin typeface="+mn-lt"/>
            </a:endParaRPr>
          </a:p>
        </p:txBody>
      </p:sp>
    </p:spTree>
    <p:extLst>
      <p:ext uri="{BB962C8B-B14F-4D97-AF65-F5344CB8AC3E}">
        <p14:creationId xmlns:p14="http://schemas.microsoft.com/office/powerpoint/2010/main" val="177309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6400800"/>
          </a:xfrm>
        </p:spPr>
        <p:txBody>
          <a:bodyPr>
            <a:normAutofit/>
          </a:bodyPr>
          <a:lstStyle/>
          <a:p>
            <a:pPr algn="l"/>
            <a:r>
              <a:rPr lang="sr-Latn-RS" sz="2400" dirty="0">
                <a:latin typeface="+mn-lt"/>
              </a:rPr>
              <a:t>Presudan momenat za rađanje </a:t>
            </a:r>
            <a:r>
              <a:rPr lang="sr-Latn-RS" sz="2400" dirty="0" smtClean="0">
                <a:latin typeface="+mn-lt"/>
              </a:rPr>
              <a:t>Berninijevog, a time i baroknog </a:t>
            </a:r>
            <a:r>
              <a:rPr lang="sr-Latn-RS" sz="2400" i="1" dirty="0" smtClean="0">
                <a:latin typeface="+mn-lt"/>
              </a:rPr>
              <a:t>bel composta</a:t>
            </a:r>
            <a:r>
              <a:rPr lang="sr-Latn-RS" sz="2400" dirty="0" smtClean="0">
                <a:latin typeface="+mn-lt"/>
              </a:rPr>
              <a:t> </a:t>
            </a:r>
            <a:r>
              <a:rPr lang="sr-Latn-RS" sz="2400" dirty="0">
                <a:latin typeface="+mn-lt"/>
              </a:rPr>
              <a:t>bio je dolazak </a:t>
            </a:r>
            <a:r>
              <a:rPr lang="sr-Latn-RS" sz="2400" dirty="0" smtClean="0">
                <a:latin typeface="+mn-lt"/>
              </a:rPr>
              <a:t>Urbana </a:t>
            </a:r>
            <a:r>
              <a:rPr lang="sr-Latn-RS" sz="2400" dirty="0">
                <a:latin typeface="+mn-lt"/>
              </a:rPr>
              <a:t>VIII </a:t>
            </a:r>
            <a:r>
              <a:rPr lang="sr-Latn-RS" sz="2400" dirty="0" smtClean="0">
                <a:latin typeface="+mn-lt"/>
              </a:rPr>
              <a:t>na papski presto, kao i ceo njegov pontifikat (1623-1644</a:t>
            </a:r>
            <a:r>
              <a:rPr lang="sr-Latn-RS" sz="2400" dirty="0">
                <a:latin typeface="+mn-lt"/>
              </a:rPr>
              <a:t>). </a:t>
            </a:r>
            <a:r>
              <a:rPr lang="sr-Latn-RS" sz="2400" dirty="0" smtClean="0">
                <a:latin typeface="+mn-lt"/>
              </a:rPr>
              <a:t>Odranije poštovalac Berninijeve umetnosti, papa ga postavlja na čelo ukupne umetničke aktivnosti u Rimu i daje mu potpunu umetničku slobodu. Uz tu moćnu podršku, Bernini </a:t>
            </a:r>
            <a:r>
              <a:rPr lang="sr-Latn-RS" sz="2400" dirty="0">
                <a:latin typeface="+mn-lt"/>
              </a:rPr>
              <a:t>je </a:t>
            </a:r>
            <a:r>
              <a:rPr lang="sr-Latn-RS" sz="2400" dirty="0" smtClean="0">
                <a:latin typeface="+mn-lt"/>
              </a:rPr>
              <a:t>tada odredio </a:t>
            </a:r>
            <a:r>
              <a:rPr lang="sr-Latn-RS" sz="2400" dirty="0">
                <a:latin typeface="+mn-lt"/>
              </a:rPr>
              <a:t>stil epohe. Postao je vrsta umetničkog direktora bez presedana u datadašnjoj umetnosti: </a:t>
            </a:r>
            <a:r>
              <a:rPr lang="sr-Latn-RS" sz="2400" dirty="0" smtClean="0">
                <a:latin typeface="+mn-lt"/>
              </a:rPr>
              <a:t>bio je arhitekt</a:t>
            </a:r>
            <a:r>
              <a:rPr lang="sr-Latn-RS" sz="2400" dirty="0">
                <a:latin typeface="+mn-lt"/>
              </a:rPr>
              <a:t>, skulptor, inženjer</a:t>
            </a:r>
            <a:r>
              <a:rPr lang="sr-Latn-RS" sz="2400" dirty="0" smtClean="0">
                <a:latin typeface="+mn-lt"/>
              </a:rPr>
              <a:t>, urbanista, režiser i producent, pravi impresario (ital. </a:t>
            </a:r>
            <a:r>
              <a:rPr lang="sr-Latn-RS" sz="2400" i="1" dirty="0" smtClean="0">
                <a:latin typeface="+mn-lt"/>
              </a:rPr>
              <a:t>impresa</a:t>
            </a:r>
            <a:r>
              <a:rPr lang="sr-Latn-RS" sz="2400" dirty="0" smtClean="0">
                <a:latin typeface="+mn-lt"/>
              </a:rPr>
              <a:t>, poduhvat, reč koja se i danas koristi da objasni osobu koja organizuje opere, koncerte, pozorišne predstave, film i televizijske produkcije).</a:t>
            </a:r>
            <a:endParaRPr lang="en-US" sz="2200" dirty="0">
              <a:latin typeface="+mn-lt"/>
            </a:endParaRPr>
          </a:p>
        </p:txBody>
      </p:sp>
    </p:spTree>
    <p:extLst>
      <p:ext uri="{BB962C8B-B14F-4D97-AF65-F5344CB8AC3E}">
        <p14:creationId xmlns:p14="http://schemas.microsoft.com/office/powerpoint/2010/main" val="38620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2209800"/>
          </a:xfrm>
        </p:spPr>
        <p:txBody>
          <a:bodyPr>
            <a:noAutofit/>
          </a:bodyPr>
          <a:lstStyle/>
          <a:p>
            <a:r>
              <a:rPr lang="sr-Latn-RS" sz="2400" dirty="0" smtClean="0"/>
              <a:t>Na </a:t>
            </a:r>
            <a:r>
              <a:rPr lang="sr-Latn-RS" sz="2400" dirty="0"/>
              <a:t>početku </a:t>
            </a:r>
            <a:r>
              <a:rPr lang="sr-Latn-RS" sz="2400" dirty="0" smtClean="0"/>
              <a:t>vladavine Urbana VIII Bernini ulazi u baziliku Svetog Petra i počinje izradu statua u stupcima koji nose kupolu (posebno sv. Longina: čas posvećen „strastima duše“) i Baldahnina, završenog 1633. Baldahin je kombinacija </a:t>
            </a:r>
            <a:r>
              <a:rPr lang="sr-Latn-RS" sz="2400" dirty="0"/>
              <a:t>arhitekturalne strukture i monumentalne </a:t>
            </a:r>
            <a:r>
              <a:rPr lang="sr-Latn-RS" sz="2400" dirty="0" smtClean="0"/>
              <a:t>skulpture ili, kako ju je Bernini zvao, </a:t>
            </a:r>
            <a:r>
              <a:rPr lang="sr-Latn-RS" sz="2400" i="1" dirty="0"/>
              <a:t>macchina eterna</a:t>
            </a:r>
            <a:r>
              <a:rPr lang="sr-Latn-RS" sz="2400" dirty="0"/>
              <a:t> </a:t>
            </a:r>
            <a:r>
              <a:rPr lang="sr-Latn-RS" sz="2400" dirty="0" smtClean="0"/>
              <a:t>(večita mašina).</a:t>
            </a:r>
            <a:endParaRPr lang="en-US" sz="24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726" y="2394857"/>
            <a:ext cx="6059348" cy="4206240"/>
          </a:xfrm>
          <a:prstGeom prst="rect">
            <a:avLst/>
          </a:prstGeom>
        </p:spPr>
      </p:pic>
    </p:spTree>
    <p:extLst>
      <p:ext uri="{BB962C8B-B14F-4D97-AF65-F5344CB8AC3E}">
        <p14:creationId xmlns:p14="http://schemas.microsoft.com/office/powerpoint/2010/main" val="120529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533400"/>
            <a:ext cx="4343400" cy="6019800"/>
          </a:xfrm>
        </p:spPr>
        <p:txBody>
          <a:bodyPr>
            <a:normAutofit/>
          </a:bodyPr>
          <a:lstStyle/>
          <a:p>
            <a:r>
              <a:rPr lang="sr-Latn-CS" sz="2400" dirty="0">
                <a:latin typeface="+mn-lt"/>
              </a:rPr>
              <a:t>Sveti </a:t>
            </a:r>
            <a:r>
              <a:rPr lang="sr-Latn-CS" sz="2400" dirty="0" smtClean="0">
                <a:latin typeface="+mn-lt"/>
              </a:rPr>
              <a:t>šator (baldahin) opisan je u II </a:t>
            </a:r>
            <a:r>
              <a:rPr lang="sr-Latn-CS" sz="2400" dirty="0">
                <a:latin typeface="+mn-lt"/>
              </a:rPr>
              <a:t>knj. </a:t>
            </a:r>
            <a:r>
              <a:rPr lang="sr-Latn-CS" sz="2400" dirty="0" smtClean="0">
                <a:latin typeface="+mn-lt"/>
              </a:rPr>
              <a:t>Mojsijevoj (Izlazak 25, 9; 31, 7; 40, 33-38), gde se pripoveda o lutanju Izrailja po pustinji i nošenju Kovčega </a:t>
            </a:r>
            <a:r>
              <a:rPr lang="sr-Latn-CS" sz="2400" dirty="0">
                <a:latin typeface="+mn-lt"/>
              </a:rPr>
              <a:t>zaveta, zaklonjenog šatorom. </a:t>
            </a:r>
            <a:r>
              <a:rPr lang="sr-Latn-CS" sz="2400" dirty="0" smtClean="0">
                <a:latin typeface="+mn-lt"/>
              </a:rPr>
              <a:t>U ranom hrišćanstvu se </a:t>
            </a:r>
            <a:r>
              <a:rPr lang="sr-Latn-CS" sz="2400" i="1" dirty="0" smtClean="0">
                <a:latin typeface="+mn-lt"/>
              </a:rPr>
              <a:t>tabernaculum</a:t>
            </a:r>
            <a:r>
              <a:rPr lang="sr-Latn-CS" sz="2400" dirty="0" smtClean="0">
                <a:latin typeface="+mn-lt"/>
              </a:rPr>
              <a:t>, u početku od tkanine, potom čvrstog materijala, postavlja iznad groba mučenika i oltara. Takav kiborijum podignut je iznad groba svetih Petra i Pavla u bazilici Svetog Petra u doba cara Konstantina.</a:t>
            </a:r>
            <a:endParaRPr lang="en-US" sz="240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05" y="434340"/>
            <a:ext cx="4444895" cy="6217920"/>
          </a:xfrm>
          <a:prstGeom prst="rect">
            <a:avLst/>
          </a:prstGeom>
        </p:spPr>
      </p:pic>
    </p:spTree>
    <p:extLst>
      <p:ext uri="{BB962C8B-B14F-4D97-AF65-F5344CB8AC3E}">
        <p14:creationId xmlns:p14="http://schemas.microsoft.com/office/powerpoint/2010/main" val="23241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167640"/>
            <a:ext cx="4267200" cy="6690360"/>
          </a:xfrm>
        </p:spPr>
        <p:txBody>
          <a:bodyPr>
            <a:normAutofit fontScale="90000"/>
          </a:bodyPr>
          <a:lstStyle/>
          <a:p>
            <a:r>
              <a:rPr lang="sr-Latn-CS" sz="2400" dirty="0" smtClean="0">
                <a:latin typeface="+mn-lt"/>
              </a:rPr>
              <a:t>I Berninijev Baldahin je podignut iznad tog mesta, odnosno oltara na kome samo naslednik sv. Petra može da služi misu (liturgiju).</a:t>
            </a:r>
            <a:br>
              <a:rPr lang="sr-Latn-CS" sz="2400" dirty="0" smtClean="0">
                <a:latin typeface="+mn-lt"/>
              </a:rPr>
            </a:br>
            <a:r>
              <a:rPr lang="sr-Latn-CS" sz="2400" dirty="0" smtClean="0">
                <a:latin typeface="+mn-lt"/>
              </a:rPr>
              <a:t>To mesto žrtve i spasenja Bernini je želeo posebno da naglasi. Istovremeno, promišljao je strukturu koja neće zatvoriti centralni deo crkve – ukrsnicu glavnog broda i transepta ispod kupole. Zato je odabrana konstrukcija kojom se objedinjuju osobine kiborijuma – nepokretne arhitektonske forme i baldahina – pokretne, procesione forme.</a:t>
            </a:r>
            <a:br>
              <a:rPr lang="sr-Latn-CS" sz="2400" dirty="0" smtClean="0">
                <a:latin typeface="+mn-lt"/>
              </a:rPr>
            </a:br>
            <a:r>
              <a:rPr lang="sr-Latn-CS" sz="2400" dirty="0" smtClean="0">
                <a:latin typeface="+mn-lt"/>
              </a:rPr>
              <a:t>Bronzani Baldahin </a:t>
            </a:r>
            <a:r>
              <a:rPr lang="sr-Latn-CS" sz="2400" dirty="0">
                <a:latin typeface="+mn-lt"/>
              </a:rPr>
              <a:t>je visok </a:t>
            </a:r>
            <a:r>
              <a:rPr lang="sr-Latn-CS" sz="2400" dirty="0" smtClean="0">
                <a:latin typeface="+mn-lt"/>
              </a:rPr>
              <a:t>kao trospratna zgrada, ali </a:t>
            </a:r>
            <a:r>
              <a:rPr lang="sr-Latn-CS" sz="2400" dirty="0">
                <a:latin typeface="+mn-lt"/>
              </a:rPr>
              <a:t>je tako </a:t>
            </a:r>
            <a:r>
              <a:rPr lang="sr-Latn-CS" sz="2400" dirty="0" smtClean="0">
                <a:latin typeface="+mn-lt"/>
              </a:rPr>
              <a:t>vešto proporcionisan </a:t>
            </a:r>
            <a:r>
              <a:rPr lang="sr-Latn-CS" sz="2400" dirty="0">
                <a:latin typeface="+mn-lt"/>
              </a:rPr>
              <a:t>da je u to teško poverovati</a:t>
            </a:r>
            <a:r>
              <a:rPr lang="sr-Latn-CS" sz="2400" dirty="0" smtClean="0">
                <a:latin typeface="+mn-lt"/>
              </a:rPr>
              <a:t>.</a:t>
            </a:r>
            <a:endParaRPr lang="en-US" sz="24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1" y="609600"/>
            <a:ext cx="4517359" cy="5669280"/>
          </a:xfrm>
          <a:prstGeom prst="rect">
            <a:avLst/>
          </a:prstGeom>
        </p:spPr>
      </p:pic>
    </p:spTree>
    <p:extLst>
      <p:ext uri="{BB962C8B-B14F-4D97-AF65-F5344CB8AC3E}">
        <p14:creationId xmlns:p14="http://schemas.microsoft.com/office/powerpoint/2010/main" val="325874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304800"/>
            <a:ext cx="4419600" cy="6324600"/>
          </a:xfrm>
        </p:spPr>
        <p:txBody>
          <a:bodyPr>
            <a:normAutofit fontScale="90000"/>
          </a:bodyPr>
          <a:lstStyle/>
          <a:p>
            <a:r>
              <a:rPr lang="sr-Latn-CS" sz="2400" dirty="0" smtClean="0"/>
              <a:t/>
            </a:r>
            <a:br>
              <a:rPr lang="sr-Latn-CS" sz="2400" dirty="0" smtClean="0"/>
            </a:br>
            <a:r>
              <a:rPr lang="sr-Latn-CS" sz="2400" dirty="0" smtClean="0">
                <a:latin typeface="+mn-lt"/>
              </a:rPr>
              <a:t>Tom efektu naročito doprinose tordirani stubovi. Prema legendi, car Konstantin doneo ih je sa Solomonovog hrama i ugradio u oltarski prostor bazilike Svetog Petra. Time je stvorena analogija između cara Solomona, koji je izgradio hram oko Kovčega zaveta, i cara Konstantina, koji je podigao crkvu iznad mesta stradanja sv. Petra, kao i ideja prenosa svetog mesta Jerusalima u novo sveto mesto Rim. Bernini toj analogiji dodaje i onu njemu savremenu: sa pontifikatom Urbana VIII, čiji su heraldički znaci – pčele, predstavljeni na mnogim delovima Balhadina</a:t>
            </a:r>
            <a:r>
              <a:rPr lang="sr-Latn-CS" sz="2400" dirty="0" smtClean="0"/>
              <a:t>.</a:t>
            </a:r>
            <a:endParaRPr lang="en-US" sz="2200"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
            <a:ext cx="4145280" cy="6217920"/>
          </a:xfrm>
          <a:prstGeom prst="rect">
            <a:avLst/>
          </a:prstGeom>
        </p:spPr>
      </p:pic>
    </p:spTree>
    <p:extLst>
      <p:ext uri="{BB962C8B-B14F-4D97-AF65-F5344CB8AC3E}">
        <p14:creationId xmlns:p14="http://schemas.microsoft.com/office/powerpoint/2010/main" val="366547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2340429"/>
          </a:xfrm>
        </p:spPr>
        <p:txBody>
          <a:bodyPr>
            <a:noAutofit/>
          </a:bodyPr>
          <a:lstStyle/>
          <a:p>
            <a:r>
              <a:rPr lang="sr-Latn-RS" sz="2200" dirty="0" smtClean="0">
                <a:latin typeface="+mn-lt"/>
              </a:rPr>
              <a:t>Znatno </a:t>
            </a:r>
            <a:r>
              <a:rPr lang="sr-Latn-RS" sz="2200" dirty="0">
                <a:latin typeface="+mn-lt"/>
              </a:rPr>
              <a:t>kasnije, </a:t>
            </a:r>
            <a:r>
              <a:rPr lang="sr-Latn-RS" sz="2200" dirty="0" smtClean="0">
                <a:latin typeface="+mn-lt"/>
              </a:rPr>
              <a:t>prema </a:t>
            </a:r>
            <a:r>
              <a:rPr lang="sr-Latn-RS" sz="2200" dirty="0">
                <a:latin typeface="+mn-lt"/>
              </a:rPr>
              <a:t>idejama </a:t>
            </a:r>
            <a:r>
              <a:rPr lang="sr-Latn-RS" sz="2200" dirty="0" smtClean="0">
                <a:latin typeface="+mn-lt"/>
              </a:rPr>
              <a:t>stvorenim u saradnji sa papom Urbanom </a:t>
            </a:r>
            <a:r>
              <a:rPr lang="sr-Latn-RS" sz="2200" dirty="0">
                <a:latin typeface="+mn-lt"/>
              </a:rPr>
              <a:t>VIII, </a:t>
            </a:r>
            <a:r>
              <a:rPr lang="sr-Latn-RS" sz="2200" dirty="0" smtClean="0">
                <a:latin typeface="+mn-lt"/>
              </a:rPr>
              <a:t>Bernini je u apsidi bazilike Svetog Petra </a:t>
            </a:r>
            <a:r>
              <a:rPr lang="sr-Latn-RS" sz="2200" dirty="0">
                <a:latin typeface="+mn-lt"/>
              </a:rPr>
              <a:t>1656. </a:t>
            </a:r>
            <a:r>
              <a:rPr lang="sr-Latn-RS" sz="2200" dirty="0" smtClean="0">
                <a:latin typeface="+mn-lt"/>
              </a:rPr>
              <a:t>podigao Presto svetog Petra (</a:t>
            </a:r>
            <a:r>
              <a:rPr lang="sr-Latn-RS" sz="2200" i="1" dirty="0" smtClean="0">
                <a:latin typeface="+mn-lt"/>
              </a:rPr>
              <a:t>Cathedra Petri)</a:t>
            </a:r>
            <a:r>
              <a:rPr lang="sr-Latn-RS" sz="2200" dirty="0" smtClean="0">
                <a:latin typeface="+mn-lt"/>
              </a:rPr>
              <a:t>.</a:t>
            </a:r>
            <a:br>
              <a:rPr lang="sr-Latn-RS" sz="2200" dirty="0" smtClean="0">
                <a:latin typeface="+mn-lt"/>
              </a:rPr>
            </a:br>
            <a:r>
              <a:rPr lang="sr-Latn-RS" sz="2200" dirty="0" smtClean="0">
                <a:latin typeface="+mn-lt"/>
              </a:rPr>
              <a:t>Presto </a:t>
            </a:r>
            <a:r>
              <a:rPr lang="sr-Latn-RS" sz="2200" dirty="0">
                <a:latin typeface="+mn-lt"/>
              </a:rPr>
              <a:t>svetog Petra stvoren je od </a:t>
            </a:r>
            <a:r>
              <a:rPr lang="sr-Latn-RS" sz="2200" dirty="0" smtClean="0">
                <a:latin typeface="+mn-lt"/>
              </a:rPr>
              <a:t>bronze, mermera</a:t>
            </a:r>
            <a:r>
              <a:rPr lang="sr-Latn-RS" sz="2200" dirty="0">
                <a:latin typeface="+mn-lt"/>
              </a:rPr>
              <a:t>, </a:t>
            </a:r>
            <a:r>
              <a:rPr lang="sr-Latn-RS" sz="2200" dirty="0" smtClean="0">
                <a:latin typeface="+mn-lt"/>
              </a:rPr>
              <a:t>štuka, i sačinjen od figura, reljefa, vitraža, pozlaćenih zraka... Teško se može opisati kao skulptura, ili kao reljef, ili arhitektura. Najprikladnije ga je nazvati terminom iz moderne umetnosti, instalacija.</a:t>
            </a:r>
            <a:endParaRPr lang="en-US" sz="22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14600"/>
            <a:ext cx="4172306" cy="4114800"/>
          </a:xfrm>
          <a:prstGeom prst="rect">
            <a:avLst/>
          </a:prstGeom>
        </p:spPr>
      </p:pic>
    </p:spTree>
    <p:extLst>
      <p:ext uri="{BB962C8B-B14F-4D97-AF65-F5344CB8AC3E}">
        <p14:creationId xmlns:p14="http://schemas.microsoft.com/office/powerpoint/2010/main" val="236527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2895600"/>
          </a:xfrm>
        </p:spPr>
        <p:txBody>
          <a:bodyPr>
            <a:noAutofit/>
          </a:bodyPr>
          <a:lstStyle/>
          <a:p>
            <a:r>
              <a:rPr lang="sr-Latn-RS" sz="2200" dirty="0" smtClean="0">
                <a:latin typeface="+mn-lt"/>
              </a:rPr>
              <a:t>Ova </a:t>
            </a:r>
            <a:r>
              <a:rPr lang="sr-Latn-RS" sz="2200" i="1" dirty="0" smtClean="0">
                <a:latin typeface="+mn-lt"/>
              </a:rPr>
              <a:t>instalacija</a:t>
            </a:r>
            <a:r>
              <a:rPr lang="sr-Latn-RS" sz="2200" dirty="0" smtClean="0">
                <a:latin typeface="+mn-lt"/>
              </a:rPr>
              <a:t> </a:t>
            </a:r>
            <a:r>
              <a:rPr lang="sr-Latn-RS" sz="2200" dirty="0">
                <a:latin typeface="+mn-lt"/>
              </a:rPr>
              <a:t>sadrži </a:t>
            </a:r>
            <a:r>
              <a:rPr lang="sr-Latn-RS" sz="2200" i="1" dirty="0" smtClean="0">
                <a:latin typeface="+mn-lt"/>
              </a:rPr>
              <a:t>sediu</a:t>
            </a:r>
            <a:r>
              <a:rPr lang="sr-Latn-RS" sz="2200" dirty="0">
                <a:latin typeface="+mn-lt"/>
              </a:rPr>
              <a:t> </a:t>
            </a:r>
            <a:r>
              <a:rPr lang="sr-Latn-RS" sz="2200" dirty="0" smtClean="0">
                <a:latin typeface="+mn-lt"/>
              </a:rPr>
              <a:t>(katedru), </a:t>
            </a:r>
            <a:r>
              <a:rPr lang="sr-Latn-RS" sz="2200" dirty="0">
                <a:latin typeface="+mn-lt"/>
              </a:rPr>
              <a:t>relikviju episkopskog prestola svetog </a:t>
            </a:r>
            <a:r>
              <a:rPr lang="sr-Latn-RS" sz="2200" dirty="0" smtClean="0">
                <a:latin typeface="+mn-lt"/>
              </a:rPr>
              <a:t>Petra, koja je njen simbolički i vizuelni fokus. Presto pridržavaju sveti oci patristike: levo Ambrozije i Atanasije, a desno Avgustin i Jovan Zlatousti, čime se izražava ideja jedinstva hrišćanske crkve. Prozor sa vitražom, na kome je golub Svetog Duha, metaforički je izvor svetlosti koja se, materijalizovana zlatnim zracima (pozlaćenom bronzom), prostire na sve strane sveta</a:t>
            </a:r>
            <a:r>
              <a:rPr lang="sr-Latn-RS" sz="2000" dirty="0" smtClean="0">
                <a:latin typeface="+mn-lt"/>
              </a:rPr>
              <a:t>.</a:t>
            </a:r>
            <a:endParaRPr lang="en-US" sz="20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276600"/>
            <a:ext cx="5429250" cy="3333750"/>
          </a:xfrm>
          <a:prstGeom prst="rect">
            <a:avLst/>
          </a:prstGeom>
        </p:spPr>
      </p:pic>
    </p:spTree>
    <p:extLst>
      <p:ext uri="{BB962C8B-B14F-4D97-AF65-F5344CB8AC3E}">
        <p14:creationId xmlns:p14="http://schemas.microsoft.com/office/powerpoint/2010/main" val="4098812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1304</Words>
  <Application>Microsoft Office PowerPoint</Application>
  <PresentationFormat>On-screen Show (4:3)</PresentationFormat>
  <Paragraphs>23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Office Theme</vt:lpstr>
      <vt:lpstr>Bel composto: barokna „totalna umetnost“  4. V 2020. © prof. dr Saša Brajović dr Milena Ulčar</vt:lpstr>
      <vt:lpstr>Bel composto  Berninijevi biografi tvrde da je frazu bel composto /bel komposto/ lepa celina/ skovao sam Bernini. Njom je izrazio sintezu svih umetnosti – arhitekture, slikarstva i skulpture, kao i svih pojedinačnih elemenata prostora i dekoracije. Lepa celina nije samo tehničko i tehnološko objedinjenje različitih morfoloških elemenata i materijala, već jedinstvena konceptualna celina koja se obraća duhovnom, intelektualnom i emocionalnom potencijalu posmatrača i u potpunosti ga obuhvata. Bel composto je dinamični proces multimedijalnog komponovanja, stvaranja „totalne umetnosti“. Njemu će težiti i umetnici 18. veka i, posebno, romantičari u 19. veku, nazivajući ga terminom Gesamtkunstwerk (totalno umetničko delo). Lepa celina je konceptualni i estetski princip, suština i suma barokne vizuelne kulture. Dinamizam bel composta može se razumeti jedino promišljanjem celog mehanizma, a ne samo pojedinačnih komponenti.</vt:lpstr>
      <vt:lpstr>Presudan momenat za rađanje Berninijevog, a time i baroknog bel composta bio je dolazak Urbana VIII na papski presto, kao i ceo njegov pontifikat (1623-1644). Odranije poštovalac Berninijeve umetnosti, papa ga postavlja na čelo ukupne umetničke aktivnosti u Rimu i daje mu potpunu umetničku slobodu. Uz tu moćnu podršku, Bernini je tada odredio stil epohe. Postao je vrsta umetničkog direktora bez presedana u datadašnjoj umetnosti: bio je arhitekt, skulptor, inženjer, urbanista, režiser i producent, pravi impresario (ital. impresa, poduhvat, reč koja se i danas koristi da objasni osobu koja organizuje opere, koncerte, pozorišne predstave, film i televizijske produkcije).</vt:lpstr>
      <vt:lpstr>Na početku vladavine Urbana VIII Bernini ulazi u baziliku Svetog Petra i počinje izradu statua u stupcima koji nose kupolu (posebno sv. Longina: čas posvećen „strastima duše“) i Baldahnina, završenog 1633. Baldahin je kombinacija arhitekturalne strukture i monumentalne skulpture ili, kako ju je Bernini zvao, macchina eterna (večita mašina).</vt:lpstr>
      <vt:lpstr>Sveti šator (baldahin) opisan je u II knj. Mojsijevoj (Izlazak 25, 9; 31, 7; 40, 33-38), gde se pripoveda o lutanju Izrailja po pustinji i nošenju Kovčega zaveta, zaklonjenog šatorom. U ranom hrišćanstvu se tabernaculum, u početku od tkanine, potom čvrstog materijala, postavlja iznad groba mučenika i oltara. Takav kiborijum podignut je iznad groba svetih Petra i Pavla u bazilici Svetog Petra u doba cara Konstantina.</vt:lpstr>
      <vt:lpstr>I Berninijev Baldahin je podignut iznad tog mesta, odnosno oltara na kome samo naslednik sv. Petra može da služi misu (liturgiju). To mesto žrtve i spasenja Bernini je želeo posebno da naglasi. Istovremeno, promišljao je strukturu koja neće zatvoriti centralni deo crkve – ukrsnicu glavnog broda i transepta ispod kupole. Zato je odabrana konstrukcija kojom se objedinjuju osobine kiborijuma – nepokretne arhitektonske forme i baldahina – pokretne, procesione forme. Bronzani Baldahin je visok kao trospratna zgrada, ali je tako vešto proporcionisan da je u to teško poverovati.</vt:lpstr>
      <vt:lpstr> Tom efektu naročito doprinose tordirani stubovi. Prema legendi, car Konstantin doneo ih je sa Solomonovog hrama i ugradio u oltarski prostor bazilike Svetog Petra. Time je stvorena analogija između cara Solomona, koji je izgradio hram oko Kovčega zaveta, i cara Konstantina, koji je podigao crkvu iznad mesta stradanja sv. Petra, kao i ideja prenosa svetog mesta Jerusalima u novo sveto mesto Rim. Bernini toj analogiji dodaje i onu njemu savremenu: sa pontifikatom Urbana VIII, čiji su heraldički znaci – pčele, predstavljeni na mnogim delovima Balhadina.</vt:lpstr>
      <vt:lpstr>Znatno kasnije, prema idejama stvorenim u saradnji sa papom Urbanom VIII, Bernini je u apsidi bazilike Svetog Petra 1656. podigao Presto svetog Petra (Cathedra Petri). Presto svetog Petra stvoren je od bronze, mermera, štuka, i sačinjen od figura, reljefa, vitraža, pozlaćenih zraka... Teško se može opisati kao skulptura, ili kao reljef, ili arhitektura. Najprikladnije ga je nazvati terminom iz moderne umetnosti, instalacija.</vt:lpstr>
      <vt:lpstr>Ova instalacija sadrži sediu (katedru), relikviju episkopskog prestola svetog Petra, koja je njen simbolički i vizuelni fokus. Presto pridržavaju sveti oci patristike: levo Ambrozije i Atanasije, a desno Avgustin i Jovan Zlatousti, čime se izražava ideja jedinstva hrišćanske crkve. Prozor sa vitražom, na kome je golub Svetog Duha, metaforički je izvor svetlosti koja se, materijalizovana zlatnim zracima (pozlaćenom bronzom), prostire na sve strane sveta.</vt:lpstr>
      <vt:lpstr>Koliko je Bernini bio dalekovid, i koliko je o prostoru Bazilike od početka razmišljao kao jedinstvenoj celini u kojoj se sabiraju svi heterogeni elementi dekoracije, najbolje se vidi kada se  kroz Baldahin ukaže dramatična i „lebdeća“ struktura Prestola sv. Petra.  I Baldahin i Presto su pojedinačni bel composti, ali istinsko lepo jedinstvo stvoreno je u njihovom prožimanju.</vt:lpstr>
      <vt:lpstr>Postepeno, u rasponu od 40 godina, Bernini je stvarao „totalnu“ umetnost sačinjenu od Baldahina, figura u stupcima koji nose kupolu i Prestola sv. Petra. U njegovom bel compostu svetlost ima strukturalnu ulogu (podsetimo se časa posvećenog svetlosti). Ona dopire sa prozora Mikelanđelove kupole, kao i sa lanterne probijene u njenom temenu krajem 16. veka. Svi elementi lepe celine, podržani prirodnim svetlom i onim sa sveća i uljanih lampi, kao i zvučnim efektima bogosluženja i pevanja, nekadašnjeg su vernika/posmatrača u potpunosti obuhvatali. Mistični doživljaj ove arte totale opisan je u onovremenim dokumentima.</vt:lpstr>
      <vt:lpstr>Kapelu Kornaro u crkvi Santa Maria della Vitoria Bernini 1650. komponuje kao bel composto. Dramatični potencijal opisa bola i radosti, čulnog i  duhovnog, zemaljskog i nebeskog koji je našao u spisima sv. Tereze (čas posvećen „strastima duše“), Bernini je pretočio u jedinstven vizuelni koncept. Antiteze izražava orkestracijom belog i bojenog mermera, alabastera, bronze, freske, štuka, arhitektonskih elemenata, sunčeve i veštačke svetlosti. Fuzija svih tih elemenata stvara jedan entitet u kome svaka umetnost poprima osobenosti one druge: skulptura doseže piktoralni, a arhitektura skulpturalni kvalitet.</vt:lpstr>
      <vt:lpstr>Tehnička fuzija je podrška onoj konceptualnoj: sjedinjenju duše sv. Tereze sa Bogom, kojoj prisustvuju članovi porodice Kornaro u vidu figura u nišama sa strane i vernici/posmatrači. Na podu su predstavljeni skeleti. Na čelu oltara je reljef sa Tajnom večerom. Na fresci svoda je golub Svetog Duha, iz kog se simbolično emituje svetlo spasenja. Tako se u kapeli odvija jedna vrsta svetog performansa, permanentni ciklus stradanja, smrti i spasenja duše. Tek će romantičari svojim gesamtkunstwerk-om ponovo doseći idejnu složenost Berninjevog bel composta.</vt:lpstr>
      <vt:lpstr>PowerPoint Presentation</vt:lpstr>
      <vt:lpstr>PowerPoint Presentation</vt:lpstr>
      <vt:lpstr>PowerPoint Presentation</vt:lpstr>
      <vt:lpstr>PowerPoint Presentation</vt:lpstr>
      <vt:lpstr>PowerPoint Presentation</vt:lpstr>
      <vt:lpstr>Bernini deli prostor crkve na dve formalne i idejne zone – donju, zemaljsku i gornju, nebesku. U donjoj zoni bira teksturu crvenkastog mermera, koja asocira na krv i simbolizuje stradanje i žrtvu. U gornjoj zoni dominanta je bela i, posebno, zlatna, koje asociraju na nebesko.</vt:lpstr>
      <vt:lpstr>Kupola iznad celokupnog prostora crkve je vrsta „scenografije“ za temu uspenja duše. Lanterna na vrhu kupole dobija kvalitet likovnog elementa, jer propušta zlatnu svetlost metaforičkog neba kome teži duša svetitelja, kao i duše vernika.</vt:lpstr>
      <vt:lpstr>Literatura: R. Wittkower, Art and Architecture in Italy 1600 to 1750, 96-129. skenirana na moodle platformi  Ђ. Карери, „Уметник“, у Ликови барока, уредио Р. Вилари, Београд, 2004, 344-368.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 composto San Andra al Quirinale Bernini, 1658-1670</dc:title>
  <dc:creator>Administrator</dc:creator>
  <cp:lastModifiedBy>Vuk</cp:lastModifiedBy>
  <cp:revision>67</cp:revision>
  <dcterms:created xsi:type="dcterms:W3CDTF">2006-08-16T00:00:00Z</dcterms:created>
  <dcterms:modified xsi:type="dcterms:W3CDTF">2020-05-03T22:20:43Z</dcterms:modified>
</cp:coreProperties>
</file>