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6" r:id="rId5"/>
    <p:sldId id="283" r:id="rId6"/>
    <p:sldId id="324" r:id="rId7"/>
    <p:sldId id="325" r:id="rId8"/>
    <p:sldId id="327" r:id="rId9"/>
    <p:sldId id="330" r:id="rId10"/>
    <p:sldId id="285" r:id="rId11"/>
    <p:sldId id="314" r:id="rId12"/>
    <p:sldId id="279" r:id="rId13"/>
    <p:sldId id="329" r:id="rId14"/>
    <p:sldId id="259" r:id="rId15"/>
    <p:sldId id="260" r:id="rId16"/>
    <p:sldId id="262" r:id="rId17"/>
    <p:sldId id="263" r:id="rId18"/>
    <p:sldId id="272" r:id="rId19"/>
    <p:sldId id="289" r:id="rId20"/>
    <p:sldId id="315" r:id="rId21"/>
    <p:sldId id="292" r:id="rId22"/>
    <p:sldId id="291" r:id="rId23"/>
    <p:sldId id="316" r:id="rId24"/>
    <p:sldId id="298" r:id="rId25"/>
    <p:sldId id="274" r:id="rId26"/>
    <p:sldId id="273" r:id="rId27"/>
    <p:sldId id="299" r:id="rId28"/>
    <p:sldId id="313" r:id="rId29"/>
    <p:sldId id="331" r:id="rId30"/>
    <p:sldId id="295" r:id="rId3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Perunicic Mladenovic" userId="59f630c6be49f4d5" providerId="LiveId" clId="{DEF54EA9-5EF6-4AD1-BA0F-650437ECE45F}"/>
    <pc:docChg chg="delSld modSld">
      <pc:chgData name="Ivana Perunicic Mladenovic" userId="59f630c6be49f4d5" providerId="LiveId" clId="{DEF54EA9-5EF6-4AD1-BA0F-650437ECE45F}" dt="2021-10-28T14:21:49.842" v="8" actId="20577"/>
      <pc:docMkLst>
        <pc:docMk/>
      </pc:docMkLst>
      <pc:sldChg chg="del">
        <pc:chgData name="Ivana Perunicic Mladenovic" userId="59f630c6be49f4d5" providerId="LiveId" clId="{DEF54EA9-5EF6-4AD1-BA0F-650437ECE45F}" dt="2021-10-28T14:20:35.893" v="0" actId="2696"/>
        <pc:sldMkLst>
          <pc:docMk/>
          <pc:sldMk cId="0" sldId="284"/>
        </pc:sldMkLst>
      </pc:sldChg>
      <pc:sldChg chg="del">
        <pc:chgData name="Ivana Perunicic Mladenovic" userId="59f630c6be49f4d5" providerId="LiveId" clId="{DEF54EA9-5EF6-4AD1-BA0F-650437ECE45F}" dt="2021-10-28T14:20:45.569" v="4" actId="2696"/>
        <pc:sldMkLst>
          <pc:docMk/>
          <pc:sldMk cId="0" sldId="287"/>
        </pc:sldMkLst>
      </pc:sldChg>
      <pc:sldChg chg="del">
        <pc:chgData name="Ivana Perunicic Mladenovic" userId="59f630c6be49f4d5" providerId="LiveId" clId="{DEF54EA9-5EF6-4AD1-BA0F-650437ECE45F}" dt="2021-10-28T14:20:48.161" v="5" actId="2696"/>
        <pc:sldMkLst>
          <pc:docMk/>
          <pc:sldMk cId="0" sldId="317"/>
        </pc:sldMkLst>
      </pc:sldChg>
      <pc:sldChg chg="del">
        <pc:chgData name="Ivana Perunicic Mladenovic" userId="59f630c6be49f4d5" providerId="LiveId" clId="{DEF54EA9-5EF6-4AD1-BA0F-650437ECE45F}" dt="2021-10-28T14:20:50.511" v="6" actId="2696"/>
        <pc:sldMkLst>
          <pc:docMk/>
          <pc:sldMk cId="0" sldId="318"/>
        </pc:sldMkLst>
      </pc:sldChg>
      <pc:sldChg chg="del">
        <pc:chgData name="Ivana Perunicic Mladenovic" userId="59f630c6be49f4d5" providerId="LiveId" clId="{DEF54EA9-5EF6-4AD1-BA0F-650437ECE45F}" dt="2021-10-28T14:20:41.128" v="2" actId="2696"/>
        <pc:sldMkLst>
          <pc:docMk/>
          <pc:sldMk cId="0" sldId="321"/>
        </pc:sldMkLst>
      </pc:sldChg>
      <pc:sldChg chg="del">
        <pc:chgData name="Ivana Perunicic Mladenovic" userId="59f630c6be49f4d5" providerId="LiveId" clId="{DEF54EA9-5EF6-4AD1-BA0F-650437ECE45F}" dt="2021-10-28T14:20:43.213" v="3" actId="2696"/>
        <pc:sldMkLst>
          <pc:docMk/>
          <pc:sldMk cId="0" sldId="323"/>
        </pc:sldMkLst>
      </pc:sldChg>
      <pc:sldChg chg="del">
        <pc:chgData name="Ivana Perunicic Mladenovic" userId="59f630c6be49f4d5" providerId="LiveId" clId="{DEF54EA9-5EF6-4AD1-BA0F-650437ECE45F}" dt="2021-10-28T14:20:38.683" v="1" actId="2696"/>
        <pc:sldMkLst>
          <pc:docMk/>
          <pc:sldMk cId="0" sldId="328"/>
        </pc:sldMkLst>
      </pc:sldChg>
      <pc:sldChg chg="modSp mod">
        <pc:chgData name="Ivana Perunicic Mladenovic" userId="59f630c6be49f4d5" providerId="LiveId" clId="{DEF54EA9-5EF6-4AD1-BA0F-650437ECE45F}" dt="2021-10-28T14:21:49.842" v="8" actId="20577"/>
        <pc:sldMkLst>
          <pc:docMk/>
          <pc:sldMk cId="0" sldId="330"/>
        </pc:sldMkLst>
        <pc:spChg chg="mod">
          <ac:chgData name="Ivana Perunicic Mladenovic" userId="59f630c6be49f4d5" providerId="LiveId" clId="{DEF54EA9-5EF6-4AD1-BA0F-650437ECE45F}" dt="2021-10-28T14:21:49.842" v="8" actId="20577"/>
          <ac:spMkLst>
            <pc:docMk/>
            <pc:sldMk cId="0" sldId="330"/>
            <ac:spMk id="4915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E197F-C1A3-47A6-B444-7995FF1E0F29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165E-03AB-4A88-A6A2-CBA446B2A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B023-A5E6-40ED-845E-341461F74E6B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60915-73DF-493E-BEE0-EBBEFACE9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33B98-2B08-4B2B-8748-B5ABCB7D49E9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53173-FC87-45E2-BD56-6A76601AD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B358F-0A25-496C-A40B-7D0C0C7FCDBA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61E32-95E0-492F-BEDF-04395BA76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4F4E5-44CB-4D88-AB34-10AD8EC372AA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233D5-D006-4E5C-B7BC-587D52F03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CFBB4-8561-443F-B7FD-91C81591560A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AF10A-70B3-4C82-BA30-CD8461A5D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0FDA3-EF56-411A-84D5-529F8554CD7B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4A3B4-0939-4E42-A7C4-B11B53FCA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64660-F316-4A38-A1D7-32455674596E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B25EF-980D-4851-A28E-61EF9DE0B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9921F-3CD3-4F89-B2AF-9C72D98F6743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C009-1570-49C8-A8AA-61C8B28D0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5E3B8-0CAB-4045-9268-AE3437729BFA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60BDB-77F5-433F-9864-11B182F7D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2635-0BAE-4A89-B11D-81B7B4423F6E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002E-E1CE-45F6-A9AD-CD4DC5710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D085E0-B00B-4952-9AAD-A29C9F03A83E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360032-C3E6-4626-BF28-93350A3EB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icd.who.int/browse10/2019/en" TargetMode="External"/><Relationship Id="rId2" Type="http://schemas.openxmlformats.org/officeDocument/2006/relationships/hyperlink" Target="https://icd.who.int/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eb_of_Science" TargetMode="External"/><Relationship Id="rId2" Type="http://schemas.openxmlformats.org/officeDocument/2006/relationships/hyperlink" Target="https://en.wikipedia.org/wiki/Thomson_Reuter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Klasifikovanje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mentalnih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258888" y="4224338"/>
            <a:ext cx="9144000" cy="1655762"/>
          </a:xfrm>
        </p:spPr>
        <p:txBody>
          <a:bodyPr/>
          <a:lstStyle/>
          <a:p>
            <a:pPr eaLnBrk="1" hangingPunct="1"/>
            <a:r>
              <a:rPr lang="en-US" sz="3200"/>
              <a:t>Doc. dr Ivana Peruničić-Mladenović</a:t>
            </a:r>
            <a:endParaRPr lang="sr-Latn-CS" sz="3200"/>
          </a:p>
          <a:p>
            <a:pPr eaLnBrk="1" hangingPunct="1"/>
            <a:endParaRPr lang="sr-Latn-CS" sz="3200"/>
          </a:p>
          <a:p>
            <a:pPr eaLnBrk="1" hangingPunct="1"/>
            <a:r>
              <a:rPr lang="sr-Latn-CS"/>
              <a:t>ivana.perunicic</a:t>
            </a:r>
            <a:r>
              <a:rPr lang="en-US"/>
              <a:t>@imh.org.rs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Klasifikacije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mentalnih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2475" cy="4351338"/>
          </a:xfrm>
        </p:spPr>
        <p:txBody>
          <a:bodyPr/>
          <a:lstStyle/>
          <a:p>
            <a:pPr eaLnBrk="1" hangingPunct="1"/>
            <a:r>
              <a:rPr lang="en-US" sz="2400">
                <a:ea typeface="Calibri" pitchFamily="34" charset="0"/>
                <a:cs typeface="Times New Roman" pitchFamily="18" charset="0"/>
              </a:rPr>
              <a:t>Praviti razlik</a:t>
            </a:r>
            <a:r>
              <a:rPr lang="sr-Latn-CS" sz="2400">
                <a:ea typeface="Calibri" pitchFamily="34" charset="0"/>
                <a:cs typeface="Times New Roman" pitchFamily="18" charset="0"/>
              </a:rPr>
              <a:t>u</a:t>
            </a:r>
            <a:r>
              <a:rPr lang="en-US" sz="2400">
                <a:ea typeface="Calibri" pitchFamily="34" charset="0"/>
                <a:cs typeface="Times New Roman" pitchFamily="18" charset="0"/>
              </a:rPr>
              <a:t> između različitih vrsta mentalnih poremećaja je neizbežno</a:t>
            </a:r>
          </a:p>
          <a:p>
            <a:pPr eaLnBrk="1" hangingPunct="1"/>
            <a:r>
              <a:rPr lang="en-US" sz="2400">
                <a:ea typeface="Calibri" pitchFamily="34" charset="0"/>
                <a:cs typeface="Times New Roman" pitchFamily="18" charset="0"/>
              </a:rPr>
              <a:t>Ne mogu svi pacijenti dobiti isti tretman</a:t>
            </a:r>
          </a:p>
          <a:p>
            <a:pPr eaLnBrk="1" hangingPunct="1"/>
            <a:r>
              <a:rPr lang="en-US" sz="2400">
                <a:ea typeface="Calibri" pitchFamily="34" charset="0"/>
                <a:cs typeface="Times New Roman" pitchFamily="18" charset="0"/>
              </a:rPr>
              <a:t>Klasifikacije mentalnih poremećaja manje korisne jer se još uvek uglavnom zasnivaju na razlikama u simptomatologiji, a ne na razlikama u etiologiji ili terapijskom odgovoru</a:t>
            </a:r>
          </a:p>
          <a:p>
            <a:pPr eaLnBrk="1" hangingPunct="1"/>
            <a:r>
              <a:rPr lang="en-US" sz="2400"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2400">
                <a:cs typeface="Times New Roman" pitchFamily="18" charset="0"/>
              </a:rPr>
              <a:t>j</a:t>
            </a:r>
            <a:r>
              <a:rPr lang="en-US" sz="2400">
                <a:ea typeface="Calibri" pitchFamily="34" charset="0"/>
                <a:cs typeface="Calibri" pitchFamily="34" charset="0"/>
              </a:rPr>
              <a:t>edina opcija je ulagati napore u poboljšanje klasifikatornih sistema</a:t>
            </a:r>
          </a:p>
          <a:p>
            <a:pPr eaLnBrk="1" hangingPunct="1"/>
            <a:r>
              <a:rPr lang="en-US" sz="2400">
                <a:ea typeface="Calibri" pitchFamily="34" charset="0"/>
                <a:cs typeface="Calibri" pitchFamily="34" charset="0"/>
              </a:rPr>
              <a:t>DSM-5 i ICD-11 – poslednje verzije </a:t>
            </a:r>
          </a:p>
          <a:p>
            <a:pPr eaLnBrk="1" hangingPunct="1"/>
            <a:r>
              <a:rPr lang="en-US" sz="2400">
                <a:ea typeface="Calibri" pitchFamily="34" charset="0"/>
                <a:cs typeface="Calibri" pitchFamily="34" charset="0"/>
              </a:rPr>
              <a:t>Značajno promenjene – samo delimično poboljšane</a:t>
            </a:r>
            <a:endParaRPr lang="sr-Latn-CS" sz="2400">
              <a:ea typeface="Calibri" pitchFamily="34" charset="0"/>
              <a:cs typeface="Calibri" pitchFamily="34" charset="0"/>
            </a:endParaRPr>
          </a:p>
          <a:p>
            <a:pPr eaLnBrk="1" hangingPunct="1"/>
            <a:r>
              <a:rPr lang="sr-Latn-CS" sz="2400">
                <a:ea typeface="Calibri" pitchFamily="34" charset="0"/>
                <a:cs typeface="Calibri" pitchFamily="34" charset="0"/>
              </a:rPr>
              <a:t>Za psihologe </a:t>
            </a:r>
            <a:r>
              <a:rPr lang="en-US" sz="2400">
                <a:ea typeface="Calibri" pitchFamily="34" charset="0"/>
                <a:cs typeface="Calibri" pitchFamily="34" charset="0"/>
              </a:rPr>
              <a:t>od izuzetne važnosti rekonceptualizacija kategorije poremećaja ličnost</a:t>
            </a:r>
          </a:p>
          <a:p>
            <a:pPr eaLnBrk="1" hangingPunct="1">
              <a:buFont typeface="Arial" charset="0"/>
              <a:buNone/>
            </a:pPr>
            <a:r>
              <a:rPr lang="en-US" sz="2400">
                <a:ea typeface="Calibri" pitchFamily="34" charset="0"/>
                <a:cs typeface="Calibri" pitchFamily="34" charset="0"/>
              </a:rPr>
              <a:t>   </a:t>
            </a:r>
            <a:r>
              <a:rPr lang="sr-Latn-CS" sz="2400">
                <a:ea typeface="Calibri" pitchFamily="34" charset="0"/>
                <a:cs typeface="Calibri" pitchFamily="34" charset="0"/>
              </a:rPr>
              <a:t>u pravcu priznavanja </a:t>
            </a:r>
            <a:r>
              <a:rPr lang="en-US" sz="2400">
                <a:ea typeface="Calibri" pitchFamily="34" charset="0"/>
                <a:cs typeface="Calibri" pitchFamily="34" charset="0"/>
              </a:rPr>
              <a:t>višedecenijskih </a:t>
            </a:r>
            <a:r>
              <a:rPr lang="sr-Latn-CS" sz="2400">
                <a:ea typeface="Calibri" pitchFamily="34" charset="0"/>
                <a:cs typeface="Calibri" pitchFamily="34" charset="0"/>
              </a:rPr>
              <a:t>rezulata iz bazične nauke psiholgije ličnosti i individualnih razlika</a:t>
            </a:r>
            <a:endParaRPr lang="en-US" sz="2400">
              <a:ea typeface="Calibri" pitchFamily="34" charset="0"/>
              <a:cs typeface="Calibri" pitchFamily="34" charset="0"/>
            </a:endParaRPr>
          </a:p>
          <a:p>
            <a:pPr eaLnBrk="1" hangingPunct="1"/>
            <a:endParaRPr lang="en-US"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Fundamentalne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ICD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DSM</a:t>
            </a:r>
          </a:p>
        </p:txBody>
      </p:sp>
      <p:graphicFrame>
        <p:nvGraphicFramePr>
          <p:cNvPr id="29736" name="Group 40"/>
          <p:cNvGraphicFramePr>
            <a:graphicFrameLocks noGrp="1"/>
          </p:cNvGraphicFramePr>
          <p:nvPr>
            <p:ph idx="1"/>
          </p:nvPr>
        </p:nvGraphicFramePr>
        <p:xfrm>
          <a:off x="838200" y="1343025"/>
          <a:ext cx="10515600" cy="526923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ICD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DSM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Izrađen od strane globalne zdravstvene agencije 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Izrađen od strane američke psihijatrijske asocijacije (APA)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Besplatan i u javnom domenu u korist javnog zdravlja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Intelektualna svojina APA-e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Za države i direktne pružaoce usluga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Primarno za psihijatre i psihologe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Globalno, kulturološki senzitivan, multilingvistički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Dominantno u SAD, anglosaksonska perspektiva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Odobren od SZO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Odobren od APA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Klinička upotreba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Operacionalizovan za istraživačku upotrebu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Sve bolesti i poremećaji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Samo psihijatrijski poremećaji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ICD-11: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polazne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ideje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Da li su nam potrebna dva klasifikatorna sistema?</a:t>
            </a:r>
          </a:p>
          <a:p>
            <a:pPr eaLnBrk="1" hangingPunct="1">
              <a:buFont typeface="Arial" charset="0"/>
              <a:buNone/>
            </a:pPr>
            <a:r>
              <a:rPr lang="en-US" sz="2400"/>
              <a:t>   dva paralelna pristupa mentalnim problemima ICD i DSM</a:t>
            </a:r>
            <a:endParaRPr lang="sr-Latn-CS" sz="2400"/>
          </a:p>
          <a:p>
            <a:pPr eaLnBrk="1" hangingPunct="1">
              <a:buFontTx/>
              <a:buChar char="•"/>
            </a:pPr>
            <a:r>
              <a:rPr lang="en-US" sz="2400"/>
              <a:t>ICD-11            harmonizacija postojećih razlika u ICD i DSM</a:t>
            </a:r>
          </a:p>
          <a:p>
            <a:pPr eaLnBrk="1" hangingPunct="1"/>
            <a:r>
              <a:rPr lang="en-US" sz="2400"/>
              <a:t>Poboljšanje pouzdanosti, validnosti i kliničke korisnosti dijagnoza</a:t>
            </a:r>
            <a:endParaRPr lang="sr-Latn-CS" sz="2400"/>
          </a:p>
          <a:p>
            <a:pPr eaLnBrk="1" hangingPunct="1"/>
            <a:r>
              <a:rPr lang="en-US" sz="2400"/>
              <a:t>Ključni rezultati iz neuronauka</a:t>
            </a:r>
            <a:endParaRPr lang="sr-Latn-CS" sz="2400"/>
          </a:p>
          <a:p>
            <a:pPr eaLnBrk="1" hangingPunct="1"/>
            <a:r>
              <a:rPr lang="en-US" sz="2400"/>
              <a:t>Isključivanje psihopatologizacije svakodnevnog života</a:t>
            </a:r>
            <a:endParaRPr lang="sr-Latn-CS" sz="2400"/>
          </a:p>
          <a:p>
            <a:pPr eaLnBrk="1" hangingPunct="1"/>
            <a:r>
              <a:rPr lang="en-US" sz="2400">
                <a:solidFill>
                  <a:srgbClr val="000000"/>
                </a:solidFill>
              </a:rPr>
              <a:t>SZO: ICD-11 u službenoj upotrebi od januara 2022</a:t>
            </a:r>
          </a:p>
          <a:p>
            <a:pPr eaLnBrk="1" hangingPunct="1">
              <a:buFont typeface="Arial" charset="0"/>
              <a:buNone/>
            </a:pPr>
            <a:endParaRPr lang="sr-Latn-CS" sz="2400"/>
          </a:p>
          <a:p>
            <a:pPr eaLnBrk="1" hangingPunct="1">
              <a:buFont typeface="Arial" charset="0"/>
              <a:buNone/>
            </a:pPr>
            <a:endParaRPr lang="sr-Latn-CS" sz="2400"/>
          </a:p>
          <a:p>
            <a:pPr eaLnBrk="1" hangingPunct="1">
              <a:buFont typeface="Arial" charset="0"/>
              <a:buNone/>
            </a:pPr>
            <a:endParaRPr lang="en-US"/>
          </a:p>
          <a:p>
            <a:pPr eaLnBrk="1" hangingPunct="1">
              <a:buFont typeface="Arial" charset="0"/>
              <a:buNone/>
            </a:pPr>
            <a:endParaRPr lang="en-US"/>
          </a:p>
          <a:p>
            <a:pPr eaLnBrk="1" hangingPunct="1">
              <a:buFont typeface="Arial" charset="0"/>
              <a:buNone/>
            </a:pPr>
            <a:endParaRPr lang="en-US"/>
          </a:p>
          <a:p>
            <a:pPr eaLnBrk="1" hangingPunct="1">
              <a:buFont typeface="Arial" charset="0"/>
              <a:buNone/>
            </a:pPr>
            <a:endParaRPr lang="en-US"/>
          </a:p>
        </p:txBody>
      </p:sp>
      <p:sp>
        <p:nvSpPr>
          <p:cNvPr id="2" name="Arrow: Right 1"/>
          <p:cNvSpPr/>
          <p:nvPr/>
        </p:nvSpPr>
        <p:spPr>
          <a:xfrm>
            <a:off x="2038350" y="2867025"/>
            <a:ext cx="649288" cy="187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Odlazeći sistem: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ICD-10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dijagnoze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675"/>
            <a:ext cx="10793413" cy="51847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000" dirty="0"/>
              <a:t>                                    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F00-F99 </a:t>
            </a:r>
            <a:r>
              <a:rPr lang="en-US" sz="2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Duševni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poremećaji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poremećaji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ponašanja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sz="2000" b="1" dirty="0"/>
              <a:t>F00-F09</a:t>
            </a:r>
            <a:r>
              <a:rPr lang="en-US" sz="2000" dirty="0"/>
              <a:t> </a:t>
            </a:r>
            <a:r>
              <a:rPr lang="en-US" sz="2000" dirty="0" err="1"/>
              <a:t>Organski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simptomatski</a:t>
            </a:r>
            <a:r>
              <a:rPr lang="en-US" sz="2000" dirty="0"/>
              <a:t> </a:t>
            </a:r>
            <a:r>
              <a:rPr lang="en-US" sz="2000" dirty="0" err="1"/>
              <a:t>duševni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F10-F19</a:t>
            </a:r>
            <a:r>
              <a:rPr lang="en-US" sz="2000" dirty="0"/>
              <a:t> </a:t>
            </a:r>
            <a:r>
              <a:rPr lang="en-US" sz="2000" dirty="0" err="1"/>
              <a:t>Duševni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ponašanja</a:t>
            </a:r>
            <a:r>
              <a:rPr lang="en-US" sz="2000" dirty="0"/>
              <a:t> </a:t>
            </a:r>
            <a:r>
              <a:rPr lang="en-US" sz="2000" dirty="0" err="1"/>
              <a:t>uzrokovani</a:t>
            </a:r>
            <a:r>
              <a:rPr lang="en-US" sz="2000" dirty="0"/>
              <a:t> </a:t>
            </a:r>
            <a:r>
              <a:rPr lang="en-US" sz="2000" dirty="0" err="1"/>
              <a:t>upotrebom</a:t>
            </a:r>
            <a:r>
              <a:rPr lang="en-US" sz="2000" dirty="0"/>
              <a:t> </a:t>
            </a:r>
            <a:r>
              <a:rPr lang="en-US" sz="2000" dirty="0" err="1"/>
              <a:t>psihoaktivnih</a:t>
            </a:r>
            <a:r>
              <a:rPr lang="en-US" sz="2000" dirty="0"/>
              <a:t> </a:t>
            </a:r>
            <a:r>
              <a:rPr lang="en-US" sz="2000" dirty="0" err="1"/>
              <a:t>supstanci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F20-F29</a:t>
            </a:r>
            <a:r>
              <a:rPr lang="en-US" sz="2000" dirty="0"/>
              <a:t> </a:t>
            </a:r>
            <a:r>
              <a:rPr lang="en-US" sz="2000" dirty="0" err="1"/>
              <a:t>Shizofrenija</a:t>
            </a:r>
            <a:r>
              <a:rPr lang="en-US" sz="2000" dirty="0"/>
              <a:t>, </a:t>
            </a:r>
            <a:r>
              <a:rPr lang="en-US" sz="2000" dirty="0" err="1"/>
              <a:t>shizotipski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sumanuti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F30-F39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raspoloženja</a:t>
            </a:r>
            <a:r>
              <a:rPr lang="en-US" sz="2000" dirty="0"/>
              <a:t> (</a:t>
            </a:r>
            <a:r>
              <a:rPr lang="en-US" sz="2000" dirty="0" err="1"/>
              <a:t>afektivni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)</a:t>
            </a:r>
          </a:p>
          <a:p>
            <a:pPr eaLnBrk="1" hangingPunct="1">
              <a:defRPr/>
            </a:pPr>
            <a:r>
              <a:rPr lang="en-US" sz="2000" b="1" dirty="0"/>
              <a:t>F40-F48</a:t>
            </a:r>
            <a:r>
              <a:rPr lang="en-US" sz="2000" dirty="0"/>
              <a:t> </a:t>
            </a:r>
            <a:r>
              <a:rPr lang="en-US" sz="2000" dirty="0" err="1"/>
              <a:t>Neurotski</a:t>
            </a:r>
            <a:r>
              <a:rPr lang="en-US" sz="2000" dirty="0"/>
              <a:t>, </a:t>
            </a:r>
            <a:r>
              <a:rPr lang="en-US" sz="2000" dirty="0" err="1"/>
              <a:t>stresogeni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telesno</a:t>
            </a:r>
            <a:r>
              <a:rPr lang="en-US" sz="2000" dirty="0"/>
              <a:t> </a:t>
            </a:r>
            <a:r>
              <a:rPr lang="en-US" sz="2000" dirty="0" err="1"/>
              <a:t>manifestni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F50-F59</a:t>
            </a:r>
            <a:r>
              <a:rPr lang="en-US" sz="2000" dirty="0"/>
              <a:t> </a:t>
            </a:r>
            <a:r>
              <a:rPr lang="en-US" sz="2000" dirty="0" err="1"/>
              <a:t>Sindromi</a:t>
            </a:r>
            <a:r>
              <a:rPr lang="en-US" sz="2000" dirty="0"/>
              <a:t> </a:t>
            </a:r>
            <a:r>
              <a:rPr lang="en-US" sz="2000" dirty="0" err="1"/>
              <a:t>poremećenog</a:t>
            </a:r>
            <a:r>
              <a:rPr lang="en-US" sz="2000" dirty="0"/>
              <a:t> </a:t>
            </a:r>
            <a:r>
              <a:rPr lang="en-US" sz="2000" dirty="0" err="1"/>
              <a:t>ponašanja</a:t>
            </a:r>
            <a:r>
              <a:rPr lang="en-US" sz="2000" dirty="0"/>
              <a:t> </a:t>
            </a:r>
            <a:r>
              <a:rPr lang="en-US" sz="2000" dirty="0" err="1"/>
              <a:t>udruženi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fiziološkim</a:t>
            </a:r>
            <a:r>
              <a:rPr lang="en-US" sz="2000" dirty="0"/>
              <a:t> </a:t>
            </a:r>
            <a:r>
              <a:rPr lang="en-US" sz="2000" dirty="0" err="1"/>
              <a:t>smetnjama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telesnim</a:t>
            </a:r>
            <a:r>
              <a:rPr lang="en-US" sz="2000" dirty="0"/>
              <a:t> </a:t>
            </a:r>
            <a:r>
              <a:rPr lang="en-US" sz="2000" dirty="0" err="1"/>
              <a:t>faktorima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F60-F69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ličnosti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ponašanja</a:t>
            </a:r>
            <a:r>
              <a:rPr lang="en-US" sz="2000" dirty="0"/>
              <a:t> </a:t>
            </a:r>
            <a:r>
              <a:rPr lang="en-US" sz="2000" dirty="0" err="1"/>
              <a:t>odraslih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F70-F79</a:t>
            </a:r>
            <a:r>
              <a:rPr lang="en-US" sz="2000" dirty="0"/>
              <a:t> </a:t>
            </a:r>
            <a:r>
              <a:rPr lang="en-US" sz="2000" dirty="0" err="1"/>
              <a:t>Duševna</a:t>
            </a:r>
            <a:r>
              <a:rPr lang="en-US" sz="2000" dirty="0"/>
              <a:t> </a:t>
            </a:r>
            <a:r>
              <a:rPr lang="en-US" sz="2000" dirty="0" err="1"/>
              <a:t>zaostalost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F80-F89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razvoja</a:t>
            </a:r>
            <a:r>
              <a:rPr lang="en-US" sz="2000" dirty="0"/>
              <a:t> </a:t>
            </a:r>
            <a:r>
              <a:rPr lang="en-US" sz="2000" dirty="0" err="1"/>
              <a:t>psihe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F90-F98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ponašanja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poremećaji</a:t>
            </a:r>
            <a:r>
              <a:rPr lang="en-US" sz="2000" dirty="0"/>
              <a:t> </a:t>
            </a:r>
            <a:r>
              <a:rPr lang="en-US" sz="2000" dirty="0" err="1"/>
              <a:t>emocija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početkom</a:t>
            </a:r>
            <a:r>
              <a:rPr lang="en-US" sz="2000" dirty="0"/>
              <a:t> u </a:t>
            </a:r>
            <a:r>
              <a:rPr lang="en-US" sz="2000" dirty="0" err="1"/>
              <a:t>detinjstvu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adolescenciji</a:t>
            </a:r>
            <a:endParaRPr lang="en-US" sz="2000" dirty="0"/>
          </a:p>
          <a:p>
            <a:pPr eaLnBrk="1" hangingPunct="1">
              <a:defRPr/>
            </a:pPr>
            <a:r>
              <a:rPr lang="en-US" sz="2000" b="1" dirty="0"/>
              <a:t>F99-F99</a:t>
            </a:r>
            <a:r>
              <a:rPr lang="en-US" sz="2000" dirty="0"/>
              <a:t> </a:t>
            </a:r>
            <a:r>
              <a:rPr lang="en-US" sz="2000" dirty="0" err="1"/>
              <a:t>Neoznačen</a:t>
            </a:r>
            <a:r>
              <a:rPr lang="en-US" sz="2000" dirty="0"/>
              <a:t> </a:t>
            </a:r>
            <a:r>
              <a:rPr lang="en-US" sz="2000" dirty="0" err="1"/>
              <a:t>duševni</a:t>
            </a:r>
            <a:r>
              <a:rPr lang="en-US" sz="2000" dirty="0"/>
              <a:t> </a:t>
            </a:r>
            <a:r>
              <a:rPr lang="en-US" sz="2000" dirty="0" err="1"/>
              <a:t>poremećaj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163" y="365125"/>
            <a:ext cx="10942637" cy="132556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ICD-11: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mentalni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ponašajni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neurorazvojni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700"/>
            <a:ext cx="10515600" cy="4864100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</a:t>
            </a:r>
            <a:r>
              <a:rPr lang="en-US" sz="2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6A</a:t>
            </a: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Neurorazvojni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Shizofrenija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drugi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primarno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psihotični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Katatonija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raspoloženja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lang="en-US" sz="2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6B</a:t>
            </a: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Anksioznost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povezani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strahom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Opsesivno-kompulsivni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srodni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specifično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povezani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stresom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Disocijativni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6B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hranjenja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ishrane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3888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ICD-11: mentalni, ponašajni i neurorazvojni poremećaji 2/2</a:t>
            </a:r>
            <a:endParaRPr lang="en-US" sz="3600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838200" y="1527175"/>
            <a:ext cx="10515600" cy="5065713"/>
          </a:xfrm>
        </p:spPr>
        <p:txBody>
          <a:bodyPr/>
          <a:lstStyle/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                   </a:t>
            </a:r>
            <a:r>
              <a:rPr lang="en-US" sz="1700" b="1" u="sng">
                <a:ea typeface="Calibri" pitchFamily="34" charset="0"/>
                <a:cs typeface="Times New Roman" pitchFamily="18" charset="0"/>
              </a:rPr>
              <a:t>6C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Poremećaji eliminacije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Poremećaji usled telesnog distresa i telesnih doživljaja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Poremećaji usled upotrebe supstanci i zavisničko ponašanje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Poremećaji kontrole impulse 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Problematično ponašanja ili disocijalni poremećaj 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                  </a:t>
            </a:r>
            <a:r>
              <a:rPr lang="en-US" sz="1700" b="1" u="sng">
                <a:ea typeface="Calibri" pitchFamily="34" charset="0"/>
                <a:cs typeface="Times New Roman" pitchFamily="18" charset="0"/>
              </a:rPr>
              <a:t>6D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Poremećaji ličnosti i povezane crte 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Parafilije 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Poremećaji izvrtanja činjenica 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Neurokognitivni poremećaji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sr-Latn-CS" sz="1700">
                <a:ea typeface="Calibri" pitchFamily="34" charset="0"/>
                <a:cs typeface="Times New Roman" pitchFamily="18" charset="0"/>
              </a:rPr>
              <a:t>      </a:t>
            </a:r>
            <a:r>
              <a:rPr lang="en-US" sz="1700">
                <a:ea typeface="Calibri" pitchFamily="34" charset="0"/>
                <a:cs typeface="Times New Roman" pitchFamily="18" charset="0"/>
              </a:rPr>
              <a:t>            </a:t>
            </a:r>
            <a:r>
              <a:rPr lang="en-US" sz="1700" b="1" u="sng">
                <a:ea typeface="Calibri" pitchFamily="34" charset="0"/>
                <a:cs typeface="Times New Roman" pitchFamily="18" charset="0"/>
              </a:rPr>
              <a:t>6E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Mentalni i poremećaji ponašanja povezani sa trudnoćom, porođajem i puerperijumom </a:t>
            </a:r>
          </a:p>
          <a:p>
            <a:pPr marL="0" indent="0" algn="just" eaLnBrk="1" hangingPunct="1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700">
                <a:ea typeface="Calibri" pitchFamily="34" charset="0"/>
                <a:cs typeface="Times New Roman" pitchFamily="18" charset="0"/>
              </a:rPr>
              <a:t>Sekundarni mentalni i ponašajni sindromi povezani sa poremećajima i bolestima klasifikovanim na drugom mestu</a:t>
            </a:r>
          </a:p>
          <a:p>
            <a:pPr marL="0" indent="0" eaLnBrk="1" hangingPunct="1">
              <a:lnSpc>
                <a:spcPct val="80000"/>
              </a:lnSpc>
            </a:pPr>
            <a:endParaRPr lang="en-US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6A0 Neurorazvojni poremećaji</a:t>
            </a:r>
            <a:r>
              <a:rPr lang="en-US"/>
              <a:t> 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6A00	Poremećaji intelektualnog razvoja </a:t>
            </a: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6A01	Poremećaji u razvoju govora ili jezika </a:t>
            </a: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6A02	Poremećaji iz autističnog spektra</a:t>
            </a: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6A03	</a:t>
            </a:r>
            <a:r>
              <a:rPr lang="sr-Latn-CS" sz="1800">
                <a:ea typeface="SimSun"/>
                <a:cs typeface="Times New Roman" pitchFamily="18" charset="0"/>
              </a:rPr>
              <a:t>Razvojni poremećaji govora</a:t>
            </a:r>
            <a:endParaRPr lang="en-US" sz="1800">
              <a:ea typeface="SimSun"/>
              <a:cs typeface="Times New Roman" pitchFamily="18" charset="0"/>
            </a:endParaRP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6A04	</a:t>
            </a:r>
            <a:r>
              <a:rPr lang="sr-Latn-CS" sz="1800">
                <a:ea typeface="SimSun"/>
                <a:cs typeface="Times New Roman" pitchFamily="18" charset="0"/>
              </a:rPr>
              <a:t>Razvojni poremećaji motorne koordinacija</a:t>
            </a:r>
            <a:endParaRPr lang="en-US" sz="1800">
              <a:ea typeface="SimSun"/>
              <a:cs typeface="Times New Roman" pitchFamily="18" charset="0"/>
            </a:endParaRP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6A05	</a:t>
            </a:r>
            <a:r>
              <a:rPr lang="sr-Latn-CS" sz="1800">
                <a:ea typeface="SimSun"/>
                <a:cs typeface="Times New Roman" pitchFamily="18" charset="0"/>
              </a:rPr>
              <a:t>Poremćaj deficita pažnje </a:t>
            </a: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6A06	</a:t>
            </a:r>
            <a:r>
              <a:rPr lang="sr-Latn-CS" sz="1800">
                <a:ea typeface="SimSun"/>
                <a:cs typeface="Times New Roman" pitchFamily="18" charset="0"/>
              </a:rPr>
              <a:t>Poremećaj stereotipije pokreta</a:t>
            </a:r>
            <a:endParaRPr lang="en-US" sz="1800">
              <a:ea typeface="SimSun"/>
              <a:cs typeface="Times New Roman" pitchFamily="18" charset="0"/>
            </a:endParaRP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6A0Y	N</a:t>
            </a:r>
            <a:r>
              <a:rPr lang="sr-Latn-CS" sz="1800">
                <a:ea typeface="SimSun"/>
                <a:cs typeface="Times New Roman" pitchFamily="18" charset="0"/>
              </a:rPr>
              <a:t>a drugom mestu specifikovani neurorazvojni poremćaji</a:t>
            </a:r>
            <a:r>
              <a:rPr lang="en-US" sz="1800">
                <a:ea typeface="SimSun"/>
                <a:cs typeface="Times New Roman" pitchFamily="18" charset="0"/>
              </a:rPr>
              <a:t> </a:t>
            </a:r>
            <a:endParaRPr lang="sr-Latn-CS" sz="1800">
              <a:ea typeface="SimSun"/>
              <a:cs typeface="Times New Roman" pitchFamily="18" charset="0"/>
            </a:endParaRPr>
          </a:p>
          <a:p>
            <a:pPr marL="179388" eaLnBrk="1" hangingPunct="1">
              <a:lnSpc>
                <a:spcPct val="115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800">
                <a:ea typeface="SimSun"/>
                <a:cs typeface="Times New Roman" pitchFamily="18" charset="0"/>
              </a:rPr>
              <a:t>6A0Z	</a:t>
            </a:r>
            <a:r>
              <a:rPr lang="sr-Latn-CS" sz="1800">
                <a:ea typeface="SimSun"/>
                <a:cs typeface="Times New Roman" pitchFamily="18" charset="0"/>
              </a:rPr>
              <a:t>Neurorazvojni poremećaji, nepecifikovani</a:t>
            </a:r>
            <a:endParaRPr lang="en-US">
              <a:ea typeface="SimSun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6A2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Shizofrenija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primarno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psihotični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1550" cy="4351338"/>
          </a:xfrm>
        </p:spPr>
        <p:txBody>
          <a:bodyPr/>
          <a:lstStyle/>
          <a:p>
            <a:pPr eaLnBrk="1" hangingPunct="1"/>
            <a:r>
              <a:rPr lang="en-US" sz="2400"/>
              <a:t>Shizofrenija </a:t>
            </a:r>
          </a:p>
          <a:p>
            <a:pPr eaLnBrk="1" hangingPunct="1"/>
            <a:r>
              <a:rPr lang="en-US" sz="2400"/>
              <a:t>Shizoafektivni poremećaj </a:t>
            </a:r>
          </a:p>
          <a:p>
            <a:pPr eaLnBrk="1" hangingPunct="1"/>
            <a:r>
              <a:rPr lang="en-US" sz="2400"/>
              <a:t>Shizotipalni poremećaj </a:t>
            </a:r>
          </a:p>
          <a:p>
            <a:pPr eaLnBrk="1" hangingPunct="1"/>
            <a:r>
              <a:rPr lang="en-US" sz="2400"/>
              <a:t>Akutni i prolazni psihotični poremećaj </a:t>
            </a:r>
          </a:p>
          <a:p>
            <a:pPr eaLnBrk="1" hangingPunct="1"/>
            <a:r>
              <a:rPr lang="en-US" sz="2400"/>
              <a:t>Duševna oboljenja sa sumanutošću </a:t>
            </a:r>
          </a:p>
          <a:p>
            <a:pPr eaLnBrk="1" hangingPunct="1"/>
            <a:r>
              <a:rPr lang="en-US" sz="2400"/>
              <a:t>Druga specifikovana shizofrenija ili drugi primarni psihotični poremećaji </a:t>
            </a:r>
          </a:p>
          <a:p>
            <a:pPr eaLnBrk="1" hangingPunct="1"/>
            <a:r>
              <a:rPr lang="en-US" sz="2400"/>
              <a:t>Shizofrenija ili drugi primarno psihotični poremećaji, neoznačeno </a:t>
            </a:r>
          </a:p>
          <a:p>
            <a:pPr eaLnBrk="1" hangingPunct="1">
              <a:buFont typeface="Arial" charset="0"/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365125"/>
            <a:ext cx="11525250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ICD-11: </a:t>
            </a: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veoma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blago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približavanje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dimenzionalnom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pristupu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psihotičnim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poremećajima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15925" y="1825625"/>
            <a:ext cx="11617325" cy="4351338"/>
          </a:xfrm>
        </p:spPr>
        <p:txBody>
          <a:bodyPr/>
          <a:lstStyle/>
          <a:p>
            <a:pPr eaLnBrk="1" hangingPunct="1"/>
            <a:r>
              <a:rPr lang="en-US" sz="2400" u="sng"/>
              <a:t>Kategorijalni pristup</a:t>
            </a:r>
            <a:r>
              <a:rPr lang="en-US" sz="2400"/>
              <a:t>:</a:t>
            </a:r>
          </a:p>
          <a:p>
            <a:pPr eaLnBrk="1" hangingPunct="1">
              <a:buFont typeface="Arial" charset="0"/>
              <a:buNone/>
            </a:pPr>
            <a:r>
              <a:rPr lang="en-US" sz="2400"/>
              <a:t>   stagnacija u proučavanju etiopatogenetskih mehanizama</a:t>
            </a:r>
          </a:p>
          <a:p>
            <a:pPr eaLnBrk="1" hangingPunct="1">
              <a:buFont typeface="Arial" charset="0"/>
              <a:buNone/>
            </a:pPr>
            <a:r>
              <a:rPr lang="en-US" sz="2400"/>
              <a:t>   nema kapacitet da “preživi” varijabilitet simptomatologije, terapijskog odgovora i funkcionalnog ishoda</a:t>
            </a:r>
          </a:p>
          <a:p>
            <a:pPr eaLnBrk="1" hangingPunct="1"/>
            <a:r>
              <a:rPr lang="en-US" sz="2400"/>
              <a:t>Oba sistema (ICD-11, DSM-5) nisu suštinski promenili paradigmu u definisanju koncepta psihoza</a:t>
            </a:r>
          </a:p>
          <a:p>
            <a:pPr eaLnBrk="1" hangingPunct="1">
              <a:buFont typeface="Arial" charset="0"/>
              <a:buNone/>
            </a:pPr>
            <a:r>
              <a:rPr lang="en-US" sz="2400"/>
              <a:t>  obrazloženje autora</a:t>
            </a:r>
            <a:r>
              <a:rPr lang="sr-Latn-CS" sz="2400"/>
              <a:t>: </a:t>
            </a:r>
            <a:r>
              <a:rPr lang="en-US" sz="2400"/>
              <a:t>postojeći konstrukt sch “klinički koristan i </a:t>
            </a:r>
            <a:r>
              <a:rPr lang="sr-Latn-CS" sz="2400"/>
              <a:t>dg</a:t>
            </a:r>
            <a:r>
              <a:rPr lang="en-US" sz="2400"/>
              <a:t> stabilan”</a:t>
            </a:r>
            <a:r>
              <a:rPr lang="sr-Latn-CS" sz="2400"/>
              <a:t>?</a:t>
            </a:r>
            <a:endParaRPr lang="en-US" sz="2400"/>
          </a:p>
          <a:p>
            <a:pPr eaLnBrk="1" hangingPunct="1"/>
            <a:r>
              <a:rPr lang="sr-Latn-CS" sz="2400"/>
              <a:t>S</a:t>
            </a:r>
            <a:r>
              <a:rPr lang="en-US" sz="2400"/>
              <a:t>pektar shizofrenije – blago odražava dimenzionalnost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Eliminisani </a:t>
            </a:r>
            <a:r>
              <a:rPr lang="sr-Latn-C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suptipovi</a:t>
            </a: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sr-Latn-C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sch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1606550"/>
            <a:ext cx="11131550" cy="4702175"/>
          </a:xfrm>
        </p:spPr>
        <p:txBody>
          <a:bodyPr>
            <a:normAutofit/>
          </a:bodyPr>
          <a:lstStyle/>
          <a:p>
            <a:pPr eaLnBrk="1" hangingPunct="1">
              <a:buFontTx/>
              <a:buChar char="•"/>
            </a:pPr>
            <a:r>
              <a:rPr lang="en-US" sz="2400"/>
              <a:t>Nastavlja se sa kategorijanim pristupom na bazi:</a:t>
            </a:r>
          </a:p>
          <a:p>
            <a:pPr eaLnBrk="1" hangingPunct="1">
              <a:buFont typeface="Arial" charset="0"/>
              <a:buNone/>
            </a:pPr>
            <a:r>
              <a:rPr lang="en-US" sz="2400"/>
              <a:t>  </a:t>
            </a:r>
            <a:r>
              <a:rPr lang="sr-Latn-CS" sz="2400"/>
              <a:t>  </a:t>
            </a:r>
            <a:r>
              <a:rPr lang="en-US" sz="2400"/>
              <a:t>psihopatolo</a:t>
            </a:r>
            <a:r>
              <a:rPr lang="sr-Latn-CS" sz="2400"/>
              <a:t>š</a:t>
            </a:r>
            <a:r>
              <a:rPr lang="en-US" sz="2400"/>
              <a:t>kog profila, trajanja i toka</a:t>
            </a:r>
            <a:endParaRPr lang="sr-Latn-C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Eliminisani suptipovi SCH</a:t>
            </a:r>
            <a:r>
              <a:rPr lang="sr-Latn-CS" sz="2400"/>
              <a:t> (paranidna, hebefrenija, katatona itd.)                                               </a:t>
            </a:r>
            <a:endParaRPr lang="en-US" sz="2400"/>
          </a:p>
          <a:p>
            <a:pPr lvl="2" eaLnBrk="1" hangingPunct="1">
              <a:lnSpc>
                <a:spcPct val="80000"/>
              </a:lnSpc>
              <a:buSzPct val="55000"/>
              <a:buFont typeface="Wingdings" pitchFamily="2" charset="2"/>
              <a:buChar char="Ø"/>
            </a:pPr>
            <a:r>
              <a:rPr lang="sr-Latn-CS" sz="2400"/>
              <a:t>a</a:t>
            </a:r>
            <a:r>
              <a:rPr lang="en-US" sz="2400"/>
              <a:t>rtificijelni – klinički i istraživački nekorisni</a:t>
            </a:r>
            <a:endParaRPr lang="sr-Latn-CS" sz="2400"/>
          </a:p>
          <a:p>
            <a:pPr lvl="2" eaLnBrk="1" hangingPunct="1">
              <a:lnSpc>
                <a:spcPct val="80000"/>
              </a:lnSpc>
              <a:buSzPct val="55000"/>
              <a:buFont typeface="Wingdings" pitchFamily="2" charset="2"/>
              <a:buChar char="Ø"/>
            </a:pPr>
            <a:r>
              <a:rPr lang="en-US" sz="2400"/>
              <a:t>klinički suptipovi nisu adekvatan pokazatelj heterogenosti shizofrenije</a:t>
            </a:r>
            <a:endParaRPr lang="sr-Latn-CS" sz="2400"/>
          </a:p>
          <a:p>
            <a:pPr lvl="2" eaLnBrk="1" hangingPunct="1">
              <a:lnSpc>
                <a:spcPct val="80000"/>
              </a:lnSpc>
              <a:buSzPct val="55000"/>
              <a:buFont typeface="Wingdings" pitchFamily="2" charset="2"/>
              <a:buChar char="Ø"/>
            </a:pPr>
            <a:r>
              <a:rPr lang="sr-Latn-CS" sz="2400"/>
              <a:t>longitudinalna nestabilnost- </a:t>
            </a:r>
            <a:r>
              <a:rPr lang="en-US" sz="2400"/>
              <a:t>ne predstavljaju dijagnostički stabilna stanja, </a:t>
            </a:r>
            <a:r>
              <a:rPr lang="sr-Latn-CS" sz="2400"/>
              <a:t>bazirani na </a:t>
            </a:r>
            <a:r>
              <a:rPr lang="en-US" sz="2400"/>
              <a:t>najupadljivijoj simptomatologiji u datom trenutku - a ona se može menjati u daljem toku poremećaja</a:t>
            </a:r>
            <a:endParaRPr lang="sr-Latn-CS" sz="2400"/>
          </a:p>
          <a:p>
            <a:pPr lvl="2" eaLnBrk="1" hangingPunct="1">
              <a:lnSpc>
                <a:spcPct val="80000"/>
              </a:lnSpc>
              <a:buSzPct val="55000"/>
              <a:buFont typeface="Wingdings" pitchFamily="2" charset="2"/>
              <a:buChar char="Ø"/>
            </a:pPr>
            <a:r>
              <a:rPr lang="en-US" sz="2400"/>
              <a:t>nemaju naslednu komponentu - ne grupišu se unutar porodica obolelih osoba</a:t>
            </a:r>
            <a:endParaRPr lang="sr-Latn-CS" sz="2400"/>
          </a:p>
          <a:p>
            <a:pPr lvl="2" eaLnBrk="1" hangingPunct="1">
              <a:lnSpc>
                <a:spcPct val="80000"/>
              </a:lnSpc>
              <a:buSzPct val="55000"/>
              <a:buFont typeface="Wingdings" pitchFamily="2" charset="2"/>
              <a:buChar char="Ø"/>
            </a:pPr>
            <a:r>
              <a:rPr lang="en-US" sz="2400"/>
              <a:t>imaju vrlo ograničen</a:t>
            </a:r>
            <a:r>
              <a:rPr lang="sr-Latn-CS" sz="2400"/>
              <a:t>u</a:t>
            </a:r>
            <a:r>
              <a:rPr lang="en-US" sz="2400"/>
              <a:t> prognostičk</a:t>
            </a:r>
            <a:r>
              <a:rPr lang="sr-Latn-CS" sz="2400"/>
              <a:t>u validnost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Sadržaj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Principi klasifikacija poremećaja u psihijatriji</a:t>
            </a:r>
            <a:endParaRPr lang="sr-Latn-CS"/>
          </a:p>
          <a:p>
            <a:pPr eaLnBrk="1" hangingPunct="1"/>
            <a:r>
              <a:rPr lang="sr-Latn-CS"/>
              <a:t>Problemi medicinskog modela</a:t>
            </a:r>
            <a:endParaRPr lang="en-US"/>
          </a:p>
          <a:p>
            <a:pPr eaLnBrk="1" hangingPunct="1"/>
            <a:r>
              <a:rPr lang="en-US"/>
              <a:t>Dva klasifikatorna sistema: ICD i DSM</a:t>
            </a:r>
          </a:p>
          <a:p>
            <a:pPr eaLnBrk="1" hangingPunct="1"/>
            <a:r>
              <a:rPr lang="en-US"/>
              <a:t>ICD-10</a:t>
            </a:r>
          </a:p>
          <a:p>
            <a:pPr eaLnBrk="1" hangingPunct="1"/>
            <a:r>
              <a:rPr lang="en-US"/>
              <a:t>ICD-11</a:t>
            </a:r>
          </a:p>
          <a:p>
            <a:pPr eaLnBrk="1" hangingPunct="1"/>
            <a:r>
              <a:rPr lang="en-US"/>
              <a:t>Pregled glavnih novina u ICD11 </a:t>
            </a:r>
          </a:p>
          <a:p>
            <a:pPr eaLnBrk="1" hangingPunct="1"/>
            <a:endParaRPr lang="en-US"/>
          </a:p>
        </p:txBody>
      </p:sp>
      <p:pic>
        <p:nvPicPr>
          <p:cNvPr id="14339" name="Picture 2" descr="The ICD-10 Classification of Mental and Behavioural Disorders: Clinical  Descriptions and Diagnostic Guidelines: 8601404349836: Medicine &amp; Health  Science Books @ Amazon.c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9050" y="544513"/>
            <a:ext cx="178117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DSM-5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1625" y="3429000"/>
            <a:ext cx="180975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An International Study Compares the ICD-11 and ICD-10 - Eating Disorders  Revie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28075" y="3241675"/>
            <a:ext cx="3305175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Mali korak ka dimenzionalnom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70000"/>
              </a:lnSpc>
              <a:defRPr/>
            </a:pPr>
            <a:r>
              <a:rPr lang="sr-Latn-CS" sz="2400" dirty="0" err="1"/>
              <a:t>Suptipovi</a:t>
            </a:r>
            <a:r>
              <a:rPr lang="sr-Latn-CS" sz="2400" dirty="0"/>
              <a:t> </a:t>
            </a:r>
            <a:r>
              <a:rPr lang="sr-Latn-CS" sz="2400" dirty="0" err="1"/>
              <a:t>sch</a:t>
            </a:r>
            <a:r>
              <a:rPr lang="sr-Latn-CS" sz="2400" dirty="0"/>
              <a:t> </a:t>
            </a:r>
            <a:r>
              <a:rPr lang="sr-Latn-CS" sz="2400" dirty="0" err="1"/>
              <a:t>zamenjeni</a:t>
            </a:r>
            <a:r>
              <a:rPr lang="sr-Latn-CS" sz="2400" dirty="0"/>
              <a:t> su </a:t>
            </a:r>
            <a:r>
              <a:rPr lang="sr-Latn-CS" sz="2400" b="1" dirty="0"/>
              <a:t>kodiranjem </a:t>
            </a:r>
            <a:r>
              <a:rPr lang="sr-Latn-CS" sz="2400" b="1" u="sng" dirty="0"/>
              <a:t>sim</a:t>
            </a:r>
            <a:r>
              <a:rPr lang="en-US" sz="2400" b="1" u="sng" dirty="0"/>
              <a:t>p</a:t>
            </a:r>
            <a:r>
              <a:rPr lang="sr-Latn-CS" sz="2400" b="1" u="sng" dirty="0"/>
              <a:t>toma i odrednicama toka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dirty="0"/>
              <a:t>Oba </a:t>
            </a:r>
            <a:r>
              <a:rPr lang="en-US" sz="2400" dirty="0" err="1"/>
              <a:t>sistema</a:t>
            </a:r>
            <a:r>
              <a:rPr lang="en-US" sz="2400" dirty="0"/>
              <a:t> </a:t>
            </a:r>
            <a:r>
              <a:rPr lang="sr-Latn-CS" sz="2400" dirty="0"/>
              <a:t>preporučuju</a:t>
            </a:r>
            <a:r>
              <a:rPr lang="en-US" sz="2400" dirty="0"/>
              <a:t> </a:t>
            </a:r>
            <a:r>
              <a:rPr lang="en-US" sz="2400" dirty="0" err="1"/>
              <a:t>dimenzionalne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r>
              <a:rPr lang="en-US" sz="2400" dirty="0"/>
              <a:t> </a:t>
            </a:r>
            <a:r>
              <a:rPr lang="en-US" sz="2400" dirty="0" err="1"/>
              <a:t>jezgrovnih</a:t>
            </a:r>
            <a:r>
              <a:rPr lang="en-US" sz="2400" dirty="0"/>
              <a:t> </a:t>
            </a:r>
            <a:r>
              <a:rPr lang="en-US" sz="2400" dirty="0" err="1"/>
              <a:t>simptoma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svakog</a:t>
            </a:r>
            <a:r>
              <a:rPr lang="en-US" sz="2400" dirty="0"/>
              <a:t> </a:t>
            </a:r>
            <a:r>
              <a:rPr lang="en-US" sz="2400" dirty="0" err="1"/>
              <a:t>psihotičnog</a:t>
            </a:r>
            <a:r>
              <a:rPr lang="en-US" sz="2400" dirty="0"/>
              <a:t> </a:t>
            </a:r>
            <a:r>
              <a:rPr lang="en-US" sz="2400" dirty="0" err="1"/>
              <a:t>pacijenta</a:t>
            </a:r>
            <a:r>
              <a:rPr lang="en-US" sz="2400" dirty="0"/>
              <a:t> </a:t>
            </a:r>
            <a:r>
              <a:rPr lang="en-US" sz="2400" dirty="0" err="1"/>
              <a:t>pomoću</a:t>
            </a:r>
            <a:r>
              <a:rPr lang="en-US" sz="2400" dirty="0"/>
              <a:t> </a:t>
            </a:r>
            <a:r>
              <a:rPr lang="en-US" sz="2400" dirty="0" err="1"/>
              <a:t>odrednice</a:t>
            </a:r>
            <a:r>
              <a:rPr lang="en-US" sz="2400" dirty="0"/>
              <a:t> za </a:t>
            </a:r>
            <a:r>
              <a:rPr lang="en-US" sz="2400" dirty="0" err="1"/>
              <a:t>označavanje</a:t>
            </a:r>
            <a:r>
              <a:rPr lang="en-US" sz="2400" dirty="0"/>
              <a:t> </a:t>
            </a:r>
            <a:r>
              <a:rPr lang="en-US" sz="2400" dirty="0" err="1"/>
              <a:t>njihovog</a:t>
            </a:r>
            <a:r>
              <a:rPr lang="en-US" sz="2400" dirty="0"/>
              <a:t> </a:t>
            </a:r>
            <a:r>
              <a:rPr lang="en-US" sz="2400" dirty="0" err="1"/>
              <a:t>prisustva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izraženosti</a:t>
            </a:r>
            <a:r>
              <a:rPr lang="en-US" sz="2400" dirty="0"/>
              <a:t> 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sr-Latn-CS" sz="2400" dirty="0"/>
              <a:t>Odrednice bi</a:t>
            </a:r>
            <a:r>
              <a:rPr lang="en-US" sz="2400" dirty="0"/>
              <a:t> </a:t>
            </a:r>
            <a:r>
              <a:rPr lang="en-US" sz="2400" dirty="0" err="1"/>
              <a:t>trebalo</a:t>
            </a:r>
            <a:r>
              <a:rPr lang="en-US" sz="2400" dirty="0"/>
              <a:t> da </a:t>
            </a:r>
            <a:r>
              <a:rPr lang="en-US" sz="2400" dirty="0" err="1"/>
              <a:t>dopun</a:t>
            </a:r>
            <a:r>
              <a:rPr lang="sr-Latn-CS" sz="2400" dirty="0"/>
              <a:t>e </a:t>
            </a:r>
            <a:r>
              <a:rPr lang="en-US" sz="2400" dirty="0" err="1"/>
              <a:t>kategorijalni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r>
              <a:rPr lang="en-US" sz="2400" dirty="0"/>
              <a:t> </a:t>
            </a:r>
            <a:r>
              <a:rPr lang="en-US" sz="2400" dirty="0" err="1"/>
              <a:t>dimenzionalnošću</a:t>
            </a:r>
            <a:endParaRPr lang="sr-Latn-CS" sz="2400" dirty="0"/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b="1" u="sng" dirty="0" err="1"/>
              <a:t>Preporuka</a:t>
            </a:r>
            <a:r>
              <a:rPr lang="en-US" sz="2400" b="1" u="sng" dirty="0"/>
              <a:t> DSM-5</a:t>
            </a:r>
            <a:r>
              <a:rPr lang="sr-Latn-CS" sz="2400" dirty="0"/>
              <a:t>: </a:t>
            </a:r>
            <a:r>
              <a:rPr lang="en-US" sz="2400" dirty="0" err="1"/>
              <a:t>ocenjivanje</a:t>
            </a:r>
            <a:r>
              <a:rPr lang="en-US" sz="2400" dirty="0"/>
              <a:t> </a:t>
            </a:r>
            <a:r>
              <a:rPr lang="en-US" sz="2400" dirty="0" err="1"/>
              <a:t>pomoću</a:t>
            </a:r>
            <a:r>
              <a:rPr lang="en-US" sz="2400" dirty="0"/>
              <a:t> </a:t>
            </a:r>
            <a:r>
              <a:rPr lang="en-US" sz="2400" dirty="0" err="1"/>
              <a:t>petostepene</a:t>
            </a:r>
            <a:r>
              <a:rPr lang="en-US" sz="2400" dirty="0"/>
              <a:t> </a:t>
            </a:r>
            <a:r>
              <a:rPr lang="en-US" sz="2400" dirty="0" err="1"/>
              <a:t>Likertove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(0 - </a:t>
            </a:r>
            <a:r>
              <a:rPr lang="en-US" sz="2400" dirty="0" err="1"/>
              <a:t>odsutno</a:t>
            </a:r>
            <a:r>
              <a:rPr lang="en-US" sz="2400" dirty="0"/>
              <a:t>, 4 – </a:t>
            </a:r>
            <a:r>
              <a:rPr lang="en-US" sz="2400" dirty="0" err="1"/>
              <a:t>izraženo</a:t>
            </a:r>
            <a:r>
              <a:rPr lang="en-US" sz="2400" dirty="0"/>
              <a:t>) </a:t>
            </a:r>
            <a:r>
              <a:rPr lang="en-US" sz="2400" dirty="0" err="1"/>
              <a:t>osam</a:t>
            </a:r>
            <a:r>
              <a:rPr lang="en-US" sz="2400" dirty="0"/>
              <a:t> </a:t>
            </a:r>
            <a:r>
              <a:rPr lang="en-US" sz="2400" dirty="0" err="1"/>
              <a:t>ključnih</a:t>
            </a:r>
            <a:r>
              <a:rPr lang="en-US" sz="2400" dirty="0"/>
              <a:t> </a:t>
            </a:r>
            <a:r>
              <a:rPr lang="en-US" sz="2400" dirty="0" err="1"/>
              <a:t>aspekata</a:t>
            </a:r>
            <a:r>
              <a:rPr lang="en-US" sz="2400" dirty="0"/>
              <a:t> </a:t>
            </a:r>
            <a:r>
              <a:rPr lang="en-US" sz="2400" dirty="0" err="1"/>
              <a:t>mišljenja</a:t>
            </a:r>
            <a:r>
              <a:rPr lang="en-US" sz="2400" dirty="0"/>
              <a:t>, </a:t>
            </a:r>
            <a:r>
              <a:rPr lang="en-US" sz="2400" dirty="0" err="1"/>
              <a:t>afekta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endParaRPr lang="sr-Latn-CS" sz="2400" dirty="0"/>
          </a:p>
          <a:p>
            <a:pPr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sr-Latn-CS" sz="2400" dirty="0"/>
              <a:t>   </a:t>
            </a:r>
            <a:r>
              <a:rPr lang="en-US" sz="2400" dirty="0"/>
              <a:t> </a:t>
            </a:r>
            <a:r>
              <a:rPr lang="en-US" sz="2400" dirty="0" err="1"/>
              <a:t>sumanute</a:t>
            </a:r>
            <a:r>
              <a:rPr lang="en-US" sz="2400" dirty="0"/>
              <a:t> </a:t>
            </a:r>
            <a:r>
              <a:rPr lang="en-US" sz="2400" dirty="0" err="1"/>
              <a:t>ideje</a:t>
            </a:r>
            <a:r>
              <a:rPr lang="en-US" sz="2400" dirty="0"/>
              <a:t>, </a:t>
            </a:r>
            <a:r>
              <a:rPr lang="en-US" sz="2400" dirty="0" err="1"/>
              <a:t>halucinacije</a:t>
            </a:r>
            <a:r>
              <a:rPr lang="en-US" sz="2400" dirty="0"/>
              <a:t>, </a:t>
            </a:r>
            <a:r>
              <a:rPr lang="en-US" sz="2400" dirty="0" err="1"/>
              <a:t>dezorganizovan</a:t>
            </a:r>
            <a:r>
              <a:rPr lang="en-US" sz="2400" dirty="0"/>
              <a:t> </a:t>
            </a:r>
            <a:r>
              <a:rPr lang="en-US" sz="2400" dirty="0" err="1"/>
              <a:t>govor</a:t>
            </a:r>
            <a:r>
              <a:rPr lang="en-US" sz="2400" dirty="0"/>
              <a:t>, </a:t>
            </a:r>
            <a:r>
              <a:rPr lang="en-US" sz="2400" dirty="0" err="1"/>
              <a:t>dezorganizovano</a:t>
            </a:r>
            <a:r>
              <a:rPr lang="en-US" sz="2400" dirty="0"/>
              <a:t> </a:t>
            </a:r>
            <a:r>
              <a:rPr lang="en-US" sz="2400" dirty="0" err="1"/>
              <a:t>ponašanje</a:t>
            </a:r>
            <a:r>
              <a:rPr lang="en-US" sz="2400" dirty="0"/>
              <a:t>/</a:t>
            </a:r>
            <a:r>
              <a:rPr lang="en-US" sz="2400" dirty="0" err="1"/>
              <a:t>katatonija</a:t>
            </a:r>
            <a:r>
              <a:rPr lang="en-US" sz="2400" dirty="0"/>
              <a:t>, </a:t>
            </a:r>
            <a:r>
              <a:rPr lang="en-US" sz="2400" dirty="0" err="1"/>
              <a:t>negativni</a:t>
            </a:r>
            <a:r>
              <a:rPr lang="en-US" sz="2400" dirty="0"/>
              <a:t> </a:t>
            </a:r>
            <a:r>
              <a:rPr lang="en-US" sz="2400" dirty="0" err="1"/>
              <a:t>simptomi</a:t>
            </a:r>
            <a:r>
              <a:rPr lang="en-US" sz="2400" dirty="0"/>
              <a:t>, </a:t>
            </a:r>
            <a:r>
              <a:rPr lang="en-US" sz="2400" dirty="0" err="1"/>
              <a:t>kognitivno</a:t>
            </a:r>
            <a:r>
              <a:rPr lang="en-US" sz="2400" dirty="0"/>
              <a:t> </a:t>
            </a:r>
            <a:r>
              <a:rPr lang="en-US" sz="2400" dirty="0" err="1"/>
              <a:t>funkcionisanje</a:t>
            </a:r>
            <a:r>
              <a:rPr lang="en-US" sz="2400" dirty="0"/>
              <a:t>, </a:t>
            </a:r>
            <a:r>
              <a:rPr lang="en-US" sz="2400" dirty="0" err="1"/>
              <a:t>depresija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manija</a:t>
            </a:r>
            <a:endParaRPr lang="en-US" sz="2400" dirty="0"/>
          </a:p>
          <a:p>
            <a:pPr eaLnBrk="1" hangingPunct="1">
              <a:lnSpc>
                <a:spcPct val="70000"/>
              </a:lnSpc>
              <a:defRPr/>
            </a:pPr>
            <a:r>
              <a:rPr lang="en-US" sz="2400" b="1" u="sng" dirty="0"/>
              <a:t>ICD-11</a:t>
            </a:r>
            <a:r>
              <a:rPr lang="en-US" sz="2400" dirty="0"/>
              <a:t>: </a:t>
            </a:r>
            <a:r>
              <a:rPr lang="en-US" sz="2400" dirty="0" err="1"/>
              <a:t>postoje</a:t>
            </a:r>
            <a:r>
              <a:rPr lang="en-US" sz="2400" dirty="0"/>
              <a:t> </a:t>
            </a:r>
            <a:r>
              <a:rPr lang="en-US" sz="2400" dirty="0" err="1"/>
              <a:t>dopunski</a:t>
            </a:r>
            <a:r>
              <a:rPr lang="en-US" sz="2400" dirty="0"/>
              <a:t> </a:t>
            </a:r>
            <a:r>
              <a:rPr lang="en-US" sz="2400" dirty="0" err="1"/>
              <a:t>kodovi</a:t>
            </a:r>
            <a:r>
              <a:rPr lang="en-US" sz="2400" dirty="0"/>
              <a:t> koji se </a:t>
            </a:r>
            <a:r>
              <a:rPr lang="en-US" sz="2400" dirty="0" err="1"/>
              <a:t>primenjuju</a:t>
            </a:r>
            <a:r>
              <a:rPr lang="en-US" sz="2400" dirty="0"/>
              <a:t> </a:t>
            </a:r>
            <a:r>
              <a:rPr lang="en-US" sz="2400" dirty="0" err="1"/>
              <a:t>isključivo</a:t>
            </a:r>
            <a:r>
              <a:rPr lang="en-US" sz="2400" dirty="0"/>
              <a:t> </a:t>
            </a:r>
            <a:r>
              <a:rPr lang="en-US" sz="2400" dirty="0" err="1"/>
              <a:t>uz</a:t>
            </a:r>
            <a:r>
              <a:rPr lang="en-US" sz="2400" dirty="0"/>
              <a:t> </a:t>
            </a:r>
            <a:r>
              <a:rPr lang="en-US" sz="2400" dirty="0" err="1"/>
              <a:t>odgovarajuću</a:t>
            </a:r>
            <a:r>
              <a:rPr lang="en-US" sz="2400" dirty="0"/>
              <a:t> </a:t>
            </a:r>
            <a:r>
              <a:rPr lang="en-US" sz="2400" dirty="0" err="1"/>
              <a:t>primarnu</a:t>
            </a:r>
            <a:r>
              <a:rPr lang="en-US" sz="2400" dirty="0"/>
              <a:t> </a:t>
            </a:r>
            <a:r>
              <a:rPr lang="en-US" sz="2400" dirty="0" err="1"/>
              <a:t>dijagnozu</a:t>
            </a:r>
            <a:r>
              <a:rPr lang="en-US" sz="2400" dirty="0"/>
              <a:t>,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namenjeni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opisu</a:t>
            </a:r>
            <a:r>
              <a:rPr lang="en-US" sz="2400" dirty="0"/>
              <a:t> </a:t>
            </a:r>
            <a:r>
              <a:rPr lang="en-US" sz="2400" dirty="0" err="1"/>
              <a:t>simptoma</a:t>
            </a:r>
            <a:r>
              <a:rPr lang="en-US" sz="2400" dirty="0"/>
              <a:t> u </a:t>
            </a:r>
            <a:r>
              <a:rPr lang="en-US" sz="2400" dirty="0" err="1"/>
              <a:t>šest</a:t>
            </a:r>
            <a:r>
              <a:rPr lang="en-US" sz="2400" dirty="0"/>
              <a:t> </a:t>
            </a:r>
            <a:r>
              <a:rPr lang="en-US" sz="2400" dirty="0" err="1"/>
              <a:t>ključnih</a:t>
            </a:r>
            <a:r>
              <a:rPr lang="en-US" sz="2400" dirty="0"/>
              <a:t> </a:t>
            </a:r>
            <a:r>
              <a:rPr lang="en-US" sz="2400" dirty="0" err="1"/>
              <a:t>psihopatoloških</a:t>
            </a:r>
            <a:r>
              <a:rPr lang="en-US" sz="2400" dirty="0"/>
              <a:t> </a:t>
            </a:r>
            <a:r>
              <a:rPr lang="en-US" sz="2400" dirty="0" err="1"/>
              <a:t>domena</a:t>
            </a:r>
            <a:endParaRPr lang="en-US" sz="2400" dirty="0"/>
          </a:p>
          <a:p>
            <a:pPr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pozitivni</a:t>
            </a:r>
            <a:r>
              <a:rPr lang="en-US" sz="2400" dirty="0"/>
              <a:t>, </a:t>
            </a:r>
            <a:r>
              <a:rPr lang="en-US" sz="2400" dirty="0" err="1"/>
              <a:t>negativni</a:t>
            </a:r>
            <a:r>
              <a:rPr lang="en-US" sz="2400" dirty="0"/>
              <a:t>, </a:t>
            </a:r>
            <a:r>
              <a:rPr lang="en-US" sz="2400" dirty="0" err="1"/>
              <a:t>depresivni</a:t>
            </a:r>
            <a:r>
              <a:rPr lang="en-US" sz="2400" dirty="0"/>
              <a:t>, </a:t>
            </a:r>
            <a:r>
              <a:rPr lang="en-US" sz="2400" dirty="0" err="1"/>
              <a:t>manični</a:t>
            </a:r>
            <a:r>
              <a:rPr lang="en-US" sz="2400" dirty="0"/>
              <a:t>, </a:t>
            </a:r>
            <a:r>
              <a:rPr lang="en-US" sz="2400" dirty="0" err="1"/>
              <a:t>psihomotorni</a:t>
            </a:r>
            <a:r>
              <a:rPr lang="en-US" sz="2400" dirty="0"/>
              <a:t>, </a:t>
            </a:r>
            <a:r>
              <a:rPr lang="en-US" sz="2400" dirty="0" err="1"/>
              <a:t>kognitivni</a:t>
            </a:r>
            <a:endParaRPr lang="en-US" sz="2400" dirty="0"/>
          </a:p>
          <a:p>
            <a:pPr eaLnBrk="1" hangingPunct="1">
              <a:lnSpc>
                <a:spcPct val="70000"/>
              </a:lnSpc>
              <a:buFont typeface="Arial" charset="0"/>
              <a:buNone/>
              <a:defRPr/>
            </a:pPr>
            <a:r>
              <a:rPr lang="en-US" sz="2400" dirty="0"/>
              <a:t>    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blagih</a:t>
            </a:r>
            <a:r>
              <a:rPr lang="en-US" sz="2400" dirty="0"/>
              <a:t>, </a:t>
            </a:r>
            <a:r>
              <a:rPr lang="en-US" sz="2400" dirty="0" err="1"/>
              <a:t>umerenih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izraženih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56913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6A Katatonija-stari poremećaj, novi odeljak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643063"/>
            <a:ext cx="11306175" cy="46672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70000"/>
              </a:lnSpc>
            </a:pPr>
            <a:r>
              <a:rPr lang="sr-Latn-CS" sz="2400"/>
              <a:t>Po prvi put u ICD</a:t>
            </a:r>
          </a:p>
          <a:p>
            <a:pPr algn="just" eaLnBrk="1" hangingPunct="1">
              <a:lnSpc>
                <a:spcPct val="70000"/>
              </a:lnSpc>
            </a:pPr>
            <a:r>
              <a:rPr lang="en-US" sz="2400"/>
              <a:t>Novo zasebno poglavlje smešteno između psihotičnih i afektivnih poremećaja</a:t>
            </a:r>
          </a:p>
          <a:p>
            <a:pPr algn="just" eaLnBrk="1" hangingPunct="1">
              <a:lnSpc>
                <a:spcPct val="70000"/>
              </a:lnSpc>
            </a:pPr>
            <a:r>
              <a:rPr lang="sr-Latn-CS" sz="2400"/>
              <a:t>Ka</a:t>
            </a:r>
            <a:r>
              <a:rPr lang="en-US" sz="2400"/>
              <a:t>ta</a:t>
            </a:r>
            <a:r>
              <a:rPr lang="sr-Latn-CS" sz="2400"/>
              <a:t>toni sindrom često</a:t>
            </a:r>
            <a:r>
              <a:rPr lang="en-US" sz="2400"/>
              <a:t> nije dovoljno prepoznat u svakodnevnoj kliničkoj praksi</a:t>
            </a:r>
            <a:endParaRPr lang="sr-Latn-CS" sz="2400"/>
          </a:p>
          <a:p>
            <a:pPr algn="just" eaLnBrk="1" hangingPunct="1"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 </a:t>
            </a:r>
            <a:r>
              <a:rPr lang="en-US" sz="2400"/>
              <a:t>u sklopu s</a:t>
            </a:r>
            <a:r>
              <a:rPr lang="sr-Latn-CS" sz="2400"/>
              <a:t>ch</a:t>
            </a:r>
            <a:r>
              <a:rPr lang="en-US" sz="2400"/>
              <a:t>, ili u sklopu drugih psihijatrijskih i opštih medicinskih stanja</a:t>
            </a:r>
          </a:p>
          <a:p>
            <a:pPr algn="just" eaLnBrk="1" hangingPunct="1">
              <a:lnSpc>
                <a:spcPct val="70000"/>
              </a:lnSpc>
            </a:pPr>
            <a:r>
              <a:rPr lang="en-US" sz="2400"/>
              <a:t>Glavni razlog</a:t>
            </a:r>
            <a:r>
              <a:rPr lang="sr-Latn-CS" sz="2400"/>
              <a:t> - </a:t>
            </a:r>
            <a:r>
              <a:rPr lang="en-US" sz="2400"/>
              <a:t>nekonzistentna definicija katatonije u prethodnim sistemima</a:t>
            </a:r>
          </a:p>
          <a:p>
            <a:pPr algn="just" eaLnBrk="1" hangingPunct="1">
              <a:lnSpc>
                <a:spcPct val="70000"/>
              </a:lnSpc>
            </a:pPr>
            <a:r>
              <a:rPr lang="en-US" sz="2400"/>
              <a:t>Kako bi dijagnostika i tretman katatonije bili poboljšani</a:t>
            </a:r>
            <a:endParaRPr lang="sr-Latn-CS" sz="2400"/>
          </a:p>
          <a:p>
            <a:pPr algn="just" eaLnBrk="1" hangingPunct="1">
              <a:lnSpc>
                <a:spcPct val="70000"/>
              </a:lnSpc>
            </a:pPr>
            <a:r>
              <a:rPr lang="en-US" sz="2400"/>
              <a:t>doneta je odluka da se ubuduće primenjuju pojednostavljeni dijagnostički kriterijumi koji zahtevaju prisustvo tri ili više od ukupno dvanaest patognomoničnih znakova: </a:t>
            </a:r>
            <a:endParaRPr lang="sr-Latn-CS" sz="2400"/>
          </a:p>
          <a:p>
            <a:pPr algn="just" eaLnBrk="1" hangingPunct="1">
              <a:lnSpc>
                <a:spcPct val="70000"/>
              </a:lnSpc>
            </a:pPr>
            <a:r>
              <a:rPr lang="en-US" sz="2400"/>
              <a:t>katalepsija, voštana savitljivost, stupor, agitacija (koja nije uslovljena eksternim stimulusima), mutizam, negativizam, besmisleno poziranje, manirizmi, stereotipije, grimasiranje, eholalija i ehopraksija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Katatonija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sr-Latn-CS" sz="2400"/>
              <a:t>Ranije</a:t>
            </a:r>
            <a:r>
              <a:rPr lang="en-US" sz="2400"/>
              <a:t> katatonija je mogla biti dijagnostikovana isključivo u sklopu odgovarajućeg kliničkog suptipa shizofrenije, ili kao odrednica “sa katatonijom” za epizode major poremećaja raspoloženja u DSM-IV. </a:t>
            </a:r>
            <a:endParaRPr lang="sr-Latn-CS" sz="2400"/>
          </a:p>
          <a:p>
            <a:pPr eaLnBrk="1" hangingPunct="1">
              <a:lnSpc>
                <a:spcPct val="70000"/>
              </a:lnSpc>
            </a:pPr>
            <a:r>
              <a:rPr lang="en-US" sz="2400"/>
              <a:t>Međutim, iako se katatonija oduvek dovodila u vezu sa s</a:t>
            </a:r>
            <a:r>
              <a:rPr lang="sr-Latn-CS" sz="2400"/>
              <a:t>ch</a:t>
            </a:r>
          </a:p>
          <a:p>
            <a:pPr eaLnBrk="1" hangingPunct="1">
              <a:lnSpc>
                <a:spcPct val="70000"/>
              </a:lnSpc>
            </a:pPr>
            <a:r>
              <a:rPr lang="en-US" sz="2400"/>
              <a:t>evidentno je da ona ne mora da potiče iz </a:t>
            </a:r>
            <a:r>
              <a:rPr lang="sr-Latn-CS" sz="2400"/>
              <a:t>isključivo iz sch </a:t>
            </a:r>
            <a:r>
              <a:rPr lang="en-US" sz="2400"/>
              <a:t>supstrata</a:t>
            </a:r>
            <a:endParaRPr lang="sr-Latn-CS" sz="2400"/>
          </a:p>
          <a:p>
            <a:pPr eaLnBrk="1" hangingPunct="1">
              <a:lnSpc>
                <a:spcPct val="70000"/>
              </a:lnSpc>
            </a:pPr>
            <a:r>
              <a:rPr lang="en-US" sz="2400"/>
              <a:t>može javiti i u sklopu</a:t>
            </a:r>
            <a:r>
              <a:rPr lang="sr-Latn-CS" sz="2400"/>
              <a:t>:</a:t>
            </a:r>
          </a:p>
          <a:p>
            <a:pPr eaLnBrk="1" hangingPunct="1">
              <a:lnSpc>
                <a:spcPct val="70000"/>
              </a:lnSpc>
            </a:pPr>
            <a:r>
              <a:rPr lang="en-US" sz="2400"/>
              <a:t>drugih psihotičnih poremećaja </a:t>
            </a:r>
            <a:endParaRPr lang="sr-Latn-CS" sz="2400"/>
          </a:p>
          <a:p>
            <a:pPr eaLnBrk="1" hangingPunct="1">
              <a:lnSpc>
                <a:spcPct val="70000"/>
              </a:lnSpc>
            </a:pPr>
            <a:r>
              <a:rPr lang="en-US" sz="2400"/>
              <a:t>primarnih poremećaja raspoloženja</a:t>
            </a:r>
            <a:endParaRPr lang="sr-Latn-CS" sz="2400"/>
          </a:p>
          <a:p>
            <a:pPr eaLnBrk="1" hangingPunct="1">
              <a:lnSpc>
                <a:spcPct val="70000"/>
              </a:lnSpc>
            </a:pPr>
            <a:r>
              <a:rPr lang="en-US" sz="2400"/>
              <a:t>poremećaja autističnog spektra</a:t>
            </a:r>
            <a:endParaRPr lang="sr-Latn-CS" sz="2400"/>
          </a:p>
          <a:p>
            <a:pPr eaLnBrk="1" hangingPunct="1">
              <a:lnSpc>
                <a:spcPct val="70000"/>
              </a:lnSpc>
            </a:pPr>
            <a:r>
              <a:rPr lang="en-US" sz="2400"/>
              <a:t>određenih neuroloških </a:t>
            </a:r>
            <a:r>
              <a:rPr lang="sr-Latn-CS" sz="2400"/>
              <a:t>i </a:t>
            </a:r>
            <a:r>
              <a:rPr lang="en-US" sz="2400"/>
              <a:t>opštih medicinskih stanja (sekundarna katatonija) </a:t>
            </a:r>
            <a:endParaRPr lang="sr-Latn-CS" sz="2400"/>
          </a:p>
          <a:p>
            <a:pPr eaLnBrk="1" hangingPunct="1">
              <a:lnSpc>
                <a:spcPct val="7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Katatonija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entitet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koji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postoji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okviru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/>
              <a:t>Četiri</a:t>
            </a:r>
            <a:r>
              <a:rPr lang="en-US" sz="2400" dirty="0"/>
              <a:t> </a:t>
            </a:r>
            <a:r>
              <a:rPr lang="en-US" sz="2400" dirty="0" err="1"/>
              <a:t>nove</a:t>
            </a:r>
            <a:r>
              <a:rPr lang="en-US" sz="2400" dirty="0"/>
              <a:t> </a:t>
            </a:r>
            <a:r>
              <a:rPr lang="en-US" sz="2400" dirty="0" err="1"/>
              <a:t>dijagnostičke</a:t>
            </a:r>
            <a:r>
              <a:rPr lang="en-US" sz="2400" dirty="0"/>
              <a:t> </a:t>
            </a:r>
            <a:r>
              <a:rPr lang="en-US" sz="2400" dirty="0" err="1"/>
              <a:t>kategorije</a:t>
            </a:r>
            <a:endParaRPr lang="sr-Latn-C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/>
              <a:t>1. </a:t>
            </a:r>
            <a:r>
              <a:rPr lang="en-US" sz="2400" dirty="0" err="1"/>
              <a:t>Katatonija</a:t>
            </a:r>
            <a:r>
              <a:rPr lang="en-US" sz="2400" dirty="0"/>
              <a:t> u </a:t>
            </a:r>
            <a:r>
              <a:rPr lang="en-US" sz="2400" dirty="0" err="1"/>
              <a:t>sklopu</a:t>
            </a:r>
            <a:r>
              <a:rPr lang="en-US" sz="2400" dirty="0"/>
              <a:t> </a:t>
            </a:r>
            <a:r>
              <a:rPr lang="en-US" sz="2400" dirty="0" err="1"/>
              <a:t>drugog</a:t>
            </a:r>
            <a:r>
              <a:rPr lang="en-US" sz="2400" dirty="0"/>
              <a:t> </a:t>
            </a:r>
            <a:r>
              <a:rPr lang="en-US" sz="2400" dirty="0" err="1"/>
              <a:t>duševnog</a:t>
            </a:r>
            <a:r>
              <a:rPr lang="en-US" sz="2400" dirty="0"/>
              <a:t> </a:t>
            </a:r>
            <a:r>
              <a:rPr lang="en-US" sz="2400" dirty="0" err="1"/>
              <a:t>oboljenja</a:t>
            </a:r>
            <a:endParaRPr lang="sr-Latn-C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/>
              <a:t>2. </a:t>
            </a:r>
            <a:r>
              <a:rPr lang="en-US" sz="2400" dirty="0" err="1"/>
              <a:t>Katatonija</a:t>
            </a:r>
            <a:r>
              <a:rPr lang="en-US" sz="2400" dirty="0"/>
              <a:t> </a:t>
            </a:r>
            <a:r>
              <a:rPr lang="en-US" sz="2400" dirty="0" err="1"/>
              <a:t>uzrokovana</a:t>
            </a:r>
            <a:r>
              <a:rPr lang="en-US" sz="2400" dirty="0"/>
              <a:t> </a:t>
            </a:r>
            <a:r>
              <a:rPr lang="en-US" sz="2400" dirty="0" err="1"/>
              <a:t>psihoaktivnim</a:t>
            </a:r>
            <a:r>
              <a:rPr lang="en-US" sz="2400" dirty="0"/>
              <a:t> </a:t>
            </a:r>
            <a:r>
              <a:rPr lang="en-US" sz="2400" dirty="0" err="1"/>
              <a:t>supstancama</a:t>
            </a:r>
            <a:r>
              <a:rPr lang="en-US" sz="2400" dirty="0"/>
              <a:t>, </a:t>
            </a:r>
            <a:r>
              <a:rPr lang="en-US" sz="2400" dirty="0" err="1"/>
              <a:t>uključujući</a:t>
            </a:r>
            <a:r>
              <a:rPr lang="en-US" sz="2400" dirty="0"/>
              <a:t> </a:t>
            </a:r>
            <a:r>
              <a:rPr lang="en-US" sz="2400" dirty="0" err="1"/>
              <a:t>lekove</a:t>
            </a:r>
            <a:endParaRPr lang="sr-Latn-C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/>
              <a:t>3. </a:t>
            </a:r>
            <a:r>
              <a:rPr lang="en-US" sz="2400" dirty="0" err="1"/>
              <a:t>Sindrom</a:t>
            </a:r>
            <a:r>
              <a:rPr lang="en-US" sz="2400" dirty="0"/>
              <a:t> </a:t>
            </a:r>
            <a:r>
              <a:rPr lang="en-US" sz="2400" dirty="0" err="1"/>
              <a:t>sekundarne</a:t>
            </a:r>
            <a:r>
              <a:rPr lang="en-US" sz="2400" dirty="0"/>
              <a:t> </a:t>
            </a:r>
            <a:r>
              <a:rPr lang="en-US" sz="2400" dirty="0" err="1"/>
              <a:t>katatonije</a:t>
            </a:r>
            <a:endParaRPr lang="en-U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/>
              <a:t>4. </a:t>
            </a:r>
            <a:r>
              <a:rPr lang="en-US" sz="2400" dirty="0" err="1"/>
              <a:t>Nespecifikovana</a:t>
            </a:r>
            <a:r>
              <a:rPr lang="en-US" sz="2400" dirty="0"/>
              <a:t> </a:t>
            </a:r>
            <a:r>
              <a:rPr lang="en-US" sz="2400" dirty="0" err="1"/>
              <a:t>katatonija</a:t>
            </a: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/>
              <a:t>ubuduće</a:t>
            </a:r>
            <a:r>
              <a:rPr lang="en-US" sz="2400" dirty="0"/>
              <a:t> za </a:t>
            </a:r>
            <a:r>
              <a:rPr lang="en-US" sz="2400" dirty="0" err="1"/>
              <a:t>bližu</a:t>
            </a:r>
            <a:r>
              <a:rPr lang="en-US" sz="2400" dirty="0"/>
              <a:t> </a:t>
            </a:r>
            <a:r>
              <a:rPr lang="en-US" sz="2400" dirty="0" err="1"/>
              <a:t>kategorizaciju</a:t>
            </a:r>
            <a:r>
              <a:rPr lang="en-US" sz="2400" dirty="0"/>
              <a:t> </a:t>
            </a:r>
            <a:r>
              <a:rPr lang="en-US" sz="2400" dirty="0" err="1"/>
              <a:t>shizofrenije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drugih</a:t>
            </a:r>
            <a:r>
              <a:rPr lang="en-US" sz="2400" dirty="0"/>
              <a:t> </a:t>
            </a:r>
            <a:r>
              <a:rPr lang="en-US" sz="2400" dirty="0" err="1"/>
              <a:t>psihijatrijskih</a:t>
            </a:r>
            <a:r>
              <a:rPr lang="en-US" sz="2400" dirty="0"/>
              <a:t>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praćenih</a:t>
            </a:r>
            <a:r>
              <a:rPr lang="en-US" sz="2400" dirty="0"/>
              <a:t> </a:t>
            </a:r>
            <a:r>
              <a:rPr lang="en-US" sz="2400" dirty="0" err="1"/>
              <a:t>katatonijom</a:t>
            </a:r>
            <a:endParaRPr lang="en-U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/>
              <a:t>    u ICD-11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/>
              <a:t>korišćen</a:t>
            </a:r>
            <a:r>
              <a:rPr lang="en-US" sz="2400" dirty="0"/>
              <a:t> </a:t>
            </a:r>
            <a:r>
              <a:rPr lang="en-US" sz="2400" dirty="0" err="1"/>
              <a:t>katatonija</a:t>
            </a:r>
            <a:r>
              <a:rPr lang="en-US" sz="2400" dirty="0"/>
              <a:t> u </a:t>
            </a:r>
            <a:r>
              <a:rPr lang="en-US" sz="2400" dirty="0" err="1"/>
              <a:t>sklopu</a:t>
            </a:r>
            <a:r>
              <a:rPr lang="en-US" sz="2400" dirty="0"/>
              <a:t> </a:t>
            </a:r>
            <a:r>
              <a:rPr lang="en-US" sz="2400" dirty="0" err="1"/>
              <a:t>drugog</a:t>
            </a:r>
            <a:r>
              <a:rPr lang="en-US" sz="2400" dirty="0"/>
              <a:t> </a:t>
            </a:r>
            <a:r>
              <a:rPr lang="en-US" sz="2400" dirty="0" err="1"/>
              <a:t>duševnog</a:t>
            </a:r>
            <a:r>
              <a:rPr lang="en-US" sz="2400" dirty="0"/>
              <a:t> </a:t>
            </a:r>
            <a:r>
              <a:rPr lang="en-US" sz="2400" dirty="0" err="1"/>
              <a:t>oboljenja</a:t>
            </a:r>
            <a:endParaRPr lang="en-US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/>
              <a:t>    u DSM-5 </a:t>
            </a:r>
            <a:r>
              <a:rPr lang="en-US" sz="2400" dirty="0" err="1"/>
              <a:t>primenjivati</a:t>
            </a:r>
            <a:r>
              <a:rPr lang="en-US" sz="2400" dirty="0"/>
              <a:t> </a:t>
            </a:r>
            <a:r>
              <a:rPr lang="en-US" sz="2400" dirty="0" err="1"/>
              <a:t>odrednica</a:t>
            </a:r>
            <a:r>
              <a:rPr lang="en-US" sz="2400" dirty="0"/>
              <a:t> “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katatonijom</a:t>
            </a:r>
            <a:r>
              <a:rPr lang="en-US" sz="2400" dirty="0"/>
              <a:t>”. </a:t>
            </a:r>
            <a:endParaRPr lang="sr-Latn-CS" sz="2400" dirty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6B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Anksioznost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povezani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strahom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Generalizovani</a:t>
            </a:r>
            <a:r>
              <a:rPr lang="en-US" dirty="0"/>
              <a:t> </a:t>
            </a:r>
            <a:r>
              <a:rPr lang="en-US" dirty="0" err="1"/>
              <a:t>anksiozni</a:t>
            </a:r>
            <a:r>
              <a:rPr lang="en-US" dirty="0"/>
              <a:t> </a:t>
            </a:r>
            <a:r>
              <a:rPr lang="en-US" dirty="0" err="1"/>
              <a:t>poremećaj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Panični</a:t>
            </a:r>
            <a:r>
              <a:rPr lang="en-US" dirty="0"/>
              <a:t> </a:t>
            </a:r>
            <a:r>
              <a:rPr lang="en-US" dirty="0" err="1"/>
              <a:t>poremećaj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Agorafobija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fobije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Socijalna</a:t>
            </a:r>
            <a:r>
              <a:rPr lang="en-US" dirty="0"/>
              <a:t> </a:t>
            </a:r>
            <a:r>
              <a:rPr lang="en-US" dirty="0" err="1"/>
              <a:t>anksioznost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Seperaciona</a:t>
            </a:r>
            <a:r>
              <a:rPr lang="en-US" dirty="0"/>
              <a:t> </a:t>
            </a:r>
            <a:r>
              <a:rPr lang="en-US" dirty="0" err="1"/>
              <a:t>anksioznost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Selectivni</a:t>
            </a:r>
            <a:r>
              <a:rPr lang="en-US" dirty="0"/>
              <a:t> </a:t>
            </a:r>
            <a:r>
              <a:rPr lang="en-US" dirty="0" err="1"/>
              <a:t>mutizam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specfikovani</a:t>
            </a:r>
            <a:r>
              <a:rPr lang="en-US" dirty="0"/>
              <a:t> </a:t>
            </a:r>
            <a:r>
              <a:rPr lang="en-US" dirty="0" err="1"/>
              <a:t>anksiozni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strahom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Anksiozni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strahom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, </a:t>
            </a:r>
            <a:r>
              <a:rPr lang="en-US" dirty="0" err="1"/>
              <a:t>nespecifikovani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6B Opsesivno-kompulsivni i srodni poremećaji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9613"/>
          </a:xfrm>
        </p:spPr>
        <p:txBody>
          <a:bodyPr/>
          <a:lstStyle/>
          <a:p>
            <a:pPr eaLnBrk="1" hangingPunct="1"/>
            <a:r>
              <a:rPr lang="en-US"/>
              <a:t>Opsesivno-kompulsivni poremćaj</a:t>
            </a:r>
          </a:p>
          <a:p>
            <a:pPr eaLnBrk="1" hangingPunct="1"/>
            <a:r>
              <a:rPr lang="en-US" b="1"/>
              <a:t>Telesni dismorfobični poremećaj</a:t>
            </a:r>
          </a:p>
          <a:p>
            <a:pPr eaLnBrk="1" hangingPunct="1"/>
            <a:r>
              <a:rPr lang="en-US" b="1"/>
              <a:t>Poremećaj povezan sa mirisima</a:t>
            </a:r>
          </a:p>
          <a:p>
            <a:pPr eaLnBrk="1" hangingPunct="1"/>
            <a:r>
              <a:rPr lang="en-US"/>
              <a:t>Hipohondrijaza</a:t>
            </a:r>
          </a:p>
          <a:p>
            <a:pPr eaLnBrk="1" hangingPunct="1"/>
            <a:r>
              <a:rPr lang="en-US" b="1"/>
              <a:t>Poremećaj s</a:t>
            </a:r>
            <a:r>
              <a:rPr lang="sr-Latn-CS" b="1"/>
              <a:t>a</a:t>
            </a:r>
            <a:r>
              <a:rPr lang="en-US" b="1"/>
              <a:t>kupljanja</a:t>
            </a:r>
          </a:p>
          <a:p>
            <a:pPr eaLnBrk="1" hangingPunct="1"/>
            <a:r>
              <a:rPr lang="en-US" b="1"/>
              <a:t>Poremećaj repetitivnog ponašanja usmeren na telo</a:t>
            </a:r>
            <a:r>
              <a:rPr lang="en-US"/>
              <a:t> </a:t>
            </a:r>
          </a:p>
          <a:p>
            <a:pPr eaLnBrk="1" hangingPunct="1"/>
            <a:r>
              <a:rPr lang="en-US"/>
              <a:t>Drugi specifikovani opsesivno-kompulsivni i srodni poremećaji</a:t>
            </a:r>
          </a:p>
          <a:p>
            <a:pPr eaLnBrk="1" hangingPunct="1"/>
            <a:r>
              <a:rPr lang="en-US"/>
              <a:t>Opsesivno-kompulsivni i srodni poremećaji, nespecifikovani 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6B Poremećaji posebno povezani sa stresom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Posttraumatski stresni poremećaj</a:t>
            </a:r>
          </a:p>
          <a:p>
            <a:pPr eaLnBrk="1" hangingPunct="1"/>
            <a:r>
              <a:rPr lang="en-US" b="1"/>
              <a:t>Kompleksni postraumatski stresni poremećaj</a:t>
            </a:r>
          </a:p>
          <a:p>
            <a:pPr eaLnBrk="1" hangingPunct="1"/>
            <a:r>
              <a:rPr lang="en-US" b="1"/>
              <a:t>Prolongirano žalovanje</a:t>
            </a:r>
          </a:p>
          <a:p>
            <a:pPr eaLnBrk="1" hangingPunct="1"/>
            <a:r>
              <a:rPr lang="en-US"/>
              <a:t>Poremećaj prilagođavanja</a:t>
            </a:r>
          </a:p>
          <a:p>
            <a:pPr eaLnBrk="1" hangingPunct="1"/>
            <a:r>
              <a:rPr lang="en-US"/>
              <a:t>Reaktivni poremećaj vezanosti</a:t>
            </a:r>
          </a:p>
          <a:p>
            <a:pPr eaLnBrk="1" hangingPunct="1"/>
            <a:r>
              <a:rPr lang="en-US"/>
              <a:t>Dezinhibirano socijalno angažovanje 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838200" y="244475"/>
            <a:ext cx="10515600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Još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neki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novi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ICD-11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838200" y="1570038"/>
            <a:ext cx="10515600" cy="4351337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en-US" b="1"/>
              <a:t>Bipolarni poremećaj tip II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/>
              <a:t>     </a:t>
            </a:r>
            <a:r>
              <a:rPr lang="en-US" sz="2000"/>
              <a:t>Tip I – najmanje 1 manična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sz="2000"/>
              <a:t>        Tip II – najmanje 1 hipomanična + 1 depresivna epizoda u odsustvu manične episode </a:t>
            </a:r>
            <a:endParaRPr lang="en-US" b="1"/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Poremećaj prejedanja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Izbegavajuće/restriktivni poremećaj uzimanja hrane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Disfrorija telesnog identiteta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Zavisnost od igrica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Poremećaj kompulsivnog seksualnog ponašanja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Intermitentni eksplozivni poremećaj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b="1"/>
              <a:t>Predmenstrualni diforični poremećaj  </a:t>
            </a:r>
          </a:p>
          <a:p>
            <a:pPr marL="514350" indent="-514350" eaLnBrk="1" hangingPunct="1">
              <a:buFont typeface="Arial" charset="0"/>
              <a:buNone/>
            </a:pPr>
            <a:endParaRPr lang="en-US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Poremećaji ličnosti</a:t>
            </a:r>
            <a:r>
              <a:rPr lang="sr-Latn-CS" b="1">
                <a:effectLst>
                  <a:outerShdw blurRad="38100" dist="38100" dir="2700000" algn="tl">
                    <a:srgbClr val="C0C0C0"/>
                  </a:outerShdw>
                </a:effectLst>
              </a:rPr>
              <a:t>1/2 </a:t>
            </a: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1524000"/>
            <a:ext cx="10985500" cy="4351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u="sng"/>
              <a:t>Ukida se politetični sistem</a:t>
            </a:r>
            <a:endParaRPr lang="sr-Latn-CS" sz="2400" u="sng"/>
          </a:p>
          <a:p>
            <a:pPr eaLnBrk="1" hangingPunct="1">
              <a:lnSpc>
                <a:spcPct val="80000"/>
              </a:lnSpc>
            </a:pPr>
            <a:r>
              <a:rPr lang="sr-Latn-CS" sz="2400" b="1"/>
              <a:t>Centralna manifestacija Pl narušeno</a:t>
            </a:r>
            <a:r>
              <a:rPr lang="sr-Latn-CS" sz="2400"/>
              <a:t>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    lično funkcionisanje – identitet, samovrednovanje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    interpersonalno funkcionisanje – održavanje bliskih relacija, empatija, upravljanje konfliktima</a:t>
            </a: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 b="1"/>
              <a:t>Globalni nivo težine poremećaja ličnosti</a:t>
            </a:r>
            <a:endParaRPr lang="sr-Latn-CS" sz="2400" b="1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 b="1"/>
              <a:t>   </a:t>
            </a:r>
            <a:r>
              <a:rPr lang="sr-Latn-CS" sz="2400"/>
              <a:t>Blagi PL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   Srednji PL                                </a:t>
            </a:r>
            <a:endParaRPr lang="en-US" sz="24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/>
              <a:t>   </a:t>
            </a:r>
            <a:r>
              <a:rPr lang="sr-Latn-CS" sz="2400"/>
              <a:t>Težak Pl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sr-Latn-CS" sz="2400" b="1"/>
              <a:t>Granični obrazci </a:t>
            </a:r>
            <a:r>
              <a:rPr lang="sr-Latn-CS" sz="2400"/>
              <a:t>– opciono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CS" sz="2400"/>
              <a:t>     napori da se izbegne napuštanje, nestabilne relacije, samopovređujuće ponašnja, emoc. nestabilnost, osećaj praznine, bes, tranzitorni psihotični fenomeni afekto mizazvani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CS" sz="2400" b="1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Poremećaji ličnosti1/2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1075988" cy="47879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/>
              <a:t>5 domena crta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1. </a:t>
            </a:r>
            <a:r>
              <a:rPr lang="en-US" sz="2400" b="1"/>
              <a:t>Negativni afektivitet</a:t>
            </a:r>
            <a:r>
              <a:rPr lang="sr-Latn-CS" sz="2400"/>
              <a:t> – neuroticizam, širok spekatr negativnih emocija, emocioanlna labilnost</a:t>
            </a:r>
            <a:endParaRPr lang="en-US" sz="24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2. </a:t>
            </a:r>
            <a:r>
              <a:rPr lang="en-US" sz="2400" b="1"/>
              <a:t>Odvojenost</a:t>
            </a:r>
            <a:r>
              <a:rPr lang="sr-Latn-CS" sz="2400" b="1"/>
              <a:t> </a:t>
            </a:r>
            <a:r>
              <a:rPr lang="sr-Latn-CS" sz="2400"/>
              <a:t>– a) interpesonalna distanca (izbegavanje soc. relacija)  i b) emocionalna distanca (limitirana emocionalna ekspresija)</a:t>
            </a:r>
            <a:endParaRPr lang="en-US" sz="24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3. </a:t>
            </a:r>
            <a:r>
              <a:rPr lang="en-US" sz="2400" b="1"/>
              <a:t>Disocijalnost</a:t>
            </a:r>
            <a:r>
              <a:rPr lang="en-US" sz="2400"/>
              <a:t> – nepoštovanje prava i osećanja drugih, samocentriranost, nedostatak empatije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4. </a:t>
            </a:r>
            <a:r>
              <a:rPr lang="en-US" sz="2400" b="1"/>
              <a:t>Dezinhibicija</a:t>
            </a:r>
            <a:r>
              <a:rPr lang="sr-Latn-CS" sz="2400"/>
              <a:t> – impulsivnost, distraktibilnost, neodgovornost, nedostatak planiranja</a:t>
            </a:r>
            <a:endParaRPr lang="en-US" sz="24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/>
              <a:t>5. </a:t>
            </a:r>
            <a:r>
              <a:rPr lang="en-US" sz="2400" b="1"/>
              <a:t>Anankastija</a:t>
            </a:r>
            <a:r>
              <a:rPr lang="en-US" sz="2400"/>
              <a:t> – rigidni standardi, perfekcionizam, </a:t>
            </a:r>
            <a:r>
              <a:rPr lang="sr-Latn-CS" sz="2400"/>
              <a:t>tvrdoglavost, </a:t>
            </a:r>
            <a:r>
              <a:rPr lang="en-US" sz="2400"/>
              <a:t>potreba za kontrolo</a:t>
            </a:r>
            <a:r>
              <a:rPr lang="sr-Latn-CS" sz="2400"/>
              <a:t>m sebe i drugih</a:t>
            </a: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sr-Latn-CS" sz="2400" b="1"/>
              <a:t>Više n</a:t>
            </a:r>
            <a:r>
              <a:rPr lang="en-US" sz="2400" b="1"/>
              <a:t>e postoji mogućnost kodiranja PL prema starim nazivima</a:t>
            </a:r>
            <a:r>
              <a:rPr lang="sr-Latn-CS" sz="2400" b="1"/>
              <a:t>!</a:t>
            </a:r>
            <a:r>
              <a:rPr lang="en-US" sz="2400"/>
              <a:t> </a:t>
            </a:r>
          </a:p>
          <a:p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Značaj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klasifikacija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bolesti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1222038" cy="491966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2400" u="sng">
                <a:cs typeface="Times New Roman" pitchFamily="18" charset="0"/>
              </a:rPr>
              <a:t>Nozologija</a:t>
            </a:r>
            <a:r>
              <a:rPr lang="sr-Latn-CS" sz="2400">
                <a:cs typeface="Times New Roman" pitchFamily="18" charset="0"/>
              </a:rPr>
              <a:t>-grana medicine koja se bavi klasifikacijom bolesti </a:t>
            </a:r>
            <a:endParaRPr lang="sr-Latn-CS" sz="2400" u="sng">
              <a:cs typeface="Times New Roman" pitchFamily="18" charset="0"/>
            </a:endParaRPr>
          </a:p>
          <a:p>
            <a:pPr eaLnBrk="1" hangingPunct="1"/>
            <a:r>
              <a:rPr lang="sr-Latn-CS" sz="2400" u="sng">
                <a:cs typeface="Times New Roman" pitchFamily="18" charset="0"/>
              </a:rPr>
              <a:t>P</a:t>
            </a:r>
            <a:r>
              <a:rPr lang="en-US" sz="2400" u="sng">
                <a:ea typeface="Calibri" pitchFamily="34" charset="0"/>
                <a:cs typeface="Times New Roman" pitchFamily="18" charset="0"/>
              </a:rPr>
              <a:t>ojednostavljuje složene fenomene</a:t>
            </a:r>
          </a:p>
          <a:p>
            <a:pPr eaLnBrk="1" hangingPunct="1">
              <a:buFont typeface="Arial" charset="0"/>
              <a:buNone/>
            </a:pPr>
            <a:r>
              <a:rPr lang="en-US" sz="2400">
                <a:ea typeface="Calibri" pitchFamily="34" charset="0"/>
                <a:cs typeface="Times New Roman" pitchFamily="18" charset="0"/>
              </a:rPr>
              <a:t>            uvodi red u širok spektar žalbi, rekacija na tretman i prognoza</a:t>
            </a:r>
          </a:p>
          <a:p>
            <a:pPr eaLnBrk="1" hangingPunct="1">
              <a:buFont typeface="Arial" charset="0"/>
              <a:buNone/>
            </a:pPr>
            <a:r>
              <a:rPr lang="en-US" sz="2400">
                <a:ea typeface="Calibri" pitchFamily="34" charset="0"/>
                <a:cs typeface="Times New Roman" pitchFamily="18" charset="0"/>
              </a:rPr>
              <a:t>            omogućava definisanje </a:t>
            </a:r>
          </a:p>
          <a:p>
            <a:pPr eaLnBrk="1" hangingPunct="1"/>
            <a:r>
              <a:rPr lang="en-US" sz="2400" u="sng">
                <a:ea typeface="Calibri" pitchFamily="34" charset="0"/>
                <a:cs typeface="Times New Roman" pitchFamily="18" charset="0"/>
              </a:rPr>
              <a:t>Poboljšava: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</a:t>
            </a:r>
            <a:r>
              <a:rPr lang="en-US">
                <a:ea typeface="Calibri" pitchFamily="34" charset="0"/>
                <a:cs typeface="Times New Roman" pitchFamily="18" charset="0"/>
              </a:rPr>
              <a:t>komunikaciju među stručnjacima 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>
                <a:ea typeface="Calibri" pitchFamily="34" charset="0"/>
                <a:cs typeface="Times New Roman" pitchFamily="18" charset="0"/>
              </a:rPr>
              <a:t>     sistematizaciju plana aktivnosti radi prevencije ili lečenja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>
                <a:ea typeface="Calibri" pitchFamily="34" charset="0"/>
                <a:cs typeface="Times New Roman" pitchFamily="18" charset="0"/>
              </a:rPr>
              <a:t>     identifikaciju grupa pacijenata koji imaju slične simptome, odgovore na lečenje i prognoze bolesti</a:t>
            </a:r>
          </a:p>
          <a:p>
            <a:pPr eaLnBrk="1" hangingPunct="1"/>
            <a:r>
              <a:rPr lang="en-US" sz="2400">
                <a:ea typeface="Calibri" pitchFamily="34" charset="0"/>
                <a:cs typeface="Times New Roman" pitchFamily="18" charset="0"/>
              </a:rPr>
              <a:t>U idelanom slučaju bazirana na etiologiji i patofiziologiji poremećaja </a:t>
            </a:r>
          </a:p>
          <a:p>
            <a:pPr eaLnBrk="1" hangingPunct="1">
              <a:buFont typeface="Arial" charset="0"/>
              <a:buNone/>
            </a:pPr>
            <a:r>
              <a:rPr lang="en-US" sz="2400">
                <a:ea typeface="Calibri" pitchFamily="34" charset="0"/>
                <a:cs typeface="Times New Roman" pitchFamily="18" charset="0"/>
              </a:rPr>
              <a:t> 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Reference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838200" y="1454150"/>
            <a:ext cx="10515600" cy="4722813"/>
          </a:xfrm>
        </p:spPr>
        <p:txBody>
          <a:bodyPr/>
          <a:lstStyle/>
          <a:p>
            <a:pPr eaLnBrk="1" hangingPunct="1"/>
            <a:r>
              <a:rPr lang="en-US" sz="2000">
                <a:solidFill>
                  <a:srgbClr val="0563C1"/>
                </a:solidFill>
                <a:hlinkClick r:id="rId2"/>
              </a:rPr>
              <a:t>ICD-11 (who.int)</a:t>
            </a:r>
            <a:endParaRPr lang="en-US" sz="2000">
              <a:solidFill>
                <a:srgbClr val="0563C1"/>
              </a:solidFill>
            </a:endParaRPr>
          </a:p>
          <a:p>
            <a:pPr eaLnBrk="1" hangingPunct="1"/>
            <a:r>
              <a:rPr lang="en-US" sz="2000">
                <a:hlinkClick r:id="rId3"/>
              </a:rPr>
              <a:t>ICD-10 Version:2019 (who.int)</a:t>
            </a:r>
            <a:endParaRPr lang="en-US" sz="2000"/>
          </a:p>
          <a:p>
            <a:pPr eaLnBrk="1" hangingPunct="1"/>
            <a:r>
              <a:rPr lang="en-US" sz="2000">
                <a:solidFill>
                  <a:srgbClr val="333333"/>
                </a:solidFill>
              </a:rPr>
              <a:t>American Psychiatric Association. (2013).</a:t>
            </a:r>
            <a:r>
              <a:rPr lang="en-US" sz="2000" i="1">
                <a:solidFill>
                  <a:srgbClr val="333333"/>
                </a:solidFill>
              </a:rPr>
              <a:t> Diagnostic and statistical manual of mental disorders</a:t>
            </a:r>
            <a:r>
              <a:rPr lang="en-US" sz="2000">
                <a:solidFill>
                  <a:srgbClr val="333333"/>
                </a:solidFill>
              </a:rPr>
              <a:t> (5th ed.). Arlington, VA: Author.</a:t>
            </a:r>
          </a:p>
          <a:p>
            <a:pPr eaLnBrk="1" hangingPunct="1"/>
            <a:r>
              <a:rPr lang="en-US" sz="2000">
                <a:solidFill>
                  <a:srgbClr val="333333"/>
                </a:solidFill>
              </a:rPr>
              <a:t>Andrić Petrović, S. &amp; Marić, N. (2019). Klasifikacija psihotičnih poremećaja – aktelnosti. </a:t>
            </a:r>
            <a:r>
              <a:rPr lang="en-US" sz="2000" i="1">
                <a:solidFill>
                  <a:srgbClr val="333333"/>
                </a:solidFill>
              </a:rPr>
              <a:t>Engrami</a:t>
            </a:r>
            <a:r>
              <a:rPr lang="en-US" sz="2000">
                <a:solidFill>
                  <a:srgbClr val="333333"/>
                </a:solidFill>
              </a:rPr>
              <a:t>; 41, 85-100.</a:t>
            </a:r>
          </a:p>
          <a:p>
            <a:pPr eaLnBrk="1" hangingPunct="1"/>
            <a:r>
              <a:rPr lang="en-US" sz="2000">
                <a:solidFill>
                  <a:srgbClr val="333333"/>
                </a:solidFill>
              </a:rPr>
              <a:t>Stein,….Reed. (2020). Mental, behavioral and neurodevelopmental disorders in ICD-11: an international perspective on key changes and controversies. </a:t>
            </a:r>
            <a:r>
              <a:rPr lang="en-US" sz="2000" i="1">
                <a:solidFill>
                  <a:srgbClr val="333333"/>
                </a:solidFill>
              </a:rPr>
              <a:t>BMC Medicine</a:t>
            </a:r>
            <a:r>
              <a:rPr lang="en-US" sz="2000">
                <a:solidFill>
                  <a:srgbClr val="333333"/>
                </a:solidFill>
              </a:rPr>
              <a:t>; 18:21, 1-24</a:t>
            </a:r>
          </a:p>
          <a:p>
            <a:pPr eaLnBrk="1" hangingPunct="1"/>
            <a:r>
              <a:rPr lang="sr-Latn-CS" sz="2000">
                <a:solidFill>
                  <a:srgbClr val="333333"/>
                </a:solidFill>
              </a:rPr>
              <a:t>V</a:t>
            </a:r>
            <a:r>
              <a:rPr lang="en-US" sz="2000">
                <a:solidFill>
                  <a:srgbClr val="333333"/>
                </a:solidFill>
              </a:rPr>
              <a:t>an Os, J. &amp;</a:t>
            </a:r>
            <a:r>
              <a:rPr lang="sr-Latn-CS" sz="2000">
                <a:solidFill>
                  <a:srgbClr val="333333"/>
                </a:solidFill>
              </a:rPr>
              <a:t> Reininghaus, U. (2016). Psychosis as transdiagnostic and extended phenotype in the general population. </a:t>
            </a:r>
            <a:r>
              <a:rPr lang="sr-Latn-CS" sz="2000" i="1">
                <a:solidFill>
                  <a:srgbClr val="333333"/>
                </a:solidFill>
              </a:rPr>
              <a:t>World Psychiatry</a:t>
            </a:r>
            <a:r>
              <a:rPr lang="sr-Latn-CS" sz="2000">
                <a:solidFill>
                  <a:srgbClr val="333333"/>
                </a:solidFill>
              </a:rPr>
              <a:t>; 15; 118-124</a:t>
            </a:r>
          </a:p>
          <a:p>
            <a:pPr eaLnBrk="1" hangingPunct="1"/>
            <a:r>
              <a:rPr lang="sr-Latn-CS" sz="2000">
                <a:solidFill>
                  <a:srgbClr val="333333"/>
                </a:solidFill>
              </a:rPr>
              <a:t>Guloksuz, S, &amp; van Os, J. (2021). En attendat godot: waiting for the funeral of “schizophrenia” and the baby shower of the psychosis spectrum. </a:t>
            </a:r>
            <a:r>
              <a:rPr lang="sr-Latn-CS" sz="2000" i="1">
                <a:solidFill>
                  <a:srgbClr val="333333"/>
                </a:solidFill>
              </a:rPr>
              <a:t>Frontiers in Psychiatry</a:t>
            </a:r>
            <a:r>
              <a:rPr lang="sr-Latn-CS" sz="2000">
                <a:solidFill>
                  <a:srgbClr val="333333"/>
                </a:solidFill>
              </a:rPr>
              <a:t>; 12, 1-5.</a:t>
            </a:r>
          </a:p>
          <a:p>
            <a:pPr eaLnBrk="1" hangingPunct="1"/>
            <a:r>
              <a:rPr lang="sr-Latn-CS" sz="2000">
                <a:solidFill>
                  <a:srgbClr val="333333"/>
                </a:solidFill>
              </a:rPr>
              <a:t>Van Os, J. (2016). “Schizophrenia” does not exixt. BMJ; 1-2</a:t>
            </a:r>
            <a:endParaRPr lang="en-US" sz="2000"/>
          </a:p>
          <a:p>
            <a:pPr eaLnBrk="1" hangingPunct="1"/>
            <a:endParaRPr 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8438"/>
            <a:ext cx="10515600" cy="132556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Klasifikacije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psihijatriji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912475" cy="4351338"/>
          </a:xfrm>
        </p:spPr>
        <p:txBody>
          <a:bodyPr>
            <a:noAutofit/>
          </a:bodyPr>
          <a:lstStyle/>
          <a:p>
            <a:pPr eaLnBrk="1" hangingPunct="1"/>
            <a:r>
              <a:rPr lang="en-US" sz="2000">
                <a:ea typeface="Calibri" pitchFamily="34" charset="0"/>
                <a:cs typeface="Times New Roman" pitchFamily="18" charset="0"/>
              </a:rPr>
              <a:t>U većini grana medicine vrednost dijagnoze se retko kada dovodi u pitanje</a:t>
            </a:r>
          </a:p>
          <a:p>
            <a:pPr eaLnBrk="1" hangingPunct="1"/>
            <a:r>
              <a:rPr lang="en-US" sz="2000">
                <a:ea typeface="Calibri" pitchFamily="34" charset="0"/>
                <a:cs typeface="Times New Roman" pitchFamily="18" charset="0"/>
              </a:rPr>
              <a:t>U psihijatriji: postoje li principi dobre klasifikacije? </a:t>
            </a:r>
            <a:r>
              <a:rPr lang="en-US" sz="2000">
                <a:ea typeface="Calibri" pitchFamily="34" charset="0"/>
                <a:cs typeface="Times New Roman" pitchFamily="18" charset="0"/>
                <a:sym typeface="Wingdings" pitchFamily="2" charset="2"/>
              </a:rPr>
              <a:t></a:t>
            </a:r>
          </a:p>
          <a:p>
            <a:pPr eaLnBrk="1" hangingPunct="1"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                      ima li uopšte principa? </a:t>
            </a:r>
            <a:r>
              <a:rPr lang="en-US" sz="2000">
                <a:ea typeface="Calibri" pitchFamily="34" charset="0"/>
                <a:cs typeface="Times New Roman" pitchFamily="18" charset="0"/>
                <a:sym typeface="Wingdings" pitchFamily="2" charset="2"/>
              </a:rPr>
              <a:t>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Arbitrarne - 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počivaju na </a:t>
            </a:r>
            <a:r>
              <a:rPr lang="en-US" sz="2000" u="sng">
                <a:ea typeface="Calibri" pitchFamily="34" charset="0"/>
                <a:cs typeface="Times New Roman" pitchFamily="18" charset="0"/>
              </a:rPr>
              <a:t>konsenzusima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potkrepljenim kvantitativnim i kvalitativnim analizama raspoloživim u datom trenutku</a:t>
            </a:r>
          </a:p>
          <a:p>
            <a:pPr eaLnBrk="1" hangingPunct="1"/>
            <a:r>
              <a:rPr lang="en-US" sz="2000">
                <a:ea typeface="Calibri" pitchFamily="34" charset="0"/>
                <a:cs typeface="Times New Roman" pitchFamily="18" charset="0"/>
              </a:rPr>
              <a:t>Ograničenja se prevazilaze relativno polako – ne zavise samo od tempa napredovanja nauke, već i od spremnosti stručne zajednice da prihvati promene  </a:t>
            </a:r>
          </a:p>
          <a:p>
            <a:pPr eaLnBrk="1" hangingPunct="1"/>
            <a:r>
              <a:rPr lang="en-US" sz="2000">
                <a:ea typeface="Calibri" pitchFamily="34" charset="0"/>
                <a:cs typeface="Times New Roman" pitchFamily="18" charset="0"/>
              </a:rPr>
              <a:t>Najveći broj dijagnoza:</a:t>
            </a:r>
          </a:p>
          <a:p>
            <a:pPr eaLnBrk="1" hangingPunct="1"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i dalje zasnovan na kliničkim sindromima</a:t>
            </a:r>
            <a:r>
              <a:rPr lang="sr-Latn-CS" sz="2000">
                <a:ea typeface="Calibri" pitchFamily="34" charset="0"/>
                <a:cs typeface="Times New Roman" pitchFamily="18" charset="0"/>
              </a:rPr>
              <a:t> – skupu simptoma</a:t>
            </a: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relativno nepouzdane – politetični sistem klasifikacija</a:t>
            </a:r>
          </a:p>
          <a:p>
            <a:pPr eaLnBrk="1" hangingPunct="1"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terapijske, a posebno prognostičke implikacije veoma slabe</a:t>
            </a:r>
          </a:p>
          <a:p>
            <a:pPr eaLnBrk="1" hangingPunct="1">
              <a:buFont typeface="Arial" charset="0"/>
              <a:buNone/>
            </a:pP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vrednost psihijatrijskih dijagnoza iznova i iznova dovodi u pitanje</a:t>
            </a:r>
          </a:p>
          <a:p>
            <a:pPr eaLnBrk="1" hangingPunct="1"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Arrow: Down 3"/>
          <p:cNvSpPr/>
          <p:nvPr/>
        </p:nvSpPr>
        <p:spPr>
          <a:xfrm>
            <a:off x="3886200" y="5719763"/>
            <a:ext cx="46038" cy="311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Neo-anti-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psihijatrija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>
                <a:cs typeface="Times New Roman" pitchFamily="18" charset="0"/>
              </a:rPr>
              <a:t>Stavovi </a:t>
            </a:r>
            <a:r>
              <a:rPr lang="en-US">
                <a:ea typeface="Calibri" pitchFamily="34" charset="0"/>
                <a:cs typeface="Times New Roman" pitchFamily="18" charset="0"/>
              </a:rPr>
              <a:t>anti-psihijatara</a:t>
            </a:r>
            <a:r>
              <a:rPr lang="sr-Latn-CS">
                <a:cs typeface="Times New Roman" pitchFamily="18" charset="0"/>
              </a:rPr>
              <a:t> o dijagnozama:</a:t>
            </a:r>
          </a:p>
          <a:p>
            <a:pPr eaLnBrk="1" hangingPunct="1">
              <a:buFont typeface="Arial" charset="0"/>
              <a:buNone/>
            </a:pPr>
            <a:r>
              <a:rPr lang="sr-Latn-CS">
                <a:cs typeface="Times New Roman" pitchFamily="18" charset="0"/>
              </a:rPr>
              <a:t>   </a:t>
            </a:r>
            <a:r>
              <a:rPr lang="en-US"/>
              <a:t>psihijatriji bolje bez ikakvih dijagnostičkih kategorija</a:t>
            </a:r>
            <a:endParaRPr lang="sr-Latn-CS">
              <a:cs typeface="Times New Roman" pitchFamily="18" charset="0"/>
            </a:endParaRPr>
          </a:p>
          <a:p>
            <a:pPr eaLnBrk="1" hangingPunct="1"/>
            <a:r>
              <a:rPr lang="en-US"/>
              <a:t>Veoma </a:t>
            </a:r>
            <a:r>
              <a:rPr lang="en-US">
                <a:cs typeface="Times New Roman" pitchFamily="18" charset="0"/>
              </a:rPr>
              <a:t>a</a:t>
            </a:r>
            <a:r>
              <a:rPr lang="sr-Latn-CS">
                <a:cs typeface="Times New Roman" pitchFamily="18" charset="0"/>
              </a:rPr>
              <a:t>ktelno</a:t>
            </a:r>
            <a:r>
              <a:rPr lang="en-US"/>
              <a:t> i danas</a:t>
            </a:r>
            <a:r>
              <a:rPr lang="sr-Latn-CS"/>
              <a:t>, mada u drugom kontekstu</a:t>
            </a:r>
            <a:r>
              <a:rPr lang="en-US"/>
              <a:t> </a:t>
            </a:r>
          </a:p>
          <a:p>
            <a:pPr eaLnBrk="1" hangingPunct="1"/>
            <a:r>
              <a:rPr lang="en-US"/>
              <a:t>Potkrepljeno istraživanjima – akcenat pomeren na neutemeljenost dijagnosti</a:t>
            </a:r>
            <a:r>
              <a:rPr lang="sr-Latn-CS"/>
              <a:t>č</a:t>
            </a:r>
            <a:r>
              <a:rPr lang="en-US"/>
              <a:t>kih kriterijuma</a:t>
            </a:r>
            <a:r>
              <a:rPr lang="en-US">
                <a:cs typeface="Times New Roman" pitchFamily="18" charset="0"/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en-US">
                <a:cs typeface="Times New Roman" pitchFamily="18" charset="0"/>
              </a:rPr>
              <a:t>                     </a:t>
            </a:r>
            <a:endParaRPr lang="sr-Latn-CS"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sr-Latn-CS">
                <a:cs typeface="Times New Roman" pitchFamily="18" charset="0"/>
              </a:rPr>
              <a:t>   </a:t>
            </a:r>
            <a:r>
              <a:rPr lang="en-US"/>
              <a:t>postojeće dijagnoze samo artificijelni, neprirodni standard u koji tokom procesa psihodijagnoze nastojimo da uklopimo realnu osobu</a:t>
            </a:r>
          </a:p>
          <a:p>
            <a:pPr eaLnBrk="1" hangingPunct="1">
              <a:buFont typeface="Arial" charset="0"/>
              <a:buNone/>
            </a:pPr>
            <a:r>
              <a:rPr lang="en-US"/>
              <a:t>   nisu odraz realnih razlika u etiologiji, patofiziologiji, individualnim razlikama u ličnosti, neurološkim supstratima, genima…</a:t>
            </a:r>
          </a:p>
          <a:p>
            <a:pPr eaLnBrk="1" hangingPunct="1">
              <a:buFont typeface="Arial" charset="0"/>
              <a:buNone/>
            </a:pPr>
            <a:endParaRPr lang="en-US"/>
          </a:p>
          <a:p>
            <a:pPr eaLnBrk="1" hangingPunct="1"/>
            <a:endParaRPr lang="en-US"/>
          </a:p>
        </p:txBody>
      </p:sp>
      <p:sp>
        <p:nvSpPr>
          <p:cNvPr id="2" name="Arrow: Down 1"/>
          <p:cNvSpPr/>
          <p:nvPr/>
        </p:nvSpPr>
        <p:spPr>
          <a:xfrm>
            <a:off x="4041775" y="4208463"/>
            <a:ext cx="82550" cy="649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5603" name="Picture 5" descr="https://i.ytimg.com/vi/i3az1Rl88cY/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275" y="219075"/>
            <a:ext cx="109728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26626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5425" y="3355975"/>
            <a:ext cx="6297613" cy="3286125"/>
          </a:xfrm>
        </p:spPr>
      </p:pic>
      <p:pic>
        <p:nvPicPr>
          <p:cNvPr id="2662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169863"/>
            <a:ext cx="788987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99250" y="2644775"/>
            <a:ext cx="53149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64288" y="4816475"/>
            <a:ext cx="5827712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8563"/>
          </a:xfrm>
        </p:spPr>
        <p:txBody>
          <a:bodyPr/>
          <a:lstStyle/>
          <a:p>
            <a:pPr algn="ctr" eaLnBrk="1" hangingPunct="1">
              <a:defRPr/>
            </a:pPr>
            <a:r>
              <a:rPr lang="sr-Latn-C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Jim</a:t>
            </a:r>
            <a:r>
              <a:rPr lang="sr-Latn-C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Os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5184775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202122"/>
                </a:solidFill>
                <a:latin typeface="Arial" charset="0"/>
              </a:rPr>
              <a:t>2014. </a:t>
            </a:r>
            <a:r>
              <a:rPr lang="en-US">
                <a:latin typeface="Arial" charset="0"/>
                <a:hlinkClick r:id="rId2" tooltip="Thomson Reuters"/>
              </a:rPr>
              <a:t>Thomson Reuters</a:t>
            </a:r>
            <a:r>
              <a:rPr lang="en-US">
                <a:latin typeface="Arial" charset="0"/>
              </a:rPr>
              <a:t> </a:t>
            </a:r>
            <a:r>
              <a:rPr lang="en-US">
                <a:latin typeface="Arial" charset="0"/>
                <a:hlinkClick r:id="rId3"/>
              </a:rPr>
              <a:t>Web of Science</a:t>
            </a:r>
            <a:r>
              <a:rPr lang="en-US">
                <a:latin typeface="Arial" charset="0"/>
              </a:rPr>
              <a:t>: svetski najuticajniji naučni um našeg vremena </a:t>
            </a:r>
          </a:p>
          <a:p>
            <a:pPr eaLnBrk="1" hangingPunct="1"/>
            <a:r>
              <a:rPr lang="sr-Latn-CS"/>
              <a:t>Ne znamo dovoljno o st</a:t>
            </a:r>
            <a:r>
              <a:rPr lang="en-US"/>
              <a:t>varnim </a:t>
            </a:r>
            <a:r>
              <a:rPr lang="sr-Latn-CS"/>
              <a:t>dijagnozama, pa onda koristimo sistem simptoma zasnovan na klasifikacijama</a:t>
            </a:r>
          </a:p>
          <a:p>
            <a:pPr eaLnBrk="1" hangingPunct="1"/>
            <a:r>
              <a:rPr lang="sr-Latn-CS"/>
              <a:t>Samo 30% ljudi sa simptomima psihoze zadovoljava kriterijume za Sch</a:t>
            </a:r>
          </a:p>
          <a:p>
            <a:pPr eaLnBrk="1" hangingPunct="1"/>
            <a:r>
              <a:rPr lang="sr-Latn-CS"/>
              <a:t>Kompromis “</a:t>
            </a:r>
            <a:r>
              <a:rPr lang="sr-Latn-CS" u="sng"/>
              <a:t>kišobran” kategorija</a:t>
            </a:r>
          </a:p>
          <a:p>
            <a:pPr eaLnBrk="1" hangingPunct="1">
              <a:buFont typeface="Arial" charset="0"/>
              <a:buNone/>
            </a:pPr>
            <a:r>
              <a:rPr lang="sr-Latn-CS" b="1"/>
              <a:t>   Psihotični spektar</a:t>
            </a:r>
            <a:r>
              <a:rPr lang="sr-Latn-CS"/>
              <a:t> – širok, ekstremno heterogen u pogledu psihopatologije, odgovora na tretman i prognoze</a:t>
            </a:r>
          </a:p>
          <a:p>
            <a:pPr eaLnBrk="1" hangingPunct="1">
              <a:buFont typeface="Arial" charset="0"/>
              <a:buNone/>
            </a:pPr>
            <a:r>
              <a:rPr lang="sr-Latn-CS"/>
              <a:t>   </a:t>
            </a:r>
            <a:r>
              <a:rPr lang="sr-Latn-CS" b="1"/>
              <a:t>Klinička karaterizacija</a:t>
            </a:r>
            <a:r>
              <a:rPr lang="sr-Latn-CS"/>
              <a:t> – idiografska (lična) karakterizacija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C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Jim</a:t>
            </a: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van OS: mitovi vezani za shizofreniju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1098213" cy="468312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sr-Latn-CS" sz="2400" b="1" dirty="0"/>
              <a:t>Diskretni entitet</a:t>
            </a:r>
            <a:r>
              <a:rPr lang="sr-Latn-CS" sz="2400" dirty="0"/>
              <a:t> 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sr-Latn-CS" sz="2400" dirty="0"/>
              <a:t>    </a:t>
            </a:r>
            <a:r>
              <a:rPr lang="sr-Latn-CS" sz="2400" dirty="0" err="1"/>
              <a:t>sch</a:t>
            </a:r>
            <a:r>
              <a:rPr lang="sr-Latn-CS" sz="2400" dirty="0"/>
              <a:t> fenomeni prisutni u opštoj populaciji </a:t>
            </a:r>
          </a:p>
          <a:p>
            <a:pPr eaLnBrk="1" hangingPunct="1">
              <a:lnSpc>
                <a:spcPct val="70000"/>
              </a:lnSpc>
            </a:pPr>
            <a:r>
              <a:rPr lang="sr-Latn-CS" sz="2400" b="1" dirty="0" err="1"/>
              <a:t>Fenotipska</a:t>
            </a:r>
            <a:r>
              <a:rPr lang="sr-Latn-CS" sz="2400" b="1" dirty="0"/>
              <a:t> specifičnost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sr-Latn-CS" sz="2400" dirty="0"/>
              <a:t>    </a:t>
            </a:r>
            <a:r>
              <a:rPr lang="sr-Latn-CS" sz="2400" u="sng" dirty="0" err="1"/>
              <a:t>multidimenzionalna</a:t>
            </a:r>
            <a:r>
              <a:rPr lang="sr-Latn-CS" sz="2400" u="sng" dirty="0"/>
              <a:t> priroda </a:t>
            </a:r>
            <a:r>
              <a:rPr lang="sr-Latn-CS" sz="2400" u="sng" dirty="0" err="1"/>
              <a:t>psihoatologije</a:t>
            </a:r>
            <a:r>
              <a:rPr lang="sr-Latn-CS" sz="2400" dirty="0"/>
              <a:t>: simptomi kliničkog </a:t>
            </a:r>
            <a:r>
              <a:rPr lang="sr-Latn-CS" sz="2400" dirty="0" err="1"/>
              <a:t>visokg</a:t>
            </a:r>
            <a:r>
              <a:rPr lang="sr-Latn-CS" sz="2400" dirty="0"/>
              <a:t> rizika – samo 15% razvije psihozu;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sr-Latn-CS" sz="2400" dirty="0"/>
              <a:t>    </a:t>
            </a:r>
            <a:r>
              <a:rPr lang="sr-Latn-CS" sz="2400" u="sng" dirty="0" err="1"/>
              <a:t>heterotipksi</a:t>
            </a:r>
            <a:r>
              <a:rPr lang="sr-Latn-CS" sz="2400" u="sng" dirty="0"/>
              <a:t> kontinuum</a:t>
            </a:r>
            <a:r>
              <a:rPr lang="sr-Latn-CS" sz="2400" dirty="0"/>
              <a:t>:  </a:t>
            </a:r>
            <a:r>
              <a:rPr lang="sr-Latn-CS" sz="2400" dirty="0" err="1"/>
              <a:t>nepsihotični</a:t>
            </a:r>
            <a:r>
              <a:rPr lang="sr-Latn-CS" sz="2400" dirty="0"/>
              <a:t> simptomi: nesanica, </a:t>
            </a:r>
            <a:r>
              <a:rPr lang="sr-Latn-CS" sz="2400" dirty="0" err="1"/>
              <a:t>neurokognitivni</a:t>
            </a:r>
            <a:r>
              <a:rPr lang="sr-Latn-CS" sz="2400" dirty="0"/>
              <a:t> i socijalni problemi, </a:t>
            </a:r>
            <a:r>
              <a:rPr lang="en-US" sz="2400" dirty="0" err="1"/>
              <a:t>ansioznost</a:t>
            </a:r>
            <a:r>
              <a:rPr lang="en-US" sz="2400" dirty="0"/>
              <a:t>, </a:t>
            </a:r>
            <a:r>
              <a:rPr lang="en-US" sz="2400" dirty="0" err="1"/>
              <a:t>depresivnost</a:t>
            </a:r>
            <a:r>
              <a:rPr lang="sr-Latn-CS" sz="2400" dirty="0"/>
              <a:t>, pad motivacije i volje rani stadijumi psihoze</a:t>
            </a:r>
          </a:p>
          <a:p>
            <a:pPr eaLnBrk="1" hangingPunct="1">
              <a:lnSpc>
                <a:spcPct val="70000"/>
              </a:lnSpc>
            </a:pPr>
            <a:r>
              <a:rPr lang="sr-Latn-CS" sz="2400" b="1" dirty="0"/>
              <a:t>Loša prognoza</a:t>
            </a:r>
            <a:r>
              <a:rPr lang="en-US" sz="2400" dirty="0"/>
              <a:t> – 10 god. </a:t>
            </a:r>
            <a:r>
              <a:rPr lang="en-US" sz="2400" dirty="0" err="1"/>
              <a:t>folow</a:t>
            </a:r>
            <a:r>
              <a:rPr lang="en-US" sz="2400" dirty="0"/>
              <a:t>-up - </a:t>
            </a:r>
            <a:r>
              <a:rPr lang="en-US" sz="2400" dirty="0" err="1"/>
              <a:t>oporavak</a:t>
            </a:r>
            <a:r>
              <a:rPr lang="en-US" sz="2400" dirty="0"/>
              <a:t> 30.7% vs 15.1% </a:t>
            </a:r>
            <a:endParaRPr lang="sr-Latn-CS" sz="2400" dirty="0"/>
          </a:p>
          <a:p>
            <a:pPr eaLnBrk="1" hangingPunct="1">
              <a:lnSpc>
                <a:spcPct val="70000"/>
              </a:lnSpc>
            </a:pPr>
            <a:r>
              <a:rPr lang="sr-Latn-CS" sz="2400" b="1" dirty="0"/>
              <a:t>Klinička zasnovanost</a:t>
            </a:r>
            <a:r>
              <a:rPr lang="en-US" sz="2400" dirty="0"/>
              <a:t> </a:t>
            </a:r>
            <a:endParaRPr lang="sr-Latn-CS" sz="2400" dirty="0"/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sr-Latn-CS" sz="2400" dirty="0"/>
              <a:t>   kontroverzne </a:t>
            </a:r>
            <a:r>
              <a:rPr lang="sr-Latn-CS" sz="2400" dirty="0" err="1"/>
              <a:t>dg</a:t>
            </a:r>
            <a:r>
              <a:rPr lang="sr-Latn-CS" sz="2400" dirty="0"/>
              <a:t> u kartonima pacijenata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sr-Latn-CS" sz="2400" dirty="0"/>
              <a:t>  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6107</TotalTime>
  <Words>2104</Words>
  <Application>Microsoft Office PowerPoint</Application>
  <PresentationFormat>Widescreen</PresentationFormat>
  <Paragraphs>274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Klasifikovanje mentalnih poremećaja </vt:lpstr>
      <vt:lpstr>Sadržaj</vt:lpstr>
      <vt:lpstr>Značaj klasifikacija bolesti</vt:lpstr>
      <vt:lpstr>Klasifikacije poremećaja u psihijatriji </vt:lpstr>
      <vt:lpstr>Neo-anti-psihijatrija</vt:lpstr>
      <vt:lpstr>PowerPoint Presentation</vt:lpstr>
      <vt:lpstr>PowerPoint Presentation</vt:lpstr>
      <vt:lpstr>Jim van Os</vt:lpstr>
      <vt:lpstr>Jim van OS: mitovi vezani za shizofreniju</vt:lpstr>
      <vt:lpstr>Klasifikacije mentalnih poremećaja</vt:lpstr>
      <vt:lpstr>Fundamentalne razlike u ICD i DSM</vt:lpstr>
      <vt:lpstr>ICD-11: polazne ideje</vt:lpstr>
      <vt:lpstr>Odlazeći sistem: ICD-10 i F dijagnoze</vt:lpstr>
      <vt:lpstr>ICD-11: mentalni, ponašajni i neurorazvojni poremećaji 1/2</vt:lpstr>
      <vt:lpstr>ICD-11: mentalni, ponašajni i neurorazvojni poremećaji 2/2</vt:lpstr>
      <vt:lpstr>6A0 Neurorazvojni poremećaji </vt:lpstr>
      <vt:lpstr>6A2 Shizofrenija i drugi primarno psihotični poremećaji </vt:lpstr>
      <vt:lpstr>ICD-11: veoma blago približavanje dimenzionalnom pristupu psihotičnim poremećajima </vt:lpstr>
      <vt:lpstr>Eliminisani suptipovi sch</vt:lpstr>
      <vt:lpstr>Mali korak ka dimenzionalnom</vt:lpstr>
      <vt:lpstr>6A Katatonija-stari poremećaj, novi odeljak</vt:lpstr>
      <vt:lpstr>Katatonija i drugi poremećaji </vt:lpstr>
      <vt:lpstr>Katatonija – entitet koji postoji samo u okviru drugih poremećaja</vt:lpstr>
      <vt:lpstr>6B Anksioznost i poremećaji povezani sa strahom</vt:lpstr>
      <vt:lpstr>6B Opsesivno-kompulsivni i srodni poremećaji</vt:lpstr>
      <vt:lpstr>6B Poremećaji posebno povezani sa stresom </vt:lpstr>
      <vt:lpstr>Još neki novi poremećaji i ICD-11</vt:lpstr>
      <vt:lpstr>Poremećaji ličnosti1/2 </vt:lpstr>
      <vt:lpstr>Poremećaji ličnosti1/2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Miroslav Mladenović</dc:creator>
  <cp:lastModifiedBy>Miroslav Mladenović</cp:lastModifiedBy>
  <cp:revision>12</cp:revision>
  <dcterms:created xsi:type="dcterms:W3CDTF">2021-10-22T09:25:42Z</dcterms:created>
  <dcterms:modified xsi:type="dcterms:W3CDTF">2021-10-28T14:21:57Z</dcterms:modified>
</cp:coreProperties>
</file>