
<file path=[Content_Types].xml><?xml version="1.0" encoding="utf-8"?>
<Types xmlns="http://schemas.openxmlformats.org/package/2006/content-types">
  <Default Extension="png" ContentType="image/png"/>
  <Default Extension="webp" ContentType="video/unknown"/>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9" r:id="rId6"/>
    <p:sldId id="270" r:id="rId7"/>
    <p:sldId id="271" r:id="rId8"/>
    <p:sldId id="272" r:id="rId9"/>
    <p:sldId id="266" r:id="rId10"/>
    <p:sldId id="267" r:id="rId11"/>
    <p:sldId id="268" r:id="rId12"/>
    <p:sldId id="274" r:id="rId13"/>
    <p:sldId id="273" r:id="rId14"/>
    <p:sldId id="275" r:id="rId15"/>
    <p:sldId id="276" r:id="rId16"/>
    <p:sldId id="278" r:id="rId17"/>
    <p:sldId id="27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9123EE-B236-4461-88C8-570CEA1E404B}" type="datetimeFigureOut">
              <a:rPr lang="en-US" smtClean="0"/>
              <a:pPr/>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E3C26-094D-4E70-BCE6-DDA33AB330A5}" type="slidenum">
              <a:rPr lang="en-US" smtClean="0"/>
              <a:pPr/>
              <a:t>‹#›</a:t>
            </a:fld>
            <a:endParaRPr lang="en-US"/>
          </a:p>
        </p:txBody>
      </p:sp>
    </p:spTree>
    <p:extLst>
      <p:ext uri="{BB962C8B-B14F-4D97-AF65-F5344CB8AC3E}">
        <p14:creationId xmlns:p14="http://schemas.microsoft.com/office/powerpoint/2010/main" val="553534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9123EE-B236-4461-88C8-570CEA1E404B}" type="datetimeFigureOut">
              <a:rPr lang="en-US" smtClean="0"/>
              <a:pPr/>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E3C26-094D-4E70-BCE6-DDA33AB330A5}" type="slidenum">
              <a:rPr lang="en-US" smtClean="0"/>
              <a:pPr/>
              <a:t>‹#›</a:t>
            </a:fld>
            <a:endParaRPr lang="en-US"/>
          </a:p>
        </p:txBody>
      </p:sp>
    </p:spTree>
    <p:extLst>
      <p:ext uri="{BB962C8B-B14F-4D97-AF65-F5344CB8AC3E}">
        <p14:creationId xmlns:p14="http://schemas.microsoft.com/office/powerpoint/2010/main" val="2461966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9123EE-B236-4461-88C8-570CEA1E404B}" type="datetimeFigureOut">
              <a:rPr lang="en-US" smtClean="0"/>
              <a:pPr/>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E3C26-094D-4E70-BCE6-DDA33AB330A5}" type="slidenum">
              <a:rPr lang="en-US" smtClean="0"/>
              <a:pPr/>
              <a:t>‹#›</a:t>
            </a:fld>
            <a:endParaRPr lang="en-US"/>
          </a:p>
        </p:txBody>
      </p:sp>
    </p:spTree>
    <p:extLst>
      <p:ext uri="{BB962C8B-B14F-4D97-AF65-F5344CB8AC3E}">
        <p14:creationId xmlns:p14="http://schemas.microsoft.com/office/powerpoint/2010/main" val="458528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9123EE-B236-4461-88C8-570CEA1E404B}" type="datetimeFigureOut">
              <a:rPr lang="en-US" smtClean="0"/>
              <a:pPr/>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E3C26-094D-4E70-BCE6-DDA33AB330A5}" type="slidenum">
              <a:rPr lang="en-US" smtClean="0"/>
              <a:pPr/>
              <a:t>‹#›</a:t>
            </a:fld>
            <a:endParaRPr lang="en-US"/>
          </a:p>
        </p:txBody>
      </p:sp>
    </p:spTree>
    <p:extLst>
      <p:ext uri="{BB962C8B-B14F-4D97-AF65-F5344CB8AC3E}">
        <p14:creationId xmlns:p14="http://schemas.microsoft.com/office/powerpoint/2010/main" val="272261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9123EE-B236-4461-88C8-570CEA1E404B}" type="datetimeFigureOut">
              <a:rPr lang="en-US" smtClean="0"/>
              <a:pPr/>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E3C26-094D-4E70-BCE6-DDA33AB330A5}" type="slidenum">
              <a:rPr lang="en-US" smtClean="0"/>
              <a:pPr/>
              <a:t>‹#›</a:t>
            </a:fld>
            <a:endParaRPr lang="en-US"/>
          </a:p>
        </p:txBody>
      </p:sp>
    </p:spTree>
    <p:extLst>
      <p:ext uri="{BB962C8B-B14F-4D97-AF65-F5344CB8AC3E}">
        <p14:creationId xmlns:p14="http://schemas.microsoft.com/office/powerpoint/2010/main" val="3845427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9123EE-B236-4461-88C8-570CEA1E404B}" type="datetimeFigureOut">
              <a:rPr lang="en-US" smtClean="0"/>
              <a:pPr/>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2E3C26-094D-4E70-BCE6-DDA33AB330A5}" type="slidenum">
              <a:rPr lang="en-US" smtClean="0"/>
              <a:pPr/>
              <a:t>‹#›</a:t>
            </a:fld>
            <a:endParaRPr lang="en-US"/>
          </a:p>
        </p:txBody>
      </p:sp>
    </p:spTree>
    <p:extLst>
      <p:ext uri="{BB962C8B-B14F-4D97-AF65-F5344CB8AC3E}">
        <p14:creationId xmlns:p14="http://schemas.microsoft.com/office/powerpoint/2010/main" val="3182562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9123EE-B236-4461-88C8-570CEA1E404B}" type="datetimeFigureOut">
              <a:rPr lang="en-US" smtClean="0"/>
              <a:pPr/>
              <a:t>12/16/2023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2E3C26-094D-4E70-BCE6-DDA33AB330A5}" type="slidenum">
              <a:rPr lang="en-US" smtClean="0"/>
              <a:pPr/>
              <a:t>‹#›</a:t>
            </a:fld>
            <a:endParaRPr lang="en-US"/>
          </a:p>
        </p:txBody>
      </p:sp>
    </p:spTree>
    <p:extLst>
      <p:ext uri="{BB962C8B-B14F-4D97-AF65-F5344CB8AC3E}">
        <p14:creationId xmlns:p14="http://schemas.microsoft.com/office/powerpoint/2010/main" val="3551613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9123EE-B236-4461-88C8-570CEA1E404B}" type="datetimeFigureOut">
              <a:rPr lang="en-US" smtClean="0"/>
              <a:pPr/>
              <a:t>12/16/2023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2E3C26-094D-4E70-BCE6-DDA33AB330A5}" type="slidenum">
              <a:rPr lang="en-US" smtClean="0"/>
              <a:pPr/>
              <a:t>‹#›</a:t>
            </a:fld>
            <a:endParaRPr lang="en-US"/>
          </a:p>
        </p:txBody>
      </p:sp>
    </p:spTree>
    <p:extLst>
      <p:ext uri="{BB962C8B-B14F-4D97-AF65-F5344CB8AC3E}">
        <p14:creationId xmlns:p14="http://schemas.microsoft.com/office/powerpoint/2010/main" val="625011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9123EE-B236-4461-88C8-570CEA1E404B}" type="datetimeFigureOut">
              <a:rPr lang="en-US" smtClean="0"/>
              <a:pPr/>
              <a:t>12/16/2023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2E3C26-094D-4E70-BCE6-DDA33AB330A5}" type="slidenum">
              <a:rPr lang="en-US" smtClean="0"/>
              <a:pPr/>
              <a:t>‹#›</a:t>
            </a:fld>
            <a:endParaRPr lang="en-US"/>
          </a:p>
        </p:txBody>
      </p:sp>
    </p:spTree>
    <p:extLst>
      <p:ext uri="{BB962C8B-B14F-4D97-AF65-F5344CB8AC3E}">
        <p14:creationId xmlns:p14="http://schemas.microsoft.com/office/powerpoint/2010/main" val="1292070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9123EE-B236-4461-88C8-570CEA1E404B}" type="datetimeFigureOut">
              <a:rPr lang="en-US" smtClean="0"/>
              <a:pPr/>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2E3C26-094D-4E70-BCE6-DDA33AB330A5}" type="slidenum">
              <a:rPr lang="en-US" smtClean="0"/>
              <a:pPr/>
              <a:t>‹#›</a:t>
            </a:fld>
            <a:endParaRPr lang="en-US"/>
          </a:p>
        </p:txBody>
      </p:sp>
    </p:spTree>
    <p:extLst>
      <p:ext uri="{BB962C8B-B14F-4D97-AF65-F5344CB8AC3E}">
        <p14:creationId xmlns:p14="http://schemas.microsoft.com/office/powerpoint/2010/main" val="2395752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9123EE-B236-4461-88C8-570CEA1E404B}" type="datetimeFigureOut">
              <a:rPr lang="en-US" smtClean="0"/>
              <a:pPr/>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2E3C26-094D-4E70-BCE6-DDA33AB330A5}" type="slidenum">
              <a:rPr lang="en-US" smtClean="0"/>
              <a:pPr/>
              <a:t>‹#›</a:t>
            </a:fld>
            <a:endParaRPr lang="en-US"/>
          </a:p>
        </p:txBody>
      </p:sp>
    </p:spTree>
    <p:extLst>
      <p:ext uri="{BB962C8B-B14F-4D97-AF65-F5344CB8AC3E}">
        <p14:creationId xmlns:p14="http://schemas.microsoft.com/office/powerpoint/2010/main" val="361754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123EE-B236-4461-88C8-570CEA1E404B}" type="datetimeFigureOut">
              <a:rPr lang="en-US" smtClean="0"/>
              <a:pPr/>
              <a:t>12/16/2023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E3C26-094D-4E70-BCE6-DDA33AB330A5}" type="slidenum">
              <a:rPr lang="en-US" smtClean="0"/>
              <a:pPr/>
              <a:t>‹#›</a:t>
            </a:fld>
            <a:endParaRPr lang="en-US"/>
          </a:p>
        </p:txBody>
      </p:sp>
    </p:spTree>
    <p:extLst>
      <p:ext uri="{BB962C8B-B14F-4D97-AF65-F5344CB8AC3E}">
        <p14:creationId xmlns:p14="http://schemas.microsoft.com/office/powerpoint/2010/main" val="1021353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media/media2.webp"/><Relationship Id="rId1" Type="http://schemas.microsoft.com/office/2007/relationships/media" Target="../media/media2.webp"/><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media/media1.webp"/><Relationship Id="rId1" Type="http://schemas.microsoft.com/office/2007/relationships/media" Target="../media/media1.webp"/><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2313" y="1887134"/>
            <a:ext cx="9144000" cy="2387600"/>
          </a:xfrm>
        </p:spPr>
        <p:txBody>
          <a:bodyPr>
            <a:normAutofit fontScale="90000"/>
          </a:bodyPr>
          <a:lstStyle/>
          <a:p>
            <a:r>
              <a:rPr lang="en-US" b="1" dirty="0" smtClean="0"/>
              <a:t>Unit 4</a:t>
            </a:r>
            <a:r>
              <a:rPr lang="en-US" dirty="0" smtClean="0"/>
              <a:t/>
            </a:r>
            <a:br>
              <a:rPr lang="en-US" dirty="0" smtClean="0"/>
            </a:br>
            <a:r>
              <a:rPr lang="en-US" b="1" dirty="0" smtClean="0">
                <a:solidFill>
                  <a:srgbClr val="FF0000"/>
                </a:solidFill>
              </a:rPr>
              <a:t>Key features of ancient societies</a:t>
            </a:r>
            <a:endParaRPr lang="en-US" b="1" dirty="0">
              <a:solidFill>
                <a:srgbClr val="FF0000"/>
              </a:solidFill>
            </a:endParaRPr>
          </a:p>
        </p:txBody>
      </p:sp>
    </p:spTree>
    <p:extLst>
      <p:ext uri="{BB962C8B-B14F-4D97-AF65-F5344CB8AC3E}">
        <p14:creationId xmlns:p14="http://schemas.microsoft.com/office/powerpoint/2010/main" val="1620920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1703"/>
          </a:xfrm>
        </p:spPr>
        <p:txBody>
          <a:bodyPr>
            <a:normAutofit fontScale="90000"/>
          </a:bodyPr>
          <a:lstStyle/>
          <a:p>
            <a:r>
              <a:rPr lang="en-US" dirty="0" smtClean="0"/>
              <a:t>Terms and definitions                        Textbook, p. 46</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62013089"/>
              </p:ext>
            </p:extLst>
          </p:nvPr>
        </p:nvGraphicFramePr>
        <p:xfrm>
          <a:off x="937788" y="1801885"/>
          <a:ext cx="6387145" cy="3645408"/>
        </p:xfrm>
        <a:graphic>
          <a:graphicData uri="http://schemas.openxmlformats.org/drawingml/2006/table">
            <a:tbl>
              <a:tblPr firstRow="1" firstCol="1" bandRow="1"/>
              <a:tblGrid>
                <a:gridCol w="4588319">
                  <a:extLst>
                    <a:ext uri="{9D8B030D-6E8A-4147-A177-3AD203B41FA5}">
                      <a16:colId xmlns:a16="http://schemas.microsoft.com/office/drawing/2014/main" val="286336954"/>
                    </a:ext>
                  </a:extLst>
                </a:gridCol>
                <a:gridCol w="1798826">
                  <a:extLst>
                    <a:ext uri="{9D8B030D-6E8A-4147-A177-3AD203B41FA5}">
                      <a16:colId xmlns:a16="http://schemas.microsoft.com/office/drawing/2014/main" val="1735765029"/>
                    </a:ext>
                  </a:extLst>
                </a:gridCol>
              </a:tblGrid>
              <a:tr h="0">
                <a:tc>
                  <a:txBody>
                    <a:bodyPr/>
                    <a:lstStyle/>
                    <a:p>
                      <a:pPr algn="just">
                        <a:lnSpc>
                          <a:spcPct val="115000"/>
                        </a:lnSpc>
                        <a:spcAft>
                          <a:spcPts val="0"/>
                        </a:spcAf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DEFINITION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b="1">
                          <a:effectLst/>
                          <a:latin typeface="Times New Roman" panose="02020603050405020304" pitchFamily="18" charset="0"/>
                          <a:ea typeface="Calibri" panose="020F0502020204030204" pitchFamily="34" charset="0"/>
                          <a:cs typeface="Times New Roman" panose="02020603050405020304" pitchFamily="18" charset="0"/>
                        </a:rPr>
                        <a:t>WORD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60251872"/>
                  </a:ext>
                </a:extLst>
              </a:tr>
              <a:tr h="0">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 a large pyramid-shaped building with a temple at the top</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4732625"/>
                  </a:ext>
                </a:extLst>
              </a:tr>
              <a:tr h="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b. to develop rapidly and successfully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1037410"/>
                  </a:ext>
                </a:extLst>
              </a:tr>
              <a:tr h="0">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 the supply of water to land by means of channels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115348"/>
                  </a:ext>
                </a:extLst>
              </a:tr>
              <a:tr h="0">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d. capable of producing abundant vegetation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8579845"/>
                  </a:ext>
                </a:extLst>
              </a:tr>
              <a:tr h="0">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e. a farming implement with one or more blades fixed in a frame drawn over soil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5126831"/>
                  </a:ext>
                </a:extLst>
              </a:tr>
              <a:tr h="0">
                <a:tc>
                  <a:txBody>
                    <a:bodyPr/>
                    <a:lstStyle/>
                    <a:p>
                      <a:pP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f. a wall of earth or stone built to prevent the overflow of a river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6855818"/>
                  </a:ext>
                </a:extLst>
              </a:tr>
              <a:tr h="0">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g. the ancient writing system of Mesopotamia</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1084504"/>
                  </a:ext>
                </a:extLst>
              </a:tr>
              <a:tr h="0">
                <a:tc>
                  <a:txBody>
                    <a:bodyPr/>
                    <a:lstStyle/>
                    <a:p>
                      <a:pP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h. wide in the middle and pointed at the ends (the moon sometimes has this shape)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1222843"/>
                  </a:ext>
                </a:extLst>
              </a:tr>
            </a:tbl>
          </a:graphicData>
        </a:graphic>
      </p:graphicFrame>
      <p:sp>
        <p:nvSpPr>
          <p:cNvPr id="5" name="Rectangle 4"/>
          <p:cNvSpPr/>
          <p:nvPr/>
        </p:nvSpPr>
        <p:spPr>
          <a:xfrm>
            <a:off x="838200" y="1112291"/>
            <a:ext cx="7680308" cy="357534"/>
          </a:xfrm>
          <a:prstGeom prst="rect">
            <a:avLst/>
          </a:prstGeom>
          <a:solidFill>
            <a:schemeClr val="accent4">
              <a:lumMod val="20000"/>
              <a:lumOff val="80000"/>
            </a:schemeClr>
          </a:solidFill>
        </p:spPr>
        <p:txBody>
          <a:bodyPr wrap="none">
            <a:spAutoFit/>
          </a:bodyPr>
          <a:lstStyle/>
          <a:p>
            <a:pPr algn="just">
              <a:lnSpc>
                <a:spcPct val="115000"/>
              </a:lnSpc>
              <a:spcAft>
                <a:spcPts val="0"/>
              </a:spcAft>
            </a:pPr>
            <a:r>
              <a:rPr lang="en-US" sz="1600" b="1" i="1" dirty="0">
                <a:latin typeface="Times New Roman" panose="02020603050405020304" pitchFamily="18" charset="0"/>
                <a:ea typeface="Calibri" panose="020F0502020204030204" pitchFamily="34" charset="0"/>
                <a:cs typeface="Times New Roman" panose="02020603050405020304" pitchFamily="18" charset="0"/>
              </a:rPr>
              <a:t>Find the words in the text </a:t>
            </a:r>
            <a:r>
              <a:rPr lang="en-US" sz="1600" b="1" i="1" dirty="0" smtClean="0">
                <a:latin typeface="Times New Roman" panose="02020603050405020304" pitchFamily="18" charset="0"/>
                <a:ea typeface="Calibri" panose="020F0502020204030204" pitchFamily="34" charset="0"/>
                <a:cs typeface="Times New Roman" panose="02020603050405020304" pitchFamily="18" charset="0"/>
              </a:rPr>
              <a:t>from the previous slide </a:t>
            </a:r>
            <a:r>
              <a:rPr lang="en-US" sz="1600" b="1" i="1" dirty="0">
                <a:latin typeface="Times New Roman" panose="02020603050405020304" pitchFamily="18" charset="0"/>
                <a:ea typeface="Calibri" panose="020F0502020204030204" pitchFamily="34" charset="0"/>
                <a:cs typeface="Times New Roman" panose="02020603050405020304" pitchFamily="18" charset="0"/>
              </a:rPr>
              <a:t>which match the following definitions: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328533" y="1028165"/>
            <a:ext cx="2025267" cy="1350178"/>
          </a:xfrm>
          <a:prstGeom prst="rect">
            <a:avLst/>
          </a:prstGeom>
        </p:spPr>
      </p:pic>
      <p:sp>
        <p:nvSpPr>
          <p:cNvPr id="7" name="Rectangle 6"/>
          <p:cNvSpPr/>
          <p:nvPr/>
        </p:nvSpPr>
        <p:spPr>
          <a:xfrm>
            <a:off x="5630502" y="2269520"/>
            <a:ext cx="1521735"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ZIGGURAT</a:t>
            </a:r>
            <a:endParaRPr lang="en-US" sz="1600" b="1" dirty="0">
              <a:solidFill>
                <a:schemeClr val="tx1"/>
              </a:solidFill>
            </a:endParaRPr>
          </a:p>
        </p:txBody>
      </p:sp>
      <p:sp>
        <p:nvSpPr>
          <p:cNvPr id="9" name="Rectangle 8"/>
          <p:cNvSpPr/>
          <p:nvPr/>
        </p:nvSpPr>
        <p:spPr>
          <a:xfrm>
            <a:off x="5630502" y="2672284"/>
            <a:ext cx="1521735"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TO FLOURISH</a:t>
            </a:r>
            <a:endParaRPr lang="en-US" sz="1600" b="1" dirty="0">
              <a:solidFill>
                <a:schemeClr val="tx1"/>
              </a:solidFill>
            </a:endParaRPr>
          </a:p>
        </p:txBody>
      </p:sp>
      <p:sp>
        <p:nvSpPr>
          <p:cNvPr id="10" name="Rectangle 9"/>
          <p:cNvSpPr/>
          <p:nvPr/>
        </p:nvSpPr>
        <p:spPr>
          <a:xfrm>
            <a:off x="5630501" y="2954802"/>
            <a:ext cx="1521735"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IRRIGATION</a:t>
            </a:r>
            <a:endParaRPr lang="en-US" sz="1600" b="1" dirty="0">
              <a:solidFill>
                <a:schemeClr val="tx1"/>
              </a:solidFill>
            </a:endParaRPr>
          </a:p>
        </p:txBody>
      </p:sp>
      <p:sp>
        <p:nvSpPr>
          <p:cNvPr id="11" name="Rectangle 10"/>
          <p:cNvSpPr/>
          <p:nvPr/>
        </p:nvSpPr>
        <p:spPr>
          <a:xfrm>
            <a:off x="5630500" y="3237320"/>
            <a:ext cx="1521735"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FERTILE</a:t>
            </a:r>
            <a:endParaRPr lang="en-US" sz="1600" b="1" dirty="0">
              <a:solidFill>
                <a:schemeClr val="tx1"/>
              </a:solidFill>
            </a:endParaRPr>
          </a:p>
        </p:txBody>
      </p:sp>
      <p:sp>
        <p:nvSpPr>
          <p:cNvPr id="12" name="Rectangle 11"/>
          <p:cNvSpPr/>
          <p:nvPr/>
        </p:nvSpPr>
        <p:spPr>
          <a:xfrm>
            <a:off x="5544150" y="3640084"/>
            <a:ext cx="1694433"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PLOW (PLOUGH)</a:t>
            </a:r>
            <a:endParaRPr lang="en-US" sz="1600" b="1" dirty="0">
              <a:solidFill>
                <a:schemeClr val="tx1"/>
              </a:solidFill>
            </a:endParaRPr>
          </a:p>
        </p:txBody>
      </p:sp>
      <p:sp>
        <p:nvSpPr>
          <p:cNvPr id="13" name="Rectangle 12"/>
          <p:cNvSpPr/>
          <p:nvPr/>
        </p:nvSpPr>
        <p:spPr>
          <a:xfrm>
            <a:off x="5678940" y="4216542"/>
            <a:ext cx="1521735"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LEVEES</a:t>
            </a:r>
            <a:endParaRPr lang="en-US" sz="1600" b="1" dirty="0">
              <a:solidFill>
                <a:schemeClr val="tx1"/>
              </a:solidFill>
            </a:endParaRPr>
          </a:p>
        </p:txBody>
      </p:sp>
      <p:sp>
        <p:nvSpPr>
          <p:cNvPr id="16" name="Rectangle 15"/>
          <p:cNvSpPr/>
          <p:nvPr/>
        </p:nvSpPr>
        <p:spPr>
          <a:xfrm>
            <a:off x="5630498" y="4634792"/>
            <a:ext cx="1521735"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CUNEIFORM</a:t>
            </a:r>
            <a:endParaRPr lang="en-US" sz="1600" b="1" dirty="0">
              <a:solidFill>
                <a:schemeClr val="tx1"/>
              </a:solidFill>
            </a:endParaRPr>
          </a:p>
        </p:txBody>
      </p:sp>
      <p:sp>
        <p:nvSpPr>
          <p:cNvPr id="17" name="Rectangle 16"/>
          <p:cNvSpPr/>
          <p:nvPr/>
        </p:nvSpPr>
        <p:spPr>
          <a:xfrm>
            <a:off x="5678940" y="5009609"/>
            <a:ext cx="1521735"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CRESCENT</a:t>
            </a:r>
            <a:endParaRPr lang="en-US" sz="1600" b="1" dirty="0">
              <a:solidFill>
                <a:schemeClr val="tx1"/>
              </a:solidFill>
            </a:endParaRPr>
          </a:p>
        </p:txBody>
      </p:sp>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81016" y="2462469"/>
            <a:ext cx="2002236" cy="1993337"/>
          </a:xfrm>
          <a:prstGeom prst="rect">
            <a:avLst/>
          </a:prstGeom>
        </p:spPr>
      </p:pic>
      <p:pic>
        <p:nvPicPr>
          <p:cNvPr id="8" name="Sumerian-cuneiform-tablet-Erech-Mesopotamia-New-York-2900-bce">
            <a:hlinkClick r:id="" action="ppaction://media"/>
          </p:cNvPr>
          <p:cNvPicPr>
            <a:picLocks noChangeAspect="1"/>
          </p:cNvPicPr>
          <p:nvPr>
            <a:videoFile r:link="rId2"/>
            <p:extLst>
              <p:ext uri="{DAA4B4D4-6D71-4841-9C94-3DE7FCFB9230}">
                <p14:media xmlns:p14="http://schemas.microsoft.com/office/powerpoint/2010/main" r:embed="rId1"/>
              </p:ext>
            </p:extLst>
          </p:nvPr>
        </p:nvPicPr>
        <p:blipFill>
          <a:blip r:embed="rId6" cstate="print"/>
          <a:stretch>
            <a:fillRect/>
          </a:stretch>
        </p:blipFill>
        <p:spPr>
          <a:xfrm>
            <a:off x="9483252" y="4581268"/>
            <a:ext cx="2361691" cy="1675289"/>
          </a:xfrm>
          <a:prstGeom prst="rect">
            <a:avLst/>
          </a:prstGeom>
        </p:spPr>
      </p:pic>
    </p:spTree>
    <p:extLst>
      <p:ext uri="{BB962C8B-B14F-4D97-AF65-F5344CB8AC3E}">
        <p14:creationId xmlns:p14="http://schemas.microsoft.com/office/powerpoint/2010/main" val="1877215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gtEl>
                                        <p:attrNameLst>
                                          <p:attrName>style.visibility</p:attrName>
                                        </p:attrNameLst>
                                      </p:cBhvr>
                                      <p:to>
                                        <p:strVal val="visible"/>
                                      </p:to>
                                    </p:set>
                                    <p:anim calcmode="lin" valueType="num">
                                      <p:cBhvr additive="base">
                                        <p:cTn id="61" dur="500" fill="hold"/>
                                        <p:tgtEl>
                                          <p:spTgt spid="3"/>
                                        </p:tgtEl>
                                        <p:attrNameLst>
                                          <p:attrName>ppt_x</p:attrName>
                                        </p:attrNameLst>
                                      </p:cBhvr>
                                      <p:tavLst>
                                        <p:tav tm="0">
                                          <p:val>
                                            <p:strVal val="#ppt_x"/>
                                          </p:val>
                                        </p:tav>
                                        <p:tav tm="100000">
                                          <p:val>
                                            <p:strVal val="#ppt_x"/>
                                          </p:val>
                                        </p:tav>
                                      </p:tavLst>
                                    </p:anim>
                                    <p:anim calcmode="lin" valueType="num">
                                      <p:cBhvr additive="base">
                                        <p:cTn id="6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additive="base">
                                        <p:cTn id="67" dur="500" fill="hold"/>
                                        <p:tgtEl>
                                          <p:spTgt spid="16"/>
                                        </p:tgtEl>
                                        <p:attrNameLst>
                                          <p:attrName>ppt_x</p:attrName>
                                        </p:attrNameLst>
                                      </p:cBhvr>
                                      <p:tavLst>
                                        <p:tav tm="0">
                                          <p:val>
                                            <p:strVal val="#ppt_x"/>
                                          </p:val>
                                        </p:tav>
                                        <p:tav tm="100000">
                                          <p:val>
                                            <p:strVal val="#ppt_x"/>
                                          </p:val>
                                        </p:tav>
                                      </p:tavLst>
                                    </p:anim>
                                    <p:anim calcmode="lin" valueType="num">
                                      <p:cBhvr additive="base">
                                        <p:cTn id="6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8"/>
                                        </p:tgtEl>
                                        <p:attrNameLst>
                                          <p:attrName>style.visibility</p:attrName>
                                        </p:attrNameLst>
                                      </p:cBhvr>
                                      <p:to>
                                        <p:strVal val="visible"/>
                                      </p:to>
                                    </p:set>
                                    <p:anim calcmode="lin" valueType="num">
                                      <p:cBhvr additive="base">
                                        <p:cTn id="73" dur="500" fill="hold"/>
                                        <p:tgtEl>
                                          <p:spTgt spid="8"/>
                                        </p:tgtEl>
                                        <p:attrNameLst>
                                          <p:attrName>ppt_x</p:attrName>
                                        </p:attrNameLst>
                                      </p:cBhvr>
                                      <p:tavLst>
                                        <p:tav tm="0">
                                          <p:val>
                                            <p:strVal val="#ppt_x"/>
                                          </p:val>
                                        </p:tav>
                                        <p:tav tm="100000">
                                          <p:val>
                                            <p:strVal val="#ppt_x"/>
                                          </p:val>
                                        </p:tav>
                                      </p:tavLst>
                                    </p:anim>
                                    <p:anim calcmode="lin" valueType="num">
                                      <p:cBhvr additive="base">
                                        <p:cTn id="7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video>
              <p:cMediaNode vol="80000">
                <p:cTn id="81" fill="hold" display="0">
                  <p:stCondLst>
                    <p:cond delay="indefinite"/>
                  </p:stCondLst>
                </p:cTn>
                <p:tgtEl>
                  <p:spTgt spid="8"/>
                </p:tgtEl>
              </p:cMediaNode>
            </p:video>
          </p:childTnLst>
        </p:cTn>
      </p:par>
    </p:tnLst>
    <p:bldLst>
      <p:bldP spid="5" grpId="0" animBg="1"/>
      <p:bldP spid="7" grpId="0" animBg="1"/>
      <p:bldP spid="9" grpId="0" animBg="1"/>
      <p:bldP spid="10" grpId="0" animBg="1"/>
      <p:bldP spid="11" grpId="0" animBg="1"/>
      <p:bldP spid="12" grpId="0" animBg="1"/>
      <p:bldP spid="13" grpId="0" animBg="1"/>
      <p:bldP spid="16"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3596"/>
          </a:xfrm>
        </p:spPr>
        <p:txBody>
          <a:bodyPr>
            <a:normAutofit fontScale="90000"/>
          </a:bodyPr>
          <a:lstStyle/>
          <a:p>
            <a:r>
              <a:rPr lang="en-US" dirty="0" smtClean="0"/>
              <a:t>Terms and definitions                         Textbook, p. 46</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24509148"/>
              </p:ext>
            </p:extLst>
          </p:nvPr>
        </p:nvGraphicFramePr>
        <p:xfrm>
          <a:off x="1997797" y="968722"/>
          <a:ext cx="8721506" cy="3084576"/>
        </p:xfrm>
        <a:graphic>
          <a:graphicData uri="http://schemas.openxmlformats.org/drawingml/2006/table">
            <a:tbl>
              <a:tblPr firstRow="1" firstCol="1" bandRow="1"/>
              <a:tblGrid>
                <a:gridCol w="2508037">
                  <a:extLst>
                    <a:ext uri="{9D8B030D-6E8A-4147-A177-3AD203B41FA5}">
                      <a16:colId xmlns:a16="http://schemas.microsoft.com/office/drawing/2014/main" val="617656947"/>
                    </a:ext>
                  </a:extLst>
                </a:gridCol>
                <a:gridCol w="6213469">
                  <a:extLst>
                    <a:ext uri="{9D8B030D-6E8A-4147-A177-3AD203B41FA5}">
                      <a16:colId xmlns:a16="http://schemas.microsoft.com/office/drawing/2014/main" val="982451895"/>
                    </a:ext>
                  </a:extLst>
                </a:gridCol>
              </a:tblGrid>
              <a:tr h="144615">
                <a:tc>
                  <a:txBody>
                    <a:bodyPr/>
                    <a:lstStyle/>
                    <a:p>
                      <a:pPr algn="just">
                        <a:lnSpc>
                          <a:spcPct val="115000"/>
                        </a:lnSpc>
                        <a:spcAft>
                          <a:spcPts val="0"/>
                        </a:spcAf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WORD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n-US" sz="1600" b="1">
                          <a:effectLst/>
                          <a:latin typeface="Times New Roman" panose="02020603050405020304" pitchFamily="18" charset="0"/>
                          <a:ea typeface="Calibri" panose="020F0502020204030204" pitchFamily="34" charset="0"/>
                          <a:cs typeface="Times New Roman" panose="02020603050405020304" pitchFamily="18" charset="0"/>
                        </a:rPr>
                        <a:t>DEFINITION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65079978"/>
                  </a:ext>
                </a:extLst>
              </a:tr>
              <a:tr h="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 to cultivate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a. a small village where people live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80899823"/>
                  </a:ext>
                </a:extLst>
              </a:tr>
              <a:tr h="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2. to domesticate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b. a natural feature that enhances the quality of human life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893459954"/>
                  </a:ext>
                </a:extLst>
              </a:tr>
              <a:tr h="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3. settlement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 describes a lifestyle and means permanently tied to one location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169469257"/>
                  </a:ext>
                </a:extLst>
              </a:tr>
              <a:tr h="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4. agriculture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d. rare, not plentiful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45720666"/>
                  </a:ext>
                </a:extLst>
              </a:tr>
              <a:tr h="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5. resource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e. to prepare and use the land for raising crops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17753221"/>
                  </a:ext>
                </a:extLst>
              </a:tr>
              <a:tr h="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6. scarce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f. one who has no permanent home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91989703"/>
                  </a:ext>
                </a:extLst>
              </a:tr>
              <a:tr h="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7. sedentary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g. to adapt (an animal or wild crop) to life in a close </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or</a:t>
                      </a:r>
                      <a:r>
                        <a:rPr lang="en-US" sz="16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intimate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setting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16301183"/>
                  </a:ext>
                </a:extLst>
              </a:tr>
              <a:tr h="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8. nomad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h. the practice of cultivating the soil and producing crops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91696754"/>
                  </a:ext>
                </a:extLst>
              </a:tr>
              <a:tr h="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9. surplus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 great change (usually for the better)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63296782"/>
                  </a:ext>
                </a:extLst>
              </a:tr>
              <a:tr h="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10. revolution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j. excess amount, having more than what is needed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109178235"/>
                  </a:ext>
                </a:extLst>
              </a:tr>
            </a:tbl>
          </a:graphicData>
        </a:graphic>
      </p:graphicFrame>
      <p:sp>
        <p:nvSpPr>
          <p:cNvPr id="5" name="Rectangle 4"/>
          <p:cNvSpPr/>
          <p:nvPr/>
        </p:nvSpPr>
        <p:spPr>
          <a:xfrm>
            <a:off x="905346" y="4274889"/>
            <a:ext cx="10737410" cy="2322174"/>
          </a:xfrm>
          <a:prstGeom prst="rect">
            <a:avLst/>
          </a:prstGeom>
          <a:solidFill>
            <a:schemeClr val="accent4">
              <a:lumMod val="20000"/>
              <a:lumOff val="80000"/>
            </a:schemeClr>
          </a:solidFill>
        </p:spPr>
        <p:txBody>
          <a:bodyPr wrap="square">
            <a:spAutoFit/>
          </a:bodyPr>
          <a:lstStyle/>
          <a:p>
            <a:pPr algn="just">
              <a:lnSpc>
                <a:spcPct val="115000"/>
              </a:lnSpc>
              <a:spcAft>
                <a:spcPts val="0"/>
              </a:spcAft>
            </a:pPr>
            <a:r>
              <a:rPr lang="en-US" dirty="0">
                <a:latin typeface="Times New Roman" panose="02020603050405020304" pitchFamily="18" charset="0"/>
                <a:ea typeface="Calibri" panose="020F0502020204030204" pitchFamily="34" charset="0"/>
                <a:cs typeface="Times New Roman" panose="02020603050405020304" pitchFamily="18" charset="0"/>
              </a:rPr>
              <a:t>1. The </a:t>
            </a:r>
            <a:r>
              <a:rPr lang="en-US" dirty="0" err="1">
                <a:latin typeface="Times New Roman" panose="02020603050405020304" pitchFamily="18" charset="0"/>
                <a:ea typeface="Calibri" panose="020F0502020204030204" pitchFamily="34" charset="0"/>
                <a:cs typeface="Times New Roman" panose="02020603050405020304" pitchFamily="18" charset="0"/>
              </a:rPr>
              <a:t>Neolithic____________was</a:t>
            </a:r>
            <a:r>
              <a:rPr lang="en-US" dirty="0">
                <a:latin typeface="Times New Roman" panose="02020603050405020304" pitchFamily="18" charset="0"/>
                <a:ea typeface="Calibri" panose="020F0502020204030204" pitchFamily="34" charset="0"/>
                <a:cs typeface="Times New Roman" panose="02020603050405020304" pitchFamily="18" charset="0"/>
              </a:rPr>
              <a:t> the time in history when people first started to practice </a:t>
            </a:r>
            <a:r>
              <a:rPr lang="en-US" dirty="0" smtClean="0">
                <a:latin typeface="Times New Roman" panose="02020603050405020304" pitchFamily="18" charset="0"/>
                <a:ea typeface="Calibri" panose="020F0502020204030204" pitchFamily="34" charset="0"/>
                <a:cs typeface="Times New Roman" panose="02020603050405020304" pitchFamily="18" charset="0"/>
              </a:rPr>
              <a:t>_____________.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dirty="0">
                <a:latin typeface="Times New Roman" panose="02020603050405020304" pitchFamily="18" charset="0"/>
                <a:ea typeface="Calibri" panose="020F0502020204030204" pitchFamily="34" charset="0"/>
                <a:cs typeface="Times New Roman" panose="02020603050405020304" pitchFamily="18" charset="0"/>
              </a:rPr>
              <a:t>2. At this point, they started </a:t>
            </a:r>
            <a:r>
              <a:rPr lang="en-US" dirty="0" err="1">
                <a:latin typeface="Times New Roman" panose="02020603050405020304" pitchFamily="18" charset="0"/>
                <a:ea typeface="Calibri" panose="020F0502020204030204" pitchFamily="34" charset="0"/>
                <a:cs typeface="Times New Roman" panose="02020603050405020304" pitchFamily="18" charset="0"/>
              </a:rPr>
              <a:t>to</a:t>
            </a:r>
            <a:r>
              <a:rPr lang="en-US" dirty="0" err="1" smtClean="0">
                <a:latin typeface="Times New Roman" panose="02020603050405020304" pitchFamily="18" charset="0"/>
                <a:ea typeface="Calibri" panose="020F0502020204030204" pitchFamily="34" charset="0"/>
                <a:cs typeface="Times New Roman" panose="02020603050405020304" pitchFamily="18" charset="0"/>
              </a:rPr>
              <a:t>______________</a:t>
            </a:r>
            <a:r>
              <a:rPr lang="en-US" dirty="0" err="1">
                <a:latin typeface="Times New Roman" panose="02020603050405020304" pitchFamily="18" charset="0"/>
                <a:ea typeface="Calibri" panose="020F0502020204030204" pitchFamily="34" charset="0"/>
                <a:cs typeface="Times New Roman" panose="02020603050405020304" pitchFamily="18" charset="0"/>
              </a:rPr>
              <a:t>crops</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and</a:t>
            </a:r>
            <a:r>
              <a:rPr lang="en-US" dirty="0" err="1" smtClean="0">
                <a:latin typeface="Times New Roman" panose="02020603050405020304" pitchFamily="18" charset="0"/>
                <a:ea typeface="Calibri" panose="020F0502020204030204" pitchFamily="34" charset="0"/>
                <a:cs typeface="Times New Roman" panose="02020603050405020304" pitchFamily="18" charset="0"/>
              </a:rPr>
              <a:t>_____________</a:t>
            </a:r>
            <a:r>
              <a:rPr lang="en-US" dirty="0" err="1">
                <a:latin typeface="Times New Roman" panose="02020603050405020304" pitchFamily="18" charset="0"/>
                <a:ea typeface="Calibri" panose="020F0502020204030204" pitchFamily="34" charset="0"/>
                <a:cs typeface="Times New Roman" panose="02020603050405020304" pitchFamily="18" charset="0"/>
              </a:rPr>
              <a:t>plants</a:t>
            </a:r>
            <a:r>
              <a:rPr lang="en-US" dirty="0">
                <a:latin typeface="Times New Roman" panose="02020603050405020304" pitchFamily="18" charset="0"/>
                <a:ea typeface="Calibri" panose="020F0502020204030204" pitchFamily="34" charset="0"/>
                <a:cs typeface="Times New Roman" panose="02020603050405020304" pitchFamily="18" charset="0"/>
              </a:rPr>
              <a:t> and animals.</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dirty="0">
                <a:latin typeface="Times New Roman" panose="02020603050405020304" pitchFamily="18" charset="0"/>
                <a:ea typeface="Calibri" panose="020F0502020204030204" pitchFamily="34" charset="0"/>
                <a:cs typeface="Times New Roman" panose="02020603050405020304" pitchFamily="18" charset="0"/>
              </a:rPr>
              <a:t>3. In fertile valleys, where water was not </a:t>
            </a:r>
            <a:r>
              <a:rPr lang="en-US" dirty="0" err="1">
                <a:latin typeface="Times New Roman" panose="02020603050405020304" pitchFamily="18" charset="0"/>
                <a:ea typeface="Calibri" panose="020F0502020204030204" pitchFamily="34" charset="0"/>
                <a:cs typeface="Times New Roman" panose="02020603050405020304" pitchFamily="18" charset="0"/>
              </a:rPr>
              <a:t>a</a:t>
            </a:r>
            <a:r>
              <a:rPr lang="en-US" dirty="0" err="1" smtClean="0">
                <a:latin typeface="Times New Roman" panose="02020603050405020304" pitchFamily="18" charset="0"/>
                <a:ea typeface="Calibri" panose="020F0502020204030204" pitchFamily="34" charset="0"/>
                <a:cs typeface="Times New Roman" panose="02020603050405020304" pitchFamily="18" charset="0"/>
              </a:rPr>
              <a:t>______________</a:t>
            </a:r>
            <a:r>
              <a:rPr lang="en-US" dirty="0" err="1">
                <a:latin typeface="Times New Roman" panose="02020603050405020304" pitchFamily="18" charset="0"/>
                <a:ea typeface="Calibri" panose="020F0502020204030204" pitchFamily="34" charset="0"/>
                <a:cs typeface="Times New Roman" panose="02020603050405020304" pitchFamily="18" charset="0"/>
              </a:rPr>
              <a:t>resource</a:t>
            </a:r>
            <a:r>
              <a:rPr lang="en-US" dirty="0">
                <a:latin typeface="Times New Roman" panose="02020603050405020304" pitchFamily="18" charset="0"/>
                <a:ea typeface="Calibri" panose="020F0502020204030204" pitchFamily="34" charset="0"/>
                <a:cs typeface="Times New Roman" panose="02020603050405020304" pitchFamily="18" charset="0"/>
              </a:rPr>
              <a:t>, the planting of permanent crops slowly became more reliable and </a:t>
            </a:r>
            <a:r>
              <a:rPr lang="en-US" dirty="0" err="1">
                <a:latin typeface="Times New Roman" panose="02020603050405020304" pitchFamily="18" charset="0"/>
                <a:ea typeface="Calibri" panose="020F0502020204030204" pitchFamily="34" charset="0"/>
                <a:cs typeface="Times New Roman" panose="02020603050405020304" pitchFamily="18" charset="0"/>
              </a:rPr>
              <a:t>generated</a:t>
            </a:r>
            <a:r>
              <a:rPr lang="en-US" dirty="0" err="1" smtClean="0">
                <a:latin typeface="Times New Roman" panose="02020603050405020304" pitchFamily="18" charset="0"/>
                <a:ea typeface="Calibri" panose="020F0502020204030204" pitchFamily="34" charset="0"/>
                <a:cs typeface="Times New Roman" panose="02020603050405020304" pitchFamily="18" charset="0"/>
              </a:rPr>
              <a:t>____________</a:t>
            </a:r>
            <a:r>
              <a:rPr lang="en-US" dirty="0" err="1">
                <a:latin typeface="Times New Roman" panose="02020603050405020304" pitchFamily="18" charset="0"/>
                <a:ea typeface="Calibri" panose="020F0502020204030204" pitchFamily="34" charset="0"/>
                <a:cs typeface="Times New Roman" panose="02020603050405020304" pitchFamily="18" charset="0"/>
              </a:rPr>
              <a:t>food</a:t>
            </a:r>
            <a:r>
              <a:rPr lang="en-US" dirty="0">
                <a:latin typeface="Times New Roman" panose="02020603050405020304" pitchFamily="18" charset="0"/>
                <a:ea typeface="Calibri" panose="020F0502020204030204" pitchFamily="34" charset="0"/>
                <a:cs typeface="Times New Roman" panose="02020603050405020304" pitchFamily="18" charset="0"/>
              </a:rPr>
              <a:t> that could be stored.</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dirty="0">
                <a:latin typeface="Times New Roman" panose="02020603050405020304" pitchFamily="18" charset="0"/>
                <a:ea typeface="Calibri" panose="020F0502020204030204" pitchFamily="34" charset="0"/>
                <a:cs typeface="Times New Roman" panose="02020603050405020304" pitchFamily="18" charset="0"/>
              </a:rPr>
              <a:t>4. As a result, </a:t>
            </a:r>
            <a:r>
              <a:rPr lang="en-US" dirty="0" err="1">
                <a:latin typeface="Times New Roman" panose="02020603050405020304" pitchFamily="18" charset="0"/>
                <a:ea typeface="Calibri" panose="020F0502020204030204" pitchFamily="34" charset="0"/>
                <a:cs typeface="Times New Roman" panose="02020603050405020304" pitchFamily="18" charset="0"/>
              </a:rPr>
              <a:t>permanent</a:t>
            </a:r>
            <a:r>
              <a:rPr lang="en-US" dirty="0" err="1" smtClean="0">
                <a:latin typeface="Times New Roman" panose="02020603050405020304" pitchFamily="18" charset="0"/>
                <a:ea typeface="Calibri" panose="020F0502020204030204" pitchFamily="34" charset="0"/>
                <a:cs typeface="Times New Roman" panose="02020603050405020304" pitchFamily="18" charset="0"/>
              </a:rPr>
              <a:t>______________</a:t>
            </a:r>
            <a:r>
              <a:rPr lang="en-US" dirty="0" err="1">
                <a:latin typeface="Times New Roman" panose="02020603050405020304" pitchFamily="18" charset="0"/>
                <a:ea typeface="Calibri" panose="020F0502020204030204" pitchFamily="34" charset="0"/>
                <a:cs typeface="Times New Roman" panose="02020603050405020304" pitchFamily="18" charset="0"/>
              </a:rPr>
              <a:t>were</a:t>
            </a:r>
            <a:r>
              <a:rPr lang="en-US" dirty="0">
                <a:latin typeface="Times New Roman" panose="02020603050405020304" pitchFamily="18" charset="0"/>
                <a:ea typeface="Calibri" panose="020F0502020204030204" pitchFamily="34" charset="0"/>
                <a:cs typeface="Times New Roman" panose="02020603050405020304" pitchFamily="18" charset="0"/>
              </a:rPr>
              <a:t> established and</a:t>
            </a:r>
            <a:r>
              <a:rPr lang="en-US" dirty="0" smtClean="0">
                <a:latin typeface="Times New Roman" panose="02020603050405020304" pitchFamily="18" charset="0"/>
                <a:ea typeface="Calibri" panose="020F0502020204030204" pitchFamily="34" charset="0"/>
                <a:cs typeface="Times New Roman" panose="02020603050405020304" pitchFamily="18" charset="0"/>
              </a:rPr>
              <a:t>____________ peoples </a:t>
            </a:r>
            <a:r>
              <a:rPr lang="en-US" dirty="0">
                <a:latin typeface="Times New Roman" panose="02020603050405020304" pitchFamily="18" charset="0"/>
                <a:ea typeface="Calibri" panose="020F0502020204030204" pitchFamily="34" charset="0"/>
                <a:cs typeface="Times New Roman" panose="02020603050405020304" pitchFamily="18" charset="0"/>
              </a:rPr>
              <a:t>acquired a ___________lifestyle.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dirty="0">
                <a:latin typeface="Times New Roman" panose="02020603050405020304" pitchFamily="18" charset="0"/>
                <a:ea typeface="Calibri" panose="020F0502020204030204" pitchFamily="34" charset="0"/>
                <a:cs typeface="Times New Roman" panose="02020603050405020304" pitchFamily="18" charset="0"/>
              </a:rPr>
              <a:t>5. The greatest </a:t>
            </a:r>
            <a:r>
              <a:rPr lang="en-US" dirty="0" err="1">
                <a:latin typeface="Times New Roman" panose="02020603050405020304" pitchFamily="18" charset="0"/>
                <a:ea typeface="Calibri" panose="020F0502020204030204" pitchFamily="34" charset="0"/>
                <a:cs typeface="Times New Roman" panose="02020603050405020304" pitchFamily="18" charset="0"/>
              </a:rPr>
              <a:t>natural_____________in</a:t>
            </a:r>
            <a:r>
              <a:rPr lang="en-US" dirty="0">
                <a:latin typeface="Times New Roman" panose="02020603050405020304" pitchFamily="18" charset="0"/>
                <a:ea typeface="Calibri" panose="020F0502020204030204" pitchFamily="34" charset="0"/>
                <a:cs typeface="Times New Roman" panose="02020603050405020304" pitchFamily="18" charset="0"/>
              </a:rPr>
              <a:t> ancient Egypt was the Nile River.</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3820562" y="1262656"/>
            <a:ext cx="333168" cy="2130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E</a:t>
            </a:r>
            <a:endParaRPr lang="en-US" b="1" dirty="0">
              <a:solidFill>
                <a:schemeClr val="tx1"/>
              </a:solidFill>
            </a:endParaRPr>
          </a:p>
        </p:txBody>
      </p:sp>
      <p:sp>
        <p:nvSpPr>
          <p:cNvPr id="7" name="Rectangle 6"/>
          <p:cNvSpPr/>
          <p:nvPr/>
        </p:nvSpPr>
        <p:spPr>
          <a:xfrm>
            <a:off x="3820562" y="1552367"/>
            <a:ext cx="333168" cy="2130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G</a:t>
            </a:r>
          </a:p>
        </p:txBody>
      </p:sp>
      <p:sp>
        <p:nvSpPr>
          <p:cNvPr id="8" name="Rectangle 7"/>
          <p:cNvSpPr/>
          <p:nvPr/>
        </p:nvSpPr>
        <p:spPr>
          <a:xfrm>
            <a:off x="3820562" y="1842078"/>
            <a:ext cx="333168" cy="2130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A</a:t>
            </a:r>
          </a:p>
        </p:txBody>
      </p:sp>
      <p:sp>
        <p:nvSpPr>
          <p:cNvPr id="9" name="Rectangle 8"/>
          <p:cNvSpPr/>
          <p:nvPr/>
        </p:nvSpPr>
        <p:spPr>
          <a:xfrm>
            <a:off x="3820562" y="2092589"/>
            <a:ext cx="333168" cy="2130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H</a:t>
            </a:r>
          </a:p>
        </p:txBody>
      </p:sp>
      <p:sp>
        <p:nvSpPr>
          <p:cNvPr id="10" name="Rectangle 9"/>
          <p:cNvSpPr/>
          <p:nvPr/>
        </p:nvSpPr>
        <p:spPr>
          <a:xfrm>
            <a:off x="3820562" y="2395577"/>
            <a:ext cx="333168" cy="2130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B</a:t>
            </a:r>
          </a:p>
        </p:txBody>
      </p:sp>
      <p:sp>
        <p:nvSpPr>
          <p:cNvPr id="11" name="Rectangle 10"/>
          <p:cNvSpPr/>
          <p:nvPr/>
        </p:nvSpPr>
        <p:spPr>
          <a:xfrm>
            <a:off x="3820562" y="2659972"/>
            <a:ext cx="333168" cy="2130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D</a:t>
            </a:r>
          </a:p>
        </p:txBody>
      </p:sp>
      <p:sp>
        <p:nvSpPr>
          <p:cNvPr id="12" name="Rectangle 11"/>
          <p:cNvSpPr/>
          <p:nvPr/>
        </p:nvSpPr>
        <p:spPr>
          <a:xfrm>
            <a:off x="3820562" y="2952146"/>
            <a:ext cx="333168" cy="2130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C</a:t>
            </a:r>
          </a:p>
        </p:txBody>
      </p:sp>
      <p:sp>
        <p:nvSpPr>
          <p:cNvPr id="13" name="Rectangle 12"/>
          <p:cNvSpPr/>
          <p:nvPr/>
        </p:nvSpPr>
        <p:spPr>
          <a:xfrm>
            <a:off x="3820562" y="3244320"/>
            <a:ext cx="333168" cy="2130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F</a:t>
            </a:r>
          </a:p>
        </p:txBody>
      </p:sp>
      <p:sp>
        <p:nvSpPr>
          <p:cNvPr id="14" name="Rectangle 13"/>
          <p:cNvSpPr/>
          <p:nvPr/>
        </p:nvSpPr>
        <p:spPr>
          <a:xfrm>
            <a:off x="3820562" y="3535888"/>
            <a:ext cx="333168" cy="2130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J</a:t>
            </a:r>
          </a:p>
        </p:txBody>
      </p:sp>
      <p:sp>
        <p:nvSpPr>
          <p:cNvPr id="15" name="Rectangle 14"/>
          <p:cNvSpPr/>
          <p:nvPr/>
        </p:nvSpPr>
        <p:spPr>
          <a:xfrm>
            <a:off x="3820562" y="3827456"/>
            <a:ext cx="333168" cy="21306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I</a:t>
            </a:r>
          </a:p>
        </p:txBody>
      </p:sp>
      <p:sp>
        <p:nvSpPr>
          <p:cNvPr id="16" name="Rectangle 15"/>
          <p:cNvSpPr/>
          <p:nvPr/>
        </p:nvSpPr>
        <p:spPr>
          <a:xfrm>
            <a:off x="2553077" y="4363769"/>
            <a:ext cx="1267485" cy="2314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revolution</a:t>
            </a:r>
            <a:endParaRPr lang="en-US" b="1" dirty="0">
              <a:solidFill>
                <a:schemeClr val="tx1"/>
              </a:solidFill>
            </a:endParaRPr>
          </a:p>
        </p:txBody>
      </p:sp>
      <p:sp>
        <p:nvSpPr>
          <p:cNvPr id="17" name="Rectangle 16"/>
          <p:cNvSpPr/>
          <p:nvPr/>
        </p:nvSpPr>
        <p:spPr>
          <a:xfrm>
            <a:off x="9451818" y="4363768"/>
            <a:ext cx="1267485" cy="2314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agriculture</a:t>
            </a:r>
            <a:endParaRPr lang="en-US" b="1" dirty="0">
              <a:solidFill>
                <a:schemeClr val="tx1"/>
              </a:solidFill>
            </a:endParaRPr>
          </a:p>
        </p:txBody>
      </p:sp>
      <p:sp>
        <p:nvSpPr>
          <p:cNvPr id="18" name="Rectangle 17"/>
          <p:cNvSpPr/>
          <p:nvPr/>
        </p:nvSpPr>
        <p:spPr>
          <a:xfrm>
            <a:off x="3918642" y="4666181"/>
            <a:ext cx="1267485" cy="2314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cultivate</a:t>
            </a:r>
            <a:endParaRPr lang="en-US" b="1" dirty="0">
              <a:solidFill>
                <a:schemeClr val="tx1"/>
              </a:solidFill>
            </a:endParaRPr>
          </a:p>
        </p:txBody>
      </p:sp>
      <p:sp>
        <p:nvSpPr>
          <p:cNvPr id="19" name="Rectangle 18"/>
          <p:cNvSpPr/>
          <p:nvPr/>
        </p:nvSpPr>
        <p:spPr>
          <a:xfrm>
            <a:off x="6274051" y="4666181"/>
            <a:ext cx="1431847" cy="2314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domesticate</a:t>
            </a:r>
            <a:endParaRPr lang="en-US" b="1" dirty="0">
              <a:solidFill>
                <a:schemeClr val="tx1"/>
              </a:solidFill>
            </a:endParaRPr>
          </a:p>
        </p:txBody>
      </p:sp>
      <p:sp>
        <p:nvSpPr>
          <p:cNvPr id="20" name="Rectangle 19"/>
          <p:cNvSpPr/>
          <p:nvPr/>
        </p:nvSpPr>
        <p:spPr>
          <a:xfrm>
            <a:off x="5340035" y="5003473"/>
            <a:ext cx="1431957" cy="2314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scarce</a:t>
            </a:r>
            <a:endParaRPr lang="en-US" b="1" dirty="0">
              <a:solidFill>
                <a:schemeClr val="tx1"/>
              </a:solidFill>
            </a:endParaRPr>
          </a:p>
        </p:txBody>
      </p:sp>
      <p:sp>
        <p:nvSpPr>
          <p:cNvPr id="21" name="Rectangle 20"/>
          <p:cNvSpPr/>
          <p:nvPr/>
        </p:nvSpPr>
        <p:spPr>
          <a:xfrm>
            <a:off x="4371314" y="5288876"/>
            <a:ext cx="1267485" cy="2314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surplus</a:t>
            </a:r>
            <a:endParaRPr lang="en-US" b="1" dirty="0">
              <a:solidFill>
                <a:schemeClr val="tx1"/>
              </a:solidFill>
            </a:endParaRPr>
          </a:p>
        </p:txBody>
      </p:sp>
      <p:sp>
        <p:nvSpPr>
          <p:cNvPr id="22" name="Rectangle 21"/>
          <p:cNvSpPr/>
          <p:nvPr/>
        </p:nvSpPr>
        <p:spPr>
          <a:xfrm>
            <a:off x="4049010" y="5611816"/>
            <a:ext cx="1464550" cy="2314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settlements</a:t>
            </a:r>
            <a:endParaRPr lang="en-US" b="1" dirty="0">
              <a:solidFill>
                <a:schemeClr val="tx1"/>
              </a:solidFill>
            </a:endParaRPr>
          </a:p>
        </p:txBody>
      </p:sp>
      <p:sp>
        <p:nvSpPr>
          <p:cNvPr id="23" name="Rectangle 22"/>
          <p:cNvSpPr/>
          <p:nvPr/>
        </p:nvSpPr>
        <p:spPr>
          <a:xfrm>
            <a:off x="7944415" y="5611816"/>
            <a:ext cx="1267485" cy="2314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nomadic</a:t>
            </a:r>
            <a:endParaRPr lang="en-US" b="1" dirty="0">
              <a:solidFill>
                <a:schemeClr val="tx1"/>
              </a:solidFill>
            </a:endParaRPr>
          </a:p>
        </p:txBody>
      </p:sp>
      <p:sp>
        <p:nvSpPr>
          <p:cNvPr id="24" name="Rectangle 23"/>
          <p:cNvSpPr/>
          <p:nvPr/>
        </p:nvSpPr>
        <p:spPr>
          <a:xfrm>
            <a:off x="976265" y="5928509"/>
            <a:ext cx="1267485" cy="2314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sedentary</a:t>
            </a:r>
            <a:endParaRPr lang="en-US" b="1" dirty="0">
              <a:solidFill>
                <a:schemeClr val="tx1"/>
              </a:solidFill>
            </a:endParaRPr>
          </a:p>
        </p:txBody>
      </p:sp>
      <p:sp>
        <p:nvSpPr>
          <p:cNvPr id="25" name="Rectangle 24"/>
          <p:cNvSpPr/>
          <p:nvPr/>
        </p:nvSpPr>
        <p:spPr>
          <a:xfrm>
            <a:off x="3103829" y="6224275"/>
            <a:ext cx="1267485" cy="2314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resource</a:t>
            </a:r>
            <a:endParaRPr lang="en-US" b="1" dirty="0">
              <a:solidFill>
                <a:schemeClr val="tx1"/>
              </a:solidFill>
            </a:endParaRPr>
          </a:p>
        </p:txBody>
      </p:sp>
    </p:spTree>
    <p:extLst>
      <p:ext uri="{BB962C8B-B14F-4D97-AF65-F5344CB8AC3E}">
        <p14:creationId xmlns:p14="http://schemas.microsoft.com/office/powerpoint/2010/main" val="1405401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2"/>
                                        </p:tgtEl>
                                        <p:attrNameLst>
                                          <p:attrName>style.visibility</p:attrName>
                                        </p:attrNameLst>
                                      </p:cBhvr>
                                      <p:to>
                                        <p:strVal val="visible"/>
                                      </p:to>
                                    </p:set>
                                    <p:anim calcmode="lin" valueType="num">
                                      <p:cBhvr additive="base">
                                        <p:cTn id="115" dur="500" fill="hold"/>
                                        <p:tgtEl>
                                          <p:spTgt spid="22"/>
                                        </p:tgtEl>
                                        <p:attrNameLst>
                                          <p:attrName>ppt_x</p:attrName>
                                        </p:attrNameLst>
                                      </p:cBhvr>
                                      <p:tavLst>
                                        <p:tav tm="0">
                                          <p:val>
                                            <p:strVal val="#ppt_x"/>
                                          </p:val>
                                        </p:tav>
                                        <p:tav tm="100000">
                                          <p:val>
                                            <p:strVal val="#ppt_x"/>
                                          </p:val>
                                        </p:tav>
                                      </p:tavLst>
                                    </p:anim>
                                    <p:anim calcmode="lin" valueType="num">
                                      <p:cBhvr additive="base">
                                        <p:cTn id="11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3"/>
                                        </p:tgtEl>
                                        <p:attrNameLst>
                                          <p:attrName>style.visibility</p:attrName>
                                        </p:attrNameLst>
                                      </p:cBhvr>
                                      <p:to>
                                        <p:strVal val="visible"/>
                                      </p:to>
                                    </p:set>
                                    <p:anim calcmode="lin" valueType="num">
                                      <p:cBhvr additive="base">
                                        <p:cTn id="121" dur="500" fill="hold"/>
                                        <p:tgtEl>
                                          <p:spTgt spid="23"/>
                                        </p:tgtEl>
                                        <p:attrNameLst>
                                          <p:attrName>ppt_x</p:attrName>
                                        </p:attrNameLst>
                                      </p:cBhvr>
                                      <p:tavLst>
                                        <p:tav tm="0">
                                          <p:val>
                                            <p:strVal val="#ppt_x"/>
                                          </p:val>
                                        </p:tav>
                                        <p:tav tm="100000">
                                          <p:val>
                                            <p:strVal val="#ppt_x"/>
                                          </p:val>
                                        </p:tav>
                                      </p:tavLst>
                                    </p:anim>
                                    <p:anim calcmode="lin" valueType="num">
                                      <p:cBhvr additive="base">
                                        <p:cTn id="12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4"/>
                                        </p:tgtEl>
                                        <p:attrNameLst>
                                          <p:attrName>style.visibility</p:attrName>
                                        </p:attrNameLst>
                                      </p:cBhvr>
                                      <p:to>
                                        <p:strVal val="visible"/>
                                      </p:to>
                                    </p:set>
                                    <p:anim calcmode="lin" valueType="num">
                                      <p:cBhvr additive="base">
                                        <p:cTn id="127" dur="500" fill="hold"/>
                                        <p:tgtEl>
                                          <p:spTgt spid="24"/>
                                        </p:tgtEl>
                                        <p:attrNameLst>
                                          <p:attrName>ppt_x</p:attrName>
                                        </p:attrNameLst>
                                      </p:cBhvr>
                                      <p:tavLst>
                                        <p:tav tm="0">
                                          <p:val>
                                            <p:strVal val="#ppt_x"/>
                                          </p:val>
                                        </p:tav>
                                        <p:tav tm="100000">
                                          <p:val>
                                            <p:strVal val="#ppt_x"/>
                                          </p:val>
                                        </p:tav>
                                      </p:tavLst>
                                    </p:anim>
                                    <p:anim calcmode="lin" valueType="num">
                                      <p:cBhvr additive="base">
                                        <p:cTn id="12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25"/>
                                        </p:tgtEl>
                                        <p:attrNameLst>
                                          <p:attrName>style.visibility</p:attrName>
                                        </p:attrNameLst>
                                      </p:cBhvr>
                                      <p:to>
                                        <p:strVal val="visible"/>
                                      </p:to>
                                    </p:set>
                                    <p:anim calcmode="lin" valueType="num">
                                      <p:cBhvr additive="base">
                                        <p:cTn id="133" dur="500" fill="hold"/>
                                        <p:tgtEl>
                                          <p:spTgt spid="25"/>
                                        </p:tgtEl>
                                        <p:attrNameLst>
                                          <p:attrName>ppt_x</p:attrName>
                                        </p:attrNameLst>
                                      </p:cBhvr>
                                      <p:tavLst>
                                        <p:tav tm="0">
                                          <p:val>
                                            <p:strVal val="#ppt_x"/>
                                          </p:val>
                                        </p:tav>
                                        <p:tav tm="100000">
                                          <p:val>
                                            <p:strVal val="#ppt_x"/>
                                          </p:val>
                                        </p:tav>
                                      </p:tavLst>
                                    </p:anim>
                                    <p:anim calcmode="lin" valueType="num">
                                      <p:cBhvr additive="base">
                                        <p:cTn id="13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94542"/>
          </a:xfrm>
        </p:spPr>
        <p:txBody>
          <a:bodyPr>
            <a:normAutofit fontScale="90000"/>
          </a:bodyPr>
          <a:lstStyle/>
          <a:p>
            <a:r>
              <a:rPr lang="en-US" b="1" dirty="0" smtClean="0"/>
              <a:t>THE PASSIVE                                       </a:t>
            </a:r>
            <a:r>
              <a:rPr lang="en-US" dirty="0" smtClean="0"/>
              <a:t>Textbook, p. 46</a:t>
            </a:r>
            <a:endParaRPr lang="en-US" dirty="0"/>
          </a:p>
        </p:txBody>
      </p:sp>
      <p:sp>
        <p:nvSpPr>
          <p:cNvPr id="4" name="Rectangle 3"/>
          <p:cNvSpPr/>
          <p:nvPr/>
        </p:nvSpPr>
        <p:spPr>
          <a:xfrm>
            <a:off x="706170" y="2271250"/>
            <a:ext cx="11316833" cy="2923877"/>
          </a:xfrm>
          <a:prstGeom prst="rect">
            <a:avLst/>
          </a:prstGeom>
        </p:spPr>
        <p:txBody>
          <a:bodyPr wrap="square">
            <a:spAutoFit/>
          </a:bodyPr>
          <a:lstStyle/>
          <a:p>
            <a:pPr algn="just">
              <a:lnSpc>
                <a:spcPct val="115000"/>
              </a:lnSpc>
              <a:spcAft>
                <a:spcPts val="0"/>
              </a:spcAft>
            </a:pPr>
            <a:r>
              <a:rPr lang="en-US" sz="1600" dirty="0" smtClean="0">
                <a:latin typeface="Times New Roman" panose="02020603050405020304" pitchFamily="18" charset="0"/>
                <a:ea typeface="Calibri" panose="020F0502020204030204" pitchFamily="34" charset="0"/>
                <a:cs typeface="Times New Roman" panose="02020603050405020304" pitchFamily="18" charset="0"/>
              </a:rPr>
              <a:t>1. Professor </a:t>
            </a:r>
            <a:r>
              <a:rPr lang="en-US" sz="1600" dirty="0">
                <a:latin typeface="Times New Roman" panose="02020603050405020304" pitchFamily="18" charset="0"/>
                <a:ea typeface="Calibri" panose="020F0502020204030204" pitchFamily="34" charset="0"/>
                <a:cs typeface="Times New Roman" panose="02020603050405020304" pitchFamily="18" charset="0"/>
              </a:rPr>
              <a:t>Smith’s lecture on the key features of ancient societies_____________(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CANCEL</a:t>
            </a:r>
            <a:r>
              <a:rPr lang="en-US" sz="1600" dirty="0">
                <a:latin typeface="Times New Roman" panose="02020603050405020304" pitchFamily="18" charset="0"/>
                <a:ea typeface="Calibri" panose="020F0502020204030204" pitchFamily="34" charset="0"/>
                <a:cs typeface="Times New Roman" panose="02020603050405020304" pitchFamily="18" charset="0"/>
              </a:rPr>
              <a:t>). </a:t>
            </a:r>
            <a:r>
              <a:rPr lang="en-US" sz="1600" dirty="0" smtClean="0">
                <a:latin typeface="Times New Roman" panose="02020603050405020304" pitchFamily="18" charset="0"/>
                <a:ea typeface="Calibri" panose="020F0502020204030204" pitchFamily="34" charset="0"/>
                <a:cs typeface="Times New Roman" panose="02020603050405020304" pitchFamily="18" charset="0"/>
              </a:rPr>
              <a:t>It </a:t>
            </a:r>
            <a:r>
              <a:rPr lang="en-US" sz="1600" dirty="0">
                <a:latin typeface="Times New Roman" panose="02020603050405020304" pitchFamily="18" charset="0"/>
                <a:ea typeface="Calibri" panose="020F0502020204030204" pitchFamily="34" charset="0"/>
                <a:cs typeface="Times New Roman" panose="02020603050405020304" pitchFamily="18" charset="0"/>
              </a:rPr>
              <a:t>will most likely take place later this week.</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1600" dirty="0">
                <a:latin typeface="Times New Roman" panose="02020603050405020304" pitchFamily="18" charset="0"/>
                <a:ea typeface="Calibri" panose="020F0502020204030204" pitchFamily="34" charset="0"/>
                <a:cs typeface="Times New Roman" panose="02020603050405020304" pitchFamily="18" charset="0"/>
              </a:rPr>
              <a:t>. The transition from hunter-gatherer societies to agricultural societies____________ (</a:t>
            </a:r>
            <a:r>
              <a:rPr lang="en-US" sz="1600" b="1" dirty="0">
                <a:latin typeface="Times New Roman" panose="02020603050405020304" pitchFamily="18" charset="0"/>
                <a:ea typeface="Calibri" panose="020F0502020204030204" pitchFamily="34" charset="0"/>
                <a:cs typeface="Times New Roman" panose="02020603050405020304" pitchFamily="18" charset="0"/>
              </a:rPr>
              <a:t>REFER</a:t>
            </a:r>
            <a:r>
              <a:rPr lang="en-US" sz="1600" dirty="0">
                <a:latin typeface="Times New Roman" panose="02020603050405020304" pitchFamily="18" charset="0"/>
                <a:ea typeface="Calibri" panose="020F0502020204030204" pitchFamily="34" charset="0"/>
                <a:cs typeface="Times New Roman" panose="02020603050405020304" pitchFamily="18" charset="0"/>
              </a:rPr>
              <a:t>) to as the Neolithic Revolution.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3. Pharaohs______________(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CONSIDER</a:t>
            </a:r>
            <a:r>
              <a:rPr lang="en-US" sz="1600" dirty="0">
                <a:latin typeface="Times New Roman" panose="02020603050405020304" pitchFamily="18" charset="0"/>
                <a:ea typeface="Calibri" panose="020F0502020204030204" pitchFamily="34" charset="0"/>
                <a:cs typeface="Times New Roman" panose="02020603050405020304" pitchFamily="18" charset="0"/>
              </a:rPr>
              <a:t>) to be gods in human form by the ancient Egyptians.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4. This old document______________(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RECENTLY/FIND</a:t>
            </a:r>
            <a:r>
              <a:rPr lang="en-US" sz="1600" dirty="0">
                <a:latin typeface="Times New Roman" panose="02020603050405020304" pitchFamily="18" charset="0"/>
                <a:ea typeface="Calibri" panose="020F0502020204030204" pitchFamily="34" charset="0"/>
                <a:cs typeface="Times New Roman" panose="02020603050405020304" pitchFamily="18" charset="0"/>
              </a:rPr>
              <a:t>) in the library.</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5. Ancient Egypt______________(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RULE</a:t>
            </a:r>
            <a:r>
              <a:rPr lang="en-US" sz="1600" dirty="0">
                <a:latin typeface="Times New Roman" panose="02020603050405020304" pitchFamily="18" charset="0"/>
                <a:ea typeface="Calibri" panose="020F0502020204030204" pitchFamily="34" charset="0"/>
                <a:cs typeface="Times New Roman" panose="02020603050405020304" pitchFamily="18" charset="0"/>
              </a:rPr>
              <a:t>) by conquering powers during the Second and Third Intermediate periods.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6. These valuable artifacts_______________(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CURRENTLY/ANALYZE</a:t>
            </a:r>
            <a:r>
              <a:rPr lang="en-US" sz="1600" dirty="0">
                <a:latin typeface="Times New Roman" panose="02020603050405020304" pitchFamily="18" charset="0"/>
                <a:ea typeface="Calibri" panose="020F0502020204030204" pitchFamily="34" charset="0"/>
                <a:cs typeface="Times New Roman" panose="02020603050405020304" pitchFamily="18" charset="0"/>
              </a:rPr>
              <a:t>) by a team of expert archeologists and historians.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7. Each student______________(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GIVE</a:t>
            </a:r>
            <a:r>
              <a:rPr lang="en-US" sz="1600" dirty="0">
                <a:latin typeface="Times New Roman" panose="02020603050405020304" pitchFamily="18" charset="0"/>
                <a:ea typeface="Calibri" panose="020F0502020204030204" pitchFamily="34" charset="0"/>
                <a:cs typeface="Times New Roman" panose="02020603050405020304" pitchFamily="18" charset="0"/>
              </a:rPr>
              <a:t>) an opportunity to work on the actual archeological site upon completing his undergraduate studies.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8. In ancient Egypt, gods______________(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WORSHIP</a:t>
            </a:r>
            <a:r>
              <a:rPr lang="en-US" sz="1600" dirty="0">
                <a:latin typeface="Times New Roman" panose="02020603050405020304" pitchFamily="18" charset="0"/>
                <a:ea typeface="Calibri" panose="020F0502020204030204" pitchFamily="34" charset="0"/>
                <a:cs typeface="Times New Roman" panose="02020603050405020304" pitchFamily="18" charset="0"/>
              </a:rPr>
              <a:t>)  in temples run by priests</a:t>
            </a:r>
            <a:r>
              <a:rPr lang="en-US" sz="16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838200" y="1083685"/>
            <a:ext cx="5813579" cy="357534"/>
          </a:xfrm>
          <a:prstGeom prst="rect">
            <a:avLst/>
          </a:prstGeom>
          <a:solidFill>
            <a:schemeClr val="accent2">
              <a:lumMod val="40000"/>
              <a:lumOff val="60000"/>
            </a:schemeClr>
          </a:solidFill>
        </p:spPr>
        <p:txBody>
          <a:bodyPr wrap="none">
            <a:spAutoFit/>
          </a:bodyPr>
          <a:lstStyle/>
          <a:p>
            <a:pPr algn="just">
              <a:lnSpc>
                <a:spcPct val="115000"/>
              </a:lnSpc>
              <a:spcAft>
                <a:spcPts val="0"/>
              </a:spcAft>
            </a:pPr>
            <a:r>
              <a:rPr lang="en-US" sz="1600" b="1" i="1" dirty="0" smtClean="0">
                <a:latin typeface="Times New Roman" panose="02020603050405020304" pitchFamily="18" charset="0"/>
                <a:ea typeface="Calibri" panose="020F0502020204030204" pitchFamily="34" charset="0"/>
                <a:cs typeface="Times New Roman" panose="02020603050405020304" pitchFamily="18" charset="0"/>
              </a:rPr>
              <a:t>Insert </a:t>
            </a:r>
            <a:r>
              <a:rPr lang="en-US" sz="1600" b="1" i="1" dirty="0">
                <a:latin typeface="Times New Roman" panose="02020603050405020304" pitchFamily="18" charset="0"/>
                <a:ea typeface="Calibri" panose="020F0502020204030204" pitchFamily="34" charset="0"/>
                <a:cs typeface="Times New Roman" panose="02020603050405020304" pitchFamily="18" charset="0"/>
              </a:rPr>
              <a:t>the verbs in brackets into the appropriate </a:t>
            </a:r>
            <a:r>
              <a:rPr lang="en-US" sz="1600" b="1" i="1" u="sng" dirty="0">
                <a:latin typeface="Times New Roman" panose="02020603050405020304" pitchFamily="18" charset="0"/>
                <a:ea typeface="Calibri" panose="020F0502020204030204" pitchFamily="34" charset="0"/>
                <a:cs typeface="Times New Roman" panose="02020603050405020304" pitchFamily="18" charset="0"/>
              </a:rPr>
              <a:t>PASSIVE FORM</a:t>
            </a:r>
            <a:r>
              <a:rPr lang="en-US" sz="1600" b="1" i="1" dirty="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5" name="Straight Arrow Connector 4"/>
          <p:cNvCxnSpPr/>
          <p:nvPr/>
        </p:nvCxnSpPr>
        <p:spPr>
          <a:xfrm>
            <a:off x="8908610" y="6092982"/>
            <a:ext cx="1765426" cy="9054"/>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6" name="Rectangle 5"/>
          <p:cNvSpPr/>
          <p:nvPr/>
        </p:nvSpPr>
        <p:spPr>
          <a:xfrm>
            <a:off x="6364586" y="2360055"/>
            <a:ext cx="229052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HAS BEEN CANCELLED</a:t>
            </a:r>
            <a:endParaRPr lang="en-US" sz="1600" b="1" dirty="0">
              <a:solidFill>
                <a:schemeClr val="tx1"/>
              </a:solidFill>
            </a:endParaRPr>
          </a:p>
        </p:txBody>
      </p:sp>
      <p:sp>
        <p:nvSpPr>
          <p:cNvPr id="7" name="Rectangle 6"/>
          <p:cNvSpPr/>
          <p:nvPr/>
        </p:nvSpPr>
        <p:spPr>
          <a:xfrm>
            <a:off x="6651779" y="2917806"/>
            <a:ext cx="2003334"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smtClean="0">
                <a:solidFill>
                  <a:schemeClr val="tx1"/>
                </a:solidFill>
              </a:rPr>
              <a:t>IS REFERRED</a:t>
            </a:r>
            <a:endParaRPr lang="en-US" sz="1600" b="1" dirty="0">
              <a:solidFill>
                <a:schemeClr val="tx1"/>
              </a:solidFill>
            </a:endParaRPr>
          </a:p>
        </p:txBody>
      </p:sp>
      <p:sp>
        <p:nvSpPr>
          <p:cNvPr id="8" name="Rectangle 7"/>
          <p:cNvSpPr/>
          <p:nvPr/>
        </p:nvSpPr>
        <p:spPr>
          <a:xfrm>
            <a:off x="1782779" y="3211080"/>
            <a:ext cx="2590045"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WERE CONSIDERED</a:t>
            </a:r>
            <a:endParaRPr lang="en-US" sz="1600" b="1" dirty="0">
              <a:solidFill>
                <a:schemeClr val="tx1"/>
              </a:solidFill>
            </a:endParaRPr>
          </a:p>
        </p:txBody>
      </p:sp>
      <p:sp>
        <p:nvSpPr>
          <p:cNvPr id="9" name="Rectangle 8"/>
          <p:cNvSpPr/>
          <p:nvPr/>
        </p:nvSpPr>
        <p:spPr>
          <a:xfrm>
            <a:off x="2561378" y="3485481"/>
            <a:ext cx="3178519"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HAS RECENTLY BEEN FOUND</a:t>
            </a:r>
            <a:endParaRPr lang="en-US" sz="1600" b="1" dirty="0">
              <a:solidFill>
                <a:schemeClr val="tx1"/>
              </a:solidFill>
            </a:endParaRPr>
          </a:p>
        </p:txBody>
      </p:sp>
      <p:sp>
        <p:nvSpPr>
          <p:cNvPr id="10" name="Rectangle 9"/>
          <p:cNvSpPr/>
          <p:nvPr/>
        </p:nvSpPr>
        <p:spPr>
          <a:xfrm>
            <a:off x="2223254" y="3768831"/>
            <a:ext cx="2059035"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WAS RULED</a:t>
            </a:r>
            <a:endParaRPr lang="en-US" sz="1600" b="1" dirty="0">
              <a:solidFill>
                <a:schemeClr val="tx1"/>
              </a:solidFill>
            </a:endParaRPr>
          </a:p>
        </p:txBody>
      </p:sp>
      <p:sp>
        <p:nvSpPr>
          <p:cNvPr id="11" name="Rectangle 10"/>
          <p:cNvSpPr/>
          <p:nvPr/>
        </p:nvSpPr>
        <p:spPr>
          <a:xfrm>
            <a:off x="2984121" y="4041111"/>
            <a:ext cx="390556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ARE CURRENTLY BEING ANALYZED</a:t>
            </a:r>
            <a:endParaRPr lang="en-US" sz="1600" b="1" dirty="0">
              <a:solidFill>
                <a:schemeClr val="tx1"/>
              </a:solidFill>
            </a:endParaRPr>
          </a:p>
        </p:txBody>
      </p:sp>
      <p:sp>
        <p:nvSpPr>
          <p:cNvPr id="12" name="Rectangle 11"/>
          <p:cNvSpPr/>
          <p:nvPr/>
        </p:nvSpPr>
        <p:spPr>
          <a:xfrm>
            <a:off x="2081543" y="4313391"/>
            <a:ext cx="204683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WILL BE GIVEN</a:t>
            </a:r>
            <a:endParaRPr lang="en-US" sz="1600" b="1" dirty="0">
              <a:solidFill>
                <a:schemeClr val="tx1"/>
              </a:solidFill>
            </a:endParaRPr>
          </a:p>
        </p:txBody>
      </p:sp>
      <p:sp>
        <p:nvSpPr>
          <p:cNvPr id="13" name="Rectangle 12"/>
          <p:cNvSpPr/>
          <p:nvPr/>
        </p:nvSpPr>
        <p:spPr>
          <a:xfrm>
            <a:off x="2851089" y="4876696"/>
            <a:ext cx="2553830"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WERE WORSHIPPED</a:t>
            </a:r>
            <a:endParaRPr lang="en-US" sz="1600" b="1" dirty="0">
              <a:solidFill>
                <a:schemeClr val="tx1"/>
              </a:solidFill>
            </a:endParaRPr>
          </a:p>
        </p:txBody>
      </p:sp>
    </p:spTree>
    <p:extLst>
      <p:ext uri="{BB962C8B-B14F-4D97-AF65-F5344CB8AC3E}">
        <p14:creationId xmlns:p14="http://schemas.microsoft.com/office/powerpoint/2010/main" val="4287539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94542"/>
          </a:xfrm>
        </p:spPr>
        <p:txBody>
          <a:bodyPr>
            <a:normAutofit fontScale="90000"/>
          </a:bodyPr>
          <a:lstStyle/>
          <a:p>
            <a:r>
              <a:rPr lang="en-US" dirty="0" smtClean="0"/>
              <a:t>THE PASSIVE                                       Textbook, p. 46</a:t>
            </a:r>
            <a:endParaRPr lang="en-US" dirty="0"/>
          </a:p>
        </p:txBody>
      </p:sp>
      <p:sp>
        <p:nvSpPr>
          <p:cNvPr id="4" name="Rectangle 3"/>
          <p:cNvSpPr/>
          <p:nvPr/>
        </p:nvSpPr>
        <p:spPr>
          <a:xfrm>
            <a:off x="838200" y="2262195"/>
            <a:ext cx="10759289" cy="3207032"/>
          </a:xfrm>
          <a:prstGeom prst="rect">
            <a:avLst/>
          </a:prstGeom>
        </p:spPr>
        <p:txBody>
          <a:bodyPr wrap="square">
            <a:spAutoFit/>
          </a:bodyPr>
          <a:lstStyle/>
          <a:p>
            <a:pPr>
              <a:lnSpc>
                <a:spcPct val="115000"/>
              </a:lnSpc>
              <a:spcAft>
                <a:spcPts val="0"/>
              </a:spcAft>
            </a:pPr>
            <a:r>
              <a:rPr lang="en-US" sz="16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1600" dirty="0">
                <a:latin typeface="Times New Roman" panose="02020603050405020304" pitchFamily="18" charset="0"/>
                <a:ea typeface="Calibri" panose="020F0502020204030204" pitchFamily="34" charset="0"/>
                <a:cs typeface="Times New Roman" panose="02020603050405020304" pitchFamily="18" charset="0"/>
              </a:rPr>
              <a:t>. Most people who were slaves in Greece___________(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BEAR</a:t>
            </a:r>
            <a:r>
              <a:rPr lang="en-US" sz="1600" dirty="0">
                <a:latin typeface="Times New Roman" panose="02020603050405020304" pitchFamily="18" charset="0"/>
                <a:ea typeface="Calibri" panose="020F0502020204030204" pitchFamily="34" charset="0"/>
                <a:cs typeface="Times New Roman" panose="02020603050405020304" pitchFamily="18" charset="0"/>
              </a:rPr>
              <a:t>) free. They____________(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SELL</a:t>
            </a:r>
            <a:r>
              <a:rPr lang="en-US" sz="1600" dirty="0">
                <a:latin typeface="Times New Roman" panose="02020603050405020304" pitchFamily="18" charset="0"/>
                <a:ea typeface="Calibri" panose="020F0502020204030204" pitchFamily="34" charset="0"/>
                <a:cs typeface="Times New Roman" panose="02020603050405020304" pitchFamily="18" charset="0"/>
              </a:rPr>
              <a:t>)  into slavery by their parents when they were children because their parents were too poor to take care of them.</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10. More and more archeological sites_______________(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RECONSTRUCT</a:t>
            </a:r>
            <a:r>
              <a:rPr lang="en-US" sz="1600" dirty="0">
                <a:latin typeface="Times New Roman" panose="02020603050405020304" pitchFamily="18" charset="0"/>
                <a:ea typeface="Calibri" panose="020F0502020204030204" pitchFamily="34" charset="0"/>
                <a:cs typeface="Times New Roman" panose="02020603050405020304" pitchFamily="18" charset="0"/>
              </a:rPr>
              <a:t>)  by scientists owing to this new 3D visualization technique.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11. The digital reconstruction of this part of the archeological site______________(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DEVELOP</a:t>
            </a:r>
            <a:r>
              <a:rPr lang="en-US" sz="1600" dirty="0">
                <a:latin typeface="Times New Roman" panose="02020603050405020304" pitchFamily="18" charset="0"/>
                <a:ea typeface="Calibri" panose="020F0502020204030204" pitchFamily="34" charset="0"/>
                <a:cs typeface="Times New Roman" panose="02020603050405020304" pitchFamily="18" charset="0"/>
              </a:rPr>
              <a:t>) yet.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12. The culture of the pharaohs_____________(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BRING</a:t>
            </a:r>
            <a:r>
              <a:rPr lang="en-US" sz="1600" dirty="0">
                <a:latin typeface="Times New Roman" panose="02020603050405020304" pitchFamily="18" charset="0"/>
                <a:ea typeface="Calibri" panose="020F0502020204030204" pitchFamily="34" charset="0"/>
                <a:cs typeface="Times New Roman" panose="02020603050405020304" pitchFamily="18" charset="0"/>
              </a:rPr>
              <a:t>)  to light by the deciphering of the Egyptian hieroglyphs in 1822.</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13. The remains of semi-permanent settlements______________(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RECENTLY/DISCOVER</a:t>
            </a:r>
            <a:r>
              <a:rPr lang="en-US" sz="1600" dirty="0">
                <a:latin typeface="Times New Roman" panose="02020603050405020304" pitchFamily="18" charset="0"/>
                <a:ea typeface="Calibri" panose="020F0502020204030204" pitchFamily="34" charset="0"/>
                <a:cs typeface="Times New Roman" panose="02020603050405020304" pitchFamily="18" charset="0"/>
              </a:rPr>
              <a:t>) in this area. A detailed investigation_______________(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CARRY OUT</a:t>
            </a:r>
            <a:r>
              <a:rPr lang="en-US" sz="1600" dirty="0">
                <a:latin typeface="Times New Roman" panose="02020603050405020304" pitchFamily="18" charset="0"/>
                <a:ea typeface="Calibri" panose="020F0502020204030204" pitchFamily="34" charset="0"/>
                <a:cs typeface="Times New Roman" panose="02020603050405020304" pitchFamily="18" charset="0"/>
              </a:rPr>
              <a:t>) as soon as the project receives more funding from the government.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14. This particular feature of ancient civilizations______________(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GIVE</a:t>
            </a:r>
            <a:r>
              <a:rPr lang="en-US" sz="1600" dirty="0">
                <a:latin typeface="Times New Roman" panose="02020603050405020304" pitchFamily="18" charset="0"/>
                <a:ea typeface="Calibri" panose="020F0502020204030204" pitchFamily="34" charset="0"/>
                <a:cs typeface="Times New Roman" panose="02020603050405020304" pitchFamily="18" charset="0"/>
              </a:rPr>
              <a:t>) much attention in the relevant literature.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15. A historian’s view of the past_______________(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ALWAYS</a:t>
            </a:r>
            <a:r>
              <a:rPr lang="en-US" sz="1600" dirty="0">
                <a:latin typeface="Times New Roman" panose="02020603050405020304" pitchFamily="18" charset="0"/>
                <a:ea typeface="Calibri" panose="020F0502020204030204" pitchFamily="34" charset="0"/>
                <a:cs typeface="Times New Roman" panose="02020603050405020304" pitchFamily="18" charset="0"/>
              </a:rPr>
              <a:t>/</a:t>
            </a:r>
            <a:r>
              <a:rPr lang="en-US" sz="1600" b="1" dirty="0">
                <a:latin typeface="Times New Roman" panose="02020603050405020304" pitchFamily="18" charset="0"/>
                <a:ea typeface="Calibri" panose="020F0502020204030204" pitchFamily="34" charset="0"/>
                <a:cs typeface="Times New Roman" panose="02020603050405020304" pitchFamily="18" charset="0"/>
              </a:rPr>
              <a:t>SHAPE</a:t>
            </a:r>
            <a:r>
              <a:rPr lang="en-US" sz="1600" dirty="0">
                <a:latin typeface="Times New Roman" panose="02020603050405020304" pitchFamily="18" charset="0"/>
                <a:ea typeface="Calibri" panose="020F0502020204030204" pitchFamily="34" charset="0"/>
                <a:cs typeface="Times New Roman" panose="02020603050405020304" pitchFamily="18" charset="0"/>
              </a:rPr>
              <a:t>) by his or her background and perspective.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16. The archeological site of Pompeii spreads over 66 hectares, 49 of which</a:t>
            </a:r>
            <a:r>
              <a:rPr lang="en-US" sz="1600" dirty="0" smtClean="0">
                <a:latin typeface="Times New Roman" panose="02020603050405020304" pitchFamily="18" charset="0"/>
                <a:ea typeface="Calibri" panose="020F0502020204030204" pitchFamily="34" charset="0"/>
                <a:cs typeface="Times New Roman" panose="02020603050405020304" pitchFamily="18" charset="0"/>
              </a:rPr>
              <a:t>_______________</a:t>
            </a:r>
            <a:r>
              <a:rPr lang="en-US" sz="1600" dirty="0" smtClean="0">
                <a:latin typeface="Times New Roman" panose="02020603050405020304" pitchFamily="18" charset="0"/>
                <a:ea typeface="Calibri" panose="020F0502020204030204" pitchFamily="34" charset="0"/>
              </a:rPr>
              <a:t>(</a:t>
            </a:r>
            <a:r>
              <a:rPr lang="en-US" sz="1600" b="1" dirty="0">
                <a:latin typeface="Times New Roman" panose="02020603050405020304" pitchFamily="18" charset="0"/>
                <a:ea typeface="Calibri" panose="020F0502020204030204" pitchFamily="34" charset="0"/>
              </a:rPr>
              <a:t>ALREADY/EXCAVATE</a:t>
            </a:r>
            <a:r>
              <a:rPr lang="en-US" sz="1600" dirty="0">
                <a:latin typeface="Times New Roman" panose="02020603050405020304" pitchFamily="18" charset="0"/>
                <a:ea typeface="Calibri" panose="020F0502020204030204" pitchFamily="34" charset="0"/>
              </a:rPr>
              <a:t>).</a:t>
            </a:r>
            <a:endParaRPr lang="en-US" sz="1600" dirty="0"/>
          </a:p>
        </p:txBody>
      </p:sp>
      <p:sp>
        <p:nvSpPr>
          <p:cNvPr id="5" name="Rectangle 4"/>
          <p:cNvSpPr/>
          <p:nvPr/>
        </p:nvSpPr>
        <p:spPr>
          <a:xfrm>
            <a:off x="838200" y="1083685"/>
            <a:ext cx="5813579" cy="357534"/>
          </a:xfrm>
          <a:prstGeom prst="rect">
            <a:avLst/>
          </a:prstGeom>
          <a:solidFill>
            <a:schemeClr val="accent2">
              <a:lumMod val="40000"/>
              <a:lumOff val="60000"/>
            </a:schemeClr>
          </a:solidFill>
        </p:spPr>
        <p:txBody>
          <a:bodyPr wrap="none">
            <a:spAutoFit/>
          </a:bodyPr>
          <a:lstStyle/>
          <a:p>
            <a:pPr algn="just">
              <a:lnSpc>
                <a:spcPct val="115000"/>
              </a:lnSpc>
              <a:spcAft>
                <a:spcPts val="0"/>
              </a:spcAft>
            </a:pPr>
            <a:r>
              <a:rPr lang="en-US" sz="1600" b="1" i="1" dirty="0" smtClean="0">
                <a:latin typeface="Times New Roman" panose="02020603050405020304" pitchFamily="18" charset="0"/>
                <a:ea typeface="Calibri" panose="020F0502020204030204" pitchFamily="34" charset="0"/>
                <a:cs typeface="Times New Roman" panose="02020603050405020304" pitchFamily="18" charset="0"/>
              </a:rPr>
              <a:t>Insert </a:t>
            </a:r>
            <a:r>
              <a:rPr lang="en-US" sz="1600" b="1" i="1" dirty="0">
                <a:latin typeface="Times New Roman" panose="02020603050405020304" pitchFamily="18" charset="0"/>
                <a:ea typeface="Calibri" panose="020F0502020204030204" pitchFamily="34" charset="0"/>
                <a:cs typeface="Times New Roman" panose="02020603050405020304" pitchFamily="18" charset="0"/>
              </a:rPr>
              <a:t>the verbs in brackets into the appropriate </a:t>
            </a:r>
            <a:r>
              <a:rPr lang="en-US" sz="1600" b="1" i="1" u="sng" dirty="0">
                <a:latin typeface="Times New Roman" panose="02020603050405020304" pitchFamily="18" charset="0"/>
                <a:ea typeface="Calibri" panose="020F0502020204030204" pitchFamily="34" charset="0"/>
                <a:cs typeface="Times New Roman" panose="02020603050405020304" pitchFamily="18" charset="0"/>
              </a:rPr>
              <a:t>PASSIVE FORM</a:t>
            </a:r>
            <a:r>
              <a:rPr lang="en-US" sz="1600" b="1" i="1" dirty="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4417338" y="2332894"/>
            <a:ext cx="1802393"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WERE BORN</a:t>
            </a:r>
            <a:endParaRPr lang="en-US" sz="1600" b="1" dirty="0">
              <a:solidFill>
                <a:schemeClr val="tx1"/>
              </a:solidFill>
            </a:endParaRPr>
          </a:p>
        </p:txBody>
      </p:sp>
      <p:sp>
        <p:nvSpPr>
          <p:cNvPr id="7" name="Rectangle 6"/>
          <p:cNvSpPr/>
          <p:nvPr/>
        </p:nvSpPr>
        <p:spPr>
          <a:xfrm>
            <a:off x="7124324" y="2332893"/>
            <a:ext cx="1820500"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WERE SOLD</a:t>
            </a:r>
            <a:endParaRPr lang="en-US" sz="1600" b="1" dirty="0">
              <a:solidFill>
                <a:schemeClr val="tx1"/>
              </a:solidFill>
            </a:endParaRPr>
          </a:p>
        </p:txBody>
      </p:sp>
      <p:sp>
        <p:nvSpPr>
          <p:cNvPr id="8" name="Rectangle 7"/>
          <p:cNvSpPr/>
          <p:nvPr/>
        </p:nvSpPr>
        <p:spPr>
          <a:xfrm>
            <a:off x="4118574" y="2894209"/>
            <a:ext cx="313325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ARE BEING RECONSTRUCTED</a:t>
            </a:r>
            <a:endParaRPr lang="en-US" sz="1600" b="1" dirty="0">
              <a:solidFill>
                <a:schemeClr val="tx1"/>
              </a:solidFill>
            </a:endParaRPr>
          </a:p>
        </p:txBody>
      </p:sp>
      <p:sp>
        <p:nvSpPr>
          <p:cNvPr id="9" name="Rectangle 8"/>
          <p:cNvSpPr/>
          <p:nvPr/>
        </p:nvSpPr>
        <p:spPr>
          <a:xfrm>
            <a:off x="6282352" y="3455524"/>
            <a:ext cx="2508563"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HASN’T BEEN DEVELOPED</a:t>
            </a:r>
            <a:endParaRPr lang="en-US" sz="1600" b="1" dirty="0">
              <a:solidFill>
                <a:schemeClr val="tx1"/>
              </a:solidFill>
            </a:endParaRPr>
          </a:p>
        </p:txBody>
      </p:sp>
      <p:sp>
        <p:nvSpPr>
          <p:cNvPr id="10" name="Rectangle 9"/>
          <p:cNvSpPr/>
          <p:nvPr/>
        </p:nvSpPr>
        <p:spPr>
          <a:xfrm>
            <a:off x="3484454" y="3756887"/>
            <a:ext cx="2137371"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WAS BROUGHT</a:t>
            </a:r>
            <a:endParaRPr lang="en-US" sz="1600" b="1" dirty="0">
              <a:solidFill>
                <a:schemeClr val="tx1"/>
              </a:solidFill>
            </a:endParaRPr>
          </a:p>
        </p:txBody>
      </p:sp>
      <p:sp>
        <p:nvSpPr>
          <p:cNvPr id="11" name="Rectangle 10"/>
          <p:cNvSpPr/>
          <p:nvPr/>
        </p:nvSpPr>
        <p:spPr>
          <a:xfrm>
            <a:off x="4860957" y="4016839"/>
            <a:ext cx="372172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HAVE RECENTLY BEEN DISCOVERED</a:t>
            </a:r>
            <a:endParaRPr lang="en-US" sz="1600" b="1" dirty="0">
              <a:solidFill>
                <a:schemeClr val="tx1"/>
              </a:solidFill>
            </a:endParaRPr>
          </a:p>
        </p:txBody>
      </p:sp>
      <p:sp>
        <p:nvSpPr>
          <p:cNvPr id="12" name="Rectangle 11"/>
          <p:cNvSpPr/>
          <p:nvPr/>
        </p:nvSpPr>
        <p:spPr>
          <a:xfrm>
            <a:off x="2045330" y="4315603"/>
            <a:ext cx="281562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WILL BE CARRIED OUT</a:t>
            </a:r>
            <a:endParaRPr lang="en-US" sz="1600" b="1" dirty="0">
              <a:solidFill>
                <a:schemeClr val="tx1"/>
              </a:solidFill>
            </a:endParaRPr>
          </a:p>
        </p:txBody>
      </p:sp>
      <p:sp>
        <p:nvSpPr>
          <p:cNvPr id="13" name="Rectangle 12"/>
          <p:cNvSpPr/>
          <p:nvPr/>
        </p:nvSpPr>
        <p:spPr>
          <a:xfrm>
            <a:off x="5023920" y="4578154"/>
            <a:ext cx="198346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IS /(HAS BEEN)GIVEN</a:t>
            </a:r>
            <a:endParaRPr lang="en-US" sz="1600" b="1" dirty="0">
              <a:solidFill>
                <a:schemeClr val="tx1"/>
              </a:solidFill>
            </a:endParaRPr>
          </a:p>
        </p:txBody>
      </p:sp>
      <p:sp>
        <p:nvSpPr>
          <p:cNvPr id="14" name="Rectangle 13"/>
          <p:cNvSpPr/>
          <p:nvPr/>
        </p:nvSpPr>
        <p:spPr>
          <a:xfrm>
            <a:off x="3656470" y="4853300"/>
            <a:ext cx="3169843"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IS ALWAYS SHAPED</a:t>
            </a:r>
            <a:endParaRPr lang="en-US" sz="1600" b="1" dirty="0">
              <a:solidFill>
                <a:schemeClr val="tx1"/>
              </a:solidFill>
            </a:endParaRPr>
          </a:p>
        </p:txBody>
      </p:sp>
      <p:sp>
        <p:nvSpPr>
          <p:cNvPr id="15" name="Rectangle 14"/>
          <p:cNvSpPr/>
          <p:nvPr/>
        </p:nvSpPr>
        <p:spPr>
          <a:xfrm>
            <a:off x="7124324" y="5139469"/>
            <a:ext cx="374888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HAVE ALREADY BEEN EXCAVATED</a:t>
            </a:r>
            <a:endParaRPr lang="en-US" sz="1600" b="1" dirty="0">
              <a:solidFill>
                <a:schemeClr val="tx1"/>
              </a:solidFill>
            </a:endParaRPr>
          </a:p>
        </p:txBody>
      </p:sp>
    </p:spTree>
    <p:extLst>
      <p:ext uri="{BB962C8B-B14F-4D97-AF65-F5344CB8AC3E}">
        <p14:creationId xmlns:p14="http://schemas.microsoft.com/office/powerpoint/2010/main" val="3394360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4954"/>
          </a:xfrm>
        </p:spPr>
        <p:txBody>
          <a:bodyPr>
            <a:normAutofit fontScale="90000"/>
          </a:bodyPr>
          <a:lstStyle/>
          <a:p>
            <a:r>
              <a:rPr lang="en-US" dirty="0" smtClean="0"/>
              <a:t>Gap-filling exercise – tenses         Textbook, p.47-48</a:t>
            </a:r>
            <a:endParaRPr lang="en-US" dirty="0"/>
          </a:p>
        </p:txBody>
      </p:sp>
      <p:sp>
        <p:nvSpPr>
          <p:cNvPr id="4" name="Rectangle 3"/>
          <p:cNvSpPr/>
          <p:nvPr/>
        </p:nvSpPr>
        <p:spPr>
          <a:xfrm>
            <a:off x="594509" y="974422"/>
            <a:ext cx="9472943" cy="5361724"/>
          </a:xfrm>
          <a:prstGeom prst="rect">
            <a:avLst/>
          </a:prstGeom>
        </p:spPr>
        <p:txBody>
          <a:bodyPr wrap="square">
            <a:spAutoFit/>
          </a:bodyPr>
          <a:lstStyle/>
          <a:p>
            <a:pPr algn="ctr">
              <a:lnSpc>
                <a:spcPct val="107000"/>
              </a:lnSpc>
              <a:spcAft>
                <a:spcPts val="0"/>
              </a:spcAft>
            </a:pPr>
            <a:r>
              <a:rPr lang="en-US" sz="1600" b="1" dirty="0">
                <a:latin typeface="Times New Roman" panose="02020603050405020304" pitchFamily="18" charset="0"/>
                <a:ea typeface="Calibri" panose="020F0502020204030204" pitchFamily="34" charset="0"/>
                <a:cs typeface="Times New Roman" panose="02020603050405020304" pitchFamily="18" charset="0"/>
              </a:rPr>
              <a:t>The Code of Hammurabi</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a:t>
            </a:r>
            <a:r>
              <a:rPr lang="en-US" sz="1600" i="1" dirty="0">
                <a:latin typeface="Times New Roman" panose="02020603050405020304" pitchFamily="18" charset="0"/>
                <a:ea typeface="Calibri" panose="020F0502020204030204" pitchFamily="34" charset="0"/>
                <a:cs typeface="Times New Roman" panose="02020603050405020304" pitchFamily="18" charset="0"/>
              </a:rPr>
              <a:t>An eye for an eye, and a tooth for a tooth</a:t>
            </a:r>
            <a:r>
              <a:rPr lang="en-US" sz="1600" dirty="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This phrase, along with the idea of written laws, (1)___________(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GO</a:t>
            </a:r>
            <a:r>
              <a:rPr lang="en-US" sz="1600" dirty="0">
                <a:latin typeface="Times New Roman" panose="02020603050405020304" pitchFamily="18" charset="0"/>
                <a:ea typeface="Calibri" panose="020F0502020204030204" pitchFamily="34" charset="0"/>
                <a:cs typeface="Times New Roman" panose="02020603050405020304" pitchFamily="18" charset="0"/>
              </a:rPr>
              <a:t>) back to ancient Mesopotamian culture that prospered long before the Bible (2)___________(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WRITE</a:t>
            </a:r>
            <a:r>
              <a:rPr lang="en-US" sz="1600" dirty="0">
                <a:latin typeface="Times New Roman" panose="02020603050405020304" pitchFamily="18" charset="0"/>
                <a:ea typeface="Calibri" panose="020F0502020204030204" pitchFamily="34" charset="0"/>
                <a:cs typeface="Times New Roman" panose="02020603050405020304" pitchFamily="18" charset="0"/>
              </a:rPr>
              <a:t>). Hammurabi (3)____________(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BE</a:t>
            </a:r>
            <a:r>
              <a:rPr lang="en-US" sz="1600" dirty="0">
                <a:latin typeface="Times New Roman" panose="02020603050405020304" pitchFamily="18" charset="0"/>
                <a:ea typeface="Calibri" panose="020F0502020204030204" pitchFamily="34" charset="0"/>
                <a:cs typeface="Times New Roman" panose="02020603050405020304" pitchFamily="18" charset="0"/>
              </a:rPr>
              <a:t>) the best known and most celebrated of all Mesopotamian kings. Although he (4)___________(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CONCERN</a:t>
            </a:r>
            <a:r>
              <a:rPr lang="en-US" sz="1600" dirty="0">
                <a:latin typeface="Times New Roman" panose="02020603050405020304" pitchFamily="18" charset="0"/>
                <a:ea typeface="Calibri" panose="020F0502020204030204" pitchFamily="34" charset="0"/>
                <a:cs typeface="Times New Roman" panose="02020603050405020304" pitchFamily="18" charset="0"/>
              </a:rPr>
              <a:t>) with keeping order in his kingdom, this (5)____________(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BE</a:t>
            </a:r>
            <a:r>
              <a:rPr lang="en-US" sz="1600" dirty="0">
                <a:latin typeface="Times New Roman" panose="02020603050405020304" pitchFamily="18" charset="0"/>
                <a:ea typeface="Calibri" panose="020F0502020204030204" pitchFamily="34" charset="0"/>
                <a:cs typeface="Times New Roman" panose="02020603050405020304" pitchFamily="18" charset="0"/>
              </a:rPr>
              <a:t>) not his only reason for compiling the list of laws. When he (6)___________(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BEGIN</a:t>
            </a:r>
            <a:r>
              <a:rPr lang="en-US" sz="1600" dirty="0">
                <a:latin typeface="Times New Roman" panose="02020603050405020304" pitchFamily="18" charset="0"/>
                <a:ea typeface="Calibri" panose="020F0502020204030204" pitchFamily="34" charset="0"/>
                <a:cs typeface="Times New Roman" panose="02020603050405020304" pitchFamily="18" charset="0"/>
              </a:rPr>
              <a:t>)  ruling the city-state of Babylon, he had control of no more than 50 square miles of territory. As he conquered other city-states and his empire (7)___________(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GROW</a:t>
            </a:r>
            <a:r>
              <a:rPr lang="en-US" sz="1600" dirty="0">
                <a:latin typeface="Times New Roman" panose="02020603050405020304" pitchFamily="18" charset="0"/>
                <a:ea typeface="Calibri" panose="020F0502020204030204" pitchFamily="34" charset="0"/>
                <a:cs typeface="Times New Roman" panose="02020603050405020304" pitchFamily="18" charset="0"/>
              </a:rPr>
              <a:t>), he saw the need (8)__________(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UNIFY</a:t>
            </a:r>
            <a:r>
              <a:rPr lang="en-US" sz="1600" dirty="0">
                <a:latin typeface="Times New Roman" panose="02020603050405020304" pitchFamily="18" charset="0"/>
                <a:ea typeface="Calibri" panose="020F0502020204030204" pitchFamily="34" charset="0"/>
                <a:cs typeface="Times New Roman" panose="02020603050405020304" pitchFamily="18" charset="0"/>
              </a:rPr>
              <a:t>) the various groups he controlled.</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Hammurabi understood that, (9)___________(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ACHIEVE</a:t>
            </a:r>
            <a:r>
              <a:rPr lang="en-US" sz="1600" dirty="0">
                <a:latin typeface="Times New Roman" panose="02020603050405020304" pitchFamily="18" charset="0"/>
                <a:ea typeface="Calibri" panose="020F0502020204030204" pitchFamily="34" charset="0"/>
                <a:cs typeface="Times New Roman" panose="02020603050405020304" pitchFamily="18" charset="0"/>
              </a:rPr>
              <a:t>) this goal, he needed one universal set of laws for all of the diverse peoples he conquered. Therefore, he (10)___________(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SEND</a:t>
            </a:r>
            <a:r>
              <a:rPr lang="en-US" sz="1600" dirty="0">
                <a:latin typeface="Times New Roman" panose="02020603050405020304" pitchFamily="18" charset="0"/>
                <a:ea typeface="Calibri" panose="020F0502020204030204" pitchFamily="34" charset="0"/>
                <a:cs typeface="Times New Roman" panose="02020603050405020304" pitchFamily="18" charset="0"/>
              </a:rPr>
              <a:t>)  legal experts throughout his kingdom (11)___________(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GATHER</a:t>
            </a:r>
            <a:r>
              <a:rPr lang="en-US" sz="1600" dirty="0">
                <a:latin typeface="Times New Roman" panose="02020603050405020304" pitchFamily="18" charset="0"/>
                <a:ea typeface="Calibri" panose="020F0502020204030204" pitchFamily="34" charset="0"/>
                <a:cs typeface="Times New Roman" panose="02020603050405020304" pitchFamily="18" charset="0"/>
              </a:rPr>
              <a:t>) the existing laws. These laws (12)____________(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REVIEW</a:t>
            </a:r>
            <a:r>
              <a:rPr lang="en-US" sz="1600" dirty="0">
                <a:latin typeface="Times New Roman" panose="02020603050405020304" pitchFamily="18" charset="0"/>
                <a:ea typeface="Calibri" panose="020F0502020204030204" pitchFamily="34" charset="0"/>
                <a:cs typeface="Times New Roman" panose="02020603050405020304" pitchFamily="18" charset="0"/>
              </a:rPr>
              <a:t>)  and some (13)_________(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CHANGE</a:t>
            </a:r>
            <a:r>
              <a:rPr lang="en-US" sz="1600" dirty="0">
                <a:latin typeface="Times New Roman" panose="02020603050405020304" pitchFamily="18" charset="0"/>
                <a:ea typeface="Calibri" panose="020F0502020204030204" pitchFamily="34" charset="0"/>
                <a:cs typeface="Times New Roman" panose="02020603050405020304" pitchFamily="18" charset="0"/>
              </a:rPr>
              <a:t>)  or eliminated before compiling his final list of 282 laws.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The phrase ‘an eye for an eye’ (14)____________(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REPRESENT</a:t>
            </a:r>
            <a:r>
              <a:rPr lang="en-US" sz="1600" dirty="0">
                <a:latin typeface="Times New Roman" panose="02020603050405020304" pitchFamily="18" charset="0"/>
                <a:ea typeface="Calibri" panose="020F0502020204030204" pitchFamily="34" charset="0"/>
                <a:cs typeface="Times New Roman" panose="02020603050405020304" pitchFamily="18" charset="0"/>
              </a:rPr>
              <a:t>) what many people view as a harsh sense of justice based on revenge. But the entire code is much more complex than that one phrase. The code (15)___________(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DISTINGUISH</a:t>
            </a:r>
            <a:r>
              <a:rPr lang="en-US" sz="1600" dirty="0">
                <a:latin typeface="Times New Roman" panose="02020603050405020304" pitchFamily="18" charset="0"/>
                <a:ea typeface="Calibri" panose="020F0502020204030204" pitchFamily="34" charset="0"/>
                <a:cs typeface="Times New Roman" panose="02020603050405020304" pitchFamily="18" charset="0"/>
              </a:rPr>
              <a:t>)  among punishments for wealthy or noble persons, lower-class persons or commoners, and slaves.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descr="C:\Users\User\Desktop\ls2fq1_1.gi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40243" y="3770740"/>
            <a:ext cx="1252220" cy="2177415"/>
          </a:xfrm>
          <a:prstGeom prst="rect">
            <a:avLst/>
          </a:prstGeom>
          <a:noFill/>
          <a:ln>
            <a:solidFill>
              <a:sysClr val="windowText" lastClr="000000"/>
            </a:solidFill>
          </a:ln>
        </p:spPr>
      </p:pic>
      <p:sp>
        <p:nvSpPr>
          <p:cNvPr id="6" name="Rectangle 5"/>
          <p:cNvSpPr/>
          <p:nvPr/>
        </p:nvSpPr>
        <p:spPr>
          <a:xfrm>
            <a:off x="7623018" y="974422"/>
            <a:ext cx="4069445" cy="587853"/>
          </a:xfrm>
          <a:prstGeom prst="rect">
            <a:avLst/>
          </a:prstGeom>
          <a:solidFill>
            <a:schemeClr val="accent2">
              <a:lumMod val="40000"/>
              <a:lumOff val="60000"/>
            </a:schemeClr>
          </a:solidFill>
        </p:spPr>
        <p:txBody>
          <a:bodyPr wrap="square">
            <a:spAutoFit/>
          </a:bodyPr>
          <a:lstStyle/>
          <a:p>
            <a:pPr algn="just">
              <a:lnSpc>
                <a:spcPct val="115000"/>
              </a:lnSpc>
              <a:spcAft>
                <a:spcPts val="0"/>
              </a:spcAft>
            </a:pPr>
            <a:r>
              <a:rPr lang="en-US" sz="1400" b="1" i="1" dirty="0" smtClean="0">
                <a:latin typeface="Times New Roman" panose="02020603050405020304" pitchFamily="18" charset="0"/>
                <a:ea typeface="Calibri" panose="020F0502020204030204" pitchFamily="34" charset="0"/>
                <a:cs typeface="Times New Roman" panose="02020603050405020304" pitchFamily="18" charset="0"/>
              </a:rPr>
              <a:t>Insert </a:t>
            </a:r>
            <a:r>
              <a:rPr lang="en-US" sz="1400" b="1" i="1" dirty="0">
                <a:latin typeface="Times New Roman" panose="02020603050405020304" pitchFamily="18" charset="0"/>
                <a:ea typeface="Calibri" panose="020F0502020204030204" pitchFamily="34" charset="0"/>
                <a:cs typeface="Times New Roman" panose="02020603050405020304" pitchFamily="18" charset="0"/>
              </a:rPr>
              <a:t>the verbs in brackets into the appropriate tense. Use passive or infinitive forms if necessary: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4870011" y="1816847"/>
            <a:ext cx="1802393"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GOES</a:t>
            </a:r>
            <a:endParaRPr lang="en-US" sz="1600" b="1" dirty="0">
              <a:solidFill>
                <a:schemeClr val="tx1"/>
              </a:solidFill>
            </a:endParaRPr>
          </a:p>
        </p:txBody>
      </p:sp>
      <p:sp>
        <p:nvSpPr>
          <p:cNvPr id="8" name="Rectangle 7"/>
          <p:cNvSpPr/>
          <p:nvPr/>
        </p:nvSpPr>
        <p:spPr>
          <a:xfrm>
            <a:off x="3899404" y="2100844"/>
            <a:ext cx="219659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HAD BEEN WRITTEN</a:t>
            </a:r>
            <a:endParaRPr lang="en-US" sz="1600" b="1" dirty="0">
              <a:solidFill>
                <a:schemeClr val="tx1"/>
              </a:solidFill>
            </a:endParaRPr>
          </a:p>
        </p:txBody>
      </p:sp>
      <p:sp>
        <p:nvSpPr>
          <p:cNvPr id="9" name="Rectangle 8"/>
          <p:cNvSpPr/>
          <p:nvPr/>
        </p:nvSpPr>
        <p:spPr>
          <a:xfrm>
            <a:off x="7359714" y="2100843"/>
            <a:ext cx="1829553"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IS</a:t>
            </a:r>
            <a:endParaRPr lang="en-US" sz="1600" b="1" dirty="0">
              <a:solidFill>
                <a:schemeClr val="tx1"/>
              </a:solidFill>
            </a:endParaRPr>
          </a:p>
        </p:txBody>
      </p:sp>
      <p:sp>
        <p:nvSpPr>
          <p:cNvPr id="10" name="Rectangle 9"/>
          <p:cNvSpPr/>
          <p:nvPr/>
        </p:nvSpPr>
        <p:spPr>
          <a:xfrm>
            <a:off x="6354780" y="2340037"/>
            <a:ext cx="2508563"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WAS CONCERNED</a:t>
            </a:r>
            <a:endParaRPr lang="en-US" sz="1600" b="1" dirty="0">
              <a:solidFill>
                <a:schemeClr val="tx1"/>
              </a:solidFill>
            </a:endParaRPr>
          </a:p>
        </p:txBody>
      </p:sp>
      <p:sp>
        <p:nvSpPr>
          <p:cNvPr id="11" name="Rectangle 10"/>
          <p:cNvSpPr/>
          <p:nvPr/>
        </p:nvSpPr>
        <p:spPr>
          <a:xfrm>
            <a:off x="2932570" y="2604588"/>
            <a:ext cx="1937441"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WAS</a:t>
            </a:r>
            <a:endParaRPr lang="en-US" sz="1600" b="1" dirty="0">
              <a:solidFill>
                <a:schemeClr val="tx1"/>
              </a:solidFill>
            </a:endParaRPr>
          </a:p>
        </p:txBody>
      </p:sp>
      <p:sp>
        <p:nvSpPr>
          <p:cNvPr id="12" name="Rectangle 11"/>
          <p:cNvSpPr/>
          <p:nvPr/>
        </p:nvSpPr>
        <p:spPr>
          <a:xfrm>
            <a:off x="661744" y="2894662"/>
            <a:ext cx="2199151"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BEGAN</a:t>
            </a:r>
            <a:endParaRPr lang="en-US" sz="1600" b="1" dirty="0">
              <a:solidFill>
                <a:schemeClr val="tx1"/>
              </a:solidFill>
            </a:endParaRPr>
          </a:p>
        </p:txBody>
      </p:sp>
      <p:sp>
        <p:nvSpPr>
          <p:cNvPr id="13" name="Rectangle 12"/>
          <p:cNvSpPr/>
          <p:nvPr/>
        </p:nvSpPr>
        <p:spPr>
          <a:xfrm>
            <a:off x="6096000" y="3112309"/>
            <a:ext cx="215170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GREW</a:t>
            </a:r>
            <a:endParaRPr lang="en-US" sz="1600" b="1" dirty="0">
              <a:solidFill>
                <a:schemeClr val="tx1"/>
              </a:solidFill>
            </a:endParaRPr>
          </a:p>
        </p:txBody>
      </p:sp>
      <p:sp>
        <p:nvSpPr>
          <p:cNvPr id="14" name="Rectangle 13"/>
          <p:cNvSpPr/>
          <p:nvPr/>
        </p:nvSpPr>
        <p:spPr>
          <a:xfrm>
            <a:off x="661744" y="3399704"/>
            <a:ext cx="2072403"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TO UNIFY</a:t>
            </a:r>
            <a:endParaRPr lang="en-US" sz="1600" b="1" dirty="0">
              <a:solidFill>
                <a:schemeClr val="tx1"/>
              </a:solidFill>
            </a:endParaRPr>
          </a:p>
        </p:txBody>
      </p:sp>
      <p:sp>
        <p:nvSpPr>
          <p:cNvPr id="15" name="Rectangle 14"/>
          <p:cNvSpPr/>
          <p:nvPr/>
        </p:nvSpPr>
        <p:spPr>
          <a:xfrm>
            <a:off x="3067618" y="3934498"/>
            <a:ext cx="2491210"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TO ACHIEVE</a:t>
            </a:r>
            <a:endParaRPr lang="en-US" sz="1600" b="1" dirty="0">
              <a:solidFill>
                <a:schemeClr val="tx1"/>
              </a:solidFill>
            </a:endParaRPr>
          </a:p>
        </p:txBody>
      </p:sp>
      <p:sp>
        <p:nvSpPr>
          <p:cNvPr id="16" name="Rectangle 15"/>
          <p:cNvSpPr/>
          <p:nvPr/>
        </p:nvSpPr>
        <p:spPr>
          <a:xfrm>
            <a:off x="5194803" y="4175172"/>
            <a:ext cx="2164911"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SENT</a:t>
            </a:r>
            <a:endParaRPr lang="en-US" sz="1600" b="1" dirty="0">
              <a:solidFill>
                <a:schemeClr val="tx1"/>
              </a:solidFill>
            </a:endParaRPr>
          </a:p>
        </p:txBody>
      </p:sp>
      <p:sp>
        <p:nvSpPr>
          <p:cNvPr id="17" name="Rectangle 16"/>
          <p:cNvSpPr/>
          <p:nvPr/>
        </p:nvSpPr>
        <p:spPr>
          <a:xfrm>
            <a:off x="1484016" y="4431077"/>
            <a:ext cx="241538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TO GATHER</a:t>
            </a:r>
            <a:endParaRPr lang="en-US" sz="1600" b="1" dirty="0">
              <a:solidFill>
                <a:schemeClr val="tx1"/>
              </a:solidFill>
            </a:endParaRPr>
          </a:p>
        </p:txBody>
      </p:sp>
      <p:sp>
        <p:nvSpPr>
          <p:cNvPr id="18" name="Rectangle 17"/>
          <p:cNvSpPr/>
          <p:nvPr/>
        </p:nvSpPr>
        <p:spPr>
          <a:xfrm>
            <a:off x="6490204" y="4431077"/>
            <a:ext cx="259042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WERE REVIEWED</a:t>
            </a:r>
            <a:endParaRPr lang="en-US" sz="1600" b="1" dirty="0">
              <a:solidFill>
                <a:schemeClr val="tx1"/>
              </a:solidFill>
            </a:endParaRPr>
          </a:p>
        </p:txBody>
      </p:sp>
      <p:sp>
        <p:nvSpPr>
          <p:cNvPr id="19" name="Rectangle 18"/>
          <p:cNvSpPr/>
          <p:nvPr/>
        </p:nvSpPr>
        <p:spPr>
          <a:xfrm>
            <a:off x="661744" y="4716513"/>
            <a:ext cx="227082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WERE CHANGED</a:t>
            </a:r>
            <a:endParaRPr lang="en-US" sz="1600" b="1" dirty="0">
              <a:solidFill>
                <a:schemeClr val="tx1"/>
              </a:solidFill>
            </a:endParaRPr>
          </a:p>
        </p:txBody>
      </p:sp>
      <p:sp>
        <p:nvSpPr>
          <p:cNvPr id="20" name="Rectangle 19"/>
          <p:cNvSpPr/>
          <p:nvPr/>
        </p:nvSpPr>
        <p:spPr>
          <a:xfrm>
            <a:off x="3392410" y="5206545"/>
            <a:ext cx="287258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REPRESENTS</a:t>
            </a:r>
            <a:endParaRPr lang="en-US" sz="1600" b="1" dirty="0">
              <a:solidFill>
                <a:schemeClr val="tx1"/>
              </a:solidFill>
            </a:endParaRPr>
          </a:p>
        </p:txBody>
      </p:sp>
      <p:sp>
        <p:nvSpPr>
          <p:cNvPr id="21" name="Rectangle 20"/>
          <p:cNvSpPr/>
          <p:nvPr/>
        </p:nvSpPr>
        <p:spPr>
          <a:xfrm>
            <a:off x="701818" y="5749845"/>
            <a:ext cx="295578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DISTINGUISHES</a:t>
            </a:r>
            <a:endParaRPr lang="en-US" sz="1600" b="1" dirty="0">
              <a:solidFill>
                <a:schemeClr val="tx1"/>
              </a:solidFill>
            </a:endParaRPr>
          </a:p>
        </p:txBody>
      </p:sp>
    </p:spTree>
    <p:extLst>
      <p:ext uri="{BB962C8B-B14F-4D97-AF65-F5344CB8AC3E}">
        <p14:creationId xmlns:p14="http://schemas.microsoft.com/office/powerpoint/2010/main" val="3500973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a:normAutofit fontScale="90000"/>
          </a:bodyPr>
          <a:lstStyle/>
          <a:p>
            <a:r>
              <a:rPr lang="en-US" b="1" dirty="0" smtClean="0"/>
              <a:t>The Code of Hammurabi                   </a:t>
            </a:r>
            <a:r>
              <a:rPr lang="en-US" dirty="0" smtClean="0"/>
              <a:t>Textbook, p. 48</a:t>
            </a:r>
            <a:endParaRPr lang="en-US" dirty="0"/>
          </a:p>
        </p:txBody>
      </p:sp>
      <p:sp>
        <p:nvSpPr>
          <p:cNvPr id="4" name="Rectangle 3"/>
          <p:cNvSpPr/>
          <p:nvPr/>
        </p:nvSpPr>
        <p:spPr>
          <a:xfrm>
            <a:off x="602809" y="1590913"/>
            <a:ext cx="7273705" cy="4339650"/>
          </a:xfrm>
          <a:prstGeom prst="rect">
            <a:avLst/>
          </a:prstGeom>
          <a:solidFill>
            <a:schemeClr val="accent4">
              <a:lumMod val="20000"/>
              <a:lumOff val="80000"/>
            </a:schemeClr>
          </a:solidFill>
        </p:spPr>
        <p:txBody>
          <a:bodyPr wrap="square">
            <a:spAutoFit/>
          </a:bodyPr>
          <a:lstStyle/>
          <a:p>
            <a:pPr algn="just">
              <a:lnSpc>
                <a:spcPct val="115000"/>
              </a:lnSpc>
              <a:spcAft>
                <a:spcPts val="0"/>
              </a:spcAft>
            </a:pPr>
            <a:r>
              <a:rPr lang="en-US" sz="1600" b="1" i="1" dirty="0">
                <a:latin typeface="Times New Roman" panose="02020603050405020304" pitchFamily="18" charset="0"/>
                <a:ea typeface="Calibri" panose="020F0502020204030204" pitchFamily="34" charset="0"/>
                <a:cs typeface="Times New Roman" panose="02020603050405020304" pitchFamily="18" charset="0"/>
              </a:rPr>
              <a:t>Here are some of the examples of laws from the Code of Hammurabi. Read and examine them with other students and then answer the questions below</a:t>
            </a:r>
            <a:r>
              <a:rPr lang="en-US" sz="1600" b="1"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b="1"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 If anyone gives another silver, gold, or anything else to keep, he shall show everything to some witness, draw up a contract, and then hand it over for safekeeping.</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2. If anyone owes a debt for a loan, and a storm prostrates the grain, or the harvest fails, or the grain does not grow for lack of water; in that year he need not give his creditor any grain, he washes his debt-tablet in water and pays no rent for this year.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3. If a builder builds a house for someone, and does not construct it properly, and the house which he built falls in and kills its owner, then that builder shall be put to death.</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4. If a man takes a wife, and she be seized by disease, if he then desires to take a second wife he shall not put away his wife, who has been attacked by disease, but he shall keep her in the house which he has built and support her so long as she lives.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5. If anyone is committing a robbery and is caught, then he shall be put to death.</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6. If a son strikes his father, his hands shall be cut off.</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8048530" y="1554698"/>
            <a:ext cx="4010685" cy="4339650"/>
          </a:xfrm>
          <a:prstGeom prst="rect">
            <a:avLst/>
          </a:prstGeom>
          <a:solidFill>
            <a:schemeClr val="accent6">
              <a:lumMod val="40000"/>
              <a:lumOff val="60000"/>
            </a:schemeClr>
          </a:solidFill>
        </p:spPr>
        <p:txBody>
          <a:bodyPr wrap="square">
            <a:spAutoFit/>
          </a:bodyPr>
          <a:lstStyle/>
          <a:p>
            <a:pPr algn="just">
              <a:lnSpc>
                <a:spcPct val="115000"/>
              </a:lnSpc>
              <a:spcAft>
                <a:spcPts val="0"/>
              </a:spcAft>
            </a:pPr>
            <a:r>
              <a:rPr lang="en-US" sz="1600" b="1" i="1" dirty="0">
                <a:latin typeface="Times New Roman" panose="02020603050405020304" pitchFamily="18" charset="0"/>
                <a:ea typeface="Calibri" panose="020F0502020204030204" pitchFamily="34" charset="0"/>
                <a:cs typeface="Times New Roman" panose="02020603050405020304" pitchFamily="18" charset="0"/>
              </a:rPr>
              <a:t>Questions</a:t>
            </a:r>
            <a:r>
              <a:rPr lang="en-US" sz="1600" b="1" dirty="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b="1"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 From the laws given above, which one do you think is best/worst? Explain your answers.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2. How are these laws similar to today’s laws?  How are they different? Compare some these laws to the laws and codes of conduct we use today.</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3. Discuss the relationship between the scope of offenses and the promised punishments. What do you think about the laws in general - are they fair or too harsh?</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4.  Hammurabi wrote these laws and distributed them to the people. How does that compare with the way we make laws today?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01029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2115"/>
          </a:xfrm>
        </p:spPr>
        <p:txBody>
          <a:bodyPr>
            <a:normAutofit fontScale="90000"/>
          </a:bodyPr>
          <a:lstStyle/>
          <a:p>
            <a:r>
              <a:rPr lang="en-US" b="1" dirty="0" smtClean="0"/>
              <a:t>INFORMAL → FORMAL               </a:t>
            </a:r>
            <a:r>
              <a:rPr lang="en-US" dirty="0" smtClean="0"/>
              <a:t>Textbook, p. 48-49</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5594277"/>
              </p:ext>
            </p:extLst>
          </p:nvPr>
        </p:nvGraphicFramePr>
        <p:xfrm>
          <a:off x="1796283" y="1057056"/>
          <a:ext cx="7844108" cy="1402080"/>
        </p:xfrm>
        <a:graphic>
          <a:graphicData uri="http://schemas.openxmlformats.org/drawingml/2006/table">
            <a:tbl>
              <a:tblPr firstRow="1" firstCol="1" bandRow="1"/>
              <a:tblGrid>
                <a:gridCol w="1961027">
                  <a:extLst>
                    <a:ext uri="{9D8B030D-6E8A-4147-A177-3AD203B41FA5}">
                      <a16:colId xmlns:a16="http://schemas.microsoft.com/office/drawing/2014/main" val="2707943416"/>
                    </a:ext>
                  </a:extLst>
                </a:gridCol>
                <a:gridCol w="1961027">
                  <a:extLst>
                    <a:ext uri="{9D8B030D-6E8A-4147-A177-3AD203B41FA5}">
                      <a16:colId xmlns:a16="http://schemas.microsoft.com/office/drawing/2014/main" val="1553607863"/>
                    </a:ext>
                  </a:extLst>
                </a:gridCol>
                <a:gridCol w="1961027">
                  <a:extLst>
                    <a:ext uri="{9D8B030D-6E8A-4147-A177-3AD203B41FA5}">
                      <a16:colId xmlns:a16="http://schemas.microsoft.com/office/drawing/2014/main" val="2890467175"/>
                    </a:ext>
                  </a:extLst>
                </a:gridCol>
                <a:gridCol w="1961027">
                  <a:extLst>
                    <a:ext uri="{9D8B030D-6E8A-4147-A177-3AD203B41FA5}">
                      <a16:colId xmlns:a16="http://schemas.microsoft.com/office/drawing/2014/main" val="2109355238"/>
                    </a:ext>
                  </a:extLst>
                </a:gridCol>
              </a:tblGrid>
              <a:tr h="0">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to set up</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to originate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moreover/in addition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to record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2435838"/>
                  </a:ext>
                </a:extLst>
              </a:tr>
              <a:tr h="0">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account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to discover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records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to carry out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1738541"/>
                  </a:ext>
                </a:extLst>
              </a:tr>
              <a:tr h="0">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in my opinion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to appear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to focus 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in conclusion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1659682"/>
                  </a:ext>
                </a:extLst>
              </a:tr>
              <a:tr h="0">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however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to bring about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so</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to represent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536477"/>
                  </a:ext>
                </a:extLst>
              </a:tr>
              <a:tr h="0">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to omit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in the end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aim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to examine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8622551"/>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373681068"/>
              </p:ext>
            </p:extLst>
          </p:nvPr>
        </p:nvGraphicFramePr>
        <p:xfrm>
          <a:off x="888274" y="2633653"/>
          <a:ext cx="6021977" cy="3645408"/>
        </p:xfrm>
        <a:graphic>
          <a:graphicData uri="http://schemas.openxmlformats.org/drawingml/2006/table">
            <a:tbl>
              <a:tblPr firstRow="1" firstCol="1" bandRow="1"/>
              <a:tblGrid>
                <a:gridCol w="2912677">
                  <a:extLst>
                    <a:ext uri="{9D8B030D-6E8A-4147-A177-3AD203B41FA5}">
                      <a16:colId xmlns:a16="http://schemas.microsoft.com/office/drawing/2014/main" val="932731848"/>
                    </a:ext>
                  </a:extLst>
                </a:gridCol>
                <a:gridCol w="3109300">
                  <a:extLst>
                    <a:ext uri="{9D8B030D-6E8A-4147-A177-3AD203B41FA5}">
                      <a16:colId xmlns:a16="http://schemas.microsoft.com/office/drawing/2014/main" val="847559639"/>
                    </a:ext>
                  </a:extLst>
                </a:gridCol>
              </a:tblGrid>
              <a:tr h="0">
                <a:tc>
                  <a:txBody>
                    <a:bodyPr/>
                    <a:lstStyle/>
                    <a:p>
                      <a:pPr>
                        <a:lnSpc>
                          <a:spcPct val="115000"/>
                        </a:lnSpc>
                        <a:spcAft>
                          <a:spcPts val="0"/>
                        </a:spcAft>
                        <a:tabLst>
                          <a:tab pos="5220335" algn="l"/>
                        </a:tabLs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INFORMAL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15000"/>
                        </a:lnSpc>
                        <a:spcAft>
                          <a:spcPts val="0"/>
                        </a:spcAft>
                        <a:tabLst>
                          <a:tab pos="5220335" algn="l"/>
                        </a:tabLst>
                      </a:pPr>
                      <a:r>
                        <a:rPr lang="en-US" sz="1600" b="1">
                          <a:effectLst/>
                          <a:latin typeface="Times New Roman" panose="02020603050405020304" pitchFamily="18" charset="0"/>
                          <a:ea typeface="Times New Roman" panose="02020603050405020304" pitchFamily="18" charset="0"/>
                          <a:cs typeface="Times New Roman" panose="02020603050405020304" pitchFamily="18" charset="0"/>
                        </a:rPr>
                        <a:t>FORMAL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48980454"/>
                  </a:ext>
                </a:extLst>
              </a:tr>
              <a:tr h="207207">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 to find out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7891123"/>
                  </a:ext>
                </a:extLst>
              </a:tr>
              <a:tr h="207207">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2. to look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5487207"/>
                  </a:ext>
                </a:extLst>
              </a:tr>
              <a:tr h="207207">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3.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to conduct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267995"/>
                  </a:ext>
                </a:extLst>
              </a:tr>
              <a:tr h="207207">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evidence  (written or preserved in some permanent form)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7472340"/>
                  </a:ext>
                </a:extLst>
              </a:tr>
              <a:tr h="207207">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to establish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5810742"/>
                  </a:ext>
                </a:extLst>
              </a:tr>
              <a:tr h="207207">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6. to stand for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3563160"/>
                  </a:ext>
                </a:extLst>
              </a:tr>
              <a:tr h="207207">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7. a report or description of an event or experience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593233"/>
                  </a:ext>
                </a:extLst>
              </a:tr>
              <a:tr h="207207">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8. to leave out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2487163"/>
                  </a:ext>
                </a:extLst>
              </a:tr>
              <a:tr h="207207">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9. to write down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2516980"/>
                  </a:ext>
                </a:extLst>
              </a:tr>
              <a:tr h="207207">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10. to pay particular attention to</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648263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373681068"/>
              </p:ext>
            </p:extLst>
          </p:nvPr>
        </p:nvGraphicFramePr>
        <p:xfrm>
          <a:off x="7014754" y="2676580"/>
          <a:ext cx="4402184" cy="3593590"/>
        </p:xfrm>
        <a:graphic>
          <a:graphicData uri="http://schemas.openxmlformats.org/drawingml/2006/table">
            <a:tbl>
              <a:tblPr firstRow="1" firstCol="1" bandRow="1"/>
              <a:tblGrid>
                <a:gridCol w="2088905">
                  <a:extLst>
                    <a:ext uri="{9D8B030D-6E8A-4147-A177-3AD203B41FA5}">
                      <a16:colId xmlns:a16="http://schemas.microsoft.com/office/drawing/2014/main" val="932731848"/>
                    </a:ext>
                  </a:extLst>
                </a:gridCol>
                <a:gridCol w="2313279">
                  <a:extLst>
                    <a:ext uri="{9D8B030D-6E8A-4147-A177-3AD203B41FA5}">
                      <a16:colId xmlns:a16="http://schemas.microsoft.com/office/drawing/2014/main" val="847559639"/>
                    </a:ext>
                  </a:extLst>
                </a:gridCol>
              </a:tblGrid>
              <a:tr h="326690">
                <a:tc>
                  <a:txBody>
                    <a:bodyPr/>
                    <a:lstStyle/>
                    <a:p>
                      <a:pPr>
                        <a:lnSpc>
                          <a:spcPct val="115000"/>
                        </a:lnSpc>
                        <a:spcAft>
                          <a:spcPts val="0"/>
                        </a:spcAft>
                        <a:tabLst>
                          <a:tab pos="5220335" algn="l"/>
                        </a:tabLs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INFORMAL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15000"/>
                        </a:lnSpc>
                        <a:spcAft>
                          <a:spcPts val="0"/>
                        </a:spcAft>
                        <a:tabLst>
                          <a:tab pos="5220335" algn="l"/>
                        </a:tabLst>
                      </a:pPr>
                      <a:r>
                        <a:rPr lang="en-US" sz="1600" b="1">
                          <a:effectLst/>
                          <a:latin typeface="Times New Roman" panose="02020603050405020304" pitchFamily="18" charset="0"/>
                          <a:ea typeface="Times New Roman" panose="02020603050405020304" pitchFamily="18" charset="0"/>
                          <a:cs typeface="Times New Roman" panose="02020603050405020304" pitchFamily="18" charset="0"/>
                        </a:rPr>
                        <a:t>FORMAL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48980454"/>
                  </a:ext>
                </a:extLst>
              </a:tr>
              <a:tr h="326690">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11. to seem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9178285"/>
                  </a:ext>
                </a:extLst>
              </a:tr>
              <a:tr h="326690">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12. to come from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0167483"/>
                  </a:ext>
                </a:extLst>
              </a:tr>
              <a:tr h="326690">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13. goal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1869567"/>
                  </a:ext>
                </a:extLst>
              </a:tr>
              <a:tr h="326690">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14. but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1361435"/>
                  </a:ext>
                </a:extLst>
              </a:tr>
              <a:tr h="326690">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15.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to cause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6387086"/>
                  </a:ext>
                </a:extLst>
              </a:tr>
              <a:tr h="326690">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16. plus/also</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3010058"/>
                  </a:ext>
                </a:extLst>
              </a:tr>
              <a:tr h="326690">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finally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5940321"/>
                  </a:ext>
                </a:extLst>
              </a:tr>
              <a:tr h="326690">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18. I think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7321165"/>
                  </a:ext>
                </a:extLst>
              </a:tr>
              <a:tr h="326690">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therefore/thus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3439521"/>
                  </a:ext>
                </a:extLst>
              </a:tr>
              <a:tr h="326690">
                <a:tc>
                  <a:txBody>
                    <a:bodyPr/>
                    <a:lstStyle/>
                    <a:p>
                      <a:pPr>
                        <a:lnSpc>
                          <a:spcPct val="115000"/>
                        </a:lnSpc>
                        <a:spcAft>
                          <a:spcPts val="0"/>
                        </a:spcAft>
                        <a:tabLst>
                          <a:tab pos="5220335" algn="l"/>
                        </a:tabLs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20. to sum up</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220335"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7567" marR="67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5149778"/>
                  </a:ext>
                </a:extLst>
              </a:tr>
            </a:tbl>
          </a:graphicData>
        </a:graphic>
      </p:graphicFrame>
      <p:sp>
        <p:nvSpPr>
          <p:cNvPr id="7" name="Rectangle 6"/>
          <p:cNvSpPr/>
          <p:nvPr/>
        </p:nvSpPr>
        <p:spPr>
          <a:xfrm>
            <a:off x="4034117" y="2931458"/>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TO DISCOVER</a:t>
            </a:r>
            <a:endParaRPr lang="en-US" b="1" dirty="0">
              <a:solidFill>
                <a:schemeClr val="tx1"/>
              </a:solidFill>
            </a:endParaRPr>
          </a:p>
        </p:txBody>
      </p:sp>
      <p:sp>
        <p:nvSpPr>
          <p:cNvPr id="8" name="Rectangle 7"/>
          <p:cNvSpPr/>
          <p:nvPr/>
        </p:nvSpPr>
        <p:spPr>
          <a:xfrm>
            <a:off x="4052047" y="3231776"/>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TO EXAMINE</a:t>
            </a:r>
            <a:endParaRPr lang="en-US" b="1" dirty="0">
              <a:solidFill>
                <a:schemeClr val="tx1"/>
              </a:solidFill>
            </a:endParaRPr>
          </a:p>
        </p:txBody>
      </p:sp>
      <p:sp>
        <p:nvSpPr>
          <p:cNvPr id="9" name="Rectangle 8"/>
          <p:cNvSpPr/>
          <p:nvPr/>
        </p:nvSpPr>
        <p:spPr>
          <a:xfrm>
            <a:off x="4065493" y="3944470"/>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RECORDS</a:t>
            </a:r>
            <a:endParaRPr lang="en-US" b="1" dirty="0">
              <a:solidFill>
                <a:schemeClr val="tx1"/>
              </a:solidFill>
            </a:endParaRPr>
          </a:p>
        </p:txBody>
      </p:sp>
      <p:sp>
        <p:nvSpPr>
          <p:cNvPr id="10" name="Rectangle 9"/>
          <p:cNvSpPr/>
          <p:nvPr/>
        </p:nvSpPr>
        <p:spPr>
          <a:xfrm>
            <a:off x="4078941" y="4630270"/>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TO REPRESENT</a:t>
            </a:r>
            <a:endParaRPr lang="en-US" b="1" dirty="0">
              <a:solidFill>
                <a:schemeClr val="tx1"/>
              </a:solidFill>
            </a:endParaRPr>
          </a:p>
        </p:txBody>
      </p:sp>
      <p:sp>
        <p:nvSpPr>
          <p:cNvPr id="11" name="Rectangle 10"/>
          <p:cNvSpPr/>
          <p:nvPr/>
        </p:nvSpPr>
        <p:spPr>
          <a:xfrm>
            <a:off x="4119281" y="5100917"/>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ACCOUNT</a:t>
            </a:r>
            <a:endParaRPr lang="en-US" b="1" dirty="0">
              <a:solidFill>
                <a:schemeClr val="tx1"/>
              </a:solidFill>
            </a:endParaRPr>
          </a:p>
        </p:txBody>
      </p:sp>
      <p:sp>
        <p:nvSpPr>
          <p:cNvPr id="12" name="Rectangle 11"/>
          <p:cNvSpPr/>
          <p:nvPr/>
        </p:nvSpPr>
        <p:spPr>
          <a:xfrm>
            <a:off x="4132728" y="5463987"/>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TO OMIT</a:t>
            </a:r>
            <a:endParaRPr lang="en-US" b="1" dirty="0">
              <a:solidFill>
                <a:schemeClr val="tx1"/>
              </a:solidFill>
            </a:endParaRPr>
          </a:p>
        </p:txBody>
      </p:sp>
      <p:sp>
        <p:nvSpPr>
          <p:cNvPr id="13" name="Rectangle 12"/>
          <p:cNvSpPr/>
          <p:nvPr/>
        </p:nvSpPr>
        <p:spPr>
          <a:xfrm>
            <a:off x="4132729" y="5759823"/>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TO RECORD</a:t>
            </a:r>
            <a:endParaRPr lang="en-US" b="1" dirty="0">
              <a:solidFill>
                <a:schemeClr val="tx1"/>
              </a:solidFill>
            </a:endParaRPr>
          </a:p>
        </p:txBody>
      </p:sp>
      <p:sp>
        <p:nvSpPr>
          <p:cNvPr id="14" name="Rectangle 13"/>
          <p:cNvSpPr/>
          <p:nvPr/>
        </p:nvSpPr>
        <p:spPr>
          <a:xfrm>
            <a:off x="4119282" y="6028764"/>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TO FOCUS ON</a:t>
            </a:r>
            <a:endParaRPr lang="en-US" b="1" dirty="0">
              <a:solidFill>
                <a:schemeClr val="tx1"/>
              </a:solidFill>
            </a:endParaRPr>
          </a:p>
        </p:txBody>
      </p:sp>
      <p:sp>
        <p:nvSpPr>
          <p:cNvPr id="15" name="Rectangle 14"/>
          <p:cNvSpPr/>
          <p:nvPr/>
        </p:nvSpPr>
        <p:spPr>
          <a:xfrm>
            <a:off x="9148482" y="3043517"/>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TO APPEAR</a:t>
            </a:r>
            <a:endParaRPr lang="en-US" b="1" dirty="0">
              <a:solidFill>
                <a:schemeClr val="tx1"/>
              </a:solidFill>
            </a:endParaRPr>
          </a:p>
        </p:txBody>
      </p:sp>
      <p:sp>
        <p:nvSpPr>
          <p:cNvPr id="16" name="Rectangle 15"/>
          <p:cNvSpPr/>
          <p:nvPr/>
        </p:nvSpPr>
        <p:spPr>
          <a:xfrm>
            <a:off x="9188822" y="3366246"/>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TO ORIGINATE</a:t>
            </a:r>
            <a:endParaRPr lang="en-US" b="1" dirty="0">
              <a:solidFill>
                <a:schemeClr val="tx1"/>
              </a:solidFill>
            </a:endParaRPr>
          </a:p>
        </p:txBody>
      </p:sp>
      <p:sp>
        <p:nvSpPr>
          <p:cNvPr id="17" name="Rectangle 16"/>
          <p:cNvSpPr/>
          <p:nvPr/>
        </p:nvSpPr>
        <p:spPr>
          <a:xfrm>
            <a:off x="9161929" y="3688976"/>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AIM</a:t>
            </a:r>
            <a:endParaRPr lang="en-US" b="1" dirty="0">
              <a:solidFill>
                <a:schemeClr val="tx1"/>
              </a:solidFill>
            </a:endParaRPr>
          </a:p>
        </p:txBody>
      </p:sp>
      <p:sp>
        <p:nvSpPr>
          <p:cNvPr id="18" name="Rectangle 17"/>
          <p:cNvSpPr/>
          <p:nvPr/>
        </p:nvSpPr>
        <p:spPr>
          <a:xfrm>
            <a:off x="9175376" y="4011705"/>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HOWEVER</a:t>
            </a:r>
            <a:endParaRPr lang="en-US" b="1" dirty="0">
              <a:solidFill>
                <a:schemeClr val="tx1"/>
              </a:solidFill>
            </a:endParaRPr>
          </a:p>
        </p:txBody>
      </p:sp>
      <p:sp>
        <p:nvSpPr>
          <p:cNvPr id="19" name="Rectangle 18"/>
          <p:cNvSpPr/>
          <p:nvPr/>
        </p:nvSpPr>
        <p:spPr>
          <a:xfrm>
            <a:off x="7023847" y="4370295"/>
            <a:ext cx="2012578" cy="233082"/>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TO BRING ABOUT</a:t>
            </a:r>
            <a:endParaRPr lang="en-US" b="1" dirty="0">
              <a:solidFill>
                <a:schemeClr val="tx1"/>
              </a:solidFill>
            </a:endParaRPr>
          </a:p>
        </p:txBody>
      </p:sp>
      <p:sp>
        <p:nvSpPr>
          <p:cNvPr id="20" name="Rectangle 19"/>
          <p:cNvSpPr/>
          <p:nvPr/>
        </p:nvSpPr>
        <p:spPr>
          <a:xfrm>
            <a:off x="8503022" y="4679612"/>
            <a:ext cx="2891118" cy="24653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MOREOVER/IN ADDITION</a:t>
            </a:r>
            <a:endParaRPr lang="en-US" b="1" dirty="0">
              <a:solidFill>
                <a:schemeClr val="tx1"/>
              </a:solidFill>
            </a:endParaRPr>
          </a:p>
        </p:txBody>
      </p:sp>
      <p:sp>
        <p:nvSpPr>
          <p:cNvPr id="21" name="Rectangle 20"/>
          <p:cNvSpPr/>
          <p:nvPr/>
        </p:nvSpPr>
        <p:spPr>
          <a:xfrm>
            <a:off x="7064188" y="4961965"/>
            <a:ext cx="1945342" cy="286869"/>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IN THE END</a:t>
            </a:r>
            <a:endParaRPr lang="en-US" b="1" dirty="0">
              <a:solidFill>
                <a:schemeClr val="tx1"/>
              </a:solidFill>
            </a:endParaRPr>
          </a:p>
        </p:txBody>
      </p:sp>
      <p:sp>
        <p:nvSpPr>
          <p:cNvPr id="22" name="Rectangle 21"/>
          <p:cNvSpPr/>
          <p:nvPr/>
        </p:nvSpPr>
        <p:spPr>
          <a:xfrm>
            <a:off x="9148482" y="5329517"/>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IN MY OPINION</a:t>
            </a:r>
            <a:endParaRPr lang="en-US" b="1" dirty="0">
              <a:solidFill>
                <a:schemeClr val="tx1"/>
              </a:solidFill>
            </a:endParaRPr>
          </a:p>
        </p:txBody>
      </p:sp>
      <p:sp>
        <p:nvSpPr>
          <p:cNvPr id="23" name="Rectangle 22"/>
          <p:cNvSpPr/>
          <p:nvPr/>
        </p:nvSpPr>
        <p:spPr>
          <a:xfrm>
            <a:off x="7104528" y="5688106"/>
            <a:ext cx="1972237" cy="219634"/>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SO</a:t>
            </a:r>
            <a:endParaRPr lang="en-US" b="1" dirty="0">
              <a:solidFill>
                <a:schemeClr val="tx1"/>
              </a:solidFill>
            </a:endParaRPr>
          </a:p>
        </p:txBody>
      </p:sp>
      <p:sp>
        <p:nvSpPr>
          <p:cNvPr id="24" name="Rectangle 23"/>
          <p:cNvSpPr/>
          <p:nvPr/>
        </p:nvSpPr>
        <p:spPr>
          <a:xfrm>
            <a:off x="9161929" y="6001870"/>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IN CONCLUSION</a:t>
            </a:r>
            <a:endParaRPr lang="en-US" b="1" dirty="0">
              <a:solidFill>
                <a:schemeClr val="tx1"/>
              </a:solidFill>
            </a:endParaRPr>
          </a:p>
        </p:txBody>
      </p:sp>
      <p:sp>
        <p:nvSpPr>
          <p:cNvPr id="25" name="Rectangle 24"/>
          <p:cNvSpPr/>
          <p:nvPr/>
        </p:nvSpPr>
        <p:spPr>
          <a:xfrm>
            <a:off x="1187823" y="3500717"/>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TO CARRY OUT</a:t>
            </a:r>
            <a:endParaRPr lang="en-US" b="1" dirty="0">
              <a:solidFill>
                <a:schemeClr val="tx1"/>
              </a:solidFill>
            </a:endParaRPr>
          </a:p>
        </p:txBody>
      </p:sp>
      <p:sp>
        <p:nvSpPr>
          <p:cNvPr id="26" name="Rectangle 25"/>
          <p:cNvSpPr/>
          <p:nvPr/>
        </p:nvSpPr>
        <p:spPr>
          <a:xfrm>
            <a:off x="1187823" y="4334434"/>
            <a:ext cx="2232211" cy="242047"/>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TO SET UP</a:t>
            </a:r>
            <a:endParaRPr lang="en-US" b="1" dirty="0">
              <a:solidFill>
                <a:schemeClr val="tx1"/>
              </a:solidFill>
            </a:endParaRPr>
          </a:p>
        </p:txBody>
      </p:sp>
    </p:spTree>
    <p:extLst>
      <p:ext uri="{BB962C8B-B14F-4D97-AF65-F5344CB8AC3E}">
        <p14:creationId xmlns:p14="http://schemas.microsoft.com/office/powerpoint/2010/main" val="44746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 calcmode="lin" valueType="num">
                                      <p:cBhvr additive="base">
                                        <p:cTn id="37" dur="500" fill="hold"/>
                                        <p:tgtEl>
                                          <p:spTgt spid="25"/>
                                        </p:tgtEl>
                                        <p:attrNameLst>
                                          <p:attrName>ppt_x</p:attrName>
                                        </p:attrNameLst>
                                      </p:cBhvr>
                                      <p:tavLst>
                                        <p:tav tm="0">
                                          <p:val>
                                            <p:strVal val="#ppt_x"/>
                                          </p:val>
                                        </p:tav>
                                        <p:tav tm="100000">
                                          <p:val>
                                            <p:strVal val="#ppt_x"/>
                                          </p:val>
                                        </p:tav>
                                      </p:tavLst>
                                    </p:anim>
                                    <p:anim calcmode="lin" valueType="num">
                                      <p:cBhvr additive="base">
                                        <p:cTn id="3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 calcmode="lin" valueType="num">
                                      <p:cBhvr additive="base">
                                        <p:cTn id="49" dur="500" fill="hold"/>
                                        <p:tgtEl>
                                          <p:spTgt spid="26"/>
                                        </p:tgtEl>
                                        <p:attrNameLst>
                                          <p:attrName>ppt_x</p:attrName>
                                        </p:attrNameLst>
                                      </p:cBhvr>
                                      <p:tavLst>
                                        <p:tav tm="0">
                                          <p:val>
                                            <p:strVal val="#ppt_x"/>
                                          </p:val>
                                        </p:tav>
                                        <p:tav tm="100000">
                                          <p:val>
                                            <p:strVal val="#ppt_x"/>
                                          </p:val>
                                        </p:tav>
                                      </p:tavLst>
                                    </p:anim>
                                    <p:anim calcmode="lin" valueType="num">
                                      <p:cBhvr additive="base">
                                        <p:cTn id="5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1"/>
                                        </p:tgtEl>
                                        <p:attrNameLst>
                                          <p:attrName>style.visibility</p:attrName>
                                        </p:attrNameLst>
                                      </p:cBhvr>
                                      <p:to>
                                        <p:strVal val="visible"/>
                                      </p:to>
                                    </p:set>
                                    <p:anim calcmode="lin" valueType="num">
                                      <p:cBhvr additive="base">
                                        <p:cTn id="61" dur="500" fill="hold"/>
                                        <p:tgtEl>
                                          <p:spTgt spid="11"/>
                                        </p:tgtEl>
                                        <p:attrNameLst>
                                          <p:attrName>ppt_x</p:attrName>
                                        </p:attrNameLst>
                                      </p:cBhvr>
                                      <p:tavLst>
                                        <p:tav tm="0">
                                          <p:val>
                                            <p:strVal val="#ppt_x"/>
                                          </p:val>
                                        </p:tav>
                                        <p:tav tm="100000">
                                          <p:val>
                                            <p:strVal val="#ppt_x"/>
                                          </p:val>
                                        </p:tav>
                                      </p:tavLst>
                                    </p:anim>
                                    <p:anim calcmode="lin" valueType="num">
                                      <p:cBhvr additive="base">
                                        <p:cTn id="6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anim calcmode="lin" valueType="num">
                                      <p:cBhvr additive="base">
                                        <p:cTn id="67" dur="500" fill="hold"/>
                                        <p:tgtEl>
                                          <p:spTgt spid="12"/>
                                        </p:tgtEl>
                                        <p:attrNameLst>
                                          <p:attrName>ppt_x</p:attrName>
                                        </p:attrNameLst>
                                      </p:cBhvr>
                                      <p:tavLst>
                                        <p:tav tm="0">
                                          <p:val>
                                            <p:strVal val="#ppt_x"/>
                                          </p:val>
                                        </p:tav>
                                        <p:tav tm="100000">
                                          <p:val>
                                            <p:strVal val="#ppt_x"/>
                                          </p:val>
                                        </p:tav>
                                      </p:tavLst>
                                    </p:anim>
                                    <p:anim calcmode="lin" valueType="num">
                                      <p:cBhvr additive="base">
                                        <p:cTn id="6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 calcmode="lin" valueType="num">
                                      <p:cBhvr additive="base">
                                        <p:cTn id="73" dur="500" fill="hold"/>
                                        <p:tgtEl>
                                          <p:spTgt spid="13"/>
                                        </p:tgtEl>
                                        <p:attrNameLst>
                                          <p:attrName>ppt_x</p:attrName>
                                        </p:attrNameLst>
                                      </p:cBhvr>
                                      <p:tavLst>
                                        <p:tav tm="0">
                                          <p:val>
                                            <p:strVal val="#ppt_x"/>
                                          </p:val>
                                        </p:tav>
                                        <p:tav tm="100000">
                                          <p:val>
                                            <p:strVal val="#ppt_x"/>
                                          </p:val>
                                        </p:tav>
                                      </p:tavLst>
                                    </p:anim>
                                    <p:anim calcmode="lin" valueType="num">
                                      <p:cBhvr additive="base">
                                        <p:cTn id="7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4"/>
                                        </p:tgtEl>
                                        <p:attrNameLst>
                                          <p:attrName>style.visibility</p:attrName>
                                        </p:attrNameLst>
                                      </p:cBhvr>
                                      <p:to>
                                        <p:strVal val="visible"/>
                                      </p:to>
                                    </p:set>
                                    <p:anim calcmode="lin" valueType="num">
                                      <p:cBhvr additive="base">
                                        <p:cTn id="79" dur="500" fill="hold"/>
                                        <p:tgtEl>
                                          <p:spTgt spid="14"/>
                                        </p:tgtEl>
                                        <p:attrNameLst>
                                          <p:attrName>ppt_x</p:attrName>
                                        </p:attrNameLst>
                                      </p:cBhvr>
                                      <p:tavLst>
                                        <p:tav tm="0">
                                          <p:val>
                                            <p:strVal val="#ppt_x"/>
                                          </p:val>
                                        </p:tav>
                                        <p:tav tm="100000">
                                          <p:val>
                                            <p:strVal val="#ppt_x"/>
                                          </p:val>
                                        </p:tav>
                                      </p:tavLst>
                                    </p:anim>
                                    <p:anim calcmode="lin" valueType="num">
                                      <p:cBhvr additive="base">
                                        <p:cTn id="8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5"/>
                                        </p:tgtEl>
                                        <p:attrNameLst>
                                          <p:attrName>style.visibility</p:attrName>
                                        </p:attrNameLst>
                                      </p:cBhvr>
                                      <p:to>
                                        <p:strVal val="visible"/>
                                      </p:to>
                                    </p:set>
                                    <p:anim calcmode="lin" valueType="num">
                                      <p:cBhvr additive="base">
                                        <p:cTn id="85" dur="500" fill="hold"/>
                                        <p:tgtEl>
                                          <p:spTgt spid="15"/>
                                        </p:tgtEl>
                                        <p:attrNameLst>
                                          <p:attrName>ppt_x</p:attrName>
                                        </p:attrNameLst>
                                      </p:cBhvr>
                                      <p:tavLst>
                                        <p:tav tm="0">
                                          <p:val>
                                            <p:strVal val="#ppt_x"/>
                                          </p:val>
                                        </p:tav>
                                        <p:tav tm="100000">
                                          <p:val>
                                            <p:strVal val="#ppt_x"/>
                                          </p:val>
                                        </p:tav>
                                      </p:tavLst>
                                    </p:anim>
                                    <p:anim calcmode="lin" valueType="num">
                                      <p:cBhvr additive="base">
                                        <p:cTn id="8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6"/>
                                        </p:tgtEl>
                                        <p:attrNameLst>
                                          <p:attrName>style.visibility</p:attrName>
                                        </p:attrNameLst>
                                      </p:cBhvr>
                                      <p:to>
                                        <p:strVal val="visible"/>
                                      </p:to>
                                    </p:set>
                                    <p:anim calcmode="lin" valueType="num">
                                      <p:cBhvr additive="base">
                                        <p:cTn id="91" dur="500" fill="hold"/>
                                        <p:tgtEl>
                                          <p:spTgt spid="16"/>
                                        </p:tgtEl>
                                        <p:attrNameLst>
                                          <p:attrName>ppt_x</p:attrName>
                                        </p:attrNameLst>
                                      </p:cBhvr>
                                      <p:tavLst>
                                        <p:tav tm="0">
                                          <p:val>
                                            <p:strVal val="#ppt_x"/>
                                          </p:val>
                                        </p:tav>
                                        <p:tav tm="100000">
                                          <p:val>
                                            <p:strVal val="#ppt_x"/>
                                          </p:val>
                                        </p:tav>
                                      </p:tavLst>
                                    </p:anim>
                                    <p:anim calcmode="lin" valueType="num">
                                      <p:cBhvr additive="base">
                                        <p:cTn id="9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7"/>
                                        </p:tgtEl>
                                        <p:attrNameLst>
                                          <p:attrName>style.visibility</p:attrName>
                                        </p:attrNameLst>
                                      </p:cBhvr>
                                      <p:to>
                                        <p:strVal val="visible"/>
                                      </p:to>
                                    </p:set>
                                    <p:anim calcmode="lin" valueType="num">
                                      <p:cBhvr additive="base">
                                        <p:cTn id="97" dur="500" fill="hold"/>
                                        <p:tgtEl>
                                          <p:spTgt spid="17"/>
                                        </p:tgtEl>
                                        <p:attrNameLst>
                                          <p:attrName>ppt_x</p:attrName>
                                        </p:attrNameLst>
                                      </p:cBhvr>
                                      <p:tavLst>
                                        <p:tav tm="0">
                                          <p:val>
                                            <p:strVal val="#ppt_x"/>
                                          </p:val>
                                        </p:tav>
                                        <p:tav tm="100000">
                                          <p:val>
                                            <p:strVal val="#ppt_x"/>
                                          </p:val>
                                        </p:tav>
                                      </p:tavLst>
                                    </p:anim>
                                    <p:anim calcmode="lin" valueType="num">
                                      <p:cBhvr additive="base">
                                        <p:cTn id="9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18"/>
                                        </p:tgtEl>
                                        <p:attrNameLst>
                                          <p:attrName>style.visibility</p:attrName>
                                        </p:attrNameLst>
                                      </p:cBhvr>
                                      <p:to>
                                        <p:strVal val="visible"/>
                                      </p:to>
                                    </p:set>
                                    <p:anim calcmode="lin" valueType="num">
                                      <p:cBhvr additive="base">
                                        <p:cTn id="103" dur="500" fill="hold"/>
                                        <p:tgtEl>
                                          <p:spTgt spid="18"/>
                                        </p:tgtEl>
                                        <p:attrNameLst>
                                          <p:attrName>ppt_x</p:attrName>
                                        </p:attrNameLst>
                                      </p:cBhvr>
                                      <p:tavLst>
                                        <p:tav tm="0">
                                          <p:val>
                                            <p:strVal val="#ppt_x"/>
                                          </p:val>
                                        </p:tav>
                                        <p:tav tm="100000">
                                          <p:val>
                                            <p:strVal val="#ppt_x"/>
                                          </p:val>
                                        </p:tav>
                                      </p:tavLst>
                                    </p:anim>
                                    <p:anim calcmode="lin" valueType="num">
                                      <p:cBhvr additive="base">
                                        <p:cTn id="10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19"/>
                                        </p:tgtEl>
                                        <p:attrNameLst>
                                          <p:attrName>style.visibility</p:attrName>
                                        </p:attrNameLst>
                                      </p:cBhvr>
                                      <p:to>
                                        <p:strVal val="visible"/>
                                      </p:to>
                                    </p:set>
                                    <p:anim calcmode="lin" valueType="num">
                                      <p:cBhvr additive="base">
                                        <p:cTn id="109" dur="500" fill="hold"/>
                                        <p:tgtEl>
                                          <p:spTgt spid="19"/>
                                        </p:tgtEl>
                                        <p:attrNameLst>
                                          <p:attrName>ppt_x</p:attrName>
                                        </p:attrNameLst>
                                      </p:cBhvr>
                                      <p:tavLst>
                                        <p:tav tm="0">
                                          <p:val>
                                            <p:strVal val="#ppt_x"/>
                                          </p:val>
                                        </p:tav>
                                        <p:tav tm="100000">
                                          <p:val>
                                            <p:strVal val="#ppt_x"/>
                                          </p:val>
                                        </p:tav>
                                      </p:tavLst>
                                    </p:anim>
                                    <p:anim calcmode="lin" valueType="num">
                                      <p:cBhvr additive="base">
                                        <p:cTn id="11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0"/>
                                        </p:tgtEl>
                                        <p:attrNameLst>
                                          <p:attrName>style.visibility</p:attrName>
                                        </p:attrNameLst>
                                      </p:cBhvr>
                                      <p:to>
                                        <p:strVal val="visible"/>
                                      </p:to>
                                    </p:set>
                                    <p:anim calcmode="lin" valueType="num">
                                      <p:cBhvr additive="base">
                                        <p:cTn id="115" dur="500" fill="hold"/>
                                        <p:tgtEl>
                                          <p:spTgt spid="20"/>
                                        </p:tgtEl>
                                        <p:attrNameLst>
                                          <p:attrName>ppt_x</p:attrName>
                                        </p:attrNameLst>
                                      </p:cBhvr>
                                      <p:tavLst>
                                        <p:tav tm="0">
                                          <p:val>
                                            <p:strVal val="#ppt_x"/>
                                          </p:val>
                                        </p:tav>
                                        <p:tav tm="100000">
                                          <p:val>
                                            <p:strVal val="#ppt_x"/>
                                          </p:val>
                                        </p:tav>
                                      </p:tavLst>
                                    </p:anim>
                                    <p:anim calcmode="lin" valueType="num">
                                      <p:cBhvr additive="base">
                                        <p:cTn id="11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1"/>
                                        </p:tgtEl>
                                        <p:attrNameLst>
                                          <p:attrName>style.visibility</p:attrName>
                                        </p:attrNameLst>
                                      </p:cBhvr>
                                      <p:to>
                                        <p:strVal val="visible"/>
                                      </p:to>
                                    </p:set>
                                    <p:anim calcmode="lin" valueType="num">
                                      <p:cBhvr additive="base">
                                        <p:cTn id="121" dur="500" fill="hold"/>
                                        <p:tgtEl>
                                          <p:spTgt spid="21"/>
                                        </p:tgtEl>
                                        <p:attrNameLst>
                                          <p:attrName>ppt_x</p:attrName>
                                        </p:attrNameLst>
                                      </p:cBhvr>
                                      <p:tavLst>
                                        <p:tav tm="0">
                                          <p:val>
                                            <p:strVal val="#ppt_x"/>
                                          </p:val>
                                        </p:tav>
                                        <p:tav tm="100000">
                                          <p:val>
                                            <p:strVal val="#ppt_x"/>
                                          </p:val>
                                        </p:tav>
                                      </p:tavLst>
                                    </p:anim>
                                    <p:anim calcmode="lin" valueType="num">
                                      <p:cBhvr additive="base">
                                        <p:cTn id="12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2"/>
                                        </p:tgtEl>
                                        <p:attrNameLst>
                                          <p:attrName>style.visibility</p:attrName>
                                        </p:attrNameLst>
                                      </p:cBhvr>
                                      <p:to>
                                        <p:strVal val="visible"/>
                                      </p:to>
                                    </p:set>
                                    <p:anim calcmode="lin" valueType="num">
                                      <p:cBhvr additive="base">
                                        <p:cTn id="127" dur="500" fill="hold"/>
                                        <p:tgtEl>
                                          <p:spTgt spid="22"/>
                                        </p:tgtEl>
                                        <p:attrNameLst>
                                          <p:attrName>ppt_x</p:attrName>
                                        </p:attrNameLst>
                                      </p:cBhvr>
                                      <p:tavLst>
                                        <p:tav tm="0">
                                          <p:val>
                                            <p:strVal val="#ppt_x"/>
                                          </p:val>
                                        </p:tav>
                                        <p:tav tm="100000">
                                          <p:val>
                                            <p:strVal val="#ppt_x"/>
                                          </p:val>
                                        </p:tav>
                                      </p:tavLst>
                                    </p:anim>
                                    <p:anim calcmode="lin" valueType="num">
                                      <p:cBhvr additive="base">
                                        <p:cTn id="12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23"/>
                                        </p:tgtEl>
                                        <p:attrNameLst>
                                          <p:attrName>style.visibility</p:attrName>
                                        </p:attrNameLst>
                                      </p:cBhvr>
                                      <p:to>
                                        <p:strVal val="visible"/>
                                      </p:to>
                                    </p:set>
                                    <p:anim calcmode="lin" valueType="num">
                                      <p:cBhvr additive="base">
                                        <p:cTn id="133" dur="500" fill="hold"/>
                                        <p:tgtEl>
                                          <p:spTgt spid="23"/>
                                        </p:tgtEl>
                                        <p:attrNameLst>
                                          <p:attrName>ppt_x</p:attrName>
                                        </p:attrNameLst>
                                      </p:cBhvr>
                                      <p:tavLst>
                                        <p:tav tm="0">
                                          <p:val>
                                            <p:strVal val="#ppt_x"/>
                                          </p:val>
                                        </p:tav>
                                        <p:tav tm="100000">
                                          <p:val>
                                            <p:strVal val="#ppt_x"/>
                                          </p:val>
                                        </p:tav>
                                      </p:tavLst>
                                    </p:anim>
                                    <p:anim calcmode="lin" valueType="num">
                                      <p:cBhvr additive="base">
                                        <p:cTn id="13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24"/>
                                        </p:tgtEl>
                                        <p:attrNameLst>
                                          <p:attrName>style.visibility</p:attrName>
                                        </p:attrNameLst>
                                      </p:cBhvr>
                                      <p:to>
                                        <p:strVal val="visible"/>
                                      </p:to>
                                    </p:set>
                                    <p:anim calcmode="lin" valueType="num">
                                      <p:cBhvr additive="base">
                                        <p:cTn id="139" dur="500" fill="hold"/>
                                        <p:tgtEl>
                                          <p:spTgt spid="24"/>
                                        </p:tgtEl>
                                        <p:attrNameLst>
                                          <p:attrName>ppt_x</p:attrName>
                                        </p:attrNameLst>
                                      </p:cBhvr>
                                      <p:tavLst>
                                        <p:tav tm="0">
                                          <p:val>
                                            <p:strVal val="#ppt_x"/>
                                          </p:val>
                                        </p:tav>
                                        <p:tav tm="100000">
                                          <p:val>
                                            <p:strVal val="#ppt_x"/>
                                          </p:val>
                                        </p:tav>
                                      </p:tavLst>
                                    </p:anim>
                                    <p:anim calcmode="lin" valueType="num">
                                      <p:cBhvr additive="base">
                                        <p:cTn id="14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0996"/>
            <a:ext cx="10515600" cy="441698"/>
          </a:xfrm>
        </p:spPr>
        <p:txBody>
          <a:bodyPr>
            <a:normAutofit fontScale="90000"/>
          </a:bodyPr>
          <a:lstStyle/>
          <a:p>
            <a:r>
              <a:rPr lang="en-US" b="1" dirty="0">
                <a:solidFill>
                  <a:prstClr val="black"/>
                </a:solidFill>
              </a:rPr>
              <a:t>INFORMAL → FORMAL               </a:t>
            </a:r>
            <a:r>
              <a:rPr lang="en-US" dirty="0">
                <a:solidFill>
                  <a:prstClr val="black"/>
                </a:solidFill>
              </a:rPr>
              <a:t>Textbook, p. 48-49</a:t>
            </a:r>
            <a:endParaRPr lang="en-US" dirty="0"/>
          </a:p>
        </p:txBody>
      </p:sp>
      <p:sp>
        <p:nvSpPr>
          <p:cNvPr id="4" name="Rectangle 3"/>
          <p:cNvSpPr/>
          <p:nvPr/>
        </p:nvSpPr>
        <p:spPr>
          <a:xfrm>
            <a:off x="883290" y="1329873"/>
            <a:ext cx="10345004" cy="5189113"/>
          </a:xfrm>
          <a:prstGeom prst="rect">
            <a:avLst/>
          </a:prstGeom>
        </p:spPr>
        <p:txBody>
          <a:bodyPr wrap="square">
            <a:spAutoFit/>
          </a:bodyPr>
          <a:lstStyle/>
          <a:p>
            <a:pPr algn="just">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1. A historical investigation is not just about facts and dates. It is what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you</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______________</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that</a:t>
            </a:r>
            <a:r>
              <a:rPr lang="en-US" dirty="0">
                <a:latin typeface="Times New Roman" panose="02020603050405020304" pitchFamily="18" charset="0"/>
                <a:ea typeface="Times New Roman" panose="02020603050405020304" pitchFamily="18" charset="0"/>
                <a:cs typeface="Times New Roman" panose="02020603050405020304" pitchFamily="18" charset="0"/>
              </a:rPr>
              <a:t> makes is more interesting.</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2.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It____________that</a:t>
            </a:r>
            <a:r>
              <a:rPr lang="en-US" dirty="0">
                <a:latin typeface="Times New Roman" panose="02020603050405020304" pitchFamily="18" charset="0"/>
                <a:ea typeface="Times New Roman" panose="02020603050405020304" pitchFamily="18" charset="0"/>
                <a:cs typeface="Times New Roman" panose="02020603050405020304" pitchFamily="18" charset="0"/>
              </a:rPr>
              <a:t> in this historical investigation some facts have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been_____________on</a:t>
            </a:r>
            <a:r>
              <a:rPr lang="en-US" dirty="0">
                <a:latin typeface="Times New Roman" panose="02020603050405020304" pitchFamily="18" charset="0"/>
                <a:ea typeface="Times New Roman" panose="02020603050405020304" pitchFamily="18" charset="0"/>
                <a:cs typeface="Times New Roman" panose="02020603050405020304" pitchFamily="18" charset="0"/>
              </a:rPr>
              <a:t> purpose.</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3. These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acheological</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findings</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_____________</a:t>
            </a:r>
            <a:r>
              <a:rPr lang="en-US" dirty="0" err="1">
                <a:latin typeface="Times New Roman" panose="02020603050405020304" pitchFamily="18" charset="0"/>
                <a:ea typeface="Times New Roman" panose="02020603050405020304" pitchFamily="18" charset="0"/>
                <a:cs typeface="Times New Roman" panose="02020603050405020304" pitchFamily="18" charset="0"/>
              </a:rPr>
              <a:t>important</a:t>
            </a:r>
            <a:r>
              <a:rPr lang="en-US" dirty="0">
                <a:latin typeface="Times New Roman" panose="02020603050405020304" pitchFamily="18" charset="0"/>
                <a:ea typeface="Times New Roman" panose="02020603050405020304" pitchFamily="18" charset="0"/>
                <a:cs typeface="Times New Roman" panose="02020603050405020304" pitchFamily="18" charset="0"/>
              </a:rPr>
              <a:t> sources of evidence.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4. We need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to</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_____________</a:t>
            </a:r>
            <a:r>
              <a:rPr lang="en-US" dirty="0" err="1">
                <a:latin typeface="Times New Roman" panose="02020603050405020304" pitchFamily="18" charset="0"/>
                <a:ea typeface="Times New Roman" panose="02020603050405020304" pitchFamily="18" charset="0"/>
                <a:cs typeface="Times New Roman" panose="02020603050405020304" pitchFamily="18" charset="0"/>
              </a:rPr>
              <a:t>every</a:t>
            </a:r>
            <a:r>
              <a:rPr lang="en-US" dirty="0">
                <a:latin typeface="Times New Roman" panose="02020603050405020304" pitchFamily="18" charset="0"/>
                <a:ea typeface="Times New Roman" panose="02020603050405020304" pitchFamily="18" charset="0"/>
                <a:cs typeface="Times New Roman" panose="02020603050405020304" pitchFamily="18" charset="0"/>
              </a:rPr>
              <a:t> historical event from an appropriate perspective.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5. This is because a large amount of what we know about certain parts of the ancient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world___________</a:t>
            </a:r>
          </a:p>
          <a:p>
            <a:pPr algn="just">
              <a:lnSpc>
                <a:spcPct val="115000"/>
              </a:lnSpc>
              <a:spcAft>
                <a:spcPts val="0"/>
              </a:spcAft>
              <a:tabLst>
                <a:tab pos="5220335" algn="l"/>
              </a:tabLst>
            </a:pP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from </a:t>
            </a:r>
            <a:r>
              <a:rPr lang="en-US" dirty="0">
                <a:latin typeface="Times New Roman" panose="02020603050405020304" pitchFamily="18" charset="0"/>
                <a:ea typeface="Times New Roman" panose="02020603050405020304" pitchFamily="18" charset="0"/>
                <a:cs typeface="Times New Roman" panose="02020603050405020304" pitchFamily="18" charset="0"/>
              </a:rPr>
              <a:t>his writings.</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6. Herodotus was also the first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to</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____________</a:t>
            </a:r>
            <a:r>
              <a:rPr lang="en-US" dirty="0" err="1">
                <a:latin typeface="Times New Roman" panose="02020603050405020304" pitchFamily="18" charset="0"/>
                <a:ea typeface="Times New Roman" panose="02020603050405020304" pitchFamily="18" charset="0"/>
                <a:cs typeface="Times New Roman" panose="02020603050405020304" pitchFamily="18" charset="0"/>
              </a:rPr>
              <a:t>what</a:t>
            </a:r>
            <a:r>
              <a:rPr lang="en-US" dirty="0">
                <a:latin typeface="Times New Roman" panose="02020603050405020304" pitchFamily="18" charset="0"/>
                <a:ea typeface="Times New Roman" panose="02020603050405020304" pitchFamily="18" charset="0"/>
                <a:cs typeface="Times New Roman" panose="02020603050405020304" pitchFamily="18" charset="0"/>
              </a:rPr>
              <a:t> he read, saw and heard in a planned and ordered manner.</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7.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When</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____________</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their</a:t>
            </a:r>
            <a:r>
              <a:rPr lang="en-US" dirty="0">
                <a:latin typeface="Times New Roman" panose="02020603050405020304" pitchFamily="18" charset="0"/>
                <a:ea typeface="Times New Roman" panose="02020603050405020304" pitchFamily="18" charset="0"/>
                <a:cs typeface="Times New Roman" panose="02020603050405020304" pitchFamily="18" charset="0"/>
              </a:rPr>
              <a:t> investigations (or inquiries), historians rely on the work of many other experts.</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8. Many important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historical</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_____________</a:t>
            </a:r>
            <a:r>
              <a:rPr lang="en-US" dirty="0" err="1">
                <a:latin typeface="Times New Roman" panose="02020603050405020304" pitchFamily="18" charset="0"/>
                <a:ea typeface="Times New Roman" panose="02020603050405020304" pitchFamily="18" charset="0"/>
                <a:cs typeface="Times New Roman" panose="02020603050405020304" pitchFamily="18" charset="0"/>
              </a:rPr>
              <a:t>were</a:t>
            </a:r>
            <a:r>
              <a:rPr lang="en-US" dirty="0">
                <a:latin typeface="Times New Roman" panose="02020603050405020304" pitchFamily="18" charset="0"/>
                <a:ea typeface="Times New Roman" panose="02020603050405020304" pitchFamily="18" charset="0"/>
                <a:cs typeface="Times New Roman" panose="02020603050405020304" pitchFamily="18" charset="0"/>
              </a:rPr>
              <a:t> destroyed by the floods.</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9.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The</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____________</a:t>
            </a:r>
            <a:r>
              <a:rPr lang="en-US" dirty="0" err="1">
                <a:latin typeface="Times New Roman" panose="02020603050405020304" pitchFamily="18" charset="0"/>
                <a:ea typeface="Times New Roman" panose="02020603050405020304" pitchFamily="18" charset="0"/>
                <a:cs typeface="Times New Roman" panose="02020603050405020304" pitchFamily="18" charset="0"/>
              </a:rPr>
              <a:t>of</a:t>
            </a:r>
            <a:r>
              <a:rPr lang="en-US" dirty="0">
                <a:latin typeface="Times New Roman" panose="02020603050405020304" pitchFamily="18" charset="0"/>
                <a:ea typeface="Times New Roman" panose="02020603050405020304" pitchFamily="18" charset="0"/>
                <a:cs typeface="Times New Roman" panose="02020603050405020304" pitchFamily="18" charset="0"/>
              </a:rPr>
              <a:t> this project is to document, and so help to preserve, the tomb’s art.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10. If someone lives through a period of history, but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only</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____________</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their</a:t>
            </a:r>
            <a:r>
              <a:rPr lang="en-US" dirty="0">
                <a:latin typeface="Times New Roman" panose="02020603050405020304" pitchFamily="18" charset="0"/>
                <a:ea typeface="Times New Roman" panose="02020603050405020304" pitchFamily="18" charset="0"/>
                <a:cs typeface="Times New Roman" panose="02020603050405020304" pitchFamily="18" charset="0"/>
              </a:rPr>
              <a:t> memories of it years later, their</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____________(</a:t>
            </a:r>
            <a:r>
              <a:rPr lang="en-US" dirty="0">
                <a:latin typeface="Times New Roman" panose="02020603050405020304" pitchFamily="18" charset="0"/>
                <a:ea typeface="Times New Roman" panose="02020603050405020304" pitchFamily="18" charset="0"/>
                <a:cs typeface="Times New Roman" panose="02020603050405020304" pitchFamily="18" charset="0"/>
              </a:rPr>
              <a:t>a memoir) is not a secondary, but a primary source.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11. This presentation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will</a:t>
            </a:r>
            <a:r>
              <a:rPr lang="en-US" dirty="0" err="1" smtClean="0">
                <a:latin typeface="Times New Roman" panose="02020603050405020304" pitchFamily="18" charset="0"/>
                <a:ea typeface="Times New Roman" panose="02020603050405020304" pitchFamily="18" charset="0"/>
                <a:cs typeface="Times New Roman" panose="02020603050405020304" pitchFamily="18" charset="0"/>
              </a:rPr>
              <a:t>____________</a:t>
            </a:r>
            <a:r>
              <a:rPr lang="en-US" dirty="0" err="1">
                <a:latin typeface="Times New Roman" panose="02020603050405020304" pitchFamily="18" charset="0"/>
                <a:ea typeface="Times New Roman" panose="02020603050405020304" pitchFamily="18" charset="0"/>
                <a:cs typeface="Times New Roman" panose="02020603050405020304" pitchFamily="18" charset="0"/>
              </a:rPr>
              <a:t>on</a:t>
            </a:r>
            <a:r>
              <a:rPr lang="en-US" dirty="0">
                <a:latin typeface="Times New Roman" panose="02020603050405020304" pitchFamily="18" charset="0"/>
                <a:ea typeface="Times New Roman" panose="02020603050405020304" pitchFamily="18" charset="0"/>
                <a:cs typeface="Times New Roman" panose="02020603050405020304" pitchFamily="18" charset="0"/>
              </a:rPr>
              <a:t> some of the differences and similarities of ancient civilizations.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220335"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12. Finding out about the past is not easy.  ____________to the vast gaps in our knowledge and understanding, there are also different opinions about what happened, or might have happened.</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874060" y="807247"/>
            <a:ext cx="10475259" cy="375487"/>
          </a:xfrm>
          <a:prstGeom prst="rect">
            <a:avLst/>
          </a:prstGeom>
          <a:solidFill>
            <a:schemeClr val="accent4">
              <a:lumMod val="20000"/>
              <a:lumOff val="80000"/>
            </a:schemeClr>
          </a:solidFill>
        </p:spPr>
        <p:txBody>
          <a:bodyPr wrap="square">
            <a:spAutoFit/>
          </a:bodyPr>
          <a:lstStyle/>
          <a:p>
            <a:pPr>
              <a:lnSpc>
                <a:spcPct val="115000"/>
              </a:lnSpc>
              <a:spcAft>
                <a:spcPts val="0"/>
              </a:spcAft>
              <a:tabLst>
                <a:tab pos="5220335" algn="l"/>
              </a:tabLst>
            </a:pPr>
            <a:r>
              <a:rPr lang="en-US" sz="1600" b="1" i="1" dirty="0">
                <a:latin typeface="Times New Roman" panose="02020603050405020304" pitchFamily="18" charset="0"/>
                <a:ea typeface="Times New Roman" panose="02020603050405020304" pitchFamily="18" charset="0"/>
                <a:cs typeface="Times New Roman" panose="02020603050405020304" pitchFamily="18" charset="0"/>
              </a:rPr>
              <a:t>Insert the relevant formal word (in its appropriate form) from the table given above to complete the following sentences.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7905749" y="1431257"/>
            <a:ext cx="1405217" cy="206188"/>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discover</a:t>
            </a:r>
            <a:endParaRPr lang="en-US" b="1" dirty="0">
              <a:solidFill>
                <a:schemeClr val="tx1"/>
              </a:solidFill>
            </a:endParaRPr>
          </a:p>
        </p:txBody>
      </p:sp>
      <p:sp>
        <p:nvSpPr>
          <p:cNvPr id="7" name="Rectangle 6"/>
          <p:cNvSpPr/>
          <p:nvPr/>
        </p:nvSpPr>
        <p:spPr>
          <a:xfrm>
            <a:off x="1380564" y="2043953"/>
            <a:ext cx="1322294"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appears</a:t>
            </a:r>
            <a:endParaRPr lang="en-US" b="1" dirty="0">
              <a:solidFill>
                <a:schemeClr val="tx1"/>
              </a:solidFill>
            </a:endParaRPr>
          </a:p>
        </p:txBody>
      </p:sp>
      <p:sp>
        <p:nvSpPr>
          <p:cNvPr id="8" name="Rectangle 7"/>
          <p:cNvSpPr/>
          <p:nvPr/>
        </p:nvSpPr>
        <p:spPr>
          <a:xfrm>
            <a:off x="7947211" y="2048436"/>
            <a:ext cx="1322294"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omitted</a:t>
            </a:r>
            <a:endParaRPr lang="en-US" b="1" dirty="0">
              <a:solidFill>
                <a:schemeClr val="tx1"/>
              </a:solidFill>
            </a:endParaRPr>
          </a:p>
        </p:txBody>
      </p:sp>
      <p:sp>
        <p:nvSpPr>
          <p:cNvPr id="9" name="Rectangle 8"/>
          <p:cNvSpPr/>
          <p:nvPr/>
        </p:nvSpPr>
        <p:spPr>
          <a:xfrm>
            <a:off x="3913094" y="2371165"/>
            <a:ext cx="1322294"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represent</a:t>
            </a:r>
            <a:endParaRPr lang="en-US" b="1" dirty="0">
              <a:solidFill>
                <a:schemeClr val="tx1"/>
              </a:solidFill>
            </a:endParaRPr>
          </a:p>
        </p:txBody>
      </p:sp>
      <p:sp>
        <p:nvSpPr>
          <p:cNvPr id="10" name="Rectangle 9"/>
          <p:cNvSpPr/>
          <p:nvPr/>
        </p:nvSpPr>
        <p:spPr>
          <a:xfrm>
            <a:off x="2366681" y="2680447"/>
            <a:ext cx="1322294"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examine</a:t>
            </a:r>
            <a:endParaRPr lang="en-US" b="1" dirty="0">
              <a:solidFill>
                <a:schemeClr val="tx1"/>
              </a:solidFill>
            </a:endParaRPr>
          </a:p>
        </p:txBody>
      </p:sp>
      <p:sp>
        <p:nvSpPr>
          <p:cNvPr id="11" name="Rectangle 10"/>
          <p:cNvSpPr/>
          <p:nvPr/>
        </p:nvSpPr>
        <p:spPr>
          <a:xfrm>
            <a:off x="9372599" y="3003177"/>
            <a:ext cx="1322294"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originates</a:t>
            </a:r>
            <a:endParaRPr lang="en-US" b="1" dirty="0">
              <a:solidFill>
                <a:schemeClr val="tx1"/>
              </a:solidFill>
            </a:endParaRPr>
          </a:p>
        </p:txBody>
      </p:sp>
      <p:sp>
        <p:nvSpPr>
          <p:cNvPr id="12" name="Rectangle 11"/>
          <p:cNvSpPr/>
          <p:nvPr/>
        </p:nvSpPr>
        <p:spPr>
          <a:xfrm>
            <a:off x="4074458" y="3635189"/>
            <a:ext cx="1322294"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record</a:t>
            </a:r>
            <a:endParaRPr lang="en-US" b="1" dirty="0">
              <a:solidFill>
                <a:schemeClr val="tx1"/>
              </a:solidFill>
            </a:endParaRPr>
          </a:p>
        </p:txBody>
      </p:sp>
      <p:sp>
        <p:nvSpPr>
          <p:cNvPr id="13" name="Rectangle 12"/>
          <p:cNvSpPr/>
          <p:nvPr/>
        </p:nvSpPr>
        <p:spPr>
          <a:xfrm>
            <a:off x="1815353" y="3944471"/>
            <a:ext cx="1322294"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conducting</a:t>
            </a:r>
            <a:endParaRPr lang="en-US" b="1" dirty="0">
              <a:solidFill>
                <a:schemeClr val="tx1"/>
              </a:solidFill>
            </a:endParaRPr>
          </a:p>
        </p:txBody>
      </p:sp>
      <p:sp>
        <p:nvSpPr>
          <p:cNvPr id="14" name="Rectangle 13"/>
          <p:cNvSpPr/>
          <p:nvPr/>
        </p:nvSpPr>
        <p:spPr>
          <a:xfrm>
            <a:off x="3711388" y="4253753"/>
            <a:ext cx="1322294"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records</a:t>
            </a:r>
            <a:endParaRPr lang="en-US" b="1" dirty="0">
              <a:solidFill>
                <a:schemeClr val="tx1"/>
              </a:solidFill>
            </a:endParaRPr>
          </a:p>
        </p:txBody>
      </p:sp>
      <p:sp>
        <p:nvSpPr>
          <p:cNvPr id="15" name="Rectangle 14"/>
          <p:cNvSpPr/>
          <p:nvPr/>
        </p:nvSpPr>
        <p:spPr>
          <a:xfrm>
            <a:off x="1600199" y="4563036"/>
            <a:ext cx="1322294"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aim</a:t>
            </a:r>
            <a:endParaRPr lang="en-US" b="1" dirty="0">
              <a:solidFill>
                <a:schemeClr val="tx1"/>
              </a:solidFill>
            </a:endParaRPr>
          </a:p>
        </p:txBody>
      </p:sp>
      <p:sp>
        <p:nvSpPr>
          <p:cNvPr id="16" name="Rectangle 15"/>
          <p:cNvSpPr/>
          <p:nvPr/>
        </p:nvSpPr>
        <p:spPr>
          <a:xfrm>
            <a:off x="6723528" y="4881371"/>
            <a:ext cx="1223683"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records</a:t>
            </a:r>
            <a:endParaRPr lang="en-US" b="1" dirty="0">
              <a:solidFill>
                <a:schemeClr val="tx1"/>
              </a:solidFill>
            </a:endParaRPr>
          </a:p>
        </p:txBody>
      </p:sp>
      <p:sp>
        <p:nvSpPr>
          <p:cNvPr id="17" name="Rectangle 16"/>
          <p:cNvSpPr/>
          <p:nvPr/>
        </p:nvSpPr>
        <p:spPr>
          <a:xfrm>
            <a:off x="1456409" y="5199530"/>
            <a:ext cx="1246449"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account</a:t>
            </a:r>
            <a:endParaRPr lang="en-US" b="1" dirty="0">
              <a:solidFill>
                <a:schemeClr val="tx1"/>
              </a:solidFill>
            </a:endParaRPr>
          </a:p>
        </p:txBody>
      </p:sp>
      <p:sp>
        <p:nvSpPr>
          <p:cNvPr id="18" name="Rectangle 17"/>
          <p:cNvSpPr/>
          <p:nvPr/>
        </p:nvSpPr>
        <p:spPr>
          <a:xfrm>
            <a:off x="3375211" y="5531224"/>
            <a:ext cx="1242056"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focus</a:t>
            </a:r>
            <a:endParaRPr lang="en-US" b="1" dirty="0">
              <a:solidFill>
                <a:schemeClr val="tx1"/>
              </a:solidFill>
            </a:endParaRPr>
          </a:p>
        </p:txBody>
      </p:sp>
      <p:sp>
        <p:nvSpPr>
          <p:cNvPr id="19" name="Rectangle 18"/>
          <p:cNvSpPr/>
          <p:nvPr/>
        </p:nvSpPr>
        <p:spPr>
          <a:xfrm>
            <a:off x="4867834" y="5840506"/>
            <a:ext cx="1322294" cy="2286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In addition</a:t>
            </a:r>
            <a:endParaRPr lang="en-US" b="1" dirty="0">
              <a:solidFill>
                <a:schemeClr val="tx1"/>
              </a:solidFill>
            </a:endParaRPr>
          </a:p>
        </p:txBody>
      </p:sp>
    </p:spTree>
    <p:extLst>
      <p:ext uri="{BB962C8B-B14F-4D97-AF65-F5344CB8AC3E}">
        <p14:creationId xmlns:p14="http://schemas.microsoft.com/office/powerpoint/2010/main" val="246154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57588"/>
          </a:xfrm>
        </p:spPr>
        <p:txBody>
          <a:bodyPr>
            <a:normAutofit fontScale="90000"/>
          </a:bodyPr>
          <a:lstStyle/>
          <a:p>
            <a:r>
              <a:rPr lang="en-US" dirty="0" smtClean="0"/>
              <a:t>Vocabulary practice                      Textbook, p. 42-43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15999817"/>
              </p:ext>
            </p:extLst>
          </p:nvPr>
        </p:nvGraphicFramePr>
        <p:xfrm>
          <a:off x="1138842" y="1097284"/>
          <a:ext cx="9243753" cy="4858323"/>
        </p:xfrm>
        <a:graphic>
          <a:graphicData uri="http://schemas.openxmlformats.org/drawingml/2006/table">
            <a:tbl>
              <a:tblPr firstRow="1" firstCol="1" bandRow="1"/>
              <a:tblGrid>
                <a:gridCol w="2472056">
                  <a:extLst>
                    <a:ext uri="{9D8B030D-6E8A-4147-A177-3AD203B41FA5}">
                      <a16:colId xmlns:a16="http://schemas.microsoft.com/office/drawing/2014/main" val="81919314"/>
                    </a:ext>
                  </a:extLst>
                </a:gridCol>
                <a:gridCol w="6771697">
                  <a:extLst>
                    <a:ext uri="{9D8B030D-6E8A-4147-A177-3AD203B41FA5}">
                      <a16:colId xmlns:a16="http://schemas.microsoft.com/office/drawing/2014/main" val="48981061"/>
                    </a:ext>
                  </a:extLst>
                </a:gridCol>
              </a:tblGrid>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 barter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a. a cultivated plant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0446249"/>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2. artisans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b. consisting of many different and connected parts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1385805"/>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3. fertile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c. rich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0624164"/>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4. to flourish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d. cruel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8631373"/>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5. harsh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e. the crime of stealing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4262321"/>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6. theft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f. a person who makes gold articles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7215050"/>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7. carts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g. the activity of collecting crops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9488797"/>
                  </a:ext>
                </a:extLst>
              </a:tr>
              <a:tr h="284480">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8. distinctive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h. a worker in a skilled trade that involves making things by hand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2880904"/>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9. complex</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an open vehicle used for carrying loads and typically pulled by a horse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1763261"/>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10. merchants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j. a system of money in general use in a particular country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5568646"/>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11. wealthy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k. to develop</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7449143"/>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12. goldsmith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l. capable of producing vegetation or crops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6685437"/>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13. currency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m. to keep something in a particular place, to collect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6966672"/>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14. crop</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n. exchange of goods for other goods without using money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0509007"/>
                  </a:ext>
                </a:extLst>
              </a:tr>
              <a:tr h="306643">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15. to store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o. characteristic of one person or thing, serving to distinguish it from others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0001689"/>
                  </a:ext>
                </a:extLst>
              </a:tr>
              <a:tr h="284480">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16. harvest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p. traders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0618465"/>
                  </a:ext>
                </a:extLst>
              </a:tr>
              <a:tr h="284480">
                <a:tc>
                  <a:txBody>
                    <a:bodyPr/>
                    <a:lstStyle/>
                    <a:p>
                      <a:pPr algn="just">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17. excess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q. more than enough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4792161"/>
                  </a:ext>
                </a:extLst>
              </a:tr>
            </a:tbl>
          </a:graphicData>
        </a:graphic>
      </p:graphicFrame>
      <p:sp>
        <p:nvSpPr>
          <p:cNvPr id="5" name="Rectangle 4"/>
          <p:cNvSpPr/>
          <p:nvPr/>
        </p:nvSpPr>
        <p:spPr>
          <a:xfrm>
            <a:off x="3125585" y="1097283"/>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N</a:t>
            </a:r>
            <a:endParaRPr lang="en-US" b="1" dirty="0">
              <a:solidFill>
                <a:schemeClr val="tx1"/>
              </a:solidFill>
            </a:endParaRPr>
          </a:p>
        </p:txBody>
      </p:sp>
      <p:sp>
        <p:nvSpPr>
          <p:cNvPr id="6" name="Rectangle 5"/>
          <p:cNvSpPr/>
          <p:nvPr/>
        </p:nvSpPr>
        <p:spPr>
          <a:xfrm>
            <a:off x="3125585" y="1388224"/>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H</a:t>
            </a:r>
          </a:p>
        </p:txBody>
      </p:sp>
      <p:sp>
        <p:nvSpPr>
          <p:cNvPr id="7" name="Rectangle 6"/>
          <p:cNvSpPr/>
          <p:nvPr/>
        </p:nvSpPr>
        <p:spPr>
          <a:xfrm>
            <a:off x="3125585" y="1691639"/>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L</a:t>
            </a:r>
          </a:p>
        </p:txBody>
      </p:sp>
      <p:sp>
        <p:nvSpPr>
          <p:cNvPr id="8" name="Rectangle 7"/>
          <p:cNvSpPr/>
          <p:nvPr/>
        </p:nvSpPr>
        <p:spPr>
          <a:xfrm>
            <a:off x="3125584" y="1982588"/>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K</a:t>
            </a:r>
          </a:p>
        </p:txBody>
      </p:sp>
      <p:sp>
        <p:nvSpPr>
          <p:cNvPr id="9" name="Rectangle 8"/>
          <p:cNvSpPr/>
          <p:nvPr/>
        </p:nvSpPr>
        <p:spPr>
          <a:xfrm>
            <a:off x="3125584" y="2248589"/>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D</a:t>
            </a:r>
          </a:p>
        </p:txBody>
      </p:sp>
      <p:sp>
        <p:nvSpPr>
          <p:cNvPr id="10" name="Rectangle 9"/>
          <p:cNvSpPr/>
          <p:nvPr/>
        </p:nvSpPr>
        <p:spPr>
          <a:xfrm>
            <a:off x="3144980" y="2552004"/>
            <a:ext cx="310342"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E</a:t>
            </a:r>
          </a:p>
        </p:txBody>
      </p:sp>
      <p:sp>
        <p:nvSpPr>
          <p:cNvPr id="11" name="Rectangle 10"/>
          <p:cNvSpPr/>
          <p:nvPr/>
        </p:nvSpPr>
        <p:spPr>
          <a:xfrm>
            <a:off x="3144980" y="2834634"/>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I</a:t>
            </a:r>
          </a:p>
        </p:txBody>
      </p:sp>
      <p:sp>
        <p:nvSpPr>
          <p:cNvPr id="12" name="Rectangle 11"/>
          <p:cNvSpPr/>
          <p:nvPr/>
        </p:nvSpPr>
        <p:spPr>
          <a:xfrm>
            <a:off x="3144979" y="3121419"/>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O</a:t>
            </a:r>
          </a:p>
        </p:txBody>
      </p:sp>
      <p:sp>
        <p:nvSpPr>
          <p:cNvPr id="13" name="Rectangle 12"/>
          <p:cNvSpPr/>
          <p:nvPr/>
        </p:nvSpPr>
        <p:spPr>
          <a:xfrm>
            <a:off x="3144979" y="3391584"/>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B</a:t>
            </a:r>
          </a:p>
        </p:txBody>
      </p:sp>
      <p:sp>
        <p:nvSpPr>
          <p:cNvPr id="14" name="Rectangle 13"/>
          <p:cNvSpPr/>
          <p:nvPr/>
        </p:nvSpPr>
        <p:spPr>
          <a:xfrm>
            <a:off x="3144979" y="3692926"/>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P</a:t>
            </a:r>
          </a:p>
        </p:txBody>
      </p:sp>
      <p:sp>
        <p:nvSpPr>
          <p:cNvPr id="15" name="Rectangle 14"/>
          <p:cNvSpPr/>
          <p:nvPr/>
        </p:nvSpPr>
        <p:spPr>
          <a:xfrm>
            <a:off x="3144979" y="3961816"/>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C</a:t>
            </a:r>
          </a:p>
        </p:txBody>
      </p:sp>
      <p:sp>
        <p:nvSpPr>
          <p:cNvPr id="16" name="Rectangle 15"/>
          <p:cNvSpPr/>
          <p:nvPr/>
        </p:nvSpPr>
        <p:spPr>
          <a:xfrm>
            <a:off x="3144979" y="4266274"/>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F</a:t>
            </a:r>
          </a:p>
        </p:txBody>
      </p:sp>
      <p:sp>
        <p:nvSpPr>
          <p:cNvPr id="17" name="Rectangle 16"/>
          <p:cNvSpPr/>
          <p:nvPr/>
        </p:nvSpPr>
        <p:spPr>
          <a:xfrm>
            <a:off x="3144979" y="4537592"/>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J</a:t>
            </a:r>
          </a:p>
        </p:txBody>
      </p:sp>
      <p:sp>
        <p:nvSpPr>
          <p:cNvPr id="18" name="Rectangle 17"/>
          <p:cNvSpPr/>
          <p:nvPr/>
        </p:nvSpPr>
        <p:spPr>
          <a:xfrm>
            <a:off x="3144979" y="4829675"/>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A</a:t>
            </a:r>
          </a:p>
        </p:txBody>
      </p:sp>
      <p:sp>
        <p:nvSpPr>
          <p:cNvPr id="19" name="Rectangle 18"/>
          <p:cNvSpPr/>
          <p:nvPr/>
        </p:nvSpPr>
        <p:spPr>
          <a:xfrm>
            <a:off x="3144979" y="5121758"/>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M</a:t>
            </a:r>
          </a:p>
        </p:txBody>
      </p:sp>
      <p:sp>
        <p:nvSpPr>
          <p:cNvPr id="20" name="Rectangle 19"/>
          <p:cNvSpPr/>
          <p:nvPr/>
        </p:nvSpPr>
        <p:spPr>
          <a:xfrm>
            <a:off x="3144979" y="5409836"/>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G</a:t>
            </a:r>
          </a:p>
        </p:txBody>
      </p:sp>
      <p:sp>
        <p:nvSpPr>
          <p:cNvPr id="21" name="Rectangle 20"/>
          <p:cNvSpPr/>
          <p:nvPr/>
        </p:nvSpPr>
        <p:spPr>
          <a:xfrm>
            <a:off x="3144979" y="5697914"/>
            <a:ext cx="349135"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rPr>
              <a:t>Q</a:t>
            </a:r>
          </a:p>
        </p:txBody>
      </p:sp>
    </p:spTree>
    <p:extLst>
      <p:ext uri="{BB962C8B-B14F-4D97-AF65-F5344CB8AC3E}">
        <p14:creationId xmlns:p14="http://schemas.microsoft.com/office/powerpoint/2010/main" val="2084626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085"/>
            <a:ext cx="10515600" cy="524336"/>
          </a:xfrm>
        </p:spPr>
        <p:txBody>
          <a:bodyPr>
            <a:normAutofit fontScale="90000"/>
          </a:bodyPr>
          <a:lstStyle/>
          <a:p>
            <a:r>
              <a:rPr lang="en-US" dirty="0" smtClean="0"/>
              <a:t>Word formation                                 Textbook, p. 43</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25197177"/>
              </p:ext>
            </p:extLst>
          </p:nvPr>
        </p:nvGraphicFramePr>
        <p:xfrm>
          <a:off x="1737359" y="748146"/>
          <a:ext cx="7614459" cy="1962912"/>
        </p:xfrm>
        <a:graphic>
          <a:graphicData uri="http://schemas.openxmlformats.org/drawingml/2006/table">
            <a:tbl>
              <a:tblPr firstRow="1" firstCol="1" bandRow="1"/>
              <a:tblGrid>
                <a:gridCol w="2538153">
                  <a:extLst>
                    <a:ext uri="{9D8B030D-6E8A-4147-A177-3AD203B41FA5}">
                      <a16:colId xmlns:a16="http://schemas.microsoft.com/office/drawing/2014/main" val="2640912989"/>
                    </a:ext>
                  </a:extLst>
                </a:gridCol>
                <a:gridCol w="2538153">
                  <a:extLst>
                    <a:ext uri="{9D8B030D-6E8A-4147-A177-3AD203B41FA5}">
                      <a16:colId xmlns:a16="http://schemas.microsoft.com/office/drawing/2014/main" val="860065200"/>
                    </a:ext>
                  </a:extLst>
                </a:gridCol>
                <a:gridCol w="2538153">
                  <a:extLst>
                    <a:ext uri="{9D8B030D-6E8A-4147-A177-3AD203B41FA5}">
                      <a16:colId xmlns:a16="http://schemas.microsoft.com/office/drawing/2014/main" val="3475412414"/>
                    </a:ext>
                  </a:extLst>
                </a:gridCol>
              </a:tblGrid>
              <a:tr h="0">
                <a:tc>
                  <a:txBody>
                    <a:bodyPr/>
                    <a:lstStyle/>
                    <a:p>
                      <a:pPr algn="ctr">
                        <a:lnSpc>
                          <a:spcPct val="115000"/>
                        </a:lnSpc>
                        <a:spcAft>
                          <a:spcPts val="0"/>
                        </a:spcAf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VERB</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a:effectLst/>
                          <a:latin typeface="Times New Roman" panose="02020603050405020304" pitchFamily="18" charset="0"/>
                          <a:ea typeface="Calibri" panose="020F0502020204030204" pitchFamily="34" charset="0"/>
                          <a:cs typeface="Times New Roman" panose="02020603050405020304" pitchFamily="18" charset="0"/>
                        </a:rPr>
                        <a:t>NOUN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a:effectLst/>
                          <a:latin typeface="Times New Roman" panose="02020603050405020304" pitchFamily="18" charset="0"/>
                          <a:ea typeface="Calibri" panose="020F0502020204030204" pitchFamily="34" charset="0"/>
                          <a:cs typeface="Times New Roman" panose="02020603050405020304" pitchFamily="18" charset="0"/>
                        </a:rPr>
                        <a:t>ADJECTIVE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9973565"/>
                  </a:ext>
                </a:extLst>
              </a:tr>
              <a:tr h="0">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DIVIDE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7124255"/>
                  </a:ext>
                </a:extLst>
              </a:tr>
              <a:tr h="0">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VALUE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2118336"/>
                  </a:ext>
                </a:extLst>
              </a:tr>
              <a:tr h="0">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LIMIT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8647810"/>
                  </a:ext>
                </a:extLst>
              </a:tr>
              <a:tr h="0">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INVENTION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8432091"/>
                  </a:ext>
                </a:extLst>
              </a:tr>
              <a:tr h="0">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ABUNDANCE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8927235"/>
                  </a:ext>
                </a:extLst>
              </a:tr>
              <a:tr h="0">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STRONG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4253580"/>
                  </a:ext>
                </a:extLst>
              </a:tr>
            </a:tbl>
          </a:graphicData>
        </a:graphic>
      </p:graphicFrame>
      <p:sp>
        <p:nvSpPr>
          <p:cNvPr id="5" name="Rectangle 4"/>
          <p:cNvSpPr/>
          <p:nvPr/>
        </p:nvSpPr>
        <p:spPr>
          <a:xfrm>
            <a:off x="606829" y="2857285"/>
            <a:ext cx="10582102" cy="3755387"/>
          </a:xfrm>
          <a:prstGeom prst="rect">
            <a:avLst/>
          </a:prstGeom>
        </p:spPr>
        <p:txBody>
          <a:bodyPr wrap="square">
            <a:spAutoFit/>
          </a:bodyPr>
          <a:lstStyle/>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 Much is known of the period before the actual historic records began. Those records </a:t>
            </a:r>
            <a:r>
              <a:rPr lang="en-US" sz="1600" dirty="0" err="1">
                <a:latin typeface="Times New Roman" panose="02020603050405020304" pitchFamily="18" charset="0"/>
                <a:ea typeface="Calibri" panose="020F0502020204030204" pitchFamily="34" charset="0"/>
                <a:cs typeface="Times New Roman" panose="02020603050405020304" pitchFamily="18" charset="0"/>
              </a:rPr>
              <a:t>are</a:t>
            </a:r>
            <a:r>
              <a:rPr lang="en-US" sz="1600" dirty="0" err="1" smtClean="0">
                <a:latin typeface="Times New Roman" panose="02020603050405020304" pitchFamily="18" charset="0"/>
                <a:ea typeface="Calibri" panose="020F0502020204030204" pitchFamily="34" charset="0"/>
                <a:cs typeface="Times New Roman" panose="02020603050405020304" pitchFamily="18" charset="0"/>
              </a:rPr>
              <a:t>__________________</a:t>
            </a:r>
            <a:r>
              <a:rPr lang="en-US" sz="1600" dirty="0" err="1">
                <a:latin typeface="Times New Roman" panose="02020603050405020304" pitchFamily="18" charset="0"/>
                <a:ea typeface="Calibri" panose="020F0502020204030204" pitchFamily="34" charset="0"/>
                <a:cs typeface="Times New Roman" panose="02020603050405020304" pitchFamily="18" charset="0"/>
              </a:rPr>
              <a:t>and</a:t>
            </a:r>
            <a:r>
              <a:rPr lang="en-US" sz="1600" dirty="0">
                <a:latin typeface="Times New Roman" panose="02020603050405020304" pitchFamily="18" charset="0"/>
                <a:ea typeface="Calibri" panose="020F0502020204030204" pitchFamily="34" charset="0"/>
                <a:cs typeface="Times New Roman" panose="02020603050405020304" pitchFamily="18" charset="0"/>
              </a:rPr>
              <a:t>, because of Egypt's dry climate, have been well preserved.</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2. </a:t>
            </a:r>
            <a:r>
              <a:rPr lang="en-US" sz="1600" dirty="0" err="1">
                <a:latin typeface="Times New Roman" panose="02020603050405020304" pitchFamily="18" charset="0"/>
                <a:ea typeface="Calibri" panose="020F0502020204030204" pitchFamily="34" charset="0"/>
                <a:cs typeface="Times New Roman" panose="02020603050405020304" pitchFamily="18" charset="0"/>
              </a:rPr>
              <a:t>The</a:t>
            </a:r>
            <a:r>
              <a:rPr lang="en-US" sz="1600" dirty="0" err="1" smtClean="0">
                <a:latin typeface="Times New Roman" panose="02020603050405020304" pitchFamily="18" charset="0"/>
                <a:ea typeface="Calibri" panose="020F0502020204030204" pitchFamily="34" charset="0"/>
                <a:cs typeface="Times New Roman" panose="02020603050405020304" pitchFamily="18" charset="0"/>
              </a:rPr>
              <a:t>_________________</a:t>
            </a:r>
            <a:r>
              <a:rPr lang="en-US" sz="1600" dirty="0" err="1">
                <a:latin typeface="Times New Roman" panose="02020603050405020304" pitchFamily="18" charset="0"/>
                <a:ea typeface="Calibri" panose="020F0502020204030204" pitchFamily="34" charset="0"/>
                <a:cs typeface="Times New Roman" panose="02020603050405020304" pitchFamily="18" charset="0"/>
              </a:rPr>
              <a:t>between</a:t>
            </a:r>
            <a:r>
              <a:rPr lang="en-US" sz="1600" dirty="0">
                <a:latin typeface="Times New Roman" panose="02020603050405020304" pitchFamily="18" charset="0"/>
                <a:ea typeface="Calibri" panose="020F0502020204030204" pitchFamily="34" charset="0"/>
                <a:cs typeface="Times New Roman" panose="02020603050405020304" pitchFamily="18" charset="0"/>
              </a:rPr>
              <a:t> the rich and the poor is one of the key features of ancient societies.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3. </a:t>
            </a:r>
            <a:r>
              <a:rPr lang="en-US" sz="1600" dirty="0" err="1">
                <a:latin typeface="Times New Roman" panose="02020603050405020304" pitchFamily="18" charset="0"/>
                <a:ea typeface="Calibri" panose="020F0502020204030204" pitchFamily="34" charset="0"/>
                <a:cs typeface="Times New Roman" panose="02020603050405020304" pitchFamily="18" charset="0"/>
              </a:rPr>
              <a:t>The</a:t>
            </a:r>
            <a:r>
              <a:rPr lang="en-US" sz="1600" dirty="0" err="1" smtClean="0">
                <a:latin typeface="Times New Roman" panose="02020603050405020304" pitchFamily="18" charset="0"/>
                <a:ea typeface="Calibri" panose="020F0502020204030204" pitchFamily="34" charset="0"/>
                <a:cs typeface="Times New Roman" panose="02020603050405020304" pitchFamily="18" charset="0"/>
              </a:rPr>
              <a:t>_________________</a:t>
            </a:r>
            <a:r>
              <a:rPr lang="en-US" sz="1600" dirty="0" err="1">
                <a:latin typeface="Times New Roman" panose="02020603050405020304" pitchFamily="18" charset="0"/>
                <a:ea typeface="Calibri" panose="020F0502020204030204" pitchFamily="34" charset="0"/>
                <a:cs typeface="Times New Roman" panose="02020603050405020304" pitchFamily="18" charset="0"/>
              </a:rPr>
              <a:t>of</a:t>
            </a:r>
            <a:r>
              <a:rPr lang="en-US" sz="1600" dirty="0">
                <a:latin typeface="Times New Roman" panose="02020603050405020304" pitchFamily="18" charset="0"/>
                <a:ea typeface="Calibri" panose="020F0502020204030204" pitchFamily="34" charset="0"/>
                <a:cs typeface="Times New Roman" panose="02020603050405020304" pitchFamily="18" charset="0"/>
              </a:rPr>
              <a:t> food that could be cultivated in fertile river valleys played a significant role in the establishment of ancient agricultural societies.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4. </a:t>
            </a:r>
            <a:r>
              <a:rPr lang="en-US" sz="1600" dirty="0" err="1">
                <a:latin typeface="Times New Roman" panose="02020603050405020304" pitchFamily="18" charset="0"/>
                <a:ea typeface="Calibri" panose="020F0502020204030204" pitchFamily="34" charset="0"/>
                <a:cs typeface="Times New Roman" panose="02020603050405020304" pitchFamily="18" charset="0"/>
              </a:rPr>
              <a:t>The</a:t>
            </a:r>
            <a:r>
              <a:rPr lang="en-US" sz="1600" dirty="0" err="1" smtClean="0">
                <a:latin typeface="Times New Roman" panose="02020603050405020304" pitchFamily="18" charset="0"/>
                <a:ea typeface="Calibri" panose="020F0502020204030204" pitchFamily="34" charset="0"/>
                <a:cs typeface="Times New Roman" panose="02020603050405020304" pitchFamily="18" charset="0"/>
              </a:rPr>
              <a:t>__________________</a:t>
            </a:r>
            <a:r>
              <a:rPr lang="en-US" sz="1600" dirty="0" err="1">
                <a:latin typeface="Times New Roman" panose="02020603050405020304" pitchFamily="18" charset="0"/>
                <a:ea typeface="Calibri" panose="020F0502020204030204" pitchFamily="34" charset="0"/>
                <a:cs typeface="Times New Roman" panose="02020603050405020304" pitchFamily="18" charset="0"/>
              </a:rPr>
              <a:t>of</a:t>
            </a:r>
            <a:r>
              <a:rPr lang="en-US" sz="1600" dirty="0">
                <a:latin typeface="Times New Roman" panose="02020603050405020304" pitchFamily="18" charset="0"/>
                <a:ea typeface="Calibri" panose="020F0502020204030204" pitchFamily="34" charset="0"/>
                <a:cs typeface="Times New Roman" panose="02020603050405020304" pitchFamily="18" charset="0"/>
              </a:rPr>
              <a:t> the wheel in ancient Mesopotamia facilitated the development of trade.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5. This museum contains the replicas of some of the </a:t>
            </a:r>
            <a:r>
              <a:rPr lang="en-US" sz="1600" dirty="0" err="1">
                <a:latin typeface="Times New Roman" panose="02020603050405020304" pitchFamily="18" charset="0"/>
                <a:ea typeface="Calibri" panose="020F0502020204030204" pitchFamily="34" charset="0"/>
                <a:cs typeface="Times New Roman" panose="02020603050405020304" pitchFamily="18" charset="0"/>
              </a:rPr>
              <a:t>most</a:t>
            </a:r>
            <a:r>
              <a:rPr lang="en-US" sz="1600" dirty="0" err="1" smtClean="0">
                <a:latin typeface="Times New Roman" panose="02020603050405020304" pitchFamily="18" charset="0"/>
                <a:ea typeface="Calibri" panose="020F0502020204030204" pitchFamily="34" charset="0"/>
                <a:cs typeface="Times New Roman" panose="02020603050405020304" pitchFamily="18" charset="0"/>
              </a:rPr>
              <a:t>__________________</a:t>
            </a:r>
            <a:r>
              <a:rPr lang="en-US" sz="1600" dirty="0" err="1">
                <a:latin typeface="Times New Roman" panose="02020603050405020304" pitchFamily="18" charset="0"/>
                <a:ea typeface="Calibri" panose="020F0502020204030204" pitchFamily="34" charset="0"/>
                <a:cs typeface="Times New Roman" panose="02020603050405020304" pitchFamily="18" charset="0"/>
              </a:rPr>
              <a:t>ancient</a:t>
            </a:r>
            <a:r>
              <a:rPr lang="en-US" sz="1600" dirty="0">
                <a:latin typeface="Times New Roman" panose="02020603050405020304" pitchFamily="18" charset="0"/>
                <a:ea typeface="Calibri" panose="020F0502020204030204" pitchFamily="34" charset="0"/>
                <a:cs typeface="Times New Roman" panose="02020603050405020304" pitchFamily="18" charset="0"/>
              </a:rPr>
              <a:t> Greek creations.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6. Some historians think that the Roman sense of community wasn’t particularly</a:t>
            </a:r>
            <a:r>
              <a:rPr lang="en-US" sz="1600" dirty="0" smtClean="0">
                <a:latin typeface="Times New Roman" panose="02020603050405020304" pitchFamily="18" charset="0"/>
                <a:ea typeface="Calibri" panose="020F0502020204030204" pitchFamily="34" charset="0"/>
                <a:cs typeface="Times New Roman" panose="02020603050405020304" pitchFamily="18" charset="0"/>
              </a:rPr>
              <a:t>________________ </a:t>
            </a:r>
            <a:r>
              <a:rPr lang="en-US" sz="1600" dirty="0">
                <a:latin typeface="Times New Roman" panose="02020603050405020304" pitchFamily="18" charset="0"/>
                <a:ea typeface="Calibri" panose="020F0502020204030204" pitchFamily="34" charset="0"/>
                <a:cs typeface="Times New Roman" panose="02020603050405020304" pitchFamily="18" charset="0"/>
              </a:rPr>
              <a:t>in the beginning, but that </a:t>
            </a:r>
            <a:r>
              <a:rPr lang="en-US" sz="1600" dirty="0" err="1">
                <a:latin typeface="Times New Roman" panose="02020603050405020304" pitchFamily="18" charset="0"/>
                <a:ea typeface="Calibri" panose="020F0502020204030204" pitchFamily="34" charset="0"/>
                <a:cs typeface="Times New Roman" panose="02020603050405020304" pitchFamily="18" charset="0"/>
              </a:rPr>
              <a:t>it</a:t>
            </a:r>
            <a:r>
              <a:rPr lang="en-US" sz="1600" dirty="0" err="1" smtClean="0">
                <a:latin typeface="Times New Roman" panose="02020603050405020304" pitchFamily="18" charset="0"/>
                <a:ea typeface="Calibri" panose="020F0502020204030204" pitchFamily="34" charset="0"/>
                <a:cs typeface="Times New Roman" panose="02020603050405020304" pitchFamily="18" charset="0"/>
              </a:rPr>
              <a:t>__________________</a:t>
            </a:r>
            <a:r>
              <a:rPr lang="en-US" sz="1600" dirty="0" err="1">
                <a:latin typeface="Times New Roman" panose="02020603050405020304" pitchFamily="18" charset="0"/>
                <a:ea typeface="Calibri" panose="020F0502020204030204" pitchFamily="34" charset="0"/>
                <a:cs typeface="Times New Roman" panose="02020603050405020304" pitchFamily="18" charset="0"/>
              </a:rPr>
              <a:t>over</a:t>
            </a:r>
            <a:r>
              <a:rPr lang="en-US" sz="1600" dirty="0">
                <a:latin typeface="Times New Roman" panose="02020603050405020304" pitchFamily="18" charset="0"/>
                <a:ea typeface="Calibri" panose="020F0502020204030204" pitchFamily="34" charset="0"/>
                <a:cs typeface="Times New Roman" panose="02020603050405020304" pitchFamily="18" charset="0"/>
              </a:rPr>
              <a:t> time.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7. Many </a:t>
            </a:r>
            <a:r>
              <a:rPr lang="en-US" sz="1600" dirty="0" err="1">
                <a:latin typeface="Times New Roman" panose="02020603050405020304" pitchFamily="18" charset="0"/>
                <a:ea typeface="Calibri" panose="020F0502020204030204" pitchFamily="34" charset="0"/>
                <a:cs typeface="Times New Roman" panose="02020603050405020304" pitchFamily="18" charset="0"/>
              </a:rPr>
              <a:t>historically</a:t>
            </a:r>
            <a:r>
              <a:rPr lang="en-US" sz="1600" dirty="0" err="1" smtClean="0">
                <a:latin typeface="Times New Roman" panose="02020603050405020304" pitchFamily="18" charset="0"/>
                <a:ea typeface="Calibri" panose="020F0502020204030204" pitchFamily="34" charset="0"/>
                <a:cs typeface="Times New Roman" panose="02020603050405020304" pitchFamily="18" charset="0"/>
              </a:rPr>
              <a:t>___________________</a:t>
            </a:r>
            <a:r>
              <a:rPr lang="en-US" sz="1600" dirty="0" err="1">
                <a:latin typeface="Times New Roman" panose="02020603050405020304" pitchFamily="18" charset="0"/>
                <a:ea typeface="Calibri" panose="020F0502020204030204" pitchFamily="34" charset="0"/>
                <a:cs typeface="Times New Roman" panose="02020603050405020304" pitchFamily="18" charset="0"/>
              </a:rPr>
              <a:t>artifacts</a:t>
            </a:r>
            <a:r>
              <a:rPr lang="en-US" sz="1600" dirty="0">
                <a:latin typeface="Times New Roman" panose="02020603050405020304" pitchFamily="18" charset="0"/>
                <a:ea typeface="Calibri" panose="020F0502020204030204" pitchFamily="34" charset="0"/>
                <a:cs typeface="Times New Roman" panose="02020603050405020304" pitchFamily="18" charset="0"/>
              </a:rPr>
              <a:t> have recently been stolen from that museum.</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8. Young historians should </a:t>
            </a:r>
            <a:r>
              <a:rPr lang="en-US" sz="1600" dirty="0" err="1">
                <a:latin typeface="Times New Roman" panose="02020603050405020304" pitchFamily="18" charset="0"/>
                <a:ea typeface="Calibri" panose="020F0502020204030204" pitchFamily="34" charset="0"/>
                <a:cs typeface="Times New Roman" panose="02020603050405020304" pitchFamily="18" charset="0"/>
              </a:rPr>
              <a:t>have</a:t>
            </a:r>
            <a:r>
              <a:rPr lang="en-US" sz="1600" dirty="0" err="1" smtClean="0">
                <a:latin typeface="Times New Roman" panose="02020603050405020304" pitchFamily="18" charset="0"/>
                <a:ea typeface="Calibri" panose="020F0502020204030204" pitchFamily="34" charset="0"/>
                <a:cs typeface="Times New Roman" panose="02020603050405020304" pitchFamily="18" charset="0"/>
              </a:rPr>
              <a:t>_________________</a:t>
            </a:r>
            <a:r>
              <a:rPr lang="en-US" sz="1600" dirty="0" err="1">
                <a:latin typeface="Times New Roman" panose="02020603050405020304" pitchFamily="18" charset="0"/>
                <a:ea typeface="Calibri" panose="020F0502020204030204" pitchFamily="34" charset="0"/>
                <a:cs typeface="Times New Roman" panose="02020603050405020304" pitchFamily="18" charset="0"/>
              </a:rPr>
              <a:t>access</a:t>
            </a:r>
            <a:r>
              <a:rPr lang="en-US" sz="1600" dirty="0">
                <a:latin typeface="Times New Roman" panose="02020603050405020304" pitchFamily="18" charset="0"/>
                <a:ea typeface="Calibri" panose="020F0502020204030204" pitchFamily="34" charset="0"/>
                <a:cs typeface="Times New Roman" panose="02020603050405020304" pitchFamily="18" charset="0"/>
              </a:rPr>
              <a:t> to digitally available sources of evidence.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9. </a:t>
            </a:r>
            <a:r>
              <a:rPr lang="en-US" sz="1600" dirty="0" err="1">
                <a:latin typeface="Times New Roman" panose="02020603050405020304" pitchFamily="18" charset="0"/>
                <a:ea typeface="Calibri" panose="020F0502020204030204" pitchFamily="34" charset="0"/>
                <a:cs typeface="Times New Roman" panose="02020603050405020304" pitchFamily="18" charset="0"/>
              </a:rPr>
              <a:t>The</a:t>
            </a:r>
            <a:r>
              <a:rPr lang="en-US" sz="1600" dirty="0" err="1" smtClean="0">
                <a:latin typeface="Times New Roman" panose="02020603050405020304" pitchFamily="18" charset="0"/>
                <a:ea typeface="Calibri" panose="020F0502020204030204" pitchFamily="34" charset="0"/>
                <a:cs typeface="Times New Roman" panose="02020603050405020304" pitchFamily="18" charset="0"/>
              </a:rPr>
              <a:t>__________________</a:t>
            </a:r>
            <a:r>
              <a:rPr lang="en-US" sz="1600" dirty="0" err="1">
                <a:latin typeface="Times New Roman" panose="02020603050405020304" pitchFamily="18" charset="0"/>
                <a:ea typeface="Calibri" panose="020F0502020204030204" pitchFamily="34" charset="0"/>
                <a:cs typeface="Times New Roman" panose="02020603050405020304" pitchFamily="18" charset="0"/>
              </a:rPr>
              <a:t>availability</a:t>
            </a:r>
            <a:r>
              <a:rPr lang="en-US" sz="1600" dirty="0">
                <a:latin typeface="Times New Roman" panose="02020603050405020304" pitchFamily="18" charset="0"/>
                <a:ea typeface="Calibri" panose="020F0502020204030204" pitchFamily="34" charset="0"/>
                <a:cs typeface="Times New Roman" panose="02020603050405020304" pitchFamily="18" charset="0"/>
              </a:rPr>
              <a:t> of documents and their poor quality as primary sources was a major problem for his analysis.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4871258" y="1047407"/>
            <a:ext cx="1587731"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DIVISION</a:t>
            </a:r>
            <a:endParaRPr lang="en-US" b="1" dirty="0">
              <a:solidFill>
                <a:schemeClr val="tx1"/>
              </a:solidFill>
            </a:endParaRPr>
          </a:p>
        </p:txBody>
      </p:sp>
      <p:sp>
        <p:nvSpPr>
          <p:cNvPr id="8" name="Rectangle 7"/>
          <p:cNvSpPr/>
          <p:nvPr/>
        </p:nvSpPr>
        <p:spPr>
          <a:xfrm>
            <a:off x="7284720" y="1047406"/>
            <a:ext cx="1587731"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DIVISIBLE</a:t>
            </a:r>
            <a:endParaRPr lang="en-US" b="1" dirty="0">
              <a:solidFill>
                <a:schemeClr val="tx1"/>
              </a:solidFill>
            </a:endParaRPr>
          </a:p>
        </p:txBody>
      </p:sp>
      <p:sp>
        <p:nvSpPr>
          <p:cNvPr id="9" name="Rectangle 8"/>
          <p:cNvSpPr/>
          <p:nvPr/>
        </p:nvSpPr>
        <p:spPr>
          <a:xfrm>
            <a:off x="2272145" y="1305097"/>
            <a:ext cx="1587731"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VALUE</a:t>
            </a:r>
            <a:endParaRPr lang="en-US" b="1" dirty="0">
              <a:solidFill>
                <a:schemeClr val="tx1"/>
              </a:solidFill>
            </a:endParaRPr>
          </a:p>
        </p:txBody>
      </p:sp>
      <p:sp>
        <p:nvSpPr>
          <p:cNvPr id="10" name="Rectangle 9"/>
          <p:cNvSpPr/>
          <p:nvPr/>
        </p:nvSpPr>
        <p:spPr>
          <a:xfrm>
            <a:off x="7284719" y="1346666"/>
            <a:ext cx="1909157"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VALUABLE/-LESS</a:t>
            </a:r>
            <a:endParaRPr lang="en-US" b="1" dirty="0">
              <a:solidFill>
                <a:schemeClr val="tx1"/>
              </a:solidFill>
            </a:endParaRPr>
          </a:p>
        </p:txBody>
      </p:sp>
      <p:sp>
        <p:nvSpPr>
          <p:cNvPr id="11" name="Rectangle 10"/>
          <p:cNvSpPr/>
          <p:nvPr/>
        </p:nvSpPr>
        <p:spPr>
          <a:xfrm>
            <a:off x="4871258" y="1604357"/>
            <a:ext cx="1587731"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LIMIT</a:t>
            </a:r>
            <a:endParaRPr lang="en-US" b="1" dirty="0">
              <a:solidFill>
                <a:schemeClr val="tx1"/>
              </a:solidFill>
            </a:endParaRPr>
          </a:p>
        </p:txBody>
      </p:sp>
      <p:sp>
        <p:nvSpPr>
          <p:cNvPr id="12" name="Rectangle 11"/>
          <p:cNvSpPr/>
          <p:nvPr/>
        </p:nvSpPr>
        <p:spPr>
          <a:xfrm>
            <a:off x="7284720" y="1600203"/>
            <a:ext cx="1909156"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(UN)LIMITED</a:t>
            </a:r>
            <a:endParaRPr lang="en-US" b="1" dirty="0">
              <a:solidFill>
                <a:schemeClr val="tx1"/>
              </a:solidFill>
            </a:endParaRPr>
          </a:p>
        </p:txBody>
      </p:sp>
      <p:sp>
        <p:nvSpPr>
          <p:cNvPr id="13" name="Rectangle 12"/>
          <p:cNvSpPr/>
          <p:nvPr/>
        </p:nvSpPr>
        <p:spPr>
          <a:xfrm>
            <a:off x="2272145" y="1879231"/>
            <a:ext cx="1587731"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INVENT</a:t>
            </a:r>
            <a:endParaRPr lang="en-US" b="1" dirty="0">
              <a:solidFill>
                <a:schemeClr val="tx1"/>
              </a:solidFill>
            </a:endParaRPr>
          </a:p>
        </p:txBody>
      </p:sp>
      <p:sp>
        <p:nvSpPr>
          <p:cNvPr id="14" name="Rectangle 13"/>
          <p:cNvSpPr/>
          <p:nvPr/>
        </p:nvSpPr>
        <p:spPr>
          <a:xfrm>
            <a:off x="7445431" y="1897938"/>
            <a:ext cx="1587731"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INVENTIVE</a:t>
            </a:r>
            <a:endParaRPr lang="en-US" b="1" dirty="0">
              <a:solidFill>
                <a:schemeClr val="tx1"/>
              </a:solidFill>
            </a:endParaRPr>
          </a:p>
        </p:txBody>
      </p:sp>
      <p:sp>
        <p:nvSpPr>
          <p:cNvPr id="15" name="Rectangle 14"/>
          <p:cNvSpPr/>
          <p:nvPr/>
        </p:nvSpPr>
        <p:spPr>
          <a:xfrm>
            <a:off x="2272145" y="2155629"/>
            <a:ext cx="1587731"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ABOUND</a:t>
            </a:r>
            <a:endParaRPr lang="en-US" b="1" dirty="0">
              <a:solidFill>
                <a:schemeClr val="tx1"/>
              </a:solidFill>
            </a:endParaRPr>
          </a:p>
        </p:txBody>
      </p:sp>
      <p:sp>
        <p:nvSpPr>
          <p:cNvPr id="16" name="Rectangle 15"/>
          <p:cNvSpPr/>
          <p:nvPr/>
        </p:nvSpPr>
        <p:spPr>
          <a:xfrm>
            <a:off x="7445430" y="2155629"/>
            <a:ext cx="1587731"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ABUNDANT</a:t>
            </a:r>
            <a:endParaRPr lang="en-US" b="1" dirty="0">
              <a:solidFill>
                <a:schemeClr val="tx1"/>
              </a:solidFill>
            </a:endParaRPr>
          </a:p>
        </p:txBody>
      </p:sp>
      <p:sp>
        <p:nvSpPr>
          <p:cNvPr id="17" name="Rectangle 16"/>
          <p:cNvSpPr/>
          <p:nvPr/>
        </p:nvSpPr>
        <p:spPr>
          <a:xfrm>
            <a:off x="2272144" y="2453367"/>
            <a:ext cx="1587731"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STRENGTHEN</a:t>
            </a:r>
            <a:endParaRPr lang="en-US" b="1" dirty="0">
              <a:solidFill>
                <a:schemeClr val="tx1"/>
              </a:solidFill>
            </a:endParaRPr>
          </a:p>
        </p:txBody>
      </p:sp>
      <p:sp>
        <p:nvSpPr>
          <p:cNvPr id="18" name="Rectangle 17"/>
          <p:cNvSpPr/>
          <p:nvPr/>
        </p:nvSpPr>
        <p:spPr>
          <a:xfrm>
            <a:off x="4750722" y="2453366"/>
            <a:ext cx="1587731" cy="2576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smtClean="0">
                <a:solidFill>
                  <a:schemeClr val="tx1"/>
                </a:solidFill>
              </a:rPr>
              <a:t>STRENGTH</a:t>
            </a:r>
            <a:endParaRPr lang="en-US" b="1" dirty="0">
              <a:solidFill>
                <a:schemeClr val="tx1"/>
              </a:solidFill>
            </a:endParaRPr>
          </a:p>
        </p:txBody>
      </p:sp>
      <p:sp>
        <p:nvSpPr>
          <p:cNvPr id="19" name="Rectangle 18"/>
          <p:cNvSpPr/>
          <p:nvPr/>
        </p:nvSpPr>
        <p:spPr>
          <a:xfrm>
            <a:off x="217515" y="1879231"/>
            <a:ext cx="1388226" cy="717535"/>
          </a:xfrm>
          <a:prstGeom prst="rect">
            <a:avLst/>
          </a:prstGeom>
          <a:solidFill>
            <a:schemeClr val="bg1"/>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400" b="1" dirty="0">
                <a:solidFill>
                  <a:schemeClr val="tx1"/>
                </a:solidFill>
              </a:rPr>
              <a:t>t</a:t>
            </a:r>
            <a:r>
              <a:rPr lang="en-US" sz="1400" b="1" dirty="0" smtClean="0">
                <a:solidFill>
                  <a:schemeClr val="tx1"/>
                </a:solidFill>
              </a:rPr>
              <a:t>o abound – </a:t>
            </a:r>
            <a:r>
              <a:rPr lang="en-US" sz="1400" dirty="0" smtClean="0">
                <a:solidFill>
                  <a:schemeClr val="tx1"/>
                </a:solidFill>
              </a:rPr>
              <a:t>to exist in large quantities</a:t>
            </a:r>
            <a:endParaRPr lang="en-US" sz="1400" dirty="0">
              <a:solidFill>
                <a:schemeClr val="tx1"/>
              </a:solidFill>
            </a:endParaRPr>
          </a:p>
        </p:txBody>
      </p:sp>
      <p:sp>
        <p:nvSpPr>
          <p:cNvPr id="22" name="Rectangle 21"/>
          <p:cNvSpPr/>
          <p:nvPr/>
        </p:nvSpPr>
        <p:spPr>
          <a:xfrm>
            <a:off x="9680168" y="1925706"/>
            <a:ext cx="1749831" cy="717535"/>
          </a:xfrm>
          <a:prstGeom prst="rect">
            <a:avLst/>
          </a:prstGeom>
          <a:solidFill>
            <a:schemeClr val="bg1"/>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400" b="1" dirty="0" smtClean="0">
                <a:solidFill>
                  <a:schemeClr val="tx1"/>
                </a:solidFill>
              </a:rPr>
              <a:t>abundant ↔ scarce  </a:t>
            </a:r>
            <a:endParaRPr lang="en-US" sz="1400" dirty="0">
              <a:solidFill>
                <a:schemeClr val="tx1"/>
              </a:solidFill>
            </a:endParaRPr>
          </a:p>
        </p:txBody>
      </p:sp>
      <p:sp>
        <p:nvSpPr>
          <p:cNvPr id="23" name="Rectangle 22"/>
          <p:cNvSpPr/>
          <p:nvPr/>
        </p:nvSpPr>
        <p:spPr>
          <a:xfrm>
            <a:off x="8316883" y="2940976"/>
            <a:ext cx="165007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abundant</a:t>
            </a:r>
            <a:endParaRPr lang="en-US" sz="1600" b="1" dirty="0">
              <a:solidFill>
                <a:schemeClr val="tx1"/>
              </a:solidFill>
            </a:endParaRPr>
          </a:p>
        </p:txBody>
      </p:sp>
      <p:sp>
        <p:nvSpPr>
          <p:cNvPr id="24" name="Rectangle 23"/>
          <p:cNvSpPr/>
          <p:nvPr/>
        </p:nvSpPr>
        <p:spPr>
          <a:xfrm>
            <a:off x="1245523" y="3487345"/>
            <a:ext cx="165007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division</a:t>
            </a:r>
            <a:endParaRPr lang="en-US" sz="1600" b="1" dirty="0">
              <a:solidFill>
                <a:schemeClr val="tx1"/>
              </a:solidFill>
            </a:endParaRPr>
          </a:p>
        </p:txBody>
      </p:sp>
      <p:sp>
        <p:nvSpPr>
          <p:cNvPr id="25" name="Rectangle 24"/>
          <p:cNvSpPr/>
          <p:nvPr/>
        </p:nvSpPr>
        <p:spPr>
          <a:xfrm>
            <a:off x="1245523" y="3758336"/>
            <a:ext cx="165007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abundance</a:t>
            </a:r>
            <a:endParaRPr lang="en-US" sz="1600" b="1" dirty="0">
              <a:solidFill>
                <a:schemeClr val="tx1"/>
              </a:solidFill>
            </a:endParaRPr>
          </a:p>
        </p:txBody>
      </p:sp>
      <p:sp>
        <p:nvSpPr>
          <p:cNvPr id="26" name="Rectangle 25"/>
          <p:cNvSpPr/>
          <p:nvPr/>
        </p:nvSpPr>
        <p:spPr>
          <a:xfrm>
            <a:off x="1328650" y="4323800"/>
            <a:ext cx="165007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invention</a:t>
            </a:r>
            <a:endParaRPr lang="en-US" sz="1600" b="1" dirty="0">
              <a:solidFill>
                <a:schemeClr val="tx1"/>
              </a:solidFill>
            </a:endParaRPr>
          </a:p>
        </p:txBody>
      </p:sp>
      <p:sp>
        <p:nvSpPr>
          <p:cNvPr id="27" name="Rectangle 26"/>
          <p:cNvSpPr/>
          <p:nvPr/>
        </p:nvSpPr>
        <p:spPr>
          <a:xfrm>
            <a:off x="5513414" y="4626154"/>
            <a:ext cx="165007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valuable</a:t>
            </a:r>
            <a:endParaRPr lang="en-US" sz="1600" b="1" dirty="0">
              <a:solidFill>
                <a:schemeClr val="tx1"/>
              </a:solidFill>
            </a:endParaRPr>
          </a:p>
        </p:txBody>
      </p:sp>
      <p:sp>
        <p:nvSpPr>
          <p:cNvPr id="28" name="Rectangle 27"/>
          <p:cNvSpPr/>
          <p:nvPr/>
        </p:nvSpPr>
        <p:spPr>
          <a:xfrm>
            <a:off x="7383084" y="4899922"/>
            <a:ext cx="1569723"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strong</a:t>
            </a:r>
            <a:endParaRPr lang="en-US" sz="1600" b="1" dirty="0">
              <a:solidFill>
                <a:schemeClr val="tx1"/>
              </a:solidFill>
            </a:endParaRPr>
          </a:p>
        </p:txBody>
      </p:sp>
      <p:sp>
        <p:nvSpPr>
          <p:cNvPr id="29" name="Rectangle 28"/>
          <p:cNvSpPr/>
          <p:nvPr/>
        </p:nvSpPr>
        <p:spPr>
          <a:xfrm>
            <a:off x="912320" y="5160255"/>
            <a:ext cx="165007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strengthened</a:t>
            </a:r>
            <a:endParaRPr lang="en-US" sz="1600" b="1" dirty="0">
              <a:solidFill>
                <a:schemeClr val="tx1"/>
              </a:solidFill>
            </a:endParaRPr>
          </a:p>
        </p:txBody>
      </p:sp>
      <p:sp>
        <p:nvSpPr>
          <p:cNvPr id="30" name="Rectangle 29"/>
          <p:cNvSpPr/>
          <p:nvPr/>
        </p:nvSpPr>
        <p:spPr>
          <a:xfrm>
            <a:off x="2459181" y="5442498"/>
            <a:ext cx="165007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valuable</a:t>
            </a:r>
            <a:endParaRPr lang="en-US" sz="1600" b="1" dirty="0">
              <a:solidFill>
                <a:schemeClr val="tx1"/>
              </a:solidFill>
            </a:endParaRPr>
          </a:p>
        </p:txBody>
      </p:sp>
      <p:sp>
        <p:nvSpPr>
          <p:cNvPr id="31" name="Rectangle 30"/>
          <p:cNvSpPr/>
          <p:nvPr/>
        </p:nvSpPr>
        <p:spPr>
          <a:xfrm>
            <a:off x="3365268" y="5716779"/>
            <a:ext cx="165007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unlimited</a:t>
            </a:r>
            <a:endParaRPr lang="en-US" sz="1600" b="1" dirty="0">
              <a:solidFill>
                <a:schemeClr val="tx1"/>
              </a:solidFill>
            </a:endParaRPr>
          </a:p>
        </p:txBody>
      </p:sp>
      <p:sp>
        <p:nvSpPr>
          <p:cNvPr id="32" name="Rectangle 31"/>
          <p:cNvSpPr/>
          <p:nvPr/>
        </p:nvSpPr>
        <p:spPr>
          <a:xfrm>
            <a:off x="1328649" y="5996710"/>
            <a:ext cx="165007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limited</a:t>
            </a:r>
            <a:endParaRPr lang="en-US" sz="1600" b="1" dirty="0">
              <a:solidFill>
                <a:schemeClr val="tx1"/>
              </a:solidFill>
            </a:endParaRPr>
          </a:p>
        </p:txBody>
      </p:sp>
    </p:spTree>
    <p:extLst>
      <p:ext uri="{BB962C8B-B14F-4D97-AF65-F5344CB8AC3E}">
        <p14:creationId xmlns:p14="http://schemas.microsoft.com/office/powerpoint/2010/main" val="1679661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additive="base">
                                        <p:cTn id="67" dur="500" fill="hold"/>
                                        <p:tgtEl>
                                          <p:spTgt spid="16"/>
                                        </p:tgtEl>
                                        <p:attrNameLst>
                                          <p:attrName>ppt_x</p:attrName>
                                        </p:attrNameLst>
                                      </p:cBhvr>
                                      <p:tavLst>
                                        <p:tav tm="0">
                                          <p:val>
                                            <p:strVal val="#ppt_x"/>
                                          </p:val>
                                        </p:tav>
                                        <p:tav tm="100000">
                                          <p:val>
                                            <p:strVal val="#ppt_x"/>
                                          </p:val>
                                        </p:tav>
                                      </p:tavLst>
                                    </p:anim>
                                    <p:anim calcmode="lin" valueType="num">
                                      <p:cBhvr additive="base">
                                        <p:cTn id="6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7"/>
                                        </p:tgtEl>
                                        <p:attrNameLst>
                                          <p:attrName>style.visibility</p:attrName>
                                        </p:attrNameLst>
                                      </p:cBhvr>
                                      <p:to>
                                        <p:strVal val="visible"/>
                                      </p:to>
                                    </p:set>
                                    <p:anim calcmode="lin" valueType="num">
                                      <p:cBhvr additive="base">
                                        <p:cTn id="73" dur="500" fill="hold"/>
                                        <p:tgtEl>
                                          <p:spTgt spid="17"/>
                                        </p:tgtEl>
                                        <p:attrNameLst>
                                          <p:attrName>ppt_x</p:attrName>
                                        </p:attrNameLst>
                                      </p:cBhvr>
                                      <p:tavLst>
                                        <p:tav tm="0">
                                          <p:val>
                                            <p:strVal val="#ppt_x"/>
                                          </p:val>
                                        </p:tav>
                                        <p:tav tm="100000">
                                          <p:val>
                                            <p:strVal val="#ppt_x"/>
                                          </p:val>
                                        </p:tav>
                                      </p:tavLst>
                                    </p:anim>
                                    <p:anim calcmode="lin" valueType="num">
                                      <p:cBhvr additive="base">
                                        <p:cTn id="7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9"/>
                                        </p:tgtEl>
                                        <p:attrNameLst>
                                          <p:attrName>style.visibility</p:attrName>
                                        </p:attrNameLst>
                                      </p:cBhvr>
                                      <p:to>
                                        <p:strVal val="visible"/>
                                      </p:to>
                                    </p:set>
                                    <p:anim calcmode="lin" valueType="num">
                                      <p:cBhvr additive="base">
                                        <p:cTn id="85" dur="500" fill="hold"/>
                                        <p:tgtEl>
                                          <p:spTgt spid="19"/>
                                        </p:tgtEl>
                                        <p:attrNameLst>
                                          <p:attrName>ppt_x</p:attrName>
                                        </p:attrNameLst>
                                      </p:cBhvr>
                                      <p:tavLst>
                                        <p:tav tm="0">
                                          <p:val>
                                            <p:strVal val="#ppt_x"/>
                                          </p:val>
                                        </p:tav>
                                        <p:tav tm="100000">
                                          <p:val>
                                            <p:strVal val="#ppt_x"/>
                                          </p:val>
                                        </p:tav>
                                      </p:tavLst>
                                    </p:anim>
                                    <p:anim calcmode="lin" valueType="num">
                                      <p:cBhvr additive="base">
                                        <p:cTn id="8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2"/>
                                        </p:tgtEl>
                                        <p:attrNameLst>
                                          <p:attrName>style.visibility</p:attrName>
                                        </p:attrNameLst>
                                      </p:cBhvr>
                                      <p:to>
                                        <p:strVal val="visible"/>
                                      </p:to>
                                    </p:set>
                                    <p:anim calcmode="lin" valueType="num">
                                      <p:cBhvr additive="base">
                                        <p:cTn id="91" dur="500" fill="hold"/>
                                        <p:tgtEl>
                                          <p:spTgt spid="22"/>
                                        </p:tgtEl>
                                        <p:attrNameLst>
                                          <p:attrName>ppt_x</p:attrName>
                                        </p:attrNameLst>
                                      </p:cBhvr>
                                      <p:tavLst>
                                        <p:tav tm="0">
                                          <p:val>
                                            <p:strVal val="#ppt_x"/>
                                          </p:val>
                                        </p:tav>
                                        <p:tav tm="100000">
                                          <p:val>
                                            <p:strVal val="#ppt_x"/>
                                          </p:val>
                                        </p:tav>
                                      </p:tavLst>
                                    </p:anim>
                                    <p:anim calcmode="lin" valueType="num">
                                      <p:cBhvr additive="base">
                                        <p:cTn id="9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5"/>
                                        </p:tgtEl>
                                        <p:attrNameLst>
                                          <p:attrName>style.visibility</p:attrName>
                                        </p:attrNameLst>
                                      </p:cBhvr>
                                      <p:to>
                                        <p:strVal val="visible"/>
                                      </p:to>
                                    </p:set>
                                    <p:anim calcmode="lin" valueType="num">
                                      <p:cBhvr additive="base">
                                        <p:cTn id="97" dur="500" fill="hold"/>
                                        <p:tgtEl>
                                          <p:spTgt spid="5"/>
                                        </p:tgtEl>
                                        <p:attrNameLst>
                                          <p:attrName>ppt_x</p:attrName>
                                        </p:attrNameLst>
                                      </p:cBhvr>
                                      <p:tavLst>
                                        <p:tav tm="0">
                                          <p:val>
                                            <p:strVal val="#ppt_x"/>
                                          </p:val>
                                        </p:tav>
                                        <p:tav tm="100000">
                                          <p:val>
                                            <p:strVal val="#ppt_x"/>
                                          </p:val>
                                        </p:tav>
                                      </p:tavLst>
                                    </p:anim>
                                    <p:anim calcmode="lin" valueType="num">
                                      <p:cBhvr additive="base">
                                        <p:cTn id="9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3"/>
                                        </p:tgtEl>
                                        <p:attrNameLst>
                                          <p:attrName>style.visibility</p:attrName>
                                        </p:attrNameLst>
                                      </p:cBhvr>
                                      <p:to>
                                        <p:strVal val="visible"/>
                                      </p:to>
                                    </p:set>
                                    <p:anim calcmode="lin" valueType="num">
                                      <p:cBhvr additive="base">
                                        <p:cTn id="103" dur="500" fill="hold"/>
                                        <p:tgtEl>
                                          <p:spTgt spid="23"/>
                                        </p:tgtEl>
                                        <p:attrNameLst>
                                          <p:attrName>ppt_x</p:attrName>
                                        </p:attrNameLst>
                                      </p:cBhvr>
                                      <p:tavLst>
                                        <p:tav tm="0">
                                          <p:val>
                                            <p:strVal val="#ppt_x"/>
                                          </p:val>
                                        </p:tav>
                                        <p:tav tm="100000">
                                          <p:val>
                                            <p:strVal val="#ppt_x"/>
                                          </p:val>
                                        </p:tav>
                                      </p:tavLst>
                                    </p:anim>
                                    <p:anim calcmode="lin" valueType="num">
                                      <p:cBhvr additive="base">
                                        <p:cTn id="10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4"/>
                                        </p:tgtEl>
                                        <p:attrNameLst>
                                          <p:attrName>style.visibility</p:attrName>
                                        </p:attrNameLst>
                                      </p:cBhvr>
                                      <p:to>
                                        <p:strVal val="visible"/>
                                      </p:to>
                                    </p:set>
                                    <p:anim calcmode="lin" valueType="num">
                                      <p:cBhvr additive="base">
                                        <p:cTn id="109" dur="500" fill="hold"/>
                                        <p:tgtEl>
                                          <p:spTgt spid="24"/>
                                        </p:tgtEl>
                                        <p:attrNameLst>
                                          <p:attrName>ppt_x</p:attrName>
                                        </p:attrNameLst>
                                      </p:cBhvr>
                                      <p:tavLst>
                                        <p:tav tm="0">
                                          <p:val>
                                            <p:strVal val="#ppt_x"/>
                                          </p:val>
                                        </p:tav>
                                        <p:tav tm="100000">
                                          <p:val>
                                            <p:strVal val="#ppt_x"/>
                                          </p:val>
                                        </p:tav>
                                      </p:tavLst>
                                    </p:anim>
                                    <p:anim calcmode="lin" valueType="num">
                                      <p:cBhvr additive="base">
                                        <p:cTn id="11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5"/>
                                        </p:tgtEl>
                                        <p:attrNameLst>
                                          <p:attrName>style.visibility</p:attrName>
                                        </p:attrNameLst>
                                      </p:cBhvr>
                                      <p:to>
                                        <p:strVal val="visible"/>
                                      </p:to>
                                    </p:set>
                                    <p:anim calcmode="lin" valueType="num">
                                      <p:cBhvr additive="base">
                                        <p:cTn id="115" dur="500" fill="hold"/>
                                        <p:tgtEl>
                                          <p:spTgt spid="25"/>
                                        </p:tgtEl>
                                        <p:attrNameLst>
                                          <p:attrName>ppt_x</p:attrName>
                                        </p:attrNameLst>
                                      </p:cBhvr>
                                      <p:tavLst>
                                        <p:tav tm="0">
                                          <p:val>
                                            <p:strVal val="#ppt_x"/>
                                          </p:val>
                                        </p:tav>
                                        <p:tav tm="100000">
                                          <p:val>
                                            <p:strVal val="#ppt_x"/>
                                          </p:val>
                                        </p:tav>
                                      </p:tavLst>
                                    </p:anim>
                                    <p:anim calcmode="lin" valueType="num">
                                      <p:cBhvr additive="base">
                                        <p:cTn id="11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6"/>
                                        </p:tgtEl>
                                        <p:attrNameLst>
                                          <p:attrName>style.visibility</p:attrName>
                                        </p:attrNameLst>
                                      </p:cBhvr>
                                      <p:to>
                                        <p:strVal val="visible"/>
                                      </p:to>
                                    </p:set>
                                    <p:anim calcmode="lin" valueType="num">
                                      <p:cBhvr additive="base">
                                        <p:cTn id="121" dur="500" fill="hold"/>
                                        <p:tgtEl>
                                          <p:spTgt spid="26"/>
                                        </p:tgtEl>
                                        <p:attrNameLst>
                                          <p:attrName>ppt_x</p:attrName>
                                        </p:attrNameLst>
                                      </p:cBhvr>
                                      <p:tavLst>
                                        <p:tav tm="0">
                                          <p:val>
                                            <p:strVal val="#ppt_x"/>
                                          </p:val>
                                        </p:tav>
                                        <p:tav tm="100000">
                                          <p:val>
                                            <p:strVal val="#ppt_x"/>
                                          </p:val>
                                        </p:tav>
                                      </p:tavLst>
                                    </p:anim>
                                    <p:anim calcmode="lin" valueType="num">
                                      <p:cBhvr additive="base">
                                        <p:cTn id="12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7"/>
                                        </p:tgtEl>
                                        <p:attrNameLst>
                                          <p:attrName>style.visibility</p:attrName>
                                        </p:attrNameLst>
                                      </p:cBhvr>
                                      <p:to>
                                        <p:strVal val="visible"/>
                                      </p:to>
                                    </p:set>
                                    <p:anim calcmode="lin" valueType="num">
                                      <p:cBhvr additive="base">
                                        <p:cTn id="127" dur="500" fill="hold"/>
                                        <p:tgtEl>
                                          <p:spTgt spid="27"/>
                                        </p:tgtEl>
                                        <p:attrNameLst>
                                          <p:attrName>ppt_x</p:attrName>
                                        </p:attrNameLst>
                                      </p:cBhvr>
                                      <p:tavLst>
                                        <p:tav tm="0">
                                          <p:val>
                                            <p:strVal val="#ppt_x"/>
                                          </p:val>
                                        </p:tav>
                                        <p:tav tm="100000">
                                          <p:val>
                                            <p:strVal val="#ppt_x"/>
                                          </p:val>
                                        </p:tav>
                                      </p:tavLst>
                                    </p:anim>
                                    <p:anim calcmode="lin" valueType="num">
                                      <p:cBhvr additive="base">
                                        <p:cTn id="12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28"/>
                                        </p:tgtEl>
                                        <p:attrNameLst>
                                          <p:attrName>style.visibility</p:attrName>
                                        </p:attrNameLst>
                                      </p:cBhvr>
                                      <p:to>
                                        <p:strVal val="visible"/>
                                      </p:to>
                                    </p:set>
                                    <p:anim calcmode="lin" valueType="num">
                                      <p:cBhvr additive="base">
                                        <p:cTn id="133" dur="500" fill="hold"/>
                                        <p:tgtEl>
                                          <p:spTgt spid="28"/>
                                        </p:tgtEl>
                                        <p:attrNameLst>
                                          <p:attrName>ppt_x</p:attrName>
                                        </p:attrNameLst>
                                      </p:cBhvr>
                                      <p:tavLst>
                                        <p:tav tm="0">
                                          <p:val>
                                            <p:strVal val="#ppt_x"/>
                                          </p:val>
                                        </p:tav>
                                        <p:tav tm="100000">
                                          <p:val>
                                            <p:strVal val="#ppt_x"/>
                                          </p:val>
                                        </p:tav>
                                      </p:tavLst>
                                    </p:anim>
                                    <p:anim calcmode="lin" valueType="num">
                                      <p:cBhvr additive="base">
                                        <p:cTn id="134"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29"/>
                                        </p:tgtEl>
                                        <p:attrNameLst>
                                          <p:attrName>style.visibility</p:attrName>
                                        </p:attrNameLst>
                                      </p:cBhvr>
                                      <p:to>
                                        <p:strVal val="visible"/>
                                      </p:to>
                                    </p:set>
                                    <p:anim calcmode="lin" valueType="num">
                                      <p:cBhvr additive="base">
                                        <p:cTn id="139" dur="500" fill="hold"/>
                                        <p:tgtEl>
                                          <p:spTgt spid="29"/>
                                        </p:tgtEl>
                                        <p:attrNameLst>
                                          <p:attrName>ppt_x</p:attrName>
                                        </p:attrNameLst>
                                      </p:cBhvr>
                                      <p:tavLst>
                                        <p:tav tm="0">
                                          <p:val>
                                            <p:strVal val="#ppt_x"/>
                                          </p:val>
                                        </p:tav>
                                        <p:tav tm="100000">
                                          <p:val>
                                            <p:strVal val="#ppt_x"/>
                                          </p:val>
                                        </p:tav>
                                      </p:tavLst>
                                    </p:anim>
                                    <p:anim calcmode="lin" valueType="num">
                                      <p:cBhvr additive="base">
                                        <p:cTn id="14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30"/>
                                        </p:tgtEl>
                                        <p:attrNameLst>
                                          <p:attrName>style.visibility</p:attrName>
                                        </p:attrNameLst>
                                      </p:cBhvr>
                                      <p:to>
                                        <p:strVal val="visible"/>
                                      </p:to>
                                    </p:set>
                                    <p:anim calcmode="lin" valueType="num">
                                      <p:cBhvr additive="base">
                                        <p:cTn id="145" dur="500" fill="hold"/>
                                        <p:tgtEl>
                                          <p:spTgt spid="30"/>
                                        </p:tgtEl>
                                        <p:attrNameLst>
                                          <p:attrName>ppt_x</p:attrName>
                                        </p:attrNameLst>
                                      </p:cBhvr>
                                      <p:tavLst>
                                        <p:tav tm="0">
                                          <p:val>
                                            <p:strVal val="#ppt_x"/>
                                          </p:val>
                                        </p:tav>
                                        <p:tav tm="100000">
                                          <p:val>
                                            <p:strVal val="#ppt_x"/>
                                          </p:val>
                                        </p:tav>
                                      </p:tavLst>
                                    </p:anim>
                                    <p:anim calcmode="lin" valueType="num">
                                      <p:cBhvr additive="base">
                                        <p:cTn id="146"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31"/>
                                        </p:tgtEl>
                                        <p:attrNameLst>
                                          <p:attrName>style.visibility</p:attrName>
                                        </p:attrNameLst>
                                      </p:cBhvr>
                                      <p:to>
                                        <p:strVal val="visible"/>
                                      </p:to>
                                    </p:set>
                                    <p:anim calcmode="lin" valueType="num">
                                      <p:cBhvr additive="base">
                                        <p:cTn id="151" dur="500" fill="hold"/>
                                        <p:tgtEl>
                                          <p:spTgt spid="31"/>
                                        </p:tgtEl>
                                        <p:attrNameLst>
                                          <p:attrName>ppt_x</p:attrName>
                                        </p:attrNameLst>
                                      </p:cBhvr>
                                      <p:tavLst>
                                        <p:tav tm="0">
                                          <p:val>
                                            <p:strVal val="#ppt_x"/>
                                          </p:val>
                                        </p:tav>
                                        <p:tav tm="100000">
                                          <p:val>
                                            <p:strVal val="#ppt_x"/>
                                          </p:val>
                                        </p:tav>
                                      </p:tavLst>
                                    </p:anim>
                                    <p:anim calcmode="lin" valueType="num">
                                      <p:cBhvr additive="base">
                                        <p:cTn id="15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32"/>
                                        </p:tgtEl>
                                        <p:attrNameLst>
                                          <p:attrName>style.visibility</p:attrName>
                                        </p:attrNameLst>
                                      </p:cBhvr>
                                      <p:to>
                                        <p:strVal val="visible"/>
                                      </p:to>
                                    </p:set>
                                    <p:anim calcmode="lin" valueType="num">
                                      <p:cBhvr additive="base">
                                        <p:cTn id="157" dur="500" fill="hold"/>
                                        <p:tgtEl>
                                          <p:spTgt spid="32"/>
                                        </p:tgtEl>
                                        <p:attrNameLst>
                                          <p:attrName>ppt_x</p:attrName>
                                        </p:attrNameLst>
                                      </p:cBhvr>
                                      <p:tavLst>
                                        <p:tav tm="0">
                                          <p:val>
                                            <p:strVal val="#ppt_x"/>
                                          </p:val>
                                        </p:tav>
                                        <p:tav tm="100000">
                                          <p:val>
                                            <p:strVal val="#ppt_x"/>
                                          </p:val>
                                        </p:tav>
                                      </p:tavLst>
                                    </p:anim>
                                    <p:anim calcmode="lin" valueType="num">
                                      <p:cBhvr additive="base">
                                        <p:cTn id="15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2650"/>
          </a:xfrm>
        </p:spPr>
        <p:txBody>
          <a:bodyPr>
            <a:normAutofit fontScale="90000"/>
          </a:bodyPr>
          <a:lstStyle/>
          <a:p>
            <a:r>
              <a:rPr lang="en-US" dirty="0" smtClean="0"/>
              <a:t>Gap-filling exercise                             Textbook, p. 44</a:t>
            </a:r>
            <a:endParaRPr lang="en-US" dirty="0"/>
          </a:p>
        </p:txBody>
      </p:sp>
      <p:sp>
        <p:nvSpPr>
          <p:cNvPr id="4" name="Rectangle 3"/>
          <p:cNvSpPr/>
          <p:nvPr/>
        </p:nvSpPr>
        <p:spPr>
          <a:xfrm>
            <a:off x="505691" y="2205727"/>
            <a:ext cx="10848109" cy="4307846"/>
          </a:xfrm>
          <a:prstGeom prst="rect">
            <a:avLst/>
          </a:prstGeom>
        </p:spPr>
        <p:txBody>
          <a:bodyPr wrap="square">
            <a:spAutoFit/>
          </a:bodyPr>
          <a:lstStyle/>
          <a:p>
            <a:pPr algn="ctr">
              <a:lnSpc>
                <a:spcPct val="107000"/>
              </a:lnSpc>
              <a:spcAft>
                <a:spcPts val="0"/>
              </a:spcAft>
            </a:pPr>
            <a:r>
              <a:rPr lang="en-US" sz="1600" b="1" dirty="0">
                <a:latin typeface="Times New Roman" panose="02020603050405020304" pitchFamily="18" charset="0"/>
                <a:ea typeface="Calibri" panose="020F0502020204030204" pitchFamily="34" charset="0"/>
                <a:cs typeface="Times New Roman" panose="02020603050405020304" pitchFamily="18" charset="0"/>
              </a:rPr>
              <a:t>Hunter-gatherer culture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US" sz="1600" b="1"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Hunter-gatherer is an (1</a:t>
            </a:r>
            <a:r>
              <a:rPr lang="en-US" sz="1600" dirty="0" smtClean="0">
                <a:latin typeface="Times New Roman" panose="02020603050405020304" pitchFamily="18" charset="0"/>
                <a:ea typeface="Calibri" panose="020F0502020204030204" pitchFamily="34" charset="0"/>
                <a:cs typeface="Times New Roman" panose="02020603050405020304" pitchFamily="18" charset="0"/>
              </a:rPr>
              <a:t>)______________</a:t>
            </a:r>
            <a:r>
              <a:rPr lang="en-US" sz="1600" dirty="0">
                <a:latin typeface="Times New Roman" panose="02020603050405020304" pitchFamily="18" charset="0"/>
                <a:ea typeface="Calibri" panose="020F0502020204030204" pitchFamily="34" charset="0"/>
                <a:cs typeface="Times New Roman" panose="02020603050405020304" pitchFamily="18" charset="0"/>
              </a:rPr>
              <a:t>term used to describe human beings who (2)____________their food from the nature, hunting animals and gathering wild plants. Archeological evidence suggests that all human beings were hunter-gatherers (3)___________to twelve thousand years ago, before the </a:t>
            </a:r>
            <a:r>
              <a:rPr lang="en-US" sz="1600" b="1" dirty="0">
                <a:latin typeface="Times New Roman" panose="02020603050405020304" pitchFamily="18" charset="0"/>
                <a:ea typeface="Calibri" panose="020F0502020204030204" pitchFamily="34" charset="0"/>
                <a:cs typeface="Times New Roman" panose="02020603050405020304" pitchFamily="18" charset="0"/>
              </a:rPr>
              <a:t>Neolithic Era</a:t>
            </a:r>
            <a:r>
              <a:rPr lang="en-US" sz="1600" dirty="0">
                <a:latin typeface="Times New Roman" panose="02020603050405020304" pitchFamily="18" charset="0"/>
                <a:ea typeface="Calibri" panose="020F0502020204030204" pitchFamily="34" charset="0"/>
                <a:cs typeface="Times New Roman" panose="02020603050405020304" pitchFamily="18" charset="0"/>
              </a:rPr>
              <a:t>. The </a:t>
            </a:r>
            <a:r>
              <a:rPr lang="en-US" sz="1600" b="1" dirty="0">
                <a:latin typeface="Times New Roman" panose="02020603050405020304" pitchFamily="18" charset="0"/>
                <a:ea typeface="Calibri" panose="020F0502020204030204" pitchFamily="34" charset="0"/>
                <a:cs typeface="Times New Roman" panose="02020603050405020304" pitchFamily="18" charset="0"/>
              </a:rPr>
              <a:t>Neolithic revolution </a:t>
            </a:r>
            <a:r>
              <a:rPr lang="en-US" sz="1600" dirty="0">
                <a:latin typeface="Times New Roman" panose="02020603050405020304" pitchFamily="18" charset="0"/>
                <a:ea typeface="Calibri" panose="020F0502020204030204" pitchFamily="34" charset="0"/>
                <a:cs typeface="Times New Roman" panose="02020603050405020304" pitchFamily="18" charset="0"/>
              </a:rPr>
              <a:t>marks the (4)_____________of agriculture and (5)____________of animals as well as the subsequent decline of hunter-gatherer populations.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The ancient hunter gatherers lived in (6)____________groups, normally of about ten or twelve adults plus children. They were regularly on the move, (7)____________for nuts and fruits and following the wild animals which the (8)____________hunted for meat. Each group had a large ‘territory’ over which it (9)____________- large, because only a small proportion of the plants in any given environment were (10)___________for people to eat, and these came into fruit at different times of the year meaning a large area of (11)____________was needed to meet the food (12)____________of a small number of people. The group’s territory had regular places where it (13)____________for a while. These might be (14)____________or areas of high ground giving them a good all-round vision of (15)___________animals. These were also the locations where they would build a temporary (16)____________.</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646812857"/>
              </p:ext>
            </p:extLst>
          </p:nvPr>
        </p:nvGraphicFramePr>
        <p:xfrm>
          <a:off x="1043940" y="983975"/>
          <a:ext cx="7185660" cy="1135552"/>
        </p:xfrm>
        <a:graphic>
          <a:graphicData uri="http://schemas.openxmlformats.org/drawingml/2006/table">
            <a:tbl>
              <a:tblPr firstRow="1" firstCol="1" bandRow="1"/>
              <a:tblGrid>
                <a:gridCol w="1796415">
                  <a:extLst>
                    <a:ext uri="{9D8B030D-6E8A-4147-A177-3AD203B41FA5}">
                      <a16:colId xmlns:a16="http://schemas.microsoft.com/office/drawing/2014/main" val="1424987827"/>
                    </a:ext>
                  </a:extLst>
                </a:gridCol>
                <a:gridCol w="1947776">
                  <a:extLst>
                    <a:ext uri="{9D8B030D-6E8A-4147-A177-3AD203B41FA5}">
                      <a16:colId xmlns:a16="http://schemas.microsoft.com/office/drawing/2014/main" val="2064143363"/>
                    </a:ext>
                  </a:extLst>
                </a:gridCol>
                <a:gridCol w="1645054">
                  <a:extLst>
                    <a:ext uri="{9D8B030D-6E8A-4147-A177-3AD203B41FA5}">
                      <a16:colId xmlns:a16="http://schemas.microsoft.com/office/drawing/2014/main" val="1949315673"/>
                    </a:ext>
                  </a:extLst>
                </a:gridCol>
                <a:gridCol w="1796415">
                  <a:extLst>
                    <a:ext uri="{9D8B030D-6E8A-4147-A177-3AD203B41FA5}">
                      <a16:colId xmlns:a16="http://schemas.microsoft.com/office/drawing/2014/main" val="3709602347"/>
                    </a:ext>
                  </a:extLst>
                </a:gridCol>
              </a:tblGrid>
              <a:tr h="0">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emergence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obtain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prior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domestication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658968711"/>
                  </a:ext>
                </a:extLst>
              </a:tr>
              <a:tr h="294304">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roamed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suitable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males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land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804874643"/>
                  </a:ext>
                </a:extLst>
              </a:tr>
              <a:tr h="0">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caves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needs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searching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approaching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358255369"/>
                  </a:ext>
                </a:extLst>
              </a:tr>
              <a:tr h="205105">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anthropological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encampment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stopped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communal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971992737"/>
                  </a:ext>
                </a:extLst>
              </a:tr>
            </a:tbl>
          </a:graphicData>
        </a:graphic>
      </p:graphicFrame>
      <p:pic>
        <p:nvPicPr>
          <p:cNvPr id="7" name="stone-age-family-gathering-brushwood-260nw-1217570107">
            <a:hlinkClick r:id="" action="ppaction://media"/>
          </p:cNvPr>
          <p:cNvPicPr>
            <a:picLocks noChangeAspect="1"/>
          </p:cNvPicPr>
          <p:nvPr>
            <a:videoFile r:link="rId2"/>
            <p:extLst>
              <p:ext uri="{DAA4B4D4-6D71-4841-9C94-3DE7FCFB9230}">
                <p14:media xmlns:p14="http://schemas.microsoft.com/office/powerpoint/2010/main" r:embed="rId1"/>
              </p:ext>
            </p:extLst>
          </p:nvPr>
        </p:nvPicPr>
        <p:blipFill>
          <a:blip r:embed="rId4" cstate="print"/>
          <a:stretch>
            <a:fillRect/>
          </a:stretch>
        </p:blipFill>
        <p:spPr>
          <a:xfrm>
            <a:off x="9026235" y="897776"/>
            <a:ext cx="1736725" cy="1870319"/>
          </a:xfrm>
          <a:prstGeom prst="rect">
            <a:avLst/>
          </a:prstGeom>
        </p:spPr>
      </p:pic>
      <p:sp>
        <p:nvSpPr>
          <p:cNvPr id="8" name="Rectangle 7"/>
          <p:cNvSpPr/>
          <p:nvPr/>
        </p:nvSpPr>
        <p:spPr>
          <a:xfrm>
            <a:off x="2477193" y="2802060"/>
            <a:ext cx="1587731"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anthropological</a:t>
            </a:r>
            <a:endParaRPr lang="en-US" sz="1600" b="1" dirty="0">
              <a:solidFill>
                <a:schemeClr val="tx1"/>
              </a:solidFill>
            </a:endParaRPr>
          </a:p>
        </p:txBody>
      </p:sp>
      <p:sp>
        <p:nvSpPr>
          <p:cNvPr id="9" name="Rectangle 8"/>
          <p:cNvSpPr/>
          <p:nvPr/>
        </p:nvSpPr>
        <p:spPr>
          <a:xfrm>
            <a:off x="7550728" y="2795934"/>
            <a:ext cx="139376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obtain</a:t>
            </a:r>
            <a:endParaRPr lang="en-US" sz="1600" b="1" dirty="0">
              <a:solidFill>
                <a:schemeClr val="tx1"/>
              </a:solidFill>
            </a:endParaRPr>
          </a:p>
        </p:txBody>
      </p:sp>
      <p:sp>
        <p:nvSpPr>
          <p:cNvPr id="10" name="Rectangle 9"/>
          <p:cNvSpPr/>
          <p:nvPr/>
        </p:nvSpPr>
        <p:spPr>
          <a:xfrm>
            <a:off x="505691" y="3318654"/>
            <a:ext cx="139376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prior</a:t>
            </a:r>
            <a:endParaRPr lang="en-US" sz="1600" b="1" dirty="0">
              <a:solidFill>
                <a:schemeClr val="tx1"/>
              </a:solidFill>
            </a:endParaRPr>
          </a:p>
        </p:txBody>
      </p:sp>
      <p:sp>
        <p:nvSpPr>
          <p:cNvPr id="11" name="Rectangle 10"/>
          <p:cNvSpPr/>
          <p:nvPr/>
        </p:nvSpPr>
        <p:spPr>
          <a:xfrm>
            <a:off x="604059" y="3576998"/>
            <a:ext cx="151568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emergence</a:t>
            </a:r>
            <a:endParaRPr lang="en-US" sz="1600" b="1" dirty="0">
              <a:solidFill>
                <a:schemeClr val="tx1"/>
              </a:solidFill>
            </a:endParaRPr>
          </a:p>
        </p:txBody>
      </p:sp>
      <p:sp>
        <p:nvSpPr>
          <p:cNvPr id="12" name="Rectangle 11"/>
          <p:cNvSpPr/>
          <p:nvPr/>
        </p:nvSpPr>
        <p:spPr>
          <a:xfrm>
            <a:off x="3879273" y="3564746"/>
            <a:ext cx="14824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domestication</a:t>
            </a:r>
            <a:endParaRPr lang="en-US" sz="1600" b="1" dirty="0">
              <a:solidFill>
                <a:schemeClr val="tx1"/>
              </a:solidFill>
            </a:endParaRPr>
          </a:p>
        </p:txBody>
      </p:sp>
      <p:sp>
        <p:nvSpPr>
          <p:cNvPr id="13" name="Rectangle 12"/>
          <p:cNvSpPr/>
          <p:nvPr/>
        </p:nvSpPr>
        <p:spPr>
          <a:xfrm>
            <a:off x="3762895" y="4378726"/>
            <a:ext cx="139376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communal</a:t>
            </a:r>
            <a:endParaRPr lang="en-US" sz="1600" b="1" dirty="0">
              <a:solidFill>
                <a:schemeClr val="tx1"/>
              </a:solidFill>
            </a:endParaRPr>
          </a:p>
        </p:txBody>
      </p:sp>
      <p:sp>
        <p:nvSpPr>
          <p:cNvPr id="14" name="Rectangle 13"/>
          <p:cNvSpPr/>
          <p:nvPr/>
        </p:nvSpPr>
        <p:spPr>
          <a:xfrm>
            <a:off x="2485506" y="4611605"/>
            <a:ext cx="139376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searching</a:t>
            </a:r>
            <a:endParaRPr lang="en-US" sz="1600" b="1" dirty="0">
              <a:solidFill>
                <a:schemeClr val="tx1"/>
              </a:solidFill>
            </a:endParaRPr>
          </a:p>
        </p:txBody>
      </p:sp>
      <p:sp>
        <p:nvSpPr>
          <p:cNvPr id="15" name="Rectangle 14"/>
          <p:cNvSpPr/>
          <p:nvPr/>
        </p:nvSpPr>
        <p:spPr>
          <a:xfrm>
            <a:off x="8944495" y="4625876"/>
            <a:ext cx="139376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males</a:t>
            </a:r>
            <a:endParaRPr lang="en-US" sz="1600" b="1" dirty="0">
              <a:solidFill>
                <a:schemeClr val="tx1"/>
              </a:solidFill>
            </a:endParaRPr>
          </a:p>
        </p:txBody>
      </p:sp>
      <p:sp>
        <p:nvSpPr>
          <p:cNvPr id="16" name="Rectangle 15"/>
          <p:cNvSpPr/>
          <p:nvPr/>
        </p:nvSpPr>
        <p:spPr>
          <a:xfrm>
            <a:off x="5156662" y="4872697"/>
            <a:ext cx="139376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roamed</a:t>
            </a:r>
            <a:endParaRPr lang="en-US" sz="1600" b="1" dirty="0">
              <a:solidFill>
                <a:schemeClr val="tx1"/>
              </a:solidFill>
            </a:endParaRPr>
          </a:p>
        </p:txBody>
      </p:sp>
      <p:sp>
        <p:nvSpPr>
          <p:cNvPr id="17" name="Rectangle 16"/>
          <p:cNvSpPr/>
          <p:nvPr/>
        </p:nvSpPr>
        <p:spPr>
          <a:xfrm>
            <a:off x="1683945" y="5395290"/>
            <a:ext cx="1499830"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land</a:t>
            </a:r>
            <a:endParaRPr lang="en-US" sz="1600" b="1" dirty="0">
              <a:solidFill>
                <a:schemeClr val="tx1"/>
              </a:solidFill>
            </a:endParaRPr>
          </a:p>
        </p:txBody>
      </p:sp>
      <p:sp>
        <p:nvSpPr>
          <p:cNvPr id="18" name="Rectangle 17"/>
          <p:cNvSpPr/>
          <p:nvPr/>
        </p:nvSpPr>
        <p:spPr>
          <a:xfrm>
            <a:off x="2998124" y="5162411"/>
            <a:ext cx="139376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suitable</a:t>
            </a:r>
            <a:endParaRPr lang="en-US" sz="1600" b="1" dirty="0">
              <a:solidFill>
                <a:schemeClr val="tx1"/>
              </a:solidFill>
            </a:endParaRPr>
          </a:p>
        </p:txBody>
      </p:sp>
      <p:sp>
        <p:nvSpPr>
          <p:cNvPr id="20" name="Rectangle 19"/>
          <p:cNvSpPr/>
          <p:nvPr/>
        </p:nvSpPr>
        <p:spPr>
          <a:xfrm>
            <a:off x="5604163" y="5404493"/>
            <a:ext cx="151153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needs</a:t>
            </a:r>
            <a:endParaRPr lang="en-US" sz="1600" b="1" dirty="0">
              <a:solidFill>
                <a:schemeClr val="tx1"/>
              </a:solidFill>
            </a:endParaRPr>
          </a:p>
        </p:txBody>
      </p:sp>
      <p:sp>
        <p:nvSpPr>
          <p:cNvPr id="21" name="Rectangle 20"/>
          <p:cNvSpPr/>
          <p:nvPr/>
        </p:nvSpPr>
        <p:spPr>
          <a:xfrm>
            <a:off x="2888055" y="5686677"/>
            <a:ext cx="15038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stopped</a:t>
            </a:r>
            <a:endParaRPr lang="en-US" sz="1600" b="1" dirty="0">
              <a:solidFill>
                <a:schemeClr val="tx1"/>
              </a:solidFill>
            </a:endParaRPr>
          </a:p>
        </p:txBody>
      </p:sp>
      <p:sp>
        <p:nvSpPr>
          <p:cNvPr id="22" name="Rectangle 21"/>
          <p:cNvSpPr/>
          <p:nvPr/>
        </p:nvSpPr>
        <p:spPr>
          <a:xfrm>
            <a:off x="6776259" y="5657800"/>
            <a:ext cx="139376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caves</a:t>
            </a:r>
            <a:endParaRPr lang="en-US" sz="1600" b="1" dirty="0">
              <a:solidFill>
                <a:schemeClr val="tx1"/>
              </a:solidFill>
            </a:endParaRPr>
          </a:p>
        </p:txBody>
      </p:sp>
      <p:sp>
        <p:nvSpPr>
          <p:cNvPr id="23" name="Rectangle 22"/>
          <p:cNvSpPr/>
          <p:nvPr/>
        </p:nvSpPr>
        <p:spPr>
          <a:xfrm>
            <a:off x="2998125" y="5933844"/>
            <a:ext cx="1461654"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approaching</a:t>
            </a:r>
            <a:endParaRPr lang="en-US" sz="1600" b="1" dirty="0">
              <a:solidFill>
                <a:schemeClr val="tx1"/>
              </a:solidFill>
            </a:endParaRPr>
          </a:p>
        </p:txBody>
      </p:sp>
      <p:sp>
        <p:nvSpPr>
          <p:cNvPr id="24" name="Rectangle 23"/>
          <p:cNvSpPr/>
          <p:nvPr/>
        </p:nvSpPr>
        <p:spPr>
          <a:xfrm>
            <a:off x="604059" y="6170228"/>
            <a:ext cx="151568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encampment</a:t>
            </a:r>
            <a:endParaRPr lang="en-US" sz="1600" b="1" dirty="0">
              <a:solidFill>
                <a:schemeClr val="tx1"/>
              </a:solidFill>
            </a:endParaRPr>
          </a:p>
        </p:txBody>
      </p:sp>
    </p:spTree>
    <p:extLst>
      <p:ext uri="{BB962C8B-B14F-4D97-AF65-F5344CB8AC3E}">
        <p14:creationId xmlns:p14="http://schemas.microsoft.com/office/powerpoint/2010/main" val="1856519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additive="base">
                                        <p:cTn id="67" dur="500" fill="hold"/>
                                        <p:tgtEl>
                                          <p:spTgt spid="15"/>
                                        </p:tgtEl>
                                        <p:attrNameLst>
                                          <p:attrName>ppt_x</p:attrName>
                                        </p:attrNameLst>
                                      </p:cBhvr>
                                      <p:tavLst>
                                        <p:tav tm="0">
                                          <p:val>
                                            <p:strVal val="#ppt_x"/>
                                          </p:val>
                                        </p:tav>
                                        <p:tav tm="100000">
                                          <p:val>
                                            <p:strVal val="#ppt_x"/>
                                          </p:val>
                                        </p:tav>
                                      </p:tavLst>
                                    </p:anim>
                                    <p:anim calcmode="lin" valueType="num">
                                      <p:cBhvr additive="base">
                                        <p:cTn id="6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0"/>
                                        </p:tgtEl>
                                        <p:attrNameLst>
                                          <p:attrName>style.visibility</p:attrName>
                                        </p:attrNameLst>
                                      </p:cBhvr>
                                      <p:to>
                                        <p:strVal val="visible"/>
                                      </p:to>
                                    </p:set>
                                    <p:anim calcmode="lin" valueType="num">
                                      <p:cBhvr additive="base">
                                        <p:cTn id="91" dur="500" fill="hold"/>
                                        <p:tgtEl>
                                          <p:spTgt spid="20"/>
                                        </p:tgtEl>
                                        <p:attrNameLst>
                                          <p:attrName>ppt_x</p:attrName>
                                        </p:attrNameLst>
                                      </p:cBhvr>
                                      <p:tavLst>
                                        <p:tav tm="0">
                                          <p:val>
                                            <p:strVal val="#ppt_x"/>
                                          </p:val>
                                        </p:tav>
                                        <p:tav tm="100000">
                                          <p:val>
                                            <p:strVal val="#ppt_x"/>
                                          </p:val>
                                        </p:tav>
                                      </p:tavLst>
                                    </p:anim>
                                    <p:anim calcmode="lin" valueType="num">
                                      <p:cBhvr additive="base">
                                        <p:cTn id="9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1"/>
                                        </p:tgtEl>
                                        <p:attrNameLst>
                                          <p:attrName>style.visibility</p:attrName>
                                        </p:attrNameLst>
                                      </p:cBhvr>
                                      <p:to>
                                        <p:strVal val="visible"/>
                                      </p:to>
                                    </p:set>
                                    <p:anim calcmode="lin" valueType="num">
                                      <p:cBhvr additive="base">
                                        <p:cTn id="97" dur="500" fill="hold"/>
                                        <p:tgtEl>
                                          <p:spTgt spid="21"/>
                                        </p:tgtEl>
                                        <p:attrNameLst>
                                          <p:attrName>ppt_x</p:attrName>
                                        </p:attrNameLst>
                                      </p:cBhvr>
                                      <p:tavLst>
                                        <p:tav tm="0">
                                          <p:val>
                                            <p:strVal val="#ppt_x"/>
                                          </p:val>
                                        </p:tav>
                                        <p:tav tm="100000">
                                          <p:val>
                                            <p:strVal val="#ppt_x"/>
                                          </p:val>
                                        </p:tav>
                                      </p:tavLst>
                                    </p:anim>
                                    <p:anim calcmode="lin" valueType="num">
                                      <p:cBhvr additive="base">
                                        <p:cTn id="9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2"/>
                                        </p:tgtEl>
                                        <p:attrNameLst>
                                          <p:attrName>style.visibility</p:attrName>
                                        </p:attrNameLst>
                                      </p:cBhvr>
                                      <p:to>
                                        <p:strVal val="visible"/>
                                      </p:to>
                                    </p:set>
                                    <p:anim calcmode="lin" valueType="num">
                                      <p:cBhvr additive="base">
                                        <p:cTn id="103" dur="500" fill="hold"/>
                                        <p:tgtEl>
                                          <p:spTgt spid="22"/>
                                        </p:tgtEl>
                                        <p:attrNameLst>
                                          <p:attrName>ppt_x</p:attrName>
                                        </p:attrNameLst>
                                      </p:cBhvr>
                                      <p:tavLst>
                                        <p:tav tm="0">
                                          <p:val>
                                            <p:strVal val="#ppt_x"/>
                                          </p:val>
                                        </p:tav>
                                        <p:tav tm="100000">
                                          <p:val>
                                            <p:strVal val="#ppt_x"/>
                                          </p:val>
                                        </p:tav>
                                      </p:tavLst>
                                    </p:anim>
                                    <p:anim calcmode="lin" valueType="num">
                                      <p:cBhvr additive="base">
                                        <p:cTn id="10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3"/>
                                        </p:tgtEl>
                                        <p:attrNameLst>
                                          <p:attrName>style.visibility</p:attrName>
                                        </p:attrNameLst>
                                      </p:cBhvr>
                                      <p:to>
                                        <p:strVal val="visible"/>
                                      </p:to>
                                    </p:set>
                                    <p:anim calcmode="lin" valueType="num">
                                      <p:cBhvr additive="base">
                                        <p:cTn id="109" dur="500" fill="hold"/>
                                        <p:tgtEl>
                                          <p:spTgt spid="23"/>
                                        </p:tgtEl>
                                        <p:attrNameLst>
                                          <p:attrName>ppt_x</p:attrName>
                                        </p:attrNameLst>
                                      </p:cBhvr>
                                      <p:tavLst>
                                        <p:tav tm="0">
                                          <p:val>
                                            <p:strVal val="#ppt_x"/>
                                          </p:val>
                                        </p:tav>
                                        <p:tav tm="100000">
                                          <p:val>
                                            <p:strVal val="#ppt_x"/>
                                          </p:val>
                                        </p:tav>
                                      </p:tavLst>
                                    </p:anim>
                                    <p:anim calcmode="lin" valueType="num">
                                      <p:cBhvr additive="base">
                                        <p:cTn id="11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4"/>
                                        </p:tgtEl>
                                        <p:attrNameLst>
                                          <p:attrName>style.visibility</p:attrName>
                                        </p:attrNameLst>
                                      </p:cBhvr>
                                      <p:to>
                                        <p:strVal val="visible"/>
                                      </p:to>
                                    </p:set>
                                    <p:anim calcmode="lin" valueType="num">
                                      <p:cBhvr additive="base">
                                        <p:cTn id="115" dur="500" fill="hold"/>
                                        <p:tgtEl>
                                          <p:spTgt spid="24"/>
                                        </p:tgtEl>
                                        <p:attrNameLst>
                                          <p:attrName>ppt_x</p:attrName>
                                        </p:attrNameLst>
                                      </p:cBhvr>
                                      <p:tavLst>
                                        <p:tav tm="0">
                                          <p:val>
                                            <p:strVal val="#ppt_x"/>
                                          </p:val>
                                        </p:tav>
                                        <p:tav tm="100000">
                                          <p:val>
                                            <p:strVal val="#ppt_x"/>
                                          </p:val>
                                        </p:tav>
                                      </p:tavLst>
                                    </p:anim>
                                    <p:anim calcmode="lin" valueType="num">
                                      <p:cBhvr additive="base">
                                        <p:cTn id="11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video>
              <p:cMediaNode vol="80000">
                <p:cTn id="117" fill="hold" display="0">
                  <p:stCondLst>
                    <p:cond delay="indefinite"/>
                  </p:stCondLst>
                </p:cTn>
                <p:tgtEl>
                  <p:spTgt spid="7"/>
                </p:tgtEl>
              </p:cMediaNode>
            </p:video>
          </p:childTnLst>
        </p:cTn>
      </p:par>
    </p:tnLst>
    <p:bldLst>
      <p:bldP spid="4" grpId="0"/>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20" grpId="0" animBg="1"/>
      <p:bldP spid="21" grpId="0" animBg="1"/>
      <p:bldP spid="22" grpId="0" animBg="1"/>
      <p:bldP spid="23" grpId="0" animBg="1"/>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211" y="236418"/>
            <a:ext cx="10515600" cy="482773"/>
          </a:xfrm>
        </p:spPr>
        <p:txBody>
          <a:bodyPr>
            <a:normAutofit fontScale="90000"/>
          </a:bodyPr>
          <a:lstStyle/>
          <a:p>
            <a:r>
              <a:rPr lang="en-US" b="1" dirty="0" smtClean="0"/>
              <a:t>THE FUTURE                                       </a:t>
            </a:r>
            <a:r>
              <a:rPr lang="en-US" dirty="0" smtClean="0"/>
              <a:t>Textbook, p. 44</a:t>
            </a:r>
            <a:endParaRPr lang="en-US" dirty="0"/>
          </a:p>
        </p:txBody>
      </p:sp>
      <p:sp>
        <p:nvSpPr>
          <p:cNvPr id="4" name="Rectangle 3"/>
          <p:cNvSpPr/>
          <p:nvPr/>
        </p:nvSpPr>
        <p:spPr>
          <a:xfrm>
            <a:off x="1093817" y="2523427"/>
            <a:ext cx="10352808" cy="2886944"/>
          </a:xfrm>
          <a:prstGeom prst="rect">
            <a:avLst/>
          </a:prstGeom>
        </p:spPr>
        <p:txBody>
          <a:bodyPr wrap="square">
            <a:spAutoFit/>
          </a:bodyPr>
          <a:lstStyle/>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 By this time next month, I______________(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WORK</a:t>
            </a:r>
            <a:r>
              <a:rPr lang="en-US" sz="1600" dirty="0">
                <a:latin typeface="Times New Roman" panose="02020603050405020304" pitchFamily="18" charset="0"/>
                <a:ea typeface="Calibri" panose="020F0502020204030204" pitchFamily="34" charset="0"/>
                <a:cs typeface="Times New Roman" panose="02020603050405020304" pitchFamily="18" charset="0"/>
              </a:rPr>
              <a:t>) on this research project for exactly three months.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2. Based on his interests so far, it looks like he_______________(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STUDY</a:t>
            </a:r>
            <a:r>
              <a:rPr lang="en-US" sz="1600" dirty="0">
                <a:latin typeface="Times New Roman" panose="02020603050405020304" pitchFamily="18" charset="0"/>
                <a:ea typeface="Calibri" panose="020F0502020204030204" pitchFamily="34" charset="0"/>
                <a:cs typeface="Times New Roman" panose="02020603050405020304" pitchFamily="18" charset="0"/>
              </a:rPr>
              <a:t>) history.</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3. This time next week I________________(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GIVE</a:t>
            </a:r>
            <a:r>
              <a:rPr lang="en-US" sz="1600" dirty="0">
                <a:latin typeface="Times New Roman" panose="02020603050405020304" pitchFamily="18" charset="0"/>
                <a:ea typeface="Calibri" panose="020F0502020204030204" pitchFamily="34" charset="0"/>
                <a:cs typeface="Times New Roman" panose="02020603050405020304" pitchFamily="18" charset="0"/>
              </a:rPr>
              <a:t>) a presentation on the key features of ancient societies.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4. I_______________(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MEET</a:t>
            </a:r>
            <a:r>
              <a:rPr lang="en-US" sz="1600" dirty="0">
                <a:latin typeface="Times New Roman" panose="02020603050405020304" pitchFamily="18" charset="0"/>
                <a:ea typeface="Calibri" panose="020F0502020204030204" pitchFamily="34" charset="0"/>
                <a:cs typeface="Times New Roman" panose="02020603050405020304" pitchFamily="18" charset="0"/>
              </a:rPr>
              <a:t>) my research supervisor tomorrow.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5. Scientists predict that the current civil wars in Iraq and Syria_______________(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HAVE</a:t>
            </a:r>
            <a:r>
              <a:rPr lang="en-US" sz="1600" dirty="0">
                <a:latin typeface="Times New Roman" panose="02020603050405020304" pitchFamily="18" charset="0"/>
                <a:ea typeface="Calibri" panose="020F0502020204030204" pitchFamily="34" charset="0"/>
                <a:cs typeface="Times New Roman" panose="02020603050405020304" pitchFamily="18" charset="0"/>
              </a:rPr>
              <a:t>) devastating effects on the archeological sites.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6. Scientists believe that more than 40% of the relevant archeological sites in Iraq and </a:t>
            </a:r>
            <a:r>
              <a:rPr lang="en-US" sz="1600" dirty="0" smtClean="0">
                <a:latin typeface="Times New Roman" panose="02020603050405020304" pitchFamily="18" charset="0"/>
                <a:ea typeface="Calibri" panose="020F0502020204030204" pitchFamily="34" charset="0"/>
                <a:cs typeface="Times New Roman" panose="02020603050405020304" pitchFamily="18" charset="0"/>
              </a:rPr>
              <a:t>Syria</a:t>
            </a:r>
            <a:r>
              <a:rPr lang="en-US" sz="1600" dirty="0" smtClean="0">
                <a:latin typeface="Calibri" panose="020F0502020204030204" pitchFamily="34" charset="0"/>
                <a:ea typeface="Calibri" panose="020F0502020204030204" pitchFamily="34" charset="0"/>
                <a:cs typeface="Times New Roman" panose="02020603050405020304" pitchFamily="18" charset="0"/>
              </a:rPr>
              <a:t> </a:t>
            </a:r>
            <a:r>
              <a:rPr lang="en-US" sz="1600" dirty="0" smtClean="0">
                <a:latin typeface="Times New Roman" panose="02020603050405020304" pitchFamily="18" charset="0"/>
                <a:ea typeface="Calibri" panose="020F0502020204030204" pitchFamily="34" charset="0"/>
                <a:cs typeface="Times New Roman" panose="02020603050405020304" pitchFamily="18" charset="0"/>
              </a:rPr>
              <a:t>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DAMAGE</a:t>
            </a:r>
            <a:r>
              <a:rPr lang="en-US" sz="1600" dirty="0">
                <a:latin typeface="Times New Roman" panose="02020603050405020304" pitchFamily="18" charset="0"/>
                <a:ea typeface="Calibri" panose="020F0502020204030204" pitchFamily="34" charset="0"/>
                <a:cs typeface="Times New Roman" panose="02020603050405020304" pitchFamily="18" charset="0"/>
              </a:rPr>
              <a:t>) by the end of the current civil wars.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7. As scheduled, the next round of the excavation process________________(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BEGIN</a:t>
            </a:r>
            <a:r>
              <a:rPr lang="en-US" sz="1600" dirty="0">
                <a:latin typeface="Times New Roman" panose="02020603050405020304" pitchFamily="18" charset="0"/>
                <a:ea typeface="Calibri" panose="020F0502020204030204" pitchFamily="34" charset="0"/>
                <a:cs typeface="Times New Roman" panose="02020603050405020304" pitchFamily="18" charset="0"/>
              </a:rPr>
              <a:t>) in December.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dirty="0">
                <a:latin typeface="Times New Roman" panose="02020603050405020304" pitchFamily="18" charset="0"/>
                <a:ea typeface="Calibri" panose="020F0502020204030204" pitchFamily="34" charset="0"/>
              </a:rPr>
              <a:t>8. Next year_______________(</a:t>
            </a:r>
            <a:r>
              <a:rPr lang="en-US" sz="1600" b="1" dirty="0">
                <a:latin typeface="Times New Roman" panose="02020603050405020304" pitchFamily="18" charset="0"/>
                <a:ea typeface="Calibri" panose="020F0502020204030204" pitchFamily="34" charset="0"/>
              </a:rPr>
              <a:t>BE</a:t>
            </a:r>
            <a:r>
              <a:rPr lang="en-US" sz="1600" dirty="0">
                <a:latin typeface="Times New Roman" panose="02020603050405020304" pitchFamily="18" charset="0"/>
                <a:ea typeface="Calibri" panose="020F0502020204030204" pitchFamily="34" charset="0"/>
              </a:rPr>
              <a:t>) the tenth anniversary of our Institute of Archeology. </a:t>
            </a:r>
            <a:endParaRPr lang="en-US" sz="1600" dirty="0"/>
          </a:p>
        </p:txBody>
      </p:sp>
      <p:sp>
        <p:nvSpPr>
          <p:cNvPr id="5" name="Rectangle 4"/>
          <p:cNvSpPr/>
          <p:nvPr/>
        </p:nvSpPr>
        <p:spPr>
          <a:xfrm>
            <a:off x="856211" y="1327382"/>
            <a:ext cx="10698480" cy="587853"/>
          </a:xfrm>
          <a:prstGeom prst="rect">
            <a:avLst/>
          </a:prstGeom>
          <a:solidFill>
            <a:schemeClr val="accent4">
              <a:lumMod val="20000"/>
              <a:lumOff val="80000"/>
            </a:schemeClr>
          </a:solidFill>
        </p:spPr>
        <p:txBody>
          <a:bodyPr wrap="square">
            <a:spAutoFit/>
          </a:bodyPr>
          <a:lstStyle/>
          <a:p>
            <a:pPr algn="just">
              <a:lnSpc>
                <a:spcPct val="115000"/>
              </a:lnSpc>
              <a:spcAft>
                <a:spcPts val="0"/>
              </a:spcAft>
            </a:pPr>
            <a:r>
              <a:rPr lang="en-US" sz="1400" b="1" i="1" dirty="0">
                <a:latin typeface="Times New Roman" panose="02020603050405020304" pitchFamily="18" charset="0"/>
                <a:ea typeface="Calibri" panose="020F0502020204030204" pitchFamily="34" charset="0"/>
                <a:cs typeface="Times New Roman" panose="02020603050405020304" pitchFamily="18" charset="0"/>
              </a:rPr>
              <a:t>Put the verbs in brackets into the correct tense (Present Simple, Present Continuous, Future Simple, Future Continuous, Future Perfect or Going to) to express a future meaning. Use passive forms if necessary: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3582785" y="2610867"/>
            <a:ext cx="2194560"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w</a:t>
            </a:r>
            <a:r>
              <a:rPr lang="en-US" sz="1600" b="1" dirty="0" smtClean="0">
                <a:solidFill>
                  <a:schemeClr val="tx1"/>
                </a:solidFill>
              </a:rPr>
              <a:t>ill have worked</a:t>
            </a:r>
            <a:endParaRPr lang="en-US" sz="1600" b="1" dirty="0">
              <a:solidFill>
                <a:schemeClr val="tx1"/>
              </a:solidFill>
            </a:endParaRPr>
          </a:p>
        </p:txBody>
      </p:sp>
      <p:sp>
        <p:nvSpPr>
          <p:cNvPr id="8" name="Rectangle 7"/>
          <p:cNvSpPr/>
          <p:nvPr/>
        </p:nvSpPr>
        <p:spPr>
          <a:xfrm>
            <a:off x="5016730" y="2879693"/>
            <a:ext cx="2323407"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i</a:t>
            </a:r>
            <a:r>
              <a:rPr lang="en-US" sz="1600" b="1" dirty="0" smtClean="0">
                <a:solidFill>
                  <a:schemeClr val="tx1"/>
                </a:solidFill>
              </a:rPr>
              <a:t>s going to study</a:t>
            </a:r>
            <a:endParaRPr lang="en-US" sz="1600" b="1" dirty="0">
              <a:solidFill>
                <a:schemeClr val="tx1"/>
              </a:solidFill>
            </a:endParaRPr>
          </a:p>
        </p:txBody>
      </p:sp>
      <p:sp>
        <p:nvSpPr>
          <p:cNvPr id="9" name="Rectangle 8"/>
          <p:cNvSpPr/>
          <p:nvPr/>
        </p:nvSpPr>
        <p:spPr>
          <a:xfrm>
            <a:off x="3236421" y="3170188"/>
            <a:ext cx="2194560"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w</a:t>
            </a:r>
            <a:r>
              <a:rPr lang="en-US" sz="1600" b="1" dirty="0" smtClean="0">
                <a:solidFill>
                  <a:schemeClr val="tx1"/>
                </a:solidFill>
              </a:rPr>
              <a:t>ill be giving</a:t>
            </a:r>
            <a:endParaRPr lang="en-US" sz="1600" b="1" dirty="0">
              <a:solidFill>
                <a:schemeClr val="tx1"/>
              </a:solidFill>
            </a:endParaRPr>
          </a:p>
        </p:txBody>
      </p:sp>
      <p:sp>
        <p:nvSpPr>
          <p:cNvPr id="10" name="Rectangle 9"/>
          <p:cNvSpPr/>
          <p:nvPr/>
        </p:nvSpPr>
        <p:spPr>
          <a:xfrm>
            <a:off x="1499061" y="3452524"/>
            <a:ext cx="2194560"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a</a:t>
            </a:r>
            <a:r>
              <a:rPr lang="en-US" sz="1600" b="1" dirty="0" smtClean="0">
                <a:solidFill>
                  <a:schemeClr val="tx1"/>
                </a:solidFill>
              </a:rPr>
              <a:t>m meeting</a:t>
            </a:r>
            <a:endParaRPr lang="en-US" sz="1600" b="1" dirty="0">
              <a:solidFill>
                <a:schemeClr val="tx1"/>
              </a:solidFill>
            </a:endParaRPr>
          </a:p>
        </p:txBody>
      </p:sp>
      <p:sp>
        <p:nvSpPr>
          <p:cNvPr id="11" name="Rectangle 10"/>
          <p:cNvSpPr/>
          <p:nvPr/>
        </p:nvSpPr>
        <p:spPr>
          <a:xfrm>
            <a:off x="6378632" y="3749252"/>
            <a:ext cx="2194560"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w</a:t>
            </a:r>
            <a:r>
              <a:rPr lang="en-US" sz="1600" b="1" dirty="0" smtClean="0">
                <a:solidFill>
                  <a:schemeClr val="tx1"/>
                </a:solidFill>
              </a:rPr>
              <a:t>ill have</a:t>
            </a:r>
            <a:endParaRPr lang="en-US" sz="1600" b="1" dirty="0">
              <a:solidFill>
                <a:schemeClr val="tx1"/>
              </a:solidFill>
            </a:endParaRPr>
          </a:p>
        </p:txBody>
      </p:sp>
      <p:sp>
        <p:nvSpPr>
          <p:cNvPr id="12" name="Rectangle 11"/>
          <p:cNvSpPr/>
          <p:nvPr/>
        </p:nvSpPr>
        <p:spPr>
          <a:xfrm>
            <a:off x="8747759" y="4276184"/>
            <a:ext cx="2333105"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w</a:t>
            </a:r>
            <a:r>
              <a:rPr lang="en-US" sz="1600" b="1" dirty="0" smtClean="0">
                <a:solidFill>
                  <a:schemeClr val="tx1"/>
                </a:solidFill>
              </a:rPr>
              <a:t>ill be damaged</a:t>
            </a:r>
            <a:endParaRPr lang="en-US" sz="1600" b="1" dirty="0">
              <a:solidFill>
                <a:schemeClr val="tx1"/>
              </a:solidFill>
            </a:endParaRPr>
          </a:p>
        </p:txBody>
      </p:sp>
      <p:sp>
        <p:nvSpPr>
          <p:cNvPr id="13" name="Rectangle 12"/>
          <p:cNvSpPr/>
          <p:nvPr/>
        </p:nvSpPr>
        <p:spPr>
          <a:xfrm>
            <a:off x="5904806" y="4833136"/>
            <a:ext cx="2374669"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begins</a:t>
            </a:r>
            <a:endParaRPr lang="en-US" sz="1600" b="1" dirty="0">
              <a:solidFill>
                <a:schemeClr val="tx1"/>
              </a:solidFill>
            </a:endParaRPr>
          </a:p>
        </p:txBody>
      </p:sp>
      <p:sp>
        <p:nvSpPr>
          <p:cNvPr id="14" name="Rectangle 13"/>
          <p:cNvSpPr/>
          <p:nvPr/>
        </p:nvSpPr>
        <p:spPr>
          <a:xfrm>
            <a:off x="2227811" y="5104667"/>
            <a:ext cx="18953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w</a:t>
            </a:r>
            <a:r>
              <a:rPr lang="en-US" sz="1600" b="1" dirty="0" smtClean="0">
                <a:solidFill>
                  <a:schemeClr val="tx1"/>
                </a:solidFill>
              </a:rPr>
              <a:t>ill be</a:t>
            </a:r>
            <a:endParaRPr lang="en-US" sz="1600" b="1" dirty="0">
              <a:solidFill>
                <a:schemeClr val="tx1"/>
              </a:solidFill>
            </a:endParaRPr>
          </a:p>
        </p:txBody>
      </p:sp>
    </p:spTree>
    <p:extLst>
      <p:ext uri="{BB962C8B-B14F-4D97-AF65-F5344CB8AC3E}">
        <p14:creationId xmlns:p14="http://schemas.microsoft.com/office/powerpoint/2010/main" val="2851019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211" y="236418"/>
            <a:ext cx="10515600" cy="482773"/>
          </a:xfrm>
        </p:spPr>
        <p:txBody>
          <a:bodyPr>
            <a:normAutofit fontScale="90000"/>
          </a:bodyPr>
          <a:lstStyle/>
          <a:p>
            <a:r>
              <a:rPr lang="en-US" b="1" dirty="0" smtClean="0"/>
              <a:t>THE FUTURE                                       </a:t>
            </a:r>
            <a:r>
              <a:rPr lang="en-US" dirty="0" smtClean="0"/>
              <a:t>Textbook, p. 44</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003393392"/>
              </p:ext>
            </p:extLst>
          </p:nvPr>
        </p:nvGraphicFramePr>
        <p:xfrm>
          <a:off x="1088968" y="1329477"/>
          <a:ext cx="8720050" cy="2250425"/>
        </p:xfrm>
        <a:graphic>
          <a:graphicData uri="http://schemas.openxmlformats.org/drawingml/2006/table">
            <a:tbl>
              <a:tblPr firstRow="1" firstCol="1" bandRow="1"/>
              <a:tblGrid>
                <a:gridCol w="6184668">
                  <a:extLst>
                    <a:ext uri="{9D8B030D-6E8A-4147-A177-3AD203B41FA5}">
                      <a16:colId xmlns:a16="http://schemas.microsoft.com/office/drawing/2014/main" val="3655189758"/>
                    </a:ext>
                  </a:extLst>
                </a:gridCol>
                <a:gridCol w="2535382">
                  <a:extLst>
                    <a:ext uri="{9D8B030D-6E8A-4147-A177-3AD203B41FA5}">
                      <a16:colId xmlns:a16="http://schemas.microsoft.com/office/drawing/2014/main" val="3919051673"/>
                    </a:ext>
                  </a:extLst>
                </a:gridCol>
              </a:tblGrid>
              <a:tr h="287513">
                <a:tc>
                  <a:txBody>
                    <a:bodyPr/>
                    <a:lstStyle/>
                    <a:p>
                      <a:pPr algn="ctr">
                        <a:lnSpc>
                          <a:spcPct val="115000"/>
                        </a:lnSpc>
                        <a:spcAft>
                          <a:spcPts val="0"/>
                        </a:spcAf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USE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SENTENCE </a:t>
                      </a:r>
                      <a:r>
                        <a:rPr lang="en-US" sz="1600" b="1" dirty="0" smtClean="0">
                          <a:effectLst/>
                          <a:latin typeface="Times New Roman" panose="02020603050405020304" pitchFamily="18" charset="0"/>
                          <a:ea typeface="Calibri" panose="020F0502020204030204" pitchFamily="34" charset="0"/>
                          <a:cs typeface="Times New Roman" panose="02020603050405020304" pitchFamily="18" charset="0"/>
                        </a:rPr>
                        <a:t>NUMBER(S)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extLst>
                  <a:ext uri="{0D108BD9-81ED-4DB2-BD59-A6C34878D82A}">
                    <a16:rowId xmlns:a16="http://schemas.microsoft.com/office/drawing/2014/main" val="1144565605"/>
                  </a:ext>
                </a:extLst>
              </a:tr>
              <a:tr h="0">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 future events that we see as facts (future facts)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6209064"/>
                  </a:ext>
                </a:extLst>
              </a:tr>
              <a:tr h="0">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2.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to say that something will be in progress at a certain time in the future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1619764"/>
                  </a:ext>
                </a:extLst>
              </a:tr>
              <a:tr h="0">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3.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to talk about something completed in the future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624808"/>
                  </a:ext>
                </a:extLst>
              </a:tr>
              <a:tr h="0">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4. to indicate a future activity based on the present situation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1096010"/>
                  </a:ext>
                </a:extLst>
              </a:tr>
              <a:tr h="0">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5. for schedules, timetables or  arrangements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5735966"/>
                  </a:ext>
                </a:extLst>
              </a:tr>
              <a:tr h="0">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6. for pre-arranged activities in the future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9962796"/>
                  </a:ext>
                </a:extLst>
              </a:tr>
              <a:tr h="0">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7. to predict future happenings or future situations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2492340"/>
                  </a:ext>
                </a:extLst>
              </a:tr>
            </a:tbl>
          </a:graphicData>
        </a:graphic>
      </p:graphicFrame>
      <p:sp>
        <p:nvSpPr>
          <p:cNvPr id="3" name="Rectangle 2"/>
          <p:cNvSpPr/>
          <p:nvPr/>
        </p:nvSpPr>
        <p:spPr>
          <a:xfrm>
            <a:off x="2477210" y="900433"/>
            <a:ext cx="6232796" cy="375487"/>
          </a:xfrm>
          <a:prstGeom prst="rect">
            <a:avLst/>
          </a:prstGeom>
          <a:solidFill>
            <a:schemeClr val="accent4">
              <a:lumMod val="20000"/>
              <a:lumOff val="80000"/>
            </a:schemeClr>
          </a:solidFill>
        </p:spPr>
        <p:txBody>
          <a:bodyPr wrap="none">
            <a:spAutoFit/>
          </a:bodyPr>
          <a:lstStyle/>
          <a:p>
            <a:pPr>
              <a:lnSpc>
                <a:spcPct val="115000"/>
              </a:lnSpc>
              <a:spcAft>
                <a:spcPts val="0"/>
              </a:spcAft>
            </a:pPr>
            <a:r>
              <a:rPr lang="en-US" sz="1600" b="1" i="1" dirty="0">
                <a:latin typeface="Times New Roman" panose="02020603050405020304" pitchFamily="18" charset="0"/>
                <a:ea typeface="Calibri" panose="020F0502020204030204" pitchFamily="34" charset="0"/>
                <a:cs typeface="Times New Roman" panose="02020603050405020304" pitchFamily="18" charset="0"/>
              </a:rPr>
              <a:t>Decide which </a:t>
            </a:r>
            <a:r>
              <a:rPr lang="en-US" sz="1600" b="1" i="1" dirty="0" smtClean="0">
                <a:latin typeface="Times New Roman" panose="02020603050405020304" pitchFamily="18" charset="0"/>
                <a:ea typeface="Calibri" panose="020F0502020204030204" pitchFamily="34" charset="0"/>
                <a:cs typeface="Times New Roman" panose="02020603050405020304" pitchFamily="18" charset="0"/>
              </a:rPr>
              <a:t>sentences from the previous slide concern </a:t>
            </a:r>
            <a:r>
              <a:rPr lang="en-US" sz="1600" b="1" i="1" dirty="0">
                <a:latin typeface="Times New Roman" panose="02020603050405020304" pitchFamily="18" charset="0"/>
                <a:ea typeface="Calibri" panose="020F0502020204030204" pitchFamily="34" charset="0"/>
                <a:cs typeface="Times New Roman" panose="02020603050405020304" pitchFamily="18" charset="0"/>
              </a:rPr>
              <a:t>the following: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7626324" y="1650417"/>
            <a:ext cx="40387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8</a:t>
            </a:r>
          </a:p>
        </p:txBody>
      </p:sp>
      <p:sp>
        <p:nvSpPr>
          <p:cNvPr id="8" name="Rectangle 7"/>
          <p:cNvSpPr/>
          <p:nvPr/>
        </p:nvSpPr>
        <p:spPr>
          <a:xfrm>
            <a:off x="1186975" y="3658992"/>
            <a:ext cx="7293471" cy="375487"/>
          </a:xfrm>
          <a:prstGeom prst="rect">
            <a:avLst/>
          </a:prstGeom>
          <a:solidFill>
            <a:schemeClr val="accent3">
              <a:lumMod val="20000"/>
              <a:lumOff val="80000"/>
            </a:schemeClr>
          </a:solidFill>
        </p:spPr>
        <p:txBody>
          <a:bodyPr wrap="none">
            <a:spAutoFit/>
          </a:bodyPr>
          <a:lstStyle/>
          <a:p>
            <a:pPr lvl="0">
              <a:lnSpc>
                <a:spcPct val="115000"/>
              </a:lnSpc>
            </a:pPr>
            <a:r>
              <a:rPr lang="en-US" sz="1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1. future events that we see as facts (future facts</a:t>
            </a:r>
            <a:r>
              <a:rPr lang="en-US" sz="16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 </a:t>
            </a:r>
            <a:r>
              <a:rPr lang="en-US" sz="1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THE FUTURE SIMPLE TENSE</a:t>
            </a:r>
            <a:endParaRPr lang="en-US"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p:cNvSpPr/>
          <p:nvPr/>
        </p:nvSpPr>
        <p:spPr>
          <a:xfrm>
            <a:off x="7626324" y="1927986"/>
            <a:ext cx="40387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3</a:t>
            </a:r>
            <a:endParaRPr lang="en-US" sz="1600" b="1" dirty="0">
              <a:solidFill>
                <a:schemeClr val="tx1"/>
              </a:solidFill>
            </a:endParaRPr>
          </a:p>
        </p:txBody>
      </p:sp>
      <p:sp>
        <p:nvSpPr>
          <p:cNvPr id="10" name="Rectangle 9"/>
          <p:cNvSpPr/>
          <p:nvPr/>
        </p:nvSpPr>
        <p:spPr>
          <a:xfrm>
            <a:off x="1219337" y="4079497"/>
            <a:ext cx="9789347" cy="375487"/>
          </a:xfrm>
          <a:prstGeom prst="rect">
            <a:avLst/>
          </a:prstGeom>
          <a:solidFill>
            <a:schemeClr val="accent1">
              <a:lumMod val="20000"/>
              <a:lumOff val="80000"/>
            </a:schemeClr>
          </a:solidFill>
        </p:spPr>
        <p:txBody>
          <a:bodyPr wrap="none">
            <a:spAutoFit/>
          </a:bodyPr>
          <a:lstStyle/>
          <a:p>
            <a:pPr lvl="0">
              <a:lnSpc>
                <a:spcPct val="115000"/>
              </a:lnSpc>
            </a:pPr>
            <a:r>
              <a:rPr lang="en-US" sz="1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2. </a:t>
            </a:r>
            <a:r>
              <a:rPr lang="en-US" sz="16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to say that something will be in progress at a certain time in the </a:t>
            </a:r>
            <a:r>
              <a:rPr lang="en-US" sz="16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future –</a:t>
            </a:r>
            <a:r>
              <a:rPr lang="en-US" sz="16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THE FUTURE CONTINUOUS TENSE</a:t>
            </a:r>
            <a:endParaRPr lang="en-US" sz="16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10"/>
          <p:cNvSpPr/>
          <p:nvPr/>
        </p:nvSpPr>
        <p:spPr>
          <a:xfrm>
            <a:off x="7626324" y="2194228"/>
            <a:ext cx="40387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1</a:t>
            </a:r>
          </a:p>
        </p:txBody>
      </p:sp>
      <p:sp>
        <p:nvSpPr>
          <p:cNvPr id="12" name="Rectangle 11"/>
          <p:cNvSpPr/>
          <p:nvPr/>
        </p:nvSpPr>
        <p:spPr>
          <a:xfrm>
            <a:off x="1219337" y="4522179"/>
            <a:ext cx="8179723" cy="375487"/>
          </a:xfrm>
          <a:prstGeom prst="rect">
            <a:avLst/>
          </a:prstGeom>
          <a:solidFill>
            <a:schemeClr val="accent4">
              <a:lumMod val="20000"/>
              <a:lumOff val="80000"/>
            </a:schemeClr>
          </a:solidFill>
        </p:spPr>
        <p:txBody>
          <a:bodyPr wrap="square">
            <a:spAutoFit/>
          </a:bodyPr>
          <a:lstStyle/>
          <a:p>
            <a:pPr lvl="0">
              <a:lnSpc>
                <a:spcPct val="115000"/>
              </a:lnSpc>
            </a:pPr>
            <a:r>
              <a:rPr lang="en-US" sz="1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3. </a:t>
            </a:r>
            <a:r>
              <a:rPr lang="en-US" sz="16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to talk about something completed in the </a:t>
            </a:r>
            <a:r>
              <a:rPr lang="en-US" sz="16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future – </a:t>
            </a:r>
            <a:r>
              <a:rPr lang="en-US" sz="1600" b="1" dirty="0" smtClean="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THE FUTURE PERFECT TENSE</a:t>
            </a:r>
            <a:endParaRPr lang="en-US" sz="1600" b="1" dirty="0">
              <a:solidFill>
                <a:schemeClr val="accent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3" name="Rectangle 12"/>
          <p:cNvSpPr/>
          <p:nvPr/>
        </p:nvSpPr>
        <p:spPr>
          <a:xfrm>
            <a:off x="7626324" y="2490965"/>
            <a:ext cx="40387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2</a:t>
            </a:r>
            <a:endParaRPr lang="en-US" sz="1600" b="1" dirty="0">
              <a:solidFill>
                <a:schemeClr val="tx1"/>
              </a:solidFill>
            </a:endParaRPr>
          </a:p>
        </p:txBody>
      </p:sp>
      <p:sp>
        <p:nvSpPr>
          <p:cNvPr id="14" name="Rectangle 13"/>
          <p:cNvSpPr/>
          <p:nvPr/>
        </p:nvSpPr>
        <p:spPr>
          <a:xfrm>
            <a:off x="1219337" y="4982814"/>
            <a:ext cx="8478983" cy="357534"/>
          </a:xfrm>
          <a:prstGeom prst="rect">
            <a:avLst/>
          </a:prstGeom>
          <a:solidFill>
            <a:schemeClr val="accent6">
              <a:lumMod val="20000"/>
              <a:lumOff val="80000"/>
            </a:schemeClr>
          </a:solidFill>
        </p:spPr>
        <p:txBody>
          <a:bodyPr wrap="square">
            <a:spAutoFit/>
          </a:bodyPr>
          <a:lstStyle/>
          <a:p>
            <a:pPr lvl="0">
              <a:lnSpc>
                <a:spcPct val="115000"/>
              </a:lnSpc>
            </a:pPr>
            <a:r>
              <a:rPr lang="en-US" sz="1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4. to indicate a future activity based on the present </a:t>
            </a:r>
            <a:r>
              <a:rPr lang="en-US" sz="16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situation – </a:t>
            </a:r>
            <a:r>
              <a:rPr lang="en-US" sz="1600" b="1" dirty="0" smtClean="0">
                <a:solidFill>
                  <a:schemeClr val="accent5">
                    <a:lumMod val="75000"/>
                  </a:schemeClr>
                </a:solidFill>
                <a:latin typeface="Times New Roman" panose="02020603050405020304" pitchFamily="18" charset="0"/>
                <a:ea typeface="Calibri" panose="020F0502020204030204" pitchFamily="34" charset="0"/>
                <a:cs typeface="Times New Roman" panose="02020603050405020304" pitchFamily="18" charset="0"/>
              </a:rPr>
              <a:t>BE GOING TO + INFINITIVE</a:t>
            </a:r>
            <a:endParaRPr lang="en-US" sz="1600" b="1" dirty="0">
              <a:solidFill>
                <a:schemeClr val="accent5">
                  <a:lumMod val="7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14"/>
          <p:cNvSpPr/>
          <p:nvPr/>
        </p:nvSpPr>
        <p:spPr>
          <a:xfrm>
            <a:off x="7626324" y="2780494"/>
            <a:ext cx="40387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7</a:t>
            </a:r>
          </a:p>
        </p:txBody>
      </p:sp>
      <p:sp>
        <p:nvSpPr>
          <p:cNvPr id="16" name="Rectangle 15"/>
          <p:cNvSpPr/>
          <p:nvPr/>
        </p:nvSpPr>
        <p:spPr>
          <a:xfrm>
            <a:off x="1219337" y="5416571"/>
            <a:ext cx="7049302" cy="357534"/>
          </a:xfrm>
          <a:prstGeom prst="rect">
            <a:avLst/>
          </a:prstGeom>
          <a:solidFill>
            <a:schemeClr val="accent2">
              <a:lumMod val="60000"/>
              <a:lumOff val="40000"/>
            </a:schemeClr>
          </a:solidFill>
        </p:spPr>
        <p:txBody>
          <a:bodyPr wrap="none">
            <a:spAutoFit/>
          </a:bodyPr>
          <a:lstStyle/>
          <a:p>
            <a:pPr lvl="0">
              <a:lnSpc>
                <a:spcPct val="115000"/>
              </a:lnSpc>
            </a:pPr>
            <a:r>
              <a:rPr lang="en-US" sz="1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5. for schedules, timetables or  </a:t>
            </a:r>
            <a:r>
              <a:rPr lang="en-US" sz="16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arrangements – </a:t>
            </a:r>
            <a:r>
              <a:rPr lang="en-US" sz="1600" b="1" dirty="0" smtClean="0">
                <a:solidFill>
                  <a:schemeClr val="tx1">
                    <a:lumMod val="85000"/>
                    <a:lumOff val="15000"/>
                  </a:schemeClr>
                </a:solidFill>
                <a:latin typeface="Times New Roman" panose="02020603050405020304" pitchFamily="18" charset="0"/>
                <a:ea typeface="Calibri" panose="020F0502020204030204" pitchFamily="34" charset="0"/>
                <a:cs typeface="Times New Roman" panose="02020603050405020304" pitchFamily="18" charset="0"/>
              </a:rPr>
              <a:t>THE PRESENT SIMPLE TENSE</a:t>
            </a:r>
            <a:endParaRPr lang="en-US" sz="1600" b="1" dirty="0">
              <a:solidFill>
                <a:schemeClr val="tx1">
                  <a:lumMod val="85000"/>
                  <a:lumOff val="1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16"/>
          <p:cNvSpPr/>
          <p:nvPr/>
        </p:nvSpPr>
        <p:spPr>
          <a:xfrm>
            <a:off x="7626324" y="3050002"/>
            <a:ext cx="40387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4</a:t>
            </a:r>
            <a:endParaRPr lang="en-US" sz="1600" b="1" dirty="0">
              <a:solidFill>
                <a:schemeClr val="tx1"/>
              </a:solidFill>
            </a:endParaRPr>
          </a:p>
        </p:txBody>
      </p:sp>
      <p:sp>
        <p:nvSpPr>
          <p:cNvPr id="18" name="Rectangle 17"/>
          <p:cNvSpPr/>
          <p:nvPr/>
        </p:nvSpPr>
        <p:spPr>
          <a:xfrm>
            <a:off x="1219337" y="5850328"/>
            <a:ext cx="7373109" cy="357534"/>
          </a:xfrm>
          <a:prstGeom prst="rect">
            <a:avLst/>
          </a:prstGeom>
          <a:solidFill>
            <a:schemeClr val="accent1"/>
          </a:solidFill>
        </p:spPr>
        <p:txBody>
          <a:bodyPr wrap="none">
            <a:spAutoFit/>
          </a:bodyPr>
          <a:lstStyle/>
          <a:p>
            <a:pPr lvl="0">
              <a:lnSpc>
                <a:spcPct val="115000"/>
              </a:lnSpc>
            </a:pPr>
            <a:r>
              <a:rPr lang="en-US" sz="1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6. for pre-arranged activities in the </a:t>
            </a:r>
            <a:r>
              <a:rPr lang="en-US" sz="16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future – </a:t>
            </a:r>
            <a:r>
              <a:rPr lang="en-US" sz="1600" b="1" dirty="0" smtClean="0">
                <a:solidFill>
                  <a:schemeClr val="accent4"/>
                </a:solidFill>
                <a:latin typeface="Times New Roman" panose="02020603050405020304" pitchFamily="18" charset="0"/>
                <a:ea typeface="Calibri" panose="020F0502020204030204" pitchFamily="34" charset="0"/>
                <a:cs typeface="Times New Roman" panose="02020603050405020304" pitchFamily="18" charset="0"/>
              </a:rPr>
              <a:t>THE PRESENT CONTINUOUS TENSE</a:t>
            </a:r>
            <a:endParaRPr lang="en-US" sz="1600" b="1" dirty="0">
              <a:solidFill>
                <a:schemeClr val="accent4"/>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9" name="Rectangle 18"/>
          <p:cNvSpPr/>
          <p:nvPr/>
        </p:nvSpPr>
        <p:spPr>
          <a:xfrm>
            <a:off x="7626324" y="3337859"/>
            <a:ext cx="40387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5</a:t>
            </a:r>
          </a:p>
        </p:txBody>
      </p:sp>
      <p:sp>
        <p:nvSpPr>
          <p:cNvPr id="20" name="Rectangle 19"/>
          <p:cNvSpPr/>
          <p:nvPr/>
        </p:nvSpPr>
        <p:spPr>
          <a:xfrm>
            <a:off x="8149370" y="3327330"/>
            <a:ext cx="403878"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6</a:t>
            </a:r>
          </a:p>
        </p:txBody>
      </p:sp>
      <p:sp>
        <p:nvSpPr>
          <p:cNvPr id="21" name="Rectangle 20"/>
          <p:cNvSpPr/>
          <p:nvPr/>
        </p:nvSpPr>
        <p:spPr>
          <a:xfrm>
            <a:off x="1281209" y="6284085"/>
            <a:ext cx="7396064" cy="357534"/>
          </a:xfrm>
          <a:prstGeom prst="rect">
            <a:avLst/>
          </a:prstGeom>
          <a:solidFill>
            <a:schemeClr val="accent3">
              <a:lumMod val="20000"/>
              <a:lumOff val="80000"/>
            </a:schemeClr>
          </a:solidFill>
        </p:spPr>
        <p:txBody>
          <a:bodyPr wrap="none">
            <a:spAutoFit/>
          </a:bodyPr>
          <a:lstStyle/>
          <a:p>
            <a:pPr lvl="0">
              <a:lnSpc>
                <a:spcPct val="115000"/>
              </a:lnSpc>
            </a:pPr>
            <a:r>
              <a:rPr lang="en-US" sz="1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7. to predict future happenings or future </a:t>
            </a:r>
            <a:r>
              <a:rPr lang="en-US" sz="16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situations – </a:t>
            </a:r>
            <a:r>
              <a:rPr lang="en-US" sz="1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THE FUTURE SIMPLE TENSE</a:t>
            </a:r>
            <a:endParaRPr lang="en-US"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6895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additive="base">
                                        <p:cTn id="67" dur="500" fill="hold"/>
                                        <p:tgtEl>
                                          <p:spTgt spid="15"/>
                                        </p:tgtEl>
                                        <p:attrNameLst>
                                          <p:attrName>ppt_x</p:attrName>
                                        </p:attrNameLst>
                                      </p:cBhvr>
                                      <p:tavLst>
                                        <p:tav tm="0">
                                          <p:val>
                                            <p:strVal val="#ppt_x"/>
                                          </p:val>
                                        </p:tav>
                                        <p:tav tm="100000">
                                          <p:val>
                                            <p:strVal val="#ppt_x"/>
                                          </p:val>
                                        </p:tav>
                                      </p:tavLst>
                                    </p:anim>
                                    <p:anim calcmode="lin" valueType="num">
                                      <p:cBhvr additive="base">
                                        <p:cTn id="6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8"/>
                                        </p:tgtEl>
                                        <p:attrNameLst>
                                          <p:attrName>style.visibility</p:attrName>
                                        </p:attrNameLst>
                                      </p:cBhvr>
                                      <p:to>
                                        <p:strVal val="visible"/>
                                      </p:to>
                                    </p:set>
                                    <p:anim calcmode="lin" valueType="num">
                                      <p:cBhvr additive="base">
                                        <p:cTn id="85" dur="500" fill="hold"/>
                                        <p:tgtEl>
                                          <p:spTgt spid="18"/>
                                        </p:tgtEl>
                                        <p:attrNameLst>
                                          <p:attrName>ppt_x</p:attrName>
                                        </p:attrNameLst>
                                      </p:cBhvr>
                                      <p:tavLst>
                                        <p:tav tm="0">
                                          <p:val>
                                            <p:strVal val="#ppt_x"/>
                                          </p:val>
                                        </p:tav>
                                        <p:tav tm="100000">
                                          <p:val>
                                            <p:strVal val="#ppt_x"/>
                                          </p:val>
                                        </p:tav>
                                      </p:tavLst>
                                    </p:anim>
                                    <p:anim calcmode="lin" valueType="num">
                                      <p:cBhvr additive="base">
                                        <p:cTn id="8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9"/>
                                        </p:tgtEl>
                                        <p:attrNameLst>
                                          <p:attrName>style.visibility</p:attrName>
                                        </p:attrNameLst>
                                      </p:cBhvr>
                                      <p:to>
                                        <p:strVal val="visible"/>
                                      </p:to>
                                    </p:set>
                                    <p:anim calcmode="lin" valueType="num">
                                      <p:cBhvr additive="base">
                                        <p:cTn id="91" dur="500" fill="hold"/>
                                        <p:tgtEl>
                                          <p:spTgt spid="19"/>
                                        </p:tgtEl>
                                        <p:attrNameLst>
                                          <p:attrName>ppt_x</p:attrName>
                                        </p:attrNameLst>
                                      </p:cBhvr>
                                      <p:tavLst>
                                        <p:tav tm="0">
                                          <p:val>
                                            <p:strVal val="#ppt_x"/>
                                          </p:val>
                                        </p:tav>
                                        <p:tav tm="100000">
                                          <p:val>
                                            <p:strVal val="#ppt_x"/>
                                          </p:val>
                                        </p:tav>
                                      </p:tavLst>
                                    </p:anim>
                                    <p:anim calcmode="lin" valueType="num">
                                      <p:cBhvr additive="base">
                                        <p:cTn id="9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0"/>
                                        </p:tgtEl>
                                        <p:attrNameLst>
                                          <p:attrName>style.visibility</p:attrName>
                                        </p:attrNameLst>
                                      </p:cBhvr>
                                      <p:to>
                                        <p:strVal val="visible"/>
                                      </p:to>
                                    </p:set>
                                    <p:anim calcmode="lin" valueType="num">
                                      <p:cBhvr additive="base">
                                        <p:cTn id="97" dur="500" fill="hold"/>
                                        <p:tgtEl>
                                          <p:spTgt spid="20"/>
                                        </p:tgtEl>
                                        <p:attrNameLst>
                                          <p:attrName>ppt_x</p:attrName>
                                        </p:attrNameLst>
                                      </p:cBhvr>
                                      <p:tavLst>
                                        <p:tav tm="0">
                                          <p:val>
                                            <p:strVal val="#ppt_x"/>
                                          </p:val>
                                        </p:tav>
                                        <p:tav tm="100000">
                                          <p:val>
                                            <p:strVal val="#ppt_x"/>
                                          </p:val>
                                        </p:tav>
                                      </p:tavLst>
                                    </p:anim>
                                    <p:anim calcmode="lin" valueType="num">
                                      <p:cBhvr additive="base">
                                        <p:cTn id="9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1"/>
                                        </p:tgtEl>
                                        <p:attrNameLst>
                                          <p:attrName>style.visibility</p:attrName>
                                        </p:attrNameLst>
                                      </p:cBhvr>
                                      <p:to>
                                        <p:strVal val="visible"/>
                                      </p:to>
                                    </p:set>
                                    <p:anim calcmode="lin" valueType="num">
                                      <p:cBhvr additive="base">
                                        <p:cTn id="103" dur="500" fill="hold"/>
                                        <p:tgtEl>
                                          <p:spTgt spid="21"/>
                                        </p:tgtEl>
                                        <p:attrNameLst>
                                          <p:attrName>ppt_x</p:attrName>
                                        </p:attrNameLst>
                                      </p:cBhvr>
                                      <p:tavLst>
                                        <p:tav tm="0">
                                          <p:val>
                                            <p:strVal val="#ppt_x"/>
                                          </p:val>
                                        </p:tav>
                                        <p:tav tm="100000">
                                          <p:val>
                                            <p:strVal val="#ppt_x"/>
                                          </p:val>
                                        </p:tav>
                                      </p:tavLst>
                                    </p:anim>
                                    <p:anim calcmode="lin" valueType="num">
                                      <p:cBhvr additive="base">
                                        <p:cTn id="10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1870"/>
            <a:ext cx="10515600" cy="467794"/>
          </a:xfrm>
        </p:spPr>
        <p:txBody>
          <a:bodyPr>
            <a:normAutofit fontScale="90000"/>
          </a:bodyPr>
          <a:lstStyle/>
          <a:p>
            <a:r>
              <a:rPr lang="en-US" dirty="0" smtClean="0"/>
              <a:t>THE FUTURE                               Practice book, p.184</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73459654"/>
              </p:ext>
            </p:extLst>
          </p:nvPr>
        </p:nvGraphicFramePr>
        <p:xfrm>
          <a:off x="838200" y="1676474"/>
          <a:ext cx="7255598" cy="1194818"/>
        </p:xfrm>
        <a:graphic>
          <a:graphicData uri="http://schemas.openxmlformats.org/drawingml/2006/table">
            <a:tbl>
              <a:tblPr firstRow="1" firstCol="1" bandRow="1"/>
              <a:tblGrid>
                <a:gridCol w="2582780">
                  <a:extLst>
                    <a:ext uri="{9D8B030D-6E8A-4147-A177-3AD203B41FA5}">
                      <a16:colId xmlns:a16="http://schemas.microsoft.com/office/drawing/2014/main" val="1023979970"/>
                    </a:ext>
                  </a:extLst>
                </a:gridCol>
                <a:gridCol w="4672818">
                  <a:extLst>
                    <a:ext uri="{9D8B030D-6E8A-4147-A177-3AD203B41FA5}">
                      <a16:colId xmlns:a16="http://schemas.microsoft.com/office/drawing/2014/main" val="123497628"/>
                    </a:ext>
                  </a:extLst>
                </a:gridCol>
              </a:tblGrid>
              <a:tr h="159385">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 prediction based on facts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2F2F2"/>
                    </a:solidFill>
                  </a:tcPr>
                </a:tc>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F. something completed in the future before a certain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extLst>
                  <a:ext uri="{0D108BD9-81ED-4DB2-BD59-A6C34878D82A}">
                    <a16:rowId xmlns:a16="http://schemas.microsoft.com/office/drawing/2014/main" val="2087798920"/>
                  </a:ext>
                </a:extLst>
              </a:tr>
              <a:tr h="154305">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B. a future fact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solidFill>
                      <a:srgbClr val="F2F2F2"/>
                    </a:solidFill>
                  </a:tcPr>
                </a:tc>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G. something that will be in progress at a future time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4080992768"/>
                  </a:ext>
                </a:extLst>
              </a:tr>
              <a:tr h="154305">
                <a:tc>
                  <a:txBody>
                    <a:bodyPr/>
                    <a:lstStyle/>
                    <a:p>
                      <a:pPr algn="just">
                        <a:lnSpc>
                          <a:spcPct val="115000"/>
                        </a:lnSpc>
                        <a:spcAft>
                          <a:spcPts val="0"/>
                        </a:spcAft>
                      </a:pPr>
                      <a:r>
                        <a:rPr lang="en-US" sz="1400">
                          <a:effectLst/>
                          <a:latin typeface="Times New Roman" panose="02020603050405020304" pitchFamily="18" charset="0"/>
                          <a:ea typeface="Calibri" panose="020F0502020204030204" pitchFamily="34" charset="0"/>
                          <a:cs typeface="Times New Roman" panose="02020603050405020304" pitchFamily="18" charset="0"/>
                        </a:rPr>
                        <a:t>C. promises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solidFill>
                      <a:srgbClr val="F2F2F2"/>
                    </a:solidFill>
                  </a:tcPr>
                </a:tc>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H. definite arrangements (formal)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1951016187"/>
                  </a:ext>
                </a:extLst>
              </a:tr>
              <a:tr h="142875">
                <a:tc>
                  <a:txBody>
                    <a:bodyPr/>
                    <a:lstStyle/>
                    <a:p>
                      <a:pPr algn="just">
                        <a:lnSpc>
                          <a:spcPct val="115000"/>
                        </a:lnSpc>
                        <a:spcAft>
                          <a:spcPts val="0"/>
                        </a:spcAft>
                      </a:pPr>
                      <a:r>
                        <a:rPr lang="en-US" sz="1400">
                          <a:effectLst/>
                          <a:latin typeface="Times New Roman" panose="02020603050405020304" pitchFamily="18" charset="0"/>
                          <a:ea typeface="Calibri" panose="020F0502020204030204" pitchFamily="34" charset="0"/>
                          <a:cs typeface="Times New Roman" panose="02020603050405020304" pitchFamily="18" charset="0"/>
                        </a:rPr>
                        <a:t>D. a pre-arranged future plan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solidFill>
                      <a:srgbClr val="F2F2F2"/>
                    </a:solidFill>
                  </a:tcPr>
                </a:tc>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I. an activity involving a schedule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236991277"/>
                  </a:ext>
                </a:extLst>
              </a:tr>
              <a:tr h="275590">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E. intentions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J. a spontaneous decision for the future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437124123"/>
                  </a:ext>
                </a:extLst>
              </a:tr>
            </a:tbl>
          </a:graphicData>
        </a:graphic>
      </p:graphicFrame>
      <p:sp>
        <p:nvSpPr>
          <p:cNvPr id="5" name="Rectangle 4"/>
          <p:cNvSpPr/>
          <p:nvPr/>
        </p:nvSpPr>
        <p:spPr>
          <a:xfrm>
            <a:off x="838200" y="3447189"/>
            <a:ext cx="8383509" cy="2074414"/>
          </a:xfrm>
          <a:prstGeom prst="rect">
            <a:avLst/>
          </a:prstGeom>
        </p:spPr>
        <p:txBody>
          <a:bodyPr wrap="square">
            <a:spAutoFit/>
          </a:bodyPr>
          <a:lstStyle/>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 ______I am going to apply for that scholarship next year.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2. ______I am seeing my friends tomorrow to discuss the outline of our history project.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3. ______Our next class begins at 2 p.m.</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4. ______I will do my best to make sure that you enjoy your museum visit.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5. ______Next year will be the 20</a:t>
            </a:r>
            <a:r>
              <a:rPr lang="en-US" sz="1600"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1600" dirty="0">
                <a:latin typeface="Times New Roman" panose="02020603050405020304" pitchFamily="18" charset="0"/>
                <a:ea typeface="Calibri" panose="020F0502020204030204" pitchFamily="34" charset="0"/>
                <a:cs typeface="Times New Roman" panose="02020603050405020304" pitchFamily="18" charset="0"/>
              </a:rPr>
              <a:t> anniversary of the Museum of Ancient Cultures.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6. ______By this time next month we will have completed our history project.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7. ______The new Director of Antiquities is to meet the museum representatives later this week. </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838200" y="880565"/>
            <a:ext cx="4910750" cy="340093"/>
          </a:xfrm>
          <a:prstGeom prst="rect">
            <a:avLst/>
          </a:prstGeom>
          <a:solidFill>
            <a:schemeClr val="accent4"/>
          </a:solidFill>
        </p:spPr>
        <p:txBody>
          <a:bodyPr wrap="square">
            <a:spAutoFit/>
          </a:bodyPr>
          <a:lstStyle/>
          <a:p>
            <a:pPr algn="just">
              <a:lnSpc>
                <a:spcPct val="115000"/>
              </a:lnSpc>
              <a:spcAft>
                <a:spcPts val="1000"/>
              </a:spcAft>
            </a:pPr>
            <a:r>
              <a:rPr lang="en-US" sz="1400" b="1" dirty="0" smtClean="0">
                <a:latin typeface="Times New Roman" panose="02020603050405020304" pitchFamily="18" charset="0"/>
                <a:ea typeface="Calibri" panose="020F0502020204030204" pitchFamily="34" charset="0"/>
                <a:cs typeface="Times New Roman" panose="02020603050405020304" pitchFamily="18" charset="0"/>
              </a:rPr>
              <a:t>Look </a:t>
            </a:r>
            <a:r>
              <a:rPr lang="en-US" sz="1400" b="1" dirty="0">
                <a:latin typeface="Times New Roman" panose="02020603050405020304" pitchFamily="18" charset="0"/>
                <a:ea typeface="Calibri" panose="020F0502020204030204" pitchFamily="34" charset="0"/>
                <a:cs typeface="Times New Roman" panose="02020603050405020304" pitchFamily="18" charset="0"/>
              </a:rPr>
              <a:t>at the sentences below. Decide which sentence concerns: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p:cNvSpPr txBox="1"/>
          <p:nvPr/>
        </p:nvSpPr>
        <p:spPr>
          <a:xfrm>
            <a:off x="8398599" y="1220658"/>
            <a:ext cx="3280371" cy="2862322"/>
          </a:xfrm>
          <a:prstGeom prst="rect">
            <a:avLst/>
          </a:prstGeom>
          <a:solidFill>
            <a:schemeClr val="accent4"/>
          </a:solidFill>
        </p:spPr>
        <p:txBody>
          <a:bodyPr wrap="square" rtlCol="0">
            <a:spAutoFit/>
          </a:bodyPr>
          <a:lstStyle/>
          <a:p>
            <a:r>
              <a:rPr lang="en-US" dirty="0" smtClean="0">
                <a:solidFill>
                  <a:srgbClr val="FF0000"/>
                </a:solidFill>
              </a:rPr>
              <a:t>A</a:t>
            </a:r>
            <a:r>
              <a:rPr lang="en-US" dirty="0" smtClean="0"/>
              <a:t> - BE GOING TO + INFINITIVE</a:t>
            </a:r>
          </a:p>
          <a:p>
            <a:r>
              <a:rPr lang="en-US" dirty="0" smtClean="0">
                <a:solidFill>
                  <a:srgbClr val="FF0000"/>
                </a:solidFill>
              </a:rPr>
              <a:t>B</a:t>
            </a:r>
            <a:r>
              <a:rPr lang="en-US" dirty="0" smtClean="0"/>
              <a:t> - THE FUTURE SIMPLE</a:t>
            </a:r>
          </a:p>
          <a:p>
            <a:r>
              <a:rPr lang="en-US" dirty="0" smtClean="0">
                <a:solidFill>
                  <a:srgbClr val="FF0000"/>
                </a:solidFill>
              </a:rPr>
              <a:t>C</a:t>
            </a:r>
            <a:r>
              <a:rPr lang="en-US" dirty="0" smtClean="0"/>
              <a:t> - THE FUTURE SIMPLE</a:t>
            </a:r>
          </a:p>
          <a:p>
            <a:r>
              <a:rPr lang="en-US" dirty="0" smtClean="0">
                <a:solidFill>
                  <a:srgbClr val="FF0000"/>
                </a:solidFill>
              </a:rPr>
              <a:t>D</a:t>
            </a:r>
            <a:r>
              <a:rPr lang="en-US" dirty="0" smtClean="0"/>
              <a:t> - THE PRESENT CONTINUOUS</a:t>
            </a:r>
          </a:p>
          <a:p>
            <a:r>
              <a:rPr lang="en-US" dirty="0" smtClean="0">
                <a:solidFill>
                  <a:srgbClr val="FF0000"/>
                </a:solidFill>
              </a:rPr>
              <a:t>E</a:t>
            </a:r>
            <a:r>
              <a:rPr lang="en-US" dirty="0" smtClean="0"/>
              <a:t> - BE GOING TO + INFINITIVE</a:t>
            </a:r>
          </a:p>
          <a:p>
            <a:r>
              <a:rPr lang="en-US" dirty="0" smtClean="0">
                <a:solidFill>
                  <a:srgbClr val="FF0000"/>
                </a:solidFill>
              </a:rPr>
              <a:t>F</a:t>
            </a:r>
            <a:r>
              <a:rPr lang="en-US" dirty="0" smtClean="0"/>
              <a:t> - THE FUTURE PERFECT </a:t>
            </a:r>
          </a:p>
          <a:p>
            <a:r>
              <a:rPr lang="en-US" dirty="0" smtClean="0">
                <a:solidFill>
                  <a:srgbClr val="FF0000"/>
                </a:solidFill>
              </a:rPr>
              <a:t>G</a:t>
            </a:r>
            <a:r>
              <a:rPr lang="en-US" dirty="0" smtClean="0"/>
              <a:t> - THE FUTURE CONTINUOUS</a:t>
            </a:r>
          </a:p>
          <a:p>
            <a:r>
              <a:rPr lang="en-US" dirty="0" smtClean="0">
                <a:solidFill>
                  <a:srgbClr val="FF0000"/>
                </a:solidFill>
              </a:rPr>
              <a:t>H</a:t>
            </a:r>
            <a:r>
              <a:rPr lang="en-US" dirty="0" smtClean="0"/>
              <a:t>- TO BE + TO-INFINITIVE</a:t>
            </a:r>
          </a:p>
          <a:p>
            <a:r>
              <a:rPr lang="en-US" dirty="0" smtClean="0">
                <a:solidFill>
                  <a:srgbClr val="FF0000"/>
                </a:solidFill>
              </a:rPr>
              <a:t>I</a:t>
            </a:r>
            <a:r>
              <a:rPr lang="en-US" dirty="0" smtClean="0"/>
              <a:t> - THE PRESENT SIMPLE </a:t>
            </a:r>
          </a:p>
          <a:p>
            <a:r>
              <a:rPr lang="en-US" dirty="0" smtClean="0">
                <a:solidFill>
                  <a:srgbClr val="FF0000"/>
                </a:solidFill>
              </a:rPr>
              <a:t>J</a:t>
            </a:r>
            <a:r>
              <a:rPr lang="en-US" dirty="0" smtClean="0"/>
              <a:t> - THE FUTURE SIMPLE </a:t>
            </a:r>
            <a:endParaRPr lang="en-US" dirty="0"/>
          </a:p>
        </p:txBody>
      </p:sp>
      <p:sp>
        <p:nvSpPr>
          <p:cNvPr id="10" name="Rectangle 9"/>
          <p:cNvSpPr/>
          <p:nvPr/>
        </p:nvSpPr>
        <p:spPr>
          <a:xfrm>
            <a:off x="1153096" y="3515431"/>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E</a:t>
            </a:r>
            <a:endParaRPr lang="en-US" sz="1600" b="1" dirty="0">
              <a:solidFill>
                <a:schemeClr val="tx1"/>
              </a:solidFill>
            </a:endParaRPr>
          </a:p>
        </p:txBody>
      </p:sp>
      <p:sp>
        <p:nvSpPr>
          <p:cNvPr id="11" name="Rectangle 10"/>
          <p:cNvSpPr/>
          <p:nvPr/>
        </p:nvSpPr>
        <p:spPr>
          <a:xfrm>
            <a:off x="1153096" y="3801320"/>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D</a:t>
            </a:r>
          </a:p>
        </p:txBody>
      </p:sp>
      <p:sp>
        <p:nvSpPr>
          <p:cNvPr id="12" name="Rectangle 11"/>
          <p:cNvSpPr/>
          <p:nvPr/>
        </p:nvSpPr>
        <p:spPr>
          <a:xfrm>
            <a:off x="1153096" y="4082980"/>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I</a:t>
            </a:r>
          </a:p>
        </p:txBody>
      </p:sp>
      <p:sp>
        <p:nvSpPr>
          <p:cNvPr id="13" name="Rectangle 12"/>
          <p:cNvSpPr/>
          <p:nvPr/>
        </p:nvSpPr>
        <p:spPr>
          <a:xfrm>
            <a:off x="1163802" y="4364640"/>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C</a:t>
            </a:r>
          </a:p>
        </p:txBody>
      </p:sp>
      <p:sp>
        <p:nvSpPr>
          <p:cNvPr id="14" name="Rectangle 13"/>
          <p:cNvSpPr/>
          <p:nvPr/>
        </p:nvSpPr>
        <p:spPr>
          <a:xfrm>
            <a:off x="1153096" y="4640297"/>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B</a:t>
            </a:r>
          </a:p>
        </p:txBody>
      </p:sp>
      <p:sp>
        <p:nvSpPr>
          <p:cNvPr id="15" name="Rectangle 14"/>
          <p:cNvSpPr/>
          <p:nvPr/>
        </p:nvSpPr>
        <p:spPr>
          <a:xfrm>
            <a:off x="1163802" y="4927960"/>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F</a:t>
            </a:r>
          </a:p>
        </p:txBody>
      </p:sp>
      <p:sp>
        <p:nvSpPr>
          <p:cNvPr id="16" name="Rectangle 15"/>
          <p:cNvSpPr/>
          <p:nvPr/>
        </p:nvSpPr>
        <p:spPr>
          <a:xfrm>
            <a:off x="1163802" y="5197614"/>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H</a:t>
            </a:r>
          </a:p>
        </p:txBody>
      </p:sp>
      <p:cxnSp>
        <p:nvCxnSpPr>
          <p:cNvPr id="18" name="Straight Arrow Connector 17"/>
          <p:cNvCxnSpPr/>
          <p:nvPr/>
        </p:nvCxnSpPr>
        <p:spPr>
          <a:xfrm>
            <a:off x="8908610" y="6092982"/>
            <a:ext cx="1765426" cy="9054"/>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3034591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iterate type="lt">
                                    <p:tmPct val="0"/>
                                  </p:iterate>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5" presetClass="emph" presetSubtype="0" grpId="0" nodeType="clickEffect">
                                  <p:stCondLst>
                                    <p:cond delay="0"/>
                                  </p:stCondLst>
                                  <p:iterate type="lt">
                                    <p:tmAbs val="25"/>
                                  </p:iterate>
                                  <p:childTnLst>
                                    <p:set>
                                      <p:cBhvr override="childStyle">
                                        <p:cTn id="24" dur="indefinite"/>
                                        <p:tgtEl>
                                          <p:spTgt spid="9"/>
                                        </p:tgtEl>
                                        <p:attrNameLst>
                                          <p:attrName>style.fontWeight</p:attrName>
                                        </p:attrNameLst>
                                      </p:cBhvr>
                                      <p:to>
                                        <p:strVal val="bold"/>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additive="base">
                                        <p:cTn id="29" dur="500" fill="hold"/>
                                        <p:tgtEl>
                                          <p:spTgt spid="5"/>
                                        </p:tgtEl>
                                        <p:attrNameLst>
                                          <p:attrName>ppt_x</p:attrName>
                                        </p:attrNameLst>
                                      </p:cBhvr>
                                      <p:tavLst>
                                        <p:tav tm="0">
                                          <p:val>
                                            <p:strVal val="#ppt_x"/>
                                          </p:val>
                                        </p:tav>
                                        <p:tav tm="100000">
                                          <p:val>
                                            <p:strVal val="#ppt_x"/>
                                          </p:val>
                                        </p:tav>
                                      </p:tavLst>
                                    </p:anim>
                                    <p:anim calcmode="lin" valueType="num">
                                      <p:cBhvr additive="base">
                                        <p:cTn id="3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ppt_x"/>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 calcmode="lin" valueType="num">
                                      <p:cBhvr additive="base">
                                        <p:cTn id="47" dur="500" fill="hold"/>
                                        <p:tgtEl>
                                          <p:spTgt spid="12"/>
                                        </p:tgtEl>
                                        <p:attrNameLst>
                                          <p:attrName>ppt_x</p:attrName>
                                        </p:attrNameLst>
                                      </p:cBhvr>
                                      <p:tavLst>
                                        <p:tav tm="0">
                                          <p:val>
                                            <p:strVal val="#ppt_x"/>
                                          </p:val>
                                        </p:tav>
                                        <p:tav tm="100000">
                                          <p:val>
                                            <p:strVal val="#ppt_x"/>
                                          </p:val>
                                        </p:tav>
                                      </p:tavLst>
                                    </p:anim>
                                    <p:anim calcmode="lin" valueType="num">
                                      <p:cBhvr additive="base">
                                        <p:cTn id="4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 calcmode="lin" valueType="num">
                                      <p:cBhvr additive="base">
                                        <p:cTn id="53" dur="500" fill="hold"/>
                                        <p:tgtEl>
                                          <p:spTgt spid="13"/>
                                        </p:tgtEl>
                                        <p:attrNameLst>
                                          <p:attrName>ppt_x</p:attrName>
                                        </p:attrNameLst>
                                      </p:cBhvr>
                                      <p:tavLst>
                                        <p:tav tm="0">
                                          <p:val>
                                            <p:strVal val="#ppt_x"/>
                                          </p:val>
                                        </p:tav>
                                        <p:tav tm="100000">
                                          <p:val>
                                            <p:strVal val="#ppt_x"/>
                                          </p:val>
                                        </p:tav>
                                      </p:tavLst>
                                    </p:anim>
                                    <p:anim calcmode="lin" valueType="num">
                                      <p:cBhvr additive="base">
                                        <p:cTn id="5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 calcmode="lin" valueType="num">
                                      <p:cBhvr additive="base">
                                        <p:cTn id="59" dur="500" fill="hold"/>
                                        <p:tgtEl>
                                          <p:spTgt spid="14"/>
                                        </p:tgtEl>
                                        <p:attrNameLst>
                                          <p:attrName>ppt_x</p:attrName>
                                        </p:attrNameLst>
                                      </p:cBhvr>
                                      <p:tavLst>
                                        <p:tav tm="0">
                                          <p:val>
                                            <p:strVal val="#ppt_x"/>
                                          </p:val>
                                        </p:tav>
                                        <p:tav tm="100000">
                                          <p:val>
                                            <p:strVal val="#ppt_x"/>
                                          </p:val>
                                        </p:tav>
                                      </p:tavLst>
                                    </p:anim>
                                    <p:anim calcmode="lin" valueType="num">
                                      <p:cBhvr additive="base">
                                        <p:cTn id="6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5"/>
                                        </p:tgtEl>
                                        <p:attrNameLst>
                                          <p:attrName>style.visibility</p:attrName>
                                        </p:attrNameLst>
                                      </p:cBhvr>
                                      <p:to>
                                        <p:strVal val="visible"/>
                                      </p:to>
                                    </p:set>
                                    <p:anim calcmode="lin" valueType="num">
                                      <p:cBhvr additive="base">
                                        <p:cTn id="65" dur="500" fill="hold"/>
                                        <p:tgtEl>
                                          <p:spTgt spid="15"/>
                                        </p:tgtEl>
                                        <p:attrNameLst>
                                          <p:attrName>ppt_x</p:attrName>
                                        </p:attrNameLst>
                                      </p:cBhvr>
                                      <p:tavLst>
                                        <p:tav tm="0">
                                          <p:val>
                                            <p:strVal val="#ppt_x"/>
                                          </p:val>
                                        </p:tav>
                                        <p:tav tm="100000">
                                          <p:val>
                                            <p:strVal val="#ppt_x"/>
                                          </p:val>
                                        </p:tav>
                                      </p:tavLst>
                                    </p:anim>
                                    <p:anim calcmode="lin" valueType="num">
                                      <p:cBhvr additive="base">
                                        <p:cTn id="6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anim calcmode="lin" valueType="num">
                                      <p:cBhvr additive="base">
                                        <p:cTn id="71" dur="500" fill="hold"/>
                                        <p:tgtEl>
                                          <p:spTgt spid="16"/>
                                        </p:tgtEl>
                                        <p:attrNameLst>
                                          <p:attrName>ppt_x</p:attrName>
                                        </p:attrNameLst>
                                      </p:cBhvr>
                                      <p:tavLst>
                                        <p:tav tm="0">
                                          <p:val>
                                            <p:strVal val="#ppt_x"/>
                                          </p:val>
                                        </p:tav>
                                        <p:tav tm="100000">
                                          <p:val>
                                            <p:strVal val="#ppt_x"/>
                                          </p:val>
                                        </p:tav>
                                      </p:tavLst>
                                    </p:anim>
                                    <p:anim calcmode="lin" valueType="num">
                                      <p:cBhvr additive="base">
                                        <p:cTn id="7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9" grpId="0" animBg="1"/>
      <p:bldP spid="9" grpId="1" animBg="1"/>
      <p:bldP spid="10" grpId="0" animBg="1"/>
      <p:bldP spid="11" grpId="0" animBg="1"/>
      <p:bldP spid="12" grpId="0" animBg="1"/>
      <p:bldP spid="13" grpId="0" animBg="1"/>
      <p:bldP spid="14" grpId="0"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1870"/>
            <a:ext cx="10515600" cy="467794"/>
          </a:xfrm>
        </p:spPr>
        <p:txBody>
          <a:bodyPr>
            <a:normAutofit fontScale="90000"/>
          </a:bodyPr>
          <a:lstStyle/>
          <a:p>
            <a:r>
              <a:rPr lang="en-US" dirty="0" smtClean="0"/>
              <a:t>THE FUTURE                               Practice book, p.184</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7207115"/>
              </p:ext>
            </p:extLst>
          </p:nvPr>
        </p:nvGraphicFramePr>
        <p:xfrm>
          <a:off x="838200" y="1713727"/>
          <a:ext cx="6902513" cy="1268657"/>
        </p:xfrm>
        <a:graphic>
          <a:graphicData uri="http://schemas.openxmlformats.org/drawingml/2006/table">
            <a:tbl>
              <a:tblPr firstRow="1" firstCol="1" bandRow="1"/>
              <a:tblGrid>
                <a:gridCol w="2283432">
                  <a:extLst>
                    <a:ext uri="{9D8B030D-6E8A-4147-A177-3AD203B41FA5}">
                      <a16:colId xmlns:a16="http://schemas.microsoft.com/office/drawing/2014/main" val="1023979970"/>
                    </a:ext>
                  </a:extLst>
                </a:gridCol>
                <a:gridCol w="4619081">
                  <a:extLst>
                    <a:ext uri="{9D8B030D-6E8A-4147-A177-3AD203B41FA5}">
                      <a16:colId xmlns:a16="http://schemas.microsoft.com/office/drawing/2014/main" val="123497628"/>
                    </a:ext>
                  </a:extLst>
                </a:gridCol>
              </a:tblGrid>
              <a:tr h="256975">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 prediction based on facts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2F2F2"/>
                    </a:solidFill>
                  </a:tcPr>
                </a:tc>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F. something completed in the future before a certain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extLst>
                  <a:ext uri="{0D108BD9-81ED-4DB2-BD59-A6C34878D82A}">
                    <a16:rowId xmlns:a16="http://schemas.microsoft.com/office/drawing/2014/main" val="2087798920"/>
                  </a:ext>
                </a:extLst>
              </a:tr>
              <a:tr h="154305">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B. a future fact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solidFill>
                      <a:srgbClr val="F2F2F2"/>
                    </a:solidFill>
                  </a:tcPr>
                </a:tc>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G. something that will be in progress at a future time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4080992768"/>
                  </a:ext>
                </a:extLst>
              </a:tr>
              <a:tr h="154305">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C. promises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solidFill>
                      <a:srgbClr val="F2F2F2"/>
                    </a:solidFill>
                  </a:tcPr>
                </a:tc>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H. definite arrangements (formal)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1951016187"/>
                  </a:ext>
                </a:extLst>
              </a:tr>
              <a:tr h="142875">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D. a pre-arranged future plan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solidFill>
                      <a:srgbClr val="F2F2F2"/>
                    </a:solidFill>
                  </a:tcPr>
                </a:tc>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I. an activity involving a schedule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236991277"/>
                  </a:ext>
                </a:extLst>
              </a:tr>
              <a:tr h="275590">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E. intentions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J. a spontaneous decision for the future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437124123"/>
                  </a:ext>
                </a:extLst>
              </a:tr>
            </a:tbl>
          </a:graphicData>
        </a:graphic>
      </p:graphicFrame>
      <p:sp>
        <p:nvSpPr>
          <p:cNvPr id="6" name="Rectangle 5"/>
          <p:cNvSpPr/>
          <p:nvPr/>
        </p:nvSpPr>
        <p:spPr>
          <a:xfrm>
            <a:off x="838200" y="901793"/>
            <a:ext cx="4910750" cy="340093"/>
          </a:xfrm>
          <a:prstGeom prst="rect">
            <a:avLst/>
          </a:prstGeom>
          <a:solidFill>
            <a:schemeClr val="accent4"/>
          </a:solidFill>
        </p:spPr>
        <p:txBody>
          <a:bodyPr wrap="square">
            <a:spAutoFit/>
          </a:bodyPr>
          <a:lstStyle/>
          <a:p>
            <a:pPr algn="just">
              <a:lnSpc>
                <a:spcPct val="115000"/>
              </a:lnSpc>
              <a:spcAft>
                <a:spcPts val="1000"/>
              </a:spcAft>
            </a:pPr>
            <a:r>
              <a:rPr lang="en-US" sz="1400" b="1" dirty="0" smtClean="0">
                <a:latin typeface="Times New Roman" panose="02020603050405020304" pitchFamily="18" charset="0"/>
                <a:ea typeface="Calibri" panose="020F0502020204030204" pitchFamily="34" charset="0"/>
                <a:cs typeface="Times New Roman" panose="02020603050405020304" pitchFamily="18" charset="0"/>
              </a:rPr>
              <a:t>Look </a:t>
            </a:r>
            <a:r>
              <a:rPr lang="en-US" sz="1400" b="1" dirty="0">
                <a:latin typeface="Times New Roman" panose="02020603050405020304" pitchFamily="18" charset="0"/>
                <a:ea typeface="Calibri" panose="020F0502020204030204" pitchFamily="34" charset="0"/>
                <a:cs typeface="Times New Roman" panose="02020603050405020304" pitchFamily="18" charset="0"/>
              </a:rPr>
              <a:t>at the sentences below. Decide which sentence concerns: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p:cNvSpPr/>
          <p:nvPr/>
        </p:nvSpPr>
        <p:spPr>
          <a:xfrm>
            <a:off x="720505" y="3577876"/>
            <a:ext cx="10949412" cy="2357568"/>
          </a:xfrm>
          <a:prstGeom prst="rect">
            <a:avLst/>
          </a:prstGeom>
        </p:spPr>
        <p:txBody>
          <a:bodyPr wrap="square">
            <a:spAutoFit/>
          </a:bodyPr>
          <a:lstStyle/>
          <a:p>
            <a:pPr algn="just">
              <a:lnSpc>
                <a:spcPct val="115000"/>
              </a:lnSpc>
              <a:spcAft>
                <a:spcPts val="0"/>
              </a:spcAft>
            </a:pPr>
            <a:r>
              <a:rPr lang="en-US" sz="16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1600" dirty="0">
                <a:latin typeface="Times New Roman" panose="02020603050405020304" pitchFamily="18" charset="0"/>
                <a:ea typeface="Calibri" panose="020F0502020204030204" pitchFamily="34" charset="0"/>
                <a:cs typeface="Times New Roman" panose="02020603050405020304" pitchFamily="18" charset="0"/>
              </a:rPr>
              <a:t>. ______We will be talking about the remains of the ancient Roman civilization during our presentation tomorrow.</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9. ______According to the current state of affairs, it looks like they are going to close this museum in Egypt.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10. ______I am now working on the analysis of the results of our research. I’ll call you later.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11. ______The British Museum is opening a special exhibition </a:t>
            </a:r>
            <a:r>
              <a:rPr lang="en-US" sz="1600" i="1" dirty="0">
                <a:latin typeface="Times New Roman" panose="02020603050405020304" pitchFamily="18" charset="0"/>
                <a:ea typeface="Calibri" panose="020F0502020204030204" pitchFamily="34" charset="0"/>
                <a:cs typeface="Times New Roman" panose="02020603050405020304" pitchFamily="18" charset="0"/>
              </a:rPr>
              <a:t>Rome in Egypt, Egypt in Rome</a:t>
            </a:r>
            <a:r>
              <a:rPr lang="en-US" sz="1600" dirty="0">
                <a:latin typeface="Times New Roman" panose="02020603050405020304" pitchFamily="18" charset="0"/>
                <a:ea typeface="Calibri" panose="020F0502020204030204" pitchFamily="34" charset="0"/>
                <a:cs typeface="Times New Roman" panose="02020603050405020304" pitchFamily="18" charset="0"/>
              </a:rPr>
              <a:t> next month.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12. ______The Museum’s Historical and Heritage Tours begin at 10 a.m. every Friday.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13. ______The professor of Greek and Roman History at UCLA will be giving a presentation during the next conference session.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14. ______She is going to apply for that internship at the museum, even though she doesn’t have much experience.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15. ______These long-delayed reconstructions of the museum will have been completed by the end of the year.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p:cNvSpPr txBox="1"/>
          <p:nvPr/>
        </p:nvSpPr>
        <p:spPr>
          <a:xfrm>
            <a:off x="8073429" y="746331"/>
            <a:ext cx="3280371" cy="2862322"/>
          </a:xfrm>
          <a:prstGeom prst="rect">
            <a:avLst/>
          </a:prstGeom>
          <a:solidFill>
            <a:schemeClr val="accent4"/>
          </a:solidFill>
        </p:spPr>
        <p:txBody>
          <a:bodyPr wrap="square" rtlCol="0">
            <a:spAutoFit/>
          </a:bodyPr>
          <a:lstStyle/>
          <a:p>
            <a:r>
              <a:rPr lang="en-US" dirty="0" smtClean="0">
                <a:solidFill>
                  <a:srgbClr val="FF0000"/>
                </a:solidFill>
              </a:rPr>
              <a:t>A</a:t>
            </a:r>
            <a:r>
              <a:rPr lang="en-US" dirty="0" smtClean="0"/>
              <a:t> - BE GOING TO + INFINITIVE</a:t>
            </a:r>
          </a:p>
          <a:p>
            <a:r>
              <a:rPr lang="en-US" dirty="0" smtClean="0">
                <a:solidFill>
                  <a:srgbClr val="FF0000"/>
                </a:solidFill>
              </a:rPr>
              <a:t>B</a:t>
            </a:r>
            <a:r>
              <a:rPr lang="en-US" dirty="0" smtClean="0"/>
              <a:t> - THE FUTURE SIMPLE</a:t>
            </a:r>
          </a:p>
          <a:p>
            <a:r>
              <a:rPr lang="en-US" dirty="0" smtClean="0">
                <a:solidFill>
                  <a:srgbClr val="FF0000"/>
                </a:solidFill>
              </a:rPr>
              <a:t>C</a:t>
            </a:r>
            <a:r>
              <a:rPr lang="en-US" dirty="0" smtClean="0"/>
              <a:t> - THE FUTURE SIMPLE</a:t>
            </a:r>
          </a:p>
          <a:p>
            <a:r>
              <a:rPr lang="en-US" dirty="0" smtClean="0">
                <a:solidFill>
                  <a:srgbClr val="FF0000"/>
                </a:solidFill>
              </a:rPr>
              <a:t>D</a:t>
            </a:r>
            <a:r>
              <a:rPr lang="en-US" dirty="0" smtClean="0"/>
              <a:t> - THE PRESENT CONTINUOUS</a:t>
            </a:r>
          </a:p>
          <a:p>
            <a:r>
              <a:rPr lang="en-US" dirty="0" smtClean="0">
                <a:solidFill>
                  <a:srgbClr val="FF0000"/>
                </a:solidFill>
              </a:rPr>
              <a:t>E</a:t>
            </a:r>
            <a:r>
              <a:rPr lang="en-US" dirty="0" smtClean="0"/>
              <a:t> - BE GOING TO + INFINITIVE</a:t>
            </a:r>
          </a:p>
          <a:p>
            <a:r>
              <a:rPr lang="en-US" dirty="0" smtClean="0">
                <a:solidFill>
                  <a:srgbClr val="FF0000"/>
                </a:solidFill>
              </a:rPr>
              <a:t>F</a:t>
            </a:r>
            <a:r>
              <a:rPr lang="en-US" dirty="0" smtClean="0"/>
              <a:t> - THE FUTURE PERFECT </a:t>
            </a:r>
          </a:p>
          <a:p>
            <a:r>
              <a:rPr lang="en-US" dirty="0" smtClean="0">
                <a:solidFill>
                  <a:srgbClr val="FF0000"/>
                </a:solidFill>
              </a:rPr>
              <a:t>G</a:t>
            </a:r>
            <a:r>
              <a:rPr lang="en-US" dirty="0" smtClean="0"/>
              <a:t> - THE FUTURE CONTINUOUS</a:t>
            </a:r>
          </a:p>
          <a:p>
            <a:r>
              <a:rPr lang="en-US" dirty="0" smtClean="0">
                <a:solidFill>
                  <a:srgbClr val="FF0000"/>
                </a:solidFill>
              </a:rPr>
              <a:t>H</a:t>
            </a:r>
            <a:r>
              <a:rPr lang="en-US" dirty="0" smtClean="0"/>
              <a:t>- TO BE + TO-INFINITIVE</a:t>
            </a:r>
          </a:p>
          <a:p>
            <a:r>
              <a:rPr lang="en-US" dirty="0" smtClean="0">
                <a:solidFill>
                  <a:srgbClr val="FF0000"/>
                </a:solidFill>
              </a:rPr>
              <a:t>I</a:t>
            </a:r>
            <a:r>
              <a:rPr lang="en-US" dirty="0" smtClean="0"/>
              <a:t> - THE PRESENT SIMPLE </a:t>
            </a:r>
          </a:p>
          <a:p>
            <a:r>
              <a:rPr lang="en-US" dirty="0" smtClean="0">
                <a:solidFill>
                  <a:srgbClr val="FF0000"/>
                </a:solidFill>
              </a:rPr>
              <a:t>J</a:t>
            </a:r>
            <a:r>
              <a:rPr lang="en-US" dirty="0" smtClean="0"/>
              <a:t> - THE FUTURE SIMPLE </a:t>
            </a:r>
            <a:endParaRPr lang="en-US" dirty="0"/>
          </a:p>
        </p:txBody>
      </p:sp>
      <p:sp>
        <p:nvSpPr>
          <p:cNvPr id="9" name="Rectangle 8"/>
          <p:cNvSpPr/>
          <p:nvPr/>
        </p:nvSpPr>
        <p:spPr>
          <a:xfrm>
            <a:off x="1035401" y="3628517"/>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G</a:t>
            </a:r>
          </a:p>
        </p:txBody>
      </p:sp>
      <p:sp>
        <p:nvSpPr>
          <p:cNvPr id="10" name="Rectangle 9"/>
          <p:cNvSpPr/>
          <p:nvPr/>
        </p:nvSpPr>
        <p:spPr>
          <a:xfrm>
            <a:off x="1035401" y="3929776"/>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A</a:t>
            </a:r>
          </a:p>
        </p:txBody>
      </p:sp>
      <p:sp>
        <p:nvSpPr>
          <p:cNvPr id="11" name="Rectangle 10"/>
          <p:cNvSpPr/>
          <p:nvPr/>
        </p:nvSpPr>
        <p:spPr>
          <a:xfrm>
            <a:off x="1107828" y="4229112"/>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J</a:t>
            </a:r>
          </a:p>
        </p:txBody>
      </p:sp>
      <p:sp>
        <p:nvSpPr>
          <p:cNvPr id="12" name="Rectangle 11"/>
          <p:cNvSpPr/>
          <p:nvPr/>
        </p:nvSpPr>
        <p:spPr>
          <a:xfrm>
            <a:off x="1107828" y="4481683"/>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D</a:t>
            </a:r>
          </a:p>
        </p:txBody>
      </p:sp>
      <p:sp>
        <p:nvSpPr>
          <p:cNvPr id="13" name="Rectangle 12"/>
          <p:cNvSpPr/>
          <p:nvPr/>
        </p:nvSpPr>
        <p:spPr>
          <a:xfrm>
            <a:off x="1109481" y="4789586"/>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I</a:t>
            </a:r>
          </a:p>
        </p:txBody>
      </p:sp>
      <p:sp>
        <p:nvSpPr>
          <p:cNvPr id="14" name="Rectangle 13"/>
          <p:cNvSpPr/>
          <p:nvPr/>
        </p:nvSpPr>
        <p:spPr>
          <a:xfrm>
            <a:off x="1107828" y="5059986"/>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G</a:t>
            </a:r>
          </a:p>
        </p:txBody>
      </p:sp>
      <p:sp>
        <p:nvSpPr>
          <p:cNvPr id="15" name="Rectangle 14"/>
          <p:cNvSpPr/>
          <p:nvPr/>
        </p:nvSpPr>
        <p:spPr>
          <a:xfrm>
            <a:off x="1136641" y="5325846"/>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E</a:t>
            </a:r>
          </a:p>
        </p:txBody>
      </p:sp>
      <p:sp>
        <p:nvSpPr>
          <p:cNvPr id="16" name="Rectangle 15"/>
          <p:cNvSpPr/>
          <p:nvPr/>
        </p:nvSpPr>
        <p:spPr>
          <a:xfrm>
            <a:off x="1145695" y="5626436"/>
            <a:ext cx="539902"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a:solidFill>
                  <a:schemeClr val="tx1"/>
                </a:solidFill>
              </a:rPr>
              <a:t>F</a:t>
            </a:r>
          </a:p>
        </p:txBody>
      </p:sp>
    </p:spTree>
    <p:extLst>
      <p:ext uri="{BB962C8B-B14F-4D97-AF65-F5344CB8AC3E}">
        <p14:creationId xmlns:p14="http://schemas.microsoft.com/office/powerpoint/2010/main" val="140981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5" presetClass="emph" presetSubtype="0" grpId="0" nodeType="clickEffect">
                                  <p:stCondLst>
                                    <p:cond delay="0"/>
                                  </p:stCondLst>
                                  <p:iterate type="lt">
                                    <p:tmAbs val="25"/>
                                  </p:iterate>
                                  <p:childTnLst>
                                    <p:set>
                                      <p:cBhvr override="childStyle">
                                        <p:cTn id="16" dur="indefinite"/>
                                        <p:tgtEl>
                                          <p:spTgt spid="7"/>
                                        </p:tgtEl>
                                        <p:attrNameLst>
                                          <p:attrName>style.fontWeight</p:attrName>
                                        </p:attrNameLst>
                                      </p:cBhvr>
                                      <p:to>
                                        <p:strVal val="bold"/>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500" fill="hold"/>
                                        <p:tgtEl>
                                          <p:spTgt spid="11"/>
                                        </p:tgtEl>
                                        <p:attrNameLst>
                                          <p:attrName>ppt_x</p:attrName>
                                        </p:attrNameLst>
                                      </p:cBhvr>
                                      <p:tavLst>
                                        <p:tav tm="0">
                                          <p:val>
                                            <p:strVal val="#ppt_x"/>
                                          </p:val>
                                        </p:tav>
                                        <p:tav tm="100000">
                                          <p:val>
                                            <p:strVal val="#ppt_x"/>
                                          </p:val>
                                        </p:tav>
                                      </p:tavLst>
                                    </p:anim>
                                    <p:anim calcmode="lin" valueType="num">
                                      <p:cBhvr additive="base">
                                        <p:cTn id="4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additive="base">
                                        <p:cTn id="45" dur="500" fill="hold"/>
                                        <p:tgtEl>
                                          <p:spTgt spid="12"/>
                                        </p:tgtEl>
                                        <p:attrNameLst>
                                          <p:attrName>ppt_x</p:attrName>
                                        </p:attrNameLst>
                                      </p:cBhvr>
                                      <p:tavLst>
                                        <p:tav tm="0">
                                          <p:val>
                                            <p:strVal val="#ppt_x"/>
                                          </p:val>
                                        </p:tav>
                                        <p:tav tm="100000">
                                          <p:val>
                                            <p:strVal val="#ppt_x"/>
                                          </p:val>
                                        </p:tav>
                                      </p:tavLst>
                                    </p:anim>
                                    <p:anim calcmode="lin" valueType="num">
                                      <p:cBhvr additive="base">
                                        <p:cTn id="4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500" fill="hold"/>
                                        <p:tgtEl>
                                          <p:spTgt spid="13"/>
                                        </p:tgtEl>
                                        <p:attrNameLst>
                                          <p:attrName>ppt_x</p:attrName>
                                        </p:attrNameLst>
                                      </p:cBhvr>
                                      <p:tavLst>
                                        <p:tav tm="0">
                                          <p:val>
                                            <p:strVal val="#ppt_x"/>
                                          </p:val>
                                        </p:tav>
                                        <p:tav tm="100000">
                                          <p:val>
                                            <p:strVal val="#ppt_x"/>
                                          </p:val>
                                        </p:tav>
                                      </p:tavLst>
                                    </p:anim>
                                    <p:anim calcmode="lin" valueType="num">
                                      <p:cBhvr additive="base">
                                        <p:cTn id="5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500" fill="hold"/>
                                        <p:tgtEl>
                                          <p:spTgt spid="14"/>
                                        </p:tgtEl>
                                        <p:attrNameLst>
                                          <p:attrName>ppt_x</p:attrName>
                                        </p:attrNameLst>
                                      </p:cBhvr>
                                      <p:tavLst>
                                        <p:tav tm="0">
                                          <p:val>
                                            <p:strVal val="#ppt_x"/>
                                          </p:val>
                                        </p:tav>
                                        <p:tav tm="100000">
                                          <p:val>
                                            <p:strVal val="#ppt_x"/>
                                          </p:val>
                                        </p:tav>
                                      </p:tavLst>
                                    </p:anim>
                                    <p:anim calcmode="lin" valueType="num">
                                      <p:cBhvr additive="base">
                                        <p:cTn id="5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anim calcmode="lin" valueType="num">
                                      <p:cBhvr additive="base">
                                        <p:cTn id="63" dur="500" fill="hold"/>
                                        <p:tgtEl>
                                          <p:spTgt spid="15"/>
                                        </p:tgtEl>
                                        <p:attrNameLst>
                                          <p:attrName>ppt_x</p:attrName>
                                        </p:attrNameLst>
                                      </p:cBhvr>
                                      <p:tavLst>
                                        <p:tav tm="0">
                                          <p:val>
                                            <p:strVal val="#ppt_x"/>
                                          </p:val>
                                        </p:tav>
                                        <p:tav tm="100000">
                                          <p:val>
                                            <p:strVal val="#ppt_x"/>
                                          </p:val>
                                        </p:tav>
                                      </p:tavLst>
                                    </p:anim>
                                    <p:anim calcmode="lin" valueType="num">
                                      <p:cBhvr additive="base">
                                        <p:cTn id="6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6"/>
                                        </p:tgtEl>
                                        <p:attrNameLst>
                                          <p:attrName>style.visibility</p:attrName>
                                        </p:attrNameLst>
                                      </p:cBhvr>
                                      <p:to>
                                        <p:strVal val="visible"/>
                                      </p:to>
                                    </p:set>
                                    <p:anim calcmode="lin" valueType="num">
                                      <p:cBhvr additive="base">
                                        <p:cTn id="69" dur="500" fill="hold"/>
                                        <p:tgtEl>
                                          <p:spTgt spid="16"/>
                                        </p:tgtEl>
                                        <p:attrNameLst>
                                          <p:attrName>ppt_x</p:attrName>
                                        </p:attrNameLst>
                                      </p:cBhvr>
                                      <p:tavLst>
                                        <p:tav tm="0">
                                          <p:val>
                                            <p:strVal val="#ppt_x"/>
                                          </p:val>
                                        </p:tav>
                                        <p:tav tm="100000">
                                          <p:val>
                                            <p:strVal val="#ppt_x"/>
                                          </p:val>
                                        </p:tav>
                                      </p:tavLst>
                                    </p:anim>
                                    <p:anim calcmode="lin" valueType="num">
                                      <p:cBhvr additive="base">
                                        <p:cTn id="7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7"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8863"/>
          </a:xfrm>
        </p:spPr>
        <p:txBody>
          <a:bodyPr>
            <a:normAutofit fontScale="90000"/>
          </a:bodyPr>
          <a:lstStyle/>
          <a:p>
            <a:r>
              <a:rPr lang="en-US" dirty="0" smtClean="0"/>
              <a:t>Prepositions                                          Textbook, p.45 </a:t>
            </a:r>
            <a:endParaRPr lang="en-US" dirty="0"/>
          </a:p>
        </p:txBody>
      </p:sp>
      <p:sp>
        <p:nvSpPr>
          <p:cNvPr id="4" name="Rectangle 3"/>
          <p:cNvSpPr/>
          <p:nvPr/>
        </p:nvSpPr>
        <p:spPr>
          <a:xfrm>
            <a:off x="597530" y="1107887"/>
            <a:ext cx="8265813" cy="5098255"/>
          </a:xfrm>
          <a:prstGeom prst="rect">
            <a:avLst/>
          </a:prstGeom>
        </p:spPr>
        <p:txBody>
          <a:bodyPr wrap="square">
            <a:spAutoFit/>
          </a:bodyPr>
          <a:lstStyle/>
          <a:p>
            <a:pPr algn="ctr">
              <a:lnSpc>
                <a:spcPct val="107000"/>
              </a:lnSpc>
              <a:spcAft>
                <a:spcPts val="0"/>
              </a:spcAft>
            </a:pPr>
            <a:r>
              <a:rPr lang="en-US" sz="1600" b="1" dirty="0">
                <a:latin typeface="Times New Roman" panose="02020603050405020304" pitchFamily="18" charset="0"/>
                <a:ea typeface="Calibri" panose="020F0502020204030204" pitchFamily="34" charset="0"/>
                <a:cs typeface="Times New Roman" panose="02020603050405020304" pitchFamily="18" charset="0"/>
              </a:rPr>
              <a:t>The Fertile Crescent – ancient Mesopotamia and the Sumerians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b="1"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The word Mesopotamia comes (1)____Greek words meaning ‘land between the rivers’. The rivers are the Tigris and Euphrates. Mesopotamia is considered the </a:t>
            </a:r>
            <a:r>
              <a:rPr lang="en-US" sz="1600" b="1" dirty="0">
                <a:latin typeface="Times New Roman" panose="02020603050405020304" pitchFamily="18" charset="0"/>
                <a:ea typeface="Calibri" panose="020F0502020204030204" pitchFamily="34" charset="0"/>
                <a:cs typeface="Times New Roman" panose="02020603050405020304" pitchFamily="18" charset="0"/>
              </a:rPr>
              <a:t>cradle </a:t>
            </a:r>
            <a:r>
              <a:rPr lang="en-US" sz="1600" dirty="0">
                <a:latin typeface="Times New Roman" panose="02020603050405020304" pitchFamily="18" charset="0"/>
                <a:ea typeface="Calibri" panose="020F0502020204030204" pitchFamily="34" charset="0"/>
                <a:cs typeface="Times New Roman" panose="02020603050405020304" pitchFamily="18" charset="0"/>
              </a:rPr>
              <a:t>(2)____civilization. (3)_____first glance, it does not look like an ideal place (4)_____a civilization </a:t>
            </a:r>
            <a:r>
              <a:rPr lang="en-US" sz="1600" b="1" dirty="0">
                <a:latin typeface="Times New Roman" panose="02020603050405020304" pitchFamily="18" charset="0"/>
                <a:ea typeface="Calibri" panose="020F0502020204030204" pitchFamily="34" charset="0"/>
                <a:cs typeface="Times New Roman" panose="02020603050405020304" pitchFamily="18" charset="0"/>
              </a:rPr>
              <a:t>to flourish</a:t>
            </a:r>
            <a:r>
              <a:rPr lang="en-US" sz="1600" dirty="0">
                <a:latin typeface="Times New Roman" panose="02020603050405020304" pitchFamily="18" charset="0"/>
                <a:ea typeface="Calibri" panose="020F0502020204030204" pitchFamily="34" charset="0"/>
                <a:cs typeface="Times New Roman" panose="02020603050405020304" pitchFamily="18" charset="0"/>
              </a:rPr>
              <a:t> because  it is hot and very dry. However, (5)____that time, the region was subject (6)____annual floods thus making Mesopotamia part of the </a:t>
            </a:r>
            <a:r>
              <a:rPr lang="en-US" sz="1600" b="1" dirty="0">
                <a:latin typeface="Times New Roman" panose="02020603050405020304" pitchFamily="18" charset="0"/>
                <a:ea typeface="Calibri" panose="020F0502020204030204" pitchFamily="34" charset="0"/>
                <a:cs typeface="Times New Roman" panose="02020603050405020304" pitchFamily="18" charset="0"/>
              </a:rPr>
              <a:t>Fertile Crescent</a:t>
            </a:r>
            <a:r>
              <a:rPr lang="en-US" sz="1600" dirty="0">
                <a:latin typeface="Times New Roman" panose="02020603050405020304" pitchFamily="18" charset="0"/>
                <a:ea typeface="Calibri" panose="020F0502020204030204" pitchFamily="34" charset="0"/>
                <a:cs typeface="Times New Roman" panose="02020603050405020304" pitchFamily="18" charset="0"/>
              </a:rPr>
              <a:t>, an area of land that is rich (7)____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fertile</a:t>
            </a:r>
            <a:r>
              <a:rPr lang="en-US" sz="1600" dirty="0">
                <a:latin typeface="Times New Roman" panose="02020603050405020304" pitchFamily="18" charset="0"/>
                <a:ea typeface="Calibri" panose="020F0502020204030204" pitchFamily="34" charset="0"/>
                <a:cs typeface="Times New Roman" panose="02020603050405020304" pitchFamily="18" charset="0"/>
              </a:rPr>
              <a:t> soil.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The Sumerians were the first people to migrate (8)____Mesopotamia and they created a great civilization. They were also famous (9)____their many inventions - the wheel, </a:t>
            </a:r>
            <a:r>
              <a:rPr lang="en-US" sz="1600" b="1" dirty="0">
                <a:latin typeface="Times New Roman" panose="02020603050405020304" pitchFamily="18" charset="0"/>
                <a:ea typeface="Calibri" panose="020F0502020204030204" pitchFamily="34" charset="0"/>
                <a:cs typeface="Times New Roman" panose="02020603050405020304" pitchFamily="18" charset="0"/>
              </a:rPr>
              <a:t>plow</a:t>
            </a:r>
            <a:r>
              <a:rPr lang="en-US" sz="1600" dirty="0">
                <a:latin typeface="Times New Roman" panose="02020603050405020304" pitchFamily="18" charset="0"/>
                <a:ea typeface="Calibri" panose="020F0502020204030204" pitchFamily="34" charset="0"/>
                <a:cs typeface="Times New Roman" panose="02020603050405020304" pitchFamily="18" charset="0"/>
              </a:rPr>
              <a:t> (or </a:t>
            </a:r>
            <a:r>
              <a:rPr lang="en-US" sz="1600" b="1" dirty="0">
                <a:latin typeface="Times New Roman" panose="02020603050405020304" pitchFamily="18" charset="0"/>
                <a:ea typeface="Calibri" panose="020F0502020204030204" pitchFamily="34" charset="0"/>
                <a:cs typeface="Times New Roman" panose="02020603050405020304" pitchFamily="18" charset="0"/>
              </a:rPr>
              <a:t>plough</a:t>
            </a:r>
            <a:r>
              <a:rPr lang="en-US" sz="1600" dirty="0">
                <a:latin typeface="Times New Roman" panose="02020603050405020304" pitchFamily="18" charset="0"/>
                <a:ea typeface="Calibri" panose="020F0502020204030204" pitchFamily="34" charset="0"/>
                <a:cs typeface="Times New Roman" panose="02020603050405020304" pitchFamily="18" charset="0"/>
              </a:rPr>
              <a:t>), and writing (a system which we call </a:t>
            </a:r>
            <a:r>
              <a:rPr lang="en-US" sz="1600" b="1" dirty="0">
                <a:latin typeface="Times New Roman" panose="02020603050405020304" pitchFamily="18" charset="0"/>
                <a:ea typeface="Calibri" panose="020F0502020204030204" pitchFamily="34" charset="0"/>
                <a:cs typeface="Times New Roman" panose="02020603050405020304" pitchFamily="18" charset="0"/>
              </a:rPr>
              <a:t>cuneiform</a:t>
            </a:r>
            <a:r>
              <a:rPr lang="en-US" sz="1600" dirty="0">
                <a:latin typeface="Times New Roman" panose="02020603050405020304" pitchFamily="18" charset="0"/>
                <a:ea typeface="Calibri" panose="020F0502020204030204" pitchFamily="34" charset="0"/>
                <a:cs typeface="Times New Roman" panose="02020603050405020304" pitchFamily="18" charset="0"/>
              </a:rPr>
              <a:t>). The farmers created </a:t>
            </a:r>
            <a:r>
              <a:rPr lang="en-US" sz="1600" b="1" dirty="0">
                <a:latin typeface="Times New Roman" panose="02020603050405020304" pitchFamily="18" charset="0"/>
                <a:ea typeface="Calibri" panose="020F0502020204030204" pitchFamily="34" charset="0"/>
                <a:cs typeface="Times New Roman" panose="02020603050405020304" pitchFamily="18" charset="0"/>
              </a:rPr>
              <a:t>levees</a:t>
            </a:r>
            <a:r>
              <a:rPr lang="en-US" sz="1600" dirty="0">
                <a:latin typeface="Times New Roman" panose="02020603050405020304" pitchFamily="18" charset="0"/>
                <a:ea typeface="Calibri" panose="020F0502020204030204" pitchFamily="34" charset="0"/>
                <a:cs typeface="Times New Roman" panose="02020603050405020304" pitchFamily="18" charset="0"/>
              </a:rPr>
              <a:t> to prevent the </a:t>
            </a:r>
            <a:r>
              <a:rPr lang="en-US" sz="1600" dirty="0" smtClean="0">
                <a:latin typeface="Times New Roman" panose="02020603050405020304" pitchFamily="18" charset="0"/>
                <a:ea typeface="Calibri" panose="020F0502020204030204" pitchFamily="34" charset="0"/>
                <a:cs typeface="Times New Roman" panose="02020603050405020304" pitchFamily="18" charset="0"/>
              </a:rPr>
              <a:t>excess flooding (10)____reaching their fields and cut canals to channel river water  (10)____their fields</a:t>
            </a:r>
            <a:r>
              <a:rPr lang="en-US" sz="1600" dirty="0">
                <a:latin typeface="Times New Roman" panose="02020603050405020304" pitchFamily="18" charset="0"/>
                <a:ea typeface="Calibri" panose="020F0502020204030204" pitchFamily="34" charset="0"/>
                <a:cs typeface="Times New Roman" panose="02020603050405020304" pitchFamily="18" charset="0"/>
              </a:rPr>
              <a:t>. The use of levees and canals is called irrigation, another Sumerian invention.</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There were seven great city-states, each with its own king and a building called a </a:t>
            </a:r>
            <a:r>
              <a:rPr lang="en-US" sz="1600" b="1" dirty="0">
                <a:latin typeface="Times New Roman" panose="02020603050405020304" pitchFamily="18" charset="0"/>
                <a:ea typeface="Calibri" panose="020F0502020204030204" pitchFamily="34" charset="0"/>
                <a:cs typeface="Times New Roman" panose="02020603050405020304" pitchFamily="18" charset="0"/>
              </a:rPr>
              <a:t>ziggurat</a:t>
            </a:r>
            <a:r>
              <a:rPr lang="en-US" sz="1600" dirty="0">
                <a:latin typeface="Times New Roman" panose="02020603050405020304" pitchFamily="18" charset="0"/>
                <a:ea typeface="Calibri" panose="020F0502020204030204" pitchFamily="34" charset="0"/>
                <a:cs typeface="Times New Roman" panose="02020603050405020304" pitchFamily="18" charset="0"/>
              </a:rPr>
              <a:t>, dedicated (11)____a Sumerian deity. Although the Sumerian city-states had much (12)____ common, they fought (13)____control of the river water, a valuable resource. Each city-state needed an army to protect itself (14)____its neighbors.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descr="C:\Users\User\Desktop\WHU1ques9.gi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47376" y="3281535"/>
            <a:ext cx="2529345" cy="2331614"/>
          </a:xfrm>
          <a:prstGeom prst="rect">
            <a:avLst/>
          </a:prstGeom>
          <a:noFill/>
          <a:ln>
            <a:noFill/>
          </a:ln>
        </p:spPr>
      </p:pic>
      <p:sp>
        <p:nvSpPr>
          <p:cNvPr id="6" name="TextBox 5"/>
          <p:cNvSpPr txBox="1"/>
          <p:nvPr/>
        </p:nvSpPr>
        <p:spPr>
          <a:xfrm>
            <a:off x="9122249" y="2305916"/>
            <a:ext cx="2754472" cy="584775"/>
          </a:xfrm>
          <a:prstGeom prst="rect">
            <a:avLst/>
          </a:prstGeom>
          <a:solidFill>
            <a:schemeClr val="accent4"/>
          </a:solidFill>
        </p:spPr>
        <p:txBody>
          <a:bodyPr wrap="none" rtlCol="0">
            <a:spAutoFit/>
          </a:bodyPr>
          <a:lstStyle/>
          <a:p>
            <a:r>
              <a:rPr lang="en-US" sz="1600" dirty="0" smtClean="0"/>
              <a:t>            </a:t>
            </a:r>
            <a:r>
              <a:rPr lang="en-US" sz="1600" b="1" dirty="0" smtClean="0"/>
              <a:t>FERTILE CRESCENT</a:t>
            </a:r>
          </a:p>
          <a:p>
            <a:r>
              <a:rPr lang="en-US" sz="1600" b="1" dirty="0"/>
              <a:t>c</a:t>
            </a:r>
            <a:r>
              <a:rPr lang="en-US" sz="1600" b="1" dirty="0" smtClean="0"/>
              <a:t>rescent</a:t>
            </a:r>
            <a:r>
              <a:rPr lang="en-US" sz="1600" dirty="0" smtClean="0"/>
              <a:t> </a:t>
            </a:r>
            <a:r>
              <a:rPr lang="en-US" sz="1600" dirty="0">
                <a:solidFill>
                  <a:srgbClr val="202124"/>
                </a:solidFill>
              </a:rPr>
              <a:t>/ˈ</a:t>
            </a:r>
            <a:r>
              <a:rPr lang="en-US" sz="1600" dirty="0" err="1">
                <a:solidFill>
                  <a:srgbClr val="202124"/>
                </a:solidFill>
              </a:rPr>
              <a:t>krɛznt</a:t>
            </a:r>
            <a:r>
              <a:rPr lang="en-US" sz="1600" dirty="0" smtClean="0">
                <a:solidFill>
                  <a:srgbClr val="202124"/>
                </a:solidFill>
              </a:rPr>
              <a:t>/ - half-moon</a:t>
            </a:r>
            <a:endParaRPr lang="en-US" sz="1600" dirty="0"/>
          </a:p>
        </p:txBody>
      </p:sp>
      <p:sp>
        <p:nvSpPr>
          <p:cNvPr id="7" name="Rectangle 6"/>
          <p:cNvSpPr/>
          <p:nvPr/>
        </p:nvSpPr>
        <p:spPr>
          <a:xfrm>
            <a:off x="8863343" y="1182714"/>
            <a:ext cx="2855269" cy="357534"/>
          </a:xfrm>
          <a:prstGeom prst="rect">
            <a:avLst/>
          </a:prstGeom>
          <a:solidFill>
            <a:schemeClr val="accent4">
              <a:lumMod val="40000"/>
              <a:lumOff val="60000"/>
            </a:schemeClr>
          </a:solidFill>
        </p:spPr>
        <p:txBody>
          <a:bodyPr wrap="none">
            <a:spAutoFit/>
          </a:bodyPr>
          <a:lstStyle/>
          <a:p>
            <a:pPr algn="just">
              <a:lnSpc>
                <a:spcPct val="115000"/>
              </a:lnSpc>
              <a:spcAft>
                <a:spcPts val="0"/>
              </a:spcAft>
            </a:pPr>
            <a:r>
              <a:rPr lang="en-US" sz="1600" b="1" i="1" dirty="0" smtClean="0">
                <a:latin typeface="Times New Roman" panose="02020603050405020304" pitchFamily="18" charset="0"/>
                <a:ea typeface="Calibri" panose="020F0502020204030204" pitchFamily="34" charset="0"/>
                <a:cs typeface="Times New Roman" panose="02020603050405020304" pitchFamily="18" charset="0"/>
              </a:rPr>
              <a:t>Insert </a:t>
            </a:r>
            <a:r>
              <a:rPr lang="en-US" sz="1600" b="1" i="1" dirty="0">
                <a:latin typeface="Times New Roman" panose="02020603050405020304" pitchFamily="18" charset="0"/>
                <a:ea typeface="Calibri" panose="020F0502020204030204" pitchFamily="34" charset="0"/>
                <a:cs typeface="Times New Roman" panose="02020603050405020304" pitchFamily="18" charset="0"/>
              </a:rPr>
              <a:t>the missing </a:t>
            </a:r>
            <a:r>
              <a:rPr lang="en-US" sz="1600" b="1" i="1" u="sng" dirty="0">
                <a:latin typeface="Times New Roman" panose="02020603050405020304" pitchFamily="18" charset="0"/>
                <a:ea typeface="Calibri" panose="020F0502020204030204" pitchFamily="34" charset="0"/>
                <a:cs typeface="Times New Roman" panose="02020603050405020304" pitchFamily="18" charset="0"/>
              </a:rPr>
              <a:t>prepositions</a:t>
            </a:r>
            <a:r>
              <a:rPr lang="en-US" sz="1600" b="1" i="1" dirty="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p:cNvSpPr/>
          <p:nvPr/>
        </p:nvSpPr>
        <p:spPr>
          <a:xfrm>
            <a:off x="3286408" y="1672290"/>
            <a:ext cx="6156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from</a:t>
            </a:r>
            <a:endParaRPr lang="en-US" sz="1600" b="1" dirty="0">
              <a:solidFill>
                <a:schemeClr val="tx1"/>
              </a:solidFill>
            </a:endParaRPr>
          </a:p>
        </p:txBody>
      </p:sp>
      <p:sp>
        <p:nvSpPr>
          <p:cNvPr id="10" name="Rectangle 9"/>
          <p:cNvSpPr/>
          <p:nvPr/>
        </p:nvSpPr>
        <p:spPr>
          <a:xfrm>
            <a:off x="7150729" y="1960492"/>
            <a:ext cx="6156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of</a:t>
            </a:r>
            <a:endParaRPr lang="en-US" sz="1600" b="1" dirty="0">
              <a:solidFill>
                <a:schemeClr val="tx1"/>
              </a:solidFill>
            </a:endParaRPr>
          </a:p>
        </p:txBody>
      </p:sp>
      <p:sp>
        <p:nvSpPr>
          <p:cNvPr id="11" name="Rectangle 10"/>
          <p:cNvSpPr/>
          <p:nvPr/>
        </p:nvSpPr>
        <p:spPr>
          <a:xfrm>
            <a:off x="660151" y="2197092"/>
            <a:ext cx="7431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At</a:t>
            </a:r>
            <a:endParaRPr lang="en-US" sz="1600" b="1" dirty="0">
              <a:solidFill>
                <a:schemeClr val="tx1"/>
              </a:solidFill>
            </a:endParaRPr>
          </a:p>
        </p:txBody>
      </p:sp>
      <p:sp>
        <p:nvSpPr>
          <p:cNvPr id="12" name="Rectangle 11"/>
          <p:cNvSpPr/>
          <p:nvPr/>
        </p:nvSpPr>
        <p:spPr>
          <a:xfrm>
            <a:off x="5287224" y="2230223"/>
            <a:ext cx="715224"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for</a:t>
            </a:r>
            <a:endParaRPr lang="en-US" sz="1600" b="1" dirty="0">
              <a:solidFill>
                <a:schemeClr val="tx1"/>
              </a:solidFill>
            </a:endParaRPr>
          </a:p>
        </p:txBody>
      </p:sp>
      <p:sp>
        <p:nvSpPr>
          <p:cNvPr id="13" name="Rectangle 12"/>
          <p:cNvSpPr/>
          <p:nvPr/>
        </p:nvSpPr>
        <p:spPr>
          <a:xfrm>
            <a:off x="3484075" y="2461156"/>
            <a:ext cx="6156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at</a:t>
            </a:r>
            <a:endParaRPr lang="en-US" sz="1600" b="1" dirty="0">
              <a:solidFill>
                <a:schemeClr val="tx1"/>
              </a:solidFill>
            </a:endParaRPr>
          </a:p>
        </p:txBody>
      </p:sp>
      <p:sp>
        <p:nvSpPr>
          <p:cNvPr id="14" name="Rectangle 13"/>
          <p:cNvSpPr/>
          <p:nvPr/>
        </p:nvSpPr>
        <p:spPr>
          <a:xfrm>
            <a:off x="6986256" y="2489479"/>
            <a:ext cx="6156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to</a:t>
            </a:r>
            <a:endParaRPr lang="en-US" sz="1600" b="1" dirty="0">
              <a:solidFill>
                <a:schemeClr val="tx1"/>
              </a:solidFill>
            </a:endParaRPr>
          </a:p>
        </p:txBody>
      </p:sp>
      <p:sp>
        <p:nvSpPr>
          <p:cNvPr id="15" name="Rectangle 14"/>
          <p:cNvSpPr/>
          <p:nvPr/>
        </p:nvSpPr>
        <p:spPr>
          <a:xfrm>
            <a:off x="7601892" y="2726442"/>
            <a:ext cx="6156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in</a:t>
            </a:r>
            <a:endParaRPr lang="en-US" sz="1600" b="1" dirty="0">
              <a:solidFill>
                <a:schemeClr val="tx1"/>
              </a:solidFill>
            </a:endParaRPr>
          </a:p>
        </p:txBody>
      </p:sp>
      <p:sp>
        <p:nvSpPr>
          <p:cNvPr id="16" name="Rectangle 15"/>
          <p:cNvSpPr/>
          <p:nvPr/>
        </p:nvSpPr>
        <p:spPr>
          <a:xfrm>
            <a:off x="4851148" y="3548190"/>
            <a:ext cx="6156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to</a:t>
            </a:r>
            <a:endParaRPr lang="en-US" sz="1600" b="1" dirty="0">
              <a:solidFill>
                <a:schemeClr val="tx1"/>
              </a:solidFill>
            </a:endParaRPr>
          </a:p>
        </p:txBody>
      </p:sp>
      <p:sp>
        <p:nvSpPr>
          <p:cNvPr id="17" name="Rectangle 16"/>
          <p:cNvSpPr/>
          <p:nvPr/>
        </p:nvSpPr>
        <p:spPr>
          <a:xfrm>
            <a:off x="3687198" y="3765837"/>
            <a:ext cx="6156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for</a:t>
            </a:r>
            <a:endParaRPr lang="en-US" sz="1600" b="1" dirty="0">
              <a:solidFill>
                <a:schemeClr val="tx1"/>
              </a:solidFill>
            </a:endParaRPr>
          </a:p>
        </p:txBody>
      </p:sp>
      <p:sp>
        <p:nvSpPr>
          <p:cNvPr id="18" name="Rectangle 17"/>
          <p:cNvSpPr/>
          <p:nvPr/>
        </p:nvSpPr>
        <p:spPr>
          <a:xfrm>
            <a:off x="1403287" y="4338518"/>
            <a:ext cx="742385"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from</a:t>
            </a:r>
            <a:endParaRPr lang="en-US" sz="1600" b="1" dirty="0">
              <a:solidFill>
                <a:schemeClr val="tx1"/>
              </a:solidFill>
            </a:endParaRPr>
          </a:p>
        </p:txBody>
      </p:sp>
      <p:sp>
        <p:nvSpPr>
          <p:cNvPr id="19" name="Rectangle 18"/>
          <p:cNvSpPr/>
          <p:nvPr/>
        </p:nvSpPr>
        <p:spPr>
          <a:xfrm>
            <a:off x="7122059" y="4271695"/>
            <a:ext cx="6156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to</a:t>
            </a:r>
            <a:endParaRPr lang="en-US" sz="1600" b="1" dirty="0">
              <a:solidFill>
                <a:schemeClr val="tx1"/>
              </a:solidFill>
            </a:endParaRPr>
          </a:p>
        </p:txBody>
      </p:sp>
      <p:sp>
        <p:nvSpPr>
          <p:cNvPr id="20" name="Rectangle 19"/>
          <p:cNvSpPr/>
          <p:nvPr/>
        </p:nvSpPr>
        <p:spPr>
          <a:xfrm>
            <a:off x="1600954" y="5335341"/>
            <a:ext cx="6156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to</a:t>
            </a:r>
            <a:endParaRPr lang="en-US" sz="1600" b="1" dirty="0">
              <a:solidFill>
                <a:schemeClr val="tx1"/>
              </a:solidFill>
            </a:endParaRPr>
          </a:p>
        </p:txBody>
      </p:sp>
      <p:sp>
        <p:nvSpPr>
          <p:cNvPr id="21" name="Rectangle 20"/>
          <p:cNvSpPr/>
          <p:nvPr/>
        </p:nvSpPr>
        <p:spPr>
          <a:xfrm>
            <a:off x="8069342" y="5335341"/>
            <a:ext cx="6156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in</a:t>
            </a:r>
            <a:endParaRPr lang="en-US" sz="1600" b="1" dirty="0">
              <a:solidFill>
                <a:schemeClr val="tx1"/>
              </a:solidFill>
            </a:endParaRPr>
          </a:p>
        </p:txBody>
      </p:sp>
      <p:sp>
        <p:nvSpPr>
          <p:cNvPr id="22" name="Rectangle 21"/>
          <p:cNvSpPr/>
          <p:nvPr/>
        </p:nvSpPr>
        <p:spPr>
          <a:xfrm>
            <a:off x="2660209" y="5613149"/>
            <a:ext cx="615636"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for</a:t>
            </a:r>
            <a:endParaRPr lang="en-US" sz="1600" b="1" dirty="0">
              <a:solidFill>
                <a:schemeClr val="tx1"/>
              </a:solidFill>
            </a:endParaRPr>
          </a:p>
        </p:txBody>
      </p:sp>
      <p:sp>
        <p:nvSpPr>
          <p:cNvPr id="23" name="Rectangle 22"/>
          <p:cNvSpPr/>
          <p:nvPr/>
        </p:nvSpPr>
        <p:spPr>
          <a:xfrm>
            <a:off x="3349782" y="5830796"/>
            <a:ext cx="667403" cy="21764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b="1" dirty="0" smtClean="0">
                <a:solidFill>
                  <a:schemeClr val="tx1"/>
                </a:solidFill>
              </a:rPr>
              <a:t>from</a:t>
            </a:r>
            <a:endParaRPr lang="en-US" sz="1600" b="1" dirty="0">
              <a:solidFill>
                <a:schemeClr val="tx1"/>
              </a:solidFill>
            </a:endParaRPr>
          </a:p>
        </p:txBody>
      </p:sp>
    </p:spTree>
    <p:extLst>
      <p:ext uri="{BB962C8B-B14F-4D97-AF65-F5344CB8AC3E}">
        <p14:creationId xmlns:p14="http://schemas.microsoft.com/office/powerpoint/2010/main" val="91511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additive="base">
                                        <p:cTn id="67" dur="500" fill="hold"/>
                                        <p:tgtEl>
                                          <p:spTgt spid="15"/>
                                        </p:tgtEl>
                                        <p:attrNameLst>
                                          <p:attrName>ppt_x</p:attrName>
                                        </p:attrNameLst>
                                      </p:cBhvr>
                                      <p:tavLst>
                                        <p:tav tm="0">
                                          <p:val>
                                            <p:strVal val="#ppt_x"/>
                                          </p:val>
                                        </p:tav>
                                        <p:tav tm="100000">
                                          <p:val>
                                            <p:strVal val="#ppt_x"/>
                                          </p:val>
                                        </p:tav>
                                      </p:tavLst>
                                    </p:anim>
                                    <p:anim calcmode="lin" valueType="num">
                                      <p:cBhvr additive="base">
                                        <p:cTn id="6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8"/>
                                        </p:tgtEl>
                                        <p:attrNameLst>
                                          <p:attrName>style.visibility</p:attrName>
                                        </p:attrNameLst>
                                      </p:cBhvr>
                                      <p:to>
                                        <p:strVal val="visible"/>
                                      </p:to>
                                    </p:set>
                                    <p:anim calcmode="lin" valueType="num">
                                      <p:cBhvr additive="base">
                                        <p:cTn id="85" dur="500" fill="hold"/>
                                        <p:tgtEl>
                                          <p:spTgt spid="18"/>
                                        </p:tgtEl>
                                        <p:attrNameLst>
                                          <p:attrName>ppt_x</p:attrName>
                                        </p:attrNameLst>
                                      </p:cBhvr>
                                      <p:tavLst>
                                        <p:tav tm="0">
                                          <p:val>
                                            <p:strVal val="#ppt_x"/>
                                          </p:val>
                                        </p:tav>
                                        <p:tav tm="100000">
                                          <p:val>
                                            <p:strVal val="#ppt_x"/>
                                          </p:val>
                                        </p:tav>
                                      </p:tavLst>
                                    </p:anim>
                                    <p:anim calcmode="lin" valueType="num">
                                      <p:cBhvr additive="base">
                                        <p:cTn id="8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9"/>
                                        </p:tgtEl>
                                        <p:attrNameLst>
                                          <p:attrName>style.visibility</p:attrName>
                                        </p:attrNameLst>
                                      </p:cBhvr>
                                      <p:to>
                                        <p:strVal val="visible"/>
                                      </p:to>
                                    </p:set>
                                    <p:anim calcmode="lin" valueType="num">
                                      <p:cBhvr additive="base">
                                        <p:cTn id="91" dur="500" fill="hold"/>
                                        <p:tgtEl>
                                          <p:spTgt spid="19"/>
                                        </p:tgtEl>
                                        <p:attrNameLst>
                                          <p:attrName>ppt_x</p:attrName>
                                        </p:attrNameLst>
                                      </p:cBhvr>
                                      <p:tavLst>
                                        <p:tav tm="0">
                                          <p:val>
                                            <p:strVal val="#ppt_x"/>
                                          </p:val>
                                        </p:tav>
                                        <p:tav tm="100000">
                                          <p:val>
                                            <p:strVal val="#ppt_x"/>
                                          </p:val>
                                        </p:tav>
                                      </p:tavLst>
                                    </p:anim>
                                    <p:anim calcmode="lin" valueType="num">
                                      <p:cBhvr additive="base">
                                        <p:cTn id="9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0"/>
                                        </p:tgtEl>
                                        <p:attrNameLst>
                                          <p:attrName>style.visibility</p:attrName>
                                        </p:attrNameLst>
                                      </p:cBhvr>
                                      <p:to>
                                        <p:strVal val="visible"/>
                                      </p:to>
                                    </p:set>
                                    <p:anim calcmode="lin" valueType="num">
                                      <p:cBhvr additive="base">
                                        <p:cTn id="97" dur="500" fill="hold"/>
                                        <p:tgtEl>
                                          <p:spTgt spid="20"/>
                                        </p:tgtEl>
                                        <p:attrNameLst>
                                          <p:attrName>ppt_x</p:attrName>
                                        </p:attrNameLst>
                                      </p:cBhvr>
                                      <p:tavLst>
                                        <p:tav tm="0">
                                          <p:val>
                                            <p:strVal val="#ppt_x"/>
                                          </p:val>
                                        </p:tav>
                                        <p:tav tm="100000">
                                          <p:val>
                                            <p:strVal val="#ppt_x"/>
                                          </p:val>
                                        </p:tav>
                                      </p:tavLst>
                                    </p:anim>
                                    <p:anim calcmode="lin" valueType="num">
                                      <p:cBhvr additive="base">
                                        <p:cTn id="9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1"/>
                                        </p:tgtEl>
                                        <p:attrNameLst>
                                          <p:attrName>style.visibility</p:attrName>
                                        </p:attrNameLst>
                                      </p:cBhvr>
                                      <p:to>
                                        <p:strVal val="visible"/>
                                      </p:to>
                                    </p:set>
                                    <p:anim calcmode="lin" valueType="num">
                                      <p:cBhvr additive="base">
                                        <p:cTn id="103" dur="500" fill="hold"/>
                                        <p:tgtEl>
                                          <p:spTgt spid="21"/>
                                        </p:tgtEl>
                                        <p:attrNameLst>
                                          <p:attrName>ppt_x</p:attrName>
                                        </p:attrNameLst>
                                      </p:cBhvr>
                                      <p:tavLst>
                                        <p:tav tm="0">
                                          <p:val>
                                            <p:strVal val="#ppt_x"/>
                                          </p:val>
                                        </p:tav>
                                        <p:tav tm="100000">
                                          <p:val>
                                            <p:strVal val="#ppt_x"/>
                                          </p:val>
                                        </p:tav>
                                      </p:tavLst>
                                    </p:anim>
                                    <p:anim calcmode="lin" valueType="num">
                                      <p:cBhvr additive="base">
                                        <p:cTn id="10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2"/>
                                        </p:tgtEl>
                                        <p:attrNameLst>
                                          <p:attrName>style.visibility</p:attrName>
                                        </p:attrNameLst>
                                      </p:cBhvr>
                                      <p:to>
                                        <p:strVal val="visible"/>
                                      </p:to>
                                    </p:set>
                                    <p:anim calcmode="lin" valueType="num">
                                      <p:cBhvr additive="base">
                                        <p:cTn id="109" dur="500" fill="hold"/>
                                        <p:tgtEl>
                                          <p:spTgt spid="22"/>
                                        </p:tgtEl>
                                        <p:attrNameLst>
                                          <p:attrName>ppt_x</p:attrName>
                                        </p:attrNameLst>
                                      </p:cBhvr>
                                      <p:tavLst>
                                        <p:tav tm="0">
                                          <p:val>
                                            <p:strVal val="#ppt_x"/>
                                          </p:val>
                                        </p:tav>
                                        <p:tav tm="100000">
                                          <p:val>
                                            <p:strVal val="#ppt_x"/>
                                          </p:val>
                                        </p:tav>
                                      </p:tavLst>
                                    </p:anim>
                                    <p:anim calcmode="lin" valueType="num">
                                      <p:cBhvr additive="base">
                                        <p:cTn id="11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3"/>
                                        </p:tgtEl>
                                        <p:attrNameLst>
                                          <p:attrName>style.visibility</p:attrName>
                                        </p:attrNameLst>
                                      </p:cBhvr>
                                      <p:to>
                                        <p:strVal val="visible"/>
                                      </p:to>
                                    </p:set>
                                    <p:anim calcmode="lin" valueType="num">
                                      <p:cBhvr additive="base">
                                        <p:cTn id="115" dur="500" fill="hold"/>
                                        <p:tgtEl>
                                          <p:spTgt spid="23"/>
                                        </p:tgtEl>
                                        <p:attrNameLst>
                                          <p:attrName>ppt_x</p:attrName>
                                        </p:attrNameLst>
                                      </p:cBhvr>
                                      <p:tavLst>
                                        <p:tav tm="0">
                                          <p:val>
                                            <p:strVal val="#ppt_x"/>
                                          </p:val>
                                        </p:tav>
                                        <p:tav tm="100000">
                                          <p:val>
                                            <p:strVal val="#ppt_x"/>
                                          </p:val>
                                        </p:tav>
                                      </p:tavLst>
                                    </p:anim>
                                    <p:anim calcmode="lin" valueType="num">
                                      <p:cBhvr additive="base">
                                        <p:cTn id="11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446</TotalTime>
  <Words>2988</Words>
  <Application>Microsoft Office PowerPoint</Application>
  <PresentationFormat>Widescreen</PresentationFormat>
  <Paragraphs>558</Paragraphs>
  <Slides>17</Slides>
  <Notes>0</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Unit 4 Key features of ancient societies</vt:lpstr>
      <vt:lpstr>Vocabulary practice                      Textbook, p. 42-43 </vt:lpstr>
      <vt:lpstr>Word formation                                 Textbook, p. 43</vt:lpstr>
      <vt:lpstr>Gap-filling exercise                             Textbook, p. 44</vt:lpstr>
      <vt:lpstr>THE FUTURE                                       Textbook, p. 44</vt:lpstr>
      <vt:lpstr>THE FUTURE                                       Textbook, p. 44</vt:lpstr>
      <vt:lpstr>THE FUTURE                               Practice book, p.184</vt:lpstr>
      <vt:lpstr>THE FUTURE                               Practice book, p.184</vt:lpstr>
      <vt:lpstr>Prepositions                                          Textbook, p.45 </vt:lpstr>
      <vt:lpstr>Terms and definitions                        Textbook, p. 46</vt:lpstr>
      <vt:lpstr>Terms and definitions                         Textbook, p. 46</vt:lpstr>
      <vt:lpstr>THE PASSIVE                                       Textbook, p. 46</vt:lpstr>
      <vt:lpstr>THE PASSIVE                                       Textbook, p. 46</vt:lpstr>
      <vt:lpstr>Gap-filling exercise – tenses         Textbook, p.47-48</vt:lpstr>
      <vt:lpstr>The Code of Hammurabi                   Textbook, p. 48</vt:lpstr>
      <vt:lpstr>INFORMAL → FORMAL               Textbook, p. 48-49</vt:lpstr>
      <vt:lpstr>INFORMAL → FORMAL               Textbook, p. 48-49</vt:lpstr>
    </vt:vector>
  </TitlesOfParts>
  <Company>diakov.net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4 Key features of ancient societies</dc:title>
  <dc:creator>RePack by Diakov</dc:creator>
  <cp:lastModifiedBy>RePack by Diakov</cp:lastModifiedBy>
  <cp:revision>53</cp:revision>
  <dcterms:created xsi:type="dcterms:W3CDTF">2023-11-28T21:47:13Z</dcterms:created>
  <dcterms:modified xsi:type="dcterms:W3CDTF">2023-12-16T00:34:00Z</dcterms:modified>
</cp:coreProperties>
</file>