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97" r:id="rId3"/>
    <p:sldId id="298" r:id="rId4"/>
    <p:sldId id="299" r:id="rId5"/>
    <p:sldId id="305" r:id="rId6"/>
    <p:sldId id="300" r:id="rId7"/>
    <p:sldId id="313" r:id="rId8"/>
    <p:sldId id="301" r:id="rId9"/>
    <p:sldId id="302" r:id="rId10"/>
    <p:sldId id="304" r:id="rId11"/>
    <p:sldId id="303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962D-24E9-446B-8356-B6E6E7D6AA0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ACA7-CECE-4E45-A729-F3909181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03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.wikipedia.org/wiki/A_Philosophical_Enquiry_into_the_Origin_of_Our_Ideas_of_the_Sublime_and_Beautifu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4. </a:t>
            </a:r>
            <a:r>
              <a:rPr lang="sr-Cyrl-RS" dirty="0" smtClean="0"/>
              <a:t>Тамни </a:t>
            </a:r>
            <a:r>
              <a:rPr lang="sr-Cyrl-RS" dirty="0" smtClean="0"/>
              <a:t>романтизам/Сликарство </a:t>
            </a:r>
            <a:r>
              <a:rPr lang="sr-Cyrl-RS" dirty="0" smtClean="0"/>
              <a:t>катастрофе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gor\Music\11.01.in.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"/>
            <a:ext cx="5791200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4648200"/>
            <a:ext cx="5060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Џон Мартин, Библијски потоп, 1834.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85800"/>
            <a:ext cx="2514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Ефектна тама као метафора природне катастрофе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Уобичајени приказ малих и беспомоћних људи –попут лоптица за играње, људи нису аутономна бића, већ неделатни субјекти унатар природне стихије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Уколико је Пусен сликао поплаву онда је Мартин морао сликари потоп (универзалну катастрофу)</a:t>
            </a:r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Evropska umetnost 19. veka-2015\Tamni romantizam\Slikarstvo katastrofe\John Martin\Pandemonium, 1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19200"/>
            <a:ext cx="5638800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5460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Џон Мартин, Пандемонуим (Вавилон), 1841.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2514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Сликарски ефекти у служби подстицања фантазмагоричне илузије – квази реални и покретни ефекти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Утицај панорама (спектакуларно инсценирање земаља из легенди, необичних догађаја)и диорама (позадински осветљена панорама)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Пандемонуим је престоница пакла у Милтоновом </a:t>
            </a:r>
            <a:r>
              <a:rPr lang="sr-Cyrl-RS" sz="1600" i="1" dirty="0" smtClean="0"/>
              <a:t>Изгубљеном рају</a:t>
            </a:r>
            <a:r>
              <a:rPr lang="sr-Cyrl-RS" sz="1600" dirty="0" smtClean="0"/>
              <a:t>. Лондон као модерни Вавилон. Метафора мегаломанске градске структуре, и симбол греха и отуђености (мраволике људске фигуре)</a:t>
            </a:r>
          </a:p>
          <a:p>
            <a:endParaRPr lang="sr-Cyrl-RS" sz="1600" dirty="0" smtClean="0"/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sr-Cyrl-RS" sz="1800" b="1" dirty="0" smtClean="0"/>
              <a:t>			Иван Ајвазовски: Традиција и форме воде</a:t>
            </a:r>
          </a:p>
          <a:p>
            <a:pPr>
              <a:buNone/>
            </a:pPr>
            <a:endParaRPr lang="sr-Cyrl-RS" sz="1800" dirty="0" smtClean="0"/>
          </a:p>
          <a:p>
            <a:pPr>
              <a:buNone/>
            </a:pPr>
            <a:r>
              <a:rPr lang="sr-Cyrl-RS" sz="1600" dirty="0" smtClean="0"/>
              <a:t>Човек је постао колонизатор земље уз помоћ брода</a:t>
            </a:r>
          </a:p>
          <a:p>
            <a:pPr>
              <a:buNone/>
            </a:pPr>
            <a:r>
              <a:rPr lang="sr-Cyrl-RS" sz="1600" dirty="0" smtClean="0"/>
              <a:t>Свест о свету је ефекат наутичког подухавата (Александар фон Хумболт)</a:t>
            </a:r>
          </a:p>
          <a:p>
            <a:pPr>
              <a:buNone/>
            </a:pPr>
            <a:r>
              <a:rPr lang="sr-Cyrl-RS" sz="1600" dirty="0" smtClean="0"/>
              <a:t>Наутички подухват је поставио темеље глобализације</a:t>
            </a:r>
          </a:p>
          <a:p>
            <a:pPr>
              <a:buNone/>
            </a:pPr>
            <a:r>
              <a:rPr lang="sr-Cyrl-RS" sz="1600" dirty="0" smtClean="0"/>
              <a:t>Картографско разумевање је уобличило мрежу вести и довела до повезивања људи</a:t>
            </a:r>
          </a:p>
          <a:p>
            <a:pPr>
              <a:buNone/>
            </a:pPr>
            <a:r>
              <a:rPr lang="sr-Cyrl-RS" sz="1600" dirty="0" smtClean="0"/>
              <a:t>Пловидба и бродолом су најтешње повезани. Пловидба на непредвидљивом мору је један</a:t>
            </a:r>
          </a:p>
          <a:p>
            <a:pPr>
              <a:buNone/>
            </a:pPr>
            <a:r>
              <a:rPr lang="sr-Cyrl-RS" sz="1600" dirty="0" smtClean="0"/>
              <a:t>од базичних људских страхова. Опасност која вреба на отвореном мору је антички и билбијски мотив.</a:t>
            </a:r>
          </a:p>
          <a:p>
            <a:pPr>
              <a:buNone/>
            </a:pPr>
            <a:r>
              <a:rPr lang="sr-Cyrl-RS" sz="1600" dirty="0" smtClean="0"/>
              <a:t>Још је Помпеј  (56. пре. н.е.) спасао морнаре од буре; хероји су и Одисеј и Колумбо који</a:t>
            </a:r>
          </a:p>
          <a:p>
            <a:pPr>
              <a:buNone/>
            </a:pPr>
            <a:r>
              <a:rPr lang="sr-Cyrl-RS" sz="1600" dirty="0" smtClean="0"/>
              <a:t>постају симболи нове освајачке динамике.</a:t>
            </a:r>
          </a:p>
          <a:p>
            <a:pPr>
              <a:buNone/>
            </a:pPr>
            <a:r>
              <a:rPr lang="sr-Cyrl-RS" sz="1600" dirty="0" smtClean="0"/>
              <a:t>Моћ човека над  морем, и његово техничка супремација, али и људска беспомоћност</a:t>
            </a:r>
          </a:p>
          <a:p>
            <a:pPr>
              <a:buNone/>
            </a:pPr>
            <a:r>
              <a:rPr lang="sr-Cyrl-RS" sz="1600" dirty="0" smtClean="0"/>
              <a:t>пред гигантском воденом машином (повратак свих токова уморе)</a:t>
            </a:r>
          </a:p>
          <a:p>
            <a:pPr>
              <a:buNone/>
            </a:pPr>
            <a:r>
              <a:rPr lang="sr-Cyrl-RS" sz="1600" dirty="0" smtClean="0"/>
              <a:t>Платонова Атлантида као метафора пропасти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Cyrl-RS" sz="2400" b="1" dirty="0" smtClean="0"/>
              <a:t>Иван Константинович Ајвазовски (1817-1900)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Најпознатији руски мариниста 19. века</a:t>
            </a:r>
          </a:p>
          <a:p>
            <a:r>
              <a:rPr lang="sr-Cyrl-RS" sz="1600" dirty="0" smtClean="0"/>
              <a:t>Рођен на обали Црног мора</a:t>
            </a:r>
          </a:p>
          <a:p>
            <a:r>
              <a:rPr lang="sr-Cyrl-RS" sz="1600" dirty="0" smtClean="0"/>
              <a:t>Био у руским војним експедицима, и упознао Јужно, Северно море, и Атлантик</a:t>
            </a:r>
          </a:p>
          <a:p>
            <a:r>
              <a:rPr lang="sr-Cyrl-RS" sz="1600" dirty="0" smtClean="0"/>
              <a:t>Варирао холандско и енглеско поморско сликарство, али створио особен грандиозни патос.</a:t>
            </a:r>
          </a:p>
          <a:p>
            <a:r>
              <a:rPr lang="sr-Cyrl-RS" sz="1600" dirty="0" smtClean="0"/>
              <a:t>Хероизам природе, и њена спектакуларна евокација.</a:t>
            </a:r>
          </a:p>
          <a:p>
            <a:r>
              <a:rPr lang="sr-Cyrl-RS" sz="1600" dirty="0" smtClean="0"/>
              <a:t>Сликарски виртуозитет у приказивању игре светла, облака, воде под различитим светлосним изворима (месец, сунце...)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Evropska 19. veka 2019\Tamni romantizam\Slikarstvo katastrofe\Aivasovsky\Borba kod Sinope, 185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"/>
            <a:ext cx="61722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2812843" y="5011166"/>
            <a:ext cx="6407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Иван Ајвазовски, Битка код Синопе, 1853.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0800000" flipV="1">
            <a:off x="457200" y="3180997"/>
            <a:ext cx="175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1600" dirty="0" smtClean="0"/>
          </a:p>
          <a:p>
            <a:pPr>
              <a:buNone/>
            </a:pPr>
            <a:endParaRPr lang="sr-Cyrl-R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533400"/>
            <a:ext cx="1905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Познат по поморским биткама; светлосни ефекти (ватра), борба елемената; 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Мешавина аутентичног и репротажног приказа са романтичарским патосом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Хераклитово учење о настанку и нестанку света у ватри – као структура безумног страха од природних елемената</a:t>
            </a:r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Evropska 19. veka 2019\Tamni romantizam\Slikarstvo katastrofe\Aivasovsky\Potop, 1864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1"/>
            <a:ext cx="5181600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5460326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Иван Ајвазовски, Потоп, 1864.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1905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Катарзични моменат потопа, али без сажаљења, и сентименталног усоећавања.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Људи без идентитета су увучени у једну велику и неумољиву природну непогоду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Узвишена сила оставља људе без наде и снаге 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Свеопште пропадање пред безименом смрћу</a:t>
            </a:r>
          </a:p>
          <a:p>
            <a:endParaRPr lang="sr-Cyrl-RS" sz="16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Evropska 19. veka 2019\Tamni romantizam\Slikarstvo katastrofe\Aivasovsky\Aivasovsky Ivan Constantinovich, Devetei talas, 1850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469" y="685801"/>
            <a:ext cx="6853062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1157" y="5460326"/>
            <a:ext cx="428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Иван Ајвазовски, Девети талас, 1850.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Evropska 19. veka 2019\Tamni romantizam\Slikarstvo katastrofe\Aivasovsky\sSvaranje sveta, 1841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124200" cy="5287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4495799" y="5829658"/>
            <a:ext cx="518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Иван Ајвазовски, Хаос (Стварање света), 1841.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3429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Попут Грка, и хришанскох традицији је космогонија повезана са водом – стварање света из нестворене воде, потопа.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По угледу на хришћанског Јахвеа представио је Бога као светлосно постојање који господари ветровима и водама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У вези са модерним техничким достигнућима, и Креатор се поима као ослобођена електрифицирајућа сила која се распознаје у дивљој игри флудиних природних елемената</a:t>
            </a:r>
          </a:p>
          <a:p>
            <a:endParaRPr lang="sr-Cyrl-RS" sz="1600" dirty="0" smtClean="0"/>
          </a:p>
          <a:p>
            <a:endParaRPr lang="sr-Cyrl-RS" sz="1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Ајвазовски је био савесни топограф који је објективно посматрао природу, али и непатворени романтичар који субјективно посматра свет.</a:t>
            </a:r>
          </a:p>
          <a:p>
            <a:endParaRPr lang="sr-Cyrl-RS" sz="1600" dirty="0" smtClean="0"/>
          </a:p>
          <a:p>
            <a:r>
              <a:rPr lang="sr-Cyrl-RS" sz="1600" dirty="0" smtClean="0"/>
              <a:t>О томе је и сам оставио сведочанство:</a:t>
            </a:r>
          </a:p>
          <a:p>
            <a:pPr>
              <a:buNone/>
            </a:pPr>
            <a:r>
              <a:rPr lang="sr-Cyrl-RS" sz="1600" dirty="0" smtClean="0"/>
              <a:t>	</a:t>
            </a:r>
            <a:r>
              <a:rPr lang="sr-Cyrl-RS" sz="1600" i="1" dirty="0" smtClean="0"/>
              <a:t>Удаљеност збивања мојих слика у мојој представи са свим детаљима још их чини животнијим. На Криму сам сликао Балтичку обалу, усред лета сликао сам зимске пејзаже, а за магловитих дана насликао бих озарено, ведро небо при сунчевом заласку.</a:t>
            </a:r>
          </a:p>
          <a:p>
            <a:endParaRPr lang="sr-Cyrl-RS" sz="1600" dirty="0" smtClean="0"/>
          </a:p>
          <a:p>
            <a:endParaRPr lang="sr-Cyrl-RS" sz="1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sr-Cyrl-RS" sz="1600" dirty="0" smtClean="0"/>
              <a:t>Литература:</a:t>
            </a:r>
          </a:p>
          <a:p>
            <a:r>
              <a:rPr lang="sr-Latn-RS" sz="1600" dirty="0" smtClean="0"/>
              <a:t>Hubertus Kohle, Nightmare – Anxiety – Apocalypse, </a:t>
            </a:r>
            <a:r>
              <a:rPr lang="sr-Latn-RS" sz="1600" dirty="0" smtClean="0"/>
              <a:t>i</a:t>
            </a:r>
            <a:r>
              <a:rPr lang="sr-Latn-RS" sz="1600" dirty="0" smtClean="0"/>
              <a:t>n: Dark Romanticism, From Goya to Max Ernst, ed. Felix Kr</a:t>
            </a:r>
            <a:r>
              <a:rPr lang="en-US" sz="1600" dirty="0" smtClean="0"/>
              <a:t>ä</a:t>
            </a:r>
            <a:r>
              <a:rPr lang="sr-Latn-RS" sz="1600" dirty="0" smtClean="0"/>
              <a:t>mer, Frankfurt am Main, 2012, 42-53.</a:t>
            </a:r>
          </a:p>
          <a:p>
            <a:r>
              <a:rPr lang="sr-Latn-RS" sz="1600" dirty="0" smtClean="0"/>
              <a:t>Igor Borozan, Tijana Borić, In Pursuit of the Sublime: Ivan konstantinovich Aivazovsky’s Walking upon the Sea (1849) from the State Art Collection of the Royal Compound in Serbia, in: Actual Problems of Theory and History of Art VI, Collection of Articles, St. </a:t>
            </a:r>
            <a:r>
              <a:rPr lang="en-US" sz="1600" dirty="0" smtClean="0"/>
              <a:t>P</a:t>
            </a:r>
            <a:r>
              <a:rPr lang="sr-Latn-RS" sz="1600" dirty="0" smtClean="0"/>
              <a:t>etersburg, 2016, 578-584.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4000"/>
            <a:ext cx="4724400" cy="4602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				Сублимно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sz="1500" dirty="0" smtClean="0"/>
              <a:t>Кључно дело за конституисање појма сублимно је</a:t>
            </a:r>
            <a:r>
              <a:rPr lang="sr-Latn-RS" sz="1500" dirty="0" smtClean="0"/>
              <a:t> </a:t>
            </a:r>
            <a:r>
              <a:rPr lang="sr-Cyrl-RS" sz="1500" dirty="0" smtClean="0"/>
              <a:t>књига </a:t>
            </a:r>
            <a:r>
              <a:rPr lang="sr-Latn-RS" sz="1500" i="1" dirty="0" smtClean="0"/>
              <a:t>A Philosophical Enquiry into the Origin og Our Ideas of the Sublime and Beautiful</a:t>
            </a:r>
            <a:r>
              <a:rPr lang="sr-Latn-RS" sz="1500" dirty="0" smtClean="0"/>
              <a:t>, </a:t>
            </a:r>
            <a:r>
              <a:rPr lang="sr-Cyrl-RS" sz="1500" dirty="0" smtClean="0"/>
              <a:t>ирског филозофа Едмунда Берка из </a:t>
            </a:r>
            <a:r>
              <a:rPr lang="sr-Latn-RS" sz="1500" dirty="0" smtClean="0"/>
              <a:t>1756.</a:t>
            </a:r>
            <a:endParaRPr lang="sr-Cyrl-RS" sz="1500" dirty="0" smtClean="0"/>
          </a:p>
          <a:p>
            <a:endParaRPr lang="sr-Cyrl-RS" sz="1500" i="1" dirty="0" smtClean="0">
              <a:hlinkClick r:id="rId2" tooltip="A Philosophical Enquiry into the Origin of Our Ideas of the Sublime and Beautiful"/>
            </a:endParaRPr>
          </a:p>
          <a:p>
            <a:r>
              <a:rPr lang="sr-Cyrl-RS" sz="1400" dirty="0" smtClean="0"/>
              <a:t>Ова (сублимно) естетска категорија означава свако одобравање; фасцинацију оног савладаног, побеђеног, радост због пропасти, све док она не постане стварна, односно остане представљена само у уметничком делу.</a:t>
            </a:r>
          </a:p>
          <a:p>
            <a:endParaRPr lang="sr-Cyrl-RS" sz="1500" dirty="0" smtClean="0"/>
          </a:p>
          <a:p>
            <a:endParaRPr lang="sr-Cyrl-RS" sz="1500" dirty="0" smtClean="0"/>
          </a:p>
          <a:p>
            <a:endParaRPr lang="sr-Cyrl-RS" sz="1500" dirty="0" smtClean="0"/>
          </a:p>
          <a:p>
            <a:pPr>
              <a:buNone/>
            </a:pPr>
            <a:r>
              <a:rPr lang="sr-Cyrl-RS" sz="1500" dirty="0" smtClean="0"/>
              <a:t>	</a:t>
            </a:r>
          </a:p>
          <a:p>
            <a:pPr>
              <a:buNone/>
            </a:pPr>
            <a:endParaRPr lang="sr-Cyrl-RS" sz="1500" dirty="0" smtClean="0"/>
          </a:p>
          <a:p>
            <a:pPr>
              <a:buNone/>
            </a:pPr>
            <a:endParaRPr lang="sr-Cyrl-RS" sz="1500" dirty="0" smtClean="0"/>
          </a:p>
          <a:p>
            <a:pPr>
              <a:buNone/>
            </a:pPr>
            <a:endParaRPr lang="sr-Cyrl-RS" sz="1500" dirty="0" smtClean="0"/>
          </a:p>
          <a:p>
            <a:pPr>
              <a:buNone/>
            </a:pPr>
            <a:endParaRPr lang="sr-Cyrl-RS" sz="1500" dirty="0" smtClean="0"/>
          </a:p>
          <a:p>
            <a:endParaRPr lang="en-US" sz="1500" dirty="0" smtClean="0"/>
          </a:p>
        </p:txBody>
      </p:sp>
      <p:pic>
        <p:nvPicPr>
          <p:cNvPr id="2050" name="Picture 2" descr="C:\Users\Igor\Music\330px-EdmundBurke1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33450"/>
            <a:ext cx="3810000" cy="4991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-1" y="6019800"/>
            <a:ext cx="7315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Школа Џошуе Рејнолдса, Едмун Берк, 1767.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886200" cy="5105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	Друго кључно дело за разумевање концепта сублимно </a:t>
            </a:r>
            <a:r>
              <a:rPr lang="sr-Cyrl-RS" sz="1400" i="1" dirty="0" smtClean="0"/>
              <a:t>је Критика расудне моћи </a:t>
            </a:r>
            <a:r>
              <a:rPr lang="sr-Cyrl-RS" sz="1400" dirty="0" smtClean="0"/>
              <a:t>Имануела Канта из 1790. године.</a:t>
            </a:r>
          </a:p>
          <a:p>
            <a:pPr>
              <a:buNone/>
            </a:pPr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	Кант разазнаје два типа сублимног (узвишеног): </a:t>
            </a:r>
          </a:p>
          <a:p>
            <a:pPr>
              <a:buNone/>
            </a:pPr>
            <a:r>
              <a:rPr lang="sr-Cyrl-RS" sz="1400" dirty="0" smtClean="0"/>
              <a:t>1. 	Математичко узвишено јесте осећање дивљења пред звезданим небом</a:t>
            </a:r>
          </a:p>
          <a:p>
            <a:pPr>
              <a:buNone/>
            </a:pPr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2. 	Динамично узвишено се јавља пред призором који надилази нашу споосбност опажања; прави пример је поглед на олују, потоп, лавину...; осећање бескраја и узвишеног; осећај који надилази разум; чулни доживљај нелагоде, осећање динамичне слике природе; изазивање нелагоде, али и посредни осећај да се налазимо на сигурном, дакле, уживање на дистанци </a:t>
            </a:r>
          </a:p>
          <a:p>
            <a:endParaRPr lang="sr-Cyrl-RS" sz="1400" dirty="0" smtClean="0"/>
          </a:p>
          <a:p>
            <a:pPr>
              <a:buNone/>
            </a:pPr>
            <a:r>
              <a:rPr lang="sr-Cyrl-RS" sz="1400" dirty="0" smtClean="0"/>
              <a:t>	Осећање ништавности и беспомоћности пред каприциозном природом (Фридрих Шилер)</a:t>
            </a:r>
          </a:p>
          <a:p>
            <a:endParaRPr lang="en-US" sz="1400" dirty="0"/>
          </a:p>
        </p:txBody>
      </p:sp>
      <p:pic>
        <p:nvPicPr>
          <p:cNvPr id="1026" name="Picture 2" descr="H:\Evropska umetnost 19. veka-2015\Religija prirode (nemački romantičarski pejzaž)\Caspar David Friedrich\Caspar David Friedrich, More leda, 182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648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42672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Каспар Давид Фридрих, Море леда, 1823.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			Сликарство катастрофе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1400" dirty="0" smtClean="0"/>
          </a:p>
          <a:p>
            <a:pPr>
              <a:buNone/>
            </a:pPr>
            <a:endParaRPr lang="sr-Cyrl-RS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Evropska 19. veka 2019\Tamni romantizam\Slikarstvo katastrofe\Karl_Brullov, Poslednji dani Pompeje, 1830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6172200" cy="4572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5638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Карл Брилов, Последњи дани Помпеје, 1833.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914400"/>
            <a:ext cx="2514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Први модерни руски сликар који је постигао успех у Европи – </a:t>
            </a:r>
            <a:r>
              <a:rPr kumimoji="0" lang="sr-Cyrl-R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Последњи дани Помпеје је </a:t>
            </a:r>
            <a:r>
              <a:rPr lang="sr-Cyrl-RS" sz="1400" i="1" dirty="0" smtClean="0"/>
              <a:t>први </a:t>
            </a:r>
            <a:r>
              <a:rPr kumimoji="0" lang="sr-Cyrl-R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 руске уметности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Cyrl-R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Гигантске размере слике као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особеност сликарства катастрофе</a:t>
            </a: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Програмска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слика концепта тамног романтизма је настала у Риму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Cyrl-R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sz="1400" noProof="0" dirty="0" smtClean="0"/>
              <a:t>	Формална решења класицизма (атлетска тела,  драперије, и античке грађевине) се прожимају са роматичарским патосом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Cyrl-R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sz="1400" noProof="0" dirty="0" smtClean="0"/>
              <a:t>	Разорна сила природе и ерупција Везува као одлика каприциозне, неморалне, и неумољиве природе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sr-Cyrl-RS" sz="2800" b="1" dirty="0" smtClean="0"/>
              <a:t>Џон Мартин (1789-1854): катастрофа као старатегија и жеља</a:t>
            </a:r>
          </a:p>
          <a:p>
            <a:endParaRPr lang="sr-Cyrl-RS" sz="1400" dirty="0" smtClean="0"/>
          </a:p>
          <a:p>
            <a:r>
              <a:rPr lang="sr-Cyrl-RS" sz="1800" dirty="0" smtClean="0"/>
              <a:t>Фантазије о крају света (времена)  – хришћанске Европе утиснуте су као камен у њене темеље</a:t>
            </a:r>
          </a:p>
          <a:p>
            <a:r>
              <a:rPr lang="sr-Cyrl-RS" sz="1800" dirty="0" smtClean="0"/>
              <a:t>Од давнина је та идеја повезана са очекивањем другог Христовог доласка (Парусија)</a:t>
            </a:r>
          </a:p>
          <a:p>
            <a:r>
              <a:rPr lang="sr-Cyrl-RS" sz="1800" dirty="0" smtClean="0"/>
              <a:t>Особито је у Енглеској на размеђи 18. и 19. века појачана идеја о крају света.</a:t>
            </a:r>
          </a:p>
          <a:p>
            <a:r>
              <a:rPr lang="sr-Cyrl-RS" sz="1800" dirty="0" smtClean="0"/>
              <a:t>Свака промена столећа изазива страх и наду у долазак хиљадугодишњег Христовог царства (особито развијена међу протестанским фракцијама – миленаристичко учење) у Енглеској</a:t>
            </a:r>
          </a:p>
          <a:p>
            <a:r>
              <a:rPr lang="sr-Cyrl-RS" sz="1800" dirty="0" smtClean="0"/>
              <a:t>Баук Наполеона (инкарнација ђавола), велика ратна разрања, и индустријска револуција су подстакле осећање страха и беспомоћности</a:t>
            </a:r>
          </a:p>
          <a:p>
            <a:endParaRPr lang="sr-Cyrl-R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gor\Music\Malthus_-_Essay_on_the_principle_of_population,_1826_-_5884843.t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3200400" cy="4724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14400"/>
            <a:ext cx="3505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Атмосфери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песимизма су допринеле теорије енглеског економисте и филозофа Томаса Малтуса.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Cyrl-R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sz="1400" noProof="0" dirty="0" smtClean="0"/>
              <a:t>	Његове идеје сублимиране су у </a:t>
            </a:r>
            <a:r>
              <a:rPr lang="sr-Cyrl-RS" sz="1400" i="1" noProof="0" dirty="0" smtClean="0"/>
              <a:t>Есеју о принципима популације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Cyrl-R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sz="1400" noProof="0" dirty="0" smtClean="0"/>
              <a:t>	У њему се исказује идеја о геометријском прогресу (расту) људске популације и аритметичком прогресу хране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Cyrl-R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sz="1400" noProof="0" dirty="0" smtClean="0"/>
              <a:t>	Апокалиптична визија будућности човечанства антиципира модерне теорије о недостатку хране и рабљењу природних ресурса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4724400"/>
          </a:xfrm>
        </p:spPr>
        <p:txBody>
          <a:bodyPr>
            <a:normAutofit/>
          </a:bodyPr>
          <a:lstStyle/>
          <a:p>
            <a:r>
              <a:rPr lang="sr-Cyrl-RS" sz="1400" dirty="0" smtClean="0"/>
              <a:t>Из таквог окружења је изникао Џон Мартин (</a:t>
            </a:r>
            <a:r>
              <a:rPr lang="sr-Latn-RS" sz="1400" dirty="0" smtClean="0"/>
              <a:t>Mad Martin)</a:t>
            </a:r>
          </a:p>
          <a:p>
            <a:r>
              <a:rPr lang="sr-Cyrl-RS" sz="1400" dirty="0" smtClean="0"/>
              <a:t>Библијске, и понајвише катастрофичне и апокалиптичне слике су постале његов заштитини знак.</a:t>
            </a:r>
          </a:p>
          <a:p>
            <a:r>
              <a:rPr lang="sr-Cyrl-RS" sz="1400" dirty="0" smtClean="0"/>
              <a:t>Избор тема, и вртоглаве цене његових слика у оновременој Енглеској су допринеле потоњем забораву. За разлику од Тарнера и Констејбла који су својим реализмом допринелии модерни, Џон Мартин је донедавно био изопштен на маргину историјскоуметничког развоја.</a:t>
            </a:r>
          </a:p>
          <a:p>
            <a:endParaRPr lang="sr-Cyrl-RS" sz="1400" i="1" dirty="0" smtClean="0"/>
          </a:p>
          <a:p>
            <a:r>
              <a:rPr lang="sr-Cyrl-RS" sz="1400" dirty="0" smtClean="0"/>
              <a:t>О Мартиновом сликарсту пише Вилијам Бекфорд:</a:t>
            </a:r>
          </a:p>
          <a:p>
            <a:r>
              <a:rPr lang="sr-Cyrl-RS" sz="1400" dirty="0" smtClean="0"/>
              <a:t>Нигде не постоји таква земља – шуме су посечене, брда однешена. Виде се само канали јер су и реке злоупотрбљене – свуда пара и плин – исти мирис – загушљиви дим, густ отежан и бљутав – свуда исти уобичајени и комерцијални поглед; самртничка монотонија и пијетет лишен уметничке спремности да погледа у лице Мајци природи која ће тако брзо своју децу видети преобржену у машине и аутомате.</a:t>
            </a:r>
          </a:p>
          <a:p>
            <a:endParaRPr lang="sr-Cyrl-RS" sz="1400" i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Evropska umetnost 19. veka-2015\Tamni romantizam\Slikarstvo katastrofe\John Martin\John Martin, Razaranje Pompeje, 1822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1"/>
            <a:ext cx="5791200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3733798" y="5186407"/>
            <a:ext cx="579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Џон Мартин, Разарње Помпеје, 1822.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251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i="1" dirty="0" smtClean="0"/>
              <a:t>Велико постаје гиганстско, </a:t>
            </a:r>
          </a:p>
          <a:p>
            <a:pPr>
              <a:buNone/>
            </a:pPr>
            <a:r>
              <a:rPr lang="sr-Cyrl-RS" sz="1600" i="1" dirty="0" smtClean="0"/>
              <a:t>чудесно се шири (узвисује се у нешто више...) </a:t>
            </a:r>
          </a:p>
          <a:p>
            <a:pPr>
              <a:buNone/>
            </a:pPr>
            <a:r>
              <a:rPr lang="sr-Cyrl-RS" sz="1600" dirty="0" smtClean="0"/>
              <a:t>	Џон Мартин</a:t>
            </a:r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r>
              <a:rPr lang="sr-Cyrl-RS" sz="1600" i="1" dirty="0" smtClean="0"/>
              <a:t>Пропаст Помпеје </a:t>
            </a:r>
            <a:r>
              <a:rPr lang="sr-Cyrl-RS" sz="1600" dirty="0" smtClean="0"/>
              <a:t>подсећа на славни роман </a:t>
            </a:r>
            <a:r>
              <a:rPr lang="sr-Cyrl-RS" sz="1600" i="1" dirty="0" smtClean="0"/>
              <a:t>Последњи дани Помпеје </a:t>
            </a:r>
            <a:r>
              <a:rPr lang="sr-Cyrl-RS" sz="1600" dirty="0" smtClean="0"/>
              <a:t>Едвард Булвер Литона иу 1834. године.</a:t>
            </a:r>
          </a:p>
          <a:p>
            <a:pPr>
              <a:buNone/>
            </a:pPr>
            <a:endParaRPr lang="sr-Cyrl-RS" sz="1600" dirty="0" smtClean="0"/>
          </a:p>
          <a:p>
            <a:pPr>
              <a:buNone/>
            </a:pPr>
            <a:r>
              <a:rPr lang="sr-Cyrl-RS" sz="1600" dirty="0" smtClean="0"/>
              <a:t>Писац је био велики поштовалац Мартина и стога, не треба искључити могућност да је био подстакнут сликом за свој роман.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785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4. Тамни романтизам/Сликарство катастрофе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Sistematizacija emocija u baroknoj umetnosti</dc:title>
  <dc:creator>Administrator</dc:creator>
  <cp:lastModifiedBy>Igor</cp:lastModifiedBy>
  <cp:revision>178</cp:revision>
  <dcterms:created xsi:type="dcterms:W3CDTF">2006-08-16T00:00:00Z</dcterms:created>
  <dcterms:modified xsi:type="dcterms:W3CDTF">2020-03-21T17:36:17Z</dcterms:modified>
</cp:coreProperties>
</file>