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59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12:57:28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2569 255,'-68'0,"2"0,-10 6,-6 21,11 1,0 5,20-1,-2 4,-19 12,-8 5,10-2,20-10,2 2,-17 10,-8 7,7-6,10-4,6-3,-5 6,0 0,-2-3,2-2,-16 21,35-33,-1-2,-24 23,31-18,2-6,18-14,6-6,4 3,51 1,34-3,-18-7,7-4,17-3,3-8,-27-3,2-4,1-3,12-6,2-4,-3-2,-11 1,-2-2,2-3,15-10,3-2,-3 1,-13 9,-3 2,-1-1,-7 2,-2-1,2 1,7 0,1 0,-6 2,-6-4,-3 2,8 0,-1 2,-13 2,-6 3,12 1,-16 4,-19 11,-84 5,-22 2,2 15,-6 6,19-7,-1 5,12 5,-2 6,1 1,-18 8,0 4,17-6,-1 3,0 1,4-1,1 2,2 0,-23 20,4 3,10-1,5 2,2-2,5 2,7 4,3 3,2 3,2 1,3-1,4-1,11-14,3-2,0 1,3-4,4 18,4 6,2-17,6-15,14-22,31-10,41-40,-20-4,5-9,-13 4,2-6,1-3,10-11,1-5,0 2,-8 7,0 0,2-1,10-9,2-3,-6 6,-2 6,-2 0,-8 3,3-3,-4 4,3 2,-4 3,1-6,-3 2,-7 10,-5 4,0-2,-10 7,-29 20,-54 25,-4 7,-9 8,5 0,-5 3,-2 4,-15 8,-4 4,1 3,16-8,-1 3,1 0,3-1,-9 6,2-1,4 0,7-3,2-1,2 1,-17 17,7-1,20-14,1 0,-11 9,4 0,19-17,6-3,-6 23,20-24,7-9,19-16,15-4,34-6,-5-5,5-6,6-10,2-6,8 0,0-5,5-16,-2-5,-6 4,-2-1,-8 5,0 0,6-3,-4 2,-19 12,-2 2,0-5,0 2,25-10,-31 8,-16 17,-28 7,-60 41,-2 9,-9 10,8-7,-3 3,0 2,3 1,1 2,-1 1,-10 6,-2 2,9-5,7-1,2 0,5-7,-4 4,6-3,3 2,5 0,-4 3,4-1,9-6,7-2,1 18,11-4,17-27,20-5,27-18,6-4,8-5,11-13,3-5,3 4,0-5,-16-6,1-5,-2-1,22-12,-4 0,-5 1,0-1,5-2,-6 1,-28 12,-3 1,8 1,-2 1,16-15,-17 16,-22 13,-12 5,-49 36,-25 18,10 1,-5 5,-16 7,-10 6,2 2,9-4,1 2,3-1,5-4,3 0,2-2,-15 14,7-3,12-3,4-2,5-7,2-2,2-3,2-1,6 2,6-4,7-4,16-7,66-28,-5-28,9-10,2 3,7-2,2-6,-6-3,3-5,2-4,2 1,-9 5,1-1,2-1,0 0,1 0,5-3,2-1,0 0,-1 1,-2 2,4-3,-3 2,-1 1,2-2,8-4,2-2,-3 2,-10 5,10-3,-6 0,-6 2,3-4,-8 7,-10 10,-4 3,7-6,-3 2,14-5,-23 11,-51 17,-67 40,-3-1,-11 7,5 4,-5 5,-3 2,10-9,-3 0,-2 1,-1 3,8-3,-4 3,1 0,3-2,6-3,-8 1,7-3,4 0,-28 25,41-20,115-65,-11 7,2-3,-10-2,-1-2,8-3,-2 2,13-10,4 5,-23 10,-14 11,-12 6,-72 59,-17 11,12-17,-5 3,-8 11,0 0,6-16,1 0,4 3,2 0,2-8,3-3,-13 15,2 4,22-21,14 1,19-22,8 3,75-14,20 0,-3-13,6-6,-22 0,-2-2,4-3,-2-3,-11-2,-4 1,-9 5,-1 2,4-2,-2 1,25-8,-40 17,-91 60,-6 0,-15 8,18-17,-6 3,-2 1,2 1,-11 12,3 2,-3 1,9-10,-2 1,1-1,8-4,-11 11,4-1,10-9,-2 2,5-5,5-4,4-2,-7 13,6 0,-1 11,38-16,67-32,24-18,-10-19,8-9,-9 10,9-1,4-3,-3-4,-2-6,0-6,-2-1,0 2,-5 3,0 0,-1 1,-2 1,15-8,-1 2,-4 2,-11 6,-1 3,-6 1,7-4,-1 0,-4 2,4 0,-9 2,29-13,-82 32,-66 37,-41 26,28-16,-4 3,-6 4,14-7,-6 4,-2 1,2 0,4-3,-18 11,5-2,-1 0,16-9,-2 0,2 0,3-4,-2 1,3-2,2-1,-22 14,4-2,6-3,4-2,9-5,9-4,9 0,51-16,40-23,23-16,-8 2,6-5,4-2,0 0,5-2,1-2,-2 0,-7 1,-1-1,-2 0,0 2,13-4,-2 1,-1 0,-7 3,-2 0,-4 3,7-2,-3 0,19-9,-6 2,2-3,-33 12,-93 36,-31 14,14 2,-5 6,-3 1,-17 2,-5 0,-1 4,20-4,-1 2,1 1,-1-1,3-2,-1-1,2 0,3-2,0 1,4-2,-2 1,-16 7,-3 1,8-3,5-4,5-1,0 0,2 0,13-6,7-3,2 3,27-8,88-21,-10-16,6-4,9 6,2-3,3-11,-2-1,-14 9,-4 2,-11 1,1-1,9-1,-2 2,11-4,-65 11,-58 36,-33 22,9-15,-7 0,-4 5,6 3,-4 4,-1 2,2-3,9-7,2-1,-1 0,-1 2,-11 7,-3 5,3-2,8-6,-10 2,3-2,3 5,-4 4,11-6,17-13,5-1,-18 13,5-2,8 3,64-13,39-35,30-22,6-3,-10 8,6-3,2-1,2-2,8-4,2-1,1-2,-1 1,-5 1,0 0,-2 2,-6 3,-3 3,-6 4,1-1,4-3,-1 0,-1 1,18-6,-1 1,-18 3,2 0,-7 3,2 4,-27 4,-42 10,-44 29,-29 22,11-15,-8 3,-5 3,0 2,-7 8,-2 4,0 0,2-1,10-8,1-1,1 0,1 0,-21 13,2 0,7-4,-1-1,6-3,10-4,1 0,-6 4,5-2,-6 9,29-17,123-26,-19-21,11-11,5-2,-1 5,5-1,2-1,0-2,3-4,0-3,0 0,-1 0,-3 2,0-1,-3 2,-6 0,-2 2,-5 0,1 2,7 0,1 1,-2 0,18-10,0-1,-23 11,1 0,-6 2,1 0,-14 6,-21 7,-71 40,-36 17,13-14,-7 0,0 2,-5 8,-2 4,2-4,8-8,1-3,2 0,-21 13,6-1,16-10,2-1,-2 1,2 1,8 1,8-3,0 1,10 0,97-30,-9-2,8-2,34-8,5-3,-5-2,-2-1,-3 0,-3-2,-10-4,-4 1,-11 5,-2 3,2 1,-2 0,34-4,-83 27,-86 49,21-33,-10 1,-1 1,-4 5,-1 2,1-1,2-1,0-1,1-1,-25 10,5-3,22-7,2 0,-12 2,3-1,19-8,7 0,-8 12,17-10,99-21,-9-6,6-3,12-5,5-3,-7 0,3-1,-5-2,3-8,-2-1,24-2,-2 0,-32 1,-3 1,9 3,-3 2,19-11,-43 12,-102 49,-4-1,-11 4,19-8,-4 1,-2 2,-16 8,-4 3,7-5,5-3,2-2,10-5,-2 0,5-2,7 0,3-3,-1 1,3 0,-19 19,37-21,24-3,80-15,-9-3,7 0,6-2,5 0,-5-2,5-1,-8-1,-8 1,-2-2,28-3,-4-1,-38 2,-2 0,15 0,-4-1,-1 1,-46 15,-51 16,-32 6,10-1,-7 2,0 2,0 0,1 2,-1 0,3 0,-1 2,3-3,-17 8,5-1,13-3,2 0,-4-6,2 0,11-1,8-1,1 1,20-7,108-15,-22-26,9-9,5 6,9-2,2-4,-18 0,2-4,0 0,-3 1,12-5,-2 0,-2 2,-9 3,-2 1,-4 2,11-6,-5 2,-14 8,0 0,15-6,-4 2,-3-2,-51 8,-107 24,11 12,-5 4,1-3,0 2,2 6,2 1,14-3,4-1,14-8,2 1,-6 3,3-1,-12 2,18-2,42-12,93-20,-27 5,6-5,-2-2,-11-1,3-1,-14 3,-40 10,-66 24,-11 0,13 0,1 1,-3 0,4-1,25-8,11-1,67-4,-23-1,37-4,-126 13,25 1,-15-2,-3 3,-9 9,7 0,9-6,17-2,19-7,79-4,-13-8,5-5,19-6,2-2,-4 0,-2-2,-6-6,-3-2,-9 8,-1 1,3-1,0 0,32-15,-39 19,-65 2,-27 20,-14 9,-12-5,-6 3,4 5,-4 2,5 0,1-1,1 0,-21 8,2 0,33-14,4 0,2-1,1 1,-43 10,62-17,76-21,27-10,21-8,-26 9,11-3,-8 1,-4-3,-5 2,-6 6,-1-1,-3-3,-3 0,27-4,-58 9,-92 23,5 11,-9 6,16-6,-3 2,-2 1,-12 5,-2 2,6-1,4 0,2-1,-24 6,5-2,37-13,4-1,-3 4,3-2,-15 4,41-9,61-21,23-9,16-8,9 3,1-3,1-11,-3 10,-19-2,-59 17,-103 9,35 15,-6 2,-18-5,1 2,18 5,6-1,-20-1,9-1,18-5,53-14,47-31,24 0,-22 7,0-1,27-8,-11-4,-5 7,-39 17,-53 4,-38 16,-3 4,-5 0,24-1,0 2,-20 5,1 1,-17 4,0 5,13-7,43-14,23-17,62-36,-11 17,3-1,1 4,-1 0,4-2,-3 2,17-10,-13 6,-9 0,-31 26,-75-2,-11 14,-1 3,-3 1,25-1,1 2,-19 6,3 1,-21 3,39-5,2 0,-18 3,28-14,54-34,26-1,12-2,-1-4,4-1,14-3,1 1,-12 8,-2 1,-7 6,-1 1,0 1,-3 0,20-22,-49 29,-71 0,-30 21,19 2,-4 3,7 2,2 1,6-1,2 2,-1 1,4 1,-20 1,19-5,42-24,68-42,-17 25,3-1,14-9,3 1,-1 5,-1 1,-10 8,-2 0,1-4,-2 2,20-9,-26 6,-41 23,-38 15,-50 27,-3-1,35-6,1 1,-15 1,3 4,17-12,30-10,68-48,-1 2,7-2,15-3,1 0,-4-5,-1 2,0 10,-2 4,-17 3,-1 0,8-1,-3 2,13-10,-47 19,-72 39,10-1,-6 5,-35 14,-2 2,29-8,1 0,-21 5,3-2,-6 5,35-18,2-1,-8 7,47-15,77-50,5 2,7-4,-3-4,2-1,-20 12,2 0,-5 1,5-3,-5 2,3 2,-2 0,-10 1,-3 1,27-10,-70 19,-92 27,31 6,-6 5,-3-2,-6 2,4 0,0 5,1 1,-17 4,4-2,31-12,2-1,-15 2,4-2,-3 0,9-21,96-55,8 11,11-6,-3 2,6-4,0 2,-6 8,0 1,-1 1,-2 3,-1 1,-3 3,4-6,-6 4,-9 9,-1 1,6-11,-5 1,-2-6,-16 10,-96 30,-14 15,-3 4,-3 3,33-3,1 3,-25 9,3 1,-9 5,41-14,1-1,-26 4,77-29,57-34,-12 15,5-1,9-4,0-1,-10 0,-3 3,32-10,-34 12,-2 1,3 4,-63 11,-32 32,-15 16,-8-5,-2 3,-8 7,1 2,8 0,3-3,13-10,1-1,-1 4,0 0,0-3,18-7,36-17,71-50,-7 14,6-3,12-11,1 0,-8 6,-2 2,-14 8,-1 2,-3-1,-3 1,28-17,-66 26,-80 45,-7 7,-9 8,24-11,-2 2,1 1,1 0,1 2,1-3,-13 5,4-2,10-5,2 0,4-4,1-1,-34 22,51-23,20-6,89-43,-18 1,4-5,17-8,2-2,-6 3,-2-1,-1-2,-3 2,-17 15,-3 1,3-7,-1 1,32-5,-83 33,-68 53,16-17,-11 5,0 0,1-2,-2-1,1 1,2 1,-1 1,3-3,-14 7,4-4,11-9,3-2,2 4,1-2,-32 14,67-27,72-41,9-10,9-5,8-6,5-4,-13 5,3-3,-6 5,-7 6,-2 0,23-16,-4 3,-33 24,-3 2,14-14,-6 5,-19 18,-100 60,-8-4,-13 5,19-9,-3 3,1-2,8-7,1-1,1-2,-24 11,4-1,17-6,2-1,-2-1,4-2,-23 17,66-29,62-46,31-23,0 7,9-7,-24 12,8-8,2-2,-1 0,-5 4,15-10,-5 3,1-1,-13 8,2-2,-2 1,-3 3,2-2,-4 3,-2 2,16-11,-1-1,9-10,-5 4,-30 23,-6 3,16-22,-135 68,14 14,-8 10,-9-2,-9 3,3 2,14-3,4 1,-2-1,-1-1,0-2,4-1,-10 7,5-5,13-12,2-2,0 5,4-2,-22 1,59-37,75-55,-18 26,3-1,18-12,3-1,-3 6,-2 2,-13 8,-1 2,2-1,-2 0,22-29,-39 34,-17 1,-84 26,-8 17,20-3,-2 2,7 2,2 2,6 4,2 0,-49 3,33 1,7-13,59-21,32-31,24-1,-16 8,-1 0,14-9,-8 6,-14 0,-17 21,-15 2,-46 10,-25 4,-12 5,30 1,3 2,-15 11,-4 0,17-2,18-7,12-11,43-26,-6 8,20-19,-24 28,-14 1,-39 5,-29 4,8 6,-4 2,14-1,0 1,-11 6,3 2,-19 4,2-2,23-6,16-6,39-19,68-56,-14 22,6-4,14-10,0-1,-8 8,-2 2,-6 5,-3 2,-13 9,-2 1,3-2,-2 2,16-15,-34 23,-73 33,-3 18,-7 6,-9-2,0 2,-2 10,2-1,9-9,5-2,-29 20,-4-2,27-16,28-8,17-11,67-20,-11-17,4-5,16 1,1-1,-6-10,-1-3,5 6,-3 2,21-19,-35 26,-1 1,20-21,-47 28,-31 0,-70 57,2-10,25 3,1 1,-20 9,7-7,6-2,64-35,50-42,-4 16,7-3,24-23,0-2,-26 24,0 0,12-11,-3 1,9-9,-1 1,-21 12,-31 23,-44 3,-11 15,-44 6,16 7,6 0,9 4,22-11,28-14,63-39,16-17,-9 12,2-1,-23 15,-2 0,8-7,-2 3,16-11,8-14,-38 29,-53 6,-30 29,-14 13,-3 4,-4 4,3-2,-3 2,4 1,1 5,1-1,-12 5,1-3,23-10,3-1,-35 19,15-14,61-36,64-58,5 9,8-3,-20 20,2 0,-1 1,20-19,-2 2,-6 9,-4 3,-18 11,-1 2,5-1,-3 0,11-23,-52 38,-71 14,21 23,-5 7,-29 7,-1 3,25-5,1 2,-13 10,3-3,-14-3,-5 10,31-16,42-10,65-32,5-2,7-5,7-5,4-3,-12 5,3-1,-4 2,2 3,-2 1,14-12,-3 3,17 3,-10-8,-15 19,-43 11,-81 75,6-23,-8 9,0 1,4-2,7-2,9 1,23-26,2 6,78-27,26 0,-25-4,5 0,18 0,-2 0,-30 0,-1 0,26-3,-3-1,7-3,14-2,-30 3,-44 34,-60 40,5-28,-8 3,-31 26,-4-2,24-26,0-1,-10 15,2-1,-18 10,33-21,3-1,1 11,1-7,73-26,59-15,-14-2,6 0,0-2,3-2,-13-1,2-1,-6 0,-6-1,-2 0,18-7,-3-1,20-3,-9 0,-27 9,-59 11,-77 52,-4-18,-7 3,29-6,1 4,-2-1,-4-2,-3-2,5 0,-12 14,4-2,8-11,2-1,-1 3,3-1,-28 17,82-58,35-26,25-17,0-3,10-7,4-3,0 0,5-4,1 0,-3 2,-12 9,-2 2,0 0,2-2,-2 2,4-3,0 0,-3 2,-6 5,0 1,-6 4,2-3,20-17,3-3,-9 6,-12 10,-5 2,8-8,-4-1,-19 15,-6 0,5-23,-21 17,-48 14,-29 16,-9-2,23 12,-1 0,-20-5,0 0,19 0,21 2,11-9,11-2,4-9,10 0,9 4,3-3,2 13,-5-7,-5 17,-61-6,22 11,-58-2,43 3,-6 5,18-4,8 4,16-12,29-29,7-1,18-17,-5 8,-13 17,-1-2,-12 13,-5-1,-5 5,-31-4,0 12,-25-8,19 13,-15-9,30 8,-18-3,31 1,-4-31,26-12,18-26,-1 31,4 1,27-28,-20 30,0-1,17-26,3 7,-14 9,-22 11,-9 13,-15 7,-51 10,-10 5,-31 4,-5 0,29 0,-6 0,24 0,14 0,12 0,10-7,53-27,-6 3,37-21,-30 24,-7 1,-18 12,-2 1,-57 9,23 1,-38 4,40 0,5-7,56-26,18-2,-9 3,4 1,31-5,-44 13,-2 0,16-2,-1-5,-15 13,-14 6,-27 18,-38 35,-8-5,-25 34,19-27,4 10,14-14,13 4,13-22,17 2,33-19,30 0,6-5,-31 0,-2 0,15 0,11 0,-34 0,1 0,-100 30,27-12,-22 6,-4 1,2 0,-3 4,25-9,8-5,27-6,49-5,26-4,21-11,-3-4,-19-4,-7 0,-15 8,-16 4,-36 30,-70 48,25-28,-4 1,-14 9,-2-1,5-5,1-1,8-5,1 0,3-4,2 0,-28 30,29-19,24-15,21-7,63-16,5-6,0-9,3-4,-22 2,-1-2,17-9,-1-1,22-10,-2 2,-27 4,-26 16,-17-3,-66 36,-13 6,-1 1,-3 3,18-10,1-1,-9 8,1-1,-22 8,19-2,6-4,34-18,30-1,67-18,-9-17,6-4,4 2,0-2,7-7,-5 0,-31 10,-1 1,22-4,-1 1,10-6,-18 8,-7 3,-23 5,-74 51,-37 8,-1 7,-2 2,26-22,1 0,-20 15,4-2,-15 4,42-22,1 0,-20 22,35-21,10-2,60-18,56-6,-22-5,6-4,-2 0,-2-3,-5 0,-4-4,-13-4,-2-2,34-9,-1 0,-19 10,-50 12,-55 15,-25 9,7 0,-5 1,-23 9,-1 1,18-3,6 0,-20 12,9-6,16 2,31-17,17-1,80-12,-21-7,5-2,13-2,3-1,-3-2,-3-3,-10-1,-2-1,-7 4,0 1,39-10,-19 8,-50 13,-95 55,15-17,-7 4,11-5,-2 3,1-2,-15 9,2-2,2-2,5-2,19-13,1-1,-9 5,3-1,-15 19,32-19,25-10,73-18,0-6,9-5,-9-8,5-5,-1 0,2 4,0 0,-2-3,-5-6,-3-3,-1 1,21-5,-5 2,-14 6,-2 1,6 0,-4 0,20-4,-15 14,-43 11,-53 51,-20-3,-11 4,-3 4,-5 3,1-4,-5 3,6-6,10-8,2-1,-27 18,4-1,35-25,4-2,-5 5,3 0,-16 26,36-26,18-3,47-24,41-5,-21-3,1-2,-13 1,0 0,14 0,-3 0,9 0,7 0,-28 0,-25 0,-13 4,-73 53,-5 2,17-19,-2 2,7-7,2-3,-9 11,6-2,15-3,18-13,40-10,51-6,-10-15,7-5,0 4,2-3,-10-3,2-3,-6 1,-5 3,-2-1,25-8,-3 3,3 3,-30 4,-4 1,-4 3,-15 9,-94 44,3-3,-7 4,-5 0,-3 1,18-12,-1-1,2 0,-12 8,3-2,2-6,3 1,5 1,2 1,9-10,5-1,1 13,16-17,43-8,58-12,18-3,-19 1,2-2,-27-1,-2-1,11-4,-1 0,18-8,-9-3,-12 11,-50 15,-62 49,-26 1,1 1,-3 0,31-23,1-1,-23 14,1-1,27-19,4-2,-3 2,2-1,-14 15,31-16,11-7,40-5,53-10,16 0,-10-5,0 0,-32 0,0 0,25 0,-2 0,8 0,12 0,-36 0,-29 7,-57 21,-50 22,29-24,-2 0,-11 7,1 0,-23 15,1 0,25-11,11-5,28-15,2 2,49-14,17-2,46-3,-16-5,-29 2,-3-1,14-9,6 1,-24 6,-19 1,-68 26,-30 13,10-3,-6 2,3-4,-6 1,2-2,-16 8,4-3,16-7,4-2,5-5,2 0,0 2,2 1,-26 9,37-13,42-6,90-9,9-3,-16-6,1-2,-32 4,-2-2,16-8,-2-1,16 1,-1 0,-22 8,-41 10,-65 33,-1-4,-6 3,-13 1,-2 2,6 1,1-1,9-10,2-2,-29 21,0 0,24-16,23-7,32-18,43 1,43-29,-20 9,3-2,-14-2,0 0,14-3,-3 2,9-3,6-1,-26 9,-22 7,-12 5,-38 31,16-20,-12 26,31-28,21-3,-6 2,5-2,-15-1,-3 4,-14 11,-11 15,-54 35,-9-7,-1-18,-4-2,26-16,0-2,-20 10,1-1,20-9,3-1,-44 19,18-5,31-17,19-6,12-2,87-9,-6 0,-11-3,3-2,-12-4,-2-2,29-2,-2-10,-23 8,-21 1,-26 4,-48 2,-38 18,15-2,-3 1,10 2,0 1,-11 6,3 0,-24 6,0 5,20-9,30-7,13-2,17-6,52 0,-31-4,34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9C91-7932-E04C-BBB3-B9719EAF1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RS" dirty="0"/>
              <a:t>Odnos govora i mišljenja</a:t>
            </a:r>
          </a:p>
        </p:txBody>
      </p:sp>
    </p:spTree>
    <p:extLst>
      <p:ext uri="{BB962C8B-B14F-4D97-AF65-F5344CB8AC3E}">
        <p14:creationId xmlns:p14="http://schemas.microsoft.com/office/powerpoint/2010/main" val="5460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60F4-4299-8D4F-9060-F546ECD1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33323"/>
            <a:ext cx="9905998" cy="147857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RS" dirty="0"/>
              <a:t>aznanje i usvajanje gramatike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0A5A-FFBE-5345-B757-161D0F93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S" dirty="0"/>
              <a:t>Hermina Sinkler</a:t>
            </a:r>
          </a:p>
          <a:p>
            <a:r>
              <a:rPr lang="en-US" dirty="0"/>
              <a:t>D</a:t>
            </a:r>
            <a:r>
              <a:rPr lang="en-RS" dirty="0"/>
              <a:t>ostignuća SMP (SMIQ) značajna za razvoj jezika: postojani objekat, prostorno-vremenski odnosi, analiza realnosti, koordinacije…)</a:t>
            </a:r>
          </a:p>
          <a:p>
            <a:r>
              <a:rPr lang="en-US" dirty="0"/>
              <a:t>S</a:t>
            </a:r>
            <a:r>
              <a:rPr lang="en-RS" dirty="0"/>
              <a:t>aznajne kategorije prethode jeizičkim</a:t>
            </a:r>
          </a:p>
          <a:p>
            <a:r>
              <a:rPr lang="en-US" dirty="0"/>
              <a:t>S</a:t>
            </a:r>
            <a:r>
              <a:rPr lang="en-RS" dirty="0"/>
              <a:t>aznajne (SM) strukture nužne za usvajanje jezika</a:t>
            </a:r>
          </a:p>
          <a:p>
            <a:r>
              <a:rPr lang="en-US" dirty="0"/>
              <a:t>S</a:t>
            </a:r>
            <a:r>
              <a:rPr lang="en-RS" dirty="0"/>
              <a:t>aznajne (SM) strukture dovoljne za usvajanje jezika?</a:t>
            </a:r>
          </a:p>
        </p:txBody>
      </p:sp>
    </p:spTree>
    <p:extLst>
      <p:ext uri="{BB962C8B-B14F-4D97-AF65-F5344CB8AC3E}">
        <p14:creationId xmlns:p14="http://schemas.microsoft.com/office/powerpoint/2010/main" val="293323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0E15-7ED6-C747-9FFD-D64621C9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7025"/>
            <a:ext cx="10537444" cy="909340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RS" dirty="0"/>
              <a:t>aznanje i usvajanje gramatike: </a:t>
            </a:r>
            <a:r>
              <a:rPr lang="en-US" dirty="0"/>
              <a:t>E</a:t>
            </a:r>
            <a:r>
              <a:rPr lang="en-RS" dirty="0"/>
              <a:t>ksperimenti i dokazi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28C9-DA29-7B4D-BD01-AE97BB7A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00538"/>
            <a:ext cx="9905999" cy="5162308"/>
          </a:xfrm>
        </p:spPr>
        <p:txBody>
          <a:bodyPr>
            <a:normAutofit fontScale="85000" lnSpcReduction="20000"/>
          </a:bodyPr>
          <a:lstStyle/>
          <a:p>
            <a:r>
              <a:rPr lang="en-RS" dirty="0"/>
              <a:t>Braun</a:t>
            </a:r>
          </a:p>
          <a:p>
            <a:r>
              <a:rPr lang="en-US" dirty="0"/>
              <a:t>D</a:t>
            </a:r>
            <a:r>
              <a:rPr lang="en-RS" dirty="0"/>
              <a:t>ete izražava jednostavnim jezičkim oblicima shvatanje određenih odnosa, pre nego što usvoji gramatičke oblike za te odnose (knjiga pala, mama čita, knjiga sto…); tek kasnije se pojavljuju jezički oblici za izražavanje tih odnosa</a:t>
            </a:r>
          </a:p>
          <a:p>
            <a:r>
              <a:rPr lang="en-RS" dirty="0"/>
              <a:t>Blum i MekNilova – razvoj negacije</a:t>
            </a:r>
          </a:p>
          <a:p>
            <a:r>
              <a:rPr lang="en-US" dirty="0"/>
              <a:t>K</a:t>
            </a:r>
            <a:r>
              <a:rPr lang="en-RS" dirty="0"/>
              <a:t>ada počnu da koriste neki oblik negacije, deca prvo koriste jednostavne jezičke strukture da ga izraze, pa se kasnije pojavi ispravni, složeniji jezički oblik</a:t>
            </a:r>
          </a:p>
          <a:p>
            <a:r>
              <a:rPr lang="en-US" dirty="0"/>
              <a:t>K</a:t>
            </a:r>
            <a:r>
              <a:rPr lang="en-RS" dirty="0"/>
              <a:t>romer i Slobin – vremenski odnosi</a:t>
            </a:r>
          </a:p>
          <a:p>
            <a:r>
              <a:rPr lang="en-US" dirty="0"/>
              <a:t>D</a:t>
            </a:r>
            <a:r>
              <a:rPr lang="en-RS" dirty="0"/>
              <a:t>ete izražava vremenske i hipotetičke odnose prvo jednostavnijim jezičkim oblicima, a zatim adekvatnim, složenijim; čak i kada poseduju sve jezičke strukture potrebne za izražavanje nekog odnosa, deca ne mogu da ih koriste dok saznajno/kognitivno ne ovladaju tim odnosom</a:t>
            </a:r>
          </a:p>
          <a:p>
            <a:r>
              <a:rPr lang="en-RS" dirty="0"/>
              <a:t>        </a:t>
            </a:r>
            <a:r>
              <a:rPr lang="en-RS" sz="3100" b="1" u="sng" dirty="0"/>
              <a:t>promene u saznavanju nekih odnosa prethode usvajanju jezičkih oblika za izražavanje tih odnosa!!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7A2E4D9-3B06-B44C-87CE-6799F7950B5E}"/>
              </a:ext>
            </a:extLst>
          </p:cNvPr>
          <p:cNvSpPr/>
          <p:nvPr/>
        </p:nvSpPr>
        <p:spPr>
          <a:xfrm>
            <a:off x="1539433" y="5735254"/>
            <a:ext cx="312517" cy="1311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05751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60F4-4299-8D4F-9060-F546ECD1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33323"/>
            <a:ext cx="9905998" cy="1001938"/>
          </a:xfrm>
        </p:spPr>
        <p:txBody>
          <a:bodyPr/>
          <a:lstStyle/>
          <a:p>
            <a:r>
              <a:rPr lang="sr-Latn-RS" dirty="0"/>
              <a:t>Jezik i operacije</a:t>
            </a:r>
            <a:endParaRPr lang="e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0A5A-FFBE-5345-B757-161D0F9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16284"/>
            <a:ext cx="9905999" cy="4780344"/>
          </a:xfrm>
        </p:spPr>
        <p:txBody>
          <a:bodyPr>
            <a:normAutofit fontScale="92500"/>
          </a:bodyPr>
          <a:lstStyle/>
          <a:p>
            <a:r>
              <a:rPr lang="en-RS" dirty="0"/>
              <a:t>Hermina Sinkler</a:t>
            </a:r>
          </a:p>
          <a:p>
            <a:r>
              <a:rPr lang="en-US" dirty="0"/>
              <a:t>S</a:t>
            </a:r>
            <a:r>
              <a:rPr lang="en-RS" dirty="0"/>
              <a:t>aznajne kategorije prethode jezičkim; </a:t>
            </a:r>
            <a:r>
              <a:rPr lang="en-US" dirty="0"/>
              <a:t>s</a:t>
            </a:r>
            <a:r>
              <a:rPr lang="en-RS" dirty="0"/>
              <a:t>aznajne strukture nužne za usvajanje jezika</a:t>
            </a:r>
          </a:p>
          <a:p>
            <a:r>
              <a:rPr lang="en-US" dirty="0"/>
              <a:t>K</a:t>
            </a:r>
            <a:r>
              <a:rPr lang="en-RS" dirty="0"/>
              <a:t>onzervacija i komparativi: konzervanti i nekonzarventi su se razlikovali u upotrebi komparativnih izraza – postoji korelacija, da li postoji uzročnost?</a:t>
            </a:r>
          </a:p>
          <a:p>
            <a:pPr lvl="1"/>
            <a:r>
              <a:rPr lang="en-US" dirty="0"/>
              <a:t>V</a:t>
            </a:r>
            <a:r>
              <a:rPr lang="en-RS" dirty="0"/>
              <a:t>erbalni trening dovodi do obraćanja pažnje na dimenzije ali ne i do poimanja konzervacije</a:t>
            </a:r>
          </a:p>
          <a:p>
            <a:r>
              <a:rPr lang="en-US" dirty="0"/>
              <a:t>S</a:t>
            </a:r>
            <a:r>
              <a:rPr lang="en-RS" dirty="0"/>
              <a:t>erijacija i komparativi – deca koja nemaju reverzibilnost, imaju ograničenu upotrebu komparativa (kratko, duže, duže – ali ne mogu da obrnu i duže sad opisuju kao kraće)</a:t>
            </a:r>
          </a:p>
          <a:p>
            <a:r>
              <a:rPr lang="en-US" dirty="0"/>
              <a:t>O</a:t>
            </a:r>
            <a:r>
              <a:rPr lang="en-RS" dirty="0"/>
              <a:t>peracije i obrtanje vremenskog sleda događaja: tek kad ovladaju reverzibilnošću deca mogu da obrću vremenski sled događaja u rečenici</a:t>
            </a:r>
          </a:p>
        </p:txBody>
      </p:sp>
    </p:spTree>
    <p:extLst>
      <p:ext uri="{BB962C8B-B14F-4D97-AF65-F5344CB8AC3E}">
        <p14:creationId xmlns:p14="http://schemas.microsoft.com/office/powerpoint/2010/main" val="108661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61A6-EC1F-DB4B-BEC9-500007A2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RS" dirty="0"/>
              <a:t>ognitivistička teza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7C2-5260-CD4F-BDA4-A9FBF1C3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Saznanje (mišljenje) prethodi jeziku; možemo da koristimo određene jezičke strukture tek kada nam saznajni procesi to omoguće</a:t>
            </a:r>
          </a:p>
          <a:p>
            <a:r>
              <a:rPr lang="sr-Latn-RS" dirty="0"/>
              <a:t>Tvrđa </a:t>
            </a:r>
            <a:r>
              <a:rPr lang="sr-Latn-RS" dirty="0" err="1"/>
              <a:t>kognitivistička</a:t>
            </a:r>
            <a:r>
              <a:rPr lang="sr-Latn-RS" dirty="0"/>
              <a:t> teza:</a:t>
            </a:r>
          </a:p>
          <a:p>
            <a:r>
              <a:rPr lang="sr-Latn-RS" b="1" u="sng" dirty="0"/>
              <a:t>Mišljenje prethodi i uslovljava razvoj jezika; </a:t>
            </a:r>
          </a:p>
          <a:p>
            <a:r>
              <a:rPr lang="sr-Latn-RS" b="1" u="sng" dirty="0"/>
              <a:t>jezik nema povratno dejstvo na razvoj mišljenja</a:t>
            </a:r>
          </a:p>
          <a:p>
            <a:r>
              <a:rPr lang="sr-Latn-RS" dirty="0"/>
              <a:t>Da li je saznajni razvoj dovoljan uslov za razvoj jezika?</a:t>
            </a:r>
          </a:p>
          <a:p>
            <a:r>
              <a:rPr lang="sr-Latn-RS" dirty="0"/>
              <a:t>Nezavisan razvoj jezika?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202867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99C2-1B61-FE49-9D1E-AD18419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RS" dirty="0"/>
              <a:t>ognitivistička teza – blaža 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B675-A882-A44A-84E1-99B99E98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4076"/>
            <a:ext cx="9905999" cy="3997125"/>
          </a:xfrm>
        </p:spPr>
        <p:txBody>
          <a:bodyPr>
            <a:normAutofit/>
          </a:bodyPr>
          <a:lstStyle/>
          <a:p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jezičkih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“</a:t>
            </a:r>
            <a:r>
              <a:rPr lang="en-US" dirty="0" err="1"/>
              <a:t>kasni</a:t>
            </a:r>
            <a:r>
              <a:rPr lang="en-US" dirty="0"/>
              <a:t>”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saznajni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;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shvataju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jezičko</a:t>
            </a:r>
            <a:r>
              <a:rPr lang="en-US" dirty="0"/>
              <a:t> </a:t>
            </a:r>
            <a:r>
              <a:rPr lang="en-US" dirty="0" err="1"/>
              <a:t>izražavanje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složenosti</a:t>
            </a:r>
            <a:r>
              <a:rPr lang="en-US" dirty="0"/>
              <a:t> </a:t>
            </a:r>
            <a:r>
              <a:rPr lang="en-US" dirty="0" err="1"/>
              <a:t>samih</a:t>
            </a:r>
            <a:r>
              <a:rPr lang="en-US" dirty="0"/>
              <a:t> </a:t>
            </a:r>
            <a:r>
              <a:rPr lang="en-US" dirty="0" err="1"/>
              <a:t>jezičkih</a:t>
            </a:r>
            <a:r>
              <a:rPr lang="en-US" dirty="0"/>
              <a:t> </a:t>
            </a:r>
            <a:r>
              <a:rPr lang="en-US" dirty="0" err="1"/>
              <a:t>struktura</a:t>
            </a:r>
            <a:endParaRPr lang="en-US" dirty="0"/>
          </a:p>
          <a:p>
            <a:r>
              <a:rPr lang="en-US" dirty="0" err="1"/>
              <a:t>Slobin</a:t>
            </a:r>
            <a:r>
              <a:rPr lang="en-US" dirty="0"/>
              <a:t> - </a:t>
            </a:r>
            <a:r>
              <a:rPr lang="en-US" dirty="0" err="1"/>
              <a:t>bilingvalna</a:t>
            </a:r>
            <a:r>
              <a:rPr lang="en-US" dirty="0"/>
              <a:t> </a:t>
            </a:r>
            <a:r>
              <a:rPr lang="en-US" dirty="0" err="1"/>
              <a:t>deca</a:t>
            </a:r>
            <a:endParaRPr lang="en-US" dirty="0"/>
          </a:p>
          <a:p>
            <a:r>
              <a:rPr lang="en-US" b="1" u="sng" dirty="0" err="1"/>
              <a:t>Saznajni</a:t>
            </a:r>
            <a:r>
              <a:rPr lang="en-US" b="1" u="sng" dirty="0"/>
              <a:t> </a:t>
            </a:r>
            <a:r>
              <a:rPr lang="en-US" b="1" u="sng" dirty="0" err="1"/>
              <a:t>razvoj</a:t>
            </a:r>
            <a:r>
              <a:rPr lang="en-US" b="1" u="sng" dirty="0"/>
              <a:t> </a:t>
            </a:r>
            <a:r>
              <a:rPr lang="en-US" b="1" u="sng" dirty="0" err="1"/>
              <a:t>uslovljava</a:t>
            </a:r>
            <a:r>
              <a:rPr lang="en-US" b="1" u="sng" dirty="0"/>
              <a:t> </a:t>
            </a:r>
            <a:r>
              <a:rPr lang="en-US" b="1" u="sng" dirty="0" err="1"/>
              <a:t>i</a:t>
            </a:r>
            <a:r>
              <a:rPr lang="en-US" b="1" u="sng" dirty="0"/>
              <a:t> </a:t>
            </a:r>
            <a:r>
              <a:rPr lang="en-US" b="1" u="sng" dirty="0" err="1"/>
              <a:t>omogućava</a:t>
            </a:r>
            <a:r>
              <a:rPr lang="en-US" b="1" u="sng" dirty="0"/>
              <a:t> </a:t>
            </a:r>
            <a:r>
              <a:rPr lang="en-US" b="1" u="sng" dirty="0" err="1"/>
              <a:t>razvoj</a:t>
            </a:r>
            <a:r>
              <a:rPr lang="en-US" b="1" u="sng" dirty="0"/>
              <a:t> </a:t>
            </a:r>
            <a:r>
              <a:rPr lang="en-US" b="1" u="sng" dirty="0" err="1"/>
              <a:t>jezika</a:t>
            </a:r>
            <a:r>
              <a:rPr lang="en-US" b="1" u="sng" dirty="0"/>
              <a:t> </a:t>
            </a:r>
            <a:r>
              <a:rPr lang="en-US" b="1" u="sng" dirty="0" err="1"/>
              <a:t>ali</a:t>
            </a:r>
            <a:r>
              <a:rPr lang="en-US" b="1" u="sng" dirty="0"/>
              <a:t> </a:t>
            </a:r>
            <a:r>
              <a:rPr lang="en-US" b="1" u="sng" dirty="0" err="1"/>
              <a:t>jezički</a:t>
            </a:r>
            <a:r>
              <a:rPr lang="en-US" b="1" u="sng" dirty="0"/>
              <a:t> </a:t>
            </a:r>
            <a:r>
              <a:rPr lang="en-US" b="1" u="sng" dirty="0" err="1"/>
              <a:t>razvoj</a:t>
            </a:r>
            <a:r>
              <a:rPr lang="en-US" b="1" u="sng" dirty="0"/>
              <a:t> </a:t>
            </a:r>
            <a:r>
              <a:rPr lang="en-US" b="1" u="sng" dirty="0" err="1"/>
              <a:t>ima</a:t>
            </a:r>
            <a:r>
              <a:rPr lang="en-US" b="1" u="sng" dirty="0"/>
              <a:t> </a:t>
            </a:r>
            <a:r>
              <a:rPr lang="en-US" b="1" u="sng" dirty="0" err="1"/>
              <a:t>i</a:t>
            </a:r>
            <a:r>
              <a:rPr lang="en-US" b="1" u="sng" dirty="0"/>
              <a:t> </a:t>
            </a:r>
            <a:r>
              <a:rPr lang="en-US" b="1" u="sng" dirty="0" err="1"/>
              <a:t>neke</a:t>
            </a:r>
            <a:r>
              <a:rPr lang="en-US" b="1" u="sng" dirty="0"/>
              <a:t> </a:t>
            </a:r>
            <a:r>
              <a:rPr lang="en-US" b="1" u="sng" dirty="0" err="1"/>
              <a:t>svoje</a:t>
            </a:r>
            <a:r>
              <a:rPr lang="en-US" b="1" u="sng" dirty="0"/>
              <a:t> </a:t>
            </a:r>
            <a:r>
              <a:rPr lang="en-US" b="1" u="sng" dirty="0" err="1"/>
              <a:t>izvore</a:t>
            </a:r>
            <a:r>
              <a:rPr lang="en-US" b="1" u="sng" dirty="0"/>
              <a:t>; </a:t>
            </a:r>
            <a:r>
              <a:rPr lang="en-US" b="1" u="sng" dirty="0" err="1"/>
              <a:t>saznajni</a:t>
            </a:r>
            <a:r>
              <a:rPr lang="en-US" b="1" u="sng" dirty="0"/>
              <a:t> </a:t>
            </a:r>
            <a:r>
              <a:rPr lang="en-US" b="1" u="sng" dirty="0" err="1"/>
              <a:t>razvoj</a:t>
            </a:r>
            <a:r>
              <a:rPr lang="en-US" b="1" u="sng" dirty="0"/>
              <a:t> je </a:t>
            </a:r>
            <a:r>
              <a:rPr lang="en-US" b="1" u="sng" dirty="0" err="1"/>
              <a:t>nužan</a:t>
            </a:r>
            <a:r>
              <a:rPr lang="en-US" b="1" u="sng" dirty="0"/>
              <a:t> </a:t>
            </a:r>
            <a:r>
              <a:rPr lang="en-US" b="1" u="sng" dirty="0" err="1"/>
              <a:t>ali</a:t>
            </a:r>
            <a:r>
              <a:rPr lang="en-US" b="1" u="sng" dirty="0"/>
              <a:t> ne </a:t>
            </a:r>
            <a:r>
              <a:rPr lang="en-US" b="1" u="sng" dirty="0" err="1"/>
              <a:t>i</a:t>
            </a:r>
            <a:r>
              <a:rPr lang="en-US" b="1" u="sng" dirty="0"/>
              <a:t> </a:t>
            </a:r>
            <a:r>
              <a:rPr lang="en-US" b="1" u="sng" dirty="0" err="1"/>
              <a:t>dovoljan</a:t>
            </a:r>
            <a:r>
              <a:rPr lang="en-US" b="1" u="sng" dirty="0"/>
              <a:t> </a:t>
            </a:r>
            <a:r>
              <a:rPr lang="en-US" b="1" u="sng" dirty="0" err="1"/>
              <a:t>uslov</a:t>
            </a:r>
            <a:r>
              <a:rPr lang="en-US" b="1" u="sng" dirty="0"/>
              <a:t>, </a:t>
            </a:r>
            <a:r>
              <a:rPr lang="en-US" b="1" u="sng" dirty="0" err="1"/>
              <a:t>neophodan</a:t>
            </a:r>
            <a:r>
              <a:rPr lang="en-US" b="1" u="sng" dirty="0"/>
              <a:t> je </a:t>
            </a:r>
            <a:r>
              <a:rPr lang="en-US" b="1" u="sng" dirty="0" err="1"/>
              <a:t>i</a:t>
            </a:r>
            <a:r>
              <a:rPr lang="en-US" b="1" u="sng" dirty="0"/>
              <a:t> </a:t>
            </a:r>
            <a:r>
              <a:rPr lang="en-US" b="1" u="sng" dirty="0" err="1"/>
              <a:t>razvoj</a:t>
            </a:r>
            <a:r>
              <a:rPr lang="en-US" b="1" u="sng" dirty="0"/>
              <a:t> </a:t>
            </a:r>
            <a:r>
              <a:rPr lang="en-US" b="1" u="sng" dirty="0" err="1"/>
              <a:t>jezičkih</a:t>
            </a:r>
            <a:r>
              <a:rPr lang="en-US" b="1" u="sng" dirty="0"/>
              <a:t> </a:t>
            </a:r>
            <a:r>
              <a:rPr lang="en-US" b="1" u="sng" dirty="0" err="1"/>
              <a:t>struktura</a:t>
            </a:r>
            <a:endParaRPr lang="en-US" b="1" u="sng" dirty="0"/>
          </a:p>
          <a:p>
            <a:r>
              <a:rPr lang="en-US" dirty="0"/>
              <a:t>NE TVRDI se da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povratno</a:t>
            </a:r>
            <a:r>
              <a:rPr lang="en-US" dirty="0"/>
              <a:t> </a:t>
            </a:r>
            <a:r>
              <a:rPr lang="en-US" dirty="0" err="1"/>
              <a:t>dejstvo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saznajni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!!!!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8947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512E-3A9F-A548-A77A-43231866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RS" dirty="0"/>
              <a:t> sad nešto sasvim drugačije - vigotski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4B5B-96A7-B444-A25E-251E4C2F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RS" dirty="0"/>
              <a:t>ritika Pijažea </a:t>
            </a:r>
          </a:p>
          <a:p>
            <a:pPr lvl="1"/>
            <a:r>
              <a:rPr lang="en-RS" dirty="0"/>
              <a:t>egocentrično mišljenje rezultat razvoja; ispoljavaju se sve osobenosti dečijeg mišljenja;</a:t>
            </a:r>
          </a:p>
          <a:p>
            <a:pPr lvl="1"/>
            <a:r>
              <a:rPr lang="en-US" dirty="0"/>
              <a:t>l</a:t>
            </a:r>
            <a:r>
              <a:rPr lang="en-RS" dirty="0"/>
              <a:t>ogičko mišljenje rezultat prinude socijalizacije, tj. socijalnog pritiska; dete se oslobađa egocentričnog mišljenja i prilagođava svoje mišljenje drugima</a:t>
            </a:r>
          </a:p>
        </p:txBody>
      </p:sp>
    </p:spTree>
    <p:extLst>
      <p:ext uri="{BB962C8B-B14F-4D97-AF65-F5344CB8AC3E}">
        <p14:creationId xmlns:p14="http://schemas.microsoft.com/office/powerpoint/2010/main" val="256939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E1AF-9F86-D744-83C7-B0899615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6546"/>
            <a:ext cx="9905998" cy="1138527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RS" dirty="0"/>
              <a:t>dnos mišljenja i govora: vigotski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8434-F09B-F442-B93E-F8DB99398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840375"/>
            <a:ext cx="4878389" cy="4282633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RS" dirty="0"/>
              <a:t>išljenje i govor kao dve nezavisne funkcije:</a:t>
            </a:r>
          </a:p>
          <a:p>
            <a:pPr lvl="1"/>
            <a:r>
              <a:rPr lang="en-US" dirty="0"/>
              <a:t>R</a:t>
            </a:r>
            <a:r>
              <a:rPr lang="en-RS" dirty="0"/>
              <a:t>azličiti razvojni koreni </a:t>
            </a:r>
          </a:p>
          <a:p>
            <a:pPr lvl="2"/>
            <a:r>
              <a:rPr lang="en-US" dirty="0"/>
              <a:t>P</a:t>
            </a:r>
            <a:r>
              <a:rPr lang="en-RS" dirty="0"/>
              <a:t>redgovorno mišljenje</a:t>
            </a:r>
          </a:p>
          <a:p>
            <a:pPr lvl="2"/>
            <a:r>
              <a:rPr lang="en-US" dirty="0"/>
              <a:t>P</a:t>
            </a:r>
            <a:r>
              <a:rPr lang="en-RS" dirty="0"/>
              <a:t>redintelektualni govor</a:t>
            </a:r>
          </a:p>
          <a:p>
            <a:pPr lvl="1"/>
            <a:r>
              <a:rPr lang="en-US" dirty="0"/>
              <a:t>R</a:t>
            </a:r>
            <a:r>
              <a:rPr lang="en-RS" dirty="0"/>
              <a:t>azvijaju se različitim putanjama, nezavisno</a:t>
            </a:r>
          </a:p>
          <a:p>
            <a:pPr lvl="1"/>
            <a:r>
              <a:rPr lang="en-US" dirty="0"/>
              <a:t>S</a:t>
            </a:r>
            <a:r>
              <a:rPr lang="en-RS" dirty="0"/>
              <a:t>usreću se oko 2. godine – nastaje govorno mišljenje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9331C5-5255-8342-8AEF-8285B9E4474A}"/>
              </a:ext>
            </a:extLst>
          </p:cNvPr>
          <p:cNvGrpSpPr/>
          <p:nvPr/>
        </p:nvGrpSpPr>
        <p:grpSpPr>
          <a:xfrm>
            <a:off x="7629525" y="1951553"/>
            <a:ext cx="3417886" cy="3839647"/>
            <a:chOff x="7629525" y="1951553"/>
            <a:chExt cx="2700338" cy="36404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43F2A17-9A23-BD4A-A355-0B59F89A75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73342" y="2986268"/>
              <a:ext cx="1655179" cy="20520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8053DCF-C480-B44D-8A1E-97537A562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0623" y="2986269"/>
              <a:ext cx="1180618" cy="2025569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5438738-C6C1-5E42-A2BF-A9F27FD0B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0932" y="2357438"/>
              <a:ext cx="0" cy="1662906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203F96-13B1-D846-AC3D-33AA07ABA491}"/>
                </a:ext>
              </a:extLst>
            </p:cNvPr>
            <p:cNvSpPr txBox="1"/>
            <p:nvPr/>
          </p:nvSpPr>
          <p:spPr>
            <a:xfrm>
              <a:off x="7629525" y="5200650"/>
              <a:ext cx="1138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S" dirty="0"/>
                <a:t>mišljenje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557293-1D9B-D447-9C0C-15BB78F556A3}"/>
                </a:ext>
              </a:extLst>
            </p:cNvPr>
            <p:cNvSpPr txBox="1"/>
            <p:nvPr/>
          </p:nvSpPr>
          <p:spPr>
            <a:xfrm>
              <a:off x="9314556" y="5222686"/>
              <a:ext cx="827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S" dirty="0"/>
                <a:t>govor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FEA220-CEFD-3043-8D7F-E8A81C935448}"/>
                </a:ext>
              </a:extLst>
            </p:cNvPr>
            <p:cNvSpPr txBox="1"/>
            <p:nvPr/>
          </p:nvSpPr>
          <p:spPr>
            <a:xfrm>
              <a:off x="8310623" y="1951553"/>
              <a:ext cx="2019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RS" dirty="0"/>
                <a:t>ovorno mišljenje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9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4C1B-F20B-A34D-980F-2C272AFD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RS" dirty="0"/>
              <a:t>dnos mišljenja i govora: vigotski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085BF-8531-9B4D-A743-7C119696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RS" dirty="0"/>
              <a:t>azvoj mišljenja – kao svaka VMF podleže zakonu sociogeneze</a:t>
            </a:r>
          </a:p>
          <a:p>
            <a:r>
              <a:rPr lang="en-US" dirty="0"/>
              <a:t>J</a:t>
            </a:r>
            <a:r>
              <a:rPr lang="en-RS" dirty="0"/>
              <a:t>avlja se dva puta u razvoju – najpre kao spoljašnji, socijalni, a zatim kao unutrašni, individualni</a:t>
            </a:r>
          </a:p>
          <a:p>
            <a:r>
              <a:rPr lang="en-US" dirty="0"/>
              <a:t>R</a:t>
            </a:r>
            <a:r>
              <a:rPr lang="en-RS" dirty="0"/>
              <a:t>azvojni sled:</a:t>
            </a:r>
          </a:p>
          <a:p>
            <a:r>
              <a:rPr lang="en-US" dirty="0"/>
              <a:t>S</a:t>
            </a:r>
            <a:r>
              <a:rPr lang="en-RS" dirty="0"/>
              <a:t>poljašnji govor – egocentrični govor – unutrašnji govor</a:t>
            </a:r>
          </a:p>
          <a:p>
            <a:r>
              <a:rPr lang="en-US" dirty="0"/>
              <a:t>U</a:t>
            </a:r>
            <a:r>
              <a:rPr lang="en-RS" dirty="0"/>
              <a:t>nutrašnji govor = mišljenje</a:t>
            </a:r>
          </a:p>
        </p:txBody>
      </p:sp>
    </p:spTree>
    <p:extLst>
      <p:ext uri="{BB962C8B-B14F-4D97-AF65-F5344CB8AC3E}">
        <p14:creationId xmlns:p14="http://schemas.microsoft.com/office/powerpoint/2010/main" val="274637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8491-88EF-0B4B-8A90-29FB7F44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RS" dirty="0"/>
              <a:t>nutrašnji govor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0316-4BE8-9D48-8F55-CC52AEC4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Z</a:t>
            </a:r>
            <a:r>
              <a:rPr lang="en-RS" dirty="0"/>
              <a:t>ašto govor postaje unutrašnji?</a:t>
            </a:r>
          </a:p>
          <a:p>
            <a:r>
              <a:rPr lang="en-RS" dirty="0"/>
              <a:t>MENJA SE FUNKCIJA GOVORA! </a:t>
            </a:r>
          </a:p>
          <a:p>
            <a:r>
              <a:rPr lang="en-US" dirty="0"/>
              <a:t>O</a:t>
            </a:r>
            <a:r>
              <a:rPr lang="en-RS" dirty="0"/>
              <a:t>d socijalne, komunikativne i ekspresivne funkcije koju ima spoljašnji, glasni govor, dobija individualnu, regulativnu funkciju</a:t>
            </a:r>
          </a:p>
          <a:p>
            <a:r>
              <a:rPr lang="en-US" dirty="0"/>
              <a:t>P</a:t>
            </a:r>
            <a:r>
              <a:rPr lang="en-RS" dirty="0"/>
              <a:t>romena u funkciji dovodi do promene u strukturi govora, ne obrnuto!</a:t>
            </a:r>
          </a:p>
          <a:p>
            <a:r>
              <a:rPr lang="en-US" dirty="0"/>
              <a:t>S</a:t>
            </a:r>
            <a:r>
              <a:rPr lang="en-RS" dirty="0"/>
              <a:t>truktura unutrašnjeg govora – skraćen, eliptičan, agramatičan, prediktivan…</a:t>
            </a:r>
          </a:p>
          <a:p>
            <a:r>
              <a:rPr lang="en-US" dirty="0"/>
              <a:t>E</a:t>
            </a:r>
            <a:r>
              <a:rPr lang="en-RS" dirty="0"/>
              <a:t>gocentrični govor – prelazna faza</a:t>
            </a:r>
          </a:p>
        </p:txBody>
      </p:sp>
    </p:spTree>
    <p:extLst>
      <p:ext uri="{BB962C8B-B14F-4D97-AF65-F5344CB8AC3E}">
        <p14:creationId xmlns:p14="http://schemas.microsoft.com/office/powerpoint/2010/main" val="286763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5C5A-C404-E241-A851-9F125693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RS" dirty="0"/>
              <a:t>gocentrični govor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974E-F6FF-454A-87FB-91DBCAC6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Opis ponašanja: dete u grupi (nikad samo!), glasno govori, ali taj govor nije upućen nikome, već prati detetovu aktivnost (kolektivni monolog)</a:t>
            </a:r>
          </a:p>
          <a:p>
            <a:r>
              <a:rPr lang="sr-Latn-RS" dirty="0"/>
              <a:t>Javlja se na uzrastu oko 3 god, do 7/8 nestaje</a:t>
            </a:r>
          </a:p>
          <a:p>
            <a:r>
              <a:rPr lang="sr-Latn-RS" dirty="0"/>
              <a:t>Zvučnost: glasan govor; po strukturi: skraćen, eliptičan, predikativan</a:t>
            </a:r>
          </a:p>
          <a:p>
            <a:r>
              <a:rPr lang="sr-Latn-RS" dirty="0"/>
              <a:t>PGT: izraz egocentrične misli, ima samo ekspresivnu funkciju, kao pratilac aktivnosti; nestaje (gubi se) s nestankom egocentričnog mišljenja, pod pritiskom socijalizacije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33510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44AE-D79F-DB4B-82FD-E9FB0A4A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RS" dirty="0"/>
              <a:t>azličite perspektive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B49FC-103D-A14A-A56C-CEB0789BC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RS" dirty="0"/>
              <a:t>azličite koncepcije govora i mišljenja dovode i do različitih shvatanja njihovog razvoja i međusobnog odnosa</a:t>
            </a:r>
          </a:p>
          <a:p>
            <a:r>
              <a:rPr lang="en-US" dirty="0"/>
              <a:t>V</a:t>
            </a:r>
            <a:r>
              <a:rPr lang="en-RS" dirty="0"/>
              <a:t>iše različitih perspektiva (Čomski, Sapir-Vorf…)… kojima se nećemo baviti</a:t>
            </a:r>
          </a:p>
          <a:p>
            <a:r>
              <a:rPr lang="en-RS" dirty="0"/>
              <a:t>Fokus na dva shvatanja: </a:t>
            </a:r>
          </a:p>
          <a:p>
            <a:pPr lvl="1"/>
            <a:r>
              <a:rPr lang="en-RS" dirty="0"/>
              <a:t>Pijažetanska, kognitivistička perspektiva</a:t>
            </a:r>
          </a:p>
          <a:p>
            <a:pPr lvl="1"/>
            <a:r>
              <a:rPr lang="en-RS" dirty="0"/>
              <a:t>Vigotskijanska, socio-kulturna perspektiva</a:t>
            </a:r>
          </a:p>
        </p:txBody>
      </p:sp>
    </p:spTree>
    <p:extLst>
      <p:ext uri="{BB962C8B-B14F-4D97-AF65-F5344CB8AC3E}">
        <p14:creationId xmlns:p14="http://schemas.microsoft.com/office/powerpoint/2010/main" val="112352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E9FA-73D5-DF49-AD02-450D7F1D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RS" dirty="0"/>
              <a:t>gocentrični govor - vigotski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674B-F50A-BF47-BDED-F7D9447D2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RS" dirty="0"/>
              <a:t>nutrašnji po funkciji, spoljašnji po zvučnosti</a:t>
            </a:r>
          </a:p>
          <a:p>
            <a:r>
              <a:rPr lang="en-US" dirty="0"/>
              <a:t>N</a:t>
            </a:r>
            <a:r>
              <a:rPr lang="en-RS" dirty="0"/>
              <a:t>astaje promenom funckije socijalnog govora – od komunikativne ka individualnoj, autoregulativnoj </a:t>
            </a:r>
          </a:p>
          <a:p>
            <a:r>
              <a:rPr lang="en-US" dirty="0" err="1"/>
              <a:t>Razvojni</a:t>
            </a:r>
            <a:r>
              <a:rPr lang="en-US" dirty="0"/>
              <a:t> put – ne </a:t>
            </a:r>
            <a:r>
              <a:rPr lang="en-US" dirty="0" err="1"/>
              <a:t>nestaje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prelazi</a:t>
            </a:r>
            <a:r>
              <a:rPr lang="en-US" dirty="0"/>
              <a:t> u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govor</a:t>
            </a:r>
            <a:r>
              <a:rPr lang="en-US" dirty="0"/>
              <a:t>!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47675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5ED5-0098-BD42-8CE1-A5CAEB46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RS" dirty="0"/>
              <a:t>aze u razvoju svake funkcije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C477-C0C4-A941-99DB-74DBE8AE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RS" dirty="0"/>
              <a:t> faza – primitivni, prirodni stupanj – predintelektualni govor i predgovorno mišljenje</a:t>
            </a:r>
          </a:p>
          <a:p>
            <a:r>
              <a:rPr lang="en-RS" dirty="0"/>
              <a:t>II faza – naivne psihologije – dete upotrebljava reči, pojmove ili sintaksičke strukture iako ne razume njihovo značenje</a:t>
            </a:r>
          </a:p>
          <a:p>
            <a:r>
              <a:rPr lang="en-RS" dirty="0"/>
              <a:t>III faza – spoljašnjeg znaka – egocentrični govor</a:t>
            </a:r>
          </a:p>
          <a:p>
            <a:r>
              <a:rPr lang="en-RS" dirty="0"/>
              <a:t>IV faza – unutrašnji znak – unutrašnji govor</a:t>
            </a:r>
          </a:p>
        </p:txBody>
      </p:sp>
    </p:spTree>
    <p:extLst>
      <p:ext uri="{BB962C8B-B14F-4D97-AF65-F5344CB8AC3E}">
        <p14:creationId xmlns:p14="http://schemas.microsoft.com/office/powerpoint/2010/main" val="190779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820F7-94C2-3448-9F8D-DCDD4CBC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113" y="151069"/>
            <a:ext cx="2851417" cy="8554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</a:t>
            </a:r>
            <a:r>
              <a:rPr lang="en-RS" sz="2400" dirty="0">
                <a:solidFill>
                  <a:srgbClr val="FFFFFF"/>
                </a:solidFill>
              </a:rPr>
              <a:t>dnos govora i mišljenja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2A53-F56F-F04F-81B4-F333DAF2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35" y="1435102"/>
            <a:ext cx="3321730" cy="517404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D</a:t>
            </a:r>
            <a:r>
              <a:rPr lang="en-RS" sz="1600" dirty="0">
                <a:solidFill>
                  <a:srgbClr val="FFFFFF"/>
                </a:solidFill>
              </a:rPr>
              <a:t>ve nezavisne funkcije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U</a:t>
            </a:r>
            <a:r>
              <a:rPr lang="en-RS" sz="1600" dirty="0">
                <a:solidFill>
                  <a:srgbClr val="FFFFFF"/>
                </a:solidFill>
              </a:rPr>
              <a:t>krštanjem nastaje govorno mišljenje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N</a:t>
            </a:r>
            <a:r>
              <a:rPr lang="en-RS" sz="1600" dirty="0">
                <a:solidFill>
                  <a:srgbClr val="FFFFFF"/>
                </a:solidFill>
              </a:rPr>
              <a:t>eintelektualni (afektivni) govor  i neverbalno (praktično) mišljenje nastavljaju da postoje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G</a:t>
            </a:r>
            <a:r>
              <a:rPr lang="en-RS" sz="1600" dirty="0">
                <a:solidFill>
                  <a:srgbClr val="FFFFFF"/>
                </a:solidFill>
              </a:rPr>
              <a:t>ovorno mišljenje nastaje kada mišljenje biva posredovano rečju – uloga znaka u razvoju VMF</a:t>
            </a:r>
          </a:p>
          <a:p>
            <a:r>
              <a:rPr lang="en-US" sz="1600" dirty="0" err="1">
                <a:solidFill>
                  <a:srgbClr val="FFFFFF"/>
                </a:solidFill>
              </a:rPr>
              <a:t>Mišljenje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kao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unutrašnji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govor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razvija</a:t>
            </a:r>
            <a:r>
              <a:rPr lang="en-US" sz="1600" dirty="0">
                <a:solidFill>
                  <a:srgbClr val="FFFFFF"/>
                </a:solidFill>
              </a:rPr>
              <a:t> se </a:t>
            </a:r>
            <a:r>
              <a:rPr lang="en-US" sz="1600" dirty="0" err="1">
                <a:solidFill>
                  <a:srgbClr val="FFFFFF"/>
                </a:solidFill>
              </a:rPr>
              <a:t>pormenom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funkcije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spoljašnjeg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govora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Podleže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zakonitosti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sociogeneze</a:t>
            </a:r>
            <a:r>
              <a:rPr lang="en-US" sz="1600" dirty="0">
                <a:solidFill>
                  <a:srgbClr val="FFFFFF"/>
                </a:solidFill>
              </a:rPr>
              <a:t> VMF</a:t>
            </a:r>
            <a:endParaRPr lang="en-RS" sz="1600" dirty="0">
              <a:solidFill>
                <a:srgbClr val="FFFF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close up of a lamp&#10;&#10;Description automatically generated">
            <a:extLst>
              <a:ext uri="{FF2B5EF4-FFF2-40B4-BE49-F238E27FC236}">
                <a16:creationId xmlns:a16="http://schemas.microsoft.com/office/drawing/2014/main" id="{80A91B9E-66EC-1B40-BABF-A9ECB5AB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78707" y="90434"/>
            <a:ext cx="4825051" cy="6844045"/>
          </a:xfrm>
          <a:prstGeom prst="rect">
            <a:avLst/>
          </a:prstGeom>
          <a:solidFill>
            <a:srgbClr val="FF0000"/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9264CC-9070-6B4C-9C24-285F820C9593}"/>
                  </a:ext>
                </a:extLst>
              </p14:cNvPr>
              <p14:cNvContentPartPr/>
              <p14:nvPr/>
            </p14:nvContentPartPr>
            <p14:xfrm>
              <a:off x="7202160" y="1943713"/>
              <a:ext cx="1905120" cy="2788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9264CC-9070-6B4C-9C24-285F820C95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8520" y="1836073"/>
                <a:ext cx="2012760" cy="3003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EACBC0-CE7B-7E49-9B56-90AB0D22B9CB}"/>
              </a:ext>
            </a:extLst>
          </p:cNvPr>
          <p:cNvSpPr txBox="1"/>
          <p:nvPr/>
        </p:nvSpPr>
        <p:spPr>
          <a:xfrm>
            <a:off x="7720314" y="2903319"/>
            <a:ext cx="122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RS" dirty="0"/>
              <a:t>ovorno mišljenje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060D6-1C31-4241-91AC-FCE987C4E94D}"/>
              </a:ext>
            </a:extLst>
          </p:cNvPr>
          <p:cNvSpPr txBox="1"/>
          <p:nvPr/>
        </p:nvSpPr>
        <p:spPr>
          <a:xfrm>
            <a:off x="5443657" y="2820809"/>
            <a:ext cx="156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RS" dirty="0"/>
              <a:t>ehnička, instrumentalna, spacijalna IQ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E2561-E871-8A48-AAD5-9793316A45EE}"/>
              </a:ext>
            </a:extLst>
          </p:cNvPr>
          <p:cNvSpPr txBox="1"/>
          <p:nvPr/>
        </p:nvSpPr>
        <p:spPr>
          <a:xfrm>
            <a:off x="9625434" y="2903318"/>
            <a:ext cx="117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RS" dirty="0"/>
              <a:t>fektivni govor</a:t>
            </a:r>
          </a:p>
        </p:txBody>
      </p:sp>
    </p:spTree>
    <p:extLst>
      <p:ext uri="{BB962C8B-B14F-4D97-AF65-F5344CB8AC3E}">
        <p14:creationId xmlns:p14="http://schemas.microsoft.com/office/powerpoint/2010/main" val="97414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568F-D90B-A24E-905E-EA47E72C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Pijaže - mišljenje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182D-1E67-3D48-9690-C7A7C01B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RS" dirty="0"/>
              <a:t>išljenje, kognitivne funkcije, razvijaju se kao rezultat aktivnosti jedinke, u interakciji sa fizičkom sredinom</a:t>
            </a:r>
          </a:p>
          <a:p>
            <a:r>
              <a:rPr lang="en-US" dirty="0"/>
              <a:t>R</a:t>
            </a:r>
            <a:r>
              <a:rPr lang="en-RS" dirty="0"/>
              <a:t>azvoj mišljenja teče kroz četiri stadijuma, nužnim redosledom</a:t>
            </a:r>
          </a:p>
          <a:p>
            <a:r>
              <a:rPr lang="en-RS" dirty="0"/>
              <a:t>Kvalitet mišljenja deteta određen je kognitivnom strukturom u osnovi stadijuma; ta kognitivna struktura određuje dečije shvatanje sveta, logiku mišljenja, šta i kako dete razume, šta može da uradi, kakve zadatke da reši…</a:t>
            </a:r>
          </a:p>
        </p:txBody>
      </p:sp>
    </p:spTree>
    <p:extLst>
      <p:ext uri="{BB962C8B-B14F-4D97-AF65-F5344CB8AC3E}">
        <p14:creationId xmlns:p14="http://schemas.microsoft.com/office/powerpoint/2010/main" val="419425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71C3-A3AA-9A44-ADA1-3F2BFB91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RS" dirty="0"/>
              <a:t>ijaže - govor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35A3-90DA-3241-A43D-217C1FCE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S" dirty="0"/>
              <a:t>Pijaže razlikuje egocentrični i socijalizovani govor</a:t>
            </a:r>
          </a:p>
          <a:p>
            <a:r>
              <a:rPr lang="en-US" dirty="0"/>
              <a:t>E</a:t>
            </a:r>
            <a:r>
              <a:rPr lang="en-RS" dirty="0"/>
              <a:t>gocentrični govor je izraz detetovog egocentričnog mišljenja; odražava sve karakteristike egocentrične misli </a:t>
            </a:r>
          </a:p>
          <a:p>
            <a:pPr lvl="1"/>
            <a:r>
              <a:rPr lang="en-US" dirty="0"/>
              <a:t>I</a:t>
            </a:r>
            <a:r>
              <a:rPr lang="en-RS" dirty="0"/>
              <a:t>ma funkciju ekspresije unutrašnjih stanja, kao pratilac detetove aktivnosti</a:t>
            </a:r>
          </a:p>
          <a:p>
            <a:r>
              <a:rPr lang="en-RS" dirty="0"/>
              <a:t>Socijalizovani govor – govor koji dete usvaja pod pritiskom socijalne sredine</a:t>
            </a:r>
          </a:p>
          <a:p>
            <a:pPr lvl="1"/>
            <a:r>
              <a:rPr lang="en-US" dirty="0"/>
              <a:t>U</a:t>
            </a:r>
            <a:r>
              <a:rPr lang="en-RS" dirty="0"/>
              <a:t> službi komunikacije; potreba za sporazumevanjem i komunikacijom uslovljava usličnjavanje tog govora sa govorom odraslih</a:t>
            </a:r>
          </a:p>
        </p:txBody>
      </p:sp>
    </p:spTree>
    <p:extLst>
      <p:ext uri="{BB962C8B-B14F-4D97-AF65-F5344CB8AC3E}">
        <p14:creationId xmlns:p14="http://schemas.microsoft.com/office/powerpoint/2010/main" val="421318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8D6F-96FE-6C46-807D-4295139C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Pijaže – odnos govora i mišljenja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3473-C444-FC40-A6A9-68C39A08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RS" dirty="0"/>
              <a:t>eophodno je da dete poseduje odgovarajuću strukturu, tj da najpre na kognitivnom planu shvata određene odnose da bi moglo da ih izrazi u jeziku</a:t>
            </a:r>
          </a:p>
          <a:p>
            <a:r>
              <a:rPr lang="en-US" b="1" u="sng" dirty="0"/>
              <a:t>M</a:t>
            </a:r>
            <a:r>
              <a:rPr lang="en-RS" b="1" u="sng" dirty="0"/>
              <a:t>išljenje prethodi i uslovljava razvoj govora! </a:t>
            </a:r>
          </a:p>
          <a:p>
            <a:pPr marL="0" indent="0">
              <a:buNone/>
            </a:pPr>
            <a:r>
              <a:rPr lang="en-RS" b="1" u="sng" dirty="0"/>
              <a:t>Mišljenje strukturira jezik tj jezik samo odražava mišljenje</a:t>
            </a:r>
          </a:p>
          <a:p>
            <a:r>
              <a:rPr lang="en-RS" dirty="0"/>
              <a:t>Dete ne može jezički da izrazi odnose koje ne razume, na primer da koristi uzročno-posledične veznike pre nego što razume te odnose</a:t>
            </a:r>
          </a:p>
          <a:p>
            <a:r>
              <a:rPr lang="en-US" b="1" u="sng" dirty="0"/>
              <a:t>J</a:t>
            </a:r>
            <a:r>
              <a:rPr lang="en-RS" b="1" u="sng" dirty="0"/>
              <a:t>ezik nema značajnu ulogu u razvoju novih struktura</a:t>
            </a:r>
            <a:r>
              <a:rPr lang="en-R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857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90A5-54CF-B740-B0AF-DC856119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64603"/>
            <a:ext cx="10213352" cy="1129259"/>
          </a:xfrm>
        </p:spPr>
        <p:txBody>
          <a:bodyPr/>
          <a:lstStyle/>
          <a:p>
            <a:r>
              <a:rPr lang="en-RS" dirty="0"/>
              <a:t>Pijaže – </a:t>
            </a:r>
            <a:r>
              <a:rPr lang="en-RS" sz="3200" dirty="0"/>
              <a:t>odnos govora i mišljenja: SM &amp; 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8172-7AE9-674C-9242-9D3D446F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6673"/>
            <a:ext cx="9905999" cy="4606724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RS" dirty="0"/>
              <a:t>enzomotorna inteligencija = preverbalna misao</a:t>
            </a:r>
          </a:p>
          <a:p>
            <a:r>
              <a:rPr lang="en-US" dirty="0"/>
              <a:t>J</a:t>
            </a:r>
            <a:r>
              <a:rPr lang="en-RS" dirty="0"/>
              <a:t>ezik, kada se pojavi, moćno sredstvo reprezentacije i interiorizacije akcije u misao (kao najrazvijeni simbolički sistem, ali nije jedini)</a:t>
            </a:r>
          </a:p>
          <a:p>
            <a:pPr lvl="1"/>
            <a:r>
              <a:rPr lang="en-RS" dirty="0"/>
              <a:t>Jezik tj. </a:t>
            </a:r>
            <a:r>
              <a:rPr lang="en-US" dirty="0"/>
              <a:t>s</a:t>
            </a:r>
            <a:r>
              <a:rPr lang="en-RS" dirty="0"/>
              <a:t>imbolička funkcije omogućava odvajanje misli od akcije i brže, potpunije, obuhvatnije reprezentovanje, prevazilaženje neposrednog prostora i vremena</a:t>
            </a:r>
          </a:p>
          <a:p>
            <a:r>
              <a:rPr lang="en-US" dirty="0"/>
              <a:t>J</a:t>
            </a:r>
            <a:r>
              <a:rPr lang="en-RS" dirty="0"/>
              <a:t>ezik se izgrađuje na saznajnim sposobnostima koje su se razvile tokom SM perioda – postojani objekat, analiza realnosti, shvatanje prostornih i vremenskih odnosa i sl.</a:t>
            </a:r>
          </a:p>
        </p:txBody>
      </p:sp>
    </p:spTree>
    <p:extLst>
      <p:ext uri="{BB962C8B-B14F-4D97-AF65-F5344CB8AC3E}">
        <p14:creationId xmlns:p14="http://schemas.microsoft.com/office/powerpoint/2010/main" val="395994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D400-EA0F-494E-BA67-D072FE04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444845" cy="1478570"/>
          </a:xfrm>
        </p:spPr>
        <p:txBody>
          <a:bodyPr/>
          <a:lstStyle/>
          <a:p>
            <a:r>
              <a:rPr lang="en-RS" dirty="0"/>
              <a:t>Pijaže – </a:t>
            </a:r>
            <a:r>
              <a:rPr lang="en-RS" sz="3200" dirty="0"/>
              <a:t>odnos govora i mišljenja: KO &amp; 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D69E-0ADF-D84E-8749-EF0367D0D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RS" dirty="0"/>
              <a:t>ezik nema ulogu u nastanku operacionalnih struktura; razviće se i bez jezika</a:t>
            </a:r>
          </a:p>
          <a:p>
            <a:r>
              <a:rPr lang="en-US" dirty="0"/>
              <a:t>J</a:t>
            </a:r>
            <a:r>
              <a:rPr lang="en-RS" dirty="0"/>
              <a:t>ezik jeste značajan, olakšava formalne operacije; FO su povezane sa “preciznim i fleksibilnim kroišćenjem jezika” ali ne mogu se svesti na jezik</a:t>
            </a:r>
          </a:p>
          <a:p>
            <a:r>
              <a:rPr lang="en-RS" dirty="0"/>
              <a:t>Jezik je nužan za izražavanje FO ali ne i dovoljan uslov za razvoj FO</a:t>
            </a:r>
          </a:p>
          <a:p>
            <a:r>
              <a:rPr lang="en-US" dirty="0"/>
              <a:t>F</a:t>
            </a:r>
            <a:r>
              <a:rPr lang="en-RS" dirty="0"/>
              <a:t>ormalne operacije prevazilaze jezičke sposobnosti (kombinatorika, eksperimentisanje i sl.)</a:t>
            </a:r>
          </a:p>
        </p:txBody>
      </p:sp>
    </p:spTree>
    <p:extLst>
      <p:ext uri="{BB962C8B-B14F-4D97-AF65-F5344CB8AC3E}">
        <p14:creationId xmlns:p14="http://schemas.microsoft.com/office/powerpoint/2010/main" val="202296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2592-E23E-9243-B2B7-F09CEF35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RS" dirty="0"/>
              <a:t>ognitivistička teza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936B-6AC3-3741-9E02-D2E1AF26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Saznanje (mišljenje) prethodi jeziku</a:t>
            </a:r>
          </a:p>
          <a:p>
            <a:r>
              <a:rPr lang="sr-Latn-RS" dirty="0"/>
              <a:t>Tvrđa </a:t>
            </a:r>
            <a:r>
              <a:rPr lang="sr-Latn-RS" dirty="0" err="1"/>
              <a:t>kognitivistička</a:t>
            </a:r>
            <a:r>
              <a:rPr lang="sr-Latn-RS" dirty="0"/>
              <a:t> teza:</a:t>
            </a:r>
          </a:p>
          <a:p>
            <a:r>
              <a:rPr lang="sr-Latn-RS" sz="2800" b="1" u="sng" dirty="0"/>
              <a:t>Mišljenje prethodi i uslovljava razvoj jezika; </a:t>
            </a:r>
          </a:p>
          <a:p>
            <a:r>
              <a:rPr lang="sr-Latn-RS" sz="2800" b="1" u="sng" dirty="0"/>
              <a:t>jezik nema povratno dejstvo na razvoj mišljenja</a:t>
            </a:r>
            <a:endParaRPr lang="en-RS" sz="2800" b="1" u="sng" dirty="0"/>
          </a:p>
        </p:txBody>
      </p:sp>
    </p:spTree>
    <p:extLst>
      <p:ext uri="{BB962C8B-B14F-4D97-AF65-F5344CB8AC3E}">
        <p14:creationId xmlns:p14="http://schemas.microsoft.com/office/powerpoint/2010/main" val="285880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3834-2397-A544-B9AA-9A3EEF52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2" y="410175"/>
            <a:ext cx="9905998" cy="969141"/>
          </a:xfrm>
        </p:spPr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RS" sz="3200" dirty="0"/>
              <a:t>okazi da saznanje prethodi jeziku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9501-35F9-0C49-83BA-D12119E4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9316"/>
            <a:ext cx="9905999" cy="5068509"/>
          </a:xfrm>
        </p:spPr>
        <p:txBody>
          <a:bodyPr>
            <a:normAutofit lnSpcReduction="10000"/>
          </a:bodyPr>
          <a:lstStyle/>
          <a:p>
            <a:r>
              <a:rPr lang="en-RS" dirty="0"/>
              <a:t>… </a:t>
            </a:r>
            <a:r>
              <a:rPr lang="en-RS" i="1" dirty="0"/>
              <a:t>ne bavimo se lingvističkim detaljima, fonetskim razvojem i sl </a:t>
            </a:r>
            <a:r>
              <a:rPr lang="en-RS" i="1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P</a:t>
            </a:r>
            <a:r>
              <a:rPr lang="en-RS" dirty="0">
                <a:sym typeface="Wingdings" pitchFamily="2" charset="2"/>
              </a:rPr>
              <a:t>oenta je – dete ne usvaja glasove / jezik imitacijom</a:t>
            </a:r>
          </a:p>
          <a:p>
            <a:r>
              <a:rPr lang="en-US" dirty="0">
                <a:sym typeface="Wingdings" pitchFamily="2" charset="2"/>
              </a:rPr>
              <a:t>D</a:t>
            </a:r>
            <a:r>
              <a:rPr lang="en-RS" dirty="0">
                <a:sym typeface="Wingdings" pitchFamily="2" charset="2"/>
              </a:rPr>
              <a:t>ada-reči vs reči-nazivi</a:t>
            </a:r>
          </a:p>
          <a:p>
            <a:pPr lvl="1"/>
            <a:r>
              <a:rPr lang="en-US" dirty="0">
                <a:sym typeface="Wingdings" pitchFamily="2" charset="2"/>
              </a:rPr>
              <a:t>D</a:t>
            </a:r>
            <a:r>
              <a:rPr lang="en-RS" dirty="0">
                <a:sym typeface="Wingdings" pitchFamily="2" charset="2"/>
              </a:rPr>
              <a:t>ada reči – prosto udvajanje slogova, uklopljene u gukanje, nema značenje ni referenciju</a:t>
            </a:r>
          </a:p>
          <a:p>
            <a:pPr lvl="1"/>
            <a:r>
              <a:rPr lang="en-US" dirty="0">
                <a:sym typeface="Wingdings" pitchFamily="2" charset="2"/>
              </a:rPr>
              <a:t>R</a:t>
            </a:r>
            <a:r>
              <a:rPr lang="en-RS" dirty="0">
                <a:sym typeface="Wingdings" pitchFamily="2" charset="2"/>
              </a:rPr>
              <a:t>eči-nazivi – samo kada je objekat prisutan, generalizacija značenja, uzbuđenje, obraćanje pažnje, ponavljanje (</a:t>
            </a:r>
            <a:r>
              <a:rPr lang="en-RS" i="1" dirty="0">
                <a:sym typeface="Wingdings" pitchFamily="2" charset="2"/>
              </a:rPr>
              <a:t>opta, eba, iba, vava</a:t>
            </a:r>
            <a:r>
              <a:rPr lang="en-RS" dirty="0">
                <a:sym typeface="Wingdings" pitchFamily="2" charset="2"/>
              </a:rPr>
              <a:t> i sl.)</a:t>
            </a:r>
          </a:p>
          <a:p>
            <a:r>
              <a:rPr lang="en-US" dirty="0">
                <a:sym typeface="Wingdings" pitchFamily="2" charset="2"/>
              </a:rPr>
              <a:t>H</a:t>
            </a:r>
            <a:r>
              <a:rPr lang="en-RS" dirty="0">
                <a:sym typeface="Wingdings" pitchFamily="2" charset="2"/>
              </a:rPr>
              <a:t>olofraze – jedna reč ima značenje rečenice (</a:t>
            </a:r>
            <a:r>
              <a:rPr lang="en-RS" i="1" dirty="0">
                <a:sym typeface="Wingdings" pitchFamily="2" charset="2"/>
              </a:rPr>
              <a:t>brm-brm</a:t>
            </a:r>
            <a:r>
              <a:rPr lang="en-RS" dirty="0">
                <a:sym typeface="Wingdings" pitchFamily="2" charset="2"/>
              </a:rPr>
              <a:t> = idu kola, vozimo se kolima; tata – tatine naočare tj. ovo je tatino; nosi  - mama ponesi me …)</a:t>
            </a:r>
          </a:p>
          <a:p>
            <a:r>
              <a:rPr lang="en-US" dirty="0">
                <a:sym typeface="Wingdings" pitchFamily="2" charset="2"/>
              </a:rPr>
              <a:t>D</a:t>
            </a:r>
            <a:r>
              <a:rPr lang="en-RS" dirty="0">
                <a:sym typeface="Wingdings" pitchFamily="2" charset="2"/>
              </a:rPr>
              <a:t>ete ne dolazi do shvatanja odnosa zato što je usvojilo jezičke kategorije koje restruktuiraju njegovo mišljenje; dete već razume neke odnose i značenja i njih unosi u usvajanje jezika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2859650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1520</Words>
  <Application>Microsoft Macintosh PowerPoint</Application>
  <PresentationFormat>Widescreen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Circuit</vt:lpstr>
      <vt:lpstr>Odnos govora i mišljenja</vt:lpstr>
      <vt:lpstr>Različite perspektive</vt:lpstr>
      <vt:lpstr>Pijaže - mišljenje</vt:lpstr>
      <vt:lpstr>Pijaže - govor</vt:lpstr>
      <vt:lpstr>Pijaže – odnos govora i mišljenja</vt:lpstr>
      <vt:lpstr>Pijaže – odnos govora i mišljenja: SM &amp; PO</vt:lpstr>
      <vt:lpstr>Pijaže – odnos govora i mišljenja: KO &amp; FO</vt:lpstr>
      <vt:lpstr>Kognitivistička teza</vt:lpstr>
      <vt:lpstr>Dokazi da saznanje prethodi jeziku</vt:lpstr>
      <vt:lpstr>Saznanje i usvajanje gramatike</vt:lpstr>
      <vt:lpstr>Saznanje i usvajanje gramatike: Eksperimenti i dokazi</vt:lpstr>
      <vt:lpstr>Jezik i operacije</vt:lpstr>
      <vt:lpstr>Kognitivistička teza</vt:lpstr>
      <vt:lpstr>Kognitivistička teza – blaža forma</vt:lpstr>
      <vt:lpstr>A sad nešto sasvim drugačije - vigotski</vt:lpstr>
      <vt:lpstr>Odnos mišljenja i govora: vigotski</vt:lpstr>
      <vt:lpstr>Odnos mišljenja i govora: vigotski</vt:lpstr>
      <vt:lpstr>Unutrašnji govor</vt:lpstr>
      <vt:lpstr>Egocentrični govor</vt:lpstr>
      <vt:lpstr>Egocentrični govor - vigotski</vt:lpstr>
      <vt:lpstr>Faze u razvoju svake funkcije</vt:lpstr>
      <vt:lpstr>Odnos govora i mišljenja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 govora i mišljenja</dc:title>
  <dc:creator>Ksenija Krstic</dc:creator>
  <cp:lastModifiedBy>Ksenija Krstic</cp:lastModifiedBy>
  <cp:revision>3</cp:revision>
  <dcterms:created xsi:type="dcterms:W3CDTF">2020-05-01T12:56:55Z</dcterms:created>
  <dcterms:modified xsi:type="dcterms:W3CDTF">2020-05-01T14:49:39Z</dcterms:modified>
</cp:coreProperties>
</file>