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66" autoAdjust="0"/>
  </p:normalViewPr>
  <p:slideViewPr>
    <p:cSldViewPr>
      <p:cViewPr varScale="1">
        <p:scale>
          <a:sx n="96" d="100"/>
          <a:sy n="96" d="100"/>
        </p:scale>
        <p:origin x="8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4C8CC9-C5C3-40A6-B8E2-22543705C3C3}" type="datetimeFigureOut">
              <a:rPr lang="sr-Latn-CS" smtClean="0"/>
              <a:pPr/>
              <a:t>9.10.2023.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65290AF-A87B-42E9-AFB4-3F8312C3EDC3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40968"/>
            <a:ext cx="8363272" cy="3528392"/>
          </a:xfrm>
        </p:spPr>
        <p:txBody>
          <a:bodyPr>
            <a:normAutofit fontScale="92500"/>
          </a:bodyPr>
          <a:lstStyle/>
          <a:p>
            <a:pPr algn="l">
              <a:buFont typeface="Arial" pitchFamily="34" charset="0"/>
              <a:buChar char="•"/>
            </a:pPr>
            <a:r>
              <a:rPr lang="hr-HR" b="1" dirty="0" smtClean="0"/>
              <a:t>Periodizacija ljudskog razvoja-  životni </a:t>
            </a:r>
            <a:r>
              <a:rPr lang="hr-HR" b="1" dirty="0" smtClean="0"/>
              <a:t>ciklus (kontinuitet vs. diskontinuitet; kvantitativne vs. </a:t>
            </a:r>
            <a:r>
              <a:rPr lang="hr-HR" b="1" dirty="0"/>
              <a:t>k</a:t>
            </a:r>
            <a:r>
              <a:rPr lang="hr-HR" b="1" dirty="0" smtClean="0"/>
              <a:t>valitativne promene)</a:t>
            </a:r>
            <a:endParaRPr lang="hr-HR" b="1" dirty="0" smtClean="0"/>
          </a:p>
          <a:p>
            <a:pPr algn="l">
              <a:buFont typeface="Arial" pitchFamily="34" charset="0"/>
              <a:buChar char="•"/>
            </a:pPr>
            <a:r>
              <a:rPr lang="hr-HR" b="1" dirty="0" smtClean="0"/>
              <a:t>Faktori uticaja na periodizaciju</a:t>
            </a:r>
          </a:p>
          <a:p>
            <a:pPr algn="l">
              <a:buFont typeface="Arial" pitchFamily="34" charset="0"/>
              <a:buChar char="•"/>
            </a:pPr>
            <a:r>
              <a:rPr lang="hr-HR" b="1" dirty="0" smtClean="0"/>
              <a:t>Faze </a:t>
            </a:r>
            <a:r>
              <a:rPr lang="hr-HR" b="1" dirty="0"/>
              <a:t>životnog </a:t>
            </a:r>
            <a:r>
              <a:rPr lang="hr-HR" b="1" dirty="0" smtClean="0"/>
              <a:t>ciklusa</a:t>
            </a:r>
          </a:p>
          <a:p>
            <a:pPr algn="l">
              <a:buFont typeface="Arial" pitchFamily="34" charset="0"/>
              <a:buChar char="•"/>
            </a:pPr>
            <a:r>
              <a:rPr lang="hr-HR" b="1" dirty="0" smtClean="0"/>
              <a:t>Nove faze</a:t>
            </a:r>
            <a:r>
              <a:rPr lang="hr-HR" b="1" dirty="0" smtClean="0"/>
              <a:t>?</a:t>
            </a:r>
          </a:p>
          <a:p>
            <a:pPr algn="l">
              <a:buFont typeface="Arial" pitchFamily="34" charset="0"/>
              <a:buChar char="•"/>
            </a:pPr>
            <a:r>
              <a:rPr lang="hr-HR" b="1" dirty="0" smtClean="0"/>
              <a:t>Sistemsko-ekološka perspektiva</a:t>
            </a:r>
            <a:endParaRPr lang="en-US" b="1" dirty="0" smtClean="0"/>
          </a:p>
          <a:p>
            <a:pPr algn="l">
              <a:buFont typeface="Arial" pitchFamily="34" charset="0"/>
              <a:buChar char="•"/>
            </a:pPr>
            <a:r>
              <a:rPr lang="en-US" b="1" dirty="0" err="1" smtClean="0"/>
              <a:t>Poklapanje</a:t>
            </a:r>
            <a:r>
              <a:rPr lang="en-US" b="1" dirty="0" smtClean="0"/>
              <a:t> </a:t>
            </a:r>
            <a:r>
              <a:rPr lang="en-US" b="1" dirty="0" err="1" smtClean="0"/>
              <a:t>individualnih</a:t>
            </a:r>
            <a:r>
              <a:rPr lang="en-US" b="1" dirty="0" smtClean="0"/>
              <a:t> </a:t>
            </a:r>
            <a:r>
              <a:rPr lang="hr-H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porodi</a:t>
            </a:r>
            <a:r>
              <a:rPr lang="hr-HR" b="1" dirty="0"/>
              <a:t>čnih </a:t>
            </a:r>
            <a:r>
              <a:rPr lang="en-US" b="1" dirty="0" err="1"/>
              <a:t>faza</a:t>
            </a:r>
            <a:r>
              <a:rPr lang="hr-HR" b="1" dirty="0"/>
              <a:t> </a:t>
            </a:r>
            <a:r>
              <a:rPr lang="hr-HR" b="1" dirty="0"/>
              <a:t>-</a:t>
            </a:r>
            <a:r>
              <a:rPr lang="en-US" b="1" dirty="0" smtClean="0"/>
              <a:t> </a:t>
            </a:r>
            <a:r>
              <a:rPr lang="en-US" b="1" dirty="0" err="1" smtClean="0"/>
              <a:t>socijaln</a:t>
            </a:r>
            <a:r>
              <a:rPr lang="hr-HR" b="1" dirty="0" smtClean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ulog</a:t>
            </a:r>
            <a:r>
              <a:rPr lang="hr-HR" b="1" dirty="0" smtClean="0"/>
              <a:t>e</a:t>
            </a:r>
            <a:r>
              <a:rPr lang="en-US" b="1" dirty="0" smtClean="0"/>
              <a:t>,</a:t>
            </a:r>
            <a:endParaRPr lang="hr-HR" b="1" dirty="0"/>
          </a:p>
          <a:p>
            <a:pPr algn="l">
              <a:buFont typeface="Arial" pitchFamily="34" charset="0"/>
              <a:buChar char="•"/>
            </a:pPr>
            <a:r>
              <a:rPr lang="hr-HR" b="1" dirty="0"/>
              <a:t>Karakteristike periodizacije- početak, kraj, trajanje</a:t>
            </a:r>
            <a:endParaRPr lang="hr-HR" b="1" dirty="0"/>
          </a:p>
          <a:p>
            <a:pPr algn="l">
              <a:buFont typeface="Arial" pitchFamily="34" charset="0"/>
              <a:buChar char="•"/>
            </a:pPr>
            <a:endParaRPr lang="sr-Latn-C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Životni ciklus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1"/>
                </a:solidFill>
              </a:rPr>
              <a:t>  </a:t>
            </a:r>
            <a:r>
              <a:rPr lang="hr-HR" sz="4400" b="1" dirty="0" smtClean="0">
                <a:solidFill>
                  <a:schemeClr val="accent1"/>
                </a:solidFill>
              </a:rPr>
              <a:t>Faze životnog ciklusa</a:t>
            </a:r>
            <a:endParaRPr lang="sr-Latn-CS" sz="4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714488"/>
            <a:ext cx="7744374" cy="48828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sz="3200" b="1" dirty="0" smtClean="0"/>
              <a:t>Sedam perioda od začeća do smrti:</a:t>
            </a:r>
          </a:p>
          <a:p>
            <a:pPr>
              <a:buNone/>
            </a:pPr>
            <a:endParaRPr lang="hr-HR" sz="3200" b="1" dirty="0" smtClean="0"/>
          </a:p>
          <a:p>
            <a:r>
              <a:rPr lang="hr-HR" sz="3200" dirty="0" smtClean="0"/>
              <a:t>prenatalni period - meseci od začeća do rođenja</a:t>
            </a:r>
          </a:p>
          <a:p>
            <a:r>
              <a:rPr lang="hr-HR" sz="3200" dirty="0" smtClean="0"/>
              <a:t>odojaštvo – prva godina života do 2.</a:t>
            </a:r>
            <a:r>
              <a:rPr lang="en-US" sz="3200" dirty="0" smtClean="0"/>
              <a:t>5</a:t>
            </a:r>
            <a:r>
              <a:rPr lang="hr-HR" sz="3200" dirty="0" smtClean="0"/>
              <a:t> godine</a:t>
            </a:r>
          </a:p>
          <a:p>
            <a:r>
              <a:rPr lang="hr-HR" sz="3200" dirty="0" smtClean="0"/>
              <a:t>rano detinjstvo- 2.5 - 6. godine</a:t>
            </a:r>
          </a:p>
          <a:p>
            <a:r>
              <a:rPr lang="hr-HR" sz="3200" dirty="0" smtClean="0"/>
              <a:t>srednje detinjstvo- </a:t>
            </a:r>
            <a:r>
              <a:rPr lang="hr-HR" sz="3200" dirty="0"/>
              <a:t>6</a:t>
            </a:r>
            <a:r>
              <a:rPr lang="hr-HR" sz="3200" dirty="0" smtClean="0"/>
              <a:t>-12. godine</a:t>
            </a:r>
          </a:p>
          <a:p>
            <a:r>
              <a:rPr lang="hr-HR" sz="3200" dirty="0" smtClean="0"/>
              <a:t>adolescencija- 12-19</a:t>
            </a:r>
            <a:r>
              <a:rPr lang="en-US" sz="3200" dirty="0" smtClean="0"/>
              <a:t>?</a:t>
            </a:r>
            <a:r>
              <a:rPr lang="hr-HR" sz="3200" dirty="0" smtClean="0"/>
              <a:t>. godine</a:t>
            </a:r>
          </a:p>
          <a:p>
            <a:r>
              <a:rPr lang="hr-HR" sz="3200" dirty="0" smtClean="0"/>
              <a:t>zrelo doba- 19</a:t>
            </a:r>
            <a:r>
              <a:rPr lang="en-US" sz="3200" dirty="0" smtClean="0"/>
              <a:t> (21, pa i vi</a:t>
            </a:r>
            <a:r>
              <a:rPr lang="sr-Latn-RS" sz="3200" dirty="0" smtClean="0"/>
              <a:t>še)</a:t>
            </a:r>
            <a:r>
              <a:rPr lang="hr-HR" sz="3200" dirty="0" smtClean="0"/>
              <a:t>-</a:t>
            </a:r>
            <a:r>
              <a:rPr lang="en-US" sz="3200" dirty="0" smtClean="0"/>
              <a:t> </a:t>
            </a:r>
            <a:r>
              <a:rPr lang="hr-HR" sz="3200" dirty="0" smtClean="0"/>
              <a:t>65.godine</a:t>
            </a:r>
          </a:p>
          <a:p>
            <a:r>
              <a:rPr lang="hr-HR" sz="3200" dirty="0" smtClean="0"/>
              <a:t>doba starosti- 65 (manje ili više?)- do smrti</a:t>
            </a:r>
          </a:p>
          <a:p>
            <a:endParaRPr lang="hr-H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911024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/>
            </a:r>
            <a:br>
              <a:rPr lang="hr-HR" b="1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>    </a:t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hr-HR" sz="5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hr-HR" sz="5400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hr-HR" sz="5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hr-HR" sz="5400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hr-HR" sz="54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hr-HR" sz="5400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hr-HR" b="1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</a:rPr>
              <a:t>Stadijumi razvoja </a:t>
            </a:r>
            <a:endParaRPr lang="sr-Latn-CS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2721007"/>
              </p:ext>
            </p:extLst>
          </p:nvPr>
        </p:nvGraphicFramePr>
        <p:xfrm>
          <a:off x="467545" y="1268760"/>
          <a:ext cx="8136905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7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7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406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Times New Roman"/>
                          <a:ea typeface="Times New Roman"/>
                        </a:rPr>
                        <a:t>Konvencionalni</a:t>
                      </a:r>
                      <a:endParaRPr lang="sr-Latn-C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Times New Roman"/>
                          <a:ea typeface="Times New Roman"/>
                        </a:rPr>
                        <a:t>Pijaže</a:t>
                      </a:r>
                      <a:endParaRPr lang="sr-Latn-C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Times New Roman"/>
                          <a:ea typeface="Times New Roman"/>
                        </a:rPr>
                        <a:t>Frojd</a:t>
                      </a:r>
                      <a:endParaRPr lang="sr-Latn-C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Times New Roman"/>
                          <a:ea typeface="Times New Roman"/>
                        </a:rPr>
                        <a:t>Erikson</a:t>
                      </a:r>
                      <a:endParaRPr lang="sr-Latn-C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latin typeface="Times New Roman"/>
                          <a:ea typeface="Times New Roman"/>
                        </a:rPr>
                        <a:t>Vigotski</a:t>
                      </a:r>
                      <a:endParaRPr lang="sr-Latn-C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odojaštvo 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rođenje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½)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senzomotorni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oralni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poverenje vs. nepoverenje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afilijacija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analni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autonomija vs. stid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rano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detinjstvo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(2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½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preoperacionalni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falusni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inicijativa vs. krivica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igra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srednje detinjstvo (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konkretne operacije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latencija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marljivost vs. inferiornost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učenje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dolescencija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19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formalne operacije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genitalni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identitet vs. zbrka uloga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vršnjačka aktivnost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intimnost vs. izolacija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zrelo doba </a:t>
                      </a:r>
                      <a:endParaRPr lang="hr-HR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(19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65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)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proizvodnost vs. stagnacija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rad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starije</a:t>
                      </a:r>
                      <a:r>
                        <a:rPr lang="hr-HR" sz="1600" baseline="0" dirty="0" smtClean="0">
                          <a:latin typeface="Times New Roman"/>
                          <a:ea typeface="Times New Roman"/>
                        </a:rPr>
                        <a:t> doba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65 –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smrt)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latin typeface="Times New Roman"/>
                          <a:ea typeface="Times New Roman"/>
                        </a:rPr>
                        <a:t>integritet vs. očaj</a:t>
                      </a:r>
                      <a:endParaRPr lang="sr-Latn-C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teoretisanje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363272" cy="850106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>
                <a:solidFill>
                  <a:schemeClr val="accent1"/>
                </a:solidFill>
              </a:rPr>
              <a:t>B</a:t>
            </a:r>
            <a:r>
              <a:rPr lang="en-US" sz="3600" b="1" dirty="0" err="1" smtClean="0">
                <a:solidFill>
                  <a:schemeClr val="accent1"/>
                </a:solidFill>
              </a:rPr>
              <a:t>io</a:t>
            </a:r>
            <a:r>
              <a:rPr lang="en-US" sz="3600" b="1" dirty="0" smtClean="0">
                <a:solidFill>
                  <a:schemeClr val="accent1"/>
                </a:solidFill>
              </a:rPr>
              <a:t>-</a:t>
            </a:r>
            <a:r>
              <a:rPr lang="sr-Latn-RS" sz="3600" b="1" dirty="0" smtClean="0">
                <a:solidFill>
                  <a:schemeClr val="accent1"/>
                </a:solidFill>
              </a:rPr>
              <a:t>psiho-</a:t>
            </a:r>
            <a:r>
              <a:rPr lang="en-US" sz="3600" b="1" dirty="0" err="1" smtClean="0">
                <a:solidFill>
                  <a:schemeClr val="accent1"/>
                </a:solidFill>
              </a:rPr>
              <a:t>soci</a:t>
            </a:r>
            <a:r>
              <a:rPr lang="sr-Latn-RS" sz="3600" b="1" dirty="0" smtClean="0">
                <a:solidFill>
                  <a:schemeClr val="accent1"/>
                </a:solidFill>
              </a:rPr>
              <a:t>jalni </a:t>
            </a:r>
            <a:r>
              <a:rPr lang="en-US" sz="3600" b="1" dirty="0" err="1" smtClean="0">
                <a:solidFill>
                  <a:schemeClr val="accent1"/>
                </a:solidFill>
              </a:rPr>
              <a:t>preokreti</a:t>
            </a:r>
            <a:r>
              <a:rPr lang="en-US" sz="3600" b="1" dirty="0" smtClean="0">
                <a:solidFill>
                  <a:schemeClr val="accent1"/>
                </a:solidFill>
              </a:rPr>
              <a:t> u </a:t>
            </a:r>
            <a:r>
              <a:rPr lang="en-US" sz="3600" b="1" dirty="0" err="1" smtClean="0">
                <a:solidFill>
                  <a:schemeClr val="accent1"/>
                </a:solidFill>
              </a:rPr>
              <a:t>razvoju</a:t>
            </a:r>
            <a:endParaRPr lang="sr-Latn-CS" sz="36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04905816"/>
              </p:ext>
            </p:extLst>
          </p:nvPr>
        </p:nvGraphicFramePr>
        <p:xfrm>
          <a:off x="539552" y="760438"/>
          <a:ext cx="8291264" cy="5965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1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Razvojni period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Tačka preokreta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Istaknute promene u trenutku preokreta 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i karakteristike stadijuma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1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Prenatalni</a:t>
                      </a: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Rano odojaštvo 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(rođenje –2 ½ meseca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srednje 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odojaštvo 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2 ½ -9 meseci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kasno odojaštvo 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9-30 meseci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rano detinjstvo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(2 ½ - 6 god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srednje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detinjstvo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(6-12 god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adolescencija </a:t>
                      </a:r>
                      <a:endParaRPr lang="en-U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12-19 god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zrelost </a:t>
                      </a: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(19+  )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Začeće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Rođenje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hr-HR" sz="1600" i="1" dirty="0">
                          <a:latin typeface="Times New Roman"/>
                          <a:ea typeface="Times New Roman"/>
                        </a:rPr>
                        <a:t>½ meseca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7 </a:t>
                      </a:r>
                      <a:r>
                        <a:rPr lang="hr-HR" sz="1600" i="1" dirty="0">
                          <a:latin typeface="Times New Roman"/>
                          <a:ea typeface="Times New Roman"/>
                        </a:rPr>
                        <a:t>– 9 meseci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24-30 meseci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5-7 </a:t>
                      </a:r>
                      <a:r>
                        <a:rPr lang="hr-HR" sz="1600" i="1" dirty="0">
                          <a:latin typeface="Times New Roman"/>
                          <a:ea typeface="Times New Roman"/>
                        </a:rPr>
                        <a:t>godina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11-12 </a:t>
                      </a:r>
                      <a:r>
                        <a:rPr lang="hr-HR" sz="1600" i="1" dirty="0">
                          <a:latin typeface="Times New Roman"/>
                          <a:ea typeface="Times New Roman"/>
                        </a:rPr>
                        <a:t>godina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1" dirty="0" smtClean="0">
                          <a:latin typeface="Times New Roman"/>
                          <a:ea typeface="Times New Roman"/>
                        </a:rPr>
                        <a:t>19-21 </a:t>
                      </a:r>
                      <a:r>
                        <a:rPr lang="hr-HR" sz="1600" i="1" dirty="0">
                          <a:latin typeface="Times New Roman"/>
                          <a:ea typeface="Times New Roman"/>
                        </a:rPr>
                        <a:t>godine</a:t>
                      </a: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Times New Roman"/>
                          <a:ea typeface="Times New Roman"/>
                        </a:rPr>
                        <a:t>Formiranje osnovnih </a:t>
                      </a:r>
                      <a:r>
                        <a:rPr lang="hr-HR" sz="1600" dirty="0" smtClean="0">
                          <a:latin typeface="Times New Roman"/>
                          <a:ea typeface="Times New Roman"/>
                        </a:rPr>
                        <a:t>organa</a:t>
                      </a:r>
                      <a:endParaRPr lang="sr-Latn-CS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Prelazak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na život van utrobe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Socijalni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osmeh; novi kvalitet majčinskog </a:t>
                      </a: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osećanja</a:t>
                      </a: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Razvoj pamćenja i semzomotornih sposobnosti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Zabrinutost zbog novina; strah od stranaca; vezivanje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Simboličko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mišljenje; izdvijena svest o sebi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Gramatički jezik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Upadljivo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nejednaki nivoi postignuća; polni identitet; sociodramska igra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Odgovornost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za zadatke van nadzora odraslih; </a:t>
                      </a: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Aktivnost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vršnjačke grupe; igre sa pravilima; </a:t>
                      </a: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Polno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sazrevanje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Polno orijentisana socijalna aktivnost</a:t>
                      </a: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formalno mišljenje</a:t>
                      </a: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1600" i="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Integracija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identiteta; 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600" i="0" dirty="0" smtClean="0">
                          <a:latin typeface="Times New Roman"/>
                          <a:ea typeface="Times New Roman"/>
                        </a:rPr>
                        <a:t>Preokret </a:t>
                      </a:r>
                      <a:r>
                        <a:rPr lang="hr-HR" sz="1600" i="0" dirty="0">
                          <a:latin typeface="Times New Roman"/>
                          <a:ea typeface="Times New Roman"/>
                        </a:rPr>
                        <a:t>ka primarnoj odgovornosti prema sebi i podizanje sledeće generacije</a:t>
                      </a:r>
                      <a:endParaRPr lang="sr-Latn-CS" sz="1600" i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1336</TotalTime>
  <Words>392</Words>
  <Application>Microsoft Office PowerPoint</Application>
  <PresentationFormat>On-screen Show (4:3)</PresentationFormat>
  <Paragraphs>141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Franklin Gothic Book</vt:lpstr>
      <vt:lpstr>Perpetua</vt:lpstr>
      <vt:lpstr>Times New Roman</vt:lpstr>
      <vt:lpstr>Wingdings 2</vt:lpstr>
      <vt:lpstr>Equity</vt:lpstr>
      <vt:lpstr>Životni ciklus</vt:lpstr>
      <vt:lpstr>  Faze životnog ciklusa</vt:lpstr>
      <vt:lpstr>            Stadijumi razvoja </vt:lpstr>
      <vt:lpstr>Bio-psiho-socijalni preokreti u razvoju</vt:lpstr>
    </vt:vector>
  </TitlesOfParts>
  <Company>Samostalni zanatlija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RAZVOJNA PSIHOLOGIJA</dc:title>
  <dc:creator>Stefan Ignjatovic</dc:creator>
  <cp:lastModifiedBy>Tamara</cp:lastModifiedBy>
  <cp:revision>106</cp:revision>
  <dcterms:created xsi:type="dcterms:W3CDTF">2009-10-07T08:04:06Z</dcterms:created>
  <dcterms:modified xsi:type="dcterms:W3CDTF">2023-10-09T08:16:19Z</dcterms:modified>
</cp:coreProperties>
</file>