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30"/>
  </p:notesMasterIdLst>
  <p:sldIdLst>
    <p:sldId id="269" r:id="rId2"/>
    <p:sldId id="256" r:id="rId3"/>
    <p:sldId id="273" r:id="rId4"/>
    <p:sldId id="259" r:id="rId5"/>
    <p:sldId id="260" r:id="rId6"/>
    <p:sldId id="265" r:id="rId7"/>
    <p:sldId id="274" r:id="rId8"/>
    <p:sldId id="275" r:id="rId9"/>
    <p:sldId id="300" r:id="rId10"/>
    <p:sldId id="299" r:id="rId11"/>
    <p:sldId id="276" r:id="rId12"/>
    <p:sldId id="302" r:id="rId13"/>
    <p:sldId id="303" r:id="rId14"/>
    <p:sldId id="277" r:id="rId15"/>
    <p:sldId id="281" r:id="rId16"/>
    <p:sldId id="278" r:id="rId17"/>
    <p:sldId id="301" r:id="rId18"/>
    <p:sldId id="282" r:id="rId19"/>
    <p:sldId id="283" r:id="rId20"/>
    <p:sldId id="286" r:id="rId21"/>
    <p:sldId id="296" r:id="rId22"/>
    <p:sldId id="297" r:id="rId23"/>
    <p:sldId id="289" r:id="rId24"/>
    <p:sldId id="290" r:id="rId25"/>
    <p:sldId id="292" r:id="rId26"/>
    <p:sldId id="293" r:id="rId27"/>
    <p:sldId id="294" r:id="rId28"/>
    <p:sldId id="298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8404C82-F60E-4DE7-AF4D-71EC42CF9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7602E-D8DF-4CFE-8675-1A7CD6BC5FF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B281DF-3FC5-4C19-8861-D2D9EB28C70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A84226A-860E-40A5-BCFC-58CD23D2B9A1}" type="slidenum">
              <a:rPr lang="en-US" sz="1200"/>
              <a:pPr algn="r"/>
              <a:t>3</a:t>
            </a:fld>
            <a:endParaRPr lang="en-US" sz="120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944F9-6527-46F7-8CFA-FAD154EC66C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E6F327-2CE6-4980-B885-48FC50F0DF7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4D2DAB-7E7E-4A07-AED3-DBD5B2AC1D1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D2B9C4-8BF7-4666-AB51-95786124E7CD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FC8613A-5590-458B-9CC8-BB614CB2E71B}" type="slidenum">
              <a:rPr lang="en-US" sz="1200"/>
              <a:pPr algn="r"/>
              <a:t>28</a:t>
            </a:fld>
            <a:endParaRPr lang="en-US" sz="120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D7003-4B39-4F11-89CC-BEDC421D0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33B3A-C0E3-479D-B149-9AB5EA426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6F490-8A44-4C8E-B337-D89D0E66C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B03A5-F289-45D5-B396-80896EA0B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EDC00-6432-4479-ADA3-296E8D9F5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23991-75D5-4D74-966E-390854352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54B1B-3B04-4DA6-98AD-D8C97DA7A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FB6C2-4D1B-4ABF-B458-BF122C96B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BBD7C-00CA-4416-8027-3683F3B62B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553D2-2975-43E6-AD36-A61B27263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517DE-CA47-4058-883B-ED523ADF9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378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3789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789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ZW"/>
              <a:t>© PA Council of Mediators – www.pamediation.org</a:t>
            </a:r>
            <a:endParaRPr lang="en-US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6D74940-EB55-4A96-AEE2-915FA57BA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>
            <p:ph type="subTitle" idx="4294967295"/>
          </p:nvPr>
        </p:nvSpPr>
        <p:spPr>
          <a:xfrm>
            <a:off x="381000" y="1295400"/>
            <a:ext cx="8458200" cy="51816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sr-Latn-CS" sz="3200" b="1" smtClean="0"/>
              <a:t>Rešavanje</a:t>
            </a:r>
            <a:r>
              <a:rPr lang="en-US" sz="3200" b="1" smtClean="0"/>
              <a:t> </a:t>
            </a:r>
            <a:endParaRPr lang="sr-Latn-CS" sz="3200" b="1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b="1" smtClean="0"/>
              <a:t>	</a:t>
            </a:r>
            <a:r>
              <a:rPr lang="sr-Latn-CS" sz="3200" b="1" smtClean="0"/>
              <a:t>Sukoba</a:t>
            </a:r>
            <a:r>
              <a:rPr lang="en-US" sz="3200" b="1" smtClean="0"/>
              <a:t> </a:t>
            </a:r>
            <a:endParaRPr lang="sr-Latn-CS" sz="3200" b="1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b="1" smtClean="0"/>
              <a:t>		</a:t>
            </a:r>
            <a:r>
              <a:rPr lang="sr-Latn-CS" sz="3200" b="1" smtClean="0"/>
              <a:t>Kroz </a:t>
            </a:r>
            <a:r>
              <a:rPr lang="en-US" sz="3200" b="1" smtClean="0"/>
              <a:t> </a:t>
            </a:r>
            <a:endParaRPr lang="sr-Latn-CS" sz="3200" b="1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b="1" smtClean="0"/>
              <a:t>			Medi</a:t>
            </a:r>
            <a:r>
              <a:rPr lang="sr-Latn-CS" sz="3200" b="1" smtClean="0"/>
              <a:t>j</a:t>
            </a:r>
            <a:r>
              <a:rPr lang="en-US" sz="3200" b="1" smtClean="0"/>
              <a:t>a</a:t>
            </a:r>
            <a:r>
              <a:rPr lang="sr-Latn-CS" sz="3200" b="1" smtClean="0"/>
              <a:t>ciju</a:t>
            </a:r>
            <a:r>
              <a:rPr lang="en-US" smtClean="0"/>
              <a:t>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810000"/>
            <a:ext cx="3276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4114800" y="1981200"/>
            <a:ext cx="45720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sr-Latn-CS"/>
              <a:t>Tipovi medijacije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sr-Latn-CS" sz="4000" b="1" smtClean="0">
                <a:latin typeface="Arial Unicode MS" pitchFamily="34" charset="-128"/>
              </a:rPr>
              <a:t>Komponente implicitnih pogleda medijatora</a:t>
            </a:r>
            <a:r>
              <a:rPr lang="en-US" sz="4000" b="1" smtClean="0">
                <a:latin typeface="Arial Unicode MS" pitchFamily="34" charset="-128"/>
              </a:rPr>
              <a:t>: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smtClean="0"/>
          </a:p>
          <a:p>
            <a:r>
              <a:rPr lang="sr-Latn-CS" smtClean="0"/>
              <a:t>Osnaživanje klijenata</a:t>
            </a:r>
            <a:r>
              <a:rPr lang="en-US" smtClean="0"/>
              <a:t> </a:t>
            </a:r>
          </a:p>
          <a:p>
            <a:r>
              <a:rPr lang="sr-Latn-CS" smtClean="0"/>
              <a:t>Poverljivost </a:t>
            </a:r>
            <a:r>
              <a:rPr lang="en-US" smtClean="0"/>
              <a:t> </a:t>
            </a:r>
          </a:p>
          <a:p>
            <a:r>
              <a:rPr lang="sr-Latn-CS" smtClean="0"/>
              <a:t>Efikasnost </a:t>
            </a:r>
            <a:r>
              <a:rPr lang="en-US" smtClean="0"/>
              <a:t> </a:t>
            </a:r>
          </a:p>
          <a:p>
            <a:r>
              <a:rPr lang="sr-Latn-CS" smtClean="0"/>
              <a:t>Neutralnost </a:t>
            </a:r>
            <a:r>
              <a:rPr lang="en-US" smtClean="0"/>
              <a:t> </a:t>
            </a:r>
          </a:p>
          <a:p>
            <a:r>
              <a:rPr lang="sr-Latn-CS" smtClean="0"/>
              <a:t>Poverenje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77813"/>
            <a:ext cx="8458200" cy="1143000"/>
          </a:xfrm>
        </p:spPr>
        <p:txBody>
          <a:bodyPr/>
          <a:lstStyle/>
          <a:p>
            <a:r>
              <a:rPr lang="sr-Latn-CS" smtClean="0"/>
              <a:t>TIPOVI – STILOVI MEDIJACIJE</a:t>
            </a:r>
            <a:r>
              <a:rPr lang="en-US" smtClean="0"/>
              <a:t> (1)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600200"/>
            <a:ext cx="83820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Latn-CS" sz="2600" b="1" i="1" smtClean="0"/>
              <a:t>Evaluativna medijacija – </a:t>
            </a:r>
            <a:r>
              <a:rPr lang="sr-Latn-CS" sz="2600" smtClean="0"/>
              <a:t>fokusirana na procenu situacije i predlaganje realističnih, sprovodivih rešenja</a:t>
            </a:r>
            <a:r>
              <a:rPr lang="en-US" sz="2600" smtClean="0"/>
              <a:t>.</a:t>
            </a:r>
            <a:r>
              <a:rPr lang="en-US" sz="22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Aktivnija uloga medijatora</a:t>
            </a:r>
            <a:r>
              <a:rPr lang="sr-Latn-CS" sz="2400" smtClean="0"/>
              <a:t> u vođenju učesnika ka rešenju</a:t>
            </a:r>
            <a:endParaRPr lang="en-US" sz="2400" smtClean="0"/>
          </a:p>
          <a:p>
            <a:pPr lvl="1">
              <a:lnSpc>
                <a:spcPct val="80000"/>
              </a:lnSpc>
            </a:pPr>
            <a:r>
              <a:rPr lang="en-US" sz="2400" smtClean="0"/>
              <a:t>Dominira fokus na pravima stranaka nad njihovim interesima. </a:t>
            </a:r>
          </a:p>
          <a:p>
            <a:pPr lvl="1">
              <a:lnSpc>
                <a:spcPct val="80000"/>
              </a:lnSpc>
            </a:pPr>
            <a:r>
              <a:rPr lang="en-US" sz="2400" smtClean="0"/>
              <a:t>Medijator </a:t>
            </a:r>
            <a:r>
              <a:rPr lang="sr-Latn-CS" sz="2400" smtClean="0"/>
              <a:t>će 1) saslušati obe strane, 2) eksplicirati moguće ishode (na sudu)</a:t>
            </a:r>
          </a:p>
          <a:p>
            <a:pPr lvl="1">
              <a:lnSpc>
                <a:spcPct val="80000"/>
              </a:lnSpc>
            </a:pPr>
            <a:r>
              <a:rPr lang="sr-Latn-CS" sz="2400" smtClean="0"/>
              <a:t>Evaluira na osnovu prava i pravednosti/”objektivnosti” </a:t>
            </a:r>
          </a:p>
          <a:p>
            <a:pPr lvl="1">
              <a:lnSpc>
                <a:spcPct val="80000"/>
              </a:lnSpc>
            </a:pPr>
            <a:r>
              <a:rPr lang="sr-Latn-CS" sz="2400" smtClean="0"/>
              <a:t>Sam medijator traga za rešenjem poštujući principe </a:t>
            </a:r>
            <a:endParaRPr lang="en-US" sz="2400" smtClean="0"/>
          </a:p>
          <a:p>
            <a:pPr>
              <a:lnSpc>
                <a:spcPct val="80000"/>
              </a:lnSpc>
            </a:pPr>
            <a:endParaRPr lang="en-US" sz="2400" smtClean="0"/>
          </a:p>
          <a:p>
            <a:pPr lvl="2">
              <a:lnSpc>
                <a:spcPct val="80000"/>
              </a:lnSpc>
              <a:buFont typeface="Wingdings" pitchFamily="2" charset="2"/>
              <a:buNone/>
            </a:pPr>
            <a:endParaRPr lang="sr-Latn-CS" sz="20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sr-Latn-CS" sz="3800" smtClean="0"/>
              <a:t>TIPOVI – STILOVI MEDIJACIJE</a:t>
            </a:r>
            <a:r>
              <a:rPr lang="en-US" sz="3800" smtClean="0"/>
              <a:t> (2)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153400" cy="4530725"/>
          </a:xfrm>
        </p:spPr>
        <p:txBody>
          <a:bodyPr/>
          <a:lstStyle/>
          <a:p>
            <a:r>
              <a:rPr lang="sr-Latn-CS" sz="2600" b="1" i="1" smtClean="0"/>
              <a:t>Facilitativna medijacija</a:t>
            </a:r>
            <a:r>
              <a:rPr lang="en-US" sz="2600" smtClean="0"/>
              <a:t> </a:t>
            </a:r>
            <a:r>
              <a:rPr lang="sr-Latn-CS" sz="2600" smtClean="0"/>
              <a:t>– Naglasak na slobodi i poverenju u to da su učesnici u stanju sami da dođu do rešenja. </a:t>
            </a:r>
          </a:p>
          <a:p>
            <a:pPr lvl="1"/>
            <a:r>
              <a:rPr lang="sr-Latn-CS" sz="2400" smtClean="0"/>
              <a:t>Omogućava stranama u sukobu da zadrže kontrolu nad procesom medijacije</a:t>
            </a:r>
          </a:p>
          <a:p>
            <a:pPr lvl="1"/>
            <a:r>
              <a:rPr lang="sr-Latn-CS" sz="2400" smtClean="0"/>
              <a:t>Medijator ne daje mišljenje o rešenju, već facilitira osvešćivanje interesa koji se nalaze ispod ekspliciranih pozicija i pomaže stranama da i sam analizira opcije za rešenje.</a:t>
            </a:r>
          </a:p>
          <a:p>
            <a:pPr lvl="1"/>
            <a:r>
              <a:rPr lang="sr-Latn-CS" sz="2400" smtClean="0"/>
              <a:t>Ancenat je na procesu kojim će strane doći samostalno do rešenja</a:t>
            </a:r>
            <a:endParaRPr lang="en-US" sz="2400" smtClean="0"/>
          </a:p>
          <a:p>
            <a:pPr lvl="1"/>
            <a:endParaRPr lang="en-US" sz="2400" smtClean="0"/>
          </a:p>
          <a:p>
            <a:pPr lvl="2">
              <a:buFont typeface="Wingdings" pitchFamily="2" charset="2"/>
              <a:buNone/>
            </a:pPr>
            <a:endParaRPr lang="sr-Latn-CS" sz="2000" smtClean="0"/>
          </a:p>
          <a:p>
            <a:pPr lvl="1"/>
            <a:endParaRPr lang="en-US" sz="2000" smtClean="0"/>
          </a:p>
          <a:p>
            <a:pPr lvl="1"/>
            <a:endParaRPr lang="en-US" sz="2200" smtClean="0"/>
          </a:p>
          <a:p>
            <a:endParaRPr lang="en-US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sr-Latn-CS" sz="3800" smtClean="0"/>
              <a:t>TIPOVI – STILOVI MEDIJACIJE</a:t>
            </a:r>
            <a:r>
              <a:rPr lang="en-US" sz="3800" smtClean="0"/>
              <a:t> (3)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219200"/>
            <a:ext cx="86868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sz="2400" b="1" i="1" smtClean="0"/>
              <a:t>Transformativna medijacija* </a:t>
            </a:r>
            <a:r>
              <a:rPr lang="sr-Latn-CS" sz="2400" smtClean="0"/>
              <a:t>– slična facilitativnoj u toliko što se oslanja na i uvažava učesnike u kreiranju rešenjua, razlikuje se po cilju: promena i/li poboljšanje odnosa između učesnika – vodi razvoju, kako individualnom, tako i relacionom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Strane u sukobu struktuiraju proces i određuju ishode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Uloga medijatora je da pomogne stranama u sukobu da prepoznaju i prihvate vrednosti, interese, stanovišta druge strane.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Proces koji vodi boljoj komunikaciji i boljem razumevanju je, pored razrešavanja sukoba, usmeren i na promenu odnosa u smislu poboljšana. 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Često se koristi za sukobe koji su suštinski interpersonalni, relacioni</a:t>
            </a:r>
            <a:endParaRPr lang="en-US" sz="2200" smtClean="0"/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chemeClr val="hlink"/>
                </a:solidFill>
              </a:rPr>
              <a:t>*Baruch Bush,  R. i Folger, J. (1994) </a:t>
            </a:r>
            <a:r>
              <a:rPr lang="en-US" sz="2000" i="1" smtClean="0">
                <a:solidFill>
                  <a:schemeClr val="hlink"/>
                </a:solidFill>
              </a:rPr>
              <a:t>The Promise of Mediation</a:t>
            </a:r>
            <a:endParaRPr lang="en-US" sz="2100" smtClean="0">
              <a:solidFill>
                <a:schemeClr val="hlink"/>
              </a:solidFill>
            </a:endParaRPr>
          </a:p>
          <a:p>
            <a:pPr lvl="1">
              <a:lnSpc>
                <a:spcPct val="90000"/>
              </a:lnSpc>
            </a:pPr>
            <a:endParaRPr lang="en-US" sz="22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81000"/>
            <a:ext cx="7772400" cy="1143000"/>
          </a:xfrm>
        </p:spPr>
        <p:txBody>
          <a:bodyPr/>
          <a:lstStyle/>
          <a:p>
            <a:pPr algn="ctr"/>
            <a:r>
              <a:rPr lang="sr-Latn-CS" smtClean="0">
                <a:latin typeface="Arial Unicode MS" pitchFamily="34" charset="-128"/>
              </a:rPr>
              <a:t>Rizici</a:t>
            </a:r>
            <a:endParaRPr lang="en-US" smtClean="0">
              <a:latin typeface="Arial Unicode MS" pitchFamily="34" charset="-128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57400"/>
            <a:ext cx="7772400" cy="4073525"/>
          </a:xfrm>
        </p:spPr>
        <p:txBody>
          <a:bodyPr/>
          <a:lstStyle/>
          <a:p>
            <a:r>
              <a:rPr lang="sr-Latn-CS" smtClean="0"/>
              <a:t>Evaluativna: nepristrasnost, neutralnost, neodrživost rešenja, očuvane pozicije...</a:t>
            </a:r>
            <a:endParaRPr lang="en-US" smtClean="0"/>
          </a:p>
          <a:p>
            <a:pPr>
              <a:buFont typeface="Wingdings" pitchFamily="2" charset="2"/>
              <a:buNone/>
            </a:pPr>
            <a:endParaRPr lang="sr-Latn-CS" smtClean="0"/>
          </a:p>
          <a:p>
            <a:r>
              <a:rPr lang="sr-Latn-CS" smtClean="0"/>
              <a:t>Facilitativna i transformativna: </a:t>
            </a:r>
            <a:r>
              <a:rPr lang="en-US" smtClean="0"/>
              <a:t>m</a:t>
            </a:r>
            <a:r>
              <a:rPr lang="sr-Latn-CS" smtClean="0"/>
              <a:t>edijator je samo svedok dogovora, ne uzima moć</a:t>
            </a:r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685800"/>
            <a:ext cx="8153400" cy="5292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r-Latn-CS" b="1" smtClean="0"/>
              <a:t>Ipak, nezavisno od razlika, tri ključna koncepta medijacije važe za sva tri tipa:</a:t>
            </a:r>
          </a:p>
          <a:p>
            <a:pPr>
              <a:buFont typeface="Wingdings" pitchFamily="2" charset="2"/>
              <a:buNone/>
            </a:pPr>
            <a:endParaRPr lang="sr-Latn-CS" b="1" smtClean="0"/>
          </a:p>
          <a:p>
            <a:r>
              <a:rPr lang="sr-Latn-CS" smtClean="0"/>
              <a:t>Neutralnost medijatora – ne zauzima (se za) stranu </a:t>
            </a:r>
            <a:endParaRPr lang="en-US" smtClean="0"/>
          </a:p>
          <a:p>
            <a:endParaRPr lang="sr-Latn-CS" sz="800" smtClean="0"/>
          </a:p>
          <a:p>
            <a:r>
              <a:rPr lang="sr-Latn-CS" smtClean="0"/>
              <a:t>Poverljivost</a:t>
            </a:r>
            <a:r>
              <a:rPr lang="en-US" smtClean="0"/>
              <a:t> </a:t>
            </a:r>
          </a:p>
          <a:p>
            <a:endParaRPr lang="en-US" sz="800" smtClean="0"/>
          </a:p>
          <a:p>
            <a:r>
              <a:rPr lang="sr-Latn-CS" smtClean="0"/>
              <a:t>Učesnici određuju koje je rešenje za njih najprihvatljivije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b="1" smtClean="0">
                <a:latin typeface="Arial Unicode MS" pitchFamily="34" charset="-128"/>
              </a:rPr>
              <a:t>Cilj - ponovo:</a:t>
            </a:r>
            <a:endParaRPr lang="en-US" b="1" smtClean="0">
              <a:latin typeface="Arial Unicode MS" pitchFamily="34" charset="-128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057400"/>
            <a:ext cx="8305800" cy="4073525"/>
          </a:xfrm>
        </p:spPr>
        <p:txBody>
          <a:bodyPr/>
          <a:lstStyle/>
          <a:p>
            <a:r>
              <a:rPr lang="sr-Latn-CS" b="1" smtClean="0"/>
              <a:t>Osnovni cilj</a:t>
            </a:r>
            <a:r>
              <a:rPr lang="sr-Latn-CS" smtClean="0"/>
              <a:t>: Pomoć u postizanju obostrano zadovoljavajućeg rešenja, dogovora koga će se strane pridržavati i koji će obezbediti njihovu komunikaciju</a:t>
            </a:r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800" smtClean="0">
                <a:latin typeface="Arial" charset="0"/>
              </a:rPr>
              <a:t>Ipak, postoje razlike u nijansama u ulozi medijatora</a:t>
            </a:r>
            <a:endParaRPr lang="en-US" sz="3800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sz="2600" b="1" smtClean="0"/>
              <a:t>Evaluativna</a:t>
            </a:r>
            <a:r>
              <a:rPr lang="en-US" sz="2600" b="1" smtClean="0"/>
              <a:t>:</a:t>
            </a:r>
            <a:r>
              <a:rPr lang="en-US" sz="2600" smtClean="0"/>
              <a:t> </a:t>
            </a:r>
            <a:r>
              <a:rPr lang="sr-Latn-CS" sz="2600" smtClean="0"/>
              <a:t>zasnovana na uverenju da medijator treba da ima ekspertizu u oblasti predmeta sukoba da bi mogao da pomogne učesnicima da</a:t>
            </a:r>
            <a:r>
              <a:rPr lang="en-US" sz="260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Procene dobre i loše strane svoje pozicije – šanse da dobiju i izgube parnicu... i</a:t>
            </a:r>
            <a:r>
              <a:rPr lang="en-US" sz="220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Rade na postizanju dogovora</a:t>
            </a:r>
            <a:r>
              <a:rPr lang="en-US" sz="2200" smtClean="0"/>
              <a:t>. </a:t>
            </a:r>
            <a:endParaRPr lang="sr-Latn-CS" sz="2200" smtClean="0"/>
          </a:p>
          <a:p>
            <a:pPr lvl="1">
              <a:lnSpc>
                <a:spcPct val="90000"/>
              </a:lnSpc>
            </a:pPr>
            <a:r>
              <a:rPr lang="sr-Latn-CS" sz="2200" smtClean="0"/>
              <a:t>Medijator kontroliše proces, ali i sugeriše moguća rešenja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Povremeni odvojeni sastanci medijatora sa jednom od strana (</a:t>
            </a:r>
            <a:r>
              <a:rPr lang="en-US" sz="2200" smtClean="0"/>
              <a:t>"caucuse") </a:t>
            </a:r>
            <a:r>
              <a:rPr lang="sr-Latn-CS" sz="2200" smtClean="0"/>
              <a:t>su veoma značajna komponenta 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Primarni fokus je postizanje dogovora</a:t>
            </a:r>
            <a:r>
              <a:rPr lang="en-US" sz="2200" smtClean="0"/>
              <a:t>. </a:t>
            </a:r>
            <a:endParaRPr lang="sr-Latn-CS" sz="2200" smtClean="0"/>
          </a:p>
          <a:p>
            <a:pPr lvl="1">
              <a:lnSpc>
                <a:spcPct val="90000"/>
              </a:lnSpc>
            </a:pPr>
            <a:r>
              <a:rPr lang="sr-Latn-CS" sz="2200" smtClean="0"/>
              <a:t>Medijator će učiniti sve što može da bi se postigao rezultat, čak i po cenu kompromisa, ako je to neophodno</a:t>
            </a: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800" smtClean="0">
                <a:latin typeface="Arial" charset="0"/>
              </a:rPr>
              <a:t>Uloga medijatora – tip medijacije</a:t>
            </a:r>
            <a:endParaRPr lang="en-US" sz="3800" smtClean="0">
              <a:latin typeface="Arial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1534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 smtClean="0"/>
              <a:t>Facilitativ</a:t>
            </a:r>
            <a:r>
              <a:rPr lang="sr-Latn-CS" sz="2600" b="1" smtClean="0"/>
              <a:t>na</a:t>
            </a:r>
            <a:r>
              <a:rPr lang="en-US" sz="2600" b="1" smtClean="0"/>
              <a:t> media</a:t>
            </a:r>
            <a:r>
              <a:rPr lang="sr-Latn-CS" sz="2600" b="1" smtClean="0"/>
              <a:t>cija</a:t>
            </a:r>
            <a:r>
              <a:rPr lang="en-US" sz="2600" b="1" smtClean="0"/>
              <a:t>:</a:t>
            </a:r>
            <a:r>
              <a:rPr lang="en-US" sz="2600" smtClean="0"/>
              <a:t> </a:t>
            </a:r>
            <a:r>
              <a:rPr lang="sr-Latn-CS" sz="2600" smtClean="0"/>
              <a:t>Zasnovana na uverenju da, uz pomoć neutralne osobe, ljudi mogu da prorade i razreše svoj konflikt.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Medijator je aktivan na planu kontrole “procesa” – procedura, pravila...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Medijator postavlja pitanja da bi pomogao prepoznavanje interesa (svojih i druge strane) i razumevanju suštine sukoba.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Pomaže stranama da istraže moguća rešenja u korist obe strane (rešenja tipa win/win)</a:t>
            </a:r>
            <a:r>
              <a:rPr lang="en-US" sz="2200" smtClean="0"/>
              <a:t> </a:t>
            </a:r>
            <a:endParaRPr lang="sr-Latn-CS" sz="2200" smtClean="0"/>
          </a:p>
          <a:p>
            <a:pPr lvl="1">
              <a:lnSpc>
                <a:spcPct val="90000"/>
              </a:lnSpc>
            </a:pPr>
            <a:r>
              <a:rPr lang="sr-Latn-CS" sz="2200" smtClean="0"/>
              <a:t>Ne daje svoje mišljenje i procenu</a:t>
            </a:r>
          </a:p>
          <a:p>
            <a:pPr lvl="1">
              <a:lnSpc>
                <a:spcPct val="90000"/>
              </a:lnSpc>
            </a:pPr>
            <a:r>
              <a:rPr lang="sr-Latn-CS" sz="2200" smtClean="0"/>
              <a:t>Ne sugeriše rešenja</a:t>
            </a: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77813"/>
            <a:ext cx="7772400" cy="712787"/>
          </a:xfrm>
        </p:spPr>
        <p:txBody>
          <a:bodyPr/>
          <a:lstStyle/>
          <a:p>
            <a:r>
              <a:rPr lang="sr-Latn-CS" sz="3800" smtClean="0">
                <a:latin typeface="Arial" charset="0"/>
              </a:rPr>
              <a:t>Uloga medijatora – tip medijacije</a:t>
            </a:r>
            <a:endParaRPr lang="en-US" sz="3800" smtClean="0">
              <a:latin typeface="Arial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371600"/>
            <a:ext cx="83820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sz="2400" b="1" smtClean="0"/>
              <a:t>Transformativna</a:t>
            </a:r>
            <a:r>
              <a:rPr lang="en-US" sz="2400" b="1" smtClean="0"/>
              <a:t>: </a:t>
            </a:r>
            <a:r>
              <a:rPr lang="sr-Latn-CS" sz="2400" smtClean="0"/>
              <a:t>Zasnovana na uverenju da nas konflikt čini krhkim i centriranim na sebe.</a:t>
            </a:r>
            <a:r>
              <a:rPr lang="en-US" sz="2400" smtClean="0"/>
              <a:t> </a:t>
            </a:r>
            <a:r>
              <a:rPr lang="sr-Latn-CS" sz="2400" smtClean="0"/>
              <a:t>Medijator pokušava da promeni prirodu interakcije osoba u konfliktu tako što</a:t>
            </a:r>
            <a:r>
              <a:rPr lang="en-US" sz="240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sr-Latn-CS" sz="2000" smtClean="0"/>
              <a:t>Im pomaže da sagledaju i uvaže stanovište druge strane</a:t>
            </a:r>
          </a:p>
          <a:p>
            <a:pPr lvl="1">
              <a:lnSpc>
                <a:spcPct val="90000"/>
              </a:lnSpc>
            </a:pPr>
            <a:r>
              <a:rPr lang="sr-Latn-CS" sz="2000" smtClean="0"/>
              <a:t>Osnažuje njihovu sposobnost da se konfliktom bave na konstruktivan i produktivan način (“mala bara – mnogo krokodila”, menja percepciju prostora za rešavanje konflikta)</a:t>
            </a:r>
          </a:p>
          <a:p>
            <a:pPr lvl="1">
              <a:lnSpc>
                <a:spcPct val="90000"/>
              </a:lnSpc>
            </a:pPr>
            <a:r>
              <a:rPr lang="sr-Latn-CS" sz="2000" smtClean="0"/>
              <a:t>Interveniše u razgovoru između učesnika da bi skrenuo pažnju na poštovanje i osnaživanje</a:t>
            </a:r>
            <a:r>
              <a:rPr lang="en-US" sz="2000" smtClean="0"/>
              <a:t> </a:t>
            </a:r>
            <a:endParaRPr lang="sr-Latn-CS" sz="2000" smtClean="0"/>
          </a:p>
          <a:p>
            <a:pPr lvl="1">
              <a:lnSpc>
                <a:spcPct val="90000"/>
              </a:lnSpc>
            </a:pPr>
            <a:r>
              <a:rPr lang="sr-Latn-CS" sz="2000" smtClean="0"/>
              <a:t>Pravila medijacije se postavljaju samo u koliko ih postave učesnici</a:t>
            </a:r>
          </a:p>
          <a:p>
            <a:pPr lvl="1">
              <a:lnSpc>
                <a:spcPct val="90000"/>
              </a:lnSpc>
            </a:pPr>
            <a:r>
              <a:rPr lang="sr-Latn-CS" sz="2000" smtClean="0"/>
              <a:t>Medijator ne usmerava strane na teme i probleme, već prati njihov razgovor i pomaže im da govore o onome što je njima važno.</a:t>
            </a:r>
          </a:p>
          <a:p>
            <a:pPr lvl="1">
              <a:lnSpc>
                <a:spcPct val="90000"/>
              </a:lnSpc>
            </a:pPr>
            <a:r>
              <a:rPr lang="sr-Latn-CS" sz="2000" smtClean="0"/>
              <a:t>Ne daje svoje mišljenje o tome ko je u pravu, koje slabosti vidi u zahtevu neke od strana.</a:t>
            </a:r>
          </a:p>
          <a:p>
            <a:pPr lvl="1">
              <a:lnSpc>
                <a:spcPct val="90000"/>
              </a:lnSpc>
            </a:pPr>
            <a:r>
              <a:rPr lang="sr-Latn-CS" sz="2000" smtClean="0"/>
              <a:t>Ne sugeriše rešenja</a:t>
            </a:r>
            <a:endParaRPr lang="en-US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7772400" cy="685800"/>
          </a:xfrm>
        </p:spPr>
        <p:txBody>
          <a:bodyPr/>
          <a:lstStyle/>
          <a:p>
            <a:pPr algn="ctr" eaLnBrk="1" hangingPunct="1"/>
            <a:r>
              <a:rPr lang="sr-Latn-CS" sz="4400" smtClean="0">
                <a:latin typeface="Arial" charset="0"/>
              </a:rPr>
              <a:t>Situacije primene medijacije</a:t>
            </a:r>
            <a:endParaRPr lang="en-US" sz="4400" smtClean="0">
              <a:latin typeface="Arial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>
            <p:ph type="subTitle" idx="4294967295"/>
          </p:nvPr>
        </p:nvSpPr>
        <p:spPr>
          <a:xfrm>
            <a:off x="533400" y="1143000"/>
            <a:ext cx="7924800" cy="54102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300" smtClean="0"/>
          </a:p>
          <a:p>
            <a:pPr marL="0" indent="0" eaLnBrk="1" hangingPunct="1">
              <a:lnSpc>
                <a:spcPct val="80000"/>
              </a:lnSpc>
              <a:buFontTx/>
              <a:buChar char="-"/>
            </a:pPr>
            <a:r>
              <a:rPr lang="sr-Latn-CS" sz="1600" b="1" smtClean="0"/>
              <a:t>Komšiluk</a:t>
            </a:r>
          </a:p>
          <a:p>
            <a:pPr marL="0" indent="0" eaLnBrk="1" hangingPunct="1">
              <a:lnSpc>
                <a:spcPct val="80000"/>
              </a:lnSpc>
              <a:buFontTx/>
              <a:buChar char="-"/>
            </a:pPr>
            <a:r>
              <a:rPr lang="sr-Latn-CS" sz="1600" smtClean="0"/>
              <a:t> članovi porodice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en-US" sz="1600" smtClean="0"/>
              <a:t>t</a:t>
            </a:r>
            <a:r>
              <a:rPr lang="sr-Latn-CS" sz="1600" smtClean="0"/>
              <a:t>ransgeneracijski (adolescent-roditelji, stari roditelji – deca...) i intrageneracijski sukobi (među roditeljima, među braćom i sestrama...)</a:t>
            </a:r>
          </a:p>
          <a:p>
            <a:pPr marL="0" indent="0" eaLnBrk="1" hangingPunct="1">
              <a:lnSpc>
                <a:spcPct val="80000"/>
              </a:lnSpc>
              <a:buFontTx/>
              <a:buChar char="-"/>
            </a:pPr>
            <a:r>
              <a:rPr lang="sr-Latn-CS" sz="1600" smtClean="0"/>
              <a:t> stanodavac – stanar</a:t>
            </a:r>
          </a:p>
          <a:p>
            <a:pPr marL="0" indent="0" eaLnBrk="1" hangingPunct="1">
              <a:lnSpc>
                <a:spcPct val="80000"/>
              </a:lnSpc>
              <a:buFontTx/>
              <a:buChar char="-"/>
            </a:pPr>
            <a:r>
              <a:rPr lang="sr-Latn-CS" sz="1600" smtClean="0"/>
              <a:t> komercijalna: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sr-Latn-CS" sz="1600" smtClean="0"/>
              <a:t>poslodavac – zaposleni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en-US" sz="1600" smtClean="0"/>
              <a:t>k</a:t>
            </a:r>
            <a:r>
              <a:rPr lang="sr-Latn-CS" sz="1600" smtClean="0"/>
              <a:t>lijent – </a:t>
            </a:r>
            <a:r>
              <a:rPr lang="en-US" sz="1600" smtClean="0"/>
              <a:t>u</a:t>
            </a:r>
            <a:r>
              <a:rPr lang="sr-Latn-CS" sz="1600" smtClean="0"/>
              <a:t>služni radnik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sr-Latn-CS" sz="1600" smtClean="0"/>
              <a:t> počinilac – žrtva</a:t>
            </a:r>
            <a:endParaRPr lang="en-US" sz="1600" smtClean="0"/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sr-Latn-CS" sz="800" smtClean="0"/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sr-Latn-CS" sz="2000" smtClean="0">
                <a:solidFill>
                  <a:schemeClr val="hlink"/>
                </a:solidFill>
              </a:rPr>
              <a:t>Popraviti štetu – dati šansu, koncept pravde i pravednosti </a:t>
            </a:r>
            <a:endParaRPr lang="en-US" sz="2000" smtClean="0">
              <a:solidFill>
                <a:schemeClr val="hlink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sr-Latn-CS" sz="2000" smtClean="0">
                <a:solidFill>
                  <a:schemeClr val="hlink"/>
                </a:solidFill>
              </a:rPr>
              <a:t>(pravo kao oblast) 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sr-Latn-CS" sz="2000" smtClean="0">
                <a:solidFill>
                  <a:schemeClr val="hlink"/>
                </a:solidFill>
              </a:rPr>
              <a:t>La justice pénale: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sr-Latn-CS" sz="2000" smtClean="0">
                <a:solidFill>
                  <a:schemeClr val="hlink"/>
                </a:solidFill>
              </a:rPr>
              <a:t>justice imposée, justice participative,</a:t>
            </a: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sr-Latn-CS" sz="2000" smtClean="0">
                <a:solidFill>
                  <a:schemeClr val="hlink"/>
                </a:solidFill>
              </a:rPr>
              <a:t>justice consensuelle ou justice négociée </a:t>
            </a:r>
            <a:endParaRPr lang="en-US" sz="2000" smtClean="0">
              <a:solidFill>
                <a:schemeClr val="hlink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sr-Latn-CS" sz="2000" smtClean="0">
                <a:solidFill>
                  <a:schemeClr val="hlink"/>
                </a:solidFill>
              </a:rPr>
              <a:t>(</a:t>
            </a:r>
            <a:r>
              <a:rPr lang="sr-Latn-CS" sz="1400" smtClean="0">
                <a:solidFill>
                  <a:schemeClr val="hlink"/>
                </a:solidFill>
              </a:rPr>
              <a:t>Tulkens, Françoise / Michel van de</a:t>
            </a:r>
            <a:r>
              <a:rPr lang="en-US" sz="1400" smtClean="0">
                <a:solidFill>
                  <a:schemeClr val="hlink"/>
                </a:solidFill>
              </a:rPr>
              <a:t> </a:t>
            </a:r>
            <a:r>
              <a:rPr lang="sr-Latn-CS" sz="1400" smtClean="0">
                <a:solidFill>
                  <a:schemeClr val="hlink"/>
                </a:solidFill>
              </a:rPr>
              <a:t>K e rchove, 1996)</a:t>
            </a:r>
            <a:endParaRPr lang="en-US" sz="1400" smtClean="0">
              <a:solidFill>
                <a:schemeClr val="hlink"/>
              </a:solidFill>
            </a:endParaRPr>
          </a:p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endParaRPr lang="sr-Latn-CS" sz="800" smtClean="0">
              <a:solidFill>
                <a:schemeClr val="hlink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sr-Latn-CS" sz="1600" b="1" smtClean="0"/>
              <a:t>Institucija – pojedinac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en-US" sz="1600" smtClean="0"/>
              <a:t>n</a:t>
            </a:r>
            <a:r>
              <a:rPr lang="sr-Latn-CS" sz="1600" smtClean="0"/>
              <a:t>ezadovoljstvo korisnika uslugom </a:t>
            </a:r>
            <a:endParaRPr lang="en-US" sz="1600" smtClean="0"/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sr-Latn-CS" sz="1300" smtClean="0"/>
              <a:t>(stanara-domom, roditelja – obrazovanjem... )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en-US" sz="1600" smtClean="0"/>
              <a:t>n</a:t>
            </a:r>
            <a:r>
              <a:rPr lang="sr-Latn-CS" sz="1600" smtClean="0"/>
              <a:t>ezadovoljstvo školom...</a:t>
            </a:r>
            <a:endParaRPr lang="en-US" sz="160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77813"/>
            <a:ext cx="8686800" cy="1143000"/>
          </a:xfrm>
        </p:spPr>
        <p:txBody>
          <a:bodyPr/>
          <a:lstStyle/>
          <a:p>
            <a:r>
              <a:rPr lang="sr-Latn-CS" sz="3200" b="1" smtClean="0"/>
              <a:t>Tipovi 2:</a:t>
            </a:r>
            <a:r>
              <a:rPr lang="sr-Latn-CS" sz="3200" smtClean="0"/>
              <a:t> </a:t>
            </a:r>
            <a:r>
              <a:rPr lang="en-US" sz="2800" smtClean="0"/>
              <a:t>MEDIJACIJA </a:t>
            </a:r>
            <a:r>
              <a:rPr lang="sr-Latn-CS" sz="2800" smtClean="0"/>
              <a:t>USMERENA NA REŠAVANJE PROBLEMA – TRANSFORMATIVNA</a:t>
            </a:r>
            <a:r>
              <a:rPr lang="en-US" sz="2800" smtClean="0"/>
              <a:t> MEDIJACIJA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600200"/>
            <a:ext cx="8610600" cy="4953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b="1" smtClean="0"/>
              <a:t>Usmerena na rešavanje problema</a:t>
            </a:r>
            <a:r>
              <a:rPr lang="sr-Latn-CS" sz="2400" smtClean="0"/>
              <a:t> – cilj je doći do uzajamno prihvatljivog dogovora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Medijator je često veoma direktivan u nastojanju da postigne cilj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Kontroliše ne samo proces, već i sadržaj diskusije, fokusirajući se na elemente za konsenzus i ono što je rešivo, a izbegavajući oblasti u kojima je slaganje teže postići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Iako su, deklarativno, odluke prepuštene učesnicima, često medijator igra veoma značajnu ulogu u postizanju dogovora i vrši pritisak na učesnike da dogovor prihvate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chemeClr val="hlink"/>
                </a:solidFill>
              </a:rPr>
              <a:t>Dve moguće uloge medijatora</a:t>
            </a:r>
            <a:r>
              <a:rPr lang="sr-Latn-CS" sz="2000" smtClean="0"/>
              <a:t>:</a:t>
            </a:r>
            <a:r>
              <a:rPr lang="en-US" sz="2000" smtClean="0"/>
              <a:t> </a:t>
            </a:r>
            <a:endParaRPr lang="sr-Latn-CS" sz="2000" smtClean="0"/>
          </a:p>
          <a:p>
            <a:pPr>
              <a:lnSpc>
                <a:spcPct val="90000"/>
              </a:lnSpc>
            </a:pPr>
            <a:r>
              <a:rPr lang="sr-Latn-CS" sz="2000" b="1" smtClean="0"/>
              <a:t>Evaluativna</a:t>
            </a:r>
            <a:r>
              <a:rPr lang="sr-Latn-CS" sz="2000" smtClean="0"/>
              <a:t>, često nazvana </a:t>
            </a:r>
            <a:r>
              <a:rPr lang="sr-Latn-CS" sz="2000" i="1" smtClean="0"/>
              <a:t>tradicionalna </a:t>
            </a:r>
            <a:r>
              <a:rPr lang="sr-Latn-CS" sz="2000" smtClean="0"/>
              <a:t>uloga medijatora – usmerava, procenjuje i prosuđuje, evaluira i daje svoje mišljenje...</a:t>
            </a:r>
            <a:endParaRPr lang="sr-Latn-CS" sz="2000" i="1" smtClean="0"/>
          </a:p>
          <a:p>
            <a:pPr>
              <a:lnSpc>
                <a:spcPct val="90000"/>
              </a:lnSpc>
            </a:pPr>
            <a:r>
              <a:rPr lang="sr-Latn-CS" sz="2000" b="1" smtClean="0"/>
              <a:t>Nedirektivna</a:t>
            </a:r>
            <a:r>
              <a:rPr lang="sr-Latn-CS" sz="2000" smtClean="0"/>
              <a:t>: učesnici zadržavaju kapacitet da kontrolišu proces i razmene mišljenja</a:t>
            </a:r>
            <a:endParaRPr lang="en-US" sz="20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77813"/>
            <a:ext cx="8382000" cy="1143000"/>
          </a:xfrm>
        </p:spPr>
        <p:txBody>
          <a:bodyPr/>
          <a:lstStyle/>
          <a:p>
            <a:r>
              <a:rPr lang="en-US" sz="2800" smtClean="0"/>
              <a:t>MEDIJACIJA </a:t>
            </a:r>
            <a:r>
              <a:rPr lang="sr-Latn-CS" sz="2800" smtClean="0"/>
              <a:t>USMERENA NA REŠAVANJE PROBLEMA – TRANSFORMATIVNA</a:t>
            </a:r>
            <a:r>
              <a:rPr lang="en-US" sz="2800" smtClean="0"/>
              <a:t> MEDIJACIJA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r-Latn-CS" sz="1700" b="1" smtClean="0">
                <a:solidFill>
                  <a:schemeClr val="hlink"/>
                </a:solidFill>
              </a:rPr>
              <a:t>USMERENA NA REŠAVANJE PROBLEMA</a:t>
            </a:r>
          </a:p>
          <a:p>
            <a:r>
              <a:rPr lang="sr-Latn-CS" sz="2000" smtClean="0"/>
              <a:t>Cilj je postizanje dogovora</a:t>
            </a:r>
          </a:p>
          <a:p>
            <a:r>
              <a:rPr lang="sr-Latn-CS" sz="2000" smtClean="0"/>
              <a:t>Odgovornost medijatora</a:t>
            </a:r>
            <a:endParaRPr lang="en-US" sz="2000" smtClean="0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r-Latn-CS" sz="1700" b="1" smtClean="0">
                <a:solidFill>
                  <a:schemeClr val="hlink"/>
                </a:solidFill>
              </a:rPr>
              <a:t>TRANSFORMATIVNA</a:t>
            </a:r>
          </a:p>
          <a:p>
            <a:r>
              <a:rPr lang="sr-Latn-CS" sz="2000" smtClean="0"/>
              <a:t>CIlj je građenje odnosa, poboljšanje komunikacije i uzajamno razumevanje</a:t>
            </a:r>
          </a:p>
          <a:p>
            <a:r>
              <a:rPr lang="sr-Latn-CS" sz="2000" smtClean="0"/>
              <a:t>Osnaživanje – priprema za buduće slične situacije</a:t>
            </a:r>
          </a:p>
          <a:p>
            <a:r>
              <a:rPr lang="sr-Latn-CS" sz="2000" smtClean="0"/>
              <a:t>Rekognicija – odavanje priznanja drugoj strani, otvaranje zaustavljene komunikacije</a:t>
            </a:r>
          </a:p>
          <a:p>
            <a:r>
              <a:rPr lang="sr-Latn-CS" sz="2000" smtClean="0"/>
              <a:t>Odgovornost učesnika</a:t>
            </a:r>
            <a:endParaRPr lang="en-US" sz="20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mtClean="0">
                <a:latin typeface="Arial" charset="0"/>
              </a:rPr>
              <a:t>Koji tip se najčešće koristi?</a:t>
            </a:r>
            <a:endParaRPr lang="en-US" smtClean="0">
              <a:latin typeface="Arial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sr-Latn-CS" smtClean="0"/>
              <a:t>Nijedan – stvar individualnog izbora, preferencija medijatora</a:t>
            </a:r>
          </a:p>
          <a:p>
            <a:r>
              <a:rPr lang="sr-Latn-CS" smtClean="0"/>
              <a:t>Neki programi favorizuju samo jedan tip medijacije</a:t>
            </a:r>
          </a:p>
          <a:p>
            <a:r>
              <a:rPr lang="sr-Latn-CS" smtClean="0"/>
              <a:t>Neki medijatori mogu i koriste različite modele alternativno</a:t>
            </a:r>
          </a:p>
          <a:p>
            <a:r>
              <a:rPr lang="sr-Latn-CS" smtClean="0"/>
              <a:t>Neki medijatori kombinuju sva tri pristupa - eklektika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77813"/>
            <a:ext cx="7772400" cy="712787"/>
          </a:xfrm>
        </p:spPr>
        <p:txBody>
          <a:bodyPr/>
          <a:lstStyle/>
          <a:p>
            <a:r>
              <a:rPr lang="sr-Latn-CS" sz="3800" smtClean="0">
                <a:latin typeface="Arial" charset="0"/>
              </a:rPr>
              <a:t>Kontinuum nasuprot tipovima </a:t>
            </a:r>
            <a:endParaRPr lang="en-US" sz="3800" smtClean="0">
              <a:latin typeface="Arial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066800"/>
            <a:ext cx="8610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200" smtClean="0">
                <a:solidFill>
                  <a:schemeClr val="hlink"/>
                </a:solidFill>
              </a:rPr>
              <a:t>Imperati </a:t>
            </a:r>
            <a:r>
              <a:rPr lang="sr-Latn-CS" sz="2200" smtClean="0">
                <a:solidFill>
                  <a:schemeClr val="hlink"/>
                </a:solidFill>
              </a:rPr>
              <a:t>&amp;</a:t>
            </a:r>
            <a:r>
              <a:rPr lang="en-US" sz="2200" smtClean="0">
                <a:solidFill>
                  <a:schemeClr val="hlink"/>
                </a:solidFill>
              </a:rPr>
              <a:t> Riskin</a:t>
            </a:r>
            <a:r>
              <a:rPr lang="sr-Latn-CS" sz="2200" smtClean="0"/>
              <a:t>: Stilovi više postoje na kontinuumu direktivnosti-nedirektivnosti medijatora nego odvojeni i jasni – neki medijatori koriste neke facilitativne i neke evaluativne tehnike zavisno od njihovih afiniteta, veština kao i potreba individualnog slučaja. </a:t>
            </a:r>
            <a:endParaRPr lang="en-US" sz="2200" smtClean="0"/>
          </a:p>
          <a:p>
            <a:pPr>
              <a:lnSpc>
                <a:spcPct val="90000"/>
              </a:lnSpc>
            </a:pPr>
            <a:endParaRPr lang="sr-Latn-CS" sz="800" smtClean="0"/>
          </a:p>
          <a:p>
            <a:pPr>
              <a:lnSpc>
                <a:spcPct val="90000"/>
              </a:lnSpc>
            </a:pPr>
            <a:r>
              <a:rPr lang="en-US" sz="2200" smtClean="0">
                <a:solidFill>
                  <a:schemeClr val="hlink"/>
                </a:solidFill>
              </a:rPr>
              <a:t>Folger </a:t>
            </a:r>
            <a:r>
              <a:rPr lang="sr-Latn-CS" sz="2200" smtClean="0">
                <a:solidFill>
                  <a:schemeClr val="hlink"/>
                </a:solidFill>
              </a:rPr>
              <a:t>&amp;</a:t>
            </a:r>
            <a:r>
              <a:rPr lang="en-US" sz="2200" smtClean="0">
                <a:solidFill>
                  <a:schemeClr val="hlink"/>
                </a:solidFill>
              </a:rPr>
              <a:t> Bush</a:t>
            </a:r>
            <a:r>
              <a:rPr lang="sr-Latn-CS" sz="2200" smtClean="0"/>
              <a:t>: postoji jasnija podela stilova, posebno razlika u pristupu medijaciji “odozgo-nadole” nasuprot pristupu “odozdo-nagore”</a:t>
            </a:r>
            <a:r>
              <a:rPr lang="en-US" sz="2200" smtClean="0"/>
              <a:t> </a:t>
            </a:r>
            <a:r>
              <a:rPr lang="sr-Latn-CS" sz="2200" smtClean="0"/>
              <a:t>Oni veruju da evaluativna i facilitativna medijacija uzimaju preozbiljno zakonske mogućnosti, a rešenja koja dolaze od samih učesnika su čvršća, trajnija i vrednija i za zajednički odnos i za individualne učesnike</a:t>
            </a:r>
            <a:endParaRPr lang="en-US" sz="2200" smtClean="0"/>
          </a:p>
          <a:p>
            <a:pPr>
              <a:lnSpc>
                <a:spcPct val="90000"/>
              </a:lnSpc>
            </a:pPr>
            <a:endParaRPr lang="sr-Latn-CS" sz="800" smtClean="0"/>
          </a:p>
          <a:p>
            <a:pPr>
              <a:lnSpc>
                <a:spcPct val="90000"/>
              </a:lnSpc>
            </a:pPr>
            <a:r>
              <a:rPr lang="sr-Latn-CS" sz="2200" smtClean="0">
                <a:solidFill>
                  <a:schemeClr val="hlink"/>
                </a:solidFill>
              </a:rPr>
              <a:t>Praksa:</a:t>
            </a:r>
            <a:r>
              <a:rPr lang="sr-Latn-CS" sz="2200" smtClean="0"/>
              <a:t> U praksi se ređe sreće čist transformativni model, a češće medijatori kombinuju facilitativne i transformativne tehnike</a:t>
            </a:r>
            <a:r>
              <a:rPr lang="en-US" sz="2200" smtClean="0"/>
              <a:t> </a:t>
            </a:r>
            <a:r>
              <a:rPr lang="sr-Latn-CS" sz="2200" smtClean="0"/>
              <a:t>Izgleda da se, uopšte uzev, medijatori raspoređuju na kontinuumu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r-Latn-CS" sz="2200" smtClean="0">
                <a:solidFill>
                  <a:schemeClr val="hlink"/>
                </a:solidFill>
              </a:rPr>
              <a:t>Tranformativna – facilitativna – evaluativna medijacija</a:t>
            </a:r>
            <a:endParaRPr lang="en-US" sz="220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77813"/>
            <a:ext cx="7772400" cy="788987"/>
          </a:xfrm>
        </p:spPr>
        <p:txBody>
          <a:bodyPr/>
          <a:lstStyle/>
          <a:p>
            <a:r>
              <a:rPr lang="sr-Latn-CS" smtClean="0">
                <a:latin typeface="Arial" charset="0"/>
              </a:rPr>
              <a:t>Zaključno o stilovima</a:t>
            </a:r>
            <a:endParaRPr lang="en-US" smtClean="0">
              <a:latin typeface="Arial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763000" cy="4911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r-Latn-CS" sz="2200" smtClean="0"/>
              <a:t>Ima prostora u praksi za mnogo stilova medijacije uključujući ove tri</a:t>
            </a:r>
            <a:endParaRPr lang="en-US" sz="2200" smtClean="0"/>
          </a:p>
          <a:p>
            <a:pPr>
              <a:lnSpc>
                <a:spcPct val="90000"/>
              </a:lnSpc>
            </a:pPr>
            <a:endParaRPr lang="sr-Latn-CS" sz="500" smtClean="0"/>
          </a:p>
          <a:p>
            <a:pPr>
              <a:lnSpc>
                <a:spcPct val="90000"/>
              </a:lnSpc>
            </a:pPr>
            <a:r>
              <a:rPr lang="sr-Latn-CS" sz="2200" smtClean="0"/>
              <a:t>Svaki stil može biti koristan i ima svoje mesto u procesima razrešavanja konflikata</a:t>
            </a:r>
            <a:r>
              <a:rPr lang="en-US" sz="2200" smtClean="0"/>
              <a:t>. </a:t>
            </a:r>
          </a:p>
          <a:p>
            <a:pPr>
              <a:lnSpc>
                <a:spcPct val="90000"/>
              </a:lnSpc>
            </a:pPr>
            <a:endParaRPr lang="sr-Latn-CS" sz="500" smtClean="0"/>
          </a:p>
          <a:p>
            <a:pPr>
              <a:lnSpc>
                <a:spcPct val="90000"/>
              </a:lnSpc>
            </a:pPr>
            <a:r>
              <a:rPr lang="sr-Latn-CS" sz="2200" smtClean="0"/>
              <a:t>Zavisno od slučaja – predmeta i strukture konflikta</a:t>
            </a:r>
            <a:endParaRPr lang="en-US" sz="2200" smtClean="0"/>
          </a:p>
          <a:p>
            <a:pPr>
              <a:lnSpc>
                <a:spcPct val="90000"/>
              </a:lnSpc>
            </a:pPr>
            <a:endParaRPr lang="sr-Latn-CS" sz="500" smtClean="0"/>
          </a:p>
          <a:p>
            <a:pPr>
              <a:lnSpc>
                <a:spcPct val="90000"/>
              </a:lnSpc>
            </a:pPr>
            <a:r>
              <a:rPr lang="sr-Latn-CS" sz="2200" smtClean="0"/>
              <a:t>Zavisno od učesnika – njihovih individualnih karakteristika i prirode njihovog dugoročnog odnosa</a:t>
            </a:r>
            <a:endParaRPr lang="en-US" sz="2200" smtClean="0"/>
          </a:p>
          <a:p>
            <a:pPr>
              <a:lnSpc>
                <a:spcPct val="90000"/>
              </a:lnSpc>
            </a:pPr>
            <a:endParaRPr lang="sr-Latn-CS" sz="500" smtClean="0"/>
          </a:p>
          <a:p>
            <a:pPr>
              <a:lnSpc>
                <a:spcPct val="90000"/>
              </a:lnSpc>
            </a:pPr>
            <a:r>
              <a:rPr lang="sr-Latn-CS" sz="2200" smtClean="0"/>
              <a:t>Neki medijatori preporučuju svojim klijentima i njihovim zastupnicima tip medijacije koji se pokazao najefikasniji za njihov tip slučaja – neki klijenti i njihovi zastupnici su toliko informisani da sami zahtevaju određeni tip medijacije u svom slučaju</a:t>
            </a:r>
            <a:endParaRPr lang="en-US" sz="2200" smtClean="0"/>
          </a:p>
          <a:p>
            <a:pPr>
              <a:lnSpc>
                <a:spcPct val="90000"/>
              </a:lnSpc>
            </a:pPr>
            <a:endParaRPr lang="sr-Latn-CS" sz="500" smtClean="0"/>
          </a:p>
          <a:p>
            <a:pPr>
              <a:lnSpc>
                <a:spcPct val="90000"/>
              </a:lnSpc>
            </a:pPr>
            <a:r>
              <a:rPr lang="sr-Latn-CS" sz="2200" smtClean="0"/>
              <a:t>Sledi: korisno je da medijatori ekspliciraju svoj stil(ove) koji najčešće koriste – polazište i vrednosti na kojima se taj stil zasniva. TIme jačaju svoj kredibilitet, a i povećava se korist od medijacije</a:t>
            </a:r>
            <a:endParaRPr lang="en-US" sz="22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600" b="1" smtClean="0">
                <a:latin typeface="Arial" charset="0"/>
              </a:rPr>
              <a:t>Transformaciona medijacija – transformaciona teorija medijacije</a:t>
            </a:r>
            <a:endParaRPr lang="en-US" sz="3600" b="1" smtClean="0">
              <a:latin typeface="Arial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600200"/>
            <a:ext cx="8610600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Latn-CS" sz="2200" smtClean="0"/>
              <a:t>Teorija interakcije u konfliktu</a:t>
            </a:r>
            <a:endParaRPr lang="en-US" sz="2200" smtClean="0"/>
          </a:p>
          <a:p>
            <a:pPr>
              <a:lnSpc>
                <a:spcPct val="80000"/>
              </a:lnSpc>
            </a:pPr>
            <a:endParaRPr lang="en-US" sz="500" smtClean="0"/>
          </a:p>
          <a:p>
            <a:pPr>
              <a:lnSpc>
                <a:spcPct val="80000"/>
              </a:lnSpc>
            </a:pPr>
            <a:r>
              <a:rPr lang="sr-Latn-CS" sz="2200" smtClean="0"/>
              <a:t>Transformacija konflikta, tj. promena u kvalitetu interakcije između strana u konfliktu </a:t>
            </a:r>
            <a:endParaRPr lang="en-US" sz="2200" smtClean="0"/>
          </a:p>
          <a:p>
            <a:pPr>
              <a:lnSpc>
                <a:spcPct val="80000"/>
              </a:lnSpc>
            </a:pPr>
            <a:endParaRPr lang="sr-Latn-CS" sz="500" smtClean="0"/>
          </a:p>
          <a:p>
            <a:pPr>
              <a:lnSpc>
                <a:spcPct val="80000"/>
              </a:lnSpc>
            </a:pPr>
            <a:r>
              <a:rPr lang="sr-Latn-CS" sz="2200" smtClean="0"/>
              <a:t>Park - primer transformacije socijalnog konflikta između Crnaca i Belaca:</a:t>
            </a:r>
          </a:p>
          <a:p>
            <a:pPr lvl="1">
              <a:lnSpc>
                <a:spcPct val="80000"/>
              </a:lnSpc>
            </a:pPr>
            <a:r>
              <a:rPr lang="sr-Latn-CS" sz="2200" smtClean="0"/>
              <a:t>Odnosi rasa su bili podložni borbi za status i položaj, nezavisno od uticaja države</a:t>
            </a:r>
            <a:endParaRPr lang="en-US" sz="2200" smtClean="0"/>
          </a:p>
          <a:p>
            <a:pPr lvl="1">
              <a:lnSpc>
                <a:spcPct val="80000"/>
              </a:lnSpc>
            </a:pPr>
            <a:r>
              <a:rPr lang="sr-Latn-CS" sz="2200" smtClean="0"/>
              <a:t>Kroz proces transformacije konflikta, rasa je, umesto biološke činjenice, postala društveni proces, umesto nasledna, uslovljena društvenim odnosima (socijalno konstruisana)</a:t>
            </a:r>
            <a:r>
              <a:rPr lang="en-US" sz="2200" smtClean="0"/>
              <a:t> </a:t>
            </a:r>
            <a:endParaRPr lang="sr-Latn-CS" sz="2200" smtClean="0"/>
          </a:p>
          <a:p>
            <a:pPr>
              <a:lnSpc>
                <a:spcPct val="80000"/>
              </a:lnSpc>
            </a:pPr>
            <a:r>
              <a:rPr lang="sr-Latn-CS" sz="2200" smtClean="0"/>
              <a:t>U procesu transformativne medijacije strane mogu da rekonstruišu svoje samopouzdanje i svoj odnos, da prekinu negativni ciklus konflikta, ponovo uspostave konstruktivnu (ili bar, neutralnu) interakciju, da nastave, uz pomoć medijatora</a:t>
            </a:r>
            <a:r>
              <a:rPr lang="en-US" sz="2200" smtClean="0"/>
              <a:t>,</a:t>
            </a:r>
            <a:r>
              <a:rPr lang="sr-Latn-CS" sz="2200" smtClean="0"/>
              <a:t> pozitivnom trasom</a:t>
            </a: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sr-Latn-CS" sz="3800" smtClean="0">
                <a:latin typeface="Arial" charset="0"/>
              </a:rPr>
              <a:t>Kako odvojiti sadržaj od procesa u praksi</a:t>
            </a:r>
            <a:endParaRPr lang="en-US" sz="3800" smtClean="0">
              <a:latin typeface="Arial" charset="0"/>
            </a:endParaRPr>
          </a:p>
        </p:txBody>
      </p:sp>
      <p:sp>
        <p:nvSpPr>
          <p:cNvPr id="67593" name="Rectangle 9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sr-Latn-CS" sz="2400" smtClean="0"/>
              <a:t>Nemoguće?</a:t>
            </a:r>
            <a:endParaRPr lang="en-US" sz="2400" smtClean="0"/>
          </a:p>
          <a:p>
            <a:r>
              <a:rPr lang="sr-Latn-CS" sz="2400" smtClean="0"/>
              <a:t>Nije isto što i odnos između postavljanja stola i pripremanja hrane</a:t>
            </a:r>
          </a:p>
          <a:p>
            <a:r>
              <a:rPr lang="sr-Latn-CS" sz="2400" smtClean="0"/>
              <a:t>Više: odnos između načina pripremanja hrane i njenog ukusa – ako hranu kuvamo, ili pržimo, ili pečemo, ako je pripremamo u mikro-talasnoj pećnici ona će, imati ukus i teksturu</a:t>
            </a:r>
          </a:p>
          <a:p>
            <a:r>
              <a:rPr lang="sr-Latn-CS" sz="2400" smtClean="0"/>
              <a:t>Slično, proces i sadržaj su isprepleteni – vođenje procesa će direktno i neminovno</a:t>
            </a:r>
            <a:r>
              <a:rPr lang="en-US" sz="2400" smtClean="0"/>
              <a:t> </a:t>
            </a:r>
            <a:r>
              <a:rPr lang="sr-Latn-CS" sz="2400" smtClean="0"/>
              <a:t>uticati na to kako se konflikt razvija u toku medijacije, kako ono što se dešava u datom trenutku, tako i tokom cele sesije medijacije</a:t>
            </a:r>
            <a:r>
              <a:rPr lang="en-US" sz="2400" smtClean="0"/>
              <a:t>  </a:t>
            </a:r>
            <a:r>
              <a:rPr lang="en-US" sz="2000" smtClean="0"/>
              <a:t>[Folger, 2001, p. 57].</a:t>
            </a:r>
          </a:p>
          <a:p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28600"/>
            <a:ext cx="7772400" cy="712788"/>
          </a:xfrm>
        </p:spPr>
        <p:txBody>
          <a:bodyPr/>
          <a:lstStyle/>
          <a:p>
            <a:r>
              <a:rPr lang="sr-Latn-CS" sz="3800" smtClean="0">
                <a:latin typeface="Arial" charset="0"/>
              </a:rPr>
              <a:t>Transformativna medijacija</a:t>
            </a:r>
            <a:endParaRPr lang="en-US" sz="3800" smtClean="0">
              <a:latin typeface="Arial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143000"/>
            <a:ext cx="8534400" cy="5486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chemeClr val="hlink"/>
                </a:solidFill>
              </a:rPr>
              <a:t>Menjaju se učesnici: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Izražavanje (i doživljavanje) emocija: od snažnih ka mirnim</a:t>
            </a:r>
            <a:r>
              <a:rPr lang="en-US" sz="2000" smtClean="0"/>
              <a:t>, </a:t>
            </a:r>
            <a:endParaRPr lang="sr-Latn-CS" sz="2000" smtClean="0"/>
          </a:p>
          <a:p>
            <a:pPr>
              <a:lnSpc>
                <a:spcPct val="90000"/>
              </a:lnSpc>
            </a:pPr>
            <a:r>
              <a:rPr lang="sr-Latn-CS" sz="2000" smtClean="0"/>
              <a:t>Stav: od defanzivnog ka otvorenom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Razumevanje druge osobe i njenog ponašanja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Razumevanje, sagledavanje na nov način same situacije konflikta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Razumevanje, sagledavanje na nov način sebe i sopstvenog ponašanja u situaciji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r-Latn-CS" sz="2000" b="1" smtClean="0">
                <a:solidFill>
                  <a:schemeClr val="hlink"/>
                </a:solidFill>
              </a:rPr>
              <a:t>Interakcija: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Od govora o ili obraćanja drugoj strani ka interakciji sa njom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Porast samopouzdanja i doživljaja kompetentnosti u relaciji</a:t>
            </a:r>
            <a:r>
              <a:rPr lang="en-US" sz="2000" smtClean="0"/>
              <a:t>.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Od razmene teških reči i optužbi, ka produktivnoj i, ponekad, pozitivnoj diskusiji</a:t>
            </a:r>
            <a:endParaRPr lang="en-US" sz="2000" smtClean="0"/>
          </a:p>
          <a:p>
            <a:pPr>
              <a:lnSpc>
                <a:spcPct val="90000"/>
              </a:lnSpc>
            </a:pPr>
            <a:r>
              <a:rPr lang="sr-Latn-CS" sz="2000" smtClean="0"/>
              <a:t>Ponovo ili po prvi put uspostavljanje ličnog odnosa</a:t>
            </a:r>
            <a:r>
              <a:rPr lang="en-US" sz="2000" smtClean="0"/>
              <a:t>.</a:t>
            </a:r>
          </a:p>
          <a:p>
            <a:pPr>
              <a:lnSpc>
                <a:spcPct val="90000"/>
              </a:lnSpc>
            </a:pPr>
            <a:r>
              <a:rPr lang="sr-Latn-CS" sz="2000" smtClean="0"/>
              <a:t>Diskusija o pojedinačnom incidentu često vodi učesnike do razgovora o bitnijim problemima čiji je incident simptom, ili koji su od značaja za njihov međusobni odnos, za njihovu porodicu, radno mesto...</a:t>
            </a:r>
            <a:r>
              <a:rPr lang="en-US" sz="2000" smtClean="0"/>
              <a:t>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sz="1800" smtClean="0"/>
              <a:t>[Folger &amp; Noce, 2001]</a:t>
            </a:r>
          </a:p>
          <a:p>
            <a:pPr>
              <a:lnSpc>
                <a:spcPct val="90000"/>
              </a:lnSpc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sr-Latn-CS" sz="4800" smtClean="0">
                <a:latin typeface="Arial" charset="0"/>
              </a:rPr>
              <a:t>A2</a:t>
            </a:r>
            <a:endParaRPr lang="en-US" sz="4800" smtClean="0">
              <a:latin typeface="Arial" charset="0"/>
            </a:endParaRPr>
          </a:p>
        </p:txBody>
      </p:sp>
      <p:sp>
        <p:nvSpPr>
          <p:cNvPr id="74755" name="Rectangle 3"/>
          <p:cNvSpPr>
            <a:spLocks noChangeArrowheads="1"/>
          </p:cNvSpPr>
          <p:nvPr>
            <p:ph type="body" sz="half" idx="4294967295"/>
          </p:nvPr>
        </p:nvSpPr>
        <p:spPr>
          <a:xfrm>
            <a:off x="914400" y="1600200"/>
            <a:ext cx="1981200" cy="453072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buClr>
                <a:schemeClr val="tx1"/>
              </a:buClr>
              <a:buFontTx/>
              <a:buChar char="n"/>
            </a:pPr>
            <a:endParaRPr lang="en-US" sz="900" smtClean="0"/>
          </a:p>
          <a:p>
            <a:pPr marL="381000" indent="-381000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sr-Latn-CS" sz="2400" smtClean="0"/>
              <a:t>Uloge:</a:t>
            </a:r>
          </a:p>
          <a:p>
            <a:pPr marL="381000" indent="-3810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sr-Latn-CS" sz="2400" smtClean="0"/>
              <a:t>Medijator</a:t>
            </a:r>
          </a:p>
          <a:p>
            <a:pPr marL="381000" indent="-3810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400" smtClean="0"/>
              <a:t>Jovan</a:t>
            </a:r>
            <a:endParaRPr lang="sr-Latn-CS" sz="2400" smtClean="0"/>
          </a:p>
          <a:p>
            <a:pPr marL="381000" indent="-3810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sr-Latn-CS" sz="2400" smtClean="0"/>
              <a:t>Suzan</a:t>
            </a:r>
            <a:r>
              <a:rPr lang="en-US" sz="2400" smtClean="0"/>
              <a:t>a</a:t>
            </a:r>
            <a:endParaRPr lang="sr-Latn-CS" sz="2400" smtClean="0"/>
          </a:p>
          <a:p>
            <a:pPr marL="381000" indent="-3810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sr-Latn-CS" sz="2400" smtClean="0"/>
              <a:t>Opserver</a:t>
            </a:r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62400" y="1600200"/>
            <a:ext cx="4724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n"/>
            </a:pPr>
            <a:r>
              <a:rPr lang="sr-Latn-CS" sz="2400" smtClean="0"/>
              <a:t>Medijator objašnjava stranama u sukobu šta će raditi u toku medijacije, kao i da je sve što će se dešavati u toku medijacije poverljivo i “ostaje u prostoriji”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n"/>
            </a:pPr>
            <a:r>
              <a:rPr lang="sr-Latn-CS" sz="2400" smtClean="0"/>
              <a:t>Dogovorite se oko pravila kojih ćete se pridržavati u toku diskusije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n"/>
            </a:pPr>
            <a:r>
              <a:rPr lang="sr-Latn-CS" sz="2400" smtClean="0"/>
              <a:t> Medijator poziva SS da prezentuju svoja viđenja situacije</a:t>
            </a:r>
            <a:endParaRPr lang="en-US" sz="2400" smtClean="0"/>
          </a:p>
          <a:p>
            <a:pPr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3400" y="457200"/>
            <a:ext cx="7772400" cy="762000"/>
          </a:xfrm>
        </p:spPr>
        <p:txBody>
          <a:bodyPr/>
          <a:lstStyle/>
          <a:p>
            <a:pPr algn="ctr" eaLnBrk="1" hangingPunct="1"/>
            <a:r>
              <a:rPr lang="sr-Latn-CS" sz="4400" smtClean="0">
                <a:latin typeface="Arial" charset="0"/>
              </a:rPr>
              <a:t>Medijacija može biti korisna</a:t>
            </a:r>
            <a:endParaRPr lang="en-US" sz="4400" smtClean="0">
              <a:latin typeface="Arial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>
            <p:ph type="subTitle" idx="4294967295"/>
          </p:nvPr>
        </p:nvSpPr>
        <p:spPr>
          <a:xfrm>
            <a:off x="685800" y="1295400"/>
            <a:ext cx="8229600" cy="4876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8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smtClean="0"/>
              <a:t>I u slučajevima</a:t>
            </a:r>
            <a:r>
              <a:rPr lang="en-US" sz="2400" smtClean="0"/>
              <a:t>: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9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	• </a:t>
            </a:r>
            <a:r>
              <a:rPr lang="sr-Latn-CS" sz="2300" smtClean="0"/>
              <a:t>Diskriminacije</a:t>
            </a:r>
            <a:r>
              <a:rPr lang="en-US" sz="2300" smtClean="0"/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300" smtClean="0"/>
              <a:t>	• </a:t>
            </a:r>
            <a:r>
              <a:rPr lang="sr-Latn-CS" sz="2300" smtClean="0"/>
              <a:t>Poslovnih ugovora – kupoprodaja, zakup, ortakluk...</a:t>
            </a:r>
            <a:endParaRPr lang="en-US" sz="23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300" smtClean="0"/>
              <a:t>	• </a:t>
            </a:r>
            <a:r>
              <a:rPr lang="sr-Latn-CS" sz="2300" smtClean="0"/>
              <a:t>Obrazovanje</a:t>
            </a:r>
            <a:r>
              <a:rPr lang="en-US" sz="2300" smtClean="0"/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300" smtClean="0"/>
              <a:t>	• </a:t>
            </a:r>
            <a:r>
              <a:rPr lang="sr-Latn-CS" sz="2300" smtClean="0"/>
              <a:t>Razvod</a:t>
            </a:r>
            <a:endParaRPr lang="en-US" sz="23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300" smtClean="0"/>
              <a:t>	• </a:t>
            </a:r>
            <a:r>
              <a:rPr lang="sr-Latn-CS" sz="2300" smtClean="0"/>
              <a:t>Svojinski odnosi (bilo iz tačke 2, nasleđa, razvoda...)</a:t>
            </a:r>
            <a:endParaRPr lang="en-US" sz="23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9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smtClean="0"/>
              <a:t>Korisna kao alternativa sudskom procesu. </a:t>
            </a:r>
            <a:endParaRPr lang="en-US" sz="24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r-Latn-CS" sz="2400" smtClean="0"/>
              <a:t>Dodatno, medijacija je posebno korisna kada su strane upućene na (ili im je stalo do) nastavak odnosa u budućnosti.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772400" cy="762000"/>
          </a:xfrm>
        </p:spPr>
        <p:txBody>
          <a:bodyPr/>
          <a:lstStyle/>
          <a:p>
            <a:pPr algn="ctr" eaLnBrk="1" hangingPunct="1"/>
            <a:r>
              <a:rPr lang="sr-Latn-CS" sz="4400" smtClean="0">
                <a:latin typeface="Arial" charset="0"/>
              </a:rPr>
              <a:t>Medijator</a:t>
            </a:r>
            <a:r>
              <a:rPr lang="en-US" sz="4400" smtClean="0"/>
              <a:t>?</a:t>
            </a:r>
          </a:p>
        </p:txBody>
      </p:sp>
      <p:sp>
        <p:nvSpPr>
          <p:cNvPr id="6147" name="Rectangle 3"/>
          <p:cNvSpPr>
            <a:spLocks noChangeArrowheads="1"/>
          </p:cNvSpPr>
          <p:nvPr>
            <p:ph type="subTitle" idx="4294967295"/>
          </p:nvPr>
        </p:nvSpPr>
        <p:spPr>
          <a:xfrm>
            <a:off x="685800" y="1066800"/>
            <a:ext cx="7924800" cy="5257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900" smtClean="0"/>
          </a:p>
          <a:p>
            <a:pPr marL="0" indent="0" eaLnBrk="1" hangingPunct="1">
              <a:buFontTx/>
              <a:buChar char="-"/>
            </a:pPr>
            <a:r>
              <a:rPr lang="sr-Latn-CS" sz="2400" smtClean="0"/>
              <a:t> Okuplja sukobljene strane i kreira priliku da zajedno preispitaju svoje razumevanje konflikta</a:t>
            </a:r>
            <a:endParaRPr lang="en-US" sz="2400" smtClean="0"/>
          </a:p>
          <a:p>
            <a:pPr marL="0" indent="0" eaLnBrk="1" hangingPunct="1">
              <a:buFontTx/>
              <a:buChar char="-"/>
            </a:pPr>
            <a:endParaRPr lang="sr-Latn-CS" sz="800" smtClean="0"/>
          </a:p>
          <a:p>
            <a:pPr marL="0" indent="0" eaLnBrk="1" hangingPunct="1">
              <a:buFontTx/>
              <a:buChar char="-"/>
            </a:pPr>
            <a:r>
              <a:rPr lang="sr-Latn-CS" sz="2400" smtClean="0"/>
              <a:t> Osnažuje ih da donesu zajedničko rešenje</a:t>
            </a:r>
            <a:endParaRPr lang="en-US" sz="2400" smtClean="0"/>
          </a:p>
          <a:p>
            <a:pPr marL="0" indent="0" eaLnBrk="1" hangingPunct="1">
              <a:buFontTx/>
              <a:buChar char="-"/>
            </a:pPr>
            <a:endParaRPr lang="sr-Latn-CS" sz="800" smtClean="0"/>
          </a:p>
          <a:p>
            <a:pPr marL="0" indent="0" eaLnBrk="1" hangingPunct="1">
              <a:buFontTx/>
              <a:buChar char="-"/>
            </a:pPr>
            <a:r>
              <a:rPr lang="sr-Latn-CS" sz="2400" smtClean="0"/>
              <a:t> Veruje da same sukobljene strane najbolje mogu da definišu problem i produkuju alternative koje vode rešenju kao odgovoru na njihove autentične potrebe</a:t>
            </a:r>
            <a:endParaRPr lang="en-US" sz="2400" smtClean="0"/>
          </a:p>
          <a:p>
            <a:pPr marL="0" indent="0" eaLnBrk="1" hangingPunct="1">
              <a:buFontTx/>
              <a:buChar char="-"/>
            </a:pPr>
            <a:endParaRPr lang="sr-Latn-CS" sz="800" smtClean="0"/>
          </a:p>
          <a:p>
            <a:pPr marL="0" indent="0" eaLnBrk="1" hangingPunct="1">
              <a:buFontTx/>
              <a:buChar char="-"/>
            </a:pPr>
            <a:r>
              <a:rPr lang="sr-Latn-CS" sz="2400" smtClean="0"/>
              <a:t> Razlika u odnosu na sudiju i arbitra: kontrola procesa i ostavljanje stranama u sukobu kontrole nad rešenjem: strane same kreiraju rešenje, donose odluku, tj. početno “odluke”, koje, uz pomoć medijatora, konvergiraju ka zajedničkom rešenju </a:t>
            </a: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28600"/>
            <a:ext cx="7772400" cy="762000"/>
          </a:xfrm>
        </p:spPr>
        <p:txBody>
          <a:bodyPr/>
          <a:lstStyle/>
          <a:p>
            <a:pPr algn="ctr" eaLnBrk="1" hangingPunct="1"/>
            <a:r>
              <a:rPr lang="sr-Latn-CS" sz="4400" smtClean="0">
                <a:latin typeface="Arial" charset="0"/>
              </a:rPr>
              <a:t>Šta medijator radi?</a:t>
            </a:r>
            <a:endParaRPr lang="en-US" sz="4400" smtClean="0">
              <a:latin typeface="Arial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>
            <p:ph type="subTitle" idx="4294967295"/>
          </p:nvPr>
        </p:nvSpPr>
        <p:spPr>
          <a:xfrm>
            <a:off x="685800" y="1066800"/>
            <a:ext cx="7924800" cy="54864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900" smtClean="0"/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sr-Latn-CS" sz="2200" smtClean="0"/>
              <a:t>On predstavlja nepristrasnog facilitatora pregovaranja, pomaže da se slušaju ne osuđujući, da ne reaguju defanzivno/agresivno, da razgovaraju, da se decentriraju i razmotre gledište druge strane i da dođu do za njih zadovoljavajućeg, informisanog rešenja </a:t>
            </a:r>
            <a:endParaRPr lang="en-US" sz="22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800" smtClean="0"/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sr-Latn-CS" sz="2200" smtClean="0"/>
              <a:t>Ne nudi rešenja, već podršku stranama u vođenju konstruktivnog razgovora koji će voditi rešavanju problema, zadovoljavanju njihovih potreba, osvešćivanju ograničenja sopstvene pozicije kao i prisustvovanju sličnog suočavanja kod suprotne strane, odvajanju pozicija od potreba, očuvanju komunikacije među stranama</a:t>
            </a:r>
            <a:endParaRPr lang="en-US" sz="22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sr-Latn-CS" sz="800" smtClean="0"/>
          </a:p>
          <a:p>
            <a:pPr marL="0" indent="0" eaLnBrk="1" hangingPunct="1">
              <a:lnSpc>
                <a:spcPct val="90000"/>
              </a:lnSpc>
              <a:buFontTx/>
              <a:buChar char="-"/>
            </a:pPr>
            <a:r>
              <a:rPr lang="sr-Latn-CS" sz="2200" smtClean="0"/>
              <a:t>Rezimirajući ili ističući (jednostavnim ponavljanjem) rečeno, medijatori često pomažu učesnicima da shvate svoje prioritete, revidiraju značaj problema i odluče da li će i na koji način svoju pažnju usmeriti ka razrešavanju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8229600" cy="685800"/>
          </a:xfrm>
        </p:spPr>
        <p:txBody>
          <a:bodyPr/>
          <a:lstStyle/>
          <a:p>
            <a:pPr algn="ctr" eaLnBrk="1" hangingPunct="1"/>
            <a:r>
              <a:rPr lang="sr-Latn-CS" sz="3600" smtClean="0">
                <a:latin typeface="Arial" charset="0"/>
              </a:rPr>
              <a:t>Raznovrsnost iskustava sa ishodom</a:t>
            </a:r>
            <a:endParaRPr lang="en-US" sz="3600" smtClean="0">
              <a:latin typeface="Arial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>
            <p:ph type="subTitle" idx="4294967295"/>
          </p:nvPr>
        </p:nvSpPr>
        <p:spPr>
          <a:xfrm>
            <a:off x="609600" y="1143000"/>
            <a:ext cx="7924800" cy="4876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z="900" smtClean="0"/>
          </a:p>
          <a:p>
            <a:pPr marL="0" indent="0" eaLnBrk="1" hangingPunct="1"/>
            <a:r>
              <a:rPr lang="en-US" sz="2400" smtClean="0"/>
              <a:t> </a:t>
            </a:r>
            <a:r>
              <a:rPr lang="sr-Latn-CS" sz="2400" smtClean="0"/>
              <a:t>Nekada može biti teško utvrditi efekte medijacije</a:t>
            </a:r>
            <a:r>
              <a:rPr lang="en-US" sz="2400" smtClean="0"/>
              <a:t>. </a:t>
            </a:r>
          </a:p>
          <a:p>
            <a:pPr marL="0" indent="0" eaLnBrk="1" hangingPunct="1"/>
            <a:endParaRPr lang="en-US" sz="800" smtClean="0"/>
          </a:p>
          <a:p>
            <a:pPr marL="0" indent="0" eaLnBrk="1" hangingPunct="1"/>
            <a:r>
              <a:rPr lang="en-US" sz="2400" smtClean="0"/>
              <a:t> </a:t>
            </a:r>
            <a:r>
              <a:rPr lang="sr-Latn-CS" sz="2400" smtClean="0"/>
              <a:t>Nekada su potrebe učesnika zadovoljene jednostavnom prilikom da iznesu svoje probleme, brige, osećanja..., da ih čuju (i medijator i druga strana), kao i prilikom da u “bezbednom” kontekstu saznaju više o razmišljanjima, perspektivi, brigama... “suprotne” strane</a:t>
            </a:r>
            <a:endParaRPr lang="en-US" sz="2400" smtClean="0"/>
          </a:p>
          <a:p>
            <a:pPr marL="0" indent="0" eaLnBrk="1" hangingPunct="1"/>
            <a:endParaRPr lang="en-US" sz="800" smtClean="0"/>
          </a:p>
          <a:p>
            <a:pPr marL="0" indent="0" eaLnBrk="1" hangingPunct="1"/>
            <a:r>
              <a:rPr lang="en-US" sz="2400" smtClean="0"/>
              <a:t> </a:t>
            </a:r>
            <a:r>
              <a:rPr lang="sr-Latn-CS" sz="2400" smtClean="0"/>
              <a:t>Međutim, često učesnici žele da se njihov dogovor formalizuje da bi obezbedili njegovo poštovanje – medijator im pomaže da sastave ugovor/dogovor svojim rečima (ali uzimajući u obzir ono što su shvatili o sebi, kao i ono što su saznali o razmišljanjima druge strane)</a:t>
            </a:r>
            <a:r>
              <a:rPr lang="en-US" sz="2400" smtClean="0"/>
              <a:t>. 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153400" cy="914400"/>
          </a:xfrm>
        </p:spPr>
        <p:txBody>
          <a:bodyPr/>
          <a:lstStyle/>
          <a:p>
            <a:r>
              <a:rPr lang="sr-Latn-CS" sz="3800" smtClean="0">
                <a:latin typeface="Arial" charset="0"/>
              </a:rPr>
              <a:t>STILOVI – INDIVIDUALNE RAZLIKE</a:t>
            </a:r>
            <a:endParaRPr lang="en-US" sz="3800" smtClean="0">
              <a:latin typeface="Arial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sr-Latn-CS" sz="2400" smtClean="0"/>
              <a:t>NAGLASAK NA RAZVOJU UČESNIKA -</a:t>
            </a:r>
            <a:r>
              <a:rPr lang="en-US" sz="2400" smtClean="0"/>
              <a:t> </a:t>
            </a:r>
            <a:r>
              <a:rPr lang="sr-Latn-CS" sz="2400" smtClean="0"/>
              <a:t>NAGLASAK NA DOGOVORU </a:t>
            </a:r>
          </a:p>
          <a:p>
            <a:r>
              <a:rPr lang="sr-Latn-CS" sz="2400" smtClean="0"/>
              <a:t>IMPLICITNA FILOZOFIJA MEDIJATORA – INDIVIDUALNE RAZLIKE </a:t>
            </a:r>
            <a:endParaRPr lang="en-US" sz="2400" smtClean="0"/>
          </a:p>
          <a:p>
            <a:pPr lvl="1"/>
            <a:r>
              <a:rPr lang="sr-Latn-CS" sz="2200" smtClean="0"/>
              <a:t>Medijator je formira na osnovu iskustva sa praksom koja je u prošlosti uspevala ili ne – kreira ubeđenje da je to najbolji pristup...</a:t>
            </a:r>
            <a:r>
              <a:rPr lang="en-US" sz="2200" smtClean="0"/>
              <a:t> </a:t>
            </a:r>
          </a:p>
          <a:p>
            <a:pPr lvl="1"/>
            <a:r>
              <a:rPr lang="sr-Latn-CS" sz="2200" smtClean="0"/>
              <a:t>Medijator ima svoja uverenja o medijaciji, ljudima, onome što može da pomogne medijacija, kako ona treba da se praktikuje, zašto je medijacija dobra...</a:t>
            </a:r>
          </a:p>
          <a:p>
            <a:pPr lvl="1"/>
            <a:r>
              <a:rPr lang="sr-Latn-CS" sz="2200" smtClean="0"/>
              <a:t>Formirana na osnovu iskustva, te uključuje u sebe i individualni stil medijatora</a:t>
            </a:r>
            <a:endParaRPr lang="en-US" sz="22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133600"/>
            <a:ext cx="7772400" cy="1143000"/>
          </a:xfrm>
        </p:spPr>
        <p:txBody>
          <a:bodyPr/>
          <a:lstStyle/>
          <a:p>
            <a:r>
              <a:rPr lang="sr-Latn-CS" sz="3800" smtClean="0"/>
              <a:t>A1:</a:t>
            </a:r>
            <a:r>
              <a:rPr lang="en-US" sz="3800" smtClean="0"/>
              <a:t>  </a:t>
            </a:r>
            <a:r>
              <a:rPr lang="sr-Latn-CS" sz="2800" smtClean="0"/>
              <a:t>POKUŠAJTE DA EKSPLICIRATE SVOJU IMPLICITNU TEORIJU MEDIJACIJE</a:t>
            </a:r>
            <a:endParaRPr lang="en-US" sz="280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sr-Latn-CS" sz="4400" smtClean="0">
                <a:latin typeface="Arial" charset="0"/>
              </a:rPr>
              <a:t>Suzana i Jovan – zašto je medijacija za vas?</a:t>
            </a:r>
            <a:endParaRPr lang="en-US" sz="4400" smtClean="0">
              <a:latin typeface="Arial" charset="0"/>
            </a:endParaRPr>
          </a:p>
        </p:txBody>
      </p:sp>
      <p:sp>
        <p:nvSpPr>
          <p:cNvPr id="81923" name="Rectangle 3"/>
          <p:cNvSpPr>
            <a:spLocks noChangeArrowheads="1"/>
          </p:cNvSpPr>
          <p:nvPr>
            <p:ph type="body" sz="half" idx="4294967295"/>
          </p:nvPr>
        </p:nvSpPr>
        <p:spPr>
          <a:xfrm>
            <a:off x="914400" y="1600200"/>
            <a:ext cx="2895600" cy="453072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381000" indent="-381000" eaLnBrk="1" hangingPunct="1">
              <a:buClr>
                <a:schemeClr val="tx1"/>
              </a:buClr>
              <a:buFontTx/>
              <a:buChar char="n"/>
            </a:pPr>
            <a:endParaRPr lang="en-US" sz="900" smtClean="0"/>
          </a:p>
          <a:p>
            <a:pPr marL="381000" indent="-381000" eaLnBrk="1" hangingPunct="1">
              <a:buClr>
                <a:schemeClr val="tx1"/>
              </a:buClr>
              <a:buFontTx/>
              <a:buNone/>
            </a:pPr>
            <a:r>
              <a:rPr lang="sr-Latn-CS" sz="2400" smtClean="0"/>
              <a:t>Uloge:</a:t>
            </a:r>
          </a:p>
          <a:p>
            <a:pPr marL="381000" indent="-381000" eaLnBrk="1" hangingPunct="1">
              <a:buClr>
                <a:schemeClr val="tx1"/>
              </a:buClr>
              <a:buFontTx/>
              <a:buAutoNum type="arabicPeriod"/>
            </a:pPr>
            <a:r>
              <a:rPr lang="sr-Latn-CS" sz="2400" smtClean="0"/>
              <a:t>Medijator</a:t>
            </a:r>
          </a:p>
          <a:p>
            <a:pPr marL="381000" indent="-381000" eaLnBrk="1" hangingPunct="1">
              <a:buClr>
                <a:schemeClr val="tx1"/>
              </a:buClr>
              <a:buFontTx/>
              <a:buAutoNum type="arabicPeriod"/>
            </a:pPr>
            <a:r>
              <a:rPr lang="en-US" sz="2400" smtClean="0"/>
              <a:t>Jovan</a:t>
            </a:r>
            <a:endParaRPr lang="sr-Latn-CS" sz="2400" smtClean="0"/>
          </a:p>
          <a:p>
            <a:pPr marL="381000" indent="-381000" eaLnBrk="1" hangingPunct="1">
              <a:buClr>
                <a:schemeClr val="tx1"/>
              </a:buClr>
              <a:buFontTx/>
              <a:buAutoNum type="arabicPeriod"/>
            </a:pPr>
            <a:r>
              <a:rPr lang="sr-Latn-CS" sz="2400" smtClean="0"/>
              <a:t>Suzan</a:t>
            </a:r>
            <a:r>
              <a:rPr lang="en-US" sz="2400" smtClean="0"/>
              <a:t>a</a:t>
            </a:r>
            <a:endParaRPr lang="sr-Latn-CS" sz="2400" smtClean="0"/>
          </a:p>
          <a:p>
            <a:pPr marL="381000" indent="-381000" eaLnBrk="1" hangingPunct="1">
              <a:buClr>
                <a:schemeClr val="tx1"/>
              </a:buClr>
              <a:buFontTx/>
              <a:buAutoNum type="arabicPeriod"/>
            </a:pPr>
            <a:r>
              <a:rPr lang="sr-Latn-CS" sz="2400" smtClean="0"/>
              <a:t>Opserver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67200" y="1600200"/>
            <a:ext cx="4419600" cy="4530725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Tx/>
              <a:buChar char="n"/>
            </a:pPr>
            <a:r>
              <a:rPr lang="sr-Latn-CS" sz="2400" smtClean="0"/>
              <a:t>Medijator je objasnio stranama u sukobu šta će raditi u toku medijacije</a:t>
            </a:r>
          </a:p>
          <a:p>
            <a:pPr eaLnBrk="1" hangingPunct="1">
              <a:buClr>
                <a:schemeClr val="tx1"/>
              </a:buClr>
              <a:buFontTx/>
              <a:buChar char="n"/>
            </a:pPr>
            <a:r>
              <a:rPr lang="sr-Latn-CS" sz="2400" smtClean="0"/>
              <a:t>Dogovor oko pravila kojih ćete se pridržavati u toku diskusije</a:t>
            </a:r>
          </a:p>
          <a:p>
            <a:pPr eaLnBrk="1" hangingPunct="1">
              <a:buClr>
                <a:schemeClr val="tx1"/>
              </a:buClr>
              <a:buFontTx/>
              <a:buChar char="n"/>
            </a:pPr>
            <a:r>
              <a:rPr lang="sr-Latn-CS" sz="2400" smtClean="0">
                <a:solidFill>
                  <a:schemeClr val="accent2"/>
                </a:solidFill>
              </a:rPr>
              <a:t>Medijator poziva SS da prezentuju svoja viđenja situacije</a:t>
            </a:r>
          </a:p>
          <a:p>
            <a:pPr eaLnBrk="1" hangingPunct="1">
              <a:buClr>
                <a:schemeClr val="tx1"/>
              </a:buClr>
              <a:buFontTx/>
              <a:buChar char="n"/>
            </a:pPr>
            <a:r>
              <a:rPr lang="sr-Latn-CS" sz="2400" smtClean="0">
                <a:solidFill>
                  <a:schemeClr val="accent2"/>
                </a:solidFill>
              </a:rPr>
              <a:t>Medijator izlaže zašto je medijacija dobra za njih</a:t>
            </a:r>
            <a:endParaRPr lang="en-US" sz="24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12">
      <a:dk1>
        <a:srgbClr val="000000"/>
      </a:dk1>
      <a:lt1>
        <a:srgbClr val="E3E9FD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EFF2F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1">
        <a:dk1>
          <a:srgbClr val="000000"/>
        </a:dk1>
        <a:lt1>
          <a:srgbClr val="D4DEFC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6ECFD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2">
        <a:dk1>
          <a:srgbClr val="000000"/>
        </a:dk1>
        <a:lt1>
          <a:srgbClr val="E3E9FD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FF2F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1402</TotalTime>
  <Words>2179</Words>
  <Application>Microsoft Office PowerPoint</Application>
  <PresentationFormat>On-screen Show (4:3)</PresentationFormat>
  <Paragraphs>237</Paragraphs>
  <Slides>28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Times New Roman</vt:lpstr>
      <vt:lpstr>Wingdings</vt:lpstr>
      <vt:lpstr>Arial Unicode MS</vt:lpstr>
      <vt:lpstr>Layers</vt:lpstr>
      <vt:lpstr>Slide 1</vt:lpstr>
      <vt:lpstr>Situacije primene medijacije</vt:lpstr>
      <vt:lpstr>Medijacija može biti korisna</vt:lpstr>
      <vt:lpstr>Medijator?</vt:lpstr>
      <vt:lpstr>Šta medijator radi?</vt:lpstr>
      <vt:lpstr>Raznovrsnost iskustava sa ishodom</vt:lpstr>
      <vt:lpstr>STILOVI – INDIVIDUALNE RAZLIKE</vt:lpstr>
      <vt:lpstr>A1:  POKUŠAJTE DA EKSPLICIRATE SVOJU IMPLICITNU TEORIJU MEDIJACIJE</vt:lpstr>
      <vt:lpstr>Suzana i Jovan – zašto je medijacija za vas?</vt:lpstr>
      <vt:lpstr>Komponente implicitnih pogleda medijatora:</vt:lpstr>
      <vt:lpstr>TIPOVI – STILOVI MEDIJACIJE (1)</vt:lpstr>
      <vt:lpstr>TIPOVI – STILOVI MEDIJACIJE (2)</vt:lpstr>
      <vt:lpstr>TIPOVI – STILOVI MEDIJACIJE (3)</vt:lpstr>
      <vt:lpstr>Rizici</vt:lpstr>
      <vt:lpstr>Slide 15</vt:lpstr>
      <vt:lpstr>Cilj - ponovo:</vt:lpstr>
      <vt:lpstr>Ipak, postoje razlike u nijansama u ulozi medijatora</vt:lpstr>
      <vt:lpstr>Uloga medijatora – tip medijacije</vt:lpstr>
      <vt:lpstr>Uloga medijatora – tip medijacije</vt:lpstr>
      <vt:lpstr>Tipovi 2: MEDIJACIJA USMERENA NA REŠAVANJE PROBLEMA – TRANSFORMATIVNA MEDIJACIJA</vt:lpstr>
      <vt:lpstr>MEDIJACIJA USMERENA NA REŠAVANJE PROBLEMA – TRANSFORMATIVNA MEDIJACIJA</vt:lpstr>
      <vt:lpstr>Koji tip se najčešće koristi?</vt:lpstr>
      <vt:lpstr>Kontinuum nasuprot tipovima </vt:lpstr>
      <vt:lpstr>Zaključno o stilovima</vt:lpstr>
      <vt:lpstr>Transformaciona medijacija – transformaciona teorija medijacije</vt:lpstr>
      <vt:lpstr>Kako odvojiti sadržaj od procesa u praksi</vt:lpstr>
      <vt:lpstr>Transformativna medijacija</vt:lpstr>
      <vt:lpstr>A2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Mediation</dc:title>
  <dc:creator>Valerie Faden</dc:creator>
  <cp:lastModifiedBy>Vera</cp:lastModifiedBy>
  <cp:revision>83</cp:revision>
  <dcterms:created xsi:type="dcterms:W3CDTF">2009-08-01T16:58:13Z</dcterms:created>
  <dcterms:modified xsi:type="dcterms:W3CDTF">2014-03-11T12:31:13Z</dcterms:modified>
</cp:coreProperties>
</file>