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9"/>
  </p:notesMasterIdLst>
  <p:sldIdLst>
    <p:sldId id="256" r:id="rId3"/>
    <p:sldId id="280" r:id="rId4"/>
    <p:sldId id="257" r:id="rId5"/>
    <p:sldId id="282" r:id="rId6"/>
    <p:sldId id="258" r:id="rId7"/>
    <p:sldId id="265" r:id="rId8"/>
    <p:sldId id="275" r:id="rId9"/>
    <p:sldId id="283" r:id="rId10"/>
    <p:sldId id="303" r:id="rId11"/>
    <p:sldId id="284" r:id="rId12"/>
    <p:sldId id="285" r:id="rId13"/>
    <p:sldId id="286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302" r:id="rId24"/>
    <p:sldId id="298" r:id="rId25"/>
    <p:sldId id="304" r:id="rId26"/>
    <p:sldId id="299" r:id="rId27"/>
    <p:sldId id="30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4660"/>
  </p:normalViewPr>
  <p:slideViewPr>
    <p:cSldViewPr>
      <p:cViewPr varScale="1">
        <p:scale>
          <a:sx n="88" d="100"/>
          <a:sy n="88" d="100"/>
        </p:scale>
        <p:origin x="3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68174-8E0C-4D3A-9E7E-C1B4F597C777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54711-1075-4FB3-8F52-82A0A93B74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73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4" name="Google Shape;2074;p3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5" name="Google Shape;2075;p3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1" name="Google Shape;2111;p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2" name="Google Shape;2112;p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0" name="Google Shape;2180;p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1" name="Google Shape;2181;p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D0793F3-53B9-4D0B-B2B4-848D4C6E0AF8}" type="datetimeFigureOut">
              <a:rPr lang="en-US" smtClean="0"/>
              <a:pPr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8040E29-A431-4360-AD7A-1C5DE04B73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Psihološka procena i psihoterapija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33800"/>
            <a:ext cx="4800600" cy="1066800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r-Latn-RS" dirty="0" smtClean="0"/>
              <a:t>U cilju budućeg ili tekućeg tretmana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Latn-RS" dirty="0" smtClean="0"/>
              <a:t>U cilju evaluacije efekata završenog tretmana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sr-Latn-RS" dirty="0" smtClean="0"/>
              <a:t>Terapijska procena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7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/>
                </a:solidFill>
              </a:rPr>
              <a:t>2. </a:t>
            </a:r>
            <a:r>
              <a:rPr lang="sr-Latn-RS" dirty="0" smtClean="0">
                <a:solidFill>
                  <a:schemeClr val="accent2"/>
                </a:solidFill>
              </a:rPr>
              <a:t>Evaluacija </a:t>
            </a:r>
            <a:r>
              <a:rPr lang="sr-Latn-RS" dirty="0">
                <a:solidFill>
                  <a:schemeClr val="accent2"/>
                </a:solidFill>
              </a:rPr>
              <a:t>tretmana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sr-Latn-RS" dirty="0" smtClean="0"/>
              <a:t>Evaluacija </a:t>
            </a:r>
            <a:r>
              <a:rPr lang="sr-Latn-RS" dirty="0"/>
              <a:t>više zavisi </a:t>
            </a:r>
            <a:r>
              <a:rPr lang="sr-Latn-RS" u="sng" dirty="0"/>
              <a:t>od ličnosti klijenta</a:t>
            </a:r>
            <a:r>
              <a:rPr lang="sr-Latn-RS" dirty="0"/>
              <a:t>, nego od tretmana, 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sr-Latn-RS" dirty="0" smtClean="0"/>
              <a:t>ali </a:t>
            </a:r>
            <a:r>
              <a:rPr lang="sr-Latn-RS" dirty="0"/>
              <a:t>i </a:t>
            </a:r>
            <a:r>
              <a:rPr lang="sr-Latn-RS" u="sng" dirty="0"/>
              <a:t>od ličnosti terapeuta</a:t>
            </a:r>
            <a:r>
              <a:rPr lang="sr-Latn-RS" dirty="0"/>
              <a:t>, bez obzira na terapijski </a:t>
            </a:r>
            <a:r>
              <a:rPr lang="sr-Latn-RS" dirty="0" smtClean="0"/>
              <a:t>pravac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u="sng" dirty="0" err="1" smtClean="0"/>
              <a:t>kvaliteta</a:t>
            </a:r>
            <a:r>
              <a:rPr lang="en-US" u="sng" dirty="0" smtClean="0"/>
              <a:t> </a:t>
            </a:r>
            <a:r>
              <a:rPr lang="en-US" u="sng" dirty="0" err="1" smtClean="0"/>
              <a:t>njihovog</a:t>
            </a:r>
            <a:r>
              <a:rPr lang="en-US" u="sng" dirty="0" smtClean="0"/>
              <a:t> </a:t>
            </a:r>
            <a:r>
              <a:rPr lang="en-US" u="sng" dirty="0" err="1" smtClean="0"/>
              <a:t>odnosa</a:t>
            </a:r>
            <a:r>
              <a:rPr lang="en-US" dirty="0" smtClean="0"/>
              <a:t>- </a:t>
            </a:r>
            <a:r>
              <a:rPr lang="en-US" dirty="0" err="1" smtClean="0"/>
              <a:t>odnos</a:t>
            </a:r>
            <a:r>
              <a:rPr lang="en-US" dirty="0" smtClean="0"/>
              <a:t> je “</a:t>
            </a:r>
            <a:r>
              <a:rPr lang="en-US" dirty="0" err="1" smtClean="0"/>
              <a:t>lekovit</a:t>
            </a:r>
            <a:r>
              <a:rPr lang="en-US" dirty="0" smtClean="0"/>
              <a:t>”, </a:t>
            </a:r>
            <a:r>
              <a:rPr lang="en-US" dirty="0" err="1" smtClean="0"/>
              <a:t>ali</a:t>
            </a:r>
            <a:r>
              <a:rPr lang="en-US" dirty="0" smtClean="0"/>
              <a:t> ne </a:t>
            </a:r>
            <a:r>
              <a:rPr lang="en-US" dirty="0" err="1" smtClean="0"/>
              <a:t>dovoljan</a:t>
            </a:r>
            <a:r>
              <a:rPr lang="en-US" dirty="0" smtClean="0"/>
              <a:t>, a </a:t>
            </a:r>
            <a:r>
              <a:rPr lang="en-US" dirty="0" err="1" smtClean="0"/>
              <a:t>ponekad</a:t>
            </a:r>
            <a:r>
              <a:rPr lang="en-US" dirty="0" smtClean="0"/>
              <a:t> I </a:t>
            </a:r>
            <a:r>
              <a:rPr lang="en-US" dirty="0" err="1" smtClean="0"/>
              <a:t>opasan</a:t>
            </a:r>
            <a:endParaRPr lang="sr-Latn-RS" dirty="0"/>
          </a:p>
          <a:p>
            <a:r>
              <a:rPr lang="sr-Latn-RS" dirty="0"/>
              <a:t>Objektivna i precizna procena- standardna baterija TTS, </a:t>
            </a:r>
          </a:p>
          <a:p>
            <a:pPr marL="0" indent="0">
              <a:buNone/>
            </a:pPr>
            <a:r>
              <a:rPr lang="sr-Latn-RS" b="1" dirty="0" smtClean="0"/>
              <a:t>Problemi</a:t>
            </a:r>
          </a:p>
          <a:p>
            <a:r>
              <a:rPr lang="sr-Latn-RS" dirty="0" smtClean="0"/>
              <a:t>Problem </a:t>
            </a:r>
            <a:r>
              <a:rPr lang="sr-Latn-RS" u="sng" dirty="0"/>
              <a:t>pouzdanih testova </a:t>
            </a:r>
            <a:r>
              <a:rPr lang="sr-Latn-RS" dirty="0"/>
              <a:t>koji su neosetljivi na promene (state-trate upitnici) </a:t>
            </a:r>
          </a:p>
          <a:p>
            <a:r>
              <a:rPr lang="sr-Latn-RS" dirty="0"/>
              <a:t>Promene na nekoj skali- dovoljno kao </a:t>
            </a:r>
            <a:r>
              <a:rPr lang="sr-Latn-RS" u="sng" dirty="0"/>
              <a:t>statistički značajno </a:t>
            </a:r>
            <a:r>
              <a:rPr lang="sr-Latn-RS" dirty="0" smtClean="0"/>
              <a:t>nije </a:t>
            </a:r>
            <a:r>
              <a:rPr lang="sr-Latn-RS" dirty="0"/>
              <a:t>isto sto i značaj  promene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RS" dirty="0" smtClean="0"/>
              <a:t>pojedinca </a:t>
            </a:r>
            <a:r>
              <a:rPr lang="sr-Latn-RS" dirty="0" smtClean="0"/>
              <a:t>(manje </a:t>
            </a:r>
            <a:r>
              <a:rPr lang="sr-Latn-RS" dirty="0" smtClean="0"/>
              <a:t>depresi</a:t>
            </a:r>
            <a:r>
              <a:rPr lang="en-US" dirty="0" smtClean="0"/>
              <a:t>v</a:t>
            </a:r>
            <a:r>
              <a:rPr lang="sr-Latn-RS" dirty="0" smtClean="0"/>
              <a:t>an </a:t>
            </a:r>
            <a:r>
              <a:rPr lang="sr-Latn-RS" dirty="0"/>
              <a:t>i dalje depresivan</a:t>
            </a:r>
            <a:r>
              <a:rPr lang="sr-Latn-RS" dirty="0" smtClean="0"/>
              <a:t>)</a:t>
            </a:r>
          </a:p>
          <a:p>
            <a:r>
              <a:rPr lang="sr-Latn-RS" dirty="0" smtClean="0"/>
              <a:t>Kontrola </a:t>
            </a:r>
            <a:r>
              <a:rPr lang="sr-Latn-RS" u="sng" dirty="0" smtClean="0"/>
              <a:t>uticaja drugih varijabli- </a:t>
            </a:r>
            <a:r>
              <a:rPr lang="sr-Latn-RS" dirty="0" smtClean="0"/>
              <a:t>životni događaji, razvojne promene,..</a:t>
            </a:r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98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sr-Latn-RS" dirty="0" smtClean="0">
                <a:solidFill>
                  <a:schemeClr val="accent2"/>
                </a:solidFill>
              </a:rPr>
              <a:t>3. </a:t>
            </a:r>
            <a:r>
              <a:rPr lang="sr-Latn-RS" dirty="0" smtClean="0">
                <a:solidFill>
                  <a:schemeClr val="accent2"/>
                </a:solidFill>
              </a:rPr>
              <a:t>Terapijska</a:t>
            </a:r>
            <a:r>
              <a:rPr lang="en-US" dirty="0" smtClean="0">
                <a:solidFill>
                  <a:schemeClr val="accent2"/>
                </a:solidFill>
              </a:rPr>
              <a:t>/</a:t>
            </a:r>
            <a:r>
              <a:rPr lang="en-US" dirty="0" err="1" smtClean="0">
                <a:solidFill>
                  <a:schemeClr val="accent2"/>
                </a:solidFill>
              </a:rPr>
              <a:t>kolaborativna</a:t>
            </a:r>
            <a:r>
              <a:rPr lang="sr-Latn-RS" dirty="0" smtClean="0">
                <a:solidFill>
                  <a:schemeClr val="accent2"/>
                </a:solidFill>
              </a:rPr>
              <a:t> </a:t>
            </a:r>
            <a:r>
              <a:rPr lang="sr-Latn-RS" dirty="0" smtClean="0">
                <a:solidFill>
                  <a:schemeClr val="accent2"/>
                </a:solidFill>
              </a:rPr>
              <a:t>procena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sr-Latn-RS" b="1" dirty="0" smtClean="0"/>
              <a:t>Terapijski efekat same procene</a:t>
            </a:r>
            <a:r>
              <a:rPr lang="sr-Latn-RS" dirty="0" smtClean="0"/>
              <a:t>- procena ne ZA terapiju, nego terapija po sebi</a:t>
            </a:r>
          </a:p>
          <a:p>
            <a:pPr>
              <a:spcAft>
                <a:spcPts val="600"/>
              </a:spcAft>
            </a:pPr>
            <a:r>
              <a:rPr lang="sr-Latn-RS" dirty="0" smtClean="0"/>
              <a:t>K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podaci</a:t>
            </a:r>
            <a:r>
              <a:rPr lang="en-US" dirty="0" smtClean="0"/>
              <a:t> </a:t>
            </a:r>
            <a:r>
              <a:rPr lang="sr-Latn-RS" dirty="0" smtClean="0"/>
              <a:t>procene </a:t>
            </a:r>
            <a:r>
              <a:rPr lang="en-US" dirty="0" err="1" smtClean="0"/>
              <a:t>koriste</a:t>
            </a:r>
            <a:r>
              <a:rPr lang="en-US" dirty="0"/>
              <a:t>,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kome</a:t>
            </a:r>
            <a:r>
              <a:rPr lang="en-US" dirty="0"/>
              <a:t> </a:t>
            </a:r>
            <a:r>
              <a:rPr lang="en-US" dirty="0" err="1"/>
              <a:t>zapravo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služe</a:t>
            </a:r>
            <a:r>
              <a:rPr lang="en-US" dirty="0" smtClean="0"/>
              <a:t>?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en-US" dirty="0" err="1" smtClean="0"/>
              <a:t>Terapijska</a:t>
            </a:r>
            <a:r>
              <a:rPr lang="en-US" dirty="0" smtClean="0"/>
              <a:t>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nastala</a:t>
            </a:r>
            <a:r>
              <a:rPr lang="en-US" dirty="0"/>
              <a:t> je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logičan</a:t>
            </a:r>
            <a:r>
              <a:rPr lang="en-US" dirty="0" smtClean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RS" dirty="0" smtClean="0"/>
              <a:t>itanje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b="1" dirty="0" err="1"/>
              <a:t>Kritika</a:t>
            </a:r>
            <a:r>
              <a:rPr lang="en-US" b="1" dirty="0"/>
              <a:t> </a:t>
            </a:r>
            <a:r>
              <a:rPr lang="en-US" b="1" dirty="0" err="1"/>
              <a:t>sadašnjeg</a:t>
            </a:r>
            <a:r>
              <a:rPr lang="en-US" b="1" dirty="0"/>
              <a:t> </a:t>
            </a:r>
            <a:r>
              <a:rPr lang="en-US" b="1" dirty="0" err="1"/>
              <a:t>stanja</a:t>
            </a:r>
            <a:r>
              <a:rPr lang="en-US" b="1" dirty="0"/>
              <a:t> </a:t>
            </a:r>
            <a:r>
              <a:rPr lang="sr-Latn-RS" dirty="0" smtClean="0"/>
              <a:t>– </a:t>
            </a:r>
            <a:r>
              <a:rPr lang="en-US" dirty="0" err="1" smtClean="0"/>
              <a:t>opada</a:t>
            </a:r>
            <a:r>
              <a:rPr lang="sr-Latn-RS" dirty="0" smtClean="0"/>
              <a:t> z</a:t>
            </a:r>
            <a:r>
              <a:rPr lang="en-US" dirty="0" err="1" smtClean="0"/>
              <a:t>načaj</a:t>
            </a:r>
            <a:r>
              <a:rPr lang="en-US" dirty="0" smtClean="0"/>
              <a:t> </a:t>
            </a:r>
            <a:r>
              <a:rPr lang="en-US" dirty="0" err="1"/>
              <a:t>psihološke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sr-Latn-RS" dirty="0" smtClean="0"/>
              <a:t>zbog: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 err="1" smtClean="0"/>
              <a:t>mišljenja</a:t>
            </a:r>
            <a:r>
              <a:rPr lang="en-US" dirty="0" smtClean="0"/>
              <a:t> </a:t>
            </a:r>
            <a:r>
              <a:rPr lang="en-US" dirty="0" err="1" smtClean="0"/>
              <a:t>kliničkih</a:t>
            </a:r>
            <a:r>
              <a:rPr lang="en-US" dirty="0" smtClean="0"/>
              <a:t> </a:t>
            </a:r>
            <a:r>
              <a:rPr lang="en-US" dirty="0"/>
              <a:t>psihologa da je to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izazov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psihoterapija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satisfakcije</a:t>
            </a:r>
            <a:r>
              <a:rPr lang="en-US" dirty="0"/>
              <a:t> i "</a:t>
            </a:r>
            <a:r>
              <a:rPr lang="en-US" dirty="0" err="1"/>
              <a:t>prestižniji</a:t>
            </a:r>
            <a:r>
              <a:rPr lang="en-US" dirty="0"/>
              <a:t>" status;</a:t>
            </a:r>
          </a:p>
          <a:p>
            <a:pPr>
              <a:spcAft>
                <a:spcPts val="600"/>
              </a:spcAft>
            </a:pPr>
            <a:r>
              <a:rPr lang="en-US" dirty="0" err="1" smtClean="0"/>
              <a:t>činjenice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en-US" dirty="0" err="1"/>
              <a:t>dehumanizovana</a:t>
            </a:r>
            <a:r>
              <a:rPr lang="en-US" dirty="0"/>
              <a:t> i </a:t>
            </a:r>
            <a:r>
              <a:rPr lang="en-US" dirty="0" err="1"/>
              <a:t>otuđena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samog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;</a:t>
            </a:r>
          </a:p>
          <a:p>
            <a:pPr>
              <a:spcAft>
                <a:spcPts val="600"/>
              </a:spcAft>
            </a:pPr>
            <a:r>
              <a:rPr lang="en-US" dirty="0" err="1" smtClean="0"/>
              <a:t>problema</a:t>
            </a:r>
            <a:r>
              <a:rPr lang="en-US" dirty="0" smtClean="0"/>
              <a:t> </a:t>
            </a:r>
            <a:r>
              <a:rPr lang="en-US" dirty="0" err="1"/>
              <a:t>validnosti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sa </a:t>
            </a:r>
            <a:r>
              <a:rPr lang="en-US" dirty="0" err="1"/>
              <a:t>projektivnih</a:t>
            </a:r>
            <a:r>
              <a:rPr lang="en-US" dirty="0"/>
              <a:t> </a:t>
            </a:r>
            <a:r>
              <a:rPr lang="en-US" dirty="0" err="1"/>
              <a:t>tehnika</a:t>
            </a:r>
            <a:r>
              <a:rPr lang="en-US" dirty="0"/>
              <a:t>; </a:t>
            </a:r>
          </a:p>
          <a:p>
            <a:pPr>
              <a:spcAft>
                <a:spcPts val="600"/>
              </a:spcAft>
            </a:pP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/>
              <a:t>isplativosti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(</a:t>
            </a:r>
            <a:r>
              <a:rPr lang="en-US" dirty="0" err="1"/>
              <a:t>cene</a:t>
            </a:r>
            <a:r>
              <a:rPr lang="en-US" dirty="0"/>
              <a:t>, </a:t>
            </a:r>
            <a:r>
              <a:rPr lang="en-US" dirty="0" err="1"/>
              <a:t>utrošenog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)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standardne</a:t>
            </a:r>
            <a:r>
              <a:rPr lang="en-US" dirty="0"/>
              <a:t> </a:t>
            </a:r>
            <a:r>
              <a:rPr lang="en-US" dirty="0" err="1"/>
              <a:t>baterije</a:t>
            </a:r>
            <a:r>
              <a:rPr lang="en-US" dirty="0"/>
              <a:t> </a:t>
            </a:r>
            <a:r>
              <a:rPr lang="en-US" dirty="0" err="1" smtClean="0"/>
              <a:t>instrumenata</a:t>
            </a:r>
            <a:r>
              <a:rPr lang="sr-Latn-RS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poda</a:t>
            </a:r>
            <a:r>
              <a:rPr lang="sr-Latn-RS" dirty="0" smtClean="0"/>
              <a:t>ci</a:t>
            </a:r>
            <a:r>
              <a:rPr lang="en-US" dirty="0" smtClean="0"/>
              <a:t> </a:t>
            </a:r>
            <a:r>
              <a:rPr lang="sr-Latn-RS" dirty="0" smtClean="0"/>
              <a:t>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brži</a:t>
            </a:r>
            <a:r>
              <a:rPr lang="en-US" dirty="0"/>
              <a:t>, </a:t>
            </a:r>
            <a:r>
              <a:rPr lang="en-US" dirty="0" err="1"/>
              <a:t>jeftiniji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; </a:t>
            </a:r>
          </a:p>
          <a:p>
            <a:pPr>
              <a:spcAft>
                <a:spcPts val="600"/>
              </a:spcAft>
            </a:pPr>
            <a:r>
              <a:rPr lang="en-US" dirty="0" err="1" smtClean="0"/>
              <a:t>upotrebe</a:t>
            </a:r>
            <a:r>
              <a:rPr lang="en-US" dirty="0" smtClean="0"/>
              <a:t> </a:t>
            </a:r>
            <a:r>
              <a:rPr lang="en-US" dirty="0" err="1"/>
              <a:t>dobijenih</a:t>
            </a:r>
            <a:r>
              <a:rPr lang="en-US" dirty="0"/>
              <a:t> </a:t>
            </a:r>
            <a:r>
              <a:rPr lang="en-US" dirty="0" err="1" smtClean="0"/>
              <a:t>informacija</a:t>
            </a:r>
            <a:r>
              <a:rPr lang="sr-Latn-RS" dirty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/>
              <a:t>rutinske</a:t>
            </a:r>
            <a:r>
              <a:rPr lang="en-US" dirty="0"/>
              <a:t> </a:t>
            </a:r>
            <a:r>
              <a:rPr lang="en-US" dirty="0" err="1"/>
              <a:t>laboratorijske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,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dirty="0" err="1"/>
              <a:t>jasnog</a:t>
            </a:r>
            <a:r>
              <a:rPr lang="en-US" dirty="0"/>
              <a:t> </a:t>
            </a:r>
            <a:r>
              <a:rPr lang="en-US" dirty="0" err="1"/>
              <a:t>cilja</a:t>
            </a:r>
            <a:r>
              <a:rPr lang="en-US" dirty="0"/>
              <a:t> i </a:t>
            </a:r>
            <a:r>
              <a:rPr lang="en-US" dirty="0" err="1"/>
              <a:t>svrhe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7875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44562"/>
          </a:xfrm>
        </p:spPr>
        <p:txBody>
          <a:bodyPr/>
          <a:lstStyle/>
          <a:p>
            <a:pPr algn="ctr"/>
            <a:r>
              <a:rPr lang="sr-Latn-RS" dirty="0">
                <a:solidFill>
                  <a:schemeClr val="accent2"/>
                </a:solidFill>
              </a:rPr>
              <a:t>3. Terapijska procena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913438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sz="2200" dirty="0" smtClean="0"/>
              <a:t>Kritika upotrebe s</a:t>
            </a:r>
            <a:r>
              <a:rPr lang="en-US" sz="2200" dirty="0" err="1" smtClean="0"/>
              <a:t>tandardn</a:t>
            </a:r>
            <a:r>
              <a:rPr lang="sr-Latn-RS" sz="2200" dirty="0"/>
              <a:t>e</a:t>
            </a:r>
            <a:r>
              <a:rPr lang="en-US" sz="2200" dirty="0" smtClean="0"/>
              <a:t> </a:t>
            </a:r>
            <a:r>
              <a:rPr lang="en-US" sz="2200" dirty="0" err="1" smtClean="0"/>
              <a:t>baterij</a:t>
            </a:r>
            <a:r>
              <a:rPr lang="sr-Latn-RS" sz="2200" dirty="0" smtClean="0"/>
              <a:t>e</a:t>
            </a:r>
            <a:r>
              <a:rPr lang="en-US" sz="2200" dirty="0" smtClean="0"/>
              <a:t> </a:t>
            </a:r>
            <a:r>
              <a:rPr lang="en-US" sz="2200" dirty="0" err="1" smtClean="0"/>
              <a:t>testova</a:t>
            </a:r>
            <a:r>
              <a:rPr lang="sr-Latn-RS" sz="2200" dirty="0"/>
              <a:t>:</a:t>
            </a:r>
            <a:endParaRPr lang="sr-Latn-RS" sz="2200" dirty="0" smtClean="0"/>
          </a:p>
          <a:p>
            <a:pPr>
              <a:spcBef>
                <a:spcPts val="600"/>
              </a:spcBef>
            </a:pPr>
            <a:r>
              <a:rPr lang="en-US" sz="2200" dirty="0" err="1" smtClean="0"/>
              <a:t>bez</a:t>
            </a:r>
            <a:r>
              <a:rPr lang="en-US" sz="2200" dirty="0" smtClean="0"/>
              <a:t> </a:t>
            </a:r>
            <a:r>
              <a:rPr lang="en-US" sz="2200" dirty="0" err="1"/>
              <a:t>ciljane</a:t>
            </a:r>
            <a:r>
              <a:rPr lang="en-US" sz="2200" dirty="0"/>
              <a:t> </a:t>
            </a:r>
            <a:r>
              <a:rPr lang="en-US" sz="2200" dirty="0" err="1"/>
              <a:t>selekcije</a:t>
            </a:r>
            <a:r>
              <a:rPr lang="en-US" sz="2200" dirty="0"/>
              <a:t> </a:t>
            </a:r>
            <a:r>
              <a:rPr lang="en-US" sz="2200" dirty="0" err="1"/>
              <a:t>specifičnih</a:t>
            </a:r>
            <a:r>
              <a:rPr lang="en-US" sz="2200" dirty="0"/>
              <a:t> </a:t>
            </a:r>
            <a:r>
              <a:rPr lang="en-US" sz="2200" dirty="0" err="1"/>
              <a:t>instrumenata</a:t>
            </a:r>
            <a:r>
              <a:rPr lang="en-US" sz="2200" dirty="0"/>
              <a:t> </a:t>
            </a:r>
            <a:r>
              <a:rPr lang="en-US" sz="2200" dirty="0" err="1" smtClean="0"/>
              <a:t>procene</a:t>
            </a:r>
            <a:r>
              <a:rPr lang="sr-Latn-RS" sz="2200" dirty="0" smtClean="0"/>
              <a:t>,</a:t>
            </a:r>
            <a:r>
              <a:rPr lang="en-US" sz="2200" dirty="0" smtClean="0"/>
              <a:t> </a:t>
            </a:r>
            <a:endParaRPr lang="sr-Latn-RS" sz="2200" dirty="0" smtClean="0"/>
          </a:p>
          <a:p>
            <a:pPr>
              <a:spcBef>
                <a:spcPts val="600"/>
              </a:spcBef>
            </a:pPr>
            <a:r>
              <a:rPr lang="en-US" sz="2200" dirty="0" err="1" smtClean="0"/>
              <a:t>pisanje</a:t>
            </a:r>
            <a:r>
              <a:rPr lang="en-US" sz="2200" dirty="0" smtClean="0"/>
              <a:t> </a:t>
            </a:r>
            <a:r>
              <a:rPr lang="en-US" sz="2200" dirty="0" err="1"/>
              <a:t>stereotipnih</a:t>
            </a:r>
            <a:r>
              <a:rPr lang="en-US" sz="2200" dirty="0"/>
              <a:t> </a:t>
            </a:r>
            <a:r>
              <a:rPr lang="en-US" sz="2200" dirty="0" err="1"/>
              <a:t>protokola</a:t>
            </a:r>
            <a:r>
              <a:rPr lang="en-US" sz="2200" dirty="0"/>
              <a:t> </a:t>
            </a:r>
            <a:r>
              <a:rPr lang="sr-Latn-RS" sz="2200" dirty="0" smtClean="0"/>
              <a:t>gde</a:t>
            </a:r>
            <a:r>
              <a:rPr lang="en-US" sz="2200" dirty="0" smtClean="0"/>
              <a:t> </a:t>
            </a:r>
            <a:r>
              <a:rPr lang="en-US" sz="2200" dirty="0"/>
              <a:t>se </a:t>
            </a:r>
            <a:r>
              <a:rPr lang="en-US" sz="2200" dirty="0" err="1"/>
              <a:t>kumuliraju</a:t>
            </a:r>
            <a:r>
              <a:rPr lang="en-US" sz="2200" dirty="0"/>
              <a:t> </a:t>
            </a:r>
            <a:r>
              <a:rPr lang="en-US" sz="2200" dirty="0" err="1"/>
              <a:t>neinformativni</a:t>
            </a:r>
            <a:r>
              <a:rPr lang="en-US" sz="2200" dirty="0"/>
              <a:t> </a:t>
            </a:r>
            <a:r>
              <a:rPr lang="en-US" sz="2200" dirty="0" err="1"/>
              <a:t>podaci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pseudonaučne</a:t>
            </a:r>
            <a:r>
              <a:rPr lang="en-US" sz="2200" dirty="0"/>
              <a:t> </a:t>
            </a:r>
            <a:r>
              <a:rPr lang="en-US" sz="2200" dirty="0" err="1"/>
              <a:t>interpretacije</a:t>
            </a:r>
            <a:r>
              <a:rPr lang="en-US" sz="2200" dirty="0"/>
              <a:t>. </a:t>
            </a:r>
            <a:endParaRPr lang="sr-Latn-RS" sz="2200" dirty="0" smtClean="0"/>
          </a:p>
          <a:p>
            <a:pPr>
              <a:spcBef>
                <a:spcPts val="600"/>
              </a:spcBef>
            </a:pPr>
            <a:r>
              <a:rPr lang="en-US" sz="2200" dirty="0" err="1" smtClean="0"/>
              <a:t>pisan</a:t>
            </a:r>
            <a:r>
              <a:rPr lang="sr-Latn-RS" sz="2200" dirty="0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izveštaj</a:t>
            </a:r>
            <a:r>
              <a:rPr lang="en-US" sz="2200" dirty="0" smtClean="0"/>
              <a:t> </a:t>
            </a:r>
            <a:r>
              <a:rPr lang="en-US" sz="2200" dirty="0"/>
              <a:t>sa </a:t>
            </a:r>
            <a:r>
              <a:rPr lang="en-US" sz="2200" dirty="0" err="1"/>
              <a:t>osećanjem</a:t>
            </a:r>
            <a:r>
              <a:rPr lang="en-US" sz="2200" dirty="0"/>
              <a:t> da to </a:t>
            </a:r>
            <a:r>
              <a:rPr lang="en-US" sz="2200" dirty="0" err="1"/>
              <a:t>ima</a:t>
            </a:r>
            <a:r>
              <a:rPr lang="en-US" sz="2200" dirty="0"/>
              <a:t> slab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nikakav</a:t>
            </a:r>
            <a:r>
              <a:rPr lang="en-US" sz="2200" dirty="0"/>
              <a:t> </a:t>
            </a:r>
            <a:r>
              <a:rPr lang="en-US" sz="2200" dirty="0" err="1"/>
              <a:t>uticaj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K </a:t>
            </a:r>
          </a:p>
          <a:p>
            <a:pPr>
              <a:spcBef>
                <a:spcPts val="600"/>
              </a:spcBef>
            </a:pPr>
            <a:r>
              <a:rPr lang="en-US" sz="2200" dirty="0" err="1" smtClean="0"/>
              <a:t>delatnost</a:t>
            </a:r>
            <a:r>
              <a:rPr lang="en-US" sz="2200" dirty="0" smtClean="0"/>
              <a:t> </a:t>
            </a:r>
            <a:r>
              <a:rPr lang="en-US" sz="2200" dirty="0" err="1"/>
              <a:t>ni</a:t>
            </a:r>
            <a:r>
              <a:rPr lang="en-US" sz="2200" dirty="0"/>
              <a:t> </a:t>
            </a:r>
            <a:r>
              <a:rPr lang="en-US" sz="2200" dirty="0" err="1"/>
              <a:t>intelektualno</a:t>
            </a:r>
            <a:r>
              <a:rPr lang="en-US" sz="2200" dirty="0"/>
              <a:t>, </a:t>
            </a:r>
            <a:r>
              <a:rPr lang="en-US" sz="2200" dirty="0" err="1"/>
              <a:t>ni</a:t>
            </a:r>
            <a:r>
              <a:rPr lang="en-US" sz="2200" dirty="0"/>
              <a:t> </a:t>
            </a:r>
            <a:r>
              <a:rPr lang="en-US" sz="2200" dirty="0" err="1"/>
              <a:t>motivaciono</a:t>
            </a:r>
            <a:r>
              <a:rPr lang="en-US" sz="2200" dirty="0"/>
              <a:t>, </a:t>
            </a:r>
            <a:r>
              <a:rPr lang="en-US" sz="2200" dirty="0" err="1"/>
              <a:t>ni</a:t>
            </a:r>
            <a:r>
              <a:rPr lang="en-US" sz="2200" dirty="0"/>
              <a:t> </a:t>
            </a:r>
            <a:r>
              <a:rPr lang="en-US" sz="2200" dirty="0" err="1"/>
              <a:t>emocionalno</a:t>
            </a:r>
            <a:r>
              <a:rPr lang="en-US" sz="2200" dirty="0"/>
              <a:t> ne </a:t>
            </a:r>
            <a:r>
              <a:rPr lang="en-US" sz="2200" dirty="0" err="1"/>
              <a:t>angažuje</a:t>
            </a:r>
            <a:r>
              <a:rPr lang="en-US" sz="2200" dirty="0"/>
              <a:t> </a:t>
            </a:r>
            <a:r>
              <a:rPr lang="en-US" sz="2200" dirty="0" smtClean="0"/>
              <a:t>P</a:t>
            </a:r>
            <a:endParaRPr lang="sr-Latn-RS" sz="2200" dirty="0" smtClean="0"/>
          </a:p>
          <a:p>
            <a:pPr>
              <a:spcBef>
                <a:spcPts val="600"/>
              </a:spcBef>
            </a:pPr>
            <a:r>
              <a:rPr lang="sr-Latn-RS" sz="2200" dirty="0" smtClean="0"/>
              <a:t>i</a:t>
            </a:r>
            <a:r>
              <a:rPr lang="en-US" sz="2200" dirty="0" smtClean="0"/>
              <a:t>z </a:t>
            </a:r>
            <a:r>
              <a:rPr lang="en-US" sz="2200" dirty="0" err="1"/>
              <a:t>psihološke</a:t>
            </a:r>
            <a:r>
              <a:rPr lang="en-US" sz="2200" dirty="0"/>
              <a:t> </a:t>
            </a:r>
            <a:r>
              <a:rPr lang="en-US" sz="2200" dirty="0" err="1"/>
              <a:t>procene</a:t>
            </a:r>
            <a:r>
              <a:rPr lang="en-US" sz="2200" dirty="0"/>
              <a:t> </a:t>
            </a:r>
            <a:r>
              <a:rPr lang="en-US" sz="2200" dirty="0" err="1"/>
              <a:t>isključena</a:t>
            </a:r>
            <a:r>
              <a:rPr lang="en-US" sz="2200" dirty="0"/>
              <a:t> je </a:t>
            </a:r>
            <a:r>
              <a:rPr lang="en-US" sz="2200" dirty="0" err="1"/>
              <a:t>suštinska</a:t>
            </a:r>
            <a:r>
              <a:rPr lang="en-US" sz="2200" dirty="0"/>
              <a:t> </a:t>
            </a:r>
            <a:r>
              <a:rPr lang="en-US" sz="2200" dirty="0" err="1"/>
              <a:t>interakcija</a:t>
            </a:r>
            <a:r>
              <a:rPr lang="en-US" sz="2200" dirty="0"/>
              <a:t> sa </a:t>
            </a:r>
            <a:r>
              <a:rPr lang="en-US" sz="2200" dirty="0" err="1"/>
              <a:t>klijentom</a:t>
            </a:r>
            <a:r>
              <a:rPr lang="en-US" sz="2200" dirty="0"/>
              <a:t> </a:t>
            </a:r>
            <a:r>
              <a:rPr lang="en-US" sz="2200" dirty="0" err="1"/>
              <a:t>koja</a:t>
            </a:r>
            <a:r>
              <a:rPr lang="en-US" sz="2200" dirty="0"/>
              <a:t> ne </a:t>
            </a:r>
            <a:r>
              <a:rPr lang="en-US" sz="2200" dirty="0" err="1"/>
              <a:t>prevazilazi</a:t>
            </a:r>
            <a:r>
              <a:rPr lang="en-US" sz="2200" dirty="0"/>
              <a:t> </a:t>
            </a:r>
            <a:r>
              <a:rPr lang="en-US" sz="2200" dirty="0" err="1"/>
              <a:t>okvir</a:t>
            </a:r>
            <a:r>
              <a:rPr lang="en-US" sz="2200" dirty="0"/>
              <a:t> </a:t>
            </a:r>
            <a:r>
              <a:rPr lang="en-US" sz="2200" dirty="0" err="1" smtClean="0"/>
              <a:t>dobre</a:t>
            </a:r>
            <a:r>
              <a:rPr lang="en-US" sz="2200" dirty="0" smtClean="0"/>
              <a:t> </a:t>
            </a:r>
            <a:r>
              <a:rPr lang="en-US" sz="2200" dirty="0" err="1"/>
              <a:t>saradnje</a:t>
            </a:r>
            <a:r>
              <a:rPr lang="en-US" sz="2200" dirty="0"/>
              <a:t> u </a:t>
            </a:r>
            <a:r>
              <a:rPr lang="en-US" sz="2200" dirty="0" err="1"/>
              <a:t>laboratorijske</a:t>
            </a:r>
            <a:r>
              <a:rPr lang="en-US" sz="2200" dirty="0"/>
              <a:t> </a:t>
            </a:r>
            <a:r>
              <a:rPr lang="en-US" sz="2200" dirty="0" err="1"/>
              <a:t>svrhe</a:t>
            </a:r>
            <a:r>
              <a:rPr lang="en-US" sz="2200" dirty="0" smtClean="0"/>
              <a:t>.</a:t>
            </a:r>
            <a:endParaRPr lang="sr-Latn-RS" sz="2200" dirty="0" smtClean="0"/>
          </a:p>
          <a:p>
            <a:pPr>
              <a:spcBef>
                <a:spcPts val="600"/>
              </a:spcBef>
            </a:pPr>
            <a:r>
              <a:rPr lang="en-US" sz="2200" dirty="0" err="1" smtClean="0"/>
              <a:t>dehumanizovana</a:t>
            </a:r>
            <a:r>
              <a:rPr lang="en-US" sz="2200" dirty="0" smtClean="0"/>
              <a:t> </a:t>
            </a:r>
            <a:r>
              <a:rPr lang="en-US" sz="2200" dirty="0" err="1" smtClean="0"/>
              <a:t>praksa</a:t>
            </a:r>
            <a:r>
              <a:rPr lang="en-US" sz="2200" dirty="0" smtClean="0"/>
              <a:t> </a:t>
            </a:r>
            <a:r>
              <a:rPr lang="en-US" sz="2200" dirty="0" err="1" smtClean="0"/>
              <a:t>sa</a:t>
            </a:r>
            <a:r>
              <a:rPr lang="en-US" sz="2200" dirty="0" smtClean="0"/>
              <a:t> </a:t>
            </a:r>
            <a:r>
              <a:rPr lang="en-US" sz="2200" dirty="0" err="1"/>
              <a:t>stanovišta</a:t>
            </a:r>
            <a:r>
              <a:rPr lang="en-US" sz="2200" dirty="0"/>
              <a:t> </a:t>
            </a:r>
            <a:r>
              <a:rPr lang="en-US" sz="2200" dirty="0" err="1"/>
              <a:t>klijenta</a:t>
            </a:r>
            <a:r>
              <a:rPr lang="en-US" sz="2200" dirty="0"/>
              <a:t> </a:t>
            </a:r>
            <a:r>
              <a:rPr lang="en-US" sz="2200" dirty="0" err="1"/>
              <a:t>koji</a:t>
            </a:r>
            <a:r>
              <a:rPr lang="en-US" sz="2200" dirty="0"/>
              <a:t> se </a:t>
            </a:r>
            <a:r>
              <a:rPr lang="en-US" sz="2200" dirty="0" err="1"/>
              <a:t>etiketira</a:t>
            </a:r>
            <a:r>
              <a:rPr lang="en-US" sz="2200" dirty="0"/>
              <a:t>, a </a:t>
            </a:r>
            <a:r>
              <a:rPr lang="en-US" sz="2200" dirty="0" err="1"/>
              <a:t>izveštaj</a:t>
            </a:r>
            <a:r>
              <a:rPr lang="en-US" sz="2200" dirty="0"/>
              <a:t> je </a:t>
            </a:r>
            <a:r>
              <a:rPr lang="en-US" sz="2200" dirty="0" err="1"/>
              <a:t>nerazumljiv</a:t>
            </a:r>
            <a:r>
              <a:rPr lang="en-US" sz="2200" dirty="0"/>
              <a:t> </a:t>
            </a:r>
            <a:r>
              <a:rPr lang="en-US" sz="2200" dirty="0" err="1"/>
              <a:t>ili</a:t>
            </a:r>
            <a:r>
              <a:rPr lang="en-US" sz="2200" dirty="0"/>
              <a:t> </a:t>
            </a:r>
            <a:r>
              <a:rPr lang="en-US" sz="2200" dirty="0" err="1"/>
              <a:t>češće</a:t>
            </a:r>
            <a:r>
              <a:rPr lang="en-US" sz="2200" dirty="0"/>
              <a:t>, </a:t>
            </a:r>
            <a:r>
              <a:rPr lang="en-US" sz="2200" dirty="0" err="1"/>
              <a:t>nedostupan</a:t>
            </a:r>
            <a:r>
              <a:rPr lang="en-US" sz="2200" dirty="0"/>
              <a:t> za </a:t>
            </a:r>
            <a:r>
              <a:rPr lang="en-US" sz="2200" dirty="0" err="1"/>
              <a:t>klijenta</a:t>
            </a:r>
            <a:r>
              <a:rPr lang="en-US" sz="2200" dirty="0"/>
              <a:t>. </a:t>
            </a:r>
            <a:endParaRPr lang="sr-Latn-RS" sz="2200" dirty="0" smtClean="0"/>
          </a:p>
          <a:p>
            <a:pPr>
              <a:spcBef>
                <a:spcPts val="600"/>
              </a:spcBef>
            </a:pPr>
            <a:r>
              <a:rPr lang="sr-Latn-RS" sz="2200" dirty="0" err="1"/>
              <a:t>k</a:t>
            </a:r>
            <a:r>
              <a:rPr lang="en-US" sz="2200" dirty="0" err="1" smtClean="0"/>
              <a:t>lijent</a:t>
            </a:r>
            <a:r>
              <a:rPr lang="en-US" sz="2200" dirty="0" smtClean="0"/>
              <a:t> </a:t>
            </a:r>
            <a:r>
              <a:rPr lang="en-US" sz="2200" dirty="0"/>
              <a:t>ne </a:t>
            </a:r>
            <a:r>
              <a:rPr lang="en-US" sz="2200" dirty="0" err="1"/>
              <a:t>dobija</a:t>
            </a:r>
            <a:r>
              <a:rPr lang="en-US" sz="2200" dirty="0"/>
              <a:t> </a:t>
            </a:r>
            <a:r>
              <a:rPr lang="en-US" sz="2200" dirty="0" err="1"/>
              <a:t>nikakvu</a:t>
            </a:r>
            <a:r>
              <a:rPr lang="en-US" sz="2200" dirty="0"/>
              <a:t> </a:t>
            </a:r>
            <a:r>
              <a:rPr lang="en-US" sz="2200" dirty="0" err="1"/>
              <a:t>povratnu</a:t>
            </a:r>
            <a:r>
              <a:rPr lang="en-US" sz="2200" dirty="0"/>
              <a:t> </a:t>
            </a:r>
            <a:r>
              <a:rPr lang="en-US" sz="2200" dirty="0" err="1"/>
              <a:t>informaciju</a:t>
            </a:r>
            <a:r>
              <a:rPr lang="en-US" sz="2200" dirty="0"/>
              <a:t> </a:t>
            </a:r>
            <a:r>
              <a:rPr lang="sr-Latn-RS" sz="2200" dirty="0" smtClean="0"/>
              <a:t>o </a:t>
            </a:r>
            <a:r>
              <a:rPr lang="en-US" sz="2200" dirty="0" err="1" smtClean="0"/>
              <a:t>rezultat</a:t>
            </a:r>
            <a:r>
              <a:rPr lang="sr-Latn-RS" sz="2200" dirty="0" smtClean="0"/>
              <a:t>ima</a:t>
            </a:r>
            <a:r>
              <a:rPr lang="en-US" sz="2200" dirty="0" smtClean="0"/>
              <a:t> </a:t>
            </a:r>
            <a:r>
              <a:rPr lang="en-US" sz="2200" dirty="0" err="1"/>
              <a:t>ispitivanja</a:t>
            </a:r>
            <a:r>
              <a:rPr lang="en-US" sz="2200" dirty="0"/>
              <a:t> </a:t>
            </a:r>
            <a:r>
              <a:rPr lang="sr-Latn-RS" sz="2200" dirty="0" smtClean="0"/>
              <a:t>- </a:t>
            </a:r>
            <a:r>
              <a:rPr lang="en-US" sz="2200" dirty="0" err="1" smtClean="0"/>
              <a:t>oseća</a:t>
            </a:r>
            <a:r>
              <a:rPr lang="sr-Latn-RS" sz="2200" dirty="0" smtClean="0"/>
              <a:t>j</a:t>
            </a:r>
            <a:r>
              <a:rPr lang="en-US" sz="2200" dirty="0" smtClean="0"/>
              <a:t> </a:t>
            </a:r>
            <a:r>
              <a:rPr lang="en-US" sz="2200" dirty="0" err="1" smtClean="0"/>
              <a:t>manipulisan</a:t>
            </a:r>
            <a:r>
              <a:rPr lang="sr-Latn-RS" sz="2200" dirty="0" smtClean="0"/>
              <a:t>osti</a:t>
            </a:r>
            <a:r>
              <a:rPr lang="en-US" sz="2200" dirty="0" smtClean="0"/>
              <a:t>, </a:t>
            </a:r>
            <a:r>
              <a:rPr lang="en-US" sz="2200" dirty="0" err="1" smtClean="0"/>
              <a:t>neuvaž</a:t>
            </a:r>
            <a:r>
              <a:rPr lang="sr-Latn-RS" sz="2200" dirty="0" smtClean="0"/>
              <a:t>avanja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/>
              <a:t>A</a:t>
            </a:r>
            <a:r>
              <a:rPr lang="sr-Latn-RS" sz="2200" dirty="0"/>
              <a:t>PA</a:t>
            </a:r>
            <a:r>
              <a:rPr lang="en-US" sz="2200" dirty="0"/>
              <a:t>1992. </a:t>
            </a:r>
            <a:r>
              <a:rPr lang="en-US" sz="2200" dirty="0" err="1"/>
              <a:t>usvojila</a:t>
            </a:r>
            <a:r>
              <a:rPr lang="en-US" sz="2200" dirty="0"/>
              <a:t>  </a:t>
            </a:r>
            <a:r>
              <a:rPr lang="en-US" sz="2200" dirty="0" err="1"/>
              <a:t>stav</a:t>
            </a:r>
            <a:r>
              <a:rPr lang="en-US" sz="2200" dirty="0"/>
              <a:t> da </a:t>
            </a:r>
            <a:r>
              <a:rPr lang="en-US" sz="2200" dirty="0" err="1"/>
              <a:t>klijent</a:t>
            </a:r>
            <a:r>
              <a:rPr lang="en-US" sz="2200" dirty="0"/>
              <a:t> </a:t>
            </a:r>
            <a:r>
              <a:rPr lang="en-US" sz="2200" dirty="0" err="1"/>
              <a:t>ima</a:t>
            </a:r>
            <a:r>
              <a:rPr lang="en-US" sz="2200" dirty="0"/>
              <a:t> </a:t>
            </a:r>
            <a:r>
              <a:rPr lang="en-US" sz="2200" dirty="0" err="1"/>
              <a:t>pravo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informaciju</a:t>
            </a:r>
            <a:r>
              <a:rPr lang="en-US" sz="2200" dirty="0"/>
              <a:t> o </a:t>
            </a:r>
            <a:r>
              <a:rPr lang="en-US" sz="2200" dirty="0" err="1"/>
              <a:t>svojim</a:t>
            </a:r>
            <a:r>
              <a:rPr lang="en-US" sz="2200" dirty="0"/>
              <a:t> </a:t>
            </a:r>
            <a:r>
              <a:rPr lang="en-US" sz="2200" dirty="0" err="1"/>
              <a:t>rezultatima</a:t>
            </a:r>
            <a:r>
              <a:rPr lang="en-US" sz="2200" dirty="0"/>
              <a:t> sa </a:t>
            </a:r>
            <a:r>
              <a:rPr lang="en-US" sz="2200" dirty="0" err="1"/>
              <a:t>psihološkog</a:t>
            </a:r>
            <a:r>
              <a:rPr lang="en-US" sz="2200" dirty="0"/>
              <a:t> </a:t>
            </a:r>
            <a:r>
              <a:rPr lang="en-US" sz="2200" dirty="0" err="1"/>
              <a:t>ispitivanja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način</a:t>
            </a:r>
            <a:r>
              <a:rPr lang="en-US" sz="2200" dirty="0"/>
              <a:t> </a:t>
            </a:r>
            <a:r>
              <a:rPr lang="en-US" sz="2200" dirty="0" err="1"/>
              <a:t>koji</a:t>
            </a:r>
            <a:r>
              <a:rPr lang="en-US" sz="2200" dirty="0"/>
              <a:t> mu je </a:t>
            </a:r>
            <a:r>
              <a:rPr lang="en-US" sz="2200" dirty="0" err="1"/>
              <a:t>razumljiv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9166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sr-Latn-RS" dirty="0">
                <a:solidFill>
                  <a:schemeClr val="accent2"/>
                </a:solidFill>
              </a:rPr>
              <a:t>3. Terapijska procena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nastala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navedena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i </a:t>
            </a:r>
            <a:r>
              <a:rPr lang="en-US" dirty="0" err="1"/>
              <a:t>probleme</a:t>
            </a:r>
            <a:r>
              <a:rPr lang="en-US" dirty="0"/>
              <a:t>, a </a:t>
            </a:r>
            <a:endParaRPr lang="sr-Latn-RS" dirty="0" smtClean="0"/>
          </a:p>
          <a:p>
            <a:r>
              <a:rPr lang="en-US" dirty="0" err="1" smtClean="0"/>
              <a:t>dolazi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humanističke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, </a:t>
            </a:r>
            <a:r>
              <a:rPr lang="en-US" dirty="0" err="1"/>
              <a:t>interpersonalne</a:t>
            </a:r>
            <a:r>
              <a:rPr lang="en-US" dirty="0"/>
              <a:t> </a:t>
            </a:r>
            <a:r>
              <a:rPr lang="en-US" dirty="0" err="1"/>
              <a:t>psihologije</a:t>
            </a:r>
            <a:r>
              <a:rPr lang="en-US" dirty="0"/>
              <a:t> i </a:t>
            </a:r>
            <a:r>
              <a:rPr lang="en-US" dirty="0" err="1"/>
              <a:t>socijalnog</a:t>
            </a:r>
            <a:r>
              <a:rPr lang="en-US" dirty="0"/>
              <a:t> </a:t>
            </a:r>
            <a:r>
              <a:rPr lang="en-US" dirty="0" err="1"/>
              <a:t>konstruktivizma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psihoterapiju</a:t>
            </a:r>
            <a:r>
              <a:rPr lang="en-US" dirty="0"/>
              <a:t>, a sa </a:t>
            </a:r>
            <a:r>
              <a:rPr lang="en-US" dirty="0" err="1"/>
              <a:t>zakašnjenjem</a:t>
            </a:r>
            <a:r>
              <a:rPr lang="en-US" dirty="0"/>
              <a:t> 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psihodijagnostiku</a:t>
            </a:r>
            <a:r>
              <a:rPr lang="en-US" dirty="0"/>
              <a:t>. </a:t>
            </a:r>
            <a:endParaRPr lang="sr-Latn-RS" dirty="0" smtClean="0"/>
          </a:p>
          <a:p>
            <a:pPr marL="0" indent="0">
              <a:buNone/>
            </a:pPr>
            <a:r>
              <a:rPr lang="en-US" dirty="0" err="1" smtClean="0"/>
              <a:t>Procena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vidi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endParaRPr lang="sr-Latn-RS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/>
              <a:t>kolaborativna</a:t>
            </a:r>
            <a:r>
              <a:rPr lang="en-US" dirty="0"/>
              <a:t>, </a:t>
            </a:r>
            <a:endParaRPr lang="sr-Latn-RS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/>
              <a:t>interpersonalna</a:t>
            </a:r>
            <a:r>
              <a:rPr lang="en-US" dirty="0"/>
              <a:t>, </a:t>
            </a:r>
            <a:endParaRPr lang="sr-Latn-RS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/>
              <a:t>fokusirana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fleksibilna</a:t>
            </a:r>
            <a:r>
              <a:rPr lang="en-US" dirty="0"/>
              <a:t>. </a:t>
            </a:r>
            <a:endParaRPr lang="sr-Latn-RS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/>
              <a:t>usmerena</a:t>
            </a:r>
            <a:r>
              <a:rPr lang="en-US" dirty="0"/>
              <a:t>, </a:t>
            </a:r>
            <a:endParaRPr lang="sr-Latn-RS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/>
              <a:t>zahteva</a:t>
            </a:r>
            <a:r>
              <a:rPr lang="en-US" dirty="0" smtClean="0"/>
              <a:t> </a:t>
            </a:r>
            <a:r>
              <a:rPr lang="en-US" dirty="0" err="1"/>
              <a:t>visoko</a:t>
            </a:r>
            <a:r>
              <a:rPr lang="en-US" dirty="0"/>
              <a:t> </a:t>
            </a:r>
            <a:r>
              <a:rPr lang="en-US" dirty="0" err="1"/>
              <a:t>stručno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i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veštine</a:t>
            </a:r>
            <a:r>
              <a:rPr lang="en-US" dirty="0"/>
              <a:t>. </a:t>
            </a:r>
            <a:endParaRPr lang="sr-Latn-RS" dirty="0" smtClean="0"/>
          </a:p>
          <a:p>
            <a:r>
              <a:rPr lang="en-US" dirty="0" smtClean="0"/>
              <a:t>Kao </a:t>
            </a:r>
            <a:r>
              <a:rPr lang="en-US" dirty="0" err="1"/>
              <a:t>takva</a:t>
            </a:r>
            <a:r>
              <a:rPr lang="en-US" dirty="0"/>
              <a:t>,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izazov</a:t>
            </a:r>
            <a:r>
              <a:rPr lang="en-US" dirty="0"/>
              <a:t> za </a:t>
            </a:r>
            <a:r>
              <a:rPr lang="en-US" dirty="0" err="1"/>
              <a:t>procenjivača</a:t>
            </a:r>
            <a:r>
              <a:rPr lang="en-US" dirty="0"/>
              <a:t> </a:t>
            </a:r>
            <a:r>
              <a:rPr lang="en-US" dirty="0" err="1"/>
              <a:t>pružajući</a:t>
            </a:r>
            <a:r>
              <a:rPr lang="en-US" dirty="0"/>
              <a:t> mu </a:t>
            </a:r>
            <a:r>
              <a:rPr lang="en-US" dirty="0" err="1"/>
              <a:t>istovremeno</a:t>
            </a:r>
            <a:r>
              <a:rPr lang="en-US" dirty="0"/>
              <a:t> i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gratifikacije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58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Metateorijske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osnove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br>
              <a:rPr lang="en-US" dirty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86400"/>
          </a:xfrm>
        </p:spPr>
        <p:txBody>
          <a:bodyPr>
            <a:normAutofit/>
          </a:bodyPr>
          <a:lstStyle/>
          <a:p>
            <a:r>
              <a:rPr lang="sr-Latn-RS" dirty="0" smtClean="0"/>
              <a:t>P</a:t>
            </a:r>
            <a:r>
              <a:rPr lang="en-US" dirty="0" err="1" smtClean="0"/>
              <a:t>očiva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humanističkoj</a:t>
            </a:r>
            <a:r>
              <a:rPr lang="en-US" dirty="0"/>
              <a:t>, </a:t>
            </a:r>
            <a:r>
              <a:rPr lang="en-US" dirty="0" err="1"/>
              <a:t>fenomenološkoj</a:t>
            </a:r>
            <a:r>
              <a:rPr lang="en-US" dirty="0"/>
              <a:t>, </a:t>
            </a:r>
            <a:r>
              <a:rPr lang="en-US" dirty="0" err="1"/>
              <a:t>interpersonalnoj</a:t>
            </a:r>
            <a:r>
              <a:rPr lang="en-US" dirty="0"/>
              <a:t> </a:t>
            </a:r>
            <a:r>
              <a:rPr lang="en-US" dirty="0" err="1"/>
              <a:t>psihologiji</a:t>
            </a:r>
            <a:r>
              <a:rPr lang="en-US" dirty="0"/>
              <a:t> i </a:t>
            </a:r>
            <a:r>
              <a:rPr lang="en-US" dirty="0" err="1"/>
              <a:t>postmodernoj</a:t>
            </a:r>
            <a:r>
              <a:rPr lang="en-US" dirty="0"/>
              <a:t> </a:t>
            </a:r>
            <a:r>
              <a:rPr lang="en-US" dirty="0" err="1"/>
              <a:t>perspektivi</a:t>
            </a:r>
            <a:r>
              <a:rPr lang="en-US" dirty="0"/>
              <a:t>. </a:t>
            </a:r>
            <a:endParaRPr lang="sr-Latn-RS" dirty="0" smtClean="0"/>
          </a:p>
          <a:p>
            <a:r>
              <a:rPr lang="en-US" dirty="0" err="1" smtClean="0"/>
              <a:t>Promena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epistemološkim</a:t>
            </a:r>
            <a:r>
              <a:rPr lang="en-US" dirty="0"/>
              <a:t> </a:t>
            </a:r>
            <a:r>
              <a:rPr lang="en-US" dirty="0" err="1"/>
              <a:t>pretpostavkama</a:t>
            </a:r>
            <a:r>
              <a:rPr lang="en-US" dirty="0"/>
              <a:t>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err="1"/>
              <a:t>kolaborativnu</a:t>
            </a:r>
            <a:r>
              <a:rPr lang="en-US" dirty="0"/>
              <a:t>, </a:t>
            </a:r>
            <a:r>
              <a:rPr lang="en-US" dirty="0" err="1"/>
              <a:t>intervenišuću</a:t>
            </a:r>
            <a:r>
              <a:rPr lang="en-US" dirty="0"/>
              <a:t>, </a:t>
            </a:r>
            <a:r>
              <a:rPr lang="en-US" dirty="0" err="1"/>
              <a:t>transformativnu</a:t>
            </a:r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. </a:t>
            </a:r>
            <a:endParaRPr lang="sr-Latn-RS" dirty="0" smtClean="0"/>
          </a:p>
          <a:p>
            <a:r>
              <a:rPr lang="en-US" dirty="0" smtClean="0"/>
              <a:t>Ne </a:t>
            </a:r>
            <a:r>
              <a:rPr lang="en-US" dirty="0" err="1"/>
              <a:t>pretpostavlja</a:t>
            </a:r>
            <a:r>
              <a:rPr lang="en-US" dirty="0"/>
              <a:t> da je </a:t>
            </a:r>
            <a:r>
              <a:rPr lang="en-US" dirty="0" err="1"/>
              <a:t>realnost</a:t>
            </a:r>
            <a:r>
              <a:rPr lang="en-US" dirty="0"/>
              <a:t> </a:t>
            </a:r>
            <a:r>
              <a:rPr lang="en-US" dirty="0" err="1"/>
              <a:t>jednoznačna</a:t>
            </a:r>
            <a:r>
              <a:rPr lang="en-US" dirty="0"/>
              <a:t>, </a:t>
            </a:r>
            <a:r>
              <a:rPr lang="en-US" dirty="0" err="1"/>
              <a:t>objektivno</a:t>
            </a:r>
            <a:r>
              <a:rPr lang="en-US" dirty="0"/>
              <a:t> </a:t>
            </a:r>
            <a:r>
              <a:rPr lang="en-US" dirty="0" err="1"/>
              <a:t>spoznata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i mere </a:t>
            </a:r>
            <a:r>
              <a:rPr lang="en-US" dirty="0" err="1"/>
              <a:t>nauke</a:t>
            </a:r>
            <a:r>
              <a:rPr lang="en-US" dirty="0" smtClean="0"/>
              <a:t>.</a:t>
            </a:r>
            <a:endParaRPr lang="sr-Latn-RS" dirty="0" smtClean="0"/>
          </a:p>
          <a:p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sr-Latn-RS" dirty="0" smtClean="0"/>
              <a:t>se </a:t>
            </a:r>
            <a:r>
              <a:rPr lang="en-US" dirty="0" err="1" smtClean="0"/>
              <a:t>standardni</a:t>
            </a:r>
            <a:r>
              <a:rPr lang="en-US" dirty="0" smtClean="0"/>
              <a:t> </a:t>
            </a:r>
            <a:r>
              <a:rPr lang="en-US" dirty="0" err="1"/>
              <a:t>psihološki</a:t>
            </a:r>
            <a:r>
              <a:rPr lang="en-US" dirty="0"/>
              <a:t> </a:t>
            </a:r>
            <a:r>
              <a:rPr lang="en-US" dirty="0" err="1"/>
              <a:t>testovi</a:t>
            </a:r>
            <a:r>
              <a:rPr lang="en-US" dirty="0"/>
              <a:t> i </a:t>
            </a:r>
            <a:r>
              <a:rPr lang="en-US" dirty="0" err="1" smtClean="0"/>
              <a:t>statističke</a:t>
            </a:r>
            <a:r>
              <a:rPr lang="en-US" dirty="0" smtClean="0"/>
              <a:t> </a:t>
            </a:r>
            <a:r>
              <a:rPr lang="en-US" dirty="0" err="1"/>
              <a:t>norme</a:t>
            </a:r>
            <a:r>
              <a:rPr lang="en-US" dirty="0"/>
              <a:t> za </a:t>
            </a:r>
            <a:r>
              <a:rPr lang="en-US" dirty="0" err="1"/>
              <a:t>individualnu</a:t>
            </a:r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. </a:t>
            </a:r>
            <a:endParaRPr lang="sr-Latn-RS" dirty="0" smtClean="0"/>
          </a:p>
          <a:p>
            <a:r>
              <a:rPr lang="en-US" dirty="0" err="1" smtClean="0"/>
              <a:t>Pozitivizam</a:t>
            </a:r>
            <a:r>
              <a:rPr lang="en-US" dirty="0" smtClean="0"/>
              <a:t> </a:t>
            </a:r>
            <a:r>
              <a:rPr lang="en-US" dirty="0"/>
              <a:t>se pre </a:t>
            </a:r>
            <a:r>
              <a:rPr lang="en-US" dirty="0" err="1"/>
              <a:t>transcendira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negira</a:t>
            </a:r>
            <a:r>
              <a:rPr lang="en-US" dirty="0" smtClean="0"/>
              <a:t>,</a:t>
            </a:r>
            <a:endParaRPr lang="sr-Latn-RS" dirty="0" smtClean="0"/>
          </a:p>
          <a:p>
            <a:r>
              <a:rPr lang="en-US" dirty="0" err="1"/>
              <a:t>Zaključci</a:t>
            </a:r>
            <a:r>
              <a:rPr lang="en-US" dirty="0"/>
              <a:t> i </a:t>
            </a:r>
            <a:r>
              <a:rPr lang="en-US" dirty="0" err="1"/>
              <a:t>razumevanje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konsenzualni</a:t>
            </a:r>
            <a:r>
              <a:rPr lang="en-US" dirty="0"/>
              <a:t>,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usaglašavanje</a:t>
            </a:r>
            <a:r>
              <a:rPr lang="en-US" dirty="0"/>
              <a:t> i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narativnih</a:t>
            </a:r>
            <a:r>
              <a:rPr lang="en-US" dirty="0"/>
              <a:t> </a:t>
            </a:r>
            <a:r>
              <a:rPr lang="en-US" dirty="0" err="1"/>
              <a:t>objašnjenja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Zaključci</a:t>
            </a:r>
            <a:r>
              <a:rPr lang="en-US" dirty="0"/>
              <a:t> i </a:t>
            </a:r>
            <a:r>
              <a:rPr lang="en-US" dirty="0" err="1"/>
              <a:t>interpretacije</a:t>
            </a:r>
            <a:r>
              <a:rPr lang="en-US" dirty="0"/>
              <a:t> </a:t>
            </a:r>
            <a:r>
              <a:rPr lang="sr-Latn-RS" dirty="0"/>
              <a:t>-</a:t>
            </a:r>
            <a:r>
              <a:rPr lang="en-US" dirty="0"/>
              <a:t>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hipoteza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mogućnosti</a:t>
            </a:r>
            <a:endParaRPr lang="sr-Latn-R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47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accent2"/>
                </a:solidFill>
              </a:rPr>
              <a:t>Definicija</a:t>
            </a:r>
            <a:r>
              <a:rPr lang="sr-Latn-RS" dirty="0" smtClean="0">
                <a:solidFill>
                  <a:schemeClr val="accent2"/>
                </a:solidFill>
              </a:rPr>
              <a:t> i karakteristike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410200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razvili</a:t>
            </a:r>
            <a:r>
              <a:rPr lang="en-US" dirty="0"/>
              <a:t> Stefan Fin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Koni</a:t>
            </a:r>
            <a:r>
              <a:rPr lang="en-US" dirty="0"/>
              <a:t> </a:t>
            </a:r>
            <a:r>
              <a:rPr lang="en-US" dirty="0" err="1"/>
              <a:t>Fišer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Centra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Terapijsku</a:t>
            </a:r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 u </a:t>
            </a:r>
            <a:r>
              <a:rPr lang="en-US" dirty="0" err="1"/>
              <a:t>Ostinu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Teksas</a:t>
            </a:r>
            <a:r>
              <a:rPr lang="en-US" dirty="0" smtClean="0"/>
              <a:t>), </a:t>
            </a:r>
            <a:r>
              <a:rPr lang="en-US" dirty="0" err="1"/>
              <a:t>oslanjajući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radove</a:t>
            </a:r>
            <a:r>
              <a:rPr lang="en-US" dirty="0" smtClean="0"/>
              <a:t> </a:t>
            </a:r>
            <a:r>
              <a:rPr lang="en-US" dirty="0" err="1"/>
              <a:t>Mery</a:t>
            </a:r>
            <a:r>
              <a:rPr lang="en-US" dirty="0"/>
              <a:t> </a:t>
            </a:r>
            <a:r>
              <a:rPr lang="en-US" dirty="0" err="1"/>
              <a:t>Tonsanger</a:t>
            </a:r>
            <a:r>
              <a:rPr lang="en-US" dirty="0"/>
              <a:t> </a:t>
            </a:r>
            <a:endParaRPr lang="sr-Latn-RS" dirty="0"/>
          </a:p>
          <a:p>
            <a:pPr>
              <a:spcAft>
                <a:spcPts val="600"/>
              </a:spcAft>
            </a:pPr>
            <a:r>
              <a:rPr lang="sr-Latn-RS" dirty="0" smtClean="0"/>
              <a:t>S</a:t>
            </a:r>
            <a:r>
              <a:rPr lang="en-US" dirty="0" err="1" smtClean="0"/>
              <a:t>pecifična</a:t>
            </a:r>
            <a:r>
              <a:rPr lang="en-US" dirty="0" smtClean="0"/>
              <a:t> </a:t>
            </a:r>
            <a:r>
              <a:rPr lang="en-US" dirty="0" err="1"/>
              <a:t>teorija</a:t>
            </a:r>
            <a:r>
              <a:rPr lang="en-US" dirty="0"/>
              <a:t>, </a:t>
            </a:r>
            <a:r>
              <a:rPr lang="en-US" dirty="0" smtClean="0"/>
              <a:t>set </a:t>
            </a:r>
            <a:r>
              <a:rPr lang="en-US" dirty="0" err="1"/>
              <a:t>tehnika</a:t>
            </a:r>
            <a:r>
              <a:rPr lang="en-US" dirty="0"/>
              <a:t> i </a:t>
            </a:r>
            <a:r>
              <a:rPr lang="en-US" dirty="0" err="1"/>
              <a:t>kolaborativni</a:t>
            </a:r>
            <a:r>
              <a:rPr lang="en-US" dirty="0"/>
              <a:t> </a:t>
            </a:r>
            <a:r>
              <a:rPr lang="en-US" dirty="0" err="1"/>
              <a:t>pritup</a:t>
            </a:r>
            <a:r>
              <a:rPr lang="en-US" dirty="0"/>
              <a:t> u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K. </a:t>
            </a:r>
            <a:endParaRPr lang="sr-Latn-RS" dirty="0" smtClean="0"/>
          </a:p>
          <a:p>
            <a:pPr>
              <a:spcAft>
                <a:spcPts val="600"/>
              </a:spcAft>
            </a:pPr>
            <a:r>
              <a:rPr lang="en-US" dirty="0" err="1" smtClean="0"/>
              <a:t>Procena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b="1" dirty="0" err="1"/>
              <a:t>informativnu</a:t>
            </a:r>
            <a:r>
              <a:rPr lang="en-US" b="1" dirty="0"/>
              <a:t> </a:t>
            </a:r>
            <a:r>
              <a:rPr lang="en-US" b="1" dirty="0" err="1"/>
              <a:t>ali</a:t>
            </a:r>
            <a:r>
              <a:rPr lang="en-US" b="1" dirty="0"/>
              <a:t> i </a:t>
            </a:r>
            <a:r>
              <a:rPr lang="en-US" b="1" dirty="0" err="1"/>
              <a:t>terapijsku</a:t>
            </a:r>
            <a:r>
              <a:rPr lang="en-US" b="1" dirty="0"/>
              <a:t> </a:t>
            </a:r>
            <a:r>
              <a:rPr lang="en-US" dirty="0" err="1"/>
              <a:t>ulogu</a:t>
            </a:r>
            <a:r>
              <a:rPr lang="en-US" dirty="0"/>
              <a:t>. </a:t>
            </a:r>
            <a:endParaRPr lang="sr-Latn-RS" dirty="0" smtClean="0"/>
          </a:p>
          <a:p>
            <a:pPr>
              <a:spcAft>
                <a:spcPts val="600"/>
              </a:spcAft>
            </a:pP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modifikovan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primene</a:t>
            </a:r>
            <a:r>
              <a:rPr lang="en-US" dirty="0"/>
              <a:t> </a:t>
            </a:r>
            <a:r>
              <a:rPr lang="en-US" dirty="0" err="1" smtClean="0"/>
              <a:t>standardnih</a:t>
            </a:r>
            <a:r>
              <a:rPr lang="en-US" dirty="0" smtClean="0"/>
              <a:t> </a:t>
            </a:r>
            <a:r>
              <a:rPr lang="en-US" dirty="0" err="1"/>
              <a:t>dijagnostičkih</a:t>
            </a:r>
            <a:r>
              <a:rPr lang="en-US" dirty="0"/>
              <a:t> </a:t>
            </a:r>
            <a:r>
              <a:rPr lang="en-US" dirty="0" err="1"/>
              <a:t>metoda</a:t>
            </a:r>
            <a:r>
              <a:rPr lang="en-US" dirty="0"/>
              <a:t>. </a:t>
            </a:r>
            <a:endParaRPr lang="sr-Latn-RS" dirty="0" smtClean="0"/>
          </a:p>
          <a:p>
            <a:pPr>
              <a:spcAft>
                <a:spcPts val="600"/>
              </a:spcAft>
            </a:pPr>
            <a:r>
              <a:rPr lang="en-US" dirty="0" err="1" smtClean="0"/>
              <a:t>Suština</a:t>
            </a:r>
            <a:r>
              <a:rPr lang="en-US" dirty="0" smtClean="0"/>
              <a:t> je </a:t>
            </a:r>
            <a:r>
              <a:rPr lang="en-US" dirty="0"/>
              <a:t>u </a:t>
            </a:r>
            <a:r>
              <a:rPr lang="en-US" dirty="0" err="1"/>
              <a:t>promeni</a:t>
            </a:r>
            <a:r>
              <a:rPr lang="en-US" dirty="0"/>
              <a:t> </a:t>
            </a:r>
            <a:r>
              <a:rPr lang="en-US" dirty="0" err="1"/>
              <a:t>orijentacije</a:t>
            </a:r>
            <a:r>
              <a:rPr lang="en-US" dirty="0"/>
              <a:t> sa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procenu</a:t>
            </a:r>
            <a:r>
              <a:rPr lang="en-US" dirty="0"/>
              <a:t> </a:t>
            </a:r>
            <a:r>
              <a:rPr lang="en-US" dirty="0" err="1"/>
              <a:t>usmerenu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terapijsku</a:t>
            </a:r>
            <a:r>
              <a:rPr lang="en-US" dirty="0" smtClean="0"/>
              <a:t> </a:t>
            </a:r>
            <a:r>
              <a:rPr lang="en-US" dirty="0" err="1" smtClean="0"/>
              <a:t>promenu</a:t>
            </a:r>
            <a:endParaRPr lang="sr-Latn-RS" dirty="0" smtClean="0"/>
          </a:p>
          <a:p>
            <a:pPr>
              <a:spcAft>
                <a:spcPts val="600"/>
              </a:spcAft>
            </a:pPr>
            <a:r>
              <a:rPr lang="en-US" dirty="0" err="1" smtClean="0"/>
              <a:t>Već</a:t>
            </a:r>
            <a:r>
              <a:rPr lang="en-US" dirty="0" smtClean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dijagnostičkog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, </a:t>
            </a:r>
            <a:r>
              <a:rPr lang="en-US" dirty="0" err="1" smtClean="0"/>
              <a:t>posebno</a:t>
            </a:r>
            <a:r>
              <a:rPr lang="sr-Latn-RS" dirty="0" smtClean="0"/>
              <a:t> tokom</a:t>
            </a:r>
            <a:r>
              <a:rPr lang="en-US" dirty="0" smtClean="0"/>
              <a:t> </a:t>
            </a:r>
            <a:r>
              <a:rPr lang="en-US" dirty="0" err="1"/>
              <a:t>pružanja</a:t>
            </a:r>
            <a:r>
              <a:rPr lang="en-US" dirty="0"/>
              <a:t> </a:t>
            </a:r>
            <a:r>
              <a:rPr lang="en-US" dirty="0" err="1" smtClean="0"/>
              <a:t>fidbeka</a:t>
            </a:r>
            <a:r>
              <a:rPr lang="sr-Latn-RS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terapijski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nusprodukt</a:t>
            </a:r>
            <a:r>
              <a:rPr lang="en-US" dirty="0"/>
              <a:t>, a ne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postavljen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. </a:t>
            </a:r>
            <a:endParaRPr lang="sr-Latn-RS" dirty="0" smtClean="0"/>
          </a:p>
          <a:p>
            <a:pPr>
              <a:spcAft>
                <a:spcPts val="600"/>
              </a:spcAft>
            </a:pPr>
            <a:r>
              <a:rPr lang="en-US" dirty="0" err="1" smtClean="0"/>
              <a:t>Terapijska</a:t>
            </a:r>
            <a:r>
              <a:rPr lang="en-US" dirty="0" smtClean="0"/>
              <a:t>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i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srž</a:t>
            </a:r>
            <a:r>
              <a:rPr lang="en-US" dirty="0"/>
              <a:t> </a:t>
            </a:r>
            <a:r>
              <a:rPr lang="en-US" dirty="0" err="1"/>
              <a:t>terapijske</a:t>
            </a:r>
            <a:r>
              <a:rPr lang="en-US" dirty="0"/>
              <a:t> </a:t>
            </a:r>
            <a:r>
              <a:rPr lang="en-US" dirty="0" err="1"/>
              <a:t>intervencije</a:t>
            </a:r>
            <a:r>
              <a:rPr lang="en-US" dirty="0"/>
              <a:t> sa </a:t>
            </a:r>
            <a:r>
              <a:rPr lang="en-US" dirty="0" err="1"/>
              <a:t>klijentom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1364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Ciljevi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procene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r>
              <a:rPr lang="sr-Latn-RS" dirty="0" err="1"/>
              <a:t>U</a:t>
            </a:r>
            <a:r>
              <a:rPr lang="en-US" dirty="0" err="1" smtClean="0"/>
              <a:t>smeren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promenu</a:t>
            </a:r>
            <a:r>
              <a:rPr lang="en-US" dirty="0" smtClean="0"/>
              <a:t>, </a:t>
            </a:r>
            <a:r>
              <a:rPr lang="en-US" dirty="0" smtClean="0"/>
              <a:t>se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modifikaciju</a:t>
            </a:r>
            <a:r>
              <a:rPr lang="en-US" dirty="0"/>
              <a:t> procedure </a:t>
            </a:r>
            <a:r>
              <a:rPr lang="en-US" dirty="0" err="1"/>
              <a:t>psihološkog</a:t>
            </a:r>
            <a:r>
              <a:rPr lang="en-US" dirty="0"/>
              <a:t> </a:t>
            </a:r>
            <a:r>
              <a:rPr lang="en-US" dirty="0" err="1"/>
              <a:t>ispitivanja</a:t>
            </a:r>
            <a:r>
              <a:rPr lang="en-US" dirty="0"/>
              <a:t>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maksimizira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od </a:t>
            </a:r>
            <a:r>
              <a:rPr lang="en-US" dirty="0" err="1"/>
              <a:t>procene</a:t>
            </a:r>
            <a:r>
              <a:rPr lang="en-US" dirty="0"/>
              <a:t>. </a:t>
            </a:r>
            <a:endParaRPr lang="sr-Latn-RS" dirty="0" smtClean="0"/>
          </a:p>
          <a:p>
            <a:r>
              <a:rPr lang="en-US" dirty="0" err="1" smtClean="0"/>
              <a:t>Procena</a:t>
            </a:r>
            <a:r>
              <a:rPr lang="en-US" dirty="0" smtClean="0"/>
              <a:t> </a:t>
            </a:r>
            <a:r>
              <a:rPr lang="en-US" dirty="0" err="1" smtClean="0"/>
              <a:t>pokrece</a:t>
            </a:r>
            <a:r>
              <a:rPr lang="en-US" dirty="0" smtClean="0"/>
              <a:t> </a:t>
            </a:r>
            <a:r>
              <a:rPr lang="en-US" dirty="0" err="1"/>
              <a:t>takvu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klijentu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promenu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postizanju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psihološkog</a:t>
            </a:r>
            <a:r>
              <a:rPr lang="en-US" dirty="0"/>
              <a:t> </a:t>
            </a:r>
            <a:r>
              <a:rPr lang="en-US" dirty="0" err="1"/>
              <a:t>zdravlja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/>
              <a:t>života</a:t>
            </a:r>
            <a:r>
              <a:rPr lang="en-US" dirty="0"/>
              <a:t>. </a:t>
            </a:r>
            <a:endParaRPr lang="sr-Latn-RS" dirty="0" smtClean="0"/>
          </a:p>
          <a:p>
            <a:pPr marL="0" indent="0">
              <a:buNone/>
            </a:pPr>
            <a:r>
              <a:rPr lang="en-US" dirty="0" err="1" smtClean="0"/>
              <a:t>Cilj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b="1" dirty="0" err="1"/>
              <a:t>transformišuće</a:t>
            </a:r>
            <a:r>
              <a:rPr lang="en-US" b="1" dirty="0"/>
              <a:t> </a:t>
            </a:r>
            <a:r>
              <a:rPr lang="en-US" b="1" dirty="0" err="1"/>
              <a:t>iskustvo</a:t>
            </a:r>
            <a:r>
              <a:rPr lang="en-US" b="1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: </a:t>
            </a:r>
            <a:endParaRPr lang="sr-Latn-RS" dirty="0" smtClean="0"/>
          </a:p>
          <a:p>
            <a:r>
              <a:rPr lang="en-US" dirty="0" err="1" smtClean="0"/>
              <a:t>prepoznavanje</a:t>
            </a:r>
            <a:r>
              <a:rPr lang="en-US" dirty="0" smtClean="0"/>
              <a:t> </a:t>
            </a:r>
            <a:r>
              <a:rPr lang="en-US" dirty="0" err="1"/>
              <a:t>karakterističnog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življenja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, </a:t>
            </a:r>
            <a:endParaRPr lang="sr-Latn-RS" dirty="0" smtClean="0"/>
          </a:p>
          <a:p>
            <a:r>
              <a:rPr lang="en-US" dirty="0" err="1" smtClean="0"/>
              <a:t>razumevanje</a:t>
            </a:r>
            <a:r>
              <a:rPr lang="en-US" dirty="0" smtClean="0"/>
              <a:t> </a:t>
            </a:r>
            <a:r>
              <a:rPr lang="en-US" dirty="0" err="1"/>
              <a:t>problema</a:t>
            </a:r>
            <a:r>
              <a:rPr lang="en-US" dirty="0"/>
              <a:t> sa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suočava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idiografski</a:t>
            </a:r>
            <a:r>
              <a:rPr lang="en-US" dirty="0"/>
              <a:t>, </a:t>
            </a:r>
            <a:r>
              <a:rPr lang="en-US" dirty="0" err="1"/>
              <a:t>smisaoni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endParaRPr lang="sr-Latn-RS" dirty="0" smtClean="0"/>
          </a:p>
          <a:p>
            <a:r>
              <a:rPr lang="en-US" u="sng" dirty="0" err="1" smtClean="0"/>
              <a:t>omogućavanje</a:t>
            </a:r>
            <a:r>
              <a:rPr lang="en-US" u="sng" dirty="0" smtClean="0"/>
              <a:t> </a:t>
            </a:r>
            <a:r>
              <a:rPr lang="en-US" u="sng" dirty="0" err="1"/>
              <a:t>bezbednih</a:t>
            </a:r>
            <a:r>
              <a:rPr lang="en-US" u="sng" dirty="0"/>
              <a:t> </a:t>
            </a:r>
            <a:r>
              <a:rPr lang="en-US" u="sng" dirty="0" err="1"/>
              <a:t>uslova</a:t>
            </a:r>
            <a:r>
              <a:rPr lang="en-US" u="sng" dirty="0"/>
              <a:t> da </a:t>
            </a:r>
            <a:r>
              <a:rPr lang="en-US" u="sng" dirty="0" err="1"/>
              <a:t>klijent</a:t>
            </a:r>
            <a:r>
              <a:rPr lang="en-US" u="sng" dirty="0"/>
              <a:t> </a:t>
            </a:r>
            <a:r>
              <a:rPr lang="en-US" u="sng" dirty="0" err="1"/>
              <a:t>istraži</a:t>
            </a:r>
            <a:r>
              <a:rPr lang="en-US" u="sng" dirty="0"/>
              <a:t> </a:t>
            </a:r>
            <a:r>
              <a:rPr lang="en-US" u="sng" dirty="0" err="1"/>
              <a:t>promenu</a:t>
            </a:r>
            <a:r>
              <a:rPr lang="en-US" dirty="0" smtClean="0"/>
              <a:t>,</a:t>
            </a:r>
            <a:endParaRPr lang="sr-Latn-RS" dirty="0" smtClean="0"/>
          </a:p>
          <a:p>
            <a:r>
              <a:rPr lang="en-US" dirty="0" err="1" smtClean="0"/>
              <a:t>pružanje</a:t>
            </a:r>
            <a:r>
              <a:rPr lang="en-US" dirty="0" smtClean="0"/>
              <a:t> </a:t>
            </a:r>
            <a:r>
              <a:rPr lang="en-US" dirty="0" err="1"/>
              <a:t>mogućnosti</a:t>
            </a:r>
            <a:r>
              <a:rPr lang="en-US" dirty="0"/>
              <a:t> da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doživi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i </a:t>
            </a:r>
            <a:r>
              <a:rPr lang="en-US" dirty="0" err="1"/>
              <a:t>iskustva</a:t>
            </a:r>
            <a:r>
              <a:rPr lang="en-US" dirty="0"/>
              <a:t> u </a:t>
            </a:r>
            <a:r>
              <a:rPr lang="en-US" dirty="0" err="1"/>
              <a:t>suportativnim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7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Način</a:t>
            </a:r>
            <a:r>
              <a:rPr lang="en-US" dirty="0">
                <a:solidFill>
                  <a:schemeClr val="accent2"/>
                </a:solidFill>
              </a:rPr>
              <a:t> rada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b="1" dirty="0" smtClean="0"/>
              <a:t>K</a:t>
            </a:r>
            <a:r>
              <a:rPr lang="en-US" b="1" dirty="0" err="1" smtClean="0"/>
              <a:t>olaborativan</a:t>
            </a:r>
            <a:r>
              <a:rPr lang="en-US" b="1" dirty="0" smtClean="0"/>
              <a:t> </a:t>
            </a:r>
            <a:r>
              <a:rPr lang="en-US" b="1" dirty="0" err="1"/>
              <a:t>način</a:t>
            </a:r>
            <a:r>
              <a:rPr lang="en-US" b="1" dirty="0"/>
              <a:t> </a:t>
            </a:r>
            <a:r>
              <a:rPr lang="sr-Latn-RS" dirty="0" smtClean="0"/>
              <a:t>–</a:t>
            </a:r>
            <a:r>
              <a:rPr lang="en-US" dirty="0" smtClean="0"/>
              <a:t>focus je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klijentovo</a:t>
            </a:r>
            <a:r>
              <a:rPr lang="en-US" dirty="0" smtClean="0"/>
              <a:t> </a:t>
            </a:r>
            <a:r>
              <a:rPr lang="en-US" dirty="0" err="1" smtClean="0"/>
              <a:t>razume</a:t>
            </a:r>
            <a:r>
              <a:rPr lang="sr-Latn-RS" dirty="0" smtClean="0"/>
              <a:t>vanje</a:t>
            </a:r>
            <a:r>
              <a:rPr lang="en-US" dirty="0" smtClean="0"/>
              <a:t> </a:t>
            </a:r>
            <a:r>
              <a:rPr lang="en-US" dirty="0" err="1" smtClean="0"/>
              <a:t>procene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 smtClean="0"/>
              <a:t>rezultat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/>
              <a:t>omogućili</a:t>
            </a:r>
            <a:r>
              <a:rPr lang="en-US" dirty="0"/>
              <a:t> </a:t>
            </a:r>
            <a:r>
              <a:rPr lang="en-US" dirty="0" err="1"/>
              <a:t>pozitivan</a:t>
            </a:r>
            <a:r>
              <a:rPr lang="en-US" dirty="0"/>
              <a:t> </a:t>
            </a:r>
            <a:r>
              <a:rPr lang="en-US" dirty="0" err="1"/>
              <a:t>preokret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postizanju</a:t>
            </a:r>
            <a:r>
              <a:rPr lang="en-US" dirty="0"/>
              <a:t> </a:t>
            </a:r>
            <a:r>
              <a:rPr lang="en-US" dirty="0" err="1"/>
              <a:t>postavljenih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.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r-Latn-RS" dirty="0" smtClean="0"/>
              <a:t>N</a:t>
            </a:r>
            <a:r>
              <a:rPr lang="en-US" dirty="0" err="1" smtClean="0"/>
              <a:t>ičija</a:t>
            </a:r>
            <a:r>
              <a:rPr lang="en-US" dirty="0" smtClean="0"/>
              <a:t> </a:t>
            </a:r>
            <a:r>
              <a:rPr lang="en-US" dirty="0"/>
              <a:t>"</a:t>
            </a:r>
            <a:r>
              <a:rPr lang="en-US" dirty="0" err="1"/>
              <a:t>istina</a:t>
            </a:r>
            <a:r>
              <a:rPr lang="en-US" dirty="0"/>
              <a:t>"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nadređena</a:t>
            </a:r>
            <a:r>
              <a:rPr lang="en-US" dirty="0"/>
              <a:t> </a:t>
            </a:r>
            <a:r>
              <a:rPr lang="en-US" dirty="0" err="1"/>
              <a:t>drugoj</a:t>
            </a:r>
            <a:r>
              <a:rPr lang="en-US" dirty="0"/>
              <a:t>, </a:t>
            </a:r>
            <a:r>
              <a:rPr lang="en-US" dirty="0" err="1"/>
              <a:t>čime</a:t>
            </a:r>
            <a:r>
              <a:rPr lang="en-US" dirty="0"/>
              <a:t> se </a:t>
            </a:r>
            <a:r>
              <a:rPr lang="en-US" dirty="0" err="1"/>
              <a:t>tradicionalna</a:t>
            </a:r>
            <a:r>
              <a:rPr lang="en-US" dirty="0"/>
              <a:t> </a:t>
            </a:r>
            <a:r>
              <a:rPr lang="en-US" dirty="0" err="1"/>
              <a:t>neravnoteža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procenjivača</a:t>
            </a:r>
            <a:r>
              <a:rPr lang="en-US" dirty="0"/>
              <a:t> i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redukuje</a:t>
            </a:r>
            <a:r>
              <a:rPr lang="en-US" dirty="0"/>
              <a:t>. </a:t>
            </a:r>
            <a:endParaRPr lang="sr-Latn-RS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dirty="0" smtClean="0"/>
              <a:t>K</a:t>
            </a:r>
            <a:r>
              <a:rPr lang="en-US" dirty="0" err="1" smtClean="0"/>
              <a:t>lijent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u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razume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i </a:t>
            </a:r>
            <a:r>
              <a:rPr lang="en-US" dirty="0" err="1"/>
              <a:t>zaključci</a:t>
            </a:r>
            <a:r>
              <a:rPr lang="en-US" dirty="0"/>
              <a:t> </a:t>
            </a:r>
            <a:r>
              <a:rPr lang="en-US" dirty="0" err="1" smtClean="0"/>
              <a:t>procen</a:t>
            </a:r>
            <a:r>
              <a:rPr lang="sr-Latn-RS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upotrebljeni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/>
              <a:t>angažovan</a:t>
            </a:r>
            <a:r>
              <a:rPr lang="en-US" dirty="0"/>
              <a:t> i </a:t>
            </a:r>
            <a:r>
              <a:rPr lang="en-US" dirty="0" err="1"/>
              <a:t>motivisan</a:t>
            </a:r>
            <a:r>
              <a:rPr lang="en-US" dirty="0"/>
              <a:t> za </a:t>
            </a:r>
            <a:r>
              <a:rPr lang="en-US" dirty="0" err="1"/>
              <a:t>procenu</a:t>
            </a:r>
            <a:r>
              <a:rPr lang="en-US" dirty="0"/>
              <a:t>,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validnije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, </a:t>
            </a:r>
            <a:r>
              <a:rPr lang="en-US" dirty="0" err="1"/>
              <a:t>aktivno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i </a:t>
            </a:r>
            <a:r>
              <a:rPr lang="en-US" dirty="0" err="1"/>
              <a:t>emocionalnu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i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mu </a:t>
            </a:r>
            <a:r>
              <a:rPr lang="en-US" dirty="0" err="1"/>
              <a:t>pomoći</a:t>
            </a:r>
            <a:r>
              <a:rPr lang="en-US" dirty="0"/>
              <a:t> da </a:t>
            </a:r>
            <a:r>
              <a:rPr lang="en-US" dirty="0" err="1"/>
              <a:t>sagleda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reši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. 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err="1" smtClean="0"/>
              <a:t>kompetent</a:t>
            </a:r>
            <a:r>
              <a:rPr lang="sr-Latn-RS" dirty="0" smtClean="0"/>
              <a:t>a</a:t>
            </a:r>
            <a:r>
              <a:rPr lang="en-US" dirty="0" smtClean="0"/>
              <a:t>n </a:t>
            </a:r>
            <a:r>
              <a:rPr lang="en-US" dirty="0" err="1" smtClean="0"/>
              <a:t>saradnik</a:t>
            </a:r>
            <a:r>
              <a:rPr lang="en-US" dirty="0" smtClean="0"/>
              <a:t>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i </a:t>
            </a:r>
            <a:r>
              <a:rPr lang="en-US" dirty="0" err="1"/>
              <a:t>saradnja</a:t>
            </a:r>
            <a:r>
              <a:rPr lang="en-US" dirty="0"/>
              <a:t> </a:t>
            </a:r>
            <a:r>
              <a:rPr lang="en-US" dirty="0" err="1"/>
              <a:t>esencijalni</a:t>
            </a:r>
            <a:r>
              <a:rPr lang="en-US" dirty="0"/>
              <a:t> za </a:t>
            </a:r>
            <a:r>
              <a:rPr lang="en-US" dirty="0" err="1"/>
              <a:t>procenu</a:t>
            </a:r>
            <a:r>
              <a:rPr lang="en-US" dirty="0" smtClean="0"/>
              <a:t>,</a:t>
            </a:r>
            <a:endParaRPr lang="sr-Latn-RS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dirty="0" smtClean="0"/>
              <a:t>F</a:t>
            </a:r>
            <a:r>
              <a:rPr lang="en-US" dirty="0" err="1" smtClean="0"/>
              <a:t>idbek</a:t>
            </a:r>
            <a:endParaRPr lang="sr-Latn-RS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sr-Latn-RS" dirty="0" smtClean="0"/>
              <a:t>O</a:t>
            </a:r>
            <a:r>
              <a:rPr lang="en-US" dirty="0" err="1" smtClean="0"/>
              <a:t>dgovori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lična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i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. </a:t>
            </a:r>
            <a:r>
              <a:rPr lang="sr-Latn-RS" dirty="0" smtClean="0"/>
              <a:t>R</a:t>
            </a:r>
            <a:r>
              <a:rPr lang="en-US" dirty="0" err="1" smtClean="0"/>
              <a:t>ezultati</a:t>
            </a:r>
            <a:r>
              <a:rPr lang="en-US" dirty="0" smtClean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sr-Latn-RS" dirty="0" smtClean="0"/>
              <a:t>dati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suportativan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sr-Latn-RS" dirty="0" smtClean="0"/>
              <a:t>što </a:t>
            </a:r>
            <a:r>
              <a:rPr lang="en-US" dirty="0" err="1" smtClean="0"/>
              <a:t>pomaže</a:t>
            </a:r>
            <a:r>
              <a:rPr lang="en-US" dirty="0" smtClean="0"/>
              <a:t> </a:t>
            </a:r>
            <a:r>
              <a:rPr lang="en-US" dirty="0" smtClean="0"/>
              <a:t>K </a:t>
            </a:r>
            <a:r>
              <a:rPr lang="en-US" dirty="0"/>
              <a:t>da se </a:t>
            </a:r>
            <a:r>
              <a:rPr lang="en-US" dirty="0" err="1"/>
              <a:t>oseti</a:t>
            </a:r>
            <a:r>
              <a:rPr lang="en-US" dirty="0"/>
              <a:t> </a:t>
            </a:r>
            <a:r>
              <a:rPr lang="en-US" dirty="0" err="1"/>
              <a:t>potvrđen</a:t>
            </a:r>
            <a:r>
              <a:rPr lang="en-US" dirty="0"/>
              <a:t> i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anksiozan</a:t>
            </a:r>
            <a:r>
              <a:rPr lang="en-US" dirty="0"/>
              <a:t>, da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razume</a:t>
            </a:r>
            <a:r>
              <a:rPr lang="en-US" dirty="0"/>
              <a:t> </a:t>
            </a:r>
            <a:r>
              <a:rPr lang="en-US" dirty="0" err="1" smtClean="0"/>
              <a:t>sebe</a:t>
            </a:r>
            <a:r>
              <a:rPr lang="sr-Latn-RS" dirty="0" smtClean="0"/>
              <a:t>, </a:t>
            </a:r>
            <a:r>
              <a:rPr lang="en-US" dirty="0" err="1" smtClean="0"/>
              <a:t>duboko</a:t>
            </a:r>
            <a:r>
              <a:rPr lang="en-US" dirty="0" smtClean="0"/>
              <a:t> </a:t>
            </a:r>
            <a:r>
              <a:rPr lang="en-US" dirty="0" err="1"/>
              <a:t>dotaknut</a:t>
            </a:r>
            <a:r>
              <a:rPr lang="en-US" dirty="0"/>
              <a:t>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/>
              <a:t>saznajem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/>
              <a:t>podstakao</a:t>
            </a:r>
            <a:r>
              <a:rPr lang="en-US" dirty="0"/>
              <a:t> </a:t>
            </a:r>
            <a:r>
              <a:rPr lang="en-US" dirty="0" err="1"/>
              <a:t>promenu</a:t>
            </a:r>
            <a:r>
              <a:rPr lang="en-US" dirty="0"/>
              <a:t> </a:t>
            </a:r>
            <a:r>
              <a:rPr lang="sr-Latn-RS" dirty="0" smtClean="0"/>
              <a:t>i </a:t>
            </a:r>
            <a:r>
              <a:rPr lang="en-US" dirty="0" smtClean="0"/>
              <a:t>da </a:t>
            </a:r>
            <a:r>
              <a:rPr lang="en-US" dirty="0"/>
              <a:t>bi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vredna</a:t>
            </a:r>
            <a:r>
              <a:rPr lang="en-US" dirty="0"/>
              <a:t> </a:t>
            </a:r>
            <a:r>
              <a:rPr lang="en-US" dirty="0" err="1"/>
              <a:t>uloženog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i </a:t>
            </a:r>
            <a:r>
              <a:rPr lang="en-US" dirty="0" err="1"/>
              <a:t>truda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236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715962"/>
          </a:xfrm>
        </p:spPr>
        <p:txBody>
          <a:bodyPr>
            <a:normAutofit fontScale="90000"/>
          </a:bodyPr>
          <a:lstStyle/>
          <a:p>
            <a:r>
              <a:rPr lang="sr-Latn-RS" dirty="0">
                <a:solidFill>
                  <a:schemeClr val="accent2"/>
                </a:solidFill>
              </a:rPr>
              <a:t>A</a:t>
            </a:r>
            <a:r>
              <a:rPr lang="en-US" dirty="0" err="1">
                <a:solidFill>
                  <a:schemeClr val="accent2"/>
                </a:solidFill>
              </a:rPr>
              <a:t>naliz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motiva</a:t>
            </a:r>
            <a:r>
              <a:rPr lang="en-US" dirty="0">
                <a:solidFill>
                  <a:schemeClr val="accent2"/>
                </a:solidFill>
              </a:rPr>
              <a:t> i </a:t>
            </a:r>
            <a:r>
              <a:rPr lang="en-US" dirty="0" err="1">
                <a:solidFill>
                  <a:schemeClr val="accent2"/>
                </a:solidFill>
              </a:rPr>
              <a:t>potreba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ispitanika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sr-Latn-RS" dirty="0">
                <a:solidFill>
                  <a:schemeClr val="accent2"/>
                </a:solidFill>
              </a:rPr>
              <a:t>za </a:t>
            </a:r>
            <a:r>
              <a:rPr lang="sr-Latn-RS" dirty="0" smtClean="0">
                <a:solidFill>
                  <a:schemeClr val="accent2"/>
                </a:solidFill>
              </a:rPr>
              <a:t>procenu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RS" b="1" dirty="0" smtClean="0"/>
              <a:t>Motivacija</a:t>
            </a:r>
            <a:r>
              <a:rPr lang="en-US" b="1" dirty="0" smtClean="0"/>
              <a:t>- </a:t>
            </a:r>
            <a:r>
              <a:rPr lang="en-US" b="1" dirty="0" err="1" smtClean="0"/>
              <a:t>ambivalencija</a:t>
            </a:r>
            <a:endParaRPr lang="sr-Latn-RS" b="1" dirty="0" smtClean="0"/>
          </a:p>
          <a:p>
            <a:r>
              <a:rPr lang="en-US" dirty="0" err="1" smtClean="0"/>
              <a:t>autentičn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motivacij</a:t>
            </a:r>
            <a:r>
              <a:rPr lang="sr-Latn-RS" dirty="0" smtClean="0"/>
              <a:t>a </a:t>
            </a:r>
            <a:r>
              <a:rPr lang="en-US" dirty="0" smtClean="0"/>
              <a:t>za </a:t>
            </a:r>
            <a:r>
              <a:rPr lang="en-US" dirty="0" err="1"/>
              <a:t>dobijanjem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za </a:t>
            </a:r>
            <a:r>
              <a:rPr lang="en-US" dirty="0" err="1"/>
              <a:t>rešavanje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 smtClean="0"/>
              <a:t>.</a:t>
            </a:r>
            <a:endParaRPr lang="sr-Latn-RS" dirty="0" smtClean="0"/>
          </a:p>
          <a:p>
            <a:r>
              <a:rPr lang="sr-Latn-RS" dirty="0" smtClean="0"/>
              <a:t>ali i </a:t>
            </a:r>
            <a:r>
              <a:rPr lang="en-US" dirty="0" err="1" smtClean="0"/>
              <a:t>doživljaj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nije</a:t>
            </a:r>
            <a:r>
              <a:rPr lang="en-US" dirty="0"/>
              <a:t> "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dobar</a:t>
            </a:r>
            <a:r>
              <a:rPr lang="en-US" dirty="0"/>
              <a:t>" u </a:t>
            </a:r>
            <a:r>
              <a:rPr lang="en-US" dirty="0" err="1"/>
              <a:t>nečemu</a:t>
            </a:r>
            <a:r>
              <a:rPr lang="en-US" dirty="0"/>
              <a:t> i </a:t>
            </a:r>
            <a:r>
              <a:rPr lang="en-US" dirty="0" err="1" smtClean="0"/>
              <a:t>strepnj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potvrditi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nesposobnost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neadekvatnost</a:t>
            </a:r>
            <a:r>
              <a:rPr lang="en-US" dirty="0"/>
              <a:t>. </a:t>
            </a:r>
            <a:endParaRPr lang="sr-Latn-RS" dirty="0" smtClean="0"/>
          </a:p>
          <a:p>
            <a:pPr marL="0" indent="0">
              <a:buNone/>
            </a:pPr>
            <a:r>
              <a:rPr lang="sr-Latn-RS" dirty="0" err="1"/>
              <a:t>P</a:t>
            </a:r>
            <a:r>
              <a:rPr lang="en-US" dirty="0" err="1" smtClean="0"/>
              <a:t>roces</a:t>
            </a:r>
            <a:r>
              <a:rPr lang="en-US" dirty="0" smtClean="0"/>
              <a:t> </a:t>
            </a:r>
            <a:r>
              <a:rPr lang="en-US" dirty="0" err="1"/>
              <a:t>procene</a:t>
            </a:r>
            <a:r>
              <a:rPr lang="en-US" dirty="0"/>
              <a:t> </a:t>
            </a:r>
            <a:r>
              <a:rPr lang="en-US" dirty="0" err="1"/>
              <a:t>dotiče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ljudskih </a:t>
            </a:r>
            <a:r>
              <a:rPr lang="en-US" dirty="0" err="1"/>
              <a:t>motiva</a:t>
            </a:r>
            <a:r>
              <a:rPr lang="en-US" dirty="0" smtClean="0"/>
              <a:t>:</a:t>
            </a:r>
            <a:endParaRPr lang="sr-Latn-RS" dirty="0" smtClean="0"/>
          </a:p>
          <a:p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a. za </a:t>
            </a:r>
            <a:r>
              <a:rPr lang="en-US" b="1" dirty="0" err="1">
                <a:solidFill>
                  <a:schemeClr val="accent2"/>
                </a:solidFill>
              </a:rPr>
              <a:t>samopotvrđivanjem</a:t>
            </a:r>
            <a:r>
              <a:rPr lang="en-US" dirty="0"/>
              <a:t>, self-</a:t>
            </a:r>
            <a:r>
              <a:rPr lang="en-US" dirty="0" err="1"/>
              <a:t>verifikacijom</a:t>
            </a:r>
            <a:r>
              <a:rPr lang="en-US" dirty="0"/>
              <a:t> </a:t>
            </a:r>
            <a:r>
              <a:rPr lang="en-US" dirty="0" smtClean="0"/>
              <a:t>–da </a:t>
            </a:r>
            <a:r>
              <a:rPr lang="en-US" dirty="0" err="1"/>
              <a:t>potvrdi</a:t>
            </a:r>
            <a:r>
              <a:rPr lang="en-US" dirty="0"/>
              <a:t> "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priču</a:t>
            </a:r>
            <a:r>
              <a:rPr lang="en-US" dirty="0"/>
              <a:t>", </a:t>
            </a:r>
            <a:r>
              <a:rPr lang="en-US" dirty="0" err="1"/>
              <a:t>sopstveni</a:t>
            </a:r>
            <a:r>
              <a:rPr lang="en-US" dirty="0"/>
              <a:t> </a:t>
            </a:r>
            <a:r>
              <a:rPr lang="en-US" dirty="0" err="1"/>
              <a:t>doživljaj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potencijalno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u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klijentovo</a:t>
            </a:r>
            <a:r>
              <a:rPr lang="en-US" dirty="0"/>
              <a:t> </a:t>
            </a:r>
            <a:r>
              <a:rPr lang="en-US" dirty="0" err="1"/>
              <a:t>uobičajeno</a:t>
            </a:r>
            <a:r>
              <a:rPr lang="en-US" dirty="0"/>
              <a:t> </a:t>
            </a:r>
            <a:r>
              <a:rPr lang="en-US" dirty="0" err="1"/>
              <a:t>doživljavanje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i </a:t>
            </a:r>
            <a:r>
              <a:rPr lang="en-US" dirty="0" err="1"/>
              <a:t>sveta</a:t>
            </a:r>
            <a:r>
              <a:rPr lang="en-US" dirty="0"/>
              <a:t>. </a:t>
            </a:r>
            <a:r>
              <a:rPr lang="en-US" dirty="0" err="1" smtClean="0"/>
              <a:t>stvara</a:t>
            </a:r>
            <a:r>
              <a:rPr lang="en-US" dirty="0" smtClean="0"/>
              <a:t> </a:t>
            </a:r>
            <a:r>
              <a:rPr lang="en-US" dirty="0" err="1" smtClean="0"/>
              <a:t>anksioznost</a:t>
            </a:r>
            <a:r>
              <a:rPr lang="en-US" dirty="0" smtClean="0"/>
              <a:t>. </a:t>
            </a:r>
            <a:r>
              <a:rPr lang="sr-Latn-RS" dirty="0" smtClean="0"/>
              <a:t>Procenjivač n</a:t>
            </a:r>
            <a:r>
              <a:rPr lang="en-US" dirty="0" err="1" smtClean="0"/>
              <a:t>astoji</a:t>
            </a:r>
            <a:r>
              <a:rPr lang="en-US" dirty="0" smtClean="0"/>
              <a:t> </a:t>
            </a:r>
            <a:r>
              <a:rPr lang="en-US" dirty="0"/>
              <a:t>da se nova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uklopi</a:t>
            </a:r>
            <a:r>
              <a:rPr lang="en-US" dirty="0"/>
              <a:t> u </a:t>
            </a:r>
            <a:r>
              <a:rPr lang="en-US" dirty="0" err="1"/>
              <a:t>postojeću</a:t>
            </a:r>
            <a:r>
              <a:rPr lang="en-US" dirty="0"/>
              <a:t> self-</a:t>
            </a:r>
            <a:r>
              <a:rPr lang="en-US" dirty="0" err="1"/>
              <a:t>shemu</a:t>
            </a:r>
            <a:r>
              <a:rPr lang="en-US" dirty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/>
              <a:t>omogućava</a:t>
            </a:r>
            <a:r>
              <a:rPr lang="en-US" dirty="0"/>
              <a:t> </a:t>
            </a:r>
            <a:r>
              <a:rPr lang="en-US" dirty="0" err="1"/>
              <a:t>održanje</a:t>
            </a:r>
            <a:r>
              <a:rPr lang="en-US" dirty="0"/>
              <a:t> </a:t>
            </a:r>
            <a:r>
              <a:rPr lang="en-US" dirty="0" err="1"/>
              <a:t>koherentnog</a:t>
            </a:r>
            <a:r>
              <a:rPr lang="en-US" dirty="0"/>
              <a:t> </a:t>
            </a:r>
            <a:r>
              <a:rPr lang="en-US" dirty="0" err="1"/>
              <a:t>selfa</a:t>
            </a:r>
            <a:r>
              <a:rPr lang="en-US" dirty="0"/>
              <a:t>. </a:t>
            </a:r>
            <a:endParaRPr lang="sr-Latn-RS" dirty="0" smtClean="0"/>
          </a:p>
          <a:p>
            <a:r>
              <a:rPr lang="en-US" b="1" dirty="0" smtClean="0">
                <a:solidFill>
                  <a:schemeClr val="accent2"/>
                </a:solidFill>
              </a:rPr>
              <a:t>b</a:t>
            </a:r>
            <a:r>
              <a:rPr lang="en-US" b="1" dirty="0">
                <a:solidFill>
                  <a:schemeClr val="accent2"/>
                </a:solidFill>
              </a:rPr>
              <a:t>. </a:t>
            </a:r>
            <a:r>
              <a:rPr lang="en-US" b="1" dirty="0" err="1">
                <a:solidFill>
                  <a:schemeClr val="accent2"/>
                </a:solidFill>
              </a:rPr>
              <a:t>za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 smtClean="0">
                <a:solidFill>
                  <a:schemeClr val="accent2"/>
                </a:solidFill>
              </a:rPr>
              <a:t>samovrednovanjem</a:t>
            </a:r>
            <a:r>
              <a:rPr lang="en-US" b="1" dirty="0" smtClean="0">
                <a:solidFill>
                  <a:schemeClr val="accent2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validacijom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>–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potrebu</a:t>
            </a:r>
            <a:r>
              <a:rPr lang="en-US" dirty="0"/>
              <a:t> da </a:t>
            </a:r>
            <a:r>
              <a:rPr lang="en-US" dirty="0" err="1"/>
              <a:t>izrazi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patnju</a:t>
            </a:r>
            <a:r>
              <a:rPr lang="en-US" dirty="0"/>
              <a:t> i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sr-Latn-RS" dirty="0" smtClean="0"/>
              <a:t>i </a:t>
            </a:r>
            <a:r>
              <a:rPr lang="en-US" dirty="0" err="1" smtClean="0"/>
              <a:t>očekuj</a:t>
            </a:r>
            <a:r>
              <a:rPr lang="sr-Latn-RS" dirty="0" smtClean="0"/>
              <a:t>e</a:t>
            </a:r>
            <a:r>
              <a:rPr lang="en-US" dirty="0" smtClean="0"/>
              <a:t> </a:t>
            </a:r>
            <a:r>
              <a:rPr lang="en-US" dirty="0" err="1"/>
              <a:t>podršku</a:t>
            </a:r>
            <a:r>
              <a:rPr lang="en-US" dirty="0"/>
              <a:t> i </a:t>
            </a:r>
            <a:r>
              <a:rPr lang="en-US" dirty="0" err="1" smtClean="0"/>
              <a:t>razumevanje</a:t>
            </a:r>
            <a:r>
              <a:rPr lang="sr-Latn-RS" dirty="0" smtClean="0"/>
              <a:t>, 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 smtClean="0"/>
              <a:t>prihvaćen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priznat</a:t>
            </a:r>
            <a:r>
              <a:rPr lang="en-US" dirty="0"/>
              <a:t> i da </a:t>
            </a:r>
            <a:r>
              <a:rPr lang="en-US" dirty="0" err="1"/>
              <a:t>zadrži</a:t>
            </a:r>
            <a:r>
              <a:rPr lang="en-US" dirty="0"/>
              <a:t> </a:t>
            </a:r>
            <a:r>
              <a:rPr lang="en-US" dirty="0" err="1"/>
              <a:t>pozitivnu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. </a:t>
            </a:r>
            <a:r>
              <a:rPr lang="sr-Latn-RS" dirty="0" smtClean="0"/>
              <a:t>Procenjivač</a:t>
            </a:r>
            <a:r>
              <a:rPr lang="en-US" dirty="0" smtClean="0"/>
              <a:t> </a:t>
            </a:r>
            <a:r>
              <a:rPr lang="sr-Latn-RS" dirty="0" smtClean="0"/>
              <a:t>uključuje</a:t>
            </a:r>
            <a:r>
              <a:rPr lang="en-US" dirty="0" smtClean="0"/>
              <a:t> </a:t>
            </a:r>
            <a:r>
              <a:rPr lang="en-US" dirty="0" err="1"/>
              <a:t>ispitanika</a:t>
            </a:r>
            <a:r>
              <a:rPr lang="en-US" dirty="0"/>
              <a:t> da </a:t>
            </a:r>
            <a:r>
              <a:rPr lang="en-US" dirty="0" err="1"/>
              <a:t>učestvuje</a:t>
            </a:r>
            <a:r>
              <a:rPr lang="en-US" dirty="0"/>
              <a:t> u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proceni</a:t>
            </a:r>
            <a:r>
              <a:rPr lang="en-US" dirty="0"/>
              <a:t>, </a:t>
            </a:r>
            <a:r>
              <a:rPr lang="en-US" dirty="0" err="1"/>
              <a:t>uvažavanje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aktivnog</a:t>
            </a:r>
            <a:r>
              <a:rPr lang="en-US" dirty="0"/>
              <a:t> </a:t>
            </a:r>
            <a:r>
              <a:rPr lang="en-US" dirty="0" err="1" smtClean="0"/>
              <a:t>saradnika</a:t>
            </a:r>
            <a:r>
              <a:rPr lang="sr-Latn-RS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ohrabruje</a:t>
            </a:r>
            <a:r>
              <a:rPr lang="en-US" dirty="0"/>
              <a:t> </a:t>
            </a:r>
            <a:r>
              <a:rPr lang="en-US" dirty="0" err="1" smtClean="0"/>
              <a:t>doživljaj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n-US" dirty="0" err="1"/>
              <a:t>vredna</a:t>
            </a:r>
            <a:r>
              <a:rPr lang="en-US" dirty="0"/>
              <a:t> i </a:t>
            </a:r>
            <a:r>
              <a:rPr lang="en-US" dirty="0" err="1"/>
              <a:t>sposobna</a:t>
            </a:r>
            <a:r>
              <a:rPr lang="en-US" dirty="0"/>
              <a:t> </a:t>
            </a:r>
            <a:r>
              <a:rPr lang="en-US" dirty="0" err="1"/>
              <a:t>individua</a:t>
            </a:r>
            <a:r>
              <a:rPr lang="en-US" dirty="0"/>
              <a:t>. </a:t>
            </a:r>
            <a:endParaRPr lang="sr-Latn-RS" dirty="0" smtClean="0"/>
          </a:p>
          <a:p>
            <a:r>
              <a:rPr lang="en-US" b="1" dirty="0" smtClean="0">
                <a:solidFill>
                  <a:schemeClr val="accent2"/>
                </a:solidFill>
              </a:rPr>
              <a:t>c</a:t>
            </a:r>
            <a:r>
              <a:rPr lang="en-US" b="1" dirty="0">
                <a:solidFill>
                  <a:schemeClr val="accent2"/>
                </a:solidFill>
              </a:rPr>
              <a:t>. za </a:t>
            </a:r>
            <a:r>
              <a:rPr lang="en-US" b="1" dirty="0" err="1">
                <a:solidFill>
                  <a:schemeClr val="accent2"/>
                </a:solidFill>
              </a:rPr>
              <a:t>samootkrivanjem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 smtClean="0"/>
              <a:t>–</a:t>
            </a:r>
            <a:r>
              <a:rPr lang="en-US" dirty="0" err="1" smtClean="0"/>
              <a:t>potreb</a:t>
            </a:r>
            <a:r>
              <a:rPr lang="sr-Latn-RS" dirty="0" smtClean="0"/>
              <a:t>a</a:t>
            </a:r>
            <a:r>
              <a:rPr lang="en-US" dirty="0" smtClean="0"/>
              <a:t> da </a:t>
            </a:r>
            <a:r>
              <a:rPr lang="en-US" dirty="0" err="1"/>
              <a:t>sazna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novo o </a:t>
            </a:r>
            <a:r>
              <a:rPr lang="en-US" dirty="0" err="1"/>
              <a:t>sebi</a:t>
            </a:r>
            <a:r>
              <a:rPr lang="en-US" dirty="0"/>
              <a:t> </a:t>
            </a:r>
            <a:r>
              <a:rPr lang="en-US" dirty="0" err="1" smtClean="0"/>
              <a:t>što</a:t>
            </a:r>
            <a:r>
              <a:rPr lang="sr-Latn-RS" dirty="0" smtClean="0"/>
              <a:t>,</a:t>
            </a:r>
            <a:r>
              <a:rPr lang="en-US" dirty="0" smtClean="0"/>
              <a:t> </a:t>
            </a:r>
            <a:r>
              <a:rPr lang="sr-Latn-RS" dirty="0" smtClean="0"/>
              <a:t>da</a:t>
            </a:r>
            <a:r>
              <a:rPr lang="en-US" dirty="0" smtClean="0"/>
              <a:t>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saznanja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mu </a:t>
            </a:r>
            <a:r>
              <a:rPr lang="en-US" dirty="0" err="1"/>
              <a:t>pomoći</a:t>
            </a:r>
            <a:r>
              <a:rPr lang="en-US" dirty="0"/>
              <a:t> da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upozna</a:t>
            </a:r>
            <a:r>
              <a:rPr lang="en-US" dirty="0"/>
              <a:t> </a:t>
            </a:r>
            <a:r>
              <a:rPr lang="en-US" dirty="0" err="1" smtClean="0"/>
              <a:t>sebe</a:t>
            </a:r>
            <a:r>
              <a:rPr lang="sr-Latn-RS" dirty="0" smtClean="0"/>
              <a:t>, što</a:t>
            </a:r>
            <a:r>
              <a:rPr lang="en-US" dirty="0" smtClean="0"/>
              <a:t>i </a:t>
            </a:r>
            <a:r>
              <a:rPr lang="en-US" dirty="0" err="1"/>
              <a:t>treba</a:t>
            </a:r>
            <a:r>
              <a:rPr lang="en-US" dirty="0"/>
              <a:t> da mu </a:t>
            </a:r>
            <a:r>
              <a:rPr lang="en-US" dirty="0" err="1"/>
              <a:t>koristi</a:t>
            </a:r>
            <a:r>
              <a:rPr lang="en-US" dirty="0"/>
              <a:t> u </a:t>
            </a:r>
            <a:r>
              <a:rPr lang="en-US" dirty="0" err="1"/>
              <a:t>rešavanju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i </a:t>
            </a:r>
            <a:r>
              <a:rPr lang="en-US" dirty="0" err="1"/>
              <a:t>postizanju</a:t>
            </a:r>
            <a:r>
              <a:rPr lang="en-US" dirty="0"/>
              <a:t> </a:t>
            </a:r>
            <a:r>
              <a:rPr lang="en-US" dirty="0" err="1" smtClean="0"/>
              <a:t>promene</a:t>
            </a:r>
            <a:r>
              <a:rPr lang="sr-Latn-RS" dirty="0" smtClean="0"/>
              <a:t>, ne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/>
              <a:t>potvrda</a:t>
            </a:r>
            <a:r>
              <a:rPr lang="en-US" dirty="0"/>
              <a:t> </a:t>
            </a:r>
            <a:r>
              <a:rPr lang="en-US" dirty="0" err="1" smtClean="0"/>
              <a:t>onoga</a:t>
            </a:r>
            <a:r>
              <a:rPr lang="en-US" dirty="0" smtClean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i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ispitanik</a:t>
            </a:r>
            <a:r>
              <a:rPr lang="en-US" dirty="0"/>
              <a:t> </a:t>
            </a:r>
            <a:r>
              <a:rPr lang="en-US" dirty="0" err="1" smtClean="0"/>
              <a:t>zna</a:t>
            </a:r>
            <a:r>
              <a:rPr lang="sr-Latn-RS" dirty="0" smtClean="0"/>
              <a:t>; da</a:t>
            </a:r>
            <a:r>
              <a:rPr lang="en-US" dirty="0" smtClean="0"/>
              <a:t> i </a:t>
            </a:r>
            <a:r>
              <a:rPr lang="en-US" dirty="0"/>
              <a:t>se </a:t>
            </a:r>
            <a:r>
              <a:rPr lang="en-US" dirty="0" err="1"/>
              <a:t>uspešnije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sa </a:t>
            </a:r>
            <a:r>
              <a:rPr lang="en-US" dirty="0" err="1"/>
              <a:t>problemima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sagledava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ugla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2242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Motivi</a:t>
            </a:r>
            <a:r>
              <a:rPr lang="en-US" dirty="0">
                <a:solidFill>
                  <a:schemeClr val="accent2"/>
                </a:solidFill>
              </a:rPr>
              <a:t> i </a:t>
            </a:r>
            <a:r>
              <a:rPr lang="en-US" dirty="0" err="1">
                <a:solidFill>
                  <a:schemeClr val="accent2"/>
                </a:solidFill>
              </a:rPr>
              <a:t>potrebe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klijenta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/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248191"/>
              </p:ext>
            </p:extLst>
          </p:nvPr>
        </p:nvGraphicFramePr>
        <p:xfrm>
          <a:off x="381000" y="1524000"/>
          <a:ext cx="8229600" cy="4724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5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02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1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002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MOTIV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ISPOLJAVANJE TEŽNJE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RELEVANTNA KLINIČKA TEORIJA 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6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SAMOPOTVRĐIVANJE Self-verification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1. </a:t>
                      </a:r>
                      <a:r>
                        <a:rPr lang="en-US" sz="1600" dirty="0" err="1" smtClean="0"/>
                        <a:t>Potvrđivanje</a:t>
                      </a:r>
                      <a:r>
                        <a:rPr lang="en-US" sz="1600" dirty="0" smtClean="0"/>
                        <a:t> self-</a:t>
                      </a:r>
                      <a:r>
                        <a:rPr lang="en-US" sz="1600" dirty="0" err="1" smtClean="0"/>
                        <a:t>koncepta</a:t>
                      </a:r>
                      <a:r>
                        <a:rPr lang="en-US" sz="1600" dirty="0" smtClean="0"/>
                        <a:t> i </a:t>
                      </a:r>
                      <a:r>
                        <a:rPr lang="en-US" sz="1600" dirty="0" err="1" smtClean="0"/>
                        <a:t>sopstvene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slike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sveta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kroz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relaciju</a:t>
                      </a:r>
                      <a:r>
                        <a:rPr lang="en-US" sz="1600" dirty="0" smtClean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2. </a:t>
                      </a:r>
                      <a:r>
                        <a:rPr lang="en-US" sz="1600" dirty="0" err="1" smtClean="0"/>
                        <a:t>Održavanje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stabilnog</a:t>
                      </a:r>
                      <a:r>
                        <a:rPr lang="en-US" sz="1600" dirty="0" smtClean="0"/>
                        <a:t> i </a:t>
                      </a:r>
                      <a:r>
                        <a:rPr lang="en-US" sz="1600" dirty="0" err="1" smtClean="0"/>
                        <a:t>koherentnog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doživljaja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selfa</a:t>
                      </a:r>
                      <a:r>
                        <a:rPr lang="en-US" sz="1600" dirty="0" smtClean="0"/>
                        <a:t>.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SELF-PSIHOLOGIJA </a:t>
                      </a:r>
                      <a:r>
                        <a:rPr lang="sr-Latn-RS" sz="1600" dirty="0" smtClean="0"/>
                        <a:t/>
                      </a:r>
                      <a:br>
                        <a:rPr lang="sr-Latn-RS" sz="1600" dirty="0" smtClean="0"/>
                      </a:br>
                      <a:r>
                        <a:rPr lang="en-US" sz="1600" dirty="0" smtClean="0"/>
                        <a:t>(i </a:t>
                      </a:r>
                      <a:r>
                        <a:rPr lang="en-US" sz="1600" dirty="0" err="1" smtClean="0"/>
                        <a:t>intersubjektivnost</a:t>
                      </a:r>
                      <a:r>
                        <a:rPr lang="sr-Latn-RS" sz="160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268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SAMOVREDNOVANJE Self-enhancement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1. </a:t>
                      </a:r>
                      <a:r>
                        <a:rPr lang="en-US" sz="1600" dirty="0" err="1" smtClean="0"/>
                        <a:t>Biti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voljen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prihvaćen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priznat</a:t>
                      </a:r>
                      <a:r>
                        <a:rPr lang="en-US" sz="1600" dirty="0" smtClean="0"/>
                        <a:t> od </a:t>
                      </a:r>
                      <a:r>
                        <a:rPr lang="en-US" sz="1600" dirty="0" err="1" smtClean="0"/>
                        <a:t>značajnih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osoba</a:t>
                      </a:r>
                      <a:r>
                        <a:rPr lang="en-US" sz="1600" dirty="0" smtClean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2. </a:t>
                      </a:r>
                      <a:r>
                        <a:rPr lang="en-US" sz="1600" dirty="0" err="1" smtClean="0"/>
                        <a:t>Misliti</a:t>
                      </a:r>
                      <a:r>
                        <a:rPr lang="en-US" sz="1600" dirty="0" smtClean="0"/>
                        <a:t> o </a:t>
                      </a:r>
                      <a:r>
                        <a:rPr lang="en-US" sz="1600" dirty="0" err="1" smtClean="0"/>
                        <a:t>sebi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pozitivno</a:t>
                      </a:r>
                      <a:r>
                        <a:rPr lang="en-US" sz="1600" dirty="0" smtClean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TEORIJA OBJEKTNIH ODNOSA </a:t>
                      </a:r>
                      <a:r>
                        <a:rPr lang="sr-Latn-RS" sz="1600" dirty="0" smtClean="0"/>
                        <a:t/>
                      </a:r>
                      <a:br>
                        <a:rPr lang="sr-Latn-RS" sz="1600" dirty="0" smtClean="0"/>
                      </a:br>
                      <a:r>
                        <a:rPr lang="en-US" sz="1600" dirty="0" smtClean="0"/>
                        <a:t>SAMOSPOZNAJA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900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EFIKASNOST </a:t>
                      </a:r>
                      <a:endParaRPr lang="sr-Latn-RS" sz="1600" dirty="0" smtClean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Self-efficacy/ </a:t>
                      </a:r>
                      <a:r>
                        <a:rPr lang="sr-Latn-RS" sz="1600" dirty="0" smtClean="0"/>
                        <a:t/>
                      </a:r>
                      <a:br>
                        <a:rPr lang="sr-Latn-RS" sz="1600" dirty="0" smtClean="0"/>
                      </a:br>
                      <a:r>
                        <a:rPr lang="en-US" sz="1600" dirty="0" smtClean="0"/>
                        <a:t>Self-discovery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sr-Latn-RS" sz="1600" dirty="0" smtClean="0"/>
                        <a:t>1. </a:t>
                      </a:r>
                      <a:r>
                        <a:rPr lang="en-US" sz="1600" dirty="0" err="1" smtClean="0"/>
                        <a:t>Kreativno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rasti</a:t>
                      </a:r>
                      <a:r>
                        <a:rPr lang="en-US" sz="1600" dirty="0" smtClean="0"/>
                        <a:t> i </a:t>
                      </a:r>
                      <a:r>
                        <a:rPr lang="en-US" sz="1600" dirty="0" err="1" smtClean="0"/>
                        <a:t>težiti</a:t>
                      </a:r>
                      <a:r>
                        <a:rPr lang="en-US" sz="1600" dirty="0" smtClean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2. </a:t>
                      </a:r>
                      <a:r>
                        <a:rPr lang="en-US" sz="1600" dirty="0" err="1" smtClean="0"/>
                        <a:t>Naučiti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više</a:t>
                      </a:r>
                      <a:r>
                        <a:rPr lang="en-US" sz="1600" dirty="0" smtClean="0"/>
                        <a:t> o </a:t>
                      </a:r>
                      <a:r>
                        <a:rPr lang="en-US" sz="1600" dirty="0" err="1" smtClean="0"/>
                        <a:t>sebi</a:t>
                      </a:r>
                      <a:r>
                        <a:rPr lang="en-US" sz="1600" dirty="0" smtClean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3. </a:t>
                      </a:r>
                      <a:r>
                        <a:rPr lang="en-US" sz="1600" dirty="0" err="1" smtClean="0"/>
                        <a:t>Razviti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svoje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moći</a:t>
                      </a:r>
                      <a:r>
                        <a:rPr lang="en-US" sz="1600" dirty="0" smtClean="0"/>
                        <a:t> u </a:t>
                      </a:r>
                      <a:r>
                        <a:rPr lang="en-US" sz="1600" dirty="0" err="1" smtClean="0"/>
                        <a:t>ovladavanju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realnosti</a:t>
                      </a:r>
                      <a:r>
                        <a:rPr lang="en-US" sz="1600" dirty="0" smtClean="0"/>
                        <a:t>.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600" dirty="0" smtClean="0"/>
                        <a:t>EGO-PSIHOLOGIJA </a:t>
                      </a:r>
                      <a:r>
                        <a:rPr lang="sr-Latn-RS" sz="1600" dirty="0" smtClean="0"/>
                        <a:t/>
                      </a:r>
                      <a:br>
                        <a:rPr lang="sr-Latn-RS" sz="1600" dirty="0" smtClean="0"/>
                      </a:br>
                      <a:r>
                        <a:rPr lang="en-US" sz="1600" dirty="0" smtClean="0"/>
                        <a:t>(</a:t>
                      </a:r>
                      <a:r>
                        <a:rPr lang="en-US" sz="1600" dirty="0" err="1" smtClean="0"/>
                        <a:t>Teorija</a:t>
                      </a:r>
                      <a:r>
                        <a:rPr lang="en-US" sz="1600" dirty="0" smtClean="0"/>
                        <a:t> self-</a:t>
                      </a:r>
                      <a:r>
                        <a:rPr lang="en-US" sz="1600" dirty="0" err="1" smtClean="0"/>
                        <a:t>efikasnosti</a:t>
                      </a:r>
                      <a:r>
                        <a:rPr lang="sr-Latn-RS" sz="160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88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>
            <a:normAutofit/>
          </a:bodyPr>
          <a:lstStyle/>
          <a:p>
            <a:r>
              <a:rPr lang="sr-Latn-RS" dirty="0" smtClean="0">
                <a:solidFill>
                  <a:schemeClr val="accent2"/>
                </a:solidFill>
              </a:rPr>
              <a:t>Ciljevi kliničke procene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12673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 smtClean="0"/>
              <a:t>Dijagnostička  klasifikacija/diferencijalno dijagnostički zadatak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 smtClean="0"/>
              <a:t>Procena ličnosti (dinamička dijagnoza)- </a:t>
            </a:r>
            <a:r>
              <a:rPr lang="sr-Latn-RS" dirty="0" smtClean="0"/>
              <a:t>opis, razumevanje, tumačenje- struktura, dinamika, razvoj, etiološka hipoteza poremećaja i problema- veza sa teorijama ličnosti i razvoja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U cilju psihoterapijskog tretmana- </a:t>
            </a:r>
            <a:r>
              <a:rPr lang="sr-Latn-R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indikacije, vrsta tretmana, ciljevi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Evaluacija efekata tretmana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 smtClean="0"/>
              <a:t>Predikcija i postdikcija </a:t>
            </a:r>
            <a:r>
              <a:rPr lang="sr-Latn-RS" dirty="0" smtClean="0"/>
              <a:t>ponašanja (suicidalni rizik, recidiv,...)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 smtClean="0"/>
              <a:t>Prema posebnim zahtevima- </a:t>
            </a:r>
            <a:r>
              <a:rPr lang="sr-Latn-RS" dirty="0" smtClean="0"/>
              <a:t>neuropsihološka, forenzička procena, procena radnih sposobnosti, specifičnih sposobnosti (oružje, vožnja), intelektualne ometenosti, zrelosti za školu, </a:t>
            </a:r>
          </a:p>
        </p:txBody>
      </p:sp>
    </p:spTree>
    <p:extLst>
      <p:ext uri="{BB962C8B-B14F-4D97-AF65-F5344CB8AC3E}">
        <p14:creationId xmlns:p14="http://schemas.microsoft.com/office/powerpoint/2010/main" val="374021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>
                <a:solidFill>
                  <a:schemeClr val="accent2"/>
                </a:solidFill>
              </a:rPr>
              <a:t>O</a:t>
            </a:r>
            <a:r>
              <a:rPr lang="en-US" dirty="0" err="1" smtClean="0">
                <a:solidFill>
                  <a:schemeClr val="accent2"/>
                </a:solidFill>
              </a:rPr>
              <a:t>pšte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i </a:t>
            </a:r>
            <a:r>
              <a:rPr lang="en-US" dirty="0" err="1">
                <a:solidFill>
                  <a:schemeClr val="accent2"/>
                </a:solidFill>
              </a:rPr>
              <a:t>osnovne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funkcije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procene</a:t>
            </a:r>
            <a:r>
              <a:rPr lang="sr-Latn-RS" dirty="0" smtClean="0">
                <a:solidFill>
                  <a:schemeClr val="accent2"/>
                </a:solidFill>
              </a:rPr>
              <a:t> i fidbeka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010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sr-Latn-RS" dirty="0" smtClean="0"/>
              <a:t>B</a:t>
            </a:r>
            <a:r>
              <a:rPr lang="en-US" dirty="0" err="1" smtClean="0"/>
              <a:t>ez</a:t>
            </a:r>
            <a:r>
              <a:rPr lang="en-US" dirty="0" smtClean="0"/>
              <a:t>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specifikaciju</a:t>
            </a:r>
            <a:r>
              <a:rPr lang="en-US" dirty="0"/>
              <a:t> </a:t>
            </a:r>
            <a:r>
              <a:rPr lang="en-US" dirty="0" err="1"/>
              <a:t>konkretnih</a:t>
            </a:r>
            <a:r>
              <a:rPr lang="en-US" dirty="0"/>
              <a:t> </a:t>
            </a:r>
            <a:r>
              <a:rPr lang="en-US" dirty="0" err="1" smtClean="0"/>
              <a:t>ciljeva</a:t>
            </a:r>
            <a:r>
              <a:rPr lang="sr-Latn-RS" dirty="0" smtClean="0"/>
              <a:t>, </a:t>
            </a:r>
            <a:r>
              <a:rPr lang="en-US" dirty="0" err="1" smtClean="0"/>
              <a:t>fidbek</a:t>
            </a:r>
            <a:r>
              <a:rPr lang="en-US" dirty="0" smtClean="0"/>
              <a:t> </a:t>
            </a:r>
            <a:r>
              <a:rPr lang="en-US" dirty="0" err="1"/>
              <a:t>klijentu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omogući</a:t>
            </a:r>
            <a:r>
              <a:rPr lang="en-US" dirty="0"/>
              <a:t>: </a:t>
            </a:r>
            <a:r>
              <a:rPr lang="en-US" dirty="0" smtClean="0"/>
              <a:t>. </a:t>
            </a:r>
            <a:endParaRPr lang="sr-Latn-RS" dirty="0" smtClean="0"/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/>
              <a:t>potvrdu</a:t>
            </a:r>
            <a:r>
              <a:rPr lang="en-US" dirty="0" smtClean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, da </a:t>
            </a:r>
            <a:r>
              <a:rPr lang="en-US" dirty="0" err="1"/>
              <a:t>ono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en-US" dirty="0"/>
              <a:t> </a:t>
            </a:r>
            <a:r>
              <a:rPr lang="en-US" dirty="0" err="1"/>
              <a:t>verifikuje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i da </a:t>
            </a:r>
            <a:r>
              <a:rPr lang="en-US" dirty="0" err="1"/>
              <a:t>modeluje</a:t>
            </a:r>
            <a:r>
              <a:rPr lang="en-US" dirty="0"/>
              <a:t> i </a:t>
            </a:r>
            <a:r>
              <a:rPr lang="en-US" dirty="0" err="1"/>
              <a:t>stavi</a:t>
            </a:r>
            <a:r>
              <a:rPr lang="en-US" dirty="0"/>
              <a:t> u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okvire</a:t>
            </a:r>
            <a:r>
              <a:rPr lang="en-US" dirty="0"/>
              <a:t> </a:t>
            </a:r>
            <a:r>
              <a:rPr lang="en-US" dirty="0" err="1"/>
              <a:t>ono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mu je </a:t>
            </a:r>
            <a:r>
              <a:rPr lang="en-US" dirty="0" err="1"/>
              <a:t>poznato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ugrožava</a:t>
            </a:r>
            <a:r>
              <a:rPr lang="en-US" dirty="0"/>
              <a:t> </a:t>
            </a:r>
            <a:r>
              <a:rPr lang="en-US" dirty="0" err="1"/>
              <a:t>samopoštovanje</a:t>
            </a:r>
            <a:r>
              <a:rPr lang="en-US" dirty="0"/>
              <a:t>, </a:t>
            </a:r>
            <a:endParaRPr lang="sr-Latn-RS" dirty="0" smtClean="0"/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/>
              <a:t>emocionalnu</a:t>
            </a:r>
            <a:r>
              <a:rPr lang="en-US" dirty="0" smtClean="0"/>
              <a:t> </a:t>
            </a:r>
            <a:r>
              <a:rPr lang="en-US" dirty="0" err="1"/>
              <a:t>podršku</a:t>
            </a:r>
            <a:r>
              <a:rPr lang="en-US" dirty="0"/>
              <a:t>, </a:t>
            </a:r>
            <a:r>
              <a:rPr lang="en-US" dirty="0" err="1"/>
              <a:t>prihvatanje</a:t>
            </a:r>
            <a:r>
              <a:rPr lang="en-US" dirty="0"/>
              <a:t> i </a:t>
            </a:r>
            <a:r>
              <a:rPr lang="en-US" dirty="0" err="1"/>
              <a:t>poštovanje</a:t>
            </a:r>
            <a:r>
              <a:rPr lang="en-US" dirty="0"/>
              <a:t>, </a:t>
            </a:r>
            <a:endParaRPr lang="sr-Latn-RS" dirty="0" smtClean="0"/>
          </a:p>
          <a:p>
            <a:pPr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en-US" dirty="0" err="1" smtClean="0"/>
              <a:t>dobijanje</a:t>
            </a:r>
            <a:r>
              <a:rPr lang="en-US" dirty="0" smtClean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i </a:t>
            </a:r>
            <a:r>
              <a:rPr lang="en-US" dirty="0" err="1"/>
              <a:t>šansu</a:t>
            </a:r>
            <a:r>
              <a:rPr lang="en-US" dirty="0"/>
              <a:t> da </a:t>
            </a:r>
            <a:r>
              <a:rPr lang="en-US" dirty="0" err="1"/>
              <a:t>nauči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novo o </a:t>
            </a:r>
            <a:r>
              <a:rPr lang="en-US" dirty="0" err="1"/>
              <a:t>sebi</a:t>
            </a:r>
            <a:r>
              <a:rPr lang="en-US" dirty="0"/>
              <a:t>. </a:t>
            </a:r>
            <a:endParaRPr lang="sr-Latn-RS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38583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sr-Latn-RS" dirty="0" err="1">
                <a:solidFill>
                  <a:schemeClr val="accent2"/>
                </a:solidFill>
              </a:rPr>
              <a:t>T</a:t>
            </a:r>
            <a:r>
              <a:rPr lang="en-US" dirty="0" err="1" smtClean="0">
                <a:solidFill>
                  <a:schemeClr val="accent2"/>
                </a:solidFill>
              </a:rPr>
              <a:t>radicionaln</a:t>
            </a:r>
            <a:r>
              <a:rPr lang="sr-Latn-RS" dirty="0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i </a:t>
            </a:r>
            <a:r>
              <a:rPr lang="en-US" dirty="0" err="1" smtClean="0">
                <a:solidFill>
                  <a:schemeClr val="accent2"/>
                </a:solidFill>
              </a:rPr>
              <a:t>kolaborativn</a:t>
            </a:r>
            <a:r>
              <a:rPr lang="sr-Latn-RS" dirty="0" smtClean="0">
                <a:solidFill>
                  <a:schemeClr val="accent2"/>
                </a:solidFill>
              </a:rPr>
              <a:t>i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pristup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209045"/>
              </p:ext>
            </p:extLst>
          </p:nvPr>
        </p:nvGraphicFramePr>
        <p:xfrm>
          <a:off x="457200" y="1143000"/>
          <a:ext cx="8229600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7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17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8579">
                <a:tc>
                  <a:txBody>
                    <a:bodyPr/>
                    <a:lstStyle/>
                    <a:p>
                      <a:r>
                        <a:rPr lang="en-US" dirty="0" smtClean="0"/>
                        <a:t>ASPEKTI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"INFORMATION GATHERING" MODEL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TERAPIJSKI MODEL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757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CILJEVI PROCENE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 smtClean="0"/>
                        <a:t>1. </a:t>
                      </a:r>
                      <a:r>
                        <a:rPr lang="en-US" sz="1400" dirty="0" err="1" smtClean="0"/>
                        <a:t>Opis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klijenta</a:t>
                      </a:r>
                      <a:r>
                        <a:rPr lang="en-US" sz="1400" dirty="0" smtClean="0"/>
                        <a:t> u </a:t>
                      </a:r>
                      <a:r>
                        <a:rPr lang="en-US" sz="1400" dirty="0" err="1" smtClean="0"/>
                        <a:t>terminima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postojećih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kategorija</a:t>
                      </a:r>
                      <a:r>
                        <a:rPr lang="en-US" sz="1400" dirty="0" smtClean="0"/>
                        <a:t> i </a:t>
                      </a:r>
                      <a:r>
                        <a:rPr lang="en-US" sz="1400" dirty="0" err="1" smtClean="0"/>
                        <a:t>dimenzija</a:t>
                      </a:r>
                      <a:r>
                        <a:rPr lang="en-US" sz="1400" dirty="0" smtClean="0"/>
                        <a:t>. </a:t>
                      </a:r>
                      <a:endParaRPr lang="sr-Latn-RS" sz="1400" dirty="0" smtClean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 smtClean="0"/>
                        <a:t>2. </a:t>
                      </a:r>
                      <a:r>
                        <a:rPr lang="en-US" sz="1400" dirty="0" err="1" smtClean="0"/>
                        <a:t>Pomoć</a:t>
                      </a:r>
                      <a:r>
                        <a:rPr lang="en-US" sz="1400" dirty="0" smtClean="0"/>
                        <a:t> u </a:t>
                      </a:r>
                      <a:r>
                        <a:rPr lang="en-US" sz="1400" dirty="0" err="1" smtClean="0"/>
                        <a:t>donošenj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odluka</a:t>
                      </a:r>
                      <a:r>
                        <a:rPr lang="en-US" sz="1400" dirty="0" smtClean="0"/>
                        <a:t> o </a:t>
                      </a:r>
                      <a:r>
                        <a:rPr lang="en-US" sz="1400" dirty="0" err="1" smtClean="0"/>
                        <a:t>klijentu</a:t>
                      </a:r>
                      <a:r>
                        <a:rPr lang="en-US" sz="1400" dirty="0" smtClean="0"/>
                        <a:t>. </a:t>
                      </a:r>
                      <a:endParaRPr lang="sr-Latn-RS" sz="1400" dirty="0" smtClean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 smtClean="0"/>
                        <a:t>3. </a:t>
                      </a:r>
                      <a:r>
                        <a:rPr lang="en-US" sz="1400" dirty="0" err="1" smtClean="0"/>
                        <a:t>Olakšavanje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komunikacije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između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profesionalaca</a:t>
                      </a:r>
                      <a:r>
                        <a:rPr lang="en-US" sz="1400" dirty="0" smtClean="0"/>
                        <a:t>.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sr-Latn-RS" sz="1400" dirty="0" smtClean="0"/>
                        <a:t>1.</a:t>
                      </a:r>
                      <a:r>
                        <a:rPr lang="en-US" sz="1400" dirty="0" err="1" smtClean="0"/>
                        <a:t>Klijent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uči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nov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način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mišljenja</a:t>
                      </a:r>
                      <a:r>
                        <a:rPr lang="en-US" sz="1400" dirty="0" smtClean="0"/>
                        <a:t> i </a:t>
                      </a:r>
                      <a:r>
                        <a:rPr lang="en-US" sz="1400" dirty="0" err="1" smtClean="0"/>
                        <a:t>osećanja</a:t>
                      </a:r>
                      <a:r>
                        <a:rPr lang="en-US" sz="1400" dirty="0" smtClean="0"/>
                        <a:t> o </a:t>
                      </a:r>
                      <a:r>
                        <a:rPr lang="en-US" sz="1400" dirty="0" err="1" smtClean="0"/>
                        <a:t>sebi</a:t>
                      </a:r>
                      <a:r>
                        <a:rPr lang="en-US" sz="1400" dirty="0" smtClean="0"/>
                        <a:t> i </a:t>
                      </a:r>
                      <a:r>
                        <a:rPr lang="en-US" sz="1400" dirty="0" err="1" smtClean="0"/>
                        <a:t>drugima</a:t>
                      </a:r>
                      <a:r>
                        <a:rPr lang="en-US" sz="1400" dirty="0" smtClean="0"/>
                        <a:t>. </a:t>
                      </a:r>
                      <a:endParaRPr lang="sr-Latn-RS" sz="1400" dirty="0" smtClean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 smtClean="0"/>
                        <a:t>2. </a:t>
                      </a:r>
                      <a:r>
                        <a:rPr lang="en-US" sz="1400" dirty="0" err="1" smtClean="0"/>
                        <a:t>Klijentu</a:t>
                      </a:r>
                      <a:r>
                        <a:rPr lang="en-US" sz="1400" dirty="0" smtClean="0"/>
                        <a:t> se </a:t>
                      </a:r>
                      <a:r>
                        <a:rPr lang="en-US" sz="1400" dirty="0" err="1" smtClean="0"/>
                        <a:t>pomaže</a:t>
                      </a:r>
                      <a:r>
                        <a:rPr lang="en-US" sz="1400" dirty="0" smtClean="0"/>
                        <a:t> da </a:t>
                      </a:r>
                      <a:r>
                        <a:rPr lang="en-US" sz="1400" dirty="0" err="1" smtClean="0"/>
                        <a:t>istraži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nove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mogućnosti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razumevanja</a:t>
                      </a:r>
                      <a:r>
                        <a:rPr lang="en-US" sz="1400" dirty="0" smtClean="0"/>
                        <a:t> i </a:t>
                      </a:r>
                      <a:r>
                        <a:rPr lang="en-US" sz="1400" dirty="0" err="1" smtClean="0"/>
                        <a:t>primeni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svoje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probleme</a:t>
                      </a:r>
                      <a:r>
                        <a:rPr lang="en-US" sz="1400" dirty="0" smtClean="0"/>
                        <a:t> u </a:t>
                      </a:r>
                      <a:r>
                        <a:rPr lang="en-US" sz="1400" dirty="0" err="1" smtClean="0"/>
                        <a:t>životu</a:t>
                      </a:r>
                      <a:r>
                        <a:rPr lang="en-US" sz="1400" dirty="0" smtClean="0"/>
                        <a:t>.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85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PROCES PROCENE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sr-Latn-RS" sz="1400" dirty="0" smtClean="0"/>
                        <a:t>1. </a:t>
                      </a:r>
                      <a:r>
                        <a:rPr lang="en-US" sz="1400" dirty="0" err="1" smtClean="0"/>
                        <a:t>Prikupljanje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podataka</a:t>
                      </a:r>
                      <a:r>
                        <a:rPr lang="en-US" sz="1400" dirty="0" smtClean="0"/>
                        <a:t>. </a:t>
                      </a:r>
                      <a:endParaRPr lang="sr-Latn-RS" sz="1400" dirty="0" smtClean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 smtClean="0"/>
                        <a:t>2. </a:t>
                      </a:r>
                      <a:r>
                        <a:rPr lang="en-US" sz="1400" dirty="0" err="1" smtClean="0"/>
                        <a:t>Deduktivna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unilateralna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interpretacija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testovnih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podataka</a:t>
                      </a:r>
                      <a:r>
                        <a:rPr lang="en-US" sz="1400" dirty="0" smtClean="0"/>
                        <a:t>. </a:t>
                      </a:r>
                      <a:endParaRPr lang="sr-Latn-RS" sz="1400" dirty="0" smtClean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 smtClean="0"/>
                        <a:t>3. </a:t>
                      </a:r>
                      <a:r>
                        <a:rPr lang="en-US" sz="1400" dirty="0" err="1" smtClean="0"/>
                        <a:t>Preporuke</a:t>
                      </a:r>
                      <a:r>
                        <a:rPr lang="en-US" sz="1400" dirty="0" smtClean="0"/>
                        <a:t>.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sr-Latn-RS" sz="1400" dirty="0" smtClean="0"/>
                        <a:t>1. </a:t>
                      </a:r>
                      <a:r>
                        <a:rPr lang="en-US" sz="1400" dirty="0" err="1" smtClean="0"/>
                        <a:t>Razvijanje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empatičkog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odnosa</a:t>
                      </a:r>
                      <a:r>
                        <a:rPr lang="en-US" sz="1400" dirty="0" smtClean="0"/>
                        <a:t> sa </a:t>
                      </a:r>
                      <a:r>
                        <a:rPr lang="en-US" sz="1400" dirty="0" err="1" smtClean="0"/>
                        <a:t>klijentom</a:t>
                      </a:r>
                      <a:r>
                        <a:rPr lang="en-US" sz="1400" dirty="0" smtClean="0"/>
                        <a:t>. 2. </a:t>
                      </a:r>
                      <a:r>
                        <a:rPr lang="en-US" sz="1400" dirty="0" err="1" smtClean="0"/>
                        <a:t>Definisanje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individualnih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ciljeva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procene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kroz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kolaborativni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pristup</a:t>
                      </a:r>
                      <a:r>
                        <a:rPr lang="en-US" sz="1400" dirty="0" smtClean="0"/>
                        <a:t>. </a:t>
                      </a:r>
                      <a:endParaRPr lang="sr-Latn-RS" sz="1400" dirty="0" smtClean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 smtClean="0"/>
                        <a:t>3. </a:t>
                      </a:r>
                      <a:r>
                        <a:rPr lang="en-US" sz="1400" dirty="0" err="1" smtClean="0"/>
                        <a:t>Razmena</a:t>
                      </a:r>
                      <a:r>
                        <a:rPr lang="en-US" sz="1400" dirty="0" smtClean="0"/>
                        <a:t> i </a:t>
                      </a:r>
                      <a:r>
                        <a:rPr lang="en-US" sz="1400" dirty="0" err="1" smtClean="0"/>
                        <a:t>eksploracija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informacija</a:t>
                      </a:r>
                      <a:r>
                        <a:rPr lang="en-US" sz="1400" dirty="0" smtClean="0"/>
                        <a:t> sa </a:t>
                      </a:r>
                      <a:r>
                        <a:rPr lang="en-US" sz="1400" dirty="0" err="1" smtClean="0"/>
                        <a:t>klijentom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tokom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celokupnog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procesa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procene</a:t>
                      </a:r>
                      <a:r>
                        <a:rPr lang="en-US" sz="1400" dirty="0" smtClean="0"/>
                        <a:t>.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076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PRIMENA TESTOVA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 smtClean="0"/>
                        <a:t>1. </a:t>
                      </a:r>
                      <a:r>
                        <a:rPr lang="en-US" sz="1400" dirty="0" err="1" smtClean="0"/>
                        <a:t>Standardizovano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prikupljanje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uzoraka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ponašanja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omogućava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nomotetsku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komparaciju</a:t>
                      </a:r>
                      <a:r>
                        <a:rPr lang="en-US" sz="1400" dirty="0" smtClean="0"/>
                        <a:t> i </a:t>
                      </a:r>
                      <a:r>
                        <a:rPr lang="en-US" sz="1400" dirty="0" err="1" smtClean="0"/>
                        <a:t>predikciju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klijentovog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ponašanja</a:t>
                      </a:r>
                      <a:r>
                        <a:rPr lang="en-US" sz="1400" dirty="0" smtClean="0"/>
                        <a:t> u </a:t>
                      </a:r>
                      <a:r>
                        <a:rPr lang="en-US" sz="1400" dirty="0" err="1" smtClean="0"/>
                        <a:t>spoljnim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okolnostima</a:t>
                      </a:r>
                      <a:r>
                        <a:rPr lang="en-US" sz="1400" dirty="0" smtClean="0"/>
                        <a:t>.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sr-Latn-RS" sz="1400" dirty="0" smtClean="0"/>
                        <a:t>1.</a:t>
                      </a:r>
                      <a:r>
                        <a:rPr lang="en-US" sz="1400" dirty="0" err="1" smtClean="0"/>
                        <a:t>Mogućnost</a:t>
                      </a:r>
                      <a:r>
                        <a:rPr lang="en-US" sz="1400" dirty="0" smtClean="0"/>
                        <a:t> za </a:t>
                      </a:r>
                      <a:r>
                        <a:rPr lang="en-US" sz="1400" dirty="0" err="1" smtClean="0"/>
                        <a:t>dijalog</a:t>
                      </a:r>
                      <a:r>
                        <a:rPr lang="en-US" sz="1400" dirty="0" smtClean="0"/>
                        <a:t> sa </a:t>
                      </a:r>
                      <a:r>
                        <a:rPr lang="en-US" sz="1400" dirty="0" err="1" smtClean="0"/>
                        <a:t>klijentom</a:t>
                      </a:r>
                      <a:r>
                        <a:rPr lang="en-US" sz="1400" dirty="0" smtClean="0"/>
                        <a:t> o </a:t>
                      </a:r>
                      <a:r>
                        <a:rPr lang="en-US" sz="1400" dirty="0" err="1" smtClean="0"/>
                        <a:t>karakterističnim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načinima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reagovanja</a:t>
                      </a:r>
                      <a:r>
                        <a:rPr lang="en-US" sz="1400" dirty="0" smtClean="0"/>
                        <a:t> u </a:t>
                      </a:r>
                      <a:r>
                        <a:rPr lang="en-US" sz="1400" dirty="0" err="1" smtClean="0"/>
                        <a:t>problemskim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situacijama</a:t>
                      </a:r>
                      <a:r>
                        <a:rPr lang="en-US" sz="1400" dirty="0" smtClean="0"/>
                        <a:t>. </a:t>
                      </a:r>
                      <a:endParaRPr lang="sr-Latn-RS" sz="1400" dirty="0" smtClean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 smtClean="0"/>
                        <a:t>2. </a:t>
                      </a:r>
                      <a:r>
                        <a:rPr lang="en-US" sz="1400" dirty="0" err="1" smtClean="0"/>
                        <a:t>Testovi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sredstva</a:t>
                      </a:r>
                      <a:r>
                        <a:rPr lang="en-US" sz="1400" dirty="0" smtClean="0"/>
                        <a:t> za </a:t>
                      </a:r>
                      <a:r>
                        <a:rPr lang="en-US" sz="1400" dirty="0" err="1" smtClean="0"/>
                        <a:t>uspostavljanje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razumevanja</a:t>
                      </a:r>
                      <a:r>
                        <a:rPr lang="en-US" sz="1400" dirty="0" smtClean="0"/>
                        <a:t> i </a:t>
                      </a:r>
                      <a:r>
                        <a:rPr lang="en-US" sz="1400" dirty="0" err="1" smtClean="0"/>
                        <a:t>empatije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koja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omogućavaju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procenu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klijentovog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subjektivnog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iskustva</a:t>
                      </a:r>
                      <a:r>
                        <a:rPr lang="en-US" sz="1400" dirty="0" smtClean="0"/>
                        <a:t>.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23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sr-Latn-RS" dirty="0" err="1">
                <a:solidFill>
                  <a:schemeClr val="accent2"/>
                </a:solidFill>
              </a:rPr>
              <a:t>T</a:t>
            </a:r>
            <a:r>
              <a:rPr lang="en-US" dirty="0" err="1" smtClean="0">
                <a:solidFill>
                  <a:schemeClr val="accent2"/>
                </a:solidFill>
              </a:rPr>
              <a:t>radicionaln</a:t>
            </a:r>
            <a:r>
              <a:rPr lang="sr-Latn-RS" dirty="0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i </a:t>
            </a:r>
            <a:r>
              <a:rPr lang="en-US" dirty="0" err="1">
                <a:solidFill>
                  <a:schemeClr val="accent2"/>
                </a:solidFill>
              </a:rPr>
              <a:t>kolaborativn</a:t>
            </a:r>
            <a:r>
              <a:rPr lang="sr-Latn-RS" dirty="0">
                <a:solidFill>
                  <a:schemeClr val="accent2"/>
                </a:solidFill>
              </a:rPr>
              <a:t>i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pristup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286124"/>
              </p:ext>
            </p:extLst>
          </p:nvPr>
        </p:nvGraphicFramePr>
        <p:xfrm>
          <a:off x="457200" y="1295400"/>
          <a:ext cx="8077200" cy="4981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ASPEKTI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"INFORMATION GATHERING" MODEL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TERAPIJSKI MODEL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8917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 smtClean="0"/>
                        <a:t>FOKUS PAŽNJE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sr-Latn-RS" sz="1400" dirty="0" smtClean="0"/>
                        <a:t>1.</a:t>
                      </a:r>
                      <a:r>
                        <a:rPr lang="en-US" sz="1400" dirty="0" err="1" smtClean="0"/>
                        <a:t>Testovni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skorovi</a:t>
                      </a:r>
                      <a:r>
                        <a:rPr lang="en-US" sz="1400" dirty="0" smtClean="0"/>
                        <a:t>. </a:t>
                      </a:r>
                      <a:endParaRPr lang="sr-Latn-RS" sz="1400" dirty="0" smtClean="0"/>
                    </a:p>
                    <a:p>
                      <a:pPr marL="0" indent="0">
                        <a:spcBef>
                          <a:spcPts val="600"/>
                        </a:spcBef>
                        <a:buNone/>
                      </a:pPr>
                      <a:r>
                        <a:rPr lang="en-US" sz="1400" dirty="0" smtClean="0"/>
                        <a:t>2. </a:t>
                      </a:r>
                      <a:r>
                        <a:rPr lang="en-US" sz="1400" dirty="0" err="1" smtClean="0"/>
                        <a:t>Odluke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koje</a:t>
                      </a:r>
                      <a:r>
                        <a:rPr lang="en-US" sz="1400" dirty="0" smtClean="0"/>
                        <a:t> se </a:t>
                      </a:r>
                      <a:r>
                        <a:rPr lang="en-US" sz="1400" dirty="0" err="1" smtClean="0"/>
                        <a:t>donose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posle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završene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procene</a:t>
                      </a:r>
                      <a:r>
                        <a:rPr lang="en-US" sz="1400" dirty="0" smtClean="0"/>
                        <a:t>.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 smtClean="0"/>
                        <a:t>1. </a:t>
                      </a:r>
                      <a:r>
                        <a:rPr lang="en-US" sz="1400" dirty="0" err="1" smtClean="0"/>
                        <a:t>Proces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koji</a:t>
                      </a:r>
                      <a:r>
                        <a:rPr lang="en-US" sz="1400" dirty="0" smtClean="0"/>
                        <a:t> se </a:t>
                      </a:r>
                      <a:r>
                        <a:rPr lang="en-US" sz="1400" dirty="0" err="1" smtClean="0"/>
                        <a:t>odvija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između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klijenta</a:t>
                      </a:r>
                      <a:r>
                        <a:rPr lang="en-US" sz="1400" dirty="0" smtClean="0"/>
                        <a:t> i </a:t>
                      </a:r>
                      <a:r>
                        <a:rPr lang="en-US" sz="1400" dirty="0" err="1" smtClean="0"/>
                        <a:t>procenjivača</a:t>
                      </a:r>
                      <a:r>
                        <a:rPr lang="en-US" sz="1400" dirty="0" smtClean="0"/>
                        <a:t>. </a:t>
                      </a:r>
                      <a:r>
                        <a:rPr lang="sr-Latn-RS" sz="1400" dirty="0" smtClean="0"/>
                        <a:t/>
                      </a:r>
                      <a:br>
                        <a:rPr lang="sr-Latn-RS" sz="1400" dirty="0" smtClean="0"/>
                      </a:br>
                      <a:r>
                        <a:rPr lang="en-US" sz="1400" dirty="0" smtClean="0"/>
                        <a:t>2. </a:t>
                      </a:r>
                      <a:r>
                        <a:rPr lang="en-US" sz="1400" dirty="0" err="1" smtClean="0"/>
                        <a:t>Klijentovo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subjektivno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iskustvo</a:t>
                      </a:r>
                      <a:r>
                        <a:rPr lang="en-US" sz="1400" dirty="0" smtClean="0"/>
                        <a:t>. </a:t>
                      </a:r>
                      <a:r>
                        <a:rPr lang="sr-Latn-RS" sz="1400" dirty="0" smtClean="0"/>
                        <a:t/>
                      </a:r>
                      <a:br>
                        <a:rPr lang="sr-Latn-RS" sz="1400" dirty="0" smtClean="0"/>
                      </a:br>
                      <a:r>
                        <a:rPr lang="en-US" sz="1400" dirty="0" smtClean="0"/>
                        <a:t>3. </a:t>
                      </a:r>
                      <a:r>
                        <a:rPr lang="en-US" sz="1400" dirty="0" err="1" smtClean="0"/>
                        <a:t>Ispitivačevo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subjektivno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iskustvo</a:t>
                      </a:r>
                      <a:r>
                        <a:rPr lang="en-US" sz="1400" dirty="0" smtClean="0"/>
                        <a:t>.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802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 smtClean="0"/>
                        <a:t>ULOGA PROCENJIVAČA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1. </a:t>
                      </a:r>
                      <a:r>
                        <a:rPr lang="en-US" sz="1400" dirty="0" err="1" smtClean="0"/>
                        <a:t>Objektivni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opservator</a:t>
                      </a:r>
                      <a:r>
                        <a:rPr lang="en-US" sz="1400" dirty="0" smtClean="0"/>
                        <a:t>. </a:t>
                      </a:r>
                      <a:r>
                        <a:rPr lang="sr-Latn-RS" sz="1400" dirty="0" smtClean="0"/>
                        <a:t/>
                      </a:r>
                      <a:br>
                        <a:rPr lang="sr-Latn-RS" sz="1400" dirty="0" smtClean="0"/>
                      </a:br>
                      <a:r>
                        <a:rPr lang="en-US" sz="1400" dirty="0" smtClean="0"/>
                        <a:t>2. </a:t>
                      </a:r>
                      <a:r>
                        <a:rPr lang="en-US" sz="1400" dirty="0" err="1" smtClean="0"/>
                        <a:t>Srednje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obučeni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tehničar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koji</a:t>
                      </a:r>
                      <a:r>
                        <a:rPr lang="en-US" sz="1400" dirty="0" smtClean="0"/>
                        <a:t> se "</a:t>
                      </a:r>
                      <a:r>
                        <a:rPr lang="en-US" sz="1400" dirty="0" err="1" smtClean="0"/>
                        <a:t>bolje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razume</a:t>
                      </a:r>
                      <a:r>
                        <a:rPr lang="en-US" sz="1400" dirty="0" smtClean="0"/>
                        <a:t> sa </a:t>
                      </a:r>
                      <a:r>
                        <a:rPr lang="en-US" sz="1400" dirty="0" err="1" smtClean="0"/>
                        <a:t>brojevima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nego</a:t>
                      </a:r>
                      <a:r>
                        <a:rPr lang="en-US" sz="1400" dirty="0" smtClean="0"/>
                        <a:t> sa </a:t>
                      </a:r>
                      <a:r>
                        <a:rPr lang="en-US" sz="1400" dirty="0" err="1" smtClean="0"/>
                        <a:t>ljudima</a:t>
                      </a:r>
                      <a:r>
                        <a:rPr lang="en-US" sz="1400" dirty="0" smtClean="0"/>
                        <a:t>".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 smtClean="0"/>
                        <a:t>1. </a:t>
                      </a:r>
                      <a:r>
                        <a:rPr lang="en-US" sz="1400" dirty="0" err="1" smtClean="0"/>
                        <a:t>Učesnik</a:t>
                      </a:r>
                      <a:r>
                        <a:rPr lang="en-US" sz="1400" dirty="0" smtClean="0"/>
                        <a:t> – </a:t>
                      </a:r>
                      <a:r>
                        <a:rPr lang="en-US" sz="1400" dirty="0" err="1" smtClean="0"/>
                        <a:t>posmatrač</a:t>
                      </a:r>
                      <a:r>
                        <a:rPr lang="en-US" sz="1400" dirty="0" smtClean="0"/>
                        <a:t>. </a:t>
                      </a:r>
                      <a:r>
                        <a:rPr lang="sr-Latn-RS" sz="1400" dirty="0" smtClean="0"/>
                        <a:t/>
                      </a:r>
                      <a:br>
                        <a:rPr lang="sr-Latn-RS" sz="1400" dirty="0" smtClean="0"/>
                      </a:br>
                      <a:r>
                        <a:rPr lang="en-US" sz="1400" dirty="0" smtClean="0"/>
                        <a:t>2. </a:t>
                      </a:r>
                      <a:r>
                        <a:rPr lang="en-US" sz="1400" dirty="0" err="1" smtClean="0"/>
                        <a:t>Visoko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edukovani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profesionalac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koji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poznaje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testove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ličnost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psihopatologiju</a:t>
                      </a:r>
                      <a:r>
                        <a:rPr lang="en-US" sz="1400" dirty="0" smtClean="0"/>
                        <a:t> i </a:t>
                      </a:r>
                      <a:r>
                        <a:rPr lang="en-US" sz="1400" dirty="0" err="1" smtClean="0"/>
                        <a:t>poseduje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visoke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interpersonalne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sposobosti</a:t>
                      </a:r>
                      <a:r>
                        <a:rPr lang="en-US" sz="140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535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400" dirty="0" smtClean="0"/>
                        <a:t>NEUSPEH PROCENE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1. </a:t>
                      </a:r>
                      <a:r>
                        <a:rPr lang="en-US" sz="1400" dirty="0" err="1" smtClean="0"/>
                        <a:t>Predrasude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ili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netačno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prikupljene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informacije</a:t>
                      </a:r>
                      <a:r>
                        <a:rPr lang="en-US" sz="1400" dirty="0" smtClean="0"/>
                        <a:t>. </a:t>
                      </a:r>
                      <a:r>
                        <a:rPr lang="sr-Latn-RS" sz="1400" dirty="0" smtClean="0"/>
                        <a:t/>
                      </a:r>
                      <a:br>
                        <a:rPr lang="sr-Latn-RS" sz="1400" dirty="0" smtClean="0"/>
                      </a:br>
                      <a:r>
                        <a:rPr lang="en-US" sz="1400" dirty="0" smtClean="0"/>
                        <a:t>2. </a:t>
                      </a:r>
                      <a:r>
                        <a:rPr lang="en-US" sz="1400" dirty="0" err="1" smtClean="0"/>
                        <a:t>Pogrešno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donesene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odluke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osnovu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prethodne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procene</a:t>
                      </a:r>
                      <a:r>
                        <a:rPr lang="en-US" sz="1400" dirty="0" smtClean="0"/>
                        <a:t>. </a:t>
                      </a:r>
                      <a:r>
                        <a:rPr lang="sr-Latn-RS" sz="1400" dirty="0" smtClean="0"/>
                        <a:t/>
                      </a:r>
                      <a:br>
                        <a:rPr lang="sr-Latn-RS" sz="1400" dirty="0" smtClean="0"/>
                      </a:br>
                      <a:r>
                        <a:rPr lang="en-US" sz="1400" dirty="0" smtClean="0"/>
                        <a:t>3. </a:t>
                      </a:r>
                      <a:r>
                        <a:rPr lang="en-US" sz="1400" dirty="0" err="1" smtClean="0"/>
                        <a:t>Procena</a:t>
                      </a:r>
                      <a:r>
                        <a:rPr lang="en-US" sz="1400" dirty="0" smtClean="0"/>
                        <a:t> se ne </a:t>
                      </a:r>
                      <a:r>
                        <a:rPr lang="en-US" sz="1400" dirty="0" err="1" smtClean="0"/>
                        <a:t>koristi</a:t>
                      </a:r>
                      <a:r>
                        <a:rPr lang="en-US" sz="1400" dirty="0" smtClean="0"/>
                        <a:t> za </a:t>
                      </a:r>
                      <a:r>
                        <a:rPr lang="en-US" sz="1400" dirty="0" err="1" smtClean="0"/>
                        <a:t>pomoć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klijentu</a:t>
                      </a:r>
                      <a:r>
                        <a:rPr lang="en-US" sz="1400" dirty="0" smtClean="0"/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1. </a:t>
                      </a:r>
                      <a:r>
                        <a:rPr lang="en-US" sz="1400" dirty="0" err="1" smtClean="0"/>
                        <a:t>Klijent</a:t>
                      </a:r>
                      <a:r>
                        <a:rPr lang="en-US" sz="1400" dirty="0" smtClean="0"/>
                        <a:t> se ne </a:t>
                      </a:r>
                      <a:r>
                        <a:rPr lang="en-US" sz="1400" dirty="0" err="1" smtClean="0"/>
                        <a:t>oseća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poštovanim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shvaćenim</a:t>
                      </a:r>
                      <a:r>
                        <a:rPr lang="en-US" sz="1400" dirty="0" smtClean="0"/>
                        <a:t> i </a:t>
                      </a:r>
                      <a:r>
                        <a:rPr lang="en-US" sz="1400" dirty="0" err="1" smtClean="0"/>
                        <a:t>saslušanim</a:t>
                      </a:r>
                      <a:r>
                        <a:rPr lang="en-US" sz="1400" dirty="0" smtClean="0"/>
                        <a:t> od </a:t>
                      </a:r>
                      <a:r>
                        <a:rPr lang="en-US" sz="1400" dirty="0" err="1" smtClean="0"/>
                        <a:t>strane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ispitivača</a:t>
                      </a:r>
                      <a:r>
                        <a:rPr lang="en-US" sz="1400" dirty="0" smtClean="0"/>
                        <a:t>. </a:t>
                      </a:r>
                      <a:r>
                        <a:rPr lang="sr-Latn-RS" sz="1400" dirty="0" smtClean="0"/>
                        <a:t/>
                      </a:r>
                      <a:br>
                        <a:rPr lang="sr-Latn-RS" sz="1400" dirty="0" smtClean="0"/>
                      </a:br>
                      <a:r>
                        <a:rPr lang="en-US" sz="1400" dirty="0" smtClean="0"/>
                        <a:t>2. </a:t>
                      </a:r>
                      <a:r>
                        <a:rPr lang="en-US" sz="1400" dirty="0" err="1" smtClean="0"/>
                        <a:t>Klijent</a:t>
                      </a:r>
                      <a:r>
                        <a:rPr lang="en-US" sz="1400" dirty="0" smtClean="0"/>
                        <a:t> ne </a:t>
                      </a:r>
                      <a:r>
                        <a:rPr lang="en-US" sz="1400" dirty="0" err="1" smtClean="0"/>
                        <a:t>stiče</a:t>
                      </a:r>
                      <a:r>
                        <a:rPr lang="en-US" sz="1400" dirty="0" smtClean="0"/>
                        <a:t> novo </a:t>
                      </a:r>
                      <a:r>
                        <a:rPr lang="en-US" sz="1400" dirty="0" err="1" smtClean="0"/>
                        <a:t>razumevanje</a:t>
                      </a:r>
                      <a:r>
                        <a:rPr lang="en-US" sz="1400" dirty="0" smtClean="0"/>
                        <a:t> i ne </a:t>
                      </a:r>
                      <a:r>
                        <a:rPr lang="en-US" sz="1400" dirty="0" err="1" smtClean="0"/>
                        <a:t>menja</a:t>
                      </a:r>
                      <a:r>
                        <a:rPr lang="en-US" sz="1400" dirty="0" smtClean="0"/>
                        <a:t> se </a:t>
                      </a:r>
                      <a:r>
                        <a:rPr lang="en-US" sz="1400" dirty="0" err="1" smtClean="0"/>
                        <a:t>kroz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procenu</a:t>
                      </a:r>
                      <a:r>
                        <a:rPr lang="en-US" sz="1400" dirty="0" smtClean="0"/>
                        <a:t>. </a:t>
                      </a:r>
                      <a:r>
                        <a:rPr lang="sr-Latn-RS" sz="1400" dirty="0" smtClean="0"/>
                        <a:t/>
                      </a:r>
                      <a:br>
                        <a:rPr lang="sr-Latn-RS" sz="1400" dirty="0" smtClean="0"/>
                      </a:br>
                      <a:r>
                        <a:rPr lang="en-US" sz="1400" dirty="0" smtClean="0"/>
                        <a:t>3. </a:t>
                      </a:r>
                      <a:r>
                        <a:rPr lang="en-US" sz="1400" dirty="0" err="1" smtClean="0"/>
                        <a:t>Klijent</a:t>
                      </a:r>
                      <a:r>
                        <a:rPr lang="en-US" sz="1400" dirty="0" smtClean="0"/>
                        <a:t> se </a:t>
                      </a:r>
                      <a:r>
                        <a:rPr lang="en-US" sz="1400" dirty="0" err="1" smtClean="0"/>
                        <a:t>oseća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zloupotrebljenim</a:t>
                      </a:r>
                      <a:r>
                        <a:rPr lang="en-US" sz="1400" dirty="0" smtClean="0"/>
                        <a:t> i </a:t>
                      </a:r>
                      <a:r>
                        <a:rPr lang="en-US" sz="1400" dirty="0" err="1" smtClean="0"/>
                        <a:t>manje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sposobnim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posle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procene</a:t>
                      </a:r>
                      <a:r>
                        <a:rPr lang="en-US" sz="1400" dirty="0" smtClean="0"/>
                        <a:t>.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32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Procedura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sr-Latn-RS" dirty="0" smtClean="0">
                <a:solidFill>
                  <a:schemeClr val="accent2"/>
                </a:solidFill>
              </a:rPr>
              <a:t>-</a:t>
            </a:r>
            <a:r>
              <a:rPr lang="en-US" dirty="0" err="1" smtClean="0">
                <a:solidFill>
                  <a:schemeClr val="accent2"/>
                </a:solidFill>
              </a:rPr>
              <a:t>jasno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definisan</a:t>
            </a:r>
            <a:r>
              <a:rPr lang="sr-Latn-RS" dirty="0" smtClean="0">
                <a:solidFill>
                  <a:schemeClr val="accent2"/>
                </a:solidFill>
              </a:rPr>
              <a:t>e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faz</a:t>
            </a:r>
            <a:r>
              <a:rPr lang="sr-Latn-RS" dirty="0" smtClean="0">
                <a:solidFill>
                  <a:schemeClr val="accent2"/>
                </a:solidFill>
              </a:rPr>
              <a:t>e sa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utvrđenim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redosledom</a:t>
            </a:r>
            <a:r>
              <a:rPr lang="en-US" dirty="0">
                <a:solidFill>
                  <a:schemeClr val="accent2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 err="1" smtClean="0">
                <a:solidFill>
                  <a:schemeClr val="accent2"/>
                </a:solidFill>
              </a:rPr>
              <a:t>Inicijalni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telefonski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kontakt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sr-Latn-RS" dirty="0" smtClean="0"/>
              <a:t>-</a:t>
            </a:r>
            <a:r>
              <a:rPr lang="en-US" dirty="0" smtClean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sr-Latn-RS" dirty="0" smtClean="0"/>
              <a:t>se </a:t>
            </a:r>
            <a:r>
              <a:rPr lang="en-US" dirty="0" err="1" smtClean="0"/>
              <a:t>lično</a:t>
            </a:r>
            <a:r>
              <a:rPr lang="sr-Latn-RS" dirty="0" smtClean="0"/>
              <a:t>;</a:t>
            </a:r>
            <a:r>
              <a:rPr lang="en-US" dirty="0" smtClean="0"/>
              <a:t> </a:t>
            </a:r>
            <a:r>
              <a:rPr lang="en-US" dirty="0" err="1" smtClean="0"/>
              <a:t>cilj</a:t>
            </a:r>
            <a:r>
              <a:rPr lang="en-US" dirty="0" smtClean="0"/>
              <a:t> </a:t>
            </a:r>
            <a:r>
              <a:rPr lang="en-US" dirty="0"/>
              <a:t>je da se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usmeri</a:t>
            </a:r>
            <a:r>
              <a:rPr lang="en-US" dirty="0"/>
              <a:t> da </a:t>
            </a:r>
            <a:r>
              <a:rPr lang="en-US" dirty="0" err="1" smtClean="0"/>
              <a:t>razmisli</a:t>
            </a:r>
            <a:r>
              <a:rPr lang="en-US" dirty="0" smtClean="0"/>
              <a:t> </a:t>
            </a:r>
            <a:r>
              <a:rPr lang="en-US" dirty="0"/>
              <a:t>o tome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sazna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, da to </a:t>
            </a:r>
            <a:r>
              <a:rPr lang="en-US" dirty="0" err="1"/>
              <a:t>napiše</a:t>
            </a:r>
            <a:r>
              <a:rPr lang="en-US" dirty="0"/>
              <a:t> i </a:t>
            </a:r>
            <a:r>
              <a:rPr lang="en-US" dirty="0" err="1"/>
              <a:t>donese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sastanak</a:t>
            </a:r>
            <a:r>
              <a:rPr lang="en-US" dirty="0"/>
              <a:t>. </a:t>
            </a:r>
            <a:endParaRPr lang="sr-Latn-RS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 err="1" smtClean="0">
                <a:solidFill>
                  <a:schemeClr val="accent2"/>
                </a:solidFill>
              </a:rPr>
              <a:t>Anonimna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opservacija</a:t>
            </a:r>
            <a:r>
              <a:rPr lang="en-US" dirty="0"/>
              <a:t> </a:t>
            </a:r>
            <a:r>
              <a:rPr lang="en-US" dirty="0" smtClean="0"/>
              <a:t>–</a:t>
            </a:r>
            <a:r>
              <a:rPr lang="en-US" dirty="0" err="1" smtClean="0"/>
              <a:t>neobavezn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procene</a:t>
            </a:r>
            <a:r>
              <a:rPr lang="sr-Latn-RS" dirty="0" smtClean="0"/>
              <a:t>;</a:t>
            </a:r>
            <a:r>
              <a:rPr lang="en-US" dirty="0" smtClean="0"/>
              <a:t> </a:t>
            </a:r>
            <a:r>
              <a:rPr lang="en-US" dirty="0" err="1" smtClean="0"/>
              <a:t>opservacija</a:t>
            </a:r>
            <a:r>
              <a:rPr lang="en-US" dirty="0" smtClean="0"/>
              <a:t> </a:t>
            </a:r>
            <a:r>
              <a:rPr lang="en-US" dirty="0" err="1"/>
              <a:t>klijenta</a:t>
            </a:r>
            <a:r>
              <a:rPr lang="en-US" dirty="0"/>
              <a:t> u </a:t>
            </a:r>
            <a:r>
              <a:rPr lang="en-US" dirty="0" err="1"/>
              <a:t>prirodnoj</a:t>
            </a:r>
            <a:r>
              <a:rPr lang="en-US" dirty="0"/>
              <a:t>, </a:t>
            </a:r>
            <a:r>
              <a:rPr lang="en-US" dirty="0" err="1"/>
              <a:t>životnoj</a:t>
            </a:r>
            <a:r>
              <a:rPr lang="en-US" dirty="0"/>
              <a:t>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neophodnu</a:t>
            </a:r>
            <a:r>
              <a:rPr lang="en-US" dirty="0"/>
              <a:t> </a:t>
            </a:r>
            <a:r>
              <a:rPr lang="en-US" dirty="0" err="1"/>
              <a:t>prethodnu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 smtClean="0"/>
              <a:t>klijenta</a:t>
            </a:r>
            <a:r>
              <a:rPr lang="sr-Latn-RS" dirty="0" smtClean="0"/>
              <a:t>; </a:t>
            </a:r>
            <a:r>
              <a:rPr lang="en-US" dirty="0" err="1" smtClean="0"/>
              <a:t>korisn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dopun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veštačkoj</a:t>
            </a:r>
            <a:r>
              <a:rPr lang="en-US" dirty="0"/>
              <a:t> </a:t>
            </a:r>
            <a:r>
              <a:rPr lang="en-US" dirty="0" err="1"/>
              <a:t>testovnoj</a:t>
            </a:r>
            <a:r>
              <a:rPr lang="en-US" dirty="0"/>
              <a:t> </a:t>
            </a:r>
            <a:r>
              <a:rPr lang="en-US" dirty="0" err="1"/>
              <a:t>situaciji</a:t>
            </a:r>
            <a:r>
              <a:rPr lang="en-US" dirty="0"/>
              <a:t>. </a:t>
            </a:r>
            <a:endParaRPr lang="sr-Latn-RS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 err="1" smtClean="0">
                <a:solidFill>
                  <a:schemeClr val="accent2"/>
                </a:solidFill>
              </a:rPr>
              <a:t>Inicijalni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sastanak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 smtClean="0"/>
              <a:t>–</a:t>
            </a:r>
            <a:r>
              <a:rPr lang="en-US" dirty="0" err="1" smtClean="0"/>
              <a:t>cilj</a:t>
            </a:r>
            <a:r>
              <a:rPr lang="en-US" dirty="0" smtClean="0"/>
              <a:t> </a:t>
            </a:r>
            <a:r>
              <a:rPr lang="en-US" dirty="0" err="1"/>
              <a:t>prikupljanje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o </a:t>
            </a:r>
            <a:r>
              <a:rPr lang="en-US" dirty="0" err="1"/>
              <a:t>klijentu</a:t>
            </a:r>
            <a:r>
              <a:rPr lang="en-US" dirty="0"/>
              <a:t>,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 i </a:t>
            </a:r>
            <a:r>
              <a:rPr lang="en-US" dirty="0" err="1"/>
              <a:t>formulisanje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želite</a:t>
            </a:r>
            <a:r>
              <a:rPr lang="en-US" dirty="0"/>
              <a:t> da </a:t>
            </a:r>
            <a:r>
              <a:rPr lang="en-US" dirty="0" err="1"/>
              <a:t>znate</a:t>
            </a:r>
            <a:r>
              <a:rPr lang="en-US" dirty="0"/>
              <a:t> o </a:t>
            </a:r>
            <a:r>
              <a:rPr lang="en-US" dirty="0" err="1"/>
              <a:t>sebi</a:t>
            </a:r>
            <a:r>
              <a:rPr lang="en-US" dirty="0"/>
              <a:t>;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toga </a:t>
            </a:r>
            <a:r>
              <a:rPr lang="en-US" dirty="0" err="1"/>
              <a:t>želite</a:t>
            </a:r>
            <a:r>
              <a:rPr lang="en-US" dirty="0"/>
              <a:t> da </a:t>
            </a:r>
            <a:r>
              <a:rPr lang="en-US" dirty="0" err="1" smtClean="0"/>
              <a:t>postignete</a:t>
            </a:r>
            <a:r>
              <a:rPr lang="en-US" dirty="0" smtClean="0"/>
              <a:t>)</a:t>
            </a:r>
            <a:r>
              <a:rPr lang="sr-Latn-R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čijim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odgovorima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tragati</a:t>
            </a:r>
            <a:r>
              <a:rPr lang="en-US" dirty="0"/>
              <a:t>. </a:t>
            </a:r>
            <a:r>
              <a:rPr lang="sr-Latn-RS" dirty="0" smtClean="0"/>
              <a:t>D</a:t>
            </a:r>
            <a:r>
              <a:rPr lang="en-US" dirty="0" smtClean="0"/>
              <a:t>a </a:t>
            </a:r>
            <a:r>
              <a:rPr lang="sr-Latn-RS" dirty="0" smtClean="0"/>
              <a:t>K </a:t>
            </a:r>
            <a:r>
              <a:rPr lang="en-US" dirty="0" err="1" smtClean="0"/>
              <a:t>razume</a:t>
            </a:r>
            <a:r>
              <a:rPr lang="en-US" dirty="0" smtClean="0"/>
              <a:t> </a:t>
            </a:r>
            <a:r>
              <a:rPr lang="en-US" dirty="0" err="1" smtClean="0"/>
              <a:t>situaciju</a:t>
            </a:r>
            <a:r>
              <a:rPr lang="sr-Latn-RS" dirty="0" smtClean="0"/>
              <a:t> i </a:t>
            </a:r>
            <a:r>
              <a:rPr lang="en-US" dirty="0" smtClean="0"/>
              <a:t> </a:t>
            </a:r>
            <a:r>
              <a:rPr lang="en-US" dirty="0" err="1" smtClean="0"/>
              <a:t>dobit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procene</a:t>
            </a:r>
            <a:r>
              <a:rPr lang="en-US" dirty="0"/>
              <a:t>,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i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upotrebiti</a:t>
            </a:r>
            <a:r>
              <a:rPr lang="en-US" dirty="0"/>
              <a:t> </a:t>
            </a:r>
            <a:r>
              <a:rPr lang="en-US" dirty="0" err="1" smtClean="0"/>
              <a:t>rezultate</a:t>
            </a:r>
            <a:r>
              <a:rPr lang="sr-Latn-RS" dirty="0" smtClean="0"/>
              <a:t>,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sr-Latn-RS" dirty="0" smtClean="0"/>
              <a:t>to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 smtClean="0"/>
              <a:t>život</a:t>
            </a:r>
            <a:r>
              <a:rPr lang="sr-Latn-RS" dirty="0" smtClean="0"/>
              <a:t>. P</a:t>
            </a:r>
            <a:r>
              <a:rPr lang="en-US" dirty="0" err="1" smtClean="0"/>
              <a:t>itanja</a:t>
            </a:r>
            <a:r>
              <a:rPr lang="en-US" dirty="0" smtClean="0"/>
              <a:t>  </a:t>
            </a:r>
            <a:r>
              <a:rPr lang="en-US" dirty="0" err="1"/>
              <a:t>organizuju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za </a:t>
            </a:r>
            <a:r>
              <a:rPr lang="en-US" dirty="0" err="1"/>
              <a:t>procenu</a:t>
            </a:r>
            <a:r>
              <a:rPr lang="en-US" dirty="0" smtClean="0"/>
              <a:t>.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49117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accent2"/>
                </a:solidFill>
              </a:rPr>
              <a:t>Procedura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sr-Latn-RS" dirty="0" smtClean="0">
                <a:solidFill>
                  <a:schemeClr val="accent2"/>
                </a:solidFill>
              </a:rPr>
              <a:t>-</a:t>
            </a:r>
            <a:r>
              <a:rPr lang="en-US" dirty="0" err="1" smtClean="0">
                <a:solidFill>
                  <a:schemeClr val="accent2"/>
                </a:solidFill>
              </a:rPr>
              <a:t>jasno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definisan</a:t>
            </a:r>
            <a:r>
              <a:rPr lang="sr-Latn-RS" dirty="0" smtClean="0">
                <a:solidFill>
                  <a:schemeClr val="accent2"/>
                </a:solidFill>
              </a:rPr>
              <a:t>e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faz</a:t>
            </a:r>
            <a:r>
              <a:rPr lang="sr-Latn-RS" dirty="0" smtClean="0">
                <a:solidFill>
                  <a:schemeClr val="accent2"/>
                </a:solidFill>
              </a:rPr>
              <a:t>e sa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utvrđenim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redosledom</a:t>
            </a:r>
            <a:r>
              <a:rPr lang="en-US" dirty="0">
                <a:solidFill>
                  <a:schemeClr val="accent2"/>
                </a:solidFill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15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 smtClean="0">
                <a:solidFill>
                  <a:schemeClr val="accent2"/>
                </a:solidFill>
              </a:rPr>
              <a:t>Rana </a:t>
            </a:r>
            <a:r>
              <a:rPr lang="en-US" b="1" dirty="0" err="1">
                <a:solidFill>
                  <a:schemeClr val="accent2"/>
                </a:solidFill>
              </a:rPr>
              <a:t>faza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testiranja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 smtClean="0"/>
              <a:t>–</a:t>
            </a:r>
            <a:r>
              <a:rPr lang="en-US" dirty="0" err="1" smtClean="0"/>
              <a:t>standardn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primen</a:t>
            </a:r>
            <a:r>
              <a:rPr lang="sr-Latn-RS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testova</a:t>
            </a:r>
            <a:r>
              <a:rPr lang="en-US" dirty="0"/>
              <a:t>. </a:t>
            </a:r>
            <a:r>
              <a:rPr lang="en-US" dirty="0" err="1"/>
              <a:t>Rezultati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nomotetske</a:t>
            </a:r>
            <a:r>
              <a:rPr lang="en-US" dirty="0"/>
              <a:t> </a:t>
            </a:r>
            <a:r>
              <a:rPr lang="en-US" dirty="0" err="1"/>
              <a:t>referentne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procenjivač</a:t>
            </a:r>
            <a:r>
              <a:rPr lang="en-US" dirty="0"/>
              <a:t> </a:t>
            </a:r>
            <a:r>
              <a:rPr lang="en-US" dirty="0" err="1"/>
              <a:t>derivira</a:t>
            </a:r>
            <a:r>
              <a:rPr lang="en-US" dirty="0"/>
              <a:t> </a:t>
            </a:r>
            <a:r>
              <a:rPr lang="en-US" dirty="0" err="1" smtClean="0"/>
              <a:t>hipoteze</a:t>
            </a:r>
            <a:r>
              <a:rPr lang="sr-Latn-RS" dirty="0"/>
              <a:t>;</a:t>
            </a:r>
            <a:r>
              <a:rPr lang="en-US" dirty="0" smtClean="0"/>
              <a:t> 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o </a:t>
            </a:r>
            <a:r>
              <a:rPr lang="en-US" dirty="0" err="1" smtClean="0"/>
              <a:t>snagama</a:t>
            </a:r>
            <a:r>
              <a:rPr lang="en-US" dirty="0"/>
              <a:t>, </a:t>
            </a:r>
            <a:r>
              <a:rPr lang="en-US" dirty="0" err="1"/>
              <a:t>slabostima</a:t>
            </a:r>
            <a:r>
              <a:rPr lang="en-US" dirty="0"/>
              <a:t> i </a:t>
            </a:r>
            <a:r>
              <a:rPr lang="en-US" dirty="0" err="1"/>
              <a:t>problemima</a:t>
            </a:r>
            <a:r>
              <a:rPr lang="en-US" dirty="0"/>
              <a:t> </a:t>
            </a:r>
            <a:r>
              <a:rPr lang="en-US" dirty="0" err="1"/>
              <a:t>življenja</a:t>
            </a:r>
            <a:r>
              <a:rPr lang="en-US" dirty="0"/>
              <a:t>,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hipotetičke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u </a:t>
            </a:r>
            <a:r>
              <a:rPr lang="en-US" dirty="0" err="1"/>
              <a:t>sledećoj</a:t>
            </a:r>
            <a:r>
              <a:rPr lang="en-US" dirty="0"/>
              <a:t>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zajedno</a:t>
            </a:r>
            <a:r>
              <a:rPr lang="en-US" dirty="0"/>
              <a:t> sa </a:t>
            </a:r>
            <a:r>
              <a:rPr lang="en-US" dirty="0" err="1"/>
              <a:t>ispitanikom</a:t>
            </a:r>
            <a:r>
              <a:rPr lang="en-US" dirty="0"/>
              <a:t> </a:t>
            </a:r>
            <a:r>
              <a:rPr lang="en-US" dirty="0" err="1"/>
              <a:t>proverava</a:t>
            </a:r>
            <a:r>
              <a:rPr lang="en-US" dirty="0"/>
              <a:t>. </a:t>
            </a:r>
            <a:r>
              <a:rPr lang="en-US" u="sng" dirty="0" err="1"/>
              <a:t>Normativi</a:t>
            </a:r>
            <a:r>
              <a:rPr lang="en-US" u="sng" dirty="0"/>
              <a:t> </a:t>
            </a:r>
            <a:r>
              <a:rPr lang="en-US" u="sng" dirty="0" err="1"/>
              <a:t>standardi</a:t>
            </a:r>
            <a:r>
              <a:rPr lang="en-US" u="sng" dirty="0"/>
              <a:t> se ne </a:t>
            </a:r>
            <a:r>
              <a:rPr lang="en-US" u="sng" dirty="0" err="1"/>
              <a:t>odbacuju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se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pouzdani</a:t>
            </a:r>
            <a:r>
              <a:rPr lang="en-US" dirty="0"/>
              <a:t> i </a:t>
            </a:r>
            <a:r>
              <a:rPr lang="en-US" dirty="0" err="1"/>
              <a:t>validni</a:t>
            </a:r>
            <a:r>
              <a:rPr lang="en-US" dirty="0"/>
              <a:t> </a:t>
            </a:r>
            <a:r>
              <a:rPr lang="en-US" dirty="0" err="1" smtClean="0"/>
              <a:t>orjentir</a:t>
            </a:r>
            <a:r>
              <a:rPr lang="en-US" dirty="0" smtClean="0"/>
              <a:t> </a:t>
            </a:r>
            <a:r>
              <a:rPr lang="en-US" dirty="0"/>
              <a:t>za </a:t>
            </a:r>
            <a:r>
              <a:rPr lang="en-US" dirty="0" err="1" smtClean="0"/>
              <a:t>ispitivača</a:t>
            </a:r>
            <a:r>
              <a:rPr lang="sr-Latn-RS" dirty="0" smtClean="0"/>
              <a:t>. O</a:t>
            </a:r>
            <a:r>
              <a:rPr lang="en-US" dirty="0" err="1" smtClean="0"/>
              <a:t>mogućava</a:t>
            </a:r>
            <a:r>
              <a:rPr lang="en-US" dirty="0" smtClean="0"/>
              <a:t> </a:t>
            </a:r>
            <a:r>
              <a:rPr lang="en-US" dirty="0" err="1"/>
              <a:t>alternacije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unutrašnjeg</a:t>
            </a:r>
            <a:r>
              <a:rPr lang="en-US" dirty="0"/>
              <a:t> </a:t>
            </a:r>
            <a:r>
              <a:rPr lang="en-US" dirty="0" err="1"/>
              <a:t>sveta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i </a:t>
            </a:r>
            <a:r>
              <a:rPr lang="en-US" dirty="0" err="1"/>
              <a:t>nomotetski</a:t>
            </a:r>
            <a:r>
              <a:rPr lang="en-US" dirty="0"/>
              <a:t> </a:t>
            </a:r>
            <a:r>
              <a:rPr lang="en-US" dirty="0" err="1"/>
              <a:t>zasnovane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klijentovih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. </a:t>
            </a:r>
            <a:endParaRPr lang="en-US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b="1" dirty="0" err="1">
                <a:solidFill>
                  <a:schemeClr val="accent2"/>
                </a:solidFill>
              </a:rPr>
              <a:t>Intervenišuća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procena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/>
              <a:t>–</a:t>
            </a:r>
            <a:r>
              <a:rPr lang="en-US" dirty="0" err="1"/>
              <a:t>uvode</a:t>
            </a:r>
            <a:r>
              <a:rPr lang="en-US" dirty="0"/>
              <a:t> se </a:t>
            </a:r>
            <a:r>
              <a:rPr lang="en-US" dirty="0" err="1"/>
              <a:t>novine</a:t>
            </a:r>
            <a:r>
              <a:rPr lang="sr-Latn-RS" dirty="0"/>
              <a:t>,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tehnike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nestandardan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da bi se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angažovao</a:t>
            </a:r>
            <a:r>
              <a:rPr lang="en-US" dirty="0"/>
              <a:t> u </a:t>
            </a:r>
            <a:r>
              <a:rPr lang="en-US" dirty="0" err="1"/>
              <a:t>eksplorisanju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. </a:t>
            </a:r>
            <a:r>
              <a:rPr lang="en-US" dirty="0" err="1"/>
              <a:t>Stimuliše</a:t>
            </a:r>
            <a:r>
              <a:rPr lang="en-US" dirty="0"/>
              <a:t> se </a:t>
            </a:r>
            <a:r>
              <a:rPr lang="en-US" dirty="0" err="1"/>
              <a:t>iskustvo</a:t>
            </a:r>
            <a:r>
              <a:rPr lang="en-US" dirty="0"/>
              <a:t> </a:t>
            </a:r>
            <a:r>
              <a:rPr lang="en-US" dirty="0" err="1"/>
              <a:t>zasnovano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testu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dijalog</a:t>
            </a:r>
            <a:r>
              <a:rPr lang="en-US" dirty="0"/>
              <a:t> o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odgovorima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se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priče</a:t>
            </a:r>
            <a:r>
              <a:rPr lang="en-US" dirty="0"/>
              <a:t> o </a:t>
            </a:r>
            <a:r>
              <a:rPr lang="en-US" dirty="0" err="1"/>
              <a:t>klijentovim</a:t>
            </a:r>
            <a:r>
              <a:rPr lang="en-US" dirty="0"/>
              <a:t> </a:t>
            </a:r>
            <a:r>
              <a:rPr lang="en-US" dirty="0" err="1"/>
              <a:t>problemima</a:t>
            </a:r>
            <a:r>
              <a:rPr lang="en-US" dirty="0"/>
              <a:t> u </a:t>
            </a:r>
            <a:r>
              <a:rPr lang="en-US" dirty="0" err="1"/>
              <a:t>životu</a:t>
            </a:r>
            <a:r>
              <a:rPr lang="en-US" dirty="0"/>
              <a:t>. </a:t>
            </a:r>
            <a:r>
              <a:rPr lang="sr-Latn-RS" dirty="0"/>
              <a:t>Po</a:t>
            </a:r>
            <a:r>
              <a:rPr lang="en-US" dirty="0" err="1"/>
              <a:t>vezuje</a:t>
            </a:r>
            <a:r>
              <a:rPr lang="en-US" dirty="0"/>
              <a:t> </a:t>
            </a:r>
            <a:r>
              <a:rPr lang="sr-Latn-RS" dirty="0"/>
              <a:t> se </a:t>
            </a:r>
            <a:r>
              <a:rPr lang="en-US" dirty="0" err="1"/>
              <a:t>testovno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situacijom</a:t>
            </a:r>
            <a:r>
              <a:rPr lang="en-US" dirty="0"/>
              <a:t>. 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ispitanik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uvi</a:t>
            </a:r>
            <a:r>
              <a:rPr lang="sr-Latn-RS" dirty="0"/>
              <a:t>đa</a:t>
            </a:r>
            <a:r>
              <a:rPr lang="en-US" dirty="0"/>
              <a:t> </a:t>
            </a:r>
            <a:r>
              <a:rPr lang="en-US" dirty="0" err="1"/>
              <a:t>vezu</a:t>
            </a:r>
            <a:r>
              <a:rPr lang="sr-Latn-RS" dirty="0"/>
              <a:t>,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metafora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iskustvo</a:t>
            </a:r>
            <a:r>
              <a:rPr lang="en-US" dirty="0"/>
              <a:t>. </a:t>
            </a:r>
            <a:r>
              <a:rPr lang="sr-Latn-RS" dirty="0"/>
              <a:t>(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Roršaha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TAT-a</a:t>
            </a:r>
            <a:r>
              <a:rPr lang="sr-Latn-RS" dirty="0"/>
              <a:t>; primer-</a:t>
            </a:r>
            <a:r>
              <a:rPr lang="en-US" dirty="0"/>
              <a:t> Bender – </a:t>
            </a:r>
            <a:r>
              <a:rPr lang="en-US" dirty="0" err="1"/>
              <a:t>geštalt</a:t>
            </a:r>
            <a:r>
              <a:rPr lang="en-US" dirty="0"/>
              <a:t> test (</a:t>
            </a:r>
            <a:r>
              <a:rPr lang="sr-Latn-RS" dirty="0"/>
              <a:t>PAG); Test pažnje (</a:t>
            </a:r>
            <a:r>
              <a:rPr lang="en-US" dirty="0"/>
              <a:t>ADD </a:t>
            </a:r>
            <a:r>
              <a:rPr lang="en-US" dirty="0" err="1"/>
              <a:t>sindrom</a:t>
            </a:r>
            <a:r>
              <a:rPr lang="sr-Latn-RS" dirty="0"/>
              <a:t>)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0808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dirty="0" err="1">
                <a:solidFill>
                  <a:schemeClr val="accent2"/>
                </a:solidFill>
              </a:rPr>
              <a:t>Procedura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6096000"/>
          </a:xfrm>
        </p:spPr>
        <p:txBody>
          <a:bodyPr>
            <a:normAutofit fontScale="925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 err="1" smtClean="0">
                <a:solidFill>
                  <a:schemeClr val="accent2"/>
                </a:solidFill>
              </a:rPr>
              <a:t>Fidbek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sesija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 smtClean="0"/>
              <a:t>–</a:t>
            </a:r>
            <a:r>
              <a:rPr lang="en-US" dirty="0" err="1" smtClean="0"/>
              <a:t>diskutuju</a:t>
            </a:r>
            <a:r>
              <a:rPr lang="en-US" dirty="0" smtClean="0"/>
              <a:t>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testiranja</a:t>
            </a:r>
            <a:r>
              <a:rPr lang="en-US" dirty="0"/>
              <a:t> i </a:t>
            </a:r>
            <a:r>
              <a:rPr lang="en-US" dirty="0" err="1"/>
              <a:t>klijentovo</a:t>
            </a:r>
            <a:r>
              <a:rPr lang="en-US" dirty="0"/>
              <a:t> </a:t>
            </a:r>
            <a:r>
              <a:rPr lang="en-US" dirty="0" err="1"/>
              <a:t>iskustvo</a:t>
            </a:r>
            <a:r>
              <a:rPr lang="en-US" dirty="0"/>
              <a:t> za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testiranja</a:t>
            </a:r>
            <a:r>
              <a:rPr lang="en-US" dirty="0"/>
              <a:t>. </a:t>
            </a:r>
            <a:r>
              <a:rPr lang="en-US" dirty="0" err="1"/>
              <a:t>Procenjivač</a:t>
            </a:r>
            <a:r>
              <a:rPr lang="en-US" dirty="0"/>
              <a:t> </a:t>
            </a:r>
            <a:r>
              <a:rPr lang="en-US" dirty="0" err="1"/>
              <a:t>sumira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i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hipotetske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postavljena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, a </a:t>
            </a:r>
            <a:r>
              <a:rPr lang="en-US" dirty="0" err="1"/>
              <a:t>ispitanik</a:t>
            </a:r>
            <a:r>
              <a:rPr lang="en-US" dirty="0"/>
              <a:t> i </a:t>
            </a:r>
            <a:r>
              <a:rPr lang="en-US" dirty="0" err="1"/>
              <a:t>terapeut</a:t>
            </a:r>
            <a:r>
              <a:rPr lang="en-US" dirty="0"/>
              <a:t> </a:t>
            </a:r>
            <a:r>
              <a:rPr lang="en-US" dirty="0" err="1"/>
              <a:t>pozvani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potvrde</a:t>
            </a:r>
            <a:r>
              <a:rPr lang="en-US" dirty="0"/>
              <a:t>, </a:t>
            </a:r>
            <a:r>
              <a:rPr lang="en-US" dirty="0" err="1"/>
              <a:t>modifikuju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odbace</a:t>
            </a:r>
            <a:r>
              <a:rPr lang="en-US" dirty="0"/>
              <a:t> </a:t>
            </a:r>
            <a:r>
              <a:rPr lang="en-US" dirty="0" err="1"/>
              <a:t>procenjivačevu</a:t>
            </a:r>
            <a:r>
              <a:rPr lang="en-US" dirty="0"/>
              <a:t> </a:t>
            </a:r>
            <a:r>
              <a:rPr lang="en-US" dirty="0" err="1"/>
              <a:t>hipotezu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sopstvenog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i </a:t>
            </a:r>
            <a:r>
              <a:rPr lang="en-US" dirty="0" err="1"/>
              <a:t>iskustva</a:t>
            </a:r>
            <a:r>
              <a:rPr lang="en-US" dirty="0" smtClean="0"/>
              <a:t>. </a:t>
            </a:r>
            <a:r>
              <a:rPr lang="en-US" u="sng" dirty="0" err="1"/>
              <a:t>Traži</a:t>
            </a:r>
            <a:r>
              <a:rPr lang="en-US" u="sng" dirty="0"/>
              <a:t> se </a:t>
            </a:r>
            <a:r>
              <a:rPr lang="en-US" u="sng" dirty="0" err="1" smtClean="0"/>
              <a:t>fidbek</a:t>
            </a:r>
            <a:r>
              <a:rPr lang="en-US" u="sng" dirty="0" smtClean="0"/>
              <a:t> </a:t>
            </a:r>
            <a:r>
              <a:rPr lang="en-US" u="sng" dirty="0" err="1"/>
              <a:t>klijenta</a:t>
            </a:r>
            <a:r>
              <a:rPr lang="en-US" u="sng" dirty="0"/>
              <a:t> </a:t>
            </a:r>
            <a:r>
              <a:rPr lang="en-US" u="sng" dirty="0" err="1"/>
              <a:t>na</a:t>
            </a:r>
            <a:r>
              <a:rPr lang="en-US" u="sng" dirty="0"/>
              <a:t> </a:t>
            </a:r>
            <a:r>
              <a:rPr lang="en-US" u="sng" dirty="0" err="1" smtClean="0"/>
              <a:t>fidbek</a:t>
            </a:r>
            <a:r>
              <a:rPr lang="en-US" u="sng" dirty="0" smtClean="0"/>
              <a:t> </a:t>
            </a:r>
            <a:r>
              <a:rPr lang="en-US" u="sng" dirty="0" err="1"/>
              <a:t>ispitivača</a:t>
            </a:r>
            <a:r>
              <a:rPr lang="en-US" u="sng" dirty="0"/>
              <a:t> </a:t>
            </a:r>
            <a:r>
              <a:rPr lang="en-US" u="sng" dirty="0" err="1"/>
              <a:t>koji</a:t>
            </a:r>
            <a:r>
              <a:rPr lang="en-US" u="sng" dirty="0"/>
              <a:t> se </a:t>
            </a:r>
            <a:r>
              <a:rPr lang="en-US" u="sng" dirty="0" err="1"/>
              <a:t>međusobno</a:t>
            </a:r>
            <a:r>
              <a:rPr lang="en-US" u="sng" dirty="0"/>
              <a:t> </a:t>
            </a:r>
            <a:r>
              <a:rPr lang="en-US" u="sng" dirty="0" err="1"/>
              <a:t>modifikuju</a:t>
            </a:r>
            <a:r>
              <a:rPr lang="en-US" u="sng" dirty="0"/>
              <a:t>. </a:t>
            </a:r>
            <a:r>
              <a:rPr lang="sr-Latn-RS" u="sng" dirty="0" smtClean="0"/>
              <a:t> </a:t>
            </a:r>
            <a:r>
              <a:rPr lang="sr-Latn-RS" b="1" i="1" u="sng" dirty="0" smtClean="0"/>
              <a:t>P</a:t>
            </a:r>
            <a:r>
              <a:rPr lang="en-US" b="1" i="1" u="sng" dirty="0" err="1" smtClean="0"/>
              <a:t>rocenjivač</a:t>
            </a:r>
            <a:r>
              <a:rPr lang="en-US" b="1" i="1" u="sng" dirty="0" smtClean="0"/>
              <a:t> </a:t>
            </a:r>
            <a:r>
              <a:rPr lang="sr-Latn-RS" b="1" i="1" u="sng" dirty="0" smtClean="0"/>
              <a:t>je </a:t>
            </a:r>
            <a:r>
              <a:rPr lang="en-US" b="1" i="1" u="sng" dirty="0" err="1" smtClean="0"/>
              <a:t>ekspert</a:t>
            </a:r>
            <a:r>
              <a:rPr lang="en-US" b="1" i="1" u="sng" dirty="0" smtClean="0"/>
              <a:t> </a:t>
            </a:r>
            <a:r>
              <a:rPr lang="en-US" b="1" i="1" u="sng" dirty="0"/>
              <a:t>za </a:t>
            </a:r>
            <a:r>
              <a:rPr lang="en-US" b="1" i="1" u="sng" dirty="0" err="1"/>
              <a:t>testove</a:t>
            </a:r>
            <a:r>
              <a:rPr lang="en-US" b="1" i="1" u="sng" dirty="0"/>
              <a:t>, </a:t>
            </a:r>
            <a:r>
              <a:rPr lang="sr-Latn-RS" b="1" i="1" u="sng" dirty="0" smtClean="0"/>
              <a:t>a </a:t>
            </a:r>
            <a:r>
              <a:rPr lang="en-US" b="1" i="1" u="sng" dirty="0" err="1" smtClean="0"/>
              <a:t>klijent</a:t>
            </a:r>
            <a:r>
              <a:rPr lang="en-US" b="1" i="1" u="sng" dirty="0" smtClean="0"/>
              <a:t> </a:t>
            </a:r>
            <a:r>
              <a:rPr lang="sr-Latn-RS" b="1" i="1" u="sng" dirty="0" smtClean="0"/>
              <a:t>je </a:t>
            </a:r>
            <a:r>
              <a:rPr lang="en-US" b="1" i="1" u="sng" dirty="0" err="1" smtClean="0"/>
              <a:t>ekspert</a:t>
            </a:r>
            <a:r>
              <a:rPr lang="en-US" b="1" i="1" u="sng" dirty="0" smtClean="0"/>
              <a:t> </a:t>
            </a:r>
            <a:r>
              <a:rPr lang="en-US" b="1" i="1" u="sng" dirty="0"/>
              <a:t>za </a:t>
            </a:r>
            <a:r>
              <a:rPr lang="en-US" b="1" i="1" u="sng" dirty="0" err="1"/>
              <a:t>svoj</a:t>
            </a:r>
            <a:r>
              <a:rPr lang="en-US" b="1" i="1" u="sng" dirty="0"/>
              <a:t> </a:t>
            </a:r>
            <a:r>
              <a:rPr lang="en-US" b="1" i="1" u="sng" dirty="0" err="1"/>
              <a:t>život</a:t>
            </a:r>
            <a:r>
              <a:rPr lang="en-US" dirty="0"/>
              <a:t>. </a:t>
            </a:r>
            <a:r>
              <a:rPr lang="sr-Latn-RS" dirty="0" smtClean="0"/>
              <a:t>D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/>
              <a:t>ravnopravna</a:t>
            </a:r>
            <a:r>
              <a:rPr lang="en-US" dirty="0"/>
              <a:t> </a:t>
            </a:r>
            <a:r>
              <a:rPr lang="en-US" dirty="0" err="1"/>
              <a:t>eksperta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boljem</a:t>
            </a:r>
            <a:r>
              <a:rPr lang="en-US" dirty="0"/>
              <a:t> </a:t>
            </a:r>
            <a:r>
              <a:rPr lang="en-US" dirty="0" err="1"/>
              <a:t>razumevanju</a:t>
            </a:r>
            <a:r>
              <a:rPr lang="en-US" dirty="0"/>
              <a:t> i </a:t>
            </a:r>
            <a:r>
              <a:rPr lang="en-US" dirty="0" err="1"/>
              <a:t>objašnjenju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i </a:t>
            </a:r>
            <a:r>
              <a:rPr lang="en-US" dirty="0" err="1"/>
              <a:t>zajedno</a:t>
            </a:r>
            <a:r>
              <a:rPr lang="en-US" dirty="0"/>
              <a:t> grade "</a:t>
            </a:r>
            <a:r>
              <a:rPr lang="en-US" dirty="0" err="1"/>
              <a:t>novu</a:t>
            </a:r>
            <a:r>
              <a:rPr lang="en-US" dirty="0"/>
              <a:t> </a:t>
            </a:r>
            <a:r>
              <a:rPr lang="en-US" dirty="0" err="1"/>
              <a:t>priču</a:t>
            </a:r>
            <a:r>
              <a:rPr lang="en-US" dirty="0"/>
              <a:t>" o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životu</a:t>
            </a:r>
            <a:r>
              <a:rPr lang="en-US" dirty="0"/>
              <a:t>. 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 se </a:t>
            </a:r>
            <a:r>
              <a:rPr lang="en-US" dirty="0" err="1"/>
              <a:t>oseća</a:t>
            </a:r>
            <a:r>
              <a:rPr lang="en-US" dirty="0"/>
              <a:t> </a:t>
            </a:r>
            <a:r>
              <a:rPr lang="en-US" dirty="0" err="1"/>
              <a:t>uvaženim</a:t>
            </a:r>
            <a:r>
              <a:rPr lang="en-US" dirty="0"/>
              <a:t>, </a:t>
            </a:r>
            <a:r>
              <a:rPr lang="en-US" dirty="0" err="1"/>
              <a:t>potvrđenim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i </a:t>
            </a:r>
            <a:r>
              <a:rPr lang="en-US" dirty="0" err="1"/>
              <a:t>spremnijim</a:t>
            </a:r>
            <a:r>
              <a:rPr lang="en-US" dirty="0"/>
              <a:t> da </a:t>
            </a:r>
            <a:r>
              <a:rPr lang="en-US" dirty="0" err="1"/>
              <a:t>prihvati</a:t>
            </a:r>
            <a:r>
              <a:rPr lang="en-US" dirty="0"/>
              <a:t> </a:t>
            </a:r>
            <a:r>
              <a:rPr lang="en-US" dirty="0" err="1"/>
              <a:t>nešto</a:t>
            </a:r>
            <a:r>
              <a:rPr lang="en-US" dirty="0"/>
              <a:t> novo</a:t>
            </a:r>
            <a:r>
              <a:rPr lang="en-US" dirty="0" smtClean="0"/>
              <a:t>.</a:t>
            </a:r>
            <a:endParaRPr lang="sr-Latn-R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 err="1" smtClean="0">
                <a:solidFill>
                  <a:schemeClr val="accent2"/>
                </a:solidFill>
              </a:rPr>
              <a:t>Pisani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izveštaj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dirty="0" smtClean="0"/>
              <a:t>–</a:t>
            </a:r>
            <a:r>
              <a:rPr lang="en-US" dirty="0" err="1" smtClean="0"/>
              <a:t>Klijentu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šalje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</a:t>
            </a:r>
            <a:r>
              <a:rPr lang="en-US" dirty="0" err="1"/>
              <a:t>pismeni</a:t>
            </a:r>
            <a:r>
              <a:rPr lang="en-US" dirty="0"/>
              <a:t> </a:t>
            </a:r>
            <a:r>
              <a:rPr lang="en-US" dirty="0" err="1"/>
              <a:t>izveštaj</a:t>
            </a:r>
            <a:r>
              <a:rPr lang="en-US" dirty="0"/>
              <a:t> sa </a:t>
            </a:r>
            <a:r>
              <a:rPr lang="en-US" dirty="0" err="1"/>
              <a:t>odgovorima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podsetnik</a:t>
            </a:r>
            <a:r>
              <a:rPr lang="en-US" dirty="0"/>
              <a:t> i </a:t>
            </a:r>
            <a:r>
              <a:rPr lang="en-US" dirty="0" err="1"/>
              <a:t>rezime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procene</a:t>
            </a:r>
            <a:r>
              <a:rPr lang="en-US" dirty="0"/>
              <a:t>.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ispitanik</a:t>
            </a:r>
            <a:r>
              <a:rPr lang="en-US" dirty="0"/>
              <a:t> </a:t>
            </a:r>
            <a:r>
              <a:rPr lang="en-US" dirty="0" err="1"/>
              <a:t>dete</a:t>
            </a:r>
            <a:r>
              <a:rPr lang="en-US" dirty="0"/>
              <a:t>, S. Finn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piše</a:t>
            </a:r>
            <a:r>
              <a:rPr lang="en-US" dirty="0"/>
              <a:t> </a:t>
            </a:r>
            <a:r>
              <a:rPr lang="en-US" dirty="0" err="1"/>
              <a:t>priču</a:t>
            </a:r>
            <a:r>
              <a:rPr lang="en-US" dirty="0"/>
              <a:t> </a:t>
            </a:r>
            <a:r>
              <a:rPr lang="en-US" dirty="0" err="1"/>
              <a:t>namenjenu</a:t>
            </a:r>
            <a:r>
              <a:rPr lang="en-US" dirty="0"/>
              <a:t> </a:t>
            </a:r>
            <a:r>
              <a:rPr lang="en-US" dirty="0" err="1"/>
              <a:t>detetu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bajke</a:t>
            </a:r>
            <a:r>
              <a:rPr lang="en-US" dirty="0"/>
              <a:t>,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metaforu</a:t>
            </a:r>
            <a:r>
              <a:rPr lang="en-US" dirty="0"/>
              <a:t> </a:t>
            </a:r>
            <a:r>
              <a:rPr lang="en-US" dirty="0" err="1"/>
              <a:t>govori</a:t>
            </a:r>
            <a:r>
              <a:rPr lang="en-US" dirty="0"/>
              <a:t> o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problemu</a:t>
            </a:r>
            <a:r>
              <a:rPr lang="en-US" dirty="0"/>
              <a:t> i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junak</a:t>
            </a:r>
            <a:r>
              <a:rPr lang="en-US" dirty="0"/>
              <a:t> </a:t>
            </a:r>
            <a:r>
              <a:rPr lang="en-US" dirty="0" err="1"/>
              <a:t>priče</a:t>
            </a:r>
            <a:r>
              <a:rPr lang="en-US" dirty="0"/>
              <a:t> </a:t>
            </a:r>
            <a:r>
              <a:rPr lang="en-US" dirty="0" err="1"/>
              <a:t>izborio</a:t>
            </a:r>
            <a:r>
              <a:rPr lang="en-US" dirty="0"/>
              <a:t> sa </a:t>
            </a:r>
            <a:r>
              <a:rPr lang="en-US" dirty="0" err="1"/>
              <a:t>njim</a:t>
            </a:r>
            <a:r>
              <a:rPr lang="en-US" dirty="0"/>
              <a:t>. Od </a:t>
            </a:r>
            <a:r>
              <a:rPr lang="en-US" dirty="0" err="1"/>
              <a:t>ispitanika</a:t>
            </a:r>
            <a:r>
              <a:rPr lang="en-US" dirty="0"/>
              <a:t> se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očekuje</a:t>
            </a:r>
            <a:r>
              <a:rPr lang="en-US" dirty="0"/>
              <a:t> da </a:t>
            </a:r>
            <a:r>
              <a:rPr lang="en-US" dirty="0" err="1"/>
              <a:t>popuni</a:t>
            </a:r>
            <a:r>
              <a:rPr lang="en-US" dirty="0"/>
              <a:t> i </a:t>
            </a:r>
            <a:r>
              <a:rPr lang="en-US" dirty="0" err="1"/>
              <a:t>pošalje</a:t>
            </a:r>
            <a:r>
              <a:rPr lang="en-US" dirty="0"/>
              <a:t> </a:t>
            </a:r>
            <a:r>
              <a:rPr lang="en-US" dirty="0" err="1"/>
              <a:t>upitnik</a:t>
            </a:r>
            <a:r>
              <a:rPr lang="en-US" dirty="0"/>
              <a:t> </a:t>
            </a:r>
            <a:r>
              <a:rPr lang="en-US" dirty="0" smtClean="0"/>
              <a:t>o </a:t>
            </a:r>
            <a:r>
              <a:rPr lang="en-US" dirty="0"/>
              <a:t>tome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osećao</a:t>
            </a:r>
            <a:r>
              <a:rPr lang="en-US" dirty="0"/>
              <a:t>, </a:t>
            </a:r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err="1"/>
              <a:t>naučio</a:t>
            </a:r>
            <a:r>
              <a:rPr lang="en-US" dirty="0"/>
              <a:t> i </a:t>
            </a:r>
            <a:r>
              <a:rPr lang="en-US" dirty="0" err="1"/>
              <a:t>doživeo</a:t>
            </a:r>
            <a:r>
              <a:rPr lang="en-US" dirty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P.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62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Zaključak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Logičan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praktičan</a:t>
            </a:r>
            <a:r>
              <a:rPr lang="en-US" dirty="0"/>
              <a:t> </a:t>
            </a:r>
            <a:r>
              <a:rPr lang="en-US" dirty="0" err="1"/>
              <a:t>korak</a:t>
            </a:r>
            <a:r>
              <a:rPr lang="en-US" dirty="0"/>
              <a:t> </a:t>
            </a:r>
            <a:r>
              <a:rPr lang="en-US" dirty="0" err="1"/>
              <a:t>napred</a:t>
            </a:r>
            <a:r>
              <a:rPr lang="en-US" dirty="0"/>
              <a:t> u </a:t>
            </a:r>
            <a:r>
              <a:rPr lang="en-US" dirty="0" err="1"/>
              <a:t>psihodijagnostici</a:t>
            </a:r>
            <a:r>
              <a:rPr lang="en-US" dirty="0"/>
              <a:t> </a:t>
            </a:r>
            <a:r>
              <a:rPr lang="en-US" dirty="0" err="1"/>
              <a:t>oslanjajući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celokupnu</a:t>
            </a:r>
            <a:r>
              <a:rPr lang="en-US" dirty="0"/>
              <a:t> </a:t>
            </a:r>
            <a:r>
              <a:rPr lang="en-US" dirty="0" err="1"/>
              <a:t>tradiciju</a:t>
            </a:r>
            <a:r>
              <a:rPr lang="en-US" dirty="0"/>
              <a:t> </a:t>
            </a:r>
            <a:endParaRPr lang="sr-Latn-RS" dirty="0" smtClean="0"/>
          </a:p>
          <a:p>
            <a:r>
              <a:rPr lang="en-US" dirty="0" err="1" smtClean="0"/>
              <a:t>dodaje</a:t>
            </a:r>
            <a:r>
              <a:rPr lang="en-US" dirty="0" smtClean="0"/>
              <a:t> </a:t>
            </a:r>
            <a:r>
              <a:rPr lang="en-US" dirty="0" err="1"/>
              <a:t>ono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kliničara</a:t>
            </a:r>
            <a:r>
              <a:rPr lang="en-US" dirty="0"/>
              <a:t> </a:t>
            </a:r>
            <a:r>
              <a:rPr lang="en-US" dirty="0" err="1"/>
              <a:t>teži</a:t>
            </a:r>
            <a:r>
              <a:rPr lang="en-US" dirty="0"/>
              <a:t> – da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/>
              <a:t>primenljiva</a:t>
            </a:r>
            <a:r>
              <a:rPr lang="en-US" dirty="0"/>
              <a:t> i </a:t>
            </a:r>
            <a:r>
              <a:rPr lang="en-US" dirty="0" err="1"/>
              <a:t>svrsishodna</a:t>
            </a:r>
            <a:r>
              <a:rPr lang="en-US" dirty="0"/>
              <a:t>, </a:t>
            </a:r>
            <a:r>
              <a:rPr lang="en-US" dirty="0" err="1"/>
              <a:t>kompatibilna</a:t>
            </a:r>
            <a:r>
              <a:rPr lang="en-US" dirty="0"/>
              <a:t> i </a:t>
            </a:r>
            <a:r>
              <a:rPr lang="en-US" dirty="0" err="1"/>
              <a:t>integrisana</a:t>
            </a:r>
            <a:r>
              <a:rPr lang="en-US" dirty="0"/>
              <a:t> sa </a:t>
            </a:r>
            <a:r>
              <a:rPr lang="en-US" dirty="0" err="1"/>
              <a:t>terapijskom</a:t>
            </a:r>
            <a:r>
              <a:rPr lang="en-US" dirty="0"/>
              <a:t> </a:t>
            </a:r>
            <a:r>
              <a:rPr lang="en-US" dirty="0" err="1"/>
              <a:t>intervencijom</a:t>
            </a:r>
            <a:r>
              <a:rPr lang="en-US" dirty="0"/>
              <a:t>, </a:t>
            </a:r>
            <a:r>
              <a:rPr lang="en-US" dirty="0" err="1"/>
              <a:t>naravno</a:t>
            </a:r>
            <a:r>
              <a:rPr lang="en-US" dirty="0"/>
              <a:t>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u="sng" dirty="0" err="1"/>
              <a:t>grandioznog</a:t>
            </a:r>
            <a:r>
              <a:rPr lang="en-US" u="sng" dirty="0"/>
              <a:t> </a:t>
            </a:r>
            <a:r>
              <a:rPr lang="en-US" u="sng" dirty="0" err="1"/>
              <a:t>precenjivanja</a:t>
            </a:r>
            <a:r>
              <a:rPr lang="en-US" u="sng" dirty="0"/>
              <a:t> da se </a:t>
            </a:r>
            <a:r>
              <a:rPr lang="en-US" u="sng" dirty="0" err="1"/>
              <a:t>nudi</a:t>
            </a:r>
            <a:r>
              <a:rPr lang="en-US" u="sng" dirty="0"/>
              <a:t> </a:t>
            </a:r>
            <a:r>
              <a:rPr lang="en-US" u="sng" dirty="0" err="1"/>
              <a:t>kao</a:t>
            </a:r>
            <a:r>
              <a:rPr lang="en-US" u="sng" dirty="0"/>
              <a:t> </a:t>
            </a:r>
            <a:r>
              <a:rPr lang="en-US" u="sng" dirty="0" err="1"/>
              <a:t>zamena</a:t>
            </a:r>
            <a:r>
              <a:rPr lang="en-US" u="sng" dirty="0"/>
              <a:t> za </a:t>
            </a:r>
            <a:r>
              <a:rPr lang="en-US" u="sng" dirty="0" err="1"/>
              <a:t>terapiju</a:t>
            </a:r>
            <a:r>
              <a:rPr lang="en-US" dirty="0"/>
              <a:t>. </a:t>
            </a:r>
            <a:endParaRPr lang="sr-Latn-RS" dirty="0" smtClean="0"/>
          </a:p>
          <a:p>
            <a:r>
              <a:rPr lang="en-US" dirty="0" err="1" smtClean="0"/>
              <a:t>Umesto</a:t>
            </a:r>
            <a:r>
              <a:rPr lang="en-US" dirty="0" smtClean="0"/>
              <a:t> </a:t>
            </a:r>
            <a:r>
              <a:rPr lang="en-US" dirty="0" err="1"/>
              <a:t>naglaska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 i </a:t>
            </a:r>
            <a:r>
              <a:rPr lang="en-US" dirty="0" err="1"/>
              <a:t>rezultat</a:t>
            </a:r>
            <a:r>
              <a:rPr lang="en-US" dirty="0"/>
              <a:t>, </a:t>
            </a:r>
            <a:r>
              <a:rPr lang="en-US" dirty="0" err="1"/>
              <a:t>naglasak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fidbeku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promeni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proceni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en-US" dirty="0" err="1"/>
              <a:t>vraća</a:t>
            </a:r>
            <a:r>
              <a:rPr lang="en-US" dirty="0"/>
              <a:t> i </a:t>
            </a:r>
            <a:r>
              <a:rPr lang="en-US" dirty="0" err="1"/>
              <a:t>njenu</a:t>
            </a:r>
            <a:r>
              <a:rPr lang="en-US" dirty="0"/>
              <a:t> </a:t>
            </a:r>
            <a:r>
              <a:rPr lang="en-US" dirty="0" err="1"/>
              <a:t>bazičnu</a:t>
            </a:r>
            <a:r>
              <a:rPr lang="en-US" dirty="0"/>
              <a:t> </a:t>
            </a:r>
            <a:r>
              <a:rPr lang="en-US" dirty="0" err="1"/>
              <a:t>humanističku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. </a:t>
            </a:r>
            <a:endParaRPr lang="sr-Latn-RS" dirty="0" smtClean="0"/>
          </a:p>
          <a:p>
            <a:r>
              <a:rPr lang="en-US" dirty="0" err="1"/>
              <a:t>K</a:t>
            </a:r>
            <a:r>
              <a:rPr lang="en-US" dirty="0" err="1" smtClean="0"/>
              <a:t>roz</a:t>
            </a:r>
            <a:r>
              <a:rPr lang="en-US" dirty="0" smtClean="0"/>
              <a:t> </a:t>
            </a:r>
            <a:r>
              <a:rPr lang="en-US" dirty="0" err="1"/>
              <a:t>integraciju</a:t>
            </a:r>
            <a:r>
              <a:rPr lang="en-US" dirty="0"/>
              <a:t> </a:t>
            </a:r>
            <a:r>
              <a:rPr lang="en-US" dirty="0" err="1"/>
              <a:t>dijagnostičkog</a:t>
            </a:r>
            <a:r>
              <a:rPr lang="en-US" dirty="0"/>
              <a:t> i </a:t>
            </a:r>
            <a:r>
              <a:rPr lang="en-US" dirty="0" err="1"/>
              <a:t>terapijskog</a:t>
            </a:r>
            <a:r>
              <a:rPr lang="en-US" dirty="0"/>
              <a:t> </a:t>
            </a:r>
            <a:r>
              <a:rPr lang="en-US" dirty="0" err="1"/>
              <a:t>efekta</a:t>
            </a:r>
            <a:r>
              <a:rPr lang="en-US" dirty="0"/>
              <a:t>, </a:t>
            </a:r>
            <a:r>
              <a:rPr lang="en-US" dirty="0" err="1"/>
              <a:t>procena</a:t>
            </a:r>
            <a:r>
              <a:rPr lang="en-US" dirty="0"/>
              <a:t> </a:t>
            </a:r>
            <a:r>
              <a:rPr lang="en-US" dirty="0" err="1"/>
              <a:t>ličnosti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celovita</a:t>
            </a:r>
            <a:r>
              <a:rPr lang="en-US" dirty="0"/>
              <a:t>, </a:t>
            </a:r>
            <a:r>
              <a:rPr lang="en-US" dirty="0" err="1"/>
              <a:t>zaokružena</a:t>
            </a:r>
            <a:r>
              <a:rPr lang="en-US" dirty="0"/>
              <a:t> </a:t>
            </a:r>
            <a:r>
              <a:rPr lang="en-US" dirty="0" err="1"/>
              <a:t>delatnost</a:t>
            </a:r>
            <a:r>
              <a:rPr lang="en-US" dirty="0"/>
              <a:t> i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bitno</a:t>
            </a:r>
            <a:r>
              <a:rPr lang="en-US" dirty="0"/>
              <a:t> </a:t>
            </a:r>
            <a:r>
              <a:rPr lang="en-US" dirty="0" err="1"/>
              <a:t>utire</a:t>
            </a:r>
            <a:r>
              <a:rPr lang="en-US" dirty="0"/>
              <a:t> put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samostalnosti</a:t>
            </a:r>
            <a:r>
              <a:rPr lang="en-US" dirty="0"/>
              <a:t> i </a:t>
            </a:r>
            <a:r>
              <a:rPr lang="en-US" dirty="0" err="1"/>
              <a:t>institucionalne</a:t>
            </a:r>
            <a:r>
              <a:rPr lang="en-US" dirty="0"/>
              <a:t> </a:t>
            </a:r>
            <a:r>
              <a:rPr lang="en-US" dirty="0" err="1"/>
              <a:t>nezavisnosti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44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sr-Latn-R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Psihoterapijski tretman i procena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sr-Latn-RS" dirty="0" smtClean="0">
                <a:latin typeface="Times New Roman"/>
                <a:ea typeface="Times New Roman"/>
                <a:cs typeface="Times New Roman"/>
                <a:sym typeface="Times New Roman"/>
              </a:rPr>
              <a:t>U</a:t>
            </a:r>
            <a:r>
              <a:rPr lang="ru-RU" dirty="0"/>
              <a:t>putna pitanja</a:t>
            </a:r>
            <a:r>
              <a:rPr lang="sr-Latn-RS" dirty="0"/>
              <a:t> </a:t>
            </a:r>
            <a:r>
              <a:rPr lang="sr-Latn-RS" dirty="0" smtClean="0"/>
              <a:t>p</a:t>
            </a:r>
            <a:r>
              <a:rPr lang="ru-RU" dirty="0" smtClean="0"/>
              <a:t>sihoterapeut</a:t>
            </a:r>
            <a:r>
              <a:rPr lang="sr-Latn-RS" dirty="0"/>
              <a:t>a </a:t>
            </a:r>
            <a:r>
              <a:rPr lang="ru-RU" dirty="0"/>
              <a:t>:</a:t>
            </a:r>
            <a:endParaRPr lang="en-US" dirty="0"/>
          </a:p>
          <a:p>
            <a:pPr lvl="0"/>
            <a:r>
              <a:rPr lang="ru-RU" dirty="0"/>
              <a:t>evaluacija potencijala za psihoterapiju,</a:t>
            </a:r>
            <a:endParaRPr lang="en-US" dirty="0"/>
          </a:p>
          <a:p>
            <a:pPr lvl="0"/>
            <a:r>
              <a:rPr lang="ru-RU" dirty="0"/>
              <a:t>izbor najoptimalnije psihoterapije,</a:t>
            </a:r>
            <a:endParaRPr lang="en-US" dirty="0"/>
          </a:p>
          <a:p>
            <a:pPr lvl="0"/>
            <a:r>
              <a:rPr lang="ru-RU" dirty="0"/>
              <a:t>procena najefikasnijih terapijskih strategija,</a:t>
            </a:r>
            <a:endParaRPr lang="en-US" dirty="0"/>
          </a:p>
          <a:p>
            <a:pPr lvl="0"/>
            <a:r>
              <a:rPr lang="ru-RU" dirty="0"/>
              <a:t>procena mogućeg terapijskog ishoda,</a:t>
            </a:r>
            <a:endParaRPr lang="en-US" dirty="0"/>
          </a:p>
          <a:p>
            <a:pPr lvl="0"/>
            <a:r>
              <a:rPr lang="ru-RU" dirty="0"/>
              <a:t>koji se problemi mogu javiti tokom terapije,</a:t>
            </a:r>
            <a:endParaRPr lang="en-US" dirty="0"/>
          </a:p>
          <a:p>
            <a:pPr lvl="0"/>
            <a:r>
              <a:rPr lang="ru-RU" dirty="0"/>
              <a:t>procena dominantnih mehanizama odbrane i otpora,</a:t>
            </a:r>
            <a:endParaRPr lang="en-US" dirty="0"/>
          </a:p>
          <a:p>
            <a:pPr lvl="0"/>
            <a:r>
              <a:rPr lang="ru-RU" dirty="0"/>
              <a:t>kapacitet za refleksiju i uvid,</a:t>
            </a:r>
            <a:endParaRPr lang="en-US" dirty="0"/>
          </a:p>
          <a:p>
            <a:pPr lvl="0"/>
            <a:r>
              <a:rPr lang="ru-RU" dirty="0"/>
              <a:t>afektivni nivo, kognitivni stil,</a:t>
            </a:r>
            <a:endParaRPr lang="en-US" dirty="0"/>
          </a:p>
          <a:p>
            <a:pPr lvl="0"/>
            <a:r>
              <a:rPr lang="ru-RU" dirty="0"/>
              <a:t>dijagnoza.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6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>
                <a:solidFill>
                  <a:schemeClr val="accent2"/>
                </a:solidFill>
              </a:rPr>
              <a:t>Specifičnost procene </a:t>
            </a:r>
            <a:r>
              <a:rPr lang="en-US" dirty="0" smtClean="0">
                <a:solidFill>
                  <a:schemeClr val="accent2"/>
                </a:solidFill>
              </a:rPr>
              <a:t>u </a:t>
            </a:r>
            <a:r>
              <a:rPr lang="en-US" dirty="0" err="1" smtClean="0">
                <a:solidFill>
                  <a:schemeClr val="accent2"/>
                </a:solidFill>
              </a:rPr>
              <a:t>sklopu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sr-Latn-RS" dirty="0" smtClean="0">
                <a:solidFill>
                  <a:schemeClr val="accent2"/>
                </a:solidFill>
              </a:rPr>
              <a:t>psihoterapijsk</a:t>
            </a:r>
            <a:r>
              <a:rPr lang="en-US" dirty="0" err="1" smtClean="0">
                <a:solidFill>
                  <a:schemeClr val="accent2"/>
                </a:solidFill>
              </a:rPr>
              <a:t>ih</a:t>
            </a:r>
            <a:r>
              <a:rPr lang="sr-Latn-RS" dirty="0" smtClean="0">
                <a:solidFill>
                  <a:schemeClr val="accent2"/>
                </a:solidFill>
              </a:rPr>
              <a:t> tretman</a:t>
            </a:r>
            <a:r>
              <a:rPr lang="en-US" dirty="0" smtClean="0">
                <a:solidFill>
                  <a:schemeClr val="accent2"/>
                </a:solidFill>
              </a:rPr>
              <a:t>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 smtClean="0"/>
              <a:t>Šta je važno- zavisi od vrste i cilja tretmana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 smtClean="0"/>
              <a:t>Diferencijalna dijagnostika- farmakoterapija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 smtClean="0"/>
              <a:t>Dinamička dijagnoza- dinamski orijentisana terapija (TTS baterija)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 smtClean="0"/>
              <a:t>Funkcionalna analiza ponašanja- bihevioralna terapija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 smtClean="0"/>
              <a:t>Disfunkcionalna </a:t>
            </a:r>
            <a:r>
              <a:rPr lang="sr-Latn-RS" dirty="0" smtClean="0"/>
              <a:t>uverenja</a:t>
            </a:r>
            <a:r>
              <a:rPr lang="en-US" dirty="0" smtClean="0"/>
              <a:t>, </a:t>
            </a:r>
            <a:r>
              <a:rPr lang="en-US" dirty="0" err="1" smtClean="0"/>
              <a:t>kognicije</a:t>
            </a:r>
            <a:r>
              <a:rPr lang="sr-Latn-RS" dirty="0" smtClean="0"/>
              <a:t>- </a:t>
            </a:r>
            <a:r>
              <a:rPr lang="en-US" dirty="0" smtClean="0"/>
              <a:t>KBT, </a:t>
            </a:r>
            <a:r>
              <a:rPr lang="sr-Latn-RS" dirty="0" smtClean="0"/>
              <a:t>ABCDE </a:t>
            </a:r>
            <a:r>
              <a:rPr lang="sr-Latn-RS" dirty="0" smtClean="0"/>
              <a:t>šema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 smtClean="0"/>
              <a:t>Genogram, FACES- Porodična terapija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 smtClean="0"/>
              <a:t>Procena Ego stanja, drajvera, zabrana- Transakciona analiza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dirty="0" smtClean="0"/>
              <a:t>itd...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13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Google Shape;2077;p3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Calibri"/>
              <a:buNone/>
            </a:pPr>
            <a:r>
              <a:rPr lang="en-US" dirty="0" err="1" smtClean="0">
                <a:solidFill>
                  <a:schemeClr val="accent2"/>
                </a:solidFill>
              </a:rPr>
              <a:t>Bihevioralna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procena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2078" name="Google Shape;2078;p370"/>
          <p:cNvSpPr txBox="1"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None/>
            </a:pPr>
            <a:r>
              <a:rPr lang="sr-Cyrl-CS" sz="2000" dirty="0" smtClean="0"/>
              <a:t> </a:t>
            </a:r>
            <a:endParaRPr dirty="0"/>
          </a:p>
          <a:p>
            <a:pPr marL="0" lvl="0" indent="0">
              <a:buNone/>
            </a:pPr>
            <a:r>
              <a:rPr lang="ru-RU" sz="2000" dirty="0" smtClean="0"/>
              <a:t>Bihevioralna </a:t>
            </a:r>
            <a:r>
              <a:rPr lang="ru-RU" sz="2000" dirty="0"/>
              <a:t>procena se odlikuje po tome što:</a:t>
            </a:r>
            <a:endParaRPr lang="en-US" sz="2000" dirty="0"/>
          </a:p>
          <a:p>
            <a:pPr lvl="0"/>
            <a:r>
              <a:rPr lang="ru-RU" sz="2000" dirty="0"/>
              <a:t>nudi osobene ideje i način razmišljanja o poremećajima ponašanja,</a:t>
            </a:r>
            <a:endParaRPr lang="en-US" sz="2000" dirty="0"/>
          </a:p>
          <a:p>
            <a:pPr lvl="0"/>
            <a:r>
              <a:rPr lang="ru-RU" sz="2000" dirty="0"/>
              <a:t>o tome kako se ti poremećaji mogu menjati, i</a:t>
            </a:r>
            <a:endParaRPr lang="en-US" sz="2000" dirty="0"/>
          </a:p>
          <a:p>
            <a:pPr lvl="0"/>
            <a:r>
              <a:rPr lang="ru-RU" sz="2000" dirty="0"/>
              <a:t>specifične tehnike procene ponašanja i njegovog menjanja.                        </a:t>
            </a:r>
            <a:endParaRPr lang="en-US" sz="2000" dirty="0"/>
          </a:p>
          <a:p>
            <a:pPr lvl="0"/>
            <a:r>
              <a:rPr lang="ru-RU" sz="2000" dirty="0"/>
              <a:t>                                                                              (Groth-Marnat, 2003) </a:t>
            </a:r>
            <a:endParaRPr lang="en-US" sz="2000" dirty="0" smtClean="0"/>
          </a:p>
          <a:p>
            <a:pPr lvl="0"/>
            <a:endParaRPr lang="en-US" sz="2000" dirty="0"/>
          </a:p>
          <a:p>
            <a:pPr lvl="0"/>
            <a:r>
              <a:rPr lang="ru-RU" sz="2000" dirty="0"/>
              <a:t>sržna odlika - isticanje </a:t>
            </a:r>
            <a:r>
              <a:rPr lang="ru-RU" sz="2000" i="1" dirty="0"/>
              <a:t>situacionih determinanti ponašanja. </a:t>
            </a:r>
            <a:endParaRPr lang="en-US" sz="2000" dirty="0"/>
          </a:p>
          <a:p>
            <a:pPr lvl="0"/>
            <a:r>
              <a:rPr lang="ru-RU" sz="2000" dirty="0"/>
              <a:t>usredsređena na </a:t>
            </a:r>
            <a:r>
              <a:rPr lang="ru-RU" sz="2000" i="1" dirty="0"/>
              <a:t>celovito</a:t>
            </a:r>
            <a:r>
              <a:rPr lang="ru-RU" sz="2000" dirty="0"/>
              <a:t> razumevanje relevantnih uslova koji prethode (antecedenata) i </a:t>
            </a:r>
            <a:r>
              <a:rPr lang="ru-RU" sz="2000" i="1" dirty="0"/>
              <a:t>ishoda </a:t>
            </a:r>
            <a:r>
              <a:rPr lang="ru-RU" sz="2000" dirty="0"/>
              <a:t>(konsekvenci) ponašanja</a:t>
            </a:r>
            <a:r>
              <a:rPr lang="ru-RU" sz="2000" i="1" dirty="0"/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351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solidFill>
                  <a:schemeClr val="accent2"/>
                </a:solidFill>
              </a:rPr>
              <a:t>Bihevioralna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procena</a:t>
            </a:r>
            <a:endParaRPr lang="en-US" dirty="0"/>
          </a:p>
        </p:txBody>
      </p:sp>
      <p:sp>
        <p:nvSpPr>
          <p:cNvPr id="2114" name="Google Shape;2114;p37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N</a:t>
            </a:r>
            <a:r>
              <a:rPr lang="sr-Cyrl-CS" dirty="0" smtClean="0">
                <a:latin typeface="Calibri" pitchFamily="34" charset="0"/>
                <a:cs typeface="Calibri" pitchFamily="34" charset="0"/>
              </a:rPr>
              <a:t>aglasak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je na opisivanju: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i="1" dirty="0">
                <a:latin typeface="Calibri" pitchFamily="34" charset="0"/>
                <a:cs typeface="Calibri" pitchFamily="34" charset="0"/>
              </a:rPr>
              <a:t>atributa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(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šta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) i </a:t>
            </a:r>
            <a:r>
              <a:rPr lang="sr-Cyrl-CS" i="1" dirty="0">
                <a:latin typeface="Calibri" pitchFamily="34" charset="0"/>
                <a:cs typeface="Calibri" pitchFamily="34" charset="0"/>
              </a:rPr>
              <a:t>dimenzija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ponašanja</a:t>
            </a:r>
            <a:r>
              <a:rPr lang="sr-Cyrl-CS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(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kako-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učestalost, intenzitet, trajanj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e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, kada se prvi put javilo), 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dirty="0" smtClean="0">
                <a:latin typeface="Calibri" pitchFamily="34" charset="0"/>
                <a:cs typeface="Calibri" pitchFamily="34" charset="0"/>
              </a:rPr>
              <a:t>objašnj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enje</a:t>
            </a:r>
            <a:r>
              <a:rPr lang="sr-Cyrl-CS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koje varijable doprinose </a:t>
            </a:r>
            <a:r>
              <a:rPr lang="sr-Cyrl-CS" i="1" dirty="0" smtClean="0">
                <a:latin typeface="Calibri" pitchFamily="34" charset="0"/>
                <a:cs typeface="Calibri" pitchFamily="34" charset="0"/>
              </a:rPr>
              <a:t>odstupanjima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pona</a:t>
            </a:r>
            <a:r>
              <a:rPr lang="sr-Cyrl-CS" dirty="0" smtClean="0">
                <a:cs typeface="Calibri" pitchFamily="34" charset="0"/>
              </a:rPr>
              <a:t>š</a:t>
            </a:r>
            <a:r>
              <a:rPr lang="en-US" dirty="0" err="1" smtClean="0">
                <a:cs typeface="Calibri" pitchFamily="34" charset="0"/>
              </a:rPr>
              <a:t>anja</a:t>
            </a:r>
            <a:r>
              <a:rPr lang="sr-Cyrl-CS" dirty="0" smtClean="0">
                <a:cs typeface="Calibri" pitchFamily="34" charset="0"/>
              </a:rPr>
              <a:t> </a:t>
            </a:r>
            <a:r>
              <a:rPr lang="sr-Cyrl-CS" dirty="0">
                <a:cs typeface="Calibri" pitchFamily="34" charset="0"/>
              </a:rPr>
              <a:t>(</a:t>
            </a:r>
            <a:r>
              <a:rPr lang="sr-Cyrl-CS" dirty="0" smtClean="0">
                <a:latin typeface="Calibri" pitchFamily="34" charset="0"/>
                <a:cs typeface="Calibri" pitchFamily="34" charset="0"/>
              </a:rPr>
              <a:t>promenama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tokom vremena ili s obzirom na kontekste u kojima se ispoljava),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dirty="0">
                <a:latin typeface="Calibri" pitchFamily="34" charset="0"/>
                <a:cs typeface="Calibri" pitchFamily="34" charset="0"/>
              </a:rPr>
              <a:t>kako i zašto se </a:t>
            </a:r>
            <a:r>
              <a:rPr lang="sr-Cyrl-CS" dirty="0" smtClean="0">
                <a:latin typeface="Calibri" pitchFamily="34" charset="0"/>
                <a:cs typeface="Calibri" pitchFamily="34" charset="0"/>
              </a:rPr>
              <a:t>javlja 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(uzroci), 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sr-Cyrl-CS" dirty="0">
                <a:latin typeface="Calibri" pitchFamily="34" charset="0"/>
                <a:cs typeface="Calibri" pitchFamily="34" charset="0"/>
              </a:rPr>
              <a:t>i toga šta utiče na njegov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a ispoljavanja (dimenzije)</a:t>
            </a:r>
            <a:r>
              <a:rPr lang="sr-Cyrl-CS" dirty="0">
                <a:latin typeface="Calibri" pitchFamily="34" charset="0"/>
                <a:cs typeface="Calibri" pitchFamily="34" charset="0"/>
              </a:rPr>
              <a:t>.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342900" lvl="0" indent="-342900" algn="just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None/>
            </a:pPr>
            <a:endParaRPr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16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3" name="Google Shape;2183;p3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 algn="ctr">
              <a:spcBef>
                <a:spcPts val="0"/>
              </a:spcBef>
              <a:buClr>
                <a:srgbClr val="FFFF00"/>
              </a:buClr>
              <a:buSzPts val="2800"/>
            </a:pPr>
            <a:r>
              <a:rPr lang="en-US" dirty="0" err="1" smtClean="0">
                <a:solidFill>
                  <a:schemeClr val="accent2"/>
                </a:solidFill>
              </a:rPr>
              <a:t>Metode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bihevioralne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procene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2184" name="Google Shape;2184;p387"/>
          <p:cNvSpPr txBox="1"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dirty="0"/>
              <a:t>bihejvioralno intervjuisanje,</a:t>
            </a:r>
            <a:endParaRPr lang="en-US" dirty="0"/>
          </a:p>
          <a:p>
            <a:pPr lvl="1"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dirty="0"/>
              <a:t>bihejvioralno </a:t>
            </a:r>
            <a:r>
              <a:rPr lang="sr-Cyrl-CS" dirty="0" smtClean="0"/>
              <a:t>po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sr-Cyrl-CS" dirty="0" smtClean="0"/>
              <a:t>matranje</a:t>
            </a:r>
            <a:r>
              <a:rPr lang="sr-Cyrl-CS" dirty="0"/>
              <a:t>,</a:t>
            </a:r>
            <a:endParaRPr lang="en-US" dirty="0"/>
          </a:p>
          <a:p>
            <a:pPr lvl="1"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dirty="0"/>
              <a:t>kognitvno-bihejvioralnu procenu,</a:t>
            </a:r>
            <a:endParaRPr lang="en-US" dirty="0"/>
          </a:p>
          <a:p>
            <a:pPr lvl="1"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dirty="0"/>
              <a:t>inventare samoprocene, i</a:t>
            </a:r>
            <a:endParaRPr lang="en-US" dirty="0"/>
          </a:p>
          <a:p>
            <a:pPr lvl="1"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dirty="0"/>
              <a:t>psihofiziološku procenu.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</a:t>
            </a:r>
            <a:r>
              <a:rPr lang="ru-RU" dirty="0" smtClean="0"/>
              <a:t>ilj </a:t>
            </a:r>
            <a:endParaRPr lang="en-US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ru-RU" dirty="0" smtClean="0"/>
              <a:t>opisivanje </a:t>
            </a:r>
            <a:r>
              <a:rPr lang="ru-RU" dirty="0"/>
              <a:t>i razumevanje odnosa između antecedenta, ponašanja i konsekvenci (</a:t>
            </a:r>
            <a:r>
              <a:rPr lang="ru-RU" dirty="0" smtClean="0"/>
              <a:t>A</a:t>
            </a:r>
            <a:r>
              <a:rPr lang="en-US" dirty="0" smtClean="0"/>
              <a:t>BC</a:t>
            </a:r>
            <a:r>
              <a:rPr lang="ru-RU" dirty="0" smtClean="0"/>
              <a:t>). </a:t>
            </a:r>
            <a:endParaRPr lang="en-U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ru-RU" dirty="0"/>
              <a:t>doći do podataka o učestalosti, trajanju, intenzitetu problematičnog ponašanja. </a:t>
            </a:r>
            <a:endParaRPr lang="en-US" dirty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ru-RU" dirty="0" smtClean="0"/>
              <a:t>da </a:t>
            </a:r>
            <a:r>
              <a:rPr lang="ru-RU" dirty="0"/>
              <a:t>se na objektivan i pouzdan način neko ponašanje izmeri i testira, kao i da se sam klijent sa time saglasi. </a:t>
            </a:r>
            <a:endParaRPr lang="en-US" dirty="0"/>
          </a:p>
          <a:p>
            <a:r>
              <a:rPr lang="sr-Latn-CS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12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algn="ctr"/>
            <a:r>
              <a:rPr lang="sr-Latn-RS" dirty="0" smtClean="0">
                <a:solidFill>
                  <a:schemeClr val="accent2"/>
                </a:solidFill>
              </a:rPr>
              <a:t>2. Evaluacija tretmana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b="1" dirty="0" smtClean="0"/>
              <a:t>Promena pristupa</a:t>
            </a:r>
          </a:p>
          <a:p>
            <a:r>
              <a:rPr lang="sr-Latn-RS" dirty="0" smtClean="0"/>
              <a:t>Psihološk</a:t>
            </a:r>
            <a:r>
              <a:rPr lang="en-US" dirty="0" smtClean="0"/>
              <a:t>a</a:t>
            </a:r>
            <a:r>
              <a:rPr lang="sr-Latn-RS" dirty="0" smtClean="0"/>
              <a:t> procen</a:t>
            </a:r>
            <a:r>
              <a:rPr lang="en-US" dirty="0" smtClean="0"/>
              <a:t>a-</a:t>
            </a:r>
            <a:r>
              <a:rPr lang="sr-Latn-RS" dirty="0" smtClean="0"/>
              <a:t> ka svrsishodnim, pagmatičnim ciljevima</a:t>
            </a:r>
          </a:p>
          <a:p>
            <a:r>
              <a:rPr lang="sr-Latn-RS" dirty="0" smtClean="0"/>
              <a:t>Psihoterapij</a:t>
            </a:r>
            <a:r>
              <a:rPr lang="en-US" dirty="0" smtClean="0"/>
              <a:t>a</a:t>
            </a:r>
            <a:r>
              <a:rPr lang="sr-Latn-RS" dirty="0" smtClean="0"/>
              <a:t>- ka zahtevu za dokazivanjem efekata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RS" dirty="0" smtClean="0"/>
              <a:t>Kritike- </a:t>
            </a:r>
            <a:r>
              <a:rPr lang="sr-Latn-RS" i="1" dirty="0" smtClean="0"/>
              <a:t>nedefinisana tehnika koja se primenjuje na nespecifične probleme sa nepredvidivim ishodom (</a:t>
            </a:r>
            <a:r>
              <a:rPr lang="sr-Latn-RS" dirty="0" smtClean="0"/>
              <a:t>Lehner, 1962)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sr-Latn-RS" dirty="0" smtClean="0"/>
              <a:t>specifičan susret dve osobe, holistički, idiografski pristup,  vođen klijentovim potrebama u cilju rasta i razvoja...</a:t>
            </a:r>
          </a:p>
          <a:p>
            <a:pPr marL="0" indent="0">
              <a:buNone/>
            </a:pPr>
            <a:r>
              <a:rPr lang="en-US" b="1" dirty="0" err="1" smtClean="0"/>
              <a:t>Odredjenje</a:t>
            </a:r>
            <a:r>
              <a:rPr lang="sr-Latn-RS" b="1" dirty="0" smtClean="0"/>
              <a:t> </a:t>
            </a:r>
            <a:r>
              <a:rPr lang="sr-Latn-RS" b="1" dirty="0" smtClean="0"/>
              <a:t>kriterijuma- </a:t>
            </a:r>
            <a:r>
              <a:rPr lang="sr-Latn-RS" dirty="0" smtClean="0"/>
              <a:t>„izlečenje“? </a:t>
            </a:r>
            <a:endParaRPr lang="en-US" dirty="0" smtClean="0"/>
          </a:p>
          <a:p>
            <a:pPr marL="0" indent="0">
              <a:buFont typeface="Wingdings" pitchFamily="2" charset="2"/>
              <a:buChar char="Ø"/>
            </a:pPr>
            <a:r>
              <a:rPr lang="sr-Latn-RS" dirty="0" smtClean="0"/>
              <a:t>odsustvo simptoma (kada ih ima); </a:t>
            </a:r>
            <a:endParaRPr lang="en-US" dirty="0" smtClean="0"/>
          </a:p>
          <a:p>
            <a:pPr marL="0" indent="0">
              <a:buFont typeface="Wingdings" pitchFamily="2" charset="2"/>
              <a:buChar char="Ø"/>
            </a:pPr>
            <a:r>
              <a:rPr lang="sr-Latn-RS" dirty="0" smtClean="0"/>
              <a:t>životna promena (završetak studija, zaposlenje, povratak u školu, na posao, nova partnerska veza, unapređenje kvaliteta braka...)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0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sr-Latn-RS" dirty="0">
                <a:solidFill>
                  <a:schemeClr val="accent2"/>
                </a:solidFill>
              </a:rPr>
              <a:t>2. Evaluacija tretmana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/>
              <a:t>Problemi</a:t>
            </a:r>
            <a:endParaRPr lang="sr-Latn-RS" b="1" dirty="0"/>
          </a:p>
          <a:p>
            <a:r>
              <a:rPr lang="sr-Latn-RS" dirty="0"/>
              <a:t>subjektivnost,</a:t>
            </a:r>
            <a:endParaRPr lang="en-US" dirty="0"/>
          </a:p>
          <a:p>
            <a:r>
              <a:rPr lang="sr-Latn-RS" dirty="0"/>
              <a:t>nemogućnost komparacije sa drugim tretmanima, </a:t>
            </a:r>
          </a:p>
          <a:p>
            <a:r>
              <a:rPr lang="sr-Latn-RS" dirty="0"/>
              <a:t>šta je „prava“ i „dovoljna“ promena- pre i posle terapije (test-retest)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sr-Latn-RS" b="1" dirty="0" smtClean="0"/>
              <a:t>Kriterijumi</a:t>
            </a:r>
            <a:endParaRPr lang="sr-Latn-RS" b="1" dirty="0"/>
          </a:p>
          <a:p>
            <a:r>
              <a:rPr lang="sr-Latn-RS" dirty="0"/>
              <a:t>Promena koja je terapijom </a:t>
            </a:r>
            <a:r>
              <a:rPr lang="sr-Latn-RS" b="1" dirty="0"/>
              <a:t>predviđena</a:t>
            </a:r>
          </a:p>
          <a:p>
            <a:r>
              <a:rPr lang="sr-Latn-RS" b="1" dirty="0"/>
              <a:t>Unapređenje mentalnog zdravlja </a:t>
            </a:r>
            <a:r>
              <a:rPr lang="en-US" b="1" dirty="0" smtClean="0"/>
              <a:t>- </a:t>
            </a:r>
            <a:r>
              <a:rPr lang="sr-Latn-RS" b="1" dirty="0" smtClean="0"/>
              <a:t>veće </a:t>
            </a:r>
            <a:r>
              <a:rPr lang="sr-Latn-RS" b="1" dirty="0"/>
              <a:t>i trajnije</a:t>
            </a:r>
            <a:r>
              <a:rPr lang="sr-Latn-RS" dirty="0"/>
              <a:t> nego drugim postupcima </a:t>
            </a:r>
            <a:r>
              <a:rPr lang="sr-Latn-RS" dirty="0" smtClean="0"/>
              <a:t>koji </a:t>
            </a:r>
            <a:r>
              <a:rPr lang="sr-Latn-RS" dirty="0"/>
              <a:t>mogu biti jednostavniji, jeftiniji i </a:t>
            </a:r>
            <a:r>
              <a:rPr lang="sr-Latn-RS" dirty="0" smtClean="0"/>
              <a:t>brži</a:t>
            </a:r>
            <a:r>
              <a:rPr lang="en-US" dirty="0" smtClean="0"/>
              <a:t> (</a:t>
            </a:r>
            <a:r>
              <a:rPr lang="sr-Latn-RS" dirty="0" smtClean="0"/>
              <a:t>farmakoterapija </a:t>
            </a:r>
            <a:r>
              <a:rPr lang="sr-Latn-RS" dirty="0"/>
              <a:t>ili </a:t>
            </a:r>
            <a:r>
              <a:rPr lang="sr-Latn-RS" dirty="0" smtClean="0"/>
              <a:t>drug</a:t>
            </a:r>
            <a:r>
              <a:rPr lang="en-US" dirty="0" err="1" smtClean="0"/>
              <a:t>i</a:t>
            </a:r>
            <a:r>
              <a:rPr lang="sr-Latn-RS" dirty="0" smtClean="0"/>
              <a:t> p</a:t>
            </a:r>
            <a:r>
              <a:rPr lang="en-US" dirty="0" err="1" smtClean="0"/>
              <a:t>ristupi</a:t>
            </a:r>
            <a:r>
              <a:rPr lang="sr-Latn-RS" dirty="0" smtClean="0"/>
              <a:t> </a:t>
            </a:r>
            <a:r>
              <a:rPr lang="sr-Latn-RS" dirty="0"/>
              <a:t>ili prirodni životni tok i promene)</a:t>
            </a:r>
          </a:p>
          <a:p>
            <a:r>
              <a:rPr lang="sr-Latn-RS" b="1" dirty="0"/>
              <a:t>Ne dovodi do pogoršanja</a:t>
            </a:r>
            <a:r>
              <a:rPr lang="sr-Latn-RS" dirty="0"/>
              <a:t>- za neke nije izvesno</a:t>
            </a:r>
          </a:p>
          <a:p>
            <a:r>
              <a:rPr lang="sr-Latn-RS" b="1" dirty="0"/>
              <a:t>Hello-good bye efekat </a:t>
            </a:r>
            <a:r>
              <a:rPr lang="sr-Latn-RS" dirty="0"/>
              <a:t>(Hathaway, 1948)- ako se K ne izjasni pozitivno, ispada da je protraćio vreme i novac, i još nezahvalan prema trudu terapeuta sa kojim je razvio poseban odnos</a:t>
            </a:r>
          </a:p>
          <a:p>
            <a:pPr marL="0" indent="0">
              <a:buNone/>
            </a:pPr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531147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2576</Words>
  <Application>Microsoft Office PowerPoint</Application>
  <PresentationFormat>On-screen Show (4:3)</PresentationFormat>
  <Paragraphs>247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Times New Roman</vt:lpstr>
      <vt:lpstr>Tw Cen MT</vt:lpstr>
      <vt:lpstr>Wingdings</vt:lpstr>
      <vt:lpstr>Thatch</vt:lpstr>
      <vt:lpstr>1_Thatch</vt:lpstr>
      <vt:lpstr>Psihološka procena i psihoterapija</vt:lpstr>
      <vt:lpstr>Ciljevi kliničke procene</vt:lpstr>
      <vt:lpstr>Psihoterapijski tretman i procena</vt:lpstr>
      <vt:lpstr>Specifičnost procene u sklopu psihoterapijskih tretmana</vt:lpstr>
      <vt:lpstr>Bihevioralna procena</vt:lpstr>
      <vt:lpstr>Bihevioralna procena</vt:lpstr>
      <vt:lpstr>Metode bihevioralne procene</vt:lpstr>
      <vt:lpstr>2. Evaluacija tretmana</vt:lpstr>
      <vt:lpstr>2. Evaluacija tretmana</vt:lpstr>
      <vt:lpstr>2. Evaluacija tretmana</vt:lpstr>
      <vt:lpstr>3. Terapijska/kolaborativna procena</vt:lpstr>
      <vt:lpstr>3. Terapijska procena</vt:lpstr>
      <vt:lpstr>3. Terapijska procena</vt:lpstr>
      <vt:lpstr>Metateorijske osnove  </vt:lpstr>
      <vt:lpstr>Definicija i karakteristike</vt:lpstr>
      <vt:lpstr>Ciljevi procene </vt:lpstr>
      <vt:lpstr>Način rada </vt:lpstr>
      <vt:lpstr>Analiz motiva i potreba ispitanika za procenu</vt:lpstr>
      <vt:lpstr>Motivi i potrebe klijenta</vt:lpstr>
      <vt:lpstr>Opšte i osnovne funkcije procene i fidbeka</vt:lpstr>
      <vt:lpstr>Tradicionalni i kolaborativni pristup </vt:lpstr>
      <vt:lpstr>Tradicionalni i kolaborativni pristup </vt:lpstr>
      <vt:lpstr>Procedura -jasno definisane faze sa utvrđenim redosledom:</vt:lpstr>
      <vt:lpstr>Procedura -jasno definisane faze sa utvrđenim redosledom:</vt:lpstr>
      <vt:lpstr>Procedura </vt:lpstr>
      <vt:lpstr>Zaključak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Psihološka procena i psihoterapija</dc:title>
  <dc:creator>Windows User</dc:creator>
  <cp:lastModifiedBy>Tamara</cp:lastModifiedBy>
  <cp:revision>48</cp:revision>
  <dcterms:created xsi:type="dcterms:W3CDTF">2021-11-30T08:42:36Z</dcterms:created>
  <dcterms:modified xsi:type="dcterms:W3CDTF">2022-11-30T10:03:00Z</dcterms:modified>
</cp:coreProperties>
</file>