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8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82" r:id="rId11"/>
    <p:sldId id="265" r:id="rId12"/>
    <p:sldId id="266" r:id="rId13"/>
    <p:sldId id="267" r:id="rId14"/>
    <p:sldId id="269" r:id="rId15"/>
    <p:sldId id="273" r:id="rId16"/>
    <p:sldId id="272" r:id="rId17"/>
    <p:sldId id="281" r:id="rId18"/>
    <p:sldId id="283" r:id="rId19"/>
    <p:sldId id="274" r:id="rId20"/>
    <p:sldId id="284" r:id="rId21"/>
    <p:sldId id="275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46D32-DF02-4858-A9B2-5A482D4386B5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0022-1E60-47A3-8448-D2271C01F05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sr-Latn-RS" sz="2800" dirty="0" smtClean="0"/>
              <a:t>Filozofski Fakultet u Beogradu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84482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Evropska umetnost 19.veka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70892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dirty="0" smtClean="0"/>
              <a:t>Tema: Viljem Blejk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786322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Mentor: </a:t>
            </a:r>
          </a:p>
          <a:p>
            <a:r>
              <a:rPr lang="sr-Latn-RS" sz="2400" dirty="0" smtClean="0"/>
              <a:t>Saša Brajović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23520" y="4365104"/>
            <a:ext cx="4320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Prezentaciju radile:</a:t>
            </a:r>
          </a:p>
          <a:p>
            <a:r>
              <a:rPr lang="sr-Latn-RS" sz="2400" dirty="0" smtClean="0"/>
              <a:t>Pavlović Aleksandra  IU09/59</a:t>
            </a:r>
          </a:p>
          <a:p>
            <a:r>
              <a:rPr lang="sr-Latn-RS" sz="2400" dirty="0" smtClean="0"/>
              <a:t>Kuzminac Marija        IU09/89</a:t>
            </a:r>
          </a:p>
          <a:p>
            <a:r>
              <a:rPr lang="sr-Latn-RS" sz="2400" dirty="0" smtClean="0"/>
              <a:t>Božić Bojana               IU09/95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616530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Beograd, 2012.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 t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8402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206084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Knjiga o Teli 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seph_of_Arimathea_Among_the_Rocks_of_Albion.jpg"/>
          <p:cNvPicPr>
            <a:picLocks noChangeAspect="1"/>
          </p:cNvPicPr>
          <p:nvPr/>
        </p:nvPicPr>
        <p:blipFill>
          <a:blip r:embed="rId2" cstate="print"/>
          <a:srcRect l="-325" t="283" r="-325" b="378"/>
          <a:stretch>
            <a:fillRect/>
          </a:stretch>
        </p:blipFill>
        <p:spPr>
          <a:xfrm>
            <a:off x="-13207" y="19869"/>
            <a:ext cx="4094357" cy="695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84482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Monotype Corsiva" pitchFamily="66" charset="0"/>
              </a:rPr>
              <a:t>Josif</a:t>
            </a:r>
            <a:r>
              <a:rPr lang="en-GB" sz="2800" dirty="0" smtClean="0">
                <a:latin typeface="Monotype Corsiva" pitchFamily="66" charset="0"/>
              </a:rPr>
              <a:t> </a:t>
            </a:r>
            <a:r>
              <a:rPr lang="en-GB" sz="2800" dirty="0" err="1" smtClean="0">
                <a:latin typeface="Monotype Corsiva" pitchFamily="66" charset="0"/>
              </a:rPr>
              <a:t>iz</a:t>
            </a:r>
            <a:r>
              <a:rPr lang="en-GB" sz="2800" dirty="0" smtClean="0">
                <a:latin typeface="Monotype Corsiva" pitchFamily="66" charset="0"/>
              </a:rPr>
              <a:t> </a:t>
            </a:r>
            <a:r>
              <a:rPr lang="en-GB" sz="2800" dirty="0" err="1" smtClean="0">
                <a:latin typeface="Monotype Corsiva" pitchFamily="66" charset="0"/>
              </a:rPr>
              <a:t>Arimateje</a:t>
            </a:r>
            <a:r>
              <a:rPr lang="en-GB" sz="2800" dirty="0" smtClean="0">
                <a:latin typeface="Monotype Corsiva" pitchFamily="66" charset="0"/>
              </a:rPr>
              <a:t> me</a:t>
            </a:r>
            <a:r>
              <a:rPr lang="sr-Latn-RS" sz="2800" dirty="0" smtClean="0">
                <a:latin typeface="Monotype Corsiva" pitchFamily="66" charset="0"/>
              </a:rPr>
              <a:t>đu stenama Albiona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nr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0"/>
            <a:ext cx="468975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213285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Venčanje Raja i Pakla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ncanje raja i pakla, dobri i lis andjeo se bore za d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6062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16288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Monotype Corsiva" pitchFamily="66" charset="0"/>
              </a:rPr>
              <a:t>Dobri i loši Anđeli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xije kceri albionovi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00600" cy="6737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144" y="2204864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Vizija kćeri Albionovih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erik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96544" cy="6757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20608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Amerika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rocanstvo evr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810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1988840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Evropa</a:t>
            </a:r>
          </a:p>
          <a:p>
            <a:pPr algn="ctr"/>
            <a:r>
              <a:rPr lang="sr-Latn-RS" sz="2800" dirty="0" smtClean="0">
                <a:latin typeface="Monotype Corsiva" pitchFamily="66" charset="0"/>
              </a:rPr>
              <a:t>Bog (Njutn) koji sekcira svet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z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52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144" y="20608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Knjiga o Urizenu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ton po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9480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191683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Poema o Miltonu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rusal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285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6165304"/>
            <a:ext cx="1385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Jerusalim</a:t>
            </a:r>
            <a:endParaRPr lang="en-GB" sz="2800" dirty="0">
              <a:latin typeface="Monotype Corsiva" pitchFamily="66" charset="0"/>
            </a:endParaRPr>
          </a:p>
        </p:txBody>
      </p:sp>
      <p:pic>
        <p:nvPicPr>
          <p:cNvPr id="6" name="Picture 5" descr="jerusalim ljudska utro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8668" y="0"/>
            <a:ext cx="4295332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77809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williamblakeportra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024392" cy="6192688"/>
          </a:xfrm>
        </p:spPr>
      </p:pic>
      <p:sp>
        <p:nvSpPr>
          <p:cNvPr id="7" name="TextBox 6"/>
          <p:cNvSpPr txBox="1"/>
          <p:nvPr/>
        </p:nvSpPr>
        <p:spPr>
          <a:xfrm>
            <a:off x="5580112" y="191683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>
                <a:latin typeface="Monotype Corsiva" pitchFamily="66" charset="0"/>
              </a:rPr>
              <a:t>Viljem Blejk</a:t>
            </a:r>
          </a:p>
          <a:p>
            <a:r>
              <a:rPr lang="en-GB" sz="4000" b="1" dirty="0" smtClean="0">
                <a:latin typeface="Monotype Corsiva" pitchFamily="66" charset="0"/>
              </a:rPr>
              <a:t>(1757-1827)</a:t>
            </a:r>
            <a:endParaRPr lang="en-GB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 str jerusal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9895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1628800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Sjedinjavanje Duše s Bogom (99. str Knjige Jerusalim)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jiga o jovu ,nasl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6448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20608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Knjiga o Jovu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vova porod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004048" cy="6168012"/>
          </a:xfrm>
          <a:prstGeom prst="rect">
            <a:avLst/>
          </a:prstGeom>
        </p:spPr>
      </p:pic>
      <p:pic>
        <p:nvPicPr>
          <p:cNvPr id="4" name="Picture 3" descr="detalj,slovo ubija,duh daje ziv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0"/>
            <a:ext cx="3672408" cy="2716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37170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Knjiga o Jovu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647276" cy="6627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2060848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latin typeface="Monotype Corsiva" pitchFamily="66" charset="0"/>
              </a:rPr>
              <a:t>Ilustracija Danteove Božanske komedije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131910"/>
          </a:xfrm>
        </p:spPr>
        <p:txBody>
          <a:bodyPr>
            <a:normAutofit/>
          </a:bodyPr>
          <a:lstStyle/>
          <a:p>
            <a:pPr algn="l"/>
            <a:r>
              <a:rPr lang="sr-Latn-RS" sz="4000" dirty="0" smtClean="0"/>
              <a:t>Literatura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Gradac 95’ 96’ 97’ Viljem Blejk, 1-38.</a:t>
            </a:r>
          </a:p>
          <a:p>
            <a:r>
              <a:rPr lang="sr-Latn-RS" sz="2800" dirty="0" smtClean="0"/>
              <a:t>Gradac – Dž. Vingfild Digbi, O razumevanju Blejkove umetnosti, 58-76.</a:t>
            </a:r>
          </a:p>
          <a:p>
            <a:r>
              <a:rPr lang="sr-Latn-RS" sz="2800" dirty="0" smtClean="0"/>
              <a:t>Gradac – E. Blant, Umetnost V. Blejka, Prve iluminirane knjige, 83-103.</a:t>
            </a:r>
          </a:p>
          <a:p>
            <a:r>
              <a:rPr lang="sr-Latn-RS" sz="2800" dirty="0" smtClean="0"/>
              <a:t>Gradac – N. Šuica, Knjiga o Jovu, 170-191.</a:t>
            </a:r>
          </a:p>
          <a:p>
            <a:r>
              <a:rPr lang="sr-Latn-RS" sz="2800" dirty="0" smtClean="0"/>
              <a:t>W. Vaughan, Romanticism and art (Blake 72-82.)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ocoon.b.p1.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9775"/>
            <a:ext cx="5724128" cy="696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4168" y="184482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Monotype Corsiva" pitchFamily="66" charset="0"/>
              </a:rPr>
              <a:t>Laok</a:t>
            </a:r>
            <a:r>
              <a:rPr lang="sr-Latn-RS" sz="2800" dirty="0" smtClean="0">
                <a:latin typeface="Monotype Corsiva" pitchFamily="66" charset="0"/>
              </a:rPr>
              <a:t>o</a:t>
            </a:r>
            <a:r>
              <a:rPr lang="en-GB" sz="2800" dirty="0" smtClean="0">
                <a:latin typeface="Monotype Corsiva" pitchFamily="66" charset="0"/>
              </a:rPr>
              <a:t>on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 decu, vrata r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39"/>
            <a:ext cx="4536504" cy="659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126876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Monotype Corsiva" pitchFamily="66" charset="0"/>
              </a:rPr>
              <a:t>Vrata</a:t>
            </a:r>
            <a:r>
              <a:rPr lang="en-GB" sz="2800" dirty="0" smtClean="0">
                <a:latin typeface="Monotype Corsiva" pitchFamily="66" charset="0"/>
              </a:rPr>
              <a:t> Raja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ostan dan, igra albi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484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21328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Monotype Corsiva" pitchFamily="66" charset="0"/>
              </a:rPr>
              <a:t>Radostan</a:t>
            </a:r>
            <a:r>
              <a:rPr lang="en-GB" sz="2800" dirty="0" smtClean="0">
                <a:latin typeface="Monotype Corsiva" pitchFamily="66" charset="0"/>
              </a:rPr>
              <a:t> Dan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nr.c.p1-a1.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870891" cy="568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16288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Monotype Corsiva" pitchFamily="66" charset="0"/>
              </a:rPr>
              <a:t>Nema</a:t>
            </a:r>
            <a:r>
              <a:rPr lang="en-GB" sz="2800" dirty="0" smtClean="0">
                <a:latin typeface="Monotype Corsiva" pitchFamily="66" charset="0"/>
              </a:rPr>
              <a:t> </a:t>
            </a:r>
            <a:r>
              <a:rPr lang="en-GB" sz="2800" dirty="0" err="1" smtClean="0">
                <a:latin typeface="Monotype Corsiva" pitchFamily="66" charset="0"/>
              </a:rPr>
              <a:t>prirodne</a:t>
            </a:r>
            <a:r>
              <a:rPr lang="en-GB" sz="2800" dirty="0" smtClean="0">
                <a:latin typeface="Monotype Corsiva" pitchFamily="66" charset="0"/>
              </a:rPr>
              <a:t> </a:t>
            </a:r>
            <a:r>
              <a:rPr lang="en-GB" sz="2800" dirty="0" err="1" smtClean="0">
                <a:latin typeface="Monotype Corsiva" pitchFamily="66" charset="0"/>
              </a:rPr>
              <a:t>religije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livna strana pesme nevin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788024" cy="6828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191683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Monotype Corsiva" pitchFamily="66" charset="0"/>
              </a:rPr>
              <a:t>Pesme</a:t>
            </a:r>
            <a:r>
              <a:rPr lang="en-GB" sz="2800" dirty="0" smtClean="0">
                <a:latin typeface="Monotype Corsiva" pitchFamily="66" charset="0"/>
              </a:rPr>
              <a:t> </a:t>
            </a:r>
            <a:r>
              <a:rPr lang="en-GB" sz="2800" dirty="0" err="1" smtClean="0">
                <a:latin typeface="Monotype Corsiva" pitchFamily="66" charset="0"/>
              </a:rPr>
              <a:t>Nevinosti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ku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4114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170080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Monotype Corsiva" pitchFamily="66" charset="0"/>
              </a:rPr>
              <a:t>Pesme</a:t>
            </a:r>
            <a:r>
              <a:rPr lang="en-GB" sz="2800" dirty="0" smtClean="0">
                <a:latin typeface="Monotype Corsiva" pitchFamily="66" charset="0"/>
              </a:rPr>
              <a:t> </a:t>
            </a:r>
            <a:r>
              <a:rPr lang="en-GB" sz="2800" dirty="0" err="1" smtClean="0">
                <a:latin typeface="Monotype Corsiva" pitchFamily="66" charset="0"/>
              </a:rPr>
              <a:t>Iskustva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sme nevinosti i iskustava- detinja rad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3928" cy="6118421"/>
          </a:xfrm>
          <a:prstGeom prst="rect">
            <a:avLst/>
          </a:prstGeom>
        </p:spPr>
      </p:pic>
      <p:pic>
        <p:nvPicPr>
          <p:cNvPr id="3" name="Picture 2" descr="pesme nevinosti i iskustva - be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504" y="0"/>
            <a:ext cx="4464496" cy="6191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37312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Monotype Corsiva" pitchFamily="66" charset="0"/>
              </a:rPr>
              <a:t>Detinja</a:t>
            </a:r>
            <a:r>
              <a:rPr lang="en-GB" sz="2800" dirty="0" smtClean="0">
                <a:latin typeface="Monotype Corsiva" pitchFamily="66" charset="0"/>
              </a:rPr>
              <a:t> </a:t>
            </a:r>
            <a:r>
              <a:rPr lang="en-GB" sz="2800" dirty="0" err="1" smtClean="0">
                <a:latin typeface="Monotype Corsiva" pitchFamily="66" charset="0"/>
              </a:rPr>
              <a:t>radost</a:t>
            </a:r>
            <a:endParaRPr lang="en-GB" sz="28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6211669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onotype Corsiva" pitchFamily="66" charset="0"/>
              </a:rPr>
              <a:t>Behar</a:t>
            </a:r>
            <a:endParaRPr lang="en-GB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178</Words>
  <Application>Microsoft Office PowerPoint</Application>
  <PresentationFormat>On-screen Show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Filozofski Fakultet u Beogradu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Manja</dc:creator>
  <cp:lastModifiedBy>Manja</cp:lastModifiedBy>
  <cp:revision>52</cp:revision>
  <dcterms:created xsi:type="dcterms:W3CDTF">2012-10-30T09:56:26Z</dcterms:created>
  <dcterms:modified xsi:type="dcterms:W3CDTF">2012-10-31T12:42:44Z</dcterms:modified>
</cp:coreProperties>
</file>