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8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82" r:id="rId11"/>
    <p:sldId id="265" r:id="rId12"/>
    <p:sldId id="266" r:id="rId13"/>
    <p:sldId id="267" r:id="rId14"/>
    <p:sldId id="269" r:id="rId15"/>
    <p:sldId id="273" r:id="rId16"/>
    <p:sldId id="272" r:id="rId17"/>
    <p:sldId id="281" r:id="rId18"/>
    <p:sldId id="283" r:id="rId19"/>
    <p:sldId id="274" r:id="rId20"/>
    <p:sldId id="284" r:id="rId21"/>
    <p:sldId id="275" r:id="rId22"/>
    <p:sldId id="276" r:id="rId23"/>
    <p:sldId id="277" r:id="rId24"/>
    <p:sldId id="28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6D32-DF02-4858-A9B2-5A482D4386B5}" type="datetimeFigureOut">
              <a:rPr lang="en-GB" smtClean="0"/>
              <a:pPr/>
              <a:t>31/10/2012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20022-1E60-47A3-8448-D2271C01F05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6D32-DF02-4858-A9B2-5A482D4386B5}" type="datetimeFigureOut">
              <a:rPr lang="en-GB" smtClean="0"/>
              <a:pPr/>
              <a:t>31/10/2012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20022-1E60-47A3-8448-D2271C01F05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6D32-DF02-4858-A9B2-5A482D4386B5}" type="datetimeFigureOut">
              <a:rPr lang="en-GB" smtClean="0"/>
              <a:pPr/>
              <a:t>31/10/2012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20022-1E60-47A3-8448-D2271C01F05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6D32-DF02-4858-A9B2-5A482D4386B5}" type="datetimeFigureOut">
              <a:rPr lang="en-GB" smtClean="0"/>
              <a:pPr/>
              <a:t>31/10/2012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20022-1E60-47A3-8448-D2271C01F05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6D32-DF02-4858-A9B2-5A482D4386B5}" type="datetimeFigureOut">
              <a:rPr lang="en-GB" smtClean="0"/>
              <a:pPr/>
              <a:t>31/10/2012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20022-1E60-47A3-8448-D2271C01F05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6D32-DF02-4858-A9B2-5A482D4386B5}" type="datetimeFigureOut">
              <a:rPr lang="en-GB" smtClean="0"/>
              <a:pPr/>
              <a:t>31/10/2012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20022-1E60-47A3-8448-D2271C01F05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6D32-DF02-4858-A9B2-5A482D4386B5}" type="datetimeFigureOut">
              <a:rPr lang="en-GB" smtClean="0"/>
              <a:pPr/>
              <a:t>31/10/2012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20022-1E60-47A3-8448-D2271C01F05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6D32-DF02-4858-A9B2-5A482D4386B5}" type="datetimeFigureOut">
              <a:rPr lang="en-GB" smtClean="0"/>
              <a:pPr/>
              <a:t>31/10/2012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20022-1E60-47A3-8448-D2271C01F05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6D32-DF02-4858-A9B2-5A482D4386B5}" type="datetimeFigureOut">
              <a:rPr lang="en-GB" smtClean="0"/>
              <a:pPr/>
              <a:t>31/10/2012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20022-1E60-47A3-8448-D2271C01F05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6D32-DF02-4858-A9B2-5A482D4386B5}" type="datetimeFigureOut">
              <a:rPr lang="en-GB" smtClean="0"/>
              <a:pPr/>
              <a:t>31/10/2012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20022-1E60-47A3-8448-D2271C01F05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6D32-DF02-4858-A9B2-5A482D4386B5}" type="datetimeFigureOut">
              <a:rPr lang="en-GB" smtClean="0"/>
              <a:pPr/>
              <a:t>31/10/2012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20022-1E60-47A3-8448-D2271C01F05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46D32-DF02-4858-A9B2-5A482D4386B5}" type="datetimeFigureOut">
              <a:rPr lang="en-GB" smtClean="0"/>
              <a:pPr/>
              <a:t>31/10/2012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20022-1E60-47A3-8448-D2271C01F05F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sr-Latn-RS" sz="2800" dirty="0" smtClean="0"/>
              <a:t>Filozofski Fakultet u Beogradu</a:t>
            </a:r>
            <a:endParaRPr lang="en-GB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835696" y="1844824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 smtClean="0"/>
              <a:t>Evropska umetnost 19.veka</a:t>
            </a:r>
            <a:endParaRPr lang="en-GB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051720" y="2708920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3600" dirty="0" smtClean="0"/>
              <a:t>Tema: Viljem Blejk</a:t>
            </a:r>
            <a:endParaRPr lang="en-GB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14282" y="4786322"/>
            <a:ext cx="3707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 smtClean="0"/>
              <a:t>Mentor: </a:t>
            </a:r>
          </a:p>
          <a:p>
            <a:r>
              <a:rPr lang="sr-Latn-RS" sz="2400" dirty="0" smtClean="0"/>
              <a:t>Saša Brajović</a:t>
            </a:r>
            <a:endParaRPr lang="en-GB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823520" y="4365104"/>
            <a:ext cx="432048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 smtClean="0"/>
              <a:t>Prezentaciju radile:</a:t>
            </a:r>
          </a:p>
          <a:p>
            <a:r>
              <a:rPr lang="sr-Latn-RS" sz="2400" dirty="0" smtClean="0"/>
              <a:t>Pavlović Aleksandra  IU09/59</a:t>
            </a:r>
          </a:p>
          <a:p>
            <a:r>
              <a:rPr lang="sr-Latn-RS" sz="2400" dirty="0" smtClean="0"/>
              <a:t>Kuzminac Marija        IU09/89</a:t>
            </a:r>
          </a:p>
          <a:p>
            <a:r>
              <a:rPr lang="sr-Latn-RS" sz="2400" dirty="0" smtClean="0"/>
              <a:t>Božić Bojana               IU09/95</a:t>
            </a:r>
          </a:p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3563888" y="6165304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dirty="0" smtClean="0"/>
              <a:t>Beograd, 2012.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 tel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484023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64088" y="2060848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 smtClean="0">
                <a:latin typeface="Monotype Corsiva" pitchFamily="66" charset="0"/>
              </a:rPr>
              <a:t>Knjiga o Teli </a:t>
            </a:r>
            <a:endParaRPr lang="en-GB" sz="28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oseph_of_Arimathea_Among_the_Rocks_of_Albion.jpg"/>
          <p:cNvPicPr>
            <a:picLocks noChangeAspect="1"/>
          </p:cNvPicPr>
          <p:nvPr/>
        </p:nvPicPr>
        <p:blipFill>
          <a:blip r:embed="rId2" cstate="print"/>
          <a:srcRect l="-325" t="283" r="-325" b="378"/>
          <a:stretch>
            <a:fillRect/>
          </a:stretch>
        </p:blipFill>
        <p:spPr>
          <a:xfrm>
            <a:off x="-13207" y="19869"/>
            <a:ext cx="4094357" cy="69522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0" y="1844824"/>
            <a:ext cx="4104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err="1" smtClean="0">
                <a:latin typeface="Monotype Corsiva" pitchFamily="66" charset="0"/>
              </a:rPr>
              <a:t>Josif</a:t>
            </a:r>
            <a:r>
              <a:rPr lang="en-GB" sz="2800" dirty="0" smtClean="0">
                <a:latin typeface="Monotype Corsiva" pitchFamily="66" charset="0"/>
              </a:rPr>
              <a:t> </a:t>
            </a:r>
            <a:r>
              <a:rPr lang="en-GB" sz="2800" dirty="0" err="1" smtClean="0">
                <a:latin typeface="Monotype Corsiva" pitchFamily="66" charset="0"/>
              </a:rPr>
              <a:t>iz</a:t>
            </a:r>
            <a:r>
              <a:rPr lang="en-GB" sz="2800" dirty="0" smtClean="0">
                <a:latin typeface="Monotype Corsiva" pitchFamily="66" charset="0"/>
              </a:rPr>
              <a:t> </a:t>
            </a:r>
            <a:r>
              <a:rPr lang="en-GB" sz="2800" dirty="0" err="1" smtClean="0">
                <a:latin typeface="Monotype Corsiva" pitchFamily="66" charset="0"/>
              </a:rPr>
              <a:t>Arimateje</a:t>
            </a:r>
            <a:r>
              <a:rPr lang="en-GB" sz="2800" dirty="0" smtClean="0">
                <a:latin typeface="Monotype Corsiva" pitchFamily="66" charset="0"/>
              </a:rPr>
              <a:t> me</a:t>
            </a:r>
            <a:r>
              <a:rPr lang="sr-Latn-RS" sz="2800" dirty="0" smtClean="0">
                <a:latin typeface="Monotype Corsiva" pitchFamily="66" charset="0"/>
              </a:rPr>
              <a:t>đu stenama Albiona</a:t>
            </a:r>
            <a:endParaRPr lang="en-GB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enri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59" y="0"/>
            <a:ext cx="4689751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52120" y="2132856"/>
            <a:ext cx="2880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 smtClean="0">
                <a:latin typeface="Monotype Corsiva" pitchFamily="66" charset="0"/>
              </a:rPr>
              <a:t>Venčanje Raja i Pakla</a:t>
            </a:r>
            <a:endParaRPr lang="en-GB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encanje raja i pakla, dobri i lis andjeo se bore za de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160626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80112" y="1628800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dirty="0" smtClean="0">
                <a:latin typeface="Monotype Corsiva" pitchFamily="66" charset="0"/>
              </a:rPr>
              <a:t>Dobri i loši Anđeli</a:t>
            </a:r>
            <a:endParaRPr lang="en-GB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ixije kceri albionovi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400600" cy="67370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68144" y="2204864"/>
            <a:ext cx="29523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 smtClean="0">
                <a:latin typeface="Monotype Corsiva" pitchFamily="66" charset="0"/>
              </a:rPr>
              <a:t>Vizija kćeri Albionovih</a:t>
            </a:r>
            <a:endParaRPr lang="en-GB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merika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896544" cy="67576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24128" y="2060848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 smtClean="0">
                <a:latin typeface="Monotype Corsiva" pitchFamily="66" charset="0"/>
              </a:rPr>
              <a:t>Amerika</a:t>
            </a:r>
            <a:endParaRPr lang="en-GB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orocanstvo evrop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481012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08104" y="1988840"/>
            <a:ext cx="25202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 smtClean="0">
                <a:latin typeface="Monotype Corsiva" pitchFamily="66" charset="0"/>
              </a:rPr>
              <a:t>Evropa</a:t>
            </a:r>
          </a:p>
          <a:p>
            <a:pPr algn="ctr"/>
            <a:r>
              <a:rPr lang="sr-Latn-RS" sz="2800" dirty="0" smtClean="0">
                <a:latin typeface="Monotype Corsiva" pitchFamily="66" charset="0"/>
              </a:rPr>
              <a:t>Bog (Njutn) koji sekcira svet</a:t>
            </a:r>
            <a:endParaRPr lang="en-GB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rz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02525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68144" y="2060848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 smtClean="0">
                <a:latin typeface="Monotype Corsiva" pitchFamily="66" charset="0"/>
              </a:rPr>
              <a:t>Knjiga o Urizenu</a:t>
            </a:r>
            <a:endParaRPr lang="en-GB" sz="28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lton poem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494803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36096" y="1916832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 smtClean="0">
                <a:latin typeface="Monotype Corsiva" pitchFamily="66" charset="0"/>
              </a:rPr>
              <a:t>Poema o Miltonu</a:t>
            </a:r>
            <a:endParaRPr lang="en-GB" sz="28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erusali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72000" cy="62852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11960" y="6165304"/>
            <a:ext cx="13853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Latn-RS" sz="2800" dirty="0" smtClean="0">
                <a:latin typeface="Monotype Corsiva" pitchFamily="66" charset="0"/>
              </a:rPr>
              <a:t>Jerusalim</a:t>
            </a:r>
            <a:endParaRPr lang="en-GB" sz="2800" dirty="0">
              <a:latin typeface="Monotype Corsiva" pitchFamily="66" charset="0"/>
            </a:endParaRPr>
          </a:p>
        </p:txBody>
      </p:sp>
      <p:pic>
        <p:nvPicPr>
          <p:cNvPr id="6" name="Picture 5" descr="jerusalim ljudska utrob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48668" y="0"/>
            <a:ext cx="4295332" cy="5805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258816" cy="778098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Content Placeholder 3" descr="williamblakeportrai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5024392" cy="6192688"/>
          </a:xfrm>
        </p:spPr>
      </p:pic>
      <p:sp>
        <p:nvSpPr>
          <p:cNvPr id="7" name="TextBox 6"/>
          <p:cNvSpPr txBox="1"/>
          <p:nvPr/>
        </p:nvSpPr>
        <p:spPr>
          <a:xfrm>
            <a:off x="5580112" y="1916832"/>
            <a:ext cx="29523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4000" b="1" dirty="0" smtClean="0">
                <a:latin typeface="Monotype Corsiva" pitchFamily="66" charset="0"/>
              </a:rPr>
              <a:t>Viljem Blejk</a:t>
            </a:r>
          </a:p>
          <a:p>
            <a:r>
              <a:rPr lang="en-GB" sz="4000" b="1" dirty="0" smtClean="0">
                <a:latin typeface="Monotype Corsiva" pitchFamily="66" charset="0"/>
              </a:rPr>
              <a:t>(1757-1827)</a:t>
            </a:r>
            <a:endParaRPr lang="en-GB" sz="40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9 str jerusalim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498956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36096" y="1628800"/>
            <a:ext cx="33123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 smtClean="0">
                <a:latin typeface="Monotype Corsiva" pitchFamily="66" charset="0"/>
              </a:rPr>
              <a:t>Sjedinjavanje Duše s Bogom (99. str Knjige Jerusalim)</a:t>
            </a:r>
            <a:endParaRPr lang="en-GB" sz="28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njiga o jovu ,naslov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932040" cy="64487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0152" y="2060848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 smtClean="0">
                <a:latin typeface="Monotype Corsiva" pitchFamily="66" charset="0"/>
              </a:rPr>
              <a:t>Knjiga o Jovu</a:t>
            </a:r>
            <a:endParaRPr lang="en-GB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ovova porodic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8640"/>
            <a:ext cx="5004048" cy="6168012"/>
          </a:xfrm>
          <a:prstGeom prst="rect">
            <a:avLst/>
          </a:prstGeom>
        </p:spPr>
      </p:pic>
      <p:pic>
        <p:nvPicPr>
          <p:cNvPr id="4" name="Picture 3" descr="detalj,slovo ubija,duh daje zivo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71592" y="0"/>
            <a:ext cx="3672408" cy="27161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12160" y="3717032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 smtClean="0">
                <a:latin typeface="Monotype Corsiva" pitchFamily="66" charset="0"/>
              </a:rPr>
              <a:t>Knjiga o Jovu</a:t>
            </a:r>
            <a:endParaRPr lang="en-GB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d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4647276" cy="66271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48064" y="2060848"/>
            <a:ext cx="28083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 smtClean="0">
                <a:latin typeface="Monotype Corsiva" pitchFamily="66" charset="0"/>
              </a:rPr>
              <a:t>Ilustracija Danteove Božanske komedije</a:t>
            </a:r>
            <a:endParaRPr lang="en-GB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329642" cy="1131910"/>
          </a:xfrm>
        </p:spPr>
        <p:txBody>
          <a:bodyPr>
            <a:normAutofit/>
          </a:bodyPr>
          <a:lstStyle/>
          <a:p>
            <a:pPr algn="l"/>
            <a:r>
              <a:rPr lang="sr-Latn-RS" sz="4000" dirty="0" smtClean="0"/>
              <a:t>Literatura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525963"/>
          </a:xfrm>
        </p:spPr>
        <p:txBody>
          <a:bodyPr>
            <a:normAutofit/>
          </a:bodyPr>
          <a:lstStyle/>
          <a:p>
            <a:r>
              <a:rPr lang="sr-Latn-RS" sz="2800" dirty="0" smtClean="0"/>
              <a:t>Gradac 95’ 96’ 97’ Viljem Blejk, 1-38.</a:t>
            </a:r>
          </a:p>
          <a:p>
            <a:r>
              <a:rPr lang="sr-Latn-RS" sz="2800" dirty="0" smtClean="0"/>
              <a:t>Gradac – Dž. Vingfild Digbi, O razumevanju Blejkove umetnosti, 58-76.</a:t>
            </a:r>
          </a:p>
          <a:p>
            <a:r>
              <a:rPr lang="sr-Latn-RS" sz="2800" dirty="0" smtClean="0"/>
              <a:t>Gradac – E. Blant, Umetnost V. Blejka, Prve iluminirane knjige, 83-103.</a:t>
            </a:r>
          </a:p>
          <a:p>
            <a:r>
              <a:rPr lang="sr-Latn-RS" sz="2800" dirty="0" smtClean="0"/>
              <a:t>Gradac – N. Šuica, Knjiga o Jovu, 170-191.</a:t>
            </a:r>
          </a:p>
          <a:p>
            <a:r>
              <a:rPr lang="sr-Latn-RS" sz="2800" dirty="0" smtClean="0"/>
              <a:t>W. Vaughan, Romanticism and art (Blake 72-82.)</a:t>
            </a:r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aocoon.b.p1.3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09775"/>
            <a:ext cx="5724128" cy="69677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84168" y="1844824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err="1" smtClean="0">
                <a:latin typeface="Monotype Corsiva" pitchFamily="66" charset="0"/>
              </a:rPr>
              <a:t>Laok</a:t>
            </a:r>
            <a:r>
              <a:rPr lang="sr-Latn-RS" sz="2800" dirty="0" smtClean="0">
                <a:latin typeface="Monotype Corsiva" pitchFamily="66" charset="0"/>
              </a:rPr>
              <a:t>o</a:t>
            </a:r>
            <a:r>
              <a:rPr lang="en-GB" sz="2800" dirty="0" smtClean="0">
                <a:latin typeface="Monotype Corsiva" pitchFamily="66" charset="0"/>
              </a:rPr>
              <a:t>on</a:t>
            </a:r>
            <a:endParaRPr lang="en-GB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za decu, vrata raj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39"/>
            <a:ext cx="4536504" cy="65985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4048" y="126876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 smtClean="0">
                <a:latin typeface="Monotype Corsiva" pitchFamily="66" charset="0"/>
              </a:rPr>
              <a:t>Vrata</a:t>
            </a:r>
            <a:r>
              <a:rPr lang="en-GB" sz="2800" dirty="0" smtClean="0">
                <a:latin typeface="Monotype Corsiva" pitchFamily="66" charset="0"/>
              </a:rPr>
              <a:t> Raja</a:t>
            </a:r>
            <a:endParaRPr lang="en-GB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adostan dan, igra albio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524846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6136" y="2132856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 smtClean="0">
                <a:latin typeface="Monotype Corsiva" pitchFamily="66" charset="0"/>
              </a:rPr>
              <a:t>Radostan</a:t>
            </a:r>
            <a:r>
              <a:rPr lang="en-GB" sz="2800" dirty="0" smtClean="0">
                <a:latin typeface="Monotype Corsiva" pitchFamily="66" charset="0"/>
              </a:rPr>
              <a:t> Dan</a:t>
            </a:r>
            <a:endParaRPr lang="en-GB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nr.c.p1-a1.3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32656"/>
            <a:ext cx="4870891" cy="56886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92080" y="1628800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 smtClean="0">
                <a:latin typeface="Monotype Corsiva" pitchFamily="66" charset="0"/>
              </a:rPr>
              <a:t>Nema</a:t>
            </a:r>
            <a:r>
              <a:rPr lang="en-GB" sz="2800" dirty="0" smtClean="0">
                <a:latin typeface="Monotype Corsiva" pitchFamily="66" charset="0"/>
              </a:rPr>
              <a:t> </a:t>
            </a:r>
            <a:r>
              <a:rPr lang="en-GB" sz="2800" dirty="0" err="1" smtClean="0">
                <a:latin typeface="Monotype Corsiva" pitchFamily="66" charset="0"/>
              </a:rPr>
              <a:t>prirodne</a:t>
            </a:r>
            <a:r>
              <a:rPr lang="en-GB" sz="2800" dirty="0" smtClean="0">
                <a:latin typeface="Monotype Corsiva" pitchFamily="66" charset="0"/>
              </a:rPr>
              <a:t> </a:t>
            </a:r>
            <a:r>
              <a:rPr lang="en-GB" sz="2800" dirty="0" err="1" smtClean="0">
                <a:latin typeface="Monotype Corsiva" pitchFamily="66" charset="0"/>
              </a:rPr>
              <a:t>religije</a:t>
            </a:r>
            <a:endParaRPr lang="en-GB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slivna strana pesme nevinost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0"/>
            <a:ext cx="4788024" cy="68282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52120" y="1916832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 smtClean="0">
                <a:latin typeface="Monotype Corsiva" pitchFamily="66" charset="0"/>
              </a:rPr>
              <a:t>Pesme</a:t>
            </a:r>
            <a:r>
              <a:rPr lang="en-GB" sz="2800" dirty="0" smtClean="0">
                <a:latin typeface="Monotype Corsiva" pitchFamily="66" charset="0"/>
              </a:rPr>
              <a:t> </a:t>
            </a:r>
            <a:r>
              <a:rPr lang="en-GB" sz="2800" dirty="0" err="1" smtClean="0">
                <a:latin typeface="Monotype Corsiva" pitchFamily="66" charset="0"/>
              </a:rPr>
              <a:t>Nevinosti</a:t>
            </a:r>
            <a:endParaRPr lang="en-GB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skustv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41148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20072" y="1700808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 smtClean="0">
                <a:latin typeface="Monotype Corsiva" pitchFamily="66" charset="0"/>
              </a:rPr>
              <a:t>Pesme</a:t>
            </a:r>
            <a:r>
              <a:rPr lang="en-GB" sz="2800" dirty="0" smtClean="0">
                <a:latin typeface="Monotype Corsiva" pitchFamily="66" charset="0"/>
              </a:rPr>
              <a:t> </a:t>
            </a:r>
            <a:r>
              <a:rPr lang="en-GB" sz="2800" dirty="0" err="1" smtClean="0">
                <a:latin typeface="Monotype Corsiva" pitchFamily="66" charset="0"/>
              </a:rPr>
              <a:t>Iskustva</a:t>
            </a:r>
            <a:endParaRPr lang="en-GB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sme nevinosti i iskustava- detinja rado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923928" cy="6118421"/>
          </a:xfrm>
          <a:prstGeom prst="rect">
            <a:avLst/>
          </a:prstGeom>
        </p:spPr>
      </p:pic>
      <p:pic>
        <p:nvPicPr>
          <p:cNvPr id="3" name="Picture 2" descr="pesme nevinosti i iskustva - beha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9504" y="0"/>
            <a:ext cx="4464496" cy="61913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6237312"/>
            <a:ext cx="3491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err="1" smtClean="0">
                <a:latin typeface="Monotype Corsiva" pitchFamily="66" charset="0"/>
              </a:rPr>
              <a:t>Detinja</a:t>
            </a:r>
            <a:r>
              <a:rPr lang="en-GB" sz="2800" dirty="0" smtClean="0">
                <a:latin typeface="Monotype Corsiva" pitchFamily="66" charset="0"/>
              </a:rPr>
              <a:t> </a:t>
            </a:r>
            <a:r>
              <a:rPr lang="en-GB" sz="2800" dirty="0" err="1" smtClean="0">
                <a:latin typeface="Monotype Corsiva" pitchFamily="66" charset="0"/>
              </a:rPr>
              <a:t>radost</a:t>
            </a:r>
            <a:endParaRPr lang="en-GB" sz="2800" dirty="0"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08104" y="6211669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Monotype Corsiva" pitchFamily="66" charset="0"/>
              </a:rPr>
              <a:t>Behar</a:t>
            </a:r>
            <a:endParaRPr lang="en-GB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841</TotalTime>
  <Words>178</Words>
  <Application>Microsoft Office PowerPoint</Application>
  <PresentationFormat>On-screen Show (4:3)</PresentationFormat>
  <Paragraphs>41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Filozofski Fakultet u Beogradu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Literatura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Manja</dc:creator>
  <cp:lastModifiedBy>Manja</cp:lastModifiedBy>
  <cp:revision>52</cp:revision>
  <dcterms:created xsi:type="dcterms:W3CDTF">2012-10-30T09:56:26Z</dcterms:created>
  <dcterms:modified xsi:type="dcterms:W3CDTF">2012-10-31T12:42:44Z</dcterms:modified>
</cp:coreProperties>
</file>