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6" r:id="rId6"/>
    <p:sldId id="259" r:id="rId7"/>
    <p:sldId id="260" r:id="rId8"/>
    <p:sldId id="262" r:id="rId9"/>
    <p:sldId id="263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1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061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6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7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6698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4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3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115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9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2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0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C1B9928A-2147-4F32-B25C-089C1518E9B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4B28B58-6299-4CC7-A848-2D751D69A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70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DFDB9-F8C3-4E38-9B63-004F80F62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2" y="727969"/>
            <a:ext cx="9418320" cy="354219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br>
              <a:rPr lang="sr-Cyrl-RS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br>
              <a:rPr lang="sr-Cyrl-RS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br>
              <a:rPr lang="sr-Cyrl-RS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br>
              <a:rPr lang="sr-Cyrl-RS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sr-Latn-RS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PISA </a:t>
            </a:r>
            <a:r>
              <a:rPr lang="sr-Cyrl-RS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истраживање</a:t>
            </a:r>
            <a:br>
              <a:rPr lang="en-US" dirty="0"/>
            </a:br>
            <a:br>
              <a:rPr lang="en-US" dirty="0"/>
            </a:br>
            <a:r>
              <a:rPr lang="sr-Cyrl-RS" sz="2200" dirty="0"/>
              <a:t>Студенти: Катарина Иванић ПЕ 23/9</a:t>
            </a:r>
            <a:br>
              <a:rPr lang="sr-Cyrl-RS" sz="2200" dirty="0"/>
            </a:br>
            <a:r>
              <a:rPr lang="sr-Cyrl-RS" sz="2200" dirty="0"/>
              <a:t>               Светозар Лазић ПЕ 23/1</a:t>
            </a:r>
            <a:br>
              <a:rPr lang="sr-Cyrl-RS" sz="2200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40D01-BD40-4B72-992C-E2F956F58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1872" y="3941685"/>
            <a:ext cx="9418320" cy="2550555"/>
          </a:xfrm>
        </p:spPr>
        <p:txBody>
          <a:bodyPr>
            <a:norm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RS" sz="20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Универзитет у Београду</a:t>
            </a:r>
            <a:endParaRPr lang="en-US" sz="20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RS" sz="20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Филозофски факултет</a:t>
            </a:r>
            <a:endParaRPr lang="en-US" sz="20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RS" sz="20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Одељење за педагогију и андрагогију</a:t>
            </a:r>
            <a:endParaRPr lang="en-US" sz="20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r-Latn-RS" sz="20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Курс: „Статистика у истраживању образовања“</a:t>
            </a:r>
            <a:endParaRPr lang="en-US" sz="20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1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96DE9-FAA5-4BA1-B6E1-8A47A762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graph&#10;&#10;AI-generated content may be incorrect.">
            <a:extLst>
              <a:ext uri="{FF2B5EF4-FFF2-40B4-BE49-F238E27FC236}">
                <a16:creationId xmlns:a16="http://schemas.microsoft.com/office/drawing/2014/main" id="{302795D3-1032-457D-8E8C-DD86EF45BD7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1" y="156754"/>
            <a:ext cx="10674221" cy="63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9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EC4EA-B801-4461-9599-3414A8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28034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Парадокс среће и успеха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26FFA-1362-4C16-9435-C62850497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dirty="0"/>
              <a:t>Високи резултати не значе увек и веће задовољство</a:t>
            </a:r>
          </a:p>
          <a:p>
            <a:endParaRPr lang="sr-Cyrl-RS" sz="2000" dirty="0"/>
          </a:p>
          <a:p>
            <a:r>
              <a:rPr lang="sr-Cyrl-RS" sz="2000" dirty="0"/>
              <a:t>Источна Азија: </a:t>
            </a:r>
            <a:r>
              <a:rPr lang="sr-Cyrl-RS" sz="2000" b="1" dirty="0"/>
              <a:t>високи резултати, висока анксиозност</a:t>
            </a:r>
          </a:p>
          <a:p>
            <a:endParaRPr lang="sr-Cyrl-RS" sz="2000" dirty="0"/>
          </a:p>
          <a:p>
            <a:r>
              <a:rPr lang="sr-Cyrl-RS" sz="2000" dirty="0"/>
              <a:t>Финска: </a:t>
            </a:r>
            <a:r>
              <a:rPr lang="sr-Cyrl-RS" sz="2000" b="1" dirty="0"/>
              <a:t>равнотежа </a:t>
            </a:r>
            <a:r>
              <a:rPr lang="sr-Cyrl-RS" sz="2000" dirty="0"/>
              <a:t>између успеха и благостања</a:t>
            </a:r>
          </a:p>
          <a:p>
            <a:endParaRPr lang="sr-Cyrl-RS" sz="2000" dirty="0"/>
          </a:p>
          <a:p>
            <a:r>
              <a:rPr lang="sr-Cyrl-RS" sz="2000" dirty="0"/>
              <a:t>Поставља се питање: </a:t>
            </a:r>
            <a:r>
              <a:rPr lang="sr-Cyrl-RS" sz="2000" b="1" dirty="0"/>
              <a:t>Како постићи успех без губитка добробити ученика?</a:t>
            </a:r>
          </a:p>
        </p:txBody>
      </p:sp>
    </p:spTree>
    <p:extLst>
      <p:ext uri="{BB962C8B-B14F-4D97-AF65-F5344CB8AC3E}">
        <p14:creationId xmlns:p14="http://schemas.microsoft.com/office/powerpoint/2010/main" val="120945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67755-7E13-44CA-8744-4A232DA19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708438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ЗАКЉУЧАК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41390-A46A-4271-A5D9-F2907F16C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PISA </a:t>
            </a:r>
            <a:r>
              <a:rPr lang="sr-Cyrl-RS" sz="2000" dirty="0"/>
              <a:t>је </a:t>
            </a:r>
            <a:r>
              <a:rPr lang="sr-Cyrl-RS" sz="2000" b="1" dirty="0"/>
              <a:t>кључни инструмент за разумевање образовања </a:t>
            </a:r>
            <a:r>
              <a:rPr lang="sr-Cyrl-RS" sz="2000" dirty="0"/>
              <a:t>у 21. веку</a:t>
            </a:r>
          </a:p>
          <a:p>
            <a:r>
              <a:rPr lang="sr-Cyrl-RS" sz="2000" dirty="0"/>
              <a:t>Пружа </a:t>
            </a:r>
            <a:r>
              <a:rPr lang="sr-Cyrl-RS" sz="2000" b="1" dirty="0"/>
              <a:t>податке за реформе, иновације и поређења</a:t>
            </a:r>
          </a:p>
          <a:p>
            <a:r>
              <a:rPr lang="sr-Cyrl-RS" sz="2000" dirty="0"/>
              <a:t>Показује </a:t>
            </a:r>
            <a:r>
              <a:rPr lang="sr-Cyrl-RS" sz="2000" b="1" dirty="0"/>
              <a:t>везу </a:t>
            </a:r>
            <a:r>
              <a:rPr lang="sr-Cyrl-RS" sz="2000" dirty="0"/>
              <a:t>између</a:t>
            </a:r>
            <a:r>
              <a:rPr lang="sr-Cyrl-RS" sz="2000" b="1" dirty="0"/>
              <a:t> знања, мотивације и друштвених вредности</a:t>
            </a:r>
          </a:p>
          <a:p>
            <a:pPr marL="0" indent="0">
              <a:buNone/>
            </a:pPr>
            <a:endParaRPr lang="sr-Cyrl-RS" sz="2000" dirty="0"/>
          </a:p>
        </p:txBody>
      </p:sp>
    </p:spTree>
    <p:extLst>
      <p:ext uri="{BB962C8B-B14F-4D97-AF65-F5344CB8AC3E}">
        <p14:creationId xmlns:p14="http://schemas.microsoft.com/office/powerpoint/2010/main" val="31255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D22A-41B3-4422-8ED5-E63F36E28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i="0" dirty="0">
                <a:solidFill>
                  <a:srgbClr val="000000"/>
                </a:solidFill>
                <a:effectLst/>
                <a:latin typeface="Inter"/>
              </a:rPr>
              <a:t>Шта представља </a:t>
            </a:r>
            <a:r>
              <a:rPr lang="en-US" b="1" i="0" dirty="0">
                <a:solidFill>
                  <a:srgbClr val="000000"/>
                </a:solidFill>
                <a:effectLst/>
                <a:latin typeface="Inter"/>
              </a:rPr>
              <a:t>PISA </a:t>
            </a:r>
            <a:r>
              <a:rPr lang="sr-Cyrl-RS" b="1" i="0" dirty="0">
                <a:solidFill>
                  <a:srgbClr val="000000"/>
                </a:solidFill>
                <a:effectLst/>
                <a:latin typeface="Inter"/>
              </a:rPr>
              <a:t>истраживање?</a:t>
            </a:r>
            <a:br>
              <a:rPr lang="sr-Cyrl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DAD91-9162-4ED3-9DCE-B576FA7E6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b="1" dirty="0"/>
              <a:t>Међународни програм процене ученичких постигнућа </a:t>
            </a:r>
            <a:endParaRPr lang="sr-Cyrl-RS" sz="2000" dirty="0"/>
          </a:p>
          <a:p>
            <a:endParaRPr lang="sr-Cyrl-RS" sz="2000" dirty="0"/>
          </a:p>
          <a:p>
            <a:r>
              <a:rPr lang="sr-Cyrl-RS" sz="2000" dirty="0"/>
              <a:t>Мери </a:t>
            </a:r>
            <a:r>
              <a:rPr lang="sr-Cyrl-RS" sz="2000" b="1" dirty="0"/>
              <a:t>функционалну</a:t>
            </a:r>
            <a:r>
              <a:rPr lang="sr-Cyrl-RS" sz="2000" dirty="0"/>
              <a:t>, а не </a:t>
            </a:r>
            <a:r>
              <a:rPr lang="sr-Cyrl-RS" sz="2000" b="1" dirty="0"/>
              <a:t>школску</a:t>
            </a:r>
            <a:r>
              <a:rPr lang="sr-Cyrl-RS" sz="2000" dirty="0"/>
              <a:t> писменост</a:t>
            </a:r>
          </a:p>
          <a:p>
            <a:endParaRPr lang="sr-Cyrl-RS" sz="2000" dirty="0"/>
          </a:p>
          <a:p>
            <a:r>
              <a:rPr lang="sr-Cyrl-RS" sz="2000" dirty="0"/>
              <a:t>Обухвата области: читање, математика, наука</a:t>
            </a:r>
          </a:p>
          <a:p>
            <a:endParaRPr lang="sr-Cyrl-RS" sz="2000" dirty="0"/>
          </a:p>
          <a:p>
            <a:r>
              <a:rPr lang="sr-Cyrl-RS" sz="2000" dirty="0"/>
              <a:t>Циљ: </a:t>
            </a:r>
            <a:r>
              <a:rPr lang="sr-Cyrl-RS" sz="2000" b="1" dirty="0"/>
              <a:t>унапређење образовних система на основу доказа</a:t>
            </a:r>
          </a:p>
          <a:p>
            <a:endParaRPr lang="sr-Cyrl-RS" sz="2000" dirty="0"/>
          </a:p>
          <a:p>
            <a:r>
              <a:rPr lang="sr-Cyrl-RS" sz="2000" dirty="0"/>
              <a:t>Фокус: примена знања у стварним ситуацијама</a:t>
            </a:r>
          </a:p>
        </p:txBody>
      </p:sp>
    </p:spTree>
    <p:extLst>
      <p:ext uri="{BB962C8B-B14F-4D97-AF65-F5344CB8AC3E}">
        <p14:creationId xmlns:p14="http://schemas.microsoft.com/office/powerpoint/2010/main" val="132361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E0BD-39C2-4FAE-8824-2716CA0AE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-292962"/>
            <a:ext cx="9692640" cy="1606858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Сврха и значај </a:t>
            </a:r>
            <a:r>
              <a:rPr lang="en-US" b="1" dirty="0">
                <a:latin typeface="Inter"/>
              </a:rPr>
              <a:t>PISA </a:t>
            </a:r>
            <a:r>
              <a:rPr lang="sr-Cyrl-RS" b="1" dirty="0">
                <a:latin typeface="Inter"/>
              </a:rPr>
              <a:t>програма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D1B71-8853-4881-85E4-8791D00C5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dirty="0"/>
              <a:t>Омогућава </a:t>
            </a:r>
            <a:r>
              <a:rPr lang="sr-Cyrl-RS" sz="2000" b="1" dirty="0"/>
              <a:t>међународна поређења и праћење трендова</a:t>
            </a:r>
          </a:p>
          <a:p>
            <a:endParaRPr lang="sr-Cyrl-RS" sz="2000" dirty="0"/>
          </a:p>
          <a:p>
            <a:r>
              <a:rPr lang="sr-Cyrl-RS" sz="2000" dirty="0"/>
              <a:t>Помаже креирање образовних политика заснованих на подацима</a:t>
            </a:r>
          </a:p>
          <a:p>
            <a:endParaRPr lang="sr-Cyrl-RS" sz="2000" dirty="0"/>
          </a:p>
          <a:p>
            <a:r>
              <a:rPr lang="sr-Cyrl-RS" sz="2000" dirty="0"/>
              <a:t>Идентификује </a:t>
            </a:r>
            <a:r>
              <a:rPr lang="sr-Cyrl-RS" sz="2000" b="1" dirty="0"/>
              <a:t>успешне праксе и изазове </a:t>
            </a:r>
            <a:r>
              <a:rPr lang="sr-Cyrl-RS" sz="2000" dirty="0"/>
              <a:t>у образовању</a:t>
            </a:r>
          </a:p>
          <a:p>
            <a:endParaRPr lang="sr-Cyrl-RS" sz="2000" dirty="0"/>
          </a:p>
          <a:p>
            <a:r>
              <a:rPr lang="sr-Cyrl-RS" sz="2000" dirty="0"/>
              <a:t>Служи као </a:t>
            </a:r>
            <a:r>
              <a:rPr lang="sr-Cyrl-RS" sz="2000" b="1" dirty="0"/>
              <a:t>алат за процену правичности и квалитета система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670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B9913-DF04-4F55-935B-E3D7E9E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85991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Историјат и развој </a:t>
            </a:r>
            <a:r>
              <a:rPr lang="en-US" b="1" dirty="0">
                <a:latin typeface="Inter"/>
              </a:rPr>
              <a:t>PISA </a:t>
            </a:r>
            <a:r>
              <a:rPr lang="sr-Cyrl-RS" b="1" dirty="0">
                <a:latin typeface="Inter"/>
              </a:rPr>
              <a:t>програма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FC133-9ECF-4622-84F9-99D5D933E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000" dirty="0"/>
              <a:t>Идеја се развија 1990-их, званично покренуто 1997.</a:t>
            </a:r>
          </a:p>
          <a:p>
            <a:endParaRPr lang="sr-Cyrl-RS" sz="2000" dirty="0"/>
          </a:p>
          <a:p>
            <a:r>
              <a:rPr lang="sr-Cyrl-RS" sz="2000" dirty="0"/>
              <a:t>Први циклус 2000. (43 земље, фокус на читању)</a:t>
            </a:r>
          </a:p>
          <a:p>
            <a:endParaRPr lang="sr-Cyrl-RS" sz="2000" dirty="0"/>
          </a:p>
          <a:p>
            <a:r>
              <a:rPr lang="sr-Cyrl-RS" sz="2000" b="1" dirty="0"/>
              <a:t>Тестирање сваке 3 године</a:t>
            </a:r>
          </a:p>
          <a:p>
            <a:endParaRPr lang="sr-Cyrl-RS" sz="2000" dirty="0"/>
          </a:p>
          <a:p>
            <a:r>
              <a:rPr lang="sr-Cyrl-RS" sz="2000" dirty="0"/>
              <a:t>Нови домени: </a:t>
            </a:r>
            <a:r>
              <a:rPr lang="sr-Cyrl-RS" sz="2000" b="1" dirty="0"/>
              <a:t>финансијска писменост, колаборативно решавање, креативно мишљење</a:t>
            </a:r>
          </a:p>
          <a:p>
            <a:endParaRPr lang="sr-Cyrl-RS" sz="2000" dirty="0"/>
          </a:p>
          <a:p>
            <a:r>
              <a:rPr lang="sr-Cyrl-RS" sz="2000" dirty="0"/>
              <a:t>Од 2015. прелазак на </a:t>
            </a:r>
            <a:r>
              <a:rPr lang="sr-Cyrl-RS" sz="2000" b="1" dirty="0"/>
              <a:t>компјутерско</a:t>
            </a:r>
            <a:r>
              <a:rPr lang="sr-Cyrl-RS" sz="2000" dirty="0"/>
              <a:t> тестирање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125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7DE59-4099-4ADE-9D0A-7FC2FD940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graph of a test results&#10;&#10;AI-generated content may be incorrect.">
            <a:extLst>
              <a:ext uri="{FF2B5EF4-FFF2-40B4-BE49-F238E27FC236}">
                <a16:creationId xmlns:a16="http://schemas.microsoft.com/office/drawing/2014/main" id="{30CA0226-158B-4A31-961B-E002A071D0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27" y="270587"/>
            <a:ext cx="10814179" cy="64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5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4DF94-A06E-495D-948A-EFB56259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85991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Метологија и узорковање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55B08-FD66-4415-BFCF-21EECD0ED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RS" sz="2000" dirty="0"/>
              <a:t>Репрезентативан узорак петанестогодишњака </a:t>
            </a:r>
          </a:p>
          <a:p>
            <a:endParaRPr lang="sr-Cyrl-RS" sz="2000" dirty="0"/>
          </a:p>
          <a:p>
            <a:r>
              <a:rPr lang="sr-Cyrl-RS" sz="2000" b="1" dirty="0"/>
              <a:t>Двоетапно стратификовано узорковање </a:t>
            </a:r>
            <a:r>
              <a:rPr lang="sr-Cyrl-RS" sz="2000" dirty="0"/>
              <a:t>( школе           ученици)</a:t>
            </a:r>
          </a:p>
          <a:p>
            <a:endParaRPr lang="sr-Cyrl-RS" sz="2000" dirty="0"/>
          </a:p>
          <a:p>
            <a:r>
              <a:rPr lang="sr-Cyrl-RS" sz="2000" dirty="0"/>
              <a:t>Око 42 ученика по школи</a:t>
            </a:r>
          </a:p>
          <a:p>
            <a:endParaRPr lang="sr-Cyrl-RS" sz="2000" dirty="0"/>
          </a:p>
          <a:p>
            <a:r>
              <a:rPr lang="sr-Cyrl-RS" sz="2000" dirty="0"/>
              <a:t>Тест обухвата когнитивни део и упитнике за ученике и директоре</a:t>
            </a:r>
          </a:p>
          <a:p>
            <a:endParaRPr lang="sr-Cyrl-RS" sz="2000" dirty="0"/>
          </a:p>
          <a:p>
            <a:r>
              <a:rPr lang="sr-Cyrl-RS" sz="2000" dirty="0"/>
              <a:t>У Србији спроводи </a:t>
            </a:r>
            <a:r>
              <a:rPr lang="sr-Cyrl-RS" sz="2000" b="1" dirty="0"/>
              <a:t>Завод за вредновање квалитета образовања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B183901-4BC0-4931-8B7E-9BD875086B7F}"/>
              </a:ext>
            </a:extLst>
          </p:cNvPr>
          <p:cNvSpPr/>
          <p:nvPr/>
        </p:nvSpPr>
        <p:spPr>
          <a:xfrm>
            <a:off x="7528266" y="2894758"/>
            <a:ext cx="656947" cy="248575"/>
          </a:xfrm>
          <a:prstGeom prst="rightArrow">
            <a:avLst>
              <a:gd name="adj1" fmla="val 2857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5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EE55-FA5C-43CC-AA73-80B7B3306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903747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Обрада и анализа података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3DEE8-BEB4-4F6B-9D78-B381E1413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dirty="0"/>
              <a:t>Аутоматска и ручна (кодирана) обрада одговора</a:t>
            </a:r>
          </a:p>
          <a:p>
            <a:endParaRPr lang="sr-Cyrl-RS" sz="2000" dirty="0"/>
          </a:p>
          <a:p>
            <a:r>
              <a:rPr lang="sr-Cyrl-RS" sz="2000" b="1" dirty="0"/>
              <a:t>Пондерисање података</a:t>
            </a:r>
            <a:r>
              <a:rPr lang="sr-Cyrl-RS" sz="2000" dirty="0"/>
              <a:t> ради репрезентативности </a:t>
            </a:r>
          </a:p>
          <a:p>
            <a:endParaRPr lang="sr-Cyrl-RS" sz="2000" dirty="0"/>
          </a:p>
          <a:p>
            <a:r>
              <a:rPr lang="sr-Cyrl-RS" sz="2000" dirty="0"/>
              <a:t>Претварање резултата у </a:t>
            </a:r>
            <a:r>
              <a:rPr lang="en-US" sz="2000" b="1" dirty="0"/>
              <a:t>PISA </a:t>
            </a:r>
            <a:r>
              <a:rPr lang="sr-Cyrl-RS" sz="2000" b="1" dirty="0"/>
              <a:t>скалу поена</a:t>
            </a:r>
          </a:p>
          <a:p>
            <a:endParaRPr lang="sr-Cyrl-RS" sz="2000" dirty="0"/>
          </a:p>
          <a:p>
            <a:r>
              <a:rPr lang="sr-Cyrl-RS" sz="2000" dirty="0"/>
              <a:t>Извештаји садрже анализе и препоруке за </a:t>
            </a:r>
            <a:r>
              <a:rPr lang="sr-Cyrl-RS" sz="2000" b="1" dirty="0"/>
              <a:t>унапређење образовања</a:t>
            </a:r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  <a:p>
            <a:endParaRPr lang="sr-Cyrl-RS" sz="2000" dirty="0"/>
          </a:p>
        </p:txBody>
      </p:sp>
    </p:spTree>
    <p:extLst>
      <p:ext uri="{BB962C8B-B14F-4D97-AF65-F5344CB8AC3E}">
        <p14:creationId xmlns:p14="http://schemas.microsoft.com/office/powerpoint/2010/main" val="319426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B77-2D37-4C15-BBE0-0FFE7FC1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939257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Резултати и нивои постугнућа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56212-8C0C-432D-B408-ECAD16E54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RS" sz="2000" dirty="0"/>
              <a:t>Скала од 6 нивоа + испод Нивоа 1</a:t>
            </a:r>
          </a:p>
          <a:p>
            <a:endParaRPr lang="sr-Cyrl-RS" sz="2000" dirty="0"/>
          </a:p>
          <a:p>
            <a:r>
              <a:rPr lang="sr-Cyrl-RS" sz="2000" b="1" dirty="0"/>
              <a:t>Ниво 2 </a:t>
            </a:r>
            <a:r>
              <a:rPr lang="sr-Cyrl-RS" sz="2000" dirty="0"/>
              <a:t>= праг функционалне писмености</a:t>
            </a:r>
          </a:p>
          <a:p>
            <a:r>
              <a:rPr lang="sr-Cyrl-RS" sz="2000" b="1" dirty="0"/>
              <a:t>Испод Нивоа 2 </a:t>
            </a:r>
            <a:r>
              <a:rPr lang="sr-Cyrl-RS" sz="2000" dirty="0"/>
              <a:t>: ученици који имају потешкоће у примени знања</a:t>
            </a:r>
          </a:p>
          <a:p>
            <a:r>
              <a:rPr lang="sr-Cyrl-RS" sz="2000" b="1" dirty="0"/>
              <a:t>Нивои 3 – 4 </a:t>
            </a:r>
            <a:r>
              <a:rPr lang="sr-Cyrl-RS" sz="2000" dirty="0"/>
              <a:t>: просечни извођачи</a:t>
            </a:r>
          </a:p>
          <a:p>
            <a:r>
              <a:rPr lang="sr-Cyrl-RS" sz="2000" b="1" dirty="0"/>
              <a:t>Нивои 5 – 6 </a:t>
            </a:r>
            <a:r>
              <a:rPr lang="sr-Cyrl-RS" sz="2000" dirty="0"/>
              <a:t>: врхунски извођачи ( креативно и критишко мишљење)</a:t>
            </a:r>
          </a:p>
          <a:p>
            <a:endParaRPr lang="sr-Cyrl-RS" sz="2000" dirty="0"/>
          </a:p>
          <a:p>
            <a:r>
              <a:rPr lang="sr-Cyrl-RS" sz="2000" b="1" dirty="0"/>
              <a:t>Ранг земаља није суштина – важнији је проценат ученика по нивоима!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8290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4D37-BBB7-4BE9-A208-9A812583B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68236"/>
          </a:xfrm>
        </p:spPr>
        <p:txBody>
          <a:bodyPr/>
          <a:lstStyle/>
          <a:p>
            <a:pPr algn="ctr"/>
            <a:r>
              <a:rPr lang="sr-Cyrl-RS" b="1" dirty="0">
                <a:latin typeface="Inter"/>
              </a:rPr>
              <a:t>Психолошки и социолошки аспекти </a:t>
            </a:r>
            <a:endParaRPr lang="en-US" b="1" dirty="0">
              <a:latin typeface="Int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8530D-9FCA-46AC-AFEB-B396AC02A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PISA</a:t>
            </a:r>
            <a:r>
              <a:rPr lang="sr-Cyrl-RS" sz="2000" dirty="0"/>
              <a:t> анализира и </a:t>
            </a:r>
            <a:r>
              <a:rPr lang="sr-Cyrl-RS" sz="2000" b="1" dirty="0"/>
              <a:t>уверења, мотивацију и ставове ученика</a:t>
            </a:r>
          </a:p>
          <a:p>
            <a:endParaRPr lang="sr-Cyrl-RS" sz="2000" dirty="0"/>
          </a:p>
          <a:p>
            <a:r>
              <a:rPr lang="sr-Cyrl-RS" sz="2000" dirty="0"/>
              <a:t>Потврђен утицај „ </a:t>
            </a:r>
            <a:r>
              <a:rPr lang="sr-Cyrl-RS" sz="2000" b="1" dirty="0"/>
              <a:t>става о расту</a:t>
            </a:r>
            <a:r>
              <a:rPr lang="sr-Cyrl-RS" sz="2000" dirty="0"/>
              <a:t>“ (</a:t>
            </a:r>
            <a:r>
              <a:rPr lang="en-US" sz="2000" dirty="0"/>
              <a:t> growth mindset )</a:t>
            </a:r>
          </a:p>
          <a:p>
            <a:endParaRPr lang="sr-Cyrl-RS" sz="2000" dirty="0"/>
          </a:p>
          <a:p>
            <a:r>
              <a:rPr lang="sr-Cyrl-RS" sz="2000" dirty="0"/>
              <a:t>Ученици који верују у развој интелигенције постижу више </a:t>
            </a:r>
          </a:p>
          <a:p>
            <a:endParaRPr lang="sr-Cyrl-RS" sz="2000" dirty="0"/>
          </a:p>
          <a:p>
            <a:r>
              <a:rPr lang="sr-Cyrl-RS" sz="2000" dirty="0"/>
              <a:t>Веза између </a:t>
            </a:r>
            <a:r>
              <a:rPr lang="sr-Cyrl-RS" sz="2000" b="1" dirty="0"/>
              <a:t>психологије, благостања и постигнућа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447601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97</TotalTime>
  <Words>399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Century Schoolbook</vt:lpstr>
      <vt:lpstr>Inter</vt:lpstr>
      <vt:lpstr>Times New Roman</vt:lpstr>
      <vt:lpstr>Wingdings 2</vt:lpstr>
      <vt:lpstr>View</vt:lpstr>
      <vt:lpstr>      PISA истраживање  Студенти: Катарина Иванић ПЕ 23/9                Светозар Лазић ПЕ 23/1  </vt:lpstr>
      <vt:lpstr>Шта представља PISA истраживање? </vt:lpstr>
      <vt:lpstr>Сврха и значај PISA програма</vt:lpstr>
      <vt:lpstr>Историјат и развој PISA програма</vt:lpstr>
      <vt:lpstr>PowerPoint Presentation</vt:lpstr>
      <vt:lpstr>Метологија и узорковање</vt:lpstr>
      <vt:lpstr>Обрада и анализа података</vt:lpstr>
      <vt:lpstr>Резултати и нивои постугнућа</vt:lpstr>
      <vt:lpstr>Психолошки и социолошки аспекти </vt:lpstr>
      <vt:lpstr>PowerPoint Presentation</vt:lpstr>
      <vt:lpstr>Парадокс среће и успеха</vt:lpstr>
      <vt:lpstr>ЗАКЉУЧАК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 истраживање  Студенти: Катарина Иванић ПЕ 23/9                Светозар Лазић ПЕ 23/1</dc:title>
  <dc:creator>USER</dc:creator>
  <cp:lastModifiedBy>Katarina Ivanic</cp:lastModifiedBy>
  <cp:revision>6</cp:revision>
  <dcterms:created xsi:type="dcterms:W3CDTF">2025-11-13T14:52:27Z</dcterms:created>
  <dcterms:modified xsi:type="dcterms:W3CDTF">2025-11-21T17:38:06Z</dcterms:modified>
</cp:coreProperties>
</file>