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8"/>
  </p:notesMasterIdLst>
  <p:sldIdLst>
    <p:sldId id="256" r:id="rId2"/>
    <p:sldId id="257" r:id="rId3"/>
    <p:sldId id="258" r:id="rId4"/>
    <p:sldId id="260" r:id="rId5"/>
    <p:sldId id="261" r:id="rId6"/>
    <p:sldId id="335" r:id="rId7"/>
    <p:sldId id="262" r:id="rId8"/>
    <p:sldId id="263" r:id="rId9"/>
    <p:sldId id="264" r:id="rId10"/>
    <p:sldId id="329" r:id="rId11"/>
    <p:sldId id="265" r:id="rId12"/>
    <p:sldId id="269" r:id="rId13"/>
    <p:sldId id="336" r:id="rId14"/>
    <p:sldId id="275" r:id="rId15"/>
    <p:sldId id="316" r:id="rId16"/>
    <p:sldId id="274" r:id="rId17"/>
    <p:sldId id="308" r:id="rId18"/>
    <p:sldId id="309" r:id="rId19"/>
    <p:sldId id="317" r:id="rId20"/>
    <p:sldId id="270" r:id="rId21"/>
    <p:sldId id="272" r:id="rId22"/>
    <p:sldId id="303" r:id="rId23"/>
    <p:sldId id="304" r:id="rId24"/>
    <p:sldId id="313" r:id="rId25"/>
    <p:sldId id="305" r:id="rId26"/>
    <p:sldId id="268" r:id="rId27"/>
    <p:sldId id="278" r:id="rId28"/>
    <p:sldId id="315" r:id="rId29"/>
    <p:sldId id="330" r:id="rId30"/>
    <p:sldId id="266" r:id="rId31"/>
    <p:sldId id="281" r:id="rId32"/>
    <p:sldId id="282" r:id="rId33"/>
    <p:sldId id="283" r:id="rId34"/>
    <p:sldId id="285" r:id="rId35"/>
    <p:sldId id="284" r:id="rId36"/>
    <p:sldId id="286" r:id="rId37"/>
    <p:sldId id="279" r:id="rId38"/>
    <p:sldId id="293" r:id="rId39"/>
    <p:sldId id="294" r:id="rId40"/>
    <p:sldId id="299" r:id="rId41"/>
    <p:sldId id="298" r:id="rId42"/>
    <p:sldId id="297" r:id="rId43"/>
    <p:sldId id="296" r:id="rId44"/>
    <p:sldId id="295" r:id="rId45"/>
    <p:sldId id="300" r:id="rId46"/>
    <p:sldId id="331" r:id="rId47"/>
    <p:sldId id="332" r:id="rId48"/>
    <p:sldId id="333" r:id="rId49"/>
    <p:sldId id="334" r:id="rId50"/>
    <p:sldId id="290" r:id="rId51"/>
    <p:sldId id="318" r:id="rId52"/>
    <p:sldId id="327" r:id="rId53"/>
    <p:sldId id="319" r:id="rId54"/>
    <p:sldId id="321" r:id="rId55"/>
    <p:sldId id="323" r:id="rId56"/>
    <p:sldId id="32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D9BA9-3846-46A5-9C2C-AFE3393CAD8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00ED1-9E99-4381-B45C-50C0939FF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0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moj</a:t>
            </a:r>
            <a:r>
              <a:rPr lang="en-US" dirty="0" smtClean="0"/>
              <a:t> </a:t>
            </a:r>
            <a:r>
              <a:rPr lang="en-US" dirty="0" err="1" smtClean="0"/>
              <a:t>otac</a:t>
            </a:r>
            <a:r>
              <a:rPr lang="en-US" dirty="0" smtClean="0"/>
              <a:t> je bio </a:t>
            </a:r>
            <a:r>
              <a:rPr lang="en-US" dirty="0" err="1" smtClean="0"/>
              <a:t>dobar</a:t>
            </a:r>
            <a:r>
              <a:rPr lang="en-US" dirty="0" smtClean="0"/>
              <a:t> </a:t>
            </a:r>
            <a:r>
              <a:rPr lang="en-US" dirty="0" err="1" smtClean="0"/>
              <a:t>covek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00ED1-9E99-4381-B45C-50C0939FF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2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3529E47-052F-4BDB-AD8F-96BDD4F00F33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481C30-B944-484F-8C98-0736E4BB1F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960A9-5046-4384-B635-E3B70E75AFA9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664C7-C802-4248-B6F7-CF4654FC8D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7CEA7A-FEDC-437B-AE39-30DEA71E36F2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88073A5-ED29-49D5-98C5-2AF54DF61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0C923-9784-4F74-A177-210132500410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48458-C861-4BDA-985A-267EB0005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4FAA81-810C-47FF-BA14-2FF954A80910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A49C225-F6AA-4A94-8834-DDCA8AA98A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1E857-49A4-486F-BEB1-3AA065BC2282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1090-6BB2-4CC9-9347-015FFFC729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52FDE-ED80-46DE-958C-D7EEBB6346F1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A91E7-FCA9-434F-88AB-F8B221F174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31D88-FAE6-46E0-A593-74377E72F835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3D68D-2C6C-4669-937A-BE2BAD0E6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2F2CA-3E43-4519-97AE-7038E1FF8C3E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0A5AB-1139-4673-87BE-F99CD53FA0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B8B76-9F84-4CB2-B6DA-2E6748047C9E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8B0CDD-F98E-4BC0-805C-04EFAEC7FA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59B9D-8EFC-4494-82D5-6708DDB075EA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C4789-6E34-4B75-B944-D83F4DEE15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455DE9-8E90-4154-86BF-42C9713709A9}" type="datetimeFigureOut">
              <a:rPr lang="en-US" smtClean="0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960ACC-8B28-4153-BD5D-0A8A78842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MMPI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samoopisni</a:t>
            </a:r>
            <a:r>
              <a:rPr lang="en-US" dirty="0" smtClean="0"/>
              <a:t> </a:t>
            </a:r>
            <a:r>
              <a:rPr lang="en-US" dirty="0" err="1" smtClean="0"/>
              <a:t>inventar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sr-Latn-RS" dirty="0" smtClean="0"/>
              <a:t>č</a:t>
            </a:r>
            <a:r>
              <a:rPr lang="en-US" dirty="0" err="1" smtClean="0"/>
              <a:t>nosti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fontScale="92500" lnSpcReduction="10000"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P</a:t>
            </a:r>
            <a:r>
              <a:rPr lang="sr-Latn-RS" b="1" dirty="0"/>
              <a:t>rednosti </a:t>
            </a:r>
            <a:endParaRPr lang="sr-Latn-RS" b="1" dirty="0" smtClean="0"/>
          </a:p>
          <a:p>
            <a:pPr marL="365760" indent="-256032">
              <a:buFont typeface="Arial" pitchFamily="34" charset="0"/>
              <a:buChar char="•"/>
              <a:defRPr/>
            </a:pPr>
            <a:r>
              <a:rPr lang="sr-Latn-RS" dirty="0"/>
              <a:t>Empirijski upitnik- </a:t>
            </a:r>
            <a:r>
              <a:rPr lang="sr-Latn-RS" dirty="0" smtClean="0"/>
              <a:t>prevazilazi </a:t>
            </a:r>
            <a:r>
              <a:rPr lang="sr-Latn-RS" dirty="0"/>
              <a:t>problem tumačenja </a:t>
            </a:r>
            <a:r>
              <a:rPr lang="sr-Latn-RS" dirty="0" smtClean="0"/>
              <a:t>sadržaja, element </a:t>
            </a:r>
            <a:r>
              <a:rPr lang="sr-Latn-RS" dirty="0"/>
              <a:t>„projektivnosti“,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Skale validnosti- kontrola načina odgovaranja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Povezanost sa dijagnostičkom klasifikacijom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sr-Latn-RS" b="1" dirty="0" smtClean="0"/>
              <a:t>Nedostatci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Nepreciznost kriterijuma- slabost klasifikatornog sistema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Nedokazana nepovezanost sa sadržajem- najbolji upravo takvi ajtemi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Stav prema ispitivanju- kontrolne skale ne „koriguju“, samo kontrolišu način odgovaranja, ali višestruko značenje povišenja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Socijalno poželjni odgovori- mogućnost kontrole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Kulturološka zavisnost- traži prilagođavanje i sadržaja, ne samo normi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 smtClean="0"/>
              <a:t>Pouzdanost- vremensta stabilnost- state-trate kontraverza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dirty="0" smtClean="0">
              <a:solidFill>
                <a:schemeClr val="tx1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MMPI </a:t>
            </a:r>
            <a:r>
              <a:rPr lang="en-US" dirty="0"/>
              <a:t>(</a:t>
            </a:r>
            <a:r>
              <a:rPr lang="en-US" dirty="0" err="1"/>
              <a:t>Minesota</a:t>
            </a:r>
            <a:r>
              <a:rPr lang="en-US" dirty="0"/>
              <a:t> </a:t>
            </a:r>
            <a:r>
              <a:rPr lang="en-US" dirty="0" err="1"/>
              <a:t>Multifazni</a:t>
            </a:r>
            <a:r>
              <a:rPr lang="en-US" dirty="0"/>
              <a:t> </a:t>
            </a:r>
            <a:r>
              <a:rPr lang="en-US" dirty="0" err="1"/>
              <a:t>Personalni</a:t>
            </a:r>
            <a:r>
              <a:rPr lang="en-US" dirty="0"/>
              <a:t> </a:t>
            </a:r>
            <a:r>
              <a:rPr lang="en-US" dirty="0" err="1"/>
              <a:t>Inventar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7638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1" y="1719070"/>
            <a:ext cx="8763000" cy="4757929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err="1" smtClean="0"/>
              <a:t>Osamdesetih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 XX </a:t>
            </a:r>
            <a:r>
              <a:rPr lang="en-US" dirty="0" err="1" smtClean="0"/>
              <a:t>veka</a:t>
            </a:r>
            <a:r>
              <a:rPr lang="en-US" dirty="0" smtClean="0"/>
              <a:t> </a:t>
            </a:r>
            <a:r>
              <a:rPr lang="en-US" dirty="0" err="1" smtClean="0"/>
              <a:t>započet</a:t>
            </a:r>
            <a:r>
              <a:rPr lang="en-US" dirty="0" smtClean="0"/>
              <a:t> je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restandardizacije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 smtClean="0"/>
              <a:t>MMPI-2</a:t>
            </a:r>
            <a:r>
              <a:rPr lang="en-US" dirty="0" smtClean="0"/>
              <a:t> (Butcher, </a:t>
            </a:r>
            <a:r>
              <a:rPr lang="en-US" dirty="0" err="1" smtClean="0"/>
              <a:t>Dahlstrom</a:t>
            </a:r>
            <a:r>
              <a:rPr lang="en-US" dirty="0" smtClean="0"/>
              <a:t>, Graham, </a:t>
            </a:r>
            <a:r>
              <a:rPr lang="en-US" dirty="0" err="1" smtClean="0"/>
              <a:t>Tellegan</a:t>
            </a:r>
            <a:r>
              <a:rPr lang="en-US" dirty="0" smtClean="0"/>
              <a:t> i </a:t>
            </a:r>
            <a:r>
              <a:rPr lang="en-US" dirty="0" err="1" smtClean="0"/>
              <a:t>Kreamer</a:t>
            </a:r>
            <a:r>
              <a:rPr lang="en-US" dirty="0" smtClean="0"/>
              <a:t>, 1989)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504 ajtema</a:t>
            </a:r>
            <a:r>
              <a:rPr lang="sr-Latn-RS" dirty="0"/>
              <a:t>;</a:t>
            </a:r>
            <a:r>
              <a:rPr lang="sr-Latn-RS" dirty="0" smtClean="0"/>
              <a:t> Izbačeni </a:t>
            </a:r>
            <a:r>
              <a:rPr lang="sr-Latn-RS" dirty="0"/>
              <a:t>dupli </a:t>
            </a:r>
            <a:r>
              <a:rPr lang="sr-Latn-RS" dirty="0" smtClean="0"/>
              <a:t>ajtemi, većina zadržana, neki obrisani, neki promenjeni; N=2600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 smtClean="0"/>
              <a:t>MMPI-A</a:t>
            </a:r>
            <a:r>
              <a:rPr lang="en-US" dirty="0" smtClean="0"/>
              <a:t>, </a:t>
            </a:r>
            <a:r>
              <a:rPr lang="en-US" dirty="0" err="1" smtClean="0"/>
              <a:t>verzija</a:t>
            </a:r>
            <a:r>
              <a:rPr lang="en-US" dirty="0" smtClean="0"/>
              <a:t> za </a:t>
            </a:r>
            <a:r>
              <a:rPr lang="en-US" dirty="0" err="1" smtClean="0"/>
              <a:t>adolescente</a:t>
            </a:r>
            <a:r>
              <a:rPr lang="en-US" dirty="0" smtClean="0"/>
              <a:t> - (Butcher i </a:t>
            </a:r>
            <a:r>
              <a:rPr lang="en-US" dirty="0" err="1" smtClean="0"/>
              <a:t>sar</a:t>
            </a:r>
            <a:r>
              <a:rPr lang="en-US" dirty="0" smtClean="0"/>
              <a:t>., 1992)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održao</a:t>
            </a:r>
            <a:r>
              <a:rPr lang="en-US" dirty="0" smtClean="0"/>
              <a:t> </a:t>
            </a:r>
            <a:r>
              <a:rPr lang="en-US" dirty="0" err="1" smtClean="0"/>
              <a:t>kontinuitet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istraživanjima</a:t>
            </a:r>
            <a:r>
              <a:rPr lang="en-US" dirty="0" smtClean="0"/>
              <a:t> MMPI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trajala</a:t>
            </a:r>
            <a:r>
              <a:rPr lang="en-US" dirty="0" smtClean="0"/>
              <a:t> </a:t>
            </a:r>
            <a:r>
              <a:rPr lang="en-US" dirty="0" err="1" smtClean="0"/>
              <a:t>gotovo</a:t>
            </a:r>
            <a:r>
              <a:rPr lang="en-US" dirty="0" smtClean="0"/>
              <a:t> </a:t>
            </a:r>
            <a:r>
              <a:rPr lang="en-US" dirty="0" err="1" smtClean="0"/>
              <a:t>polovinu</a:t>
            </a:r>
            <a:r>
              <a:rPr lang="en-US" dirty="0" smtClean="0"/>
              <a:t> </a:t>
            </a:r>
            <a:r>
              <a:rPr lang="en-US" dirty="0" err="1" smtClean="0"/>
              <a:t>veka</a:t>
            </a:r>
            <a:r>
              <a:rPr lang="en-US" dirty="0" smtClean="0"/>
              <a:t>, </a:t>
            </a:r>
            <a:r>
              <a:rPr lang="en-US" dirty="0" err="1" smtClean="0"/>
              <a:t>minimizirane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 u </a:t>
            </a:r>
            <a:r>
              <a:rPr lang="en-US" dirty="0" err="1" smtClean="0"/>
              <a:t>kompoziciji</a:t>
            </a:r>
            <a:r>
              <a:rPr lang="en-US" dirty="0" smtClean="0"/>
              <a:t> </a:t>
            </a:r>
            <a:r>
              <a:rPr lang="en-US" dirty="0" err="1" smtClean="0"/>
              <a:t>originalnih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validnosti</a:t>
            </a:r>
            <a:endParaRPr lang="sr-Latn-R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sr-Latn-RS" b="1" dirty="0" smtClean="0"/>
              <a:t>Novine</a:t>
            </a:r>
          </a:p>
          <a:p>
            <a:r>
              <a:rPr lang="en-US" dirty="0" smtClean="0"/>
              <a:t>Nov, </a:t>
            </a:r>
            <a:r>
              <a:rPr lang="en-US" dirty="0" err="1" smtClean="0"/>
              <a:t>savremeni</a:t>
            </a:r>
            <a:r>
              <a:rPr lang="en-US" dirty="0" smtClean="0"/>
              <a:t> </a:t>
            </a:r>
            <a:r>
              <a:rPr lang="en-US" dirty="0" err="1" smtClean="0"/>
              <a:t>uzorak</a:t>
            </a:r>
            <a:r>
              <a:rPr lang="en-US" dirty="0" smtClean="0"/>
              <a:t> za </a:t>
            </a:r>
            <a:r>
              <a:rPr lang="en-US" dirty="0" err="1" smtClean="0"/>
              <a:t>standardizaciju</a:t>
            </a:r>
            <a:endParaRPr lang="en-US" dirty="0" smtClean="0"/>
          </a:p>
          <a:p>
            <a:r>
              <a:rPr lang="en-US" dirty="0" err="1" smtClean="0"/>
              <a:t>Ajtemi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savremeniji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 </a:t>
            </a:r>
            <a:r>
              <a:rPr lang="en-US" dirty="0" err="1" smtClean="0"/>
              <a:t>testa</a:t>
            </a:r>
            <a:endParaRPr lang="en-US" dirty="0" smtClean="0"/>
          </a:p>
          <a:p>
            <a:r>
              <a:rPr lang="en-US" dirty="0" err="1" smtClean="0"/>
              <a:t>Unapredjene</a:t>
            </a:r>
            <a:r>
              <a:rPr lang="en-US" dirty="0" smtClean="0"/>
              <a:t> </a:t>
            </a:r>
            <a:r>
              <a:rPr lang="en-US" dirty="0" err="1" smtClean="0"/>
              <a:t>metrijske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testa</a:t>
            </a:r>
            <a:r>
              <a:rPr lang="en-US" dirty="0" smtClean="0"/>
              <a:t>, </a:t>
            </a:r>
            <a:r>
              <a:rPr lang="en-US" dirty="0" err="1" smtClean="0"/>
              <a:t>linerani</a:t>
            </a:r>
            <a:r>
              <a:rPr lang="en-US" dirty="0" smtClean="0"/>
              <a:t> T </a:t>
            </a:r>
            <a:r>
              <a:rPr lang="en-US" dirty="0" err="1" smtClean="0"/>
              <a:t>skorovi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zamenjeni</a:t>
            </a:r>
            <a:r>
              <a:rPr lang="en-US" dirty="0" smtClean="0"/>
              <a:t> </a:t>
            </a:r>
            <a:r>
              <a:rPr lang="en-US" dirty="0" err="1" smtClean="0"/>
              <a:t>normali</a:t>
            </a:r>
            <a:r>
              <a:rPr lang="sr-Latn-RS" dirty="0" smtClean="0"/>
              <a:t>z</a:t>
            </a:r>
            <a:r>
              <a:rPr lang="en-US" dirty="0" err="1" smtClean="0"/>
              <a:t>ovanim</a:t>
            </a:r>
            <a:r>
              <a:rPr lang="en-US" dirty="0" smtClean="0"/>
              <a:t> T </a:t>
            </a:r>
            <a:r>
              <a:rPr lang="en-US" dirty="0" err="1" smtClean="0"/>
              <a:t>skorovima</a:t>
            </a:r>
            <a:endParaRPr lang="en-US" dirty="0" smtClean="0"/>
          </a:p>
          <a:p>
            <a:r>
              <a:rPr lang="en-US" dirty="0" err="1" smtClean="0"/>
              <a:t>Dodatne</a:t>
            </a:r>
            <a:r>
              <a:rPr lang="en-US" dirty="0" smtClean="0"/>
              <a:t> </a:t>
            </a:r>
            <a:r>
              <a:rPr lang="en-US" dirty="0" err="1" smtClean="0"/>
              <a:t>skale</a:t>
            </a:r>
            <a:endParaRPr lang="sr-Latn-R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MMPI-2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81000" y="1719071"/>
            <a:ext cx="8407892" cy="4407408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laganja</a:t>
            </a:r>
            <a:r>
              <a:rPr lang="en-US" dirty="0" smtClean="0"/>
              <a:t> L- </a:t>
            </a:r>
            <a:r>
              <a:rPr lang="en-US" dirty="0" err="1" smtClean="0"/>
              <a:t>naivnost</a:t>
            </a:r>
            <a:r>
              <a:rPr lang="sr-Latn-RS" dirty="0" smtClean="0"/>
              <a:t>, rigidnost</a:t>
            </a:r>
            <a:endParaRPr lang="en-U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retkih</a:t>
            </a:r>
            <a:r>
              <a:rPr lang="en-US" dirty="0" smtClean="0"/>
              <a:t> </a:t>
            </a:r>
            <a:r>
              <a:rPr lang="en-US" dirty="0" err="1" smtClean="0"/>
              <a:t>odgovora</a:t>
            </a:r>
            <a:r>
              <a:rPr lang="en-US" dirty="0" smtClean="0"/>
              <a:t> F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konfuznost</a:t>
            </a:r>
            <a:r>
              <a:rPr lang="en-US" dirty="0" smtClean="0"/>
              <a:t>, </a:t>
            </a:r>
            <a:r>
              <a:rPr lang="en-US" dirty="0" err="1" smtClean="0"/>
              <a:t>nerazumevanje</a:t>
            </a:r>
            <a:r>
              <a:rPr lang="en-US" dirty="0" smtClean="0"/>
              <a:t>, </a:t>
            </a:r>
            <a:r>
              <a:rPr lang="en-US" dirty="0" err="1" smtClean="0"/>
              <a:t>psiho</a:t>
            </a:r>
            <a:r>
              <a:rPr lang="sr-Latn-RS" dirty="0" smtClean="0"/>
              <a:t>tičnost ili simulacija</a:t>
            </a:r>
            <a:endParaRPr lang="en-U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K </a:t>
            </a:r>
            <a:r>
              <a:rPr lang="en-US" dirty="0" err="1" smtClean="0"/>
              <a:t>skala</a:t>
            </a:r>
            <a:r>
              <a:rPr lang="en-US" dirty="0" smtClean="0"/>
              <a:t> plus K </a:t>
            </a:r>
            <a:r>
              <a:rPr lang="en-US" dirty="0" err="1" smtClean="0"/>
              <a:t>korekcija</a:t>
            </a:r>
            <a:r>
              <a:rPr lang="en-US" dirty="0" smtClean="0"/>
              <a:t> (</a:t>
            </a:r>
            <a:r>
              <a:rPr lang="en-US" dirty="0" err="1" smtClean="0"/>
              <a:t>opciono</a:t>
            </a:r>
            <a:r>
              <a:rPr lang="en-US" dirty="0" smtClean="0"/>
              <a:t>)- </a:t>
            </a:r>
            <a:r>
              <a:rPr lang="en-US" dirty="0" err="1" smtClean="0"/>
              <a:t>odbrane</a:t>
            </a:r>
            <a:r>
              <a:rPr lang="sr-Latn-RS" dirty="0" smtClean="0"/>
              <a:t>, nespremnost na otvaranje</a:t>
            </a:r>
            <a:endParaRPr lang="en-U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 err="1" smtClean="0"/>
              <a:t>Nove</a:t>
            </a:r>
            <a:r>
              <a:rPr lang="en-US" dirty="0" smtClean="0"/>
              <a:t> </a:t>
            </a:r>
            <a:r>
              <a:rPr lang="en-US" b="1" dirty="0" err="1" smtClean="0"/>
              <a:t>skale</a:t>
            </a:r>
            <a:r>
              <a:rPr lang="en-US" b="1" dirty="0" smtClean="0"/>
              <a:t> </a:t>
            </a:r>
            <a:r>
              <a:rPr lang="en-US" b="1" dirty="0" err="1" smtClean="0"/>
              <a:t>validnosti</a:t>
            </a:r>
            <a:r>
              <a:rPr lang="en-US" dirty="0" smtClean="0"/>
              <a:t>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 2"/>
              <a:buChar char=""/>
              <a:defRPr/>
            </a:pPr>
            <a:r>
              <a:rPr lang="en-US" dirty="0" err="1" smtClean="0"/>
              <a:t>Fb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endParaRPr lang="en-US" dirty="0" smtClean="0"/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 2"/>
              <a:buChar char=""/>
              <a:defRPr/>
            </a:pPr>
            <a:r>
              <a:rPr lang="en-US" dirty="0" err="1" smtClean="0"/>
              <a:t>Fp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endParaRPr lang="en-US" dirty="0" smtClean="0"/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 2"/>
              <a:buChar char=""/>
              <a:defRPr/>
            </a:pPr>
            <a:r>
              <a:rPr lang="en-US" dirty="0" smtClean="0"/>
              <a:t>VRIN </a:t>
            </a:r>
            <a:r>
              <a:rPr lang="en-US" dirty="0" err="1" smtClean="0"/>
              <a:t>i</a:t>
            </a:r>
            <a:r>
              <a:rPr lang="en-US" dirty="0" smtClean="0"/>
              <a:t> TRIN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 2"/>
              <a:buChar char=""/>
              <a:defRPr/>
            </a:pPr>
            <a:r>
              <a:rPr lang="en-US" dirty="0" smtClean="0"/>
              <a:t>F-K </a:t>
            </a:r>
            <a:r>
              <a:rPr lang="en-US" dirty="0" err="1" smtClean="0"/>
              <a:t>indeks</a:t>
            </a:r>
            <a:r>
              <a:rPr lang="en-US" dirty="0" smtClean="0"/>
              <a:t> (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disimulacije</a:t>
            </a:r>
            <a:r>
              <a:rPr lang="en-US" dirty="0" smtClean="0"/>
              <a:t>)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 2"/>
              <a:buChar char=""/>
              <a:defRPr/>
            </a:pPr>
            <a:r>
              <a:rPr lang="en-US" dirty="0" smtClean="0"/>
              <a:t>S (</a:t>
            </a:r>
            <a:r>
              <a:rPr lang="en-US" dirty="0" err="1" smtClean="0"/>
              <a:t>Superlativ</a:t>
            </a:r>
            <a:r>
              <a:rPr lang="en-US" dirty="0" smtClean="0"/>
              <a:t>) </a:t>
            </a:r>
            <a:r>
              <a:rPr lang="en-US" dirty="0" err="1" smtClean="0"/>
              <a:t>skala</a:t>
            </a:r>
            <a:endParaRPr lang="en-US" dirty="0" smtClean="0"/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 2"/>
              <a:buChar char=""/>
              <a:defRPr/>
            </a:pPr>
            <a:endParaRPr lang="en-US" dirty="0" smtClean="0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Skale validnosti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1372"/>
            <a:ext cx="7467600" cy="47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9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81199"/>
            <a:ext cx="8407893" cy="4145279"/>
          </a:xfrm>
        </p:spPr>
        <p:txBody>
          <a:bodyPr rtlCol="0"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K skala meri stepen ispitanikove psihološke defanazivnosti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</a:t>
            </a:r>
            <a:r>
              <a:rPr lang="x-none" dirty="0" smtClean="0"/>
              <a:t>jtemi su izabrani po tome što su razlikovali grupu psihijatrijskih pacijenata sa “normalnim” MMPI profilom od grupe “stv</a:t>
            </a:r>
            <a:r>
              <a:rPr lang="en-US" dirty="0" smtClean="0"/>
              <a:t>a</a:t>
            </a:r>
            <a:r>
              <a:rPr lang="x-none" dirty="0" smtClean="0"/>
              <a:t>rno” normalnih sa normalnim MMPI profilom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P</a:t>
            </a:r>
            <a:r>
              <a:rPr lang="x-none" dirty="0" smtClean="0"/>
              <a:t>očela da se primenjuje K korekcija;</a:t>
            </a:r>
            <a:r>
              <a:rPr lang="en-US" dirty="0" smtClean="0"/>
              <a:t> </a:t>
            </a:r>
            <a:r>
              <a:rPr lang="x-none" dirty="0" smtClean="0"/>
              <a:t>u </a:t>
            </a:r>
            <a:r>
              <a:rPr lang="x-none" smtClean="0"/>
              <a:t>osnovi je</a:t>
            </a:r>
            <a:r>
              <a:rPr lang="sr-Latn-RS" dirty="0" smtClean="0"/>
              <a:t> </a:t>
            </a:r>
            <a:r>
              <a:rPr lang="x-none" smtClean="0"/>
              <a:t>logika </a:t>
            </a:r>
            <a:r>
              <a:rPr lang="x-none" dirty="0" smtClean="0"/>
              <a:t>je da ako su neke od kliničkih skala </a:t>
            </a:r>
            <a:r>
              <a:rPr lang="x-none" smtClean="0"/>
              <a:t>snižene zbog </a:t>
            </a:r>
            <a:r>
              <a:rPr lang="x-none" dirty="0" smtClean="0"/>
              <a:t>defanizivnog </a:t>
            </a:r>
            <a:r>
              <a:rPr lang="x-none" smtClean="0"/>
              <a:t>odgovaranja ispitanika,K </a:t>
            </a:r>
            <a:r>
              <a:rPr lang="x-none" dirty="0" smtClean="0"/>
              <a:t>korekcijom dobijamo “precizniji” profil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x-none" dirty="0" smtClean="0"/>
              <a:t>SKALE VALIDNOSTI</a:t>
            </a:r>
            <a:br>
              <a:rPr lang="x-none" dirty="0" smtClean="0"/>
            </a:br>
            <a:r>
              <a:rPr lang="x-none" dirty="0" smtClean="0"/>
              <a:t>K skala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x-none" dirty="0" smtClean="0"/>
              <a:t>riginalno ajtemi za ovu skalu birani su na osnovu male </a:t>
            </a:r>
            <a:r>
              <a:rPr lang="x-none" smtClean="0"/>
              <a:t>stope </a:t>
            </a:r>
            <a:r>
              <a:rPr lang="sr-Latn-RS" dirty="0" smtClean="0"/>
              <a:t>„DA“ odgovora</a:t>
            </a:r>
            <a:r>
              <a:rPr lang="x-none" smtClean="0"/>
              <a:t> </a:t>
            </a:r>
            <a:r>
              <a:rPr lang="x-none" dirty="0" smtClean="0"/>
              <a:t>(ispod 10%) u uzorku “Minesota normalnih”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</a:t>
            </a:r>
            <a:r>
              <a:rPr lang="x-none" smtClean="0"/>
              <a:t>tatistički retk</a:t>
            </a:r>
            <a:r>
              <a:rPr lang="en-US" dirty="0" smtClean="0"/>
              <a:t>i</a:t>
            </a:r>
            <a:r>
              <a:rPr lang="x-none" smtClean="0"/>
              <a:t> </a:t>
            </a:r>
            <a:r>
              <a:rPr lang="en-US" dirty="0" err="1" smtClean="0"/>
              <a:t>odgovori</a:t>
            </a:r>
            <a:r>
              <a:rPr lang="en-US" dirty="0" smtClean="0"/>
              <a:t> -</a:t>
            </a:r>
            <a:r>
              <a:rPr lang="x-none" smtClean="0"/>
              <a:t> odražava</a:t>
            </a:r>
            <a:r>
              <a:rPr lang="en-US" dirty="0" err="1" smtClean="0"/>
              <a:t>ju</a:t>
            </a:r>
            <a:r>
              <a:rPr lang="x-none" smtClean="0"/>
              <a:t> </a:t>
            </a:r>
            <a:r>
              <a:rPr lang="x-none" dirty="0" smtClean="0"/>
              <a:t>neku vrstu devijantnosti ili nekonvencionalnost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x-none" smtClean="0"/>
              <a:t>ovišeni </a:t>
            </a:r>
            <a:r>
              <a:rPr lang="x-none" dirty="0" smtClean="0"/>
              <a:t>F skorovi u kliničkoj populaciji ukazuju na distres i ozbiljnost psihopatologije</a:t>
            </a:r>
            <a:r>
              <a:rPr lang="x-none" smtClean="0"/>
              <a:t>, </a:t>
            </a:r>
            <a:r>
              <a:rPr lang="sr-Latn-RS" dirty="0" smtClean="0"/>
              <a:t>ali i </a:t>
            </a:r>
            <a:r>
              <a:rPr lang="x-none" smtClean="0"/>
              <a:t>moguć</a:t>
            </a:r>
            <a:r>
              <a:rPr lang="sr-Latn-RS" dirty="0" smtClean="0"/>
              <a:t>u</a:t>
            </a:r>
            <a:r>
              <a:rPr lang="x-none" smtClean="0"/>
              <a:t> </a:t>
            </a:r>
            <a:r>
              <a:rPr lang="x-none" dirty="0" smtClean="0"/>
              <a:t>namernu agravaciju ili simulaciju patologije ili teškoće u čitanju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x-none" dirty="0" smtClean="0"/>
              <a:t>iski skorovi (&lt;50) ukazuju na konvencionalnost, tendenciju da se negira distres ili bilo kakva abnormalnost (posebno ako su L i K povišeni</a:t>
            </a:r>
            <a:r>
              <a:rPr lang="x-none" smtClean="0"/>
              <a:t>), tendenciju </a:t>
            </a:r>
            <a:r>
              <a:rPr lang="x-none" dirty="0" smtClean="0"/>
              <a:t>poricanja</a:t>
            </a:r>
            <a:r>
              <a:rPr lang="x-none" smtClean="0"/>
              <a:t>, minimizacij</a:t>
            </a:r>
            <a:r>
              <a:rPr lang="sr-Latn-RS" dirty="0" smtClean="0"/>
              <a:t>e</a:t>
            </a:r>
            <a:r>
              <a:rPr lang="x-none" smtClean="0"/>
              <a:t> </a:t>
            </a:r>
            <a:r>
              <a:rPr lang="x-none" dirty="0" smtClean="0"/>
              <a:t>teškoća</a:t>
            </a:r>
            <a:r>
              <a:rPr lang="x-none" smtClean="0"/>
              <a:t>,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x-none" dirty="0" smtClean="0"/>
              <a:t>F skala – skala neuobičajenog odgovaranja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0999" y="2057399"/>
            <a:ext cx="8229601" cy="4069079"/>
          </a:xfrm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 smtClean="0"/>
              <a:t>F </a:t>
            </a:r>
            <a:r>
              <a:rPr lang="en-US" b="1" dirty="0" err="1" smtClean="0"/>
              <a:t>skala</a:t>
            </a:r>
            <a:r>
              <a:rPr lang="en-US" b="1" dirty="0" smtClean="0"/>
              <a:t> </a:t>
            </a:r>
            <a:r>
              <a:rPr lang="en-US" dirty="0" err="1" smtClean="0"/>
              <a:t>izvedena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prvih</a:t>
            </a:r>
            <a:r>
              <a:rPr lang="en-US" dirty="0" smtClean="0"/>
              <a:t> 370 </a:t>
            </a:r>
            <a:r>
              <a:rPr lang="en-US" dirty="0" err="1" smtClean="0"/>
              <a:t>pitanja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MMPI-2</a:t>
            </a:r>
            <a:r>
              <a:rPr lang="sr-Latn-RS" dirty="0" smtClean="0"/>
              <a:t>-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povišena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psihijatrijskih</a:t>
            </a:r>
            <a:r>
              <a:rPr lang="en-US" dirty="0" smtClean="0"/>
              <a:t> </a:t>
            </a:r>
            <a:r>
              <a:rPr lang="en-US" dirty="0" err="1" smtClean="0"/>
              <a:t>pacijenata</a:t>
            </a:r>
            <a:endParaRPr lang="en-US" i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 err="1" smtClean="0"/>
              <a:t>Fb</a:t>
            </a:r>
            <a:r>
              <a:rPr lang="en-US" b="1" dirty="0" smtClean="0"/>
              <a:t> </a:t>
            </a:r>
            <a:r>
              <a:rPr lang="en-US" b="1" dirty="0" err="1" smtClean="0"/>
              <a:t>skala</a:t>
            </a:r>
            <a:r>
              <a:rPr lang="en-US" dirty="0" smtClean="0"/>
              <a:t> “F back”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proverava</a:t>
            </a:r>
            <a:r>
              <a:rPr lang="en-US" dirty="0" smtClean="0"/>
              <a:t> </a:t>
            </a:r>
            <a:r>
              <a:rPr lang="en-US" dirty="0" err="1" smtClean="0"/>
              <a:t>validnost</a:t>
            </a:r>
            <a:r>
              <a:rPr lang="en-US" dirty="0" smtClean="0"/>
              <a:t> </a:t>
            </a:r>
            <a:r>
              <a:rPr lang="en-US" dirty="0" err="1" smtClean="0"/>
              <a:t>odgovaranja</a:t>
            </a:r>
            <a:r>
              <a:rPr lang="en-US" dirty="0" smtClean="0"/>
              <a:t> u </a:t>
            </a:r>
            <a:r>
              <a:rPr lang="en-US" dirty="0" err="1" smtClean="0"/>
              <a:t>drugoj</a:t>
            </a:r>
            <a:r>
              <a:rPr lang="en-US" dirty="0" smtClean="0"/>
              <a:t> </a:t>
            </a:r>
            <a:r>
              <a:rPr lang="en-US" dirty="0" err="1" smtClean="0"/>
              <a:t>polovini</a:t>
            </a:r>
            <a:r>
              <a:rPr lang="en-US" dirty="0" smtClean="0"/>
              <a:t> </a:t>
            </a:r>
            <a:r>
              <a:rPr lang="en-US" dirty="0" err="1" smtClean="0"/>
              <a:t>testa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poslednjih</a:t>
            </a:r>
            <a:r>
              <a:rPr lang="en-US" dirty="0" smtClean="0"/>
              <a:t> 197 </a:t>
            </a:r>
            <a:r>
              <a:rPr lang="en-US" dirty="0" err="1" smtClean="0"/>
              <a:t>ajtema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je </a:t>
            </a:r>
            <a:r>
              <a:rPr lang="en-US" dirty="0" err="1" smtClean="0"/>
              <a:t>mogu</a:t>
            </a:r>
            <a:r>
              <a:rPr lang="sr-Latn-RS" dirty="0" smtClean="0"/>
              <a:t>ć</a:t>
            </a:r>
            <a:r>
              <a:rPr lang="en-US" dirty="0" smtClean="0"/>
              <a:t>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ispitanik</a:t>
            </a:r>
            <a:r>
              <a:rPr lang="en-US" dirty="0" smtClean="0"/>
              <a:t> </a:t>
            </a:r>
            <a:r>
              <a:rPr lang="en-US" dirty="0" err="1" smtClean="0"/>
              <a:t>započne</a:t>
            </a:r>
            <a:r>
              <a:rPr lang="en-US" dirty="0" smtClean="0"/>
              <a:t> </a:t>
            </a:r>
            <a:r>
              <a:rPr lang="en-US" dirty="0" err="1" smtClean="0"/>
              <a:t>adekvatno</a:t>
            </a:r>
            <a:r>
              <a:rPr lang="en-US" dirty="0" smtClean="0"/>
              <a:t> </a:t>
            </a:r>
            <a:r>
              <a:rPr lang="sr-Latn-RS" dirty="0" smtClean="0"/>
              <a:t>da </a:t>
            </a:r>
            <a:r>
              <a:rPr lang="en-US" dirty="0" err="1" smtClean="0"/>
              <a:t>odgovara</a:t>
            </a:r>
            <a:r>
              <a:rPr lang="sr-Latn-RS" dirty="0" smtClean="0"/>
              <a:t>, </a:t>
            </a:r>
            <a:r>
              <a:rPr lang="en-US" dirty="0" smtClean="0"/>
              <a:t>a</a:t>
            </a:r>
            <a:r>
              <a:rPr lang="sr-Latn-R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u </a:t>
            </a:r>
            <a:r>
              <a:rPr lang="en-US" dirty="0" err="1" smtClean="0"/>
              <a:t>drugoj</a:t>
            </a:r>
            <a:r>
              <a:rPr lang="en-US" dirty="0" smtClean="0"/>
              <a:t> </a:t>
            </a:r>
            <a:r>
              <a:rPr lang="en-US" dirty="0" err="1" smtClean="0"/>
              <a:t>polovini</a:t>
            </a:r>
            <a:r>
              <a:rPr lang="en-US" dirty="0" smtClean="0"/>
              <a:t> </a:t>
            </a:r>
            <a:r>
              <a:rPr lang="en-US" dirty="0" err="1" smtClean="0"/>
              <a:t>testa</a:t>
            </a:r>
            <a:r>
              <a:rPr lang="en-US" dirty="0" smtClean="0"/>
              <a:t> </a:t>
            </a:r>
            <a:r>
              <a:rPr lang="en-US" dirty="0" err="1" smtClean="0"/>
              <a:t>počne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nevalidno</a:t>
            </a:r>
            <a:r>
              <a:rPr lang="en-US" dirty="0" smtClean="0"/>
              <a:t> </a:t>
            </a:r>
            <a:r>
              <a:rPr lang="en-US" dirty="0" err="1" smtClean="0"/>
              <a:t>odgovara</a:t>
            </a:r>
            <a:endParaRPr lang="sr-Latn-RS" dirty="0" smtClean="0"/>
          </a:p>
          <a:p>
            <a:r>
              <a:rPr lang="en-US" b="1" dirty="0" err="1" smtClean="0"/>
              <a:t>Fp</a:t>
            </a:r>
            <a:r>
              <a:rPr lang="en-US" b="1" dirty="0" smtClean="0"/>
              <a:t> </a:t>
            </a:r>
            <a:r>
              <a:rPr lang="en-US" dirty="0" smtClean="0"/>
              <a:t>(Infrequency-Psychopathology) </a:t>
            </a:r>
            <a:r>
              <a:rPr lang="en-US" dirty="0" err="1" smtClean="0"/>
              <a:t>skala</a:t>
            </a:r>
            <a:r>
              <a:rPr lang="sr-Latn-RS" dirty="0" smtClean="0"/>
              <a:t>- </a:t>
            </a:r>
            <a:r>
              <a:rPr lang="en-US" dirty="0" err="1" smtClean="0"/>
              <a:t>često</a:t>
            </a:r>
            <a:r>
              <a:rPr lang="en-US" dirty="0" smtClean="0"/>
              <a:t> je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razlikovati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sa </a:t>
            </a:r>
            <a:r>
              <a:rPr lang="en-US" dirty="0" err="1" smtClean="0"/>
              <a:t>stvarno</a:t>
            </a:r>
            <a:r>
              <a:rPr lang="en-US" dirty="0" smtClean="0"/>
              <a:t> </a:t>
            </a:r>
            <a:r>
              <a:rPr lang="en-US" dirty="0" err="1" smtClean="0"/>
              <a:t>ozbiljnom</a:t>
            </a:r>
            <a:r>
              <a:rPr lang="en-US" dirty="0" smtClean="0"/>
              <a:t> </a:t>
            </a:r>
            <a:r>
              <a:rPr lang="en-US" dirty="0" err="1" smtClean="0"/>
              <a:t>patologijom</a:t>
            </a:r>
            <a:r>
              <a:rPr lang="en-US" dirty="0" smtClean="0"/>
              <a:t> od </a:t>
            </a:r>
            <a:r>
              <a:rPr lang="en-US" dirty="0" err="1" smtClean="0"/>
              <a:t>onih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</a:t>
            </a:r>
            <a:r>
              <a:rPr lang="sr-Latn-RS" dirty="0" smtClean="0"/>
              <a:t> dodatno</a:t>
            </a:r>
            <a:r>
              <a:rPr lang="en-US" dirty="0" smtClean="0"/>
              <a:t> </a:t>
            </a:r>
            <a:r>
              <a:rPr lang="en-US" dirty="0" err="1" smtClean="0"/>
              <a:t>agraviraju</a:t>
            </a:r>
            <a:r>
              <a:rPr lang="en-US" dirty="0" smtClean="0"/>
              <a:t> (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motiva</a:t>
            </a:r>
            <a:r>
              <a:rPr lang="en-US" dirty="0" smtClean="0"/>
              <a:t>)</a:t>
            </a:r>
            <a:r>
              <a:rPr lang="sr-Latn-RS" dirty="0" smtClean="0"/>
              <a:t> ili simuliraju</a:t>
            </a:r>
            <a:endParaRPr lang="en-U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FB I FP</a:t>
            </a:r>
            <a:r>
              <a:rPr lang="en-US" dirty="0" smtClean="0"/>
              <a:t> </a:t>
            </a:r>
            <a:r>
              <a:rPr lang="en-US" dirty="0" err="1" smtClean="0"/>
              <a:t>skal</a:t>
            </a:r>
            <a:r>
              <a:rPr lang="sr-Latn-RS" dirty="0" smtClean="0"/>
              <a:t>E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380999" y="2057399"/>
            <a:ext cx="8407893" cy="4069079"/>
          </a:xfrm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F-K Index (Dissimulation Index)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Razlika</a:t>
            </a:r>
            <a:r>
              <a:rPr lang="en-US" dirty="0" smtClean="0"/>
              <a:t> u </a:t>
            </a:r>
            <a:r>
              <a:rPr lang="en-US" dirty="0" err="1" smtClean="0"/>
              <a:t>sirovim</a:t>
            </a:r>
            <a:r>
              <a:rPr lang="en-US" dirty="0" smtClean="0"/>
              <a:t> </a:t>
            </a:r>
            <a:r>
              <a:rPr lang="en-US" dirty="0" err="1" smtClean="0"/>
              <a:t>skorovima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F </a:t>
            </a:r>
            <a:r>
              <a:rPr lang="en-US" dirty="0" err="1" smtClean="0"/>
              <a:t>i</a:t>
            </a:r>
            <a:r>
              <a:rPr lang="en-US" dirty="0" smtClean="0"/>
              <a:t> K </a:t>
            </a:r>
            <a:r>
              <a:rPr lang="en-US" dirty="0" err="1" smtClean="0"/>
              <a:t>skali</a:t>
            </a:r>
            <a:r>
              <a:rPr lang="en-US" dirty="0" smtClean="0"/>
              <a:t> se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verovatnoće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dala</a:t>
            </a:r>
            <a:r>
              <a:rPr lang="en-US" dirty="0" smtClean="0"/>
              <a:t> </a:t>
            </a:r>
            <a:r>
              <a:rPr lang="en-US" dirty="0" err="1" smtClean="0"/>
              <a:t>nevalidan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endParaRPr lang="en-U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Koristi</a:t>
            </a:r>
            <a:r>
              <a:rPr lang="en-US" dirty="0" smtClean="0"/>
              <a:t> se za </a:t>
            </a:r>
            <a:r>
              <a:rPr lang="en-US" dirty="0" err="1" smtClean="0"/>
              <a:t>detekciju</a:t>
            </a:r>
            <a:r>
              <a:rPr lang="en-US" dirty="0" smtClean="0"/>
              <a:t> </a:t>
            </a:r>
            <a:r>
              <a:rPr lang="en-US" dirty="0" err="1" smtClean="0"/>
              <a:t>tendencije</a:t>
            </a:r>
            <a:r>
              <a:rPr lang="en-US" dirty="0" smtClean="0"/>
              <a:t> </a:t>
            </a:r>
            <a:r>
              <a:rPr lang="en-US" dirty="0" err="1" smtClean="0"/>
              <a:t>samoopisa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preterano</a:t>
            </a:r>
            <a:r>
              <a:rPr lang="en-US" dirty="0" smtClean="0"/>
              <a:t> </a:t>
            </a:r>
            <a:r>
              <a:rPr lang="en-US" dirty="0" err="1" smtClean="0"/>
              <a:t>pozitivan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, </a:t>
            </a:r>
            <a:r>
              <a:rPr lang="en-US" dirty="0" err="1" smtClean="0"/>
              <a:t>disimulaciju</a:t>
            </a:r>
            <a:r>
              <a:rPr lang="en-US" dirty="0" smtClean="0"/>
              <a:t>,  </a:t>
            </a:r>
            <a:r>
              <a:rPr lang="en-US" dirty="0" err="1" smtClean="0"/>
              <a:t>odnosno</a:t>
            </a:r>
            <a:r>
              <a:rPr lang="en-US" dirty="0" smtClean="0"/>
              <a:t> “</a:t>
            </a:r>
            <a:r>
              <a:rPr lang="en-US" b="1" dirty="0" smtClean="0"/>
              <a:t>Fake Good” </a:t>
            </a:r>
            <a:r>
              <a:rPr lang="en-US" dirty="0" err="1" smtClean="0"/>
              <a:t>profila</a:t>
            </a:r>
            <a:r>
              <a:rPr lang="sr-Latn-RS" dirty="0" smtClean="0"/>
              <a:t>- nisko F, a visoko K</a:t>
            </a:r>
            <a:endParaRPr lang="sr-Latn-RS" dirty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/>
              <a:t>Istraživanja</a:t>
            </a:r>
            <a:r>
              <a:rPr lang="en-US" sz="2000" dirty="0" smtClean="0"/>
              <a:t> </a:t>
            </a:r>
            <a:r>
              <a:rPr lang="en-US" sz="2000" dirty="0" err="1" smtClean="0"/>
              <a:t>nisu</a:t>
            </a:r>
            <a:r>
              <a:rPr lang="en-US" sz="2000" dirty="0" smtClean="0"/>
              <a:t> do </a:t>
            </a:r>
            <a:r>
              <a:rPr lang="en-US" sz="2000" dirty="0" err="1" smtClean="0"/>
              <a:t>kraja</a:t>
            </a:r>
            <a:r>
              <a:rPr lang="en-US" sz="2000" dirty="0" smtClean="0"/>
              <a:t> </a:t>
            </a:r>
            <a:r>
              <a:rPr lang="en-US" sz="2000" dirty="0" err="1" smtClean="0"/>
              <a:t>protvdila</a:t>
            </a:r>
            <a:r>
              <a:rPr lang="en-US" sz="2000" dirty="0" smtClean="0"/>
              <a:t> </a:t>
            </a:r>
            <a:r>
              <a:rPr lang="en-US" sz="2000" dirty="0" err="1" smtClean="0"/>
              <a:t>validnost</a:t>
            </a:r>
            <a:r>
              <a:rPr lang="en-US" sz="2000" dirty="0" smtClean="0"/>
              <a:t> </a:t>
            </a:r>
            <a:r>
              <a:rPr lang="en-US" sz="2000" dirty="0" err="1" smtClean="0"/>
              <a:t>ovog</a:t>
            </a:r>
            <a:r>
              <a:rPr lang="en-US" sz="2000" dirty="0" smtClean="0"/>
              <a:t> </a:t>
            </a:r>
            <a:r>
              <a:rPr lang="en-US" sz="2000" dirty="0" err="1" smtClean="0"/>
              <a:t>indeksa</a:t>
            </a:r>
            <a:r>
              <a:rPr lang="en-US" sz="2000" dirty="0" smtClean="0"/>
              <a:t>, </a:t>
            </a:r>
            <a:r>
              <a:rPr lang="en-US" sz="2000" dirty="0" err="1" smtClean="0"/>
              <a:t>koristi</a:t>
            </a:r>
            <a:r>
              <a:rPr lang="en-US" sz="2000" dirty="0" smtClean="0"/>
              <a:t> se sa </a:t>
            </a:r>
            <a:r>
              <a:rPr lang="en-US" sz="2000" dirty="0" err="1" smtClean="0"/>
              <a:t>oprezo</a:t>
            </a:r>
            <a:r>
              <a:rPr lang="en-US" dirty="0" err="1" smtClean="0"/>
              <a:t>m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F-K indeks disimulacije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380999" y="2133600"/>
            <a:ext cx="8229601" cy="3992878"/>
          </a:xfrm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S (superlative) </a:t>
            </a:r>
            <a:r>
              <a:rPr lang="en-US" b="1" dirty="0" err="1" smtClean="0"/>
              <a:t>skala</a:t>
            </a:r>
            <a:r>
              <a:rPr lang="sr-Latn-RS" b="1" dirty="0" smtClean="0"/>
              <a:t> - </a:t>
            </a:r>
            <a:r>
              <a:rPr lang="en-US" dirty="0" err="1" smtClean="0"/>
              <a:t>namenjena</a:t>
            </a:r>
            <a:r>
              <a:rPr lang="en-US" dirty="0" smtClean="0"/>
              <a:t> </a:t>
            </a:r>
            <a:r>
              <a:rPr lang="en-US" dirty="0" err="1" smtClean="0"/>
              <a:t>tačnijoj</a:t>
            </a:r>
            <a:r>
              <a:rPr lang="en-US" dirty="0" smtClean="0"/>
              <a:t> </a:t>
            </a:r>
            <a:r>
              <a:rPr lang="en-US" dirty="0" err="1" smtClean="0"/>
              <a:t>detekciji</a:t>
            </a:r>
            <a:r>
              <a:rPr lang="en-US" dirty="0" smtClean="0"/>
              <a:t> </a:t>
            </a:r>
            <a:r>
              <a:rPr lang="en-US" dirty="0" err="1" smtClean="0"/>
              <a:t>ispitanika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nastoje</a:t>
            </a:r>
            <a:r>
              <a:rPr lang="en-US" dirty="0" smtClean="0"/>
              <a:t> da se </a:t>
            </a:r>
            <a:r>
              <a:rPr lang="en-US" dirty="0" err="1" smtClean="0"/>
              <a:t>prikažu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preterano</a:t>
            </a:r>
            <a:r>
              <a:rPr lang="en-US" dirty="0" smtClean="0"/>
              <a:t> i</a:t>
            </a:r>
            <a:r>
              <a:rPr lang="sr-Latn-RS" dirty="0" smtClean="0"/>
              <a:t>s</a:t>
            </a:r>
            <a:r>
              <a:rPr lang="en-US" dirty="0" err="1" smtClean="0"/>
              <a:t>pravni</a:t>
            </a:r>
            <a:r>
              <a:rPr lang="en-US" dirty="0" smtClean="0"/>
              <a:t> (Butcher&amp; Han, 1995).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Sastoji</a:t>
            </a:r>
            <a:r>
              <a:rPr lang="en-US" dirty="0" smtClean="0"/>
              <a:t> se </a:t>
            </a:r>
            <a:r>
              <a:rPr lang="en-US" dirty="0" err="1" smtClean="0"/>
              <a:t>iz</a:t>
            </a:r>
            <a:r>
              <a:rPr lang="en-US" dirty="0" smtClean="0"/>
              <a:t> 50 </a:t>
            </a:r>
            <a:r>
              <a:rPr lang="en-US" dirty="0" err="1" smtClean="0"/>
              <a:t>ajtema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razvijeni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ciljem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otkriju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 u </a:t>
            </a:r>
            <a:r>
              <a:rPr lang="en-US" dirty="0" err="1" smtClean="0"/>
              <a:t>prihvatnju</a:t>
            </a:r>
            <a:r>
              <a:rPr lang="en-US" dirty="0" smtClean="0"/>
              <a:t> </a:t>
            </a:r>
            <a:r>
              <a:rPr lang="en-US" dirty="0" err="1" smtClean="0"/>
              <a:t>ajtema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u </a:t>
            </a:r>
            <a:r>
              <a:rPr lang="en-US" dirty="0" err="1" smtClean="0"/>
              <a:t>situcijama</a:t>
            </a:r>
            <a:r>
              <a:rPr lang="en-US" dirty="0" smtClean="0"/>
              <a:t> </a:t>
            </a:r>
            <a:r>
              <a:rPr lang="en-US" dirty="0" err="1" smtClean="0"/>
              <a:t>selekcije</a:t>
            </a:r>
            <a:r>
              <a:rPr lang="en-US" dirty="0" smtClean="0"/>
              <a:t> a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motivisani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prikažu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preterano</a:t>
            </a:r>
            <a:r>
              <a:rPr lang="en-US" dirty="0" smtClean="0"/>
              <a:t> </a:t>
            </a:r>
            <a:r>
              <a:rPr lang="en-US" dirty="0" err="1" smtClean="0"/>
              <a:t>pozitivan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endParaRPr lang="sr-Latn-R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</a:t>
            </a:r>
            <a:r>
              <a:rPr lang="sr-Latn-RS" dirty="0" smtClean="0"/>
              <a:t>azlika u odnosu na L skalu- razlikuje „lažove“ u odnosu na „svece“</a:t>
            </a:r>
            <a:r>
              <a:rPr lang="en-US" dirty="0" smtClean="0"/>
              <a:t>- </a:t>
            </a:r>
            <a:r>
              <a:rPr lang="en-US" dirty="0" err="1" smtClean="0"/>
              <a:t>interpretacija</a:t>
            </a:r>
            <a:r>
              <a:rPr lang="en-US" dirty="0" smtClean="0"/>
              <a:t> u </a:t>
            </a:r>
            <a:r>
              <a:rPr lang="en-US" dirty="0" err="1" smtClean="0"/>
              <a:t>sklopu</a:t>
            </a:r>
            <a:r>
              <a:rPr lang="en-US" dirty="0" smtClean="0"/>
              <a:t> </a:t>
            </a:r>
            <a:r>
              <a:rPr lang="en-US" dirty="0" err="1" smtClean="0"/>
              <a:t>biografskih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S skala (superlativa)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dirty="0" smtClean="0"/>
              <a:t>S</a:t>
            </a:r>
            <a:r>
              <a:rPr lang="sr-Latn-RS" dirty="0" smtClean="0"/>
              <a:t>kale namenjene detekciji nevalidnih profila usled nekonzistentnog ili kontradiktornog odgovaranja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sr-Latn-RS" sz="2000" b="1" dirty="0" smtClean="0"/>
              <a:t>VRIN</a:t>
            </a:r>
            <a:r>
              <a:rPr lang="en-US" sz="2000" b="1" dirty="0" smtClean="0"/>
              <a:t> </a:t>
            </a:r>
            <a:r>
              <a:rPr lang="sr-Latn-RS" sz="2000" dirty="0" smtClean="0"/>
              <a:t>(</a:t>
            </a:r>
            <a:r>
              <a:rPr lang="en-US" sz="2000" dirty="0" smtClean="0"/>
              <a:t>Variable Response Inconsistency Scale)</a:t>
            </a:r>
            <a:r>
              <a:rPr lang="sr-Latn-RS" sz="2000" dirty="0" smtClean="0"/>
              <a:t> se sastoji od parova ajtema sličnog ili potpuno opozitnog značenja za koje se očekuje da će ispitanik odgovarati na konzistentan način ako validno pristupa testu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sr-Latn-RS" sz="2000" b="1" dirty="0" smtClean="0"/>
              <a:t>TRIN </a:t>
            </a:r>
            <a:r>
              <a:rPr lang="sr-Latn-RS" sz="2000" dirty="0" smtClean="0"/>
              <a:t>(</a:t>
            </a:r>
            <a:r>
              <a:rPr lang="en-US" sz="2000" dirty="0" smtClean="0"/>
              <a:t>True Response Inconsistency Scale</a:t>
            </a:r>
            <a:r>
              <a:rPr lang="sr-Latn-RS" sz="2000" dirty="0" smtClean="0"/>
              <a:t>)</a:t>
            </a:r>
            <a:r>
              <a:rPr lang="en-US" sz="2000" dirty="0" smtClean="0"/>
              <a:t> </a:t>
            </a:r>
            <a:r>
              <a:rPr lang="sr-Latn-RS" sz="2000" dirty="0" smtClean="0"/>
              <a:t>se takodje sastoji od parova ajtema, ali samo sa supotnim zančenjem tako da ako osoba ima tendenciju da dogovara sa samo sa Tačno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samo</a:t>
            </a:r>
            <a:r>
              <a:rPr lang="en-US" sz="2000" dirty="0" smtClean="0"/>
              <a:t> sa </a:t>
            </a:r>
            <a:r>
              <a:rPr lang="en-US" sz="2000" dirty="0" err="1" smtClean="0"/>
              <a:t>Neta</a:t>
            </a:r>
            <a:r>
              <a:rPr lang="sr-Latn-RS" sz="2000" dirty="0" smtClean="0"/>
              <a:t>čno ima povišenje na ovoj skali</a:t>
            </a:r>
            <a:endParaRPr lang="en-US" sz="2000" dirty="0" smtClean="0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VRIN i TRIN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834129"/>
          </a:xfrm>
        </p:spPr>
        <p:txBody>
          <a:bodyPr rtlCol="0"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N</a:t>
            </a:r>
            <a:r>
              <a:rPr lang="x-none" b="1" smtClean="0"/>
              <a:t>astanak </a:t>
            </a:r>
            <a:r>
              <a:rPr lang="x-none" b="1"/>
              <a:t>upitnika ličnosti </a:t>
            </a:r>
            <a:r>
              <a:rPr lang="en-US" dirty="0"/>
              <a:t>-</a:t>
            </a:r>
            <a:r>
              <a:rPr lang="x-none" smtClean="0"/>
              <a:t>neophodnost </a:t>
            </a:r>
            <a:r>
              <a:rPr lang="x-none"/>
              <a:t>procene podobnosti vojnog osoblja za služenje u oružanim snagama za vreme </a:t>
            </a:r>
            <a:r>
              <a:rPr lang="sr-Latn-RS" dirty="0"/>
              <a:t>I</a:t>
            </a:r>
            <a:r>
              <a:rPr lang="x-none"/>
              <a:t> svetskog rata </a:t>
            </a:r>
            <a:r>
              <a:rPr lang="x-none" smtClean="0"/>
              <a:t>–Woodworth </a:t>
            </a:r>
            <a:r>
              <a:rPr lang="x-none"/>
              <a:t>Personal Data Sheet (1920) – skala psihoneurotskih </a:t>
            </a:r>
            <a:r>
              <a:rPr lang="x-none" smtClean="0"/>
              <a:t>tendencija</a:t>
            </a:r>
            <a:r>
              <a:rPr lang="en-US" dirty="0" smtClean="0"/>
              <a:t>-  sa </a:t>
            </a:r>
            <a:r>
              <a:rPr lang="en-US" dirty="0" err="1" smtClean="0"/>
              <a:t>ciljem</a:t>
            </a:r>
            <a:r>
              <a:rPr lang="en-US" dirty="0" smtClean="0"/>
              <a:t> p</a:t>
            </a:r>
            <a:r>
              <a:rPr lang="x-none" smtClean="0"/>
              <a:t>repozna</a:t>
            </a:r>
            <a:r>
              <a:rPr lang="en-US" dirty="0" smtClean="0"/>
              <a:t>vanja</a:t>
            </a:r>
            <a:r>
              <a:rPr lang="x-none" smtClean="0"/>
              <a:t> </a:t>
            </a:r>
            <a:r>
              <a:rPr lang="x-none"/>
              <a:t>potencijalno </a:t>
            </a:r>
            <a:r>
              <a:rPr lang="x-none" smtClean="0"/>
              <a:t>vulnerabiln</a:t>
            </a:r>
            <a:r>
              <a:rPr lang="en-US" dirty="0" err="1" smtClean="0"/>
              <a:t>ih</a:t>
            </a:r>
            <a:r>
              <a:rPr lang="x-none" smtClean="0"/>
              <a:t> (emocionaln</a:t>
            </a:r>
            <a:r>
              <a:rPr lang="en-US" dirty="0" smtClean="0"/>
              <a:t>o</a:t>
            </a:r>
            <a:r>
              <a:rPr lang="x-none" smtClean="0"/>
              <a:t> nestabiln</a:t>
            </a:r>
            <a:r>
              <a:rPr lang="en-US" dirty="0" err="1" smtClean="0"/>
              <a:t>ih</a:t>
            </a:r>
            <a:r>
              <a:rPr lang="x-none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vojnika</a:t>
            </a:r>
            <a:endParaRPr lang="en-US" dirty="0" smtClean="0"/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Prva</a:t>
            </a:r>
            <a:r>
              <a:rPr lang="en-US" b="1" dirty="0" smtClean="0"/>
              <a:t> </a:t>
            </a:r>
            <a:r>
              <a:rPr lang="en-US" b="1" dirty="0" err="1" smtClean="0"/>
              <a:t>faza</a:t>
            </a:r>
            <a:r>
              <a:rPr lang="en-US" b="1" dirty="0" smtClean="0"/>
              <a:t> </a:t>
            </a:r>
            <a:r>
              <a:rPr lang="en-US" b="1" dirty="0" err="1" smtClean="0"/>
              <a:t>entuzijazma</a:t>
            </a:r>
            <a:r>
              <a:rPr lang="en-US" dirty="0" smtClean="0"/>
              <a:t>- </a:t>
            </a:r>
            <a:r>
              <a:rPr lang="en-US" dirty="0" err="1" smtClean="0"/>
              <a:t>prevazilazi</a:t>
            </a:r>
            <a:r>
              <a:rPr lang="en-US" dirty="0" smtClean="0"/>
              <a:t> </a:t>
            </a:r>
            <a:r>
              <a:rPr lang="en-US" dirty="0" err="1" smtClean="0"/>
              <a:t>slabosti</a:t>
            </a:r>
            <a:r>
              <a:rPr lang="en-US" dirty="0" smtClean="0"/>
              <a:t> </a:t>
            </a:r>
            <a:r>
              <a:rPr lang="en-US" dirty="0" err="1" smtClean="0"/>
              <a:t>intervjua</a:t>
            </a:r>
            <a:r>
              <a:rPr lang="sr-Latn-RS" dirty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sistemati</a:t>
            </a:r>
            <a:r>
              <a:rPr lang="sr-Latn-RS" dirty="0" smtClean="0"/>
              <a:t>čnost, objektivnost, uporedivost, kvantifikacija/ norme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Druga faza kritičnosti- </a:t>
            </a:r>
            <a:r>
              <a:rPr lang="sr-Latn-RS" dirty="0" smtClean="0"/>
              <a:t>nedostatak konteksta i kontakta, značenje odgovora („</a:t>
            </a:r>
            <a:r>
              <a:rPr lang="sr-Latn-RS" i="1" dirty="0" smtClean="0"/>
              <a:t>retko imam glavobolje</a:t>
            </a:r>
            <a:r>
              <a:rPr lang="sr-Latn-RS" dirty="0" smtClean="0"/>
              <a:t>“), </a:t>
            </a:r>
            <a:r>
              <a:rPr lang="sr-Latn-RS" dirty="0"/>
              <a:t>nepuzdanost </a:t>
            </a:r>
            <a:r>
              <a:rPr lang="sr-Latn-RS" dirty="0" smtClean="0"/>
              <a:t>samoprocene</a:t>
            </a:r>
            <a:r>
              <a:rPr lang="en-US" dirty="0"/>
              <a:t>-</a:t>
            </a:r>
            <a:r>
              <a:rPr lang="sr-Latn-RS" dirty="0" smtClean="0"/>
              <a:t> </a:t>
            </a:r>
            <a:r>
              <a:rPr lang="sr-Latn-RS" dirty="0"/>
              <a:t>motivacija</a:t>
            </a:r>
            <a:r>
              <a:rPr lang="sr-Latn-RS" dirty="0" smtClean="0"/>
              <a:t>, introspektivnost, pristrasnost, samozaštita (šta o sebi misli i kako želi da se prikaže),</a:t>
            </a:r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ISTORIJAT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b="1" dirty="0" smtClean="0"/>
              <a:t>Hipohodrijaza</a:t>
            </a:r>
            <a:r>
              <a:rPr lang="en-US" b="1" dirty="0" smtClean="0"/>
              <a:t> </a:t>
            </a:r>
            <a:r>
              <a:rPr lang="en-US" b="1" i="1" dirty="0" err="1" smtClean="0"/>
              <a:t>Hs</a:t>
            </a:r>
            <a:r>
              <a:rPr lang="en-US" b="1" i="1" dirty="0" smtClean="0"/>
              <a:t> </a:t>
            </a:r>
            <a:r>
              <a:rPr lang="sr-Latn-RS" b="1" i="1" dirty="0" smtClean="0"/>
              <a:t>– telesni narcizam,...</a:t>
            </a:r>
            <a:endParaRPr lang="en-US" b="1" i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b="1" smtClean="0"/>
              <a:t>Depresija</a:t>
            </a:r>
            <a:r>
              <a:rPr lang="en-US" b="1" dirty="0" smtClean="0"/>
              <a:t> </a:t>
            </a:r>
            <a:r>
              <a:rPr lang="en-US" b="1" i="1" dirty="0" smtClean="0"/>
              <a:t>D</a:t>
            </a:r>
            <a:r>
              <a:rPr lang="sr-Latn-RS" b="1" i="1" dirty="0" smtClean="0"/>
              <a:t>- depresivni sy</a:t>
            </a:r>
            <a:endParaRPr lang="en-US" b="1" i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b="1" smtClean="0"/>
              <a:t>Histerija</a:t>
            </a:r>
            <a:r>
              <a:rPr lang="en-US" b="1" dirty="0" smtClean="0"/>
              <a:t> </a:t>
            </a:r>
            <a:r>
              <a:rPr lang="en-US" b="1" i="1" dirty="0" err="1" smtClean="0"/>
              <a:t>Hy</a:t>
            </a:r>
            <a:r>
              <a:rPr lang="sr-Latn-RS" b="1" i="1" dirty="0" smtClean="0"/>
              <a:t>- konverzivni sy, somatizacija, potiskivanje</a:t>
            </a:r>
            <a:endParaRPr lang="en-US" b="1" i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b="1" dirty="0" smtClean="0"/>
              <a:t>Psihopatske </a:t>
            </a:r>
            <a:r>
              <a:rPr lang="x-none" b="1" smtClean="0"/>
              <a:t>devijacije </a:t>
            </a:r>
            <a:r>
              <a:rPr lang="fr-FR" b="1" i="1" dirty="0" smtClean="0"/>
              <a:t>Pd</a:t>
            </a:r>
            <a:r>
              <a:rPr lang="sr-Latn-RS" b="1" i="1" dirty="0" smtClean="0"/>
              <a:t>- nezrelost, impulsivnost, asocijalno ponašanje</a:t>
            </a:r>
            <a:endParaRPr lang="fr-FR" b="1" i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b="1" smtClean="0"/>
              <a:t>Maskulinost-femininost</a:t>
            </a:r>
            <a:r>
              <a:rPr lang="en-US" b="1" dirty="0" smtClean="0"/>
              <a:t> </a:t>
            </a:r>
            <a:r>
              <a:rPr lang="en-US" b="1" i="1" dirty="0" smtClean="0"/>
              <a:t>Mf</a:t>
            </a:r>
            <a:r>
              <a:rPr lang="sr-Latn-RS" b="1" i="1" dirty="0" smtClean="0"/>
              <a:t>- „seksualna identifikacija“</a:t>
            </a:r>
            <a:endParaRPr lang="en-US" b="1" i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Parano</a:t>
            </a:r>
            <a:r>
              <a:rPr lang="x-none" b="1" smtClean="0"/>
              <a:t>ja</a:t>
            </a:r>
            <a:r>
              <a:rPr lang="en-US" b="1" dirty="0" smtClean="0"/>
              <a:t> </a:t>
            </a:r>
            <a:r>
              <a:rPr lang="en-US" b="1" i="1" dirty="0" smtClean="0"/>
              <a:t>Pa</a:t>
            </a:r>
            <a:r>
              <a:rPr lang="sr-Latn-RS" b="1" i="1" dirty="0" smtClean="0"/>
              <a:t>- senzitivnost, hostilnost</a:t>
            </a:r>
            <a:endParaRPr lang="en-US" b="1" i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b="1" smtClean="0"/>
              <a:t>Psihastenija</a:t>
            </a:r>
            <a:r>
              <a:rPr lang="en-US" b="1" dirty="0" smtClean="0"/>
              <a:t> </a:t>
            </a:r>
            <a:r>
              <a:rPr lang="en-US" b="1" i="1" dirty="0" err="1" smtClean="0"/>
              <a:t>Pt</a:t>
            </a:r>
            <a:r>
              <a:rPr lang="sr-Latn-RS" b="1" i="1" dirty="0" smtClean="0"/>
              <a:t>- anksioznost, opsesivnost, pad energije i efikasnosti</a:t>
            </a:r>
            <a:endParaRPr lang="en-US" b="1" i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b="1" smtClean="0"/>
              <a:t>Shizofrenija</a:t>
            </a:r>
            <a:r>
              <a:rPr lang="en-US" b="1" dirty="0" smtClean="0"/>
              <a:t> </a:t>
            </a:r>
            <a:r>
              <a:rPr lang="en-US" b="1" i="1" dirty="0" err="1" smtClean="0"/>
              <a:t>Sc</a:t>
            </a:r>
            <a:r>
              <a:rPr lang="sr-Latn-RS" b="1" i="1" dirty="0" smtClean="0"/>
              <a:t>- konfuzno, bizarno mišljenje</a:t>
            </a:r>
            <a:endParaRPr lang="en-US" b="1" i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b="1" smtClean="0"/>
              <a:t>Hipomanija</a:t>
            </a:r>
            <a:r>
              <a:rPr lang="en-US" b="1" dirty="0" smtClean="0"/>
              <a:t> </a:t>
            </a:r>
            <a:r>
              <a:rPr lang="en-US" b="1" i="1" dirty="0" smtClean="0"/>
              <a:t>Ma</a:t>
            </a:r>
            <a:r>
              <a:rPr lang="sr-Latn-RS" b="1" i="1" dirty="0" smtClean="0"/>
              <a:t>- euforija, hiperaktivnost</a:t>
            </a:r>
            <a:endParaRPr lang="en-US" b="1" i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b="1" dirty="0" smtClean="0"/>
              <a:t>Socijalna </a:t>
            </a:r>
            <a:r>
              <a:rPr lang="x-none" b="1" smtClean="0"/>
              <a:t>introverzija </a:t>
            </a:r>
            <a:r>
              <a:rPr lang="en-US" b="1" i="1" dirty="0" smtClean="0"/>
              <a:t>Si</a:t>
            </a:r>
            <a:r>
              <a:rPr lang="sr-Latn-RS" b="1" i="1" dirty="0" smtClean="0"/>
              <a:t>- socijalno povlačenje</a:t>
            </a:r>
            <a:endParaRPr lang="en-US" b="1" dirty="0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Bazične</a:t>
            </a:r>
            <a:r>
              <a:rPr lang="sr-Latn-RS" dirty="0"/>
              <a:t> </a:t>
            </a:r>
            <a:r>
              <a:rPr lang="en-US" dirty="0" err="1" smtClean="0"/>
              <a:t>Kliničke</a:t>
            </a:r>
            <a:r>
              <a:rPr lang="en-US" dirty="0" smtClean="0"/>
              <a:t> </a:t>
            </a:r>
            <a:r>
              <a:rPr lang="en-US" dirty="0" err="1" smtClean="0"/>
              <a:t>skale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10600" cy="4800599"/>
          </a:xfrm>
        </p:spPr>
        <p:txBody>
          <a:bodyPr rtlCol="0">
            <a:noAutofit/>
          </a:bodyPr>
          <a:lstStyle/>
          <a:p>
            <a:pPr marL="109728" indent="0" fontAlgn="auto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x-none" sz="2200" dirty="0" smtClean="0"/>
              <a:t>Uvedene </a:t>
            </a:r>
            <a:r>
              <a:rPr lang="x-none" sz="2200" smtClean="0"/>
              <a:t>dodatne opci</a:t>
            </a:r>
            <a:r>
              <a:rPr lang="sr-Latn-RS" sz="2200" dirty="0" smtClean="0"/>
              <a:t>one skale</a:t>
            </a:r>
            <a:r>
              <a:rPr lang="x-none" sz="2200" smtClean="0"/>
              <a:t> </a:t>
            </a:r>
            <a:r>
              <a:rPr lang="x-none" sz="2200" dirty="0" smtClean="0"/>
              <a:t>sa ciljem poboljšanja značenja kliničkih skala i pribavljanja dodatnih informacija:</a:t>
            </a:r>
          </a:p>
          <a:p>
            <a:pPr marL="781812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x-none" sz="2200" b="1" dirty="0" smtClean="0"/>
              <a:t>Skale sadržaja (content skale</a:t>
            </a:r>
            <a:r>
              <a:rPr lang="x-none" sz="2200" b="1" smtClean="0"/>
              <a:t>) </a:t>
            </a:r>
            <a:r>
              <a:rPr lang="x-none" sz="2200" smtClean="0"/>
              <a:t>–bazirane </a:t>
            </a:r>
            <a:r>
              <a:rPr lang="x-none" sz="2200" dirty="0" smtClean="0"/>
              <a:t>na sadržaju </a:t>
            </a:r>
            <a:r>
              <a:rPr lang="x-none" sz="2200" smtClean="0"/>
              <a:t>ajtema </a:t>
            </a:r>
            <a:r>
              <a:rPr lang="sr-Latn-RS" sz="2200" dirty="0" smtClean="0"/>
              <a:t> </a:t>
            </a:r>
          </a:p>
          <a:p>
            <a:pPr marL="781812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200" b="1" dirty="0" smtClean="0"/>
              <a:t>S</a:t>
            </a:r>
            <a:r>
              <a:rPr lang="x-none" sz="2200" b="1" smtClean="0"/>
              <a:t>u</a:t>
            </a:r>
            <a:r>
              <a:rPr lang="sr-Latn-RS" sz="2200" b="1" dirty="0" smtClean="0"/>
              <a:t>p</a:t>
            </a:r>
            <a:r>
              <a:rPr lang="x-none" sz="2200" b="1" smtClean="0"/>
              <a:t>skale </a:t>
            </a:r>
            <a:r>
              <a:rPr lang="x-none" sz="2200" b="1" dirty="0" smtClean="0"/>
              <a:t>za </a:t>
            </a:r>
            <a:r>
              <a:rPr lang="x-none" sz="2200" b="1" smtClean="0"/>
              <a:t>kliničke skale</a:t>
            </a:r>
            <a:r>
              <a:rPr lang="sr-Latn-RS" sz="2200" b="1" dirty="0" smtClean="0"/>
              <a:t> </a:t>
            </a:r>
            <a:r>
              <a:rPr lang="x-none" sz="2200" smtClean="0"/>
              <a:t>(</a:t>
            </a:r>
            <a:r>
              <a:rPr lang="en-US" sz="2200" dirty="0"/>
              <a:t>Harris-Lingoes subs</a:t>
            </a:r>
            <a:r>
              <a:rPr lang="x-none" sz="2200"/>
              <a:t>kale)</a:t>
            </a:r>
            <a:endParaRPr lang="en-US" sz="2200" dirty="0"/>
          </a:p>
          <a:p>
            <a:pPr marL="781812" lvl="1" indent="-3429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Latn-RS" sz="2200" b="1" dirty="0" smtClean="0"/>
              <a:t>Skale </a:t>
            </a:r>
            <a:r>
              <a:rPr lang="x-none" sz="2200" b="1" smtClean="0"/>
              <a:t>Kritični</a:t>
            </a:r>
            <a:r>
              <a:rPr lang="sr-Latn-RS" sz="2200" b="1" dirty="0" smtClean="0"/>
              <a:t>h</a:t>
            </a:r>
            <a:r>
              <a:rPr lang="x-none" sz="2200" b="1" smtClean="0"/>
              <a:t> ajtem</a:t>
            </a:r>
            <a:r>
              <a:rPr lang="sr-Latn-RS" sz="2200" b="1" dirty="0" smtClean="0"/>
              <a:t>a</a:t>
            </a:r>
            <a:r>
              <a:rPr lang="x-none" sz="2200" b="1" smtClean="0"/>
              <a:t> – </a:t>
            </a:r>
            <a:r>
              <a:rPr lang="x-none" sz="2200" smtClean="0"/>
              <a:t>relevantne </a:t>
            </a:r>
            <a:r>
              <a:rPr lang="sr-Latn-RS" sz="2200" dirty="0" smtClean="0"/>
              <a:t>za procenu urgentnosti reagovanja</a:t>
            </a:r>
            <a:r>
              <a:rPr lang="x-none" sz="2200" smtClean="0"/>
              <a:t>  </a:t>
            </a:r>
            <a:endParaRPr lang="x-none" sz="2200" dirty="0" smtClean="0"/>
          </a:p>
          <a:p>
            <a:pPr marL="781812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Latn-RS" sz="2200" b="1" dirty="0" smtClean="0"/>
              <a:t>Dodatne </a:t>
            </a:r>
            <a:r>
              <a:rPr lang="en-US" sz="2200" b="1" dirty="0"/>
              <a:t>(supplementary scales</a:t>
            </a:r>
            <a:r>
              <a:rPr lang="en-US" sz="2200" b="1" dirty="0" smtClean="0"/>
              <a:t>)</a:t>
            </a:r>
            <a:r>
              <a:rPr lang="sr-Latn-RS" sz="2200" b="1" dirty="0" smtClean="0"/>
              <a:t>- </a:t>
            </a:r>
            <a:r>
              <a:rPr lang="sr-Latn-RS" sz="2200" dirty="0" smtClean="0"/>
              <a:t>e</a:t>
            </a:r>
            <a:r>
              <a:rPr lang="x-none" sz="2200" smtClean="0"/>
              <a:t>mpirijski </a:t>
            </a:r>
            <a:r>
              <a:rPr lang="x-none" sz="2200" dirty="0" smtClean="0"/>
              <a:t>izvedene </a:t>
            </a:r>
            <a:r>
              <a:rPr lang="x-none" sz="2200" smtClean="0"/>
              <a:t>nove skale</a:t>
            </a:r>
            <a:r>
              <a:rPr lang="sr-Latn-RS" sz="2200" dirty="0" smtClean="0"/>
              <a:t> za specifične namene</a:t>
            </a:r>
            <a:endParaRPr lang="en-US" sz="2200" dirty="0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MMPI-2 novine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05529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r-Latn-RS" dirty="0" smtClean="0"/>
          </a:p>
          <a:p>
            <a:pPr marL="365760" lvl="1" indent="-256032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en-US" sz="2000" spc="150" dirty="0"/>
              <a:t>O</a:t>
            </a:r>
            <a:r>
              <a:rPr lang="sr-Latn-RS" sz="2000" spc="150" dirty="0"/>
              <a:t>mogućavaju dodatne informacije, organizovane su oko zajedničkih sadrža sa kliničkih skala (na osnovu saglasnosti nezavisnih procena procenjivača)</a:t>
            </a:r>
            <a:endParaRPr lang="x-none" sz="2000" spc="150"/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dirty="0" smtClean="0"/>
              <a:t>N</a:t>
            </a:r>
            <a:r>
              <a:rPr lang="sr-Latn-RS" dirty="0" smtClean="0"/>
              <a:t>eke skale sadržaja omogućavaju nove inforamacije koje nisu dostupne kliničkim skalama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dirty="0" smtClean="0"/>
              <a:t>P</a:t>
            </a:r>
            <a:r>
              <a:rPr lang="sr-Latn-RS" dirty="0" smtClean="0"/>
              <a:t>odeljene u nekoliko kalstera :</a:t>
            </a:r>
            <a:endParaRPr lang="en-US" dirty="0" smtClean="0"/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sr-Latn-RS" dirty="0" smtClean="0"/>
              <a:t>Unutrašnji simptomi- ANX, FRS, OBS, DEP, HEA, BIZ, 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dirty="0" smtClean="0"/>
              <a:t>S</a:t>
            </a:r>
            <a:r>
              <a:rPr lang="sr-Latn-RS" dirty="0" smtClean="0"/>
              <a:t>poljašnje agresivne tendencije- ANG, CYN, ASP, TPA </a:t>
            </a:r>
            <a:endParaRPr lang="sr-Latn-RS" dirty="0"/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dirty="0" smtClean="0"/>
              <a:t>N</a:t>
            </a:r>
            <a:r>
              <a:rPr lang="sr-Latn-RS" dirty="0" smtClean="0"/>
              <a:t>egativno samoposmatranje- LSE, SOD,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dirty="0" smtClean="0"/>
              <a:t>O</a:t>
            </a:r>
            <a:r>
              <a:rPr lang="sr-Latn-RS" dirty="0" smtClean="0"/>
              <a:t>pšte problematične oblasti- FAM, WRK, TRT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Skale sadržaja (content skale)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05000"/>
            <a:ext cx="8407893" cy="46482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</a:t>
            </a:r>
            <a:r>
              <a:rPr lang="sr-Latn-RS" dirty="0" smtClean="0"/>
              <a:t>a bi se razumelo koji aspekti ličnosti i/ili kliničke varijable utiču na povišenje kliničkih skala – sličnost sadržaja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R</a:t>
            </a:r>
            <a:r>
              <a:rPr lang="sr-Latn-RS" dirty="0" smtClean="0"/>
              <a:t>eorganizacija standardnih kliničkih skala odnosno prapadajućih ajtema  tako da pripadaju homogenijim sadržajnim kategorijama- D-5, Hy-5, Pd-5, Pa-3, SC-6, Ma-4, Si-3 (stid, izbegavanje, alijenacija)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dirty="0" smtClean="0"/>
              <a:t>npr. subskale za skala Hy su: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b="1" i="1" dirty="0" smtClean="0"/>
              <a:t>Hy1/</a:t>
            </a:r>
            <a:r>
              <a:rPr lang="sr-Latn-RS" sz="2000" b="1" i="1" dirty="0" smtClean="0"/>
              <a:t>poricanje socijalne anksioznosti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RS" sz="2000" b="1" i="1" dirty="0" smtClean="0"/>
              <a:t>Hy2/potreba za pažnjom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RS" sz="2000" b="1" i="1" dirty="0" smtClean="0"/>
              <a:t>Hy3/zamor, malaksalost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RS" sz="2000" b="1" i="1" dirty="0" smtClean="0"/>
              <a:t>Hy4/somatske žalbe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RS" sz="2000" b="1" i="1" dirty="0" smtClean="0"/>
              <a:t>Hy5/inhibicija agresije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sr-Latn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Harris-Lingoes </a:t>
            </a:r>
            <a:r>
              <a:rPr lang="sr-Latn-RS" dirty="0" smtClean="0"/>
              <a:t>subskale i</a:t>
            </a:r>
            <a:r>
              <a:rPr lang="en-US" dirty="0" smtClean="0"/>
              <a:t> </a:t>
            </a:r>
            <a:r>
              <a:rPr lang="sr-Latn-RS" dirty="0" smtClean="0"/>
              <a:t>subskale Socijalne introverzije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04999"/>
            <a:ext cx="8407893" cy="4648201"/>
          </a:xfrm>
        </p:spPr>
        <p:txBody>
          <a:bodyPr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sr-Latn-RS" dirty="0" smtClean="0"/>
              <a:t>Od incijalnog izdavanja MMPI razvijeno  je preko 450 novih skala povezanih sa procenom specifičnih fenomena:</a:t>
            </a:r>
          </a:p>
          <a:p>
            <a:pPr marL="365760" indent="-256032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sr-Latn-RS" dirty="0" smtClean="0"/>
              <a:t>Tradicionalne- A</a:t>
            </a:r>
            <a:r>
              <a:rPr lang="sr-Latn-RS" dirty="0"/>
              <a:t>, R, Es</a:t>
            </a:r>
            <a:r>
              <a:rPr lang="sr-Latn-RS" dirty="0" smtClean="0"/>
              <a:t>, MAC-R (sklonost za adikcije, ne i potvrda prisustva)</a:t>
            </a:r>
            <a:endParaRPr lang="sr-Latn-RS" dirty="0"/>
          </a:p>
          <a:p>
            <a:pPr marL="365760" indent="-256032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sr-Latn-RS" dirty="0" smtClean="0"/>
              <a:t>Dodatne-  O-H (preterane </a:t>
            </a:r>
            <a:r>
              <a:rPr lang="sr-Latn-RS" dirty="0"/>
              <a:t>kontrole </a:t>
            </a:r>
            <a:r>
              <a:rPr lang="sr-Latn-RS" dirty="0" smtClean="0"/>
              <a:t>hostilnosti), </a:t>
            </a:r>
            <a:r>
              <a:rPr lang="sr-Latn-RS" dirty="0"/>
              <a:t>Do (domiancija</a:t>
            </a:r>
            <a:r>
              <a:rPr lang="sr-Latn-RS" dirty="0" smtClean="0"/>
              <a:t>), Mt, GM i GF (samo poželjni atributi za oba pola), PK i PS (PTSD), MDS, APS i AAS </a:t>
            </a:r>
            <a:endParaRPr lang="sr-Latn-RS" dirty="0"/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sr-Latn-RS" dirty="0" smtClean="0"/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dirty="0" smtClean="0"/>
              <a:t>M</a:t>
            </a:r>
            <a:r>
              <a:rPr lang="sr-Latn-RS" dirty="0" smtClean="0"/>
              <a:t>oguće ih je skorovati samo ako je zadato svih 567 MMPI-2  ajtema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Dodatne sakle (supplementary)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380999" y="1981200"/>
            <a:ext cx="8407893" cy="414527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Istraživanje</a:t>
            </a:r>
            <a:r>
              <a:rPr lang="en-US" dirty="0" smtClean="0"/>
              <a:t> </a:t>
            </a:r>
            <a:r>
              <a:rPr lang="en-US" dirty="0" err="1" smtClean="0"/>
              <a:t>pojedinačnih</a:t>
            </a:r>
            <a:r>
              <a:rPr lang="en-US" dirty="0" smtClean="0"/>
              <a:t> (</a:t>
            </a:r>
            <a:r>
              <a:rPr lang="en-US" dirty="0" err="1" smtClean="0"/>
              <a:t>kritičnih</a:t>
            </a:r>
            <a:r>
              <a:rPr lang="en-US" dirty="0" smtClean="0"/>
              <a:t>) </a:t>
            </a:r>
            <a:r>
              <a:rPr lang="en-US" dirty="0" err="1" smtClean="0"/>
              <a:t>ajtema</a:t>
            </a:r>
            <a:r>
              <a:rPr lang="en-US" dirty="0" smtClean="0"/>
              <a:t> </a:t>
            </a:r>
            <a:r>
              <a:rPr lang="sr-Latn-RS" dirty="0" smtClean="0"/>
              <a:t>na </a:t>
            </a:r>
            <a:r>
              <a:rPr lang="en-US" dirty="0" err="1" smtClean="0"/>
              <a:t>koje</a:t>
            </a:r>
            <a:r>
              <a:rPr lang="en-US" dirty="0" smtClean="0"/>
              <a:t> je </a:t>
            </a:r>
            <a:r>
              <a:rPr lang="en-US" dirty="0" err="1" smtClean="0"/>
              <a:t>ispitanik</a:t>
            </a:r>
            <a:r>
              <a:rPr lang="en-US" dirty="0" smtClean="0"/>
              <a:t> </a:t>
            </a:r>
            <a:r>
              <a:rPr lang="sr-Latn-RS" dirty="0" smtClean="0"/>
              <a:t>odgovorio DA,</a:t>
            </a:r>
            <a:r>
              <a:rPr lang="en-US" dirty="0" smtClean="0"/>
              <a:t> sa</a:t>
            </a:r>
            <a:r>
              <a:rPr lang="sr-Latn-RS" dirty="0" smtClean="0"/>
              <a:t> </a:t>
            </a:r>
            <a:r>
              <a:rPr lang="en-US" dirty="0" err="1" smtClean="0"/>
              <a:t>ciljem</a:t>
            </a:r>
            <a:r>
              <a:rPr lang="en-US" dirty="0" smtClean="0"/>
              <a:t> </a:t>
            </a:r>
            <a:r>
              <a:rPr lang="en-US" dirty="0" err="1" smtClean="0"/>
              <a:t>utvr</a:t>
            </a:r>
            <a:r>
              <a:rPr lang="sr-Latn-RS" dirty="0" smtClean="0"/>
              <a:t>đ</a:t>
            </a:r>
            <a:r>
              <a:rPr lang="en-US" dirty="0" err="1" smtClean="0"/>
              <a:t>ivanja</a:t>
            </a:r>
            <a:r>
              <a:rPr lang="en-US" dirty="0" smtClean="0"/>
              <a:t> </a:t>
            </a:r>
            <a:r>
              <a:rPr lang="en-US" dirty="0" err="1" smtClean="0"/>
              <a:t>zajedničkog</a:t>
            </a:r>
            <a:r>
              <a:rPr lang="en-US" dirty="0" smtClean="0"/>
              <a:t> </a:t>
            </a:r>
            <a:r>
              <a:rPr lang="en-US" dirty="0" err="1" smtClean="0"/>
              <a:t>sadržaja</a:t>
            </a:r>
            <a:r>
              <a:rPr lang="sr-Latn-RS" dirty="0" smtClean="0"/>
              <a:t> od posebnog kliničkog značaja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Namenjeno</a:t>
            </a:r>
            <a:r>
              <a:rPr lang="en-US" dirty="0" smtClean="0"/>
              <a:t> </a:t>
            </a:r>
            <a:r>
              <a:rPr lang="en-US" dirty="0" err="1" smtClean="0"/>
              <a:t>detekciji</a:t>
            </a:r>
            <a:r>
              <a:rPr lang="sr-Latn-RS" dirty="0" smtClean="0"/>
              <a:t>:</a:t>
            </a:r>
            <a:r>
              <a:rPr lang="en-US" dirty="0" smtClean="0"/>
              <a:t>  </a:t>
            </a:r>
            <a:r>
              <a:rPr lang="en-US" dirty="0" err="1" smtClean="0"/>
              <a:t>suicidalnosti</a:t>
            </a:r>
            <a:r>
              <a:rPr lang="en-US" dirty="0" smtClean="0"/>
              <a:t>, </a:t>
            </a:r>
            <a:r>
              <a:rPr lang="sr-Latn-RS" dirty="0" smtClean="0"/>
              <a:t>pretećeg napada</a:t>
            </a:r>
            <a:r>
              <a:rPr lang="en-US" dirty="0" smtClean="0"/>
              <a:t>, </a:t>
            </a:r>
            <a:r>
              <a:rPr lang="en-US" dirty="0" err="1" smtClean="0"/>
              <a:t>ideja</a:t>
            </a:r>
            <a:r>
              <a:rPr lang="en-US" dirty="0" smtClean="0"/>
              <a:t> </a:t>
            </a:r>
            <a:r>
              <a:rPr lang="en-US" dirty="0" err="1" smtClean="0"/>
              <a:t>persekucije</a:t>
            </a:r>
            <a:r>
              <a:rPr lang="sr-Latn-RS" dirty="0" smtClean="0"/>
              <a:t>, konfuzije, situacionog stresa, akutne anksioznosti</a:t>
            </a:r>
            <a:endParaRPr lang="sr-Latn-RS" b="1" dirty="0" smtClean="0"/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b="1" dirty="0" smtClean="0"/>
              <a:t>Novije skale</a:t>
            </a:r>
            <a:endParaRPr lang="sr-Latn-R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MMPI-2 </a:t>
            </a:r>
            <a:r>
              <a:rPr lang="en-US" dirty="0" err="1"/>
              <a:t>skale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/>
              <a:t> </a:t>
            </a:r>
            <a:r>
              <a:rPr lang="en-US" dirty="0" err="1"/>
              <a:t>ličnosti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PSY-5 </a:t>
            </a:r>
            <a:r>
              <a:rPr lang="en-US" dirty="0" err="1"/>
              <a:t>subskale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Restrukturisane</a:t>
            </a:r>
            <a:r>
              <a:rPr lang="en-US" dirty="0"/>
              <a:t> </a:t>
            </a:r>
            <a:r>
              <a:rPr lang="en-US" dirty="0" err="1"/>
              <a:t>kliničke</a:t>
            </a:r>
            <a:r>
              <a:rPr lang="en-US" dirty="0"/>
              <a:t> </a:t>
            </a:r>
            <a:r>
              <a:rPr lang="en-US" dirty="0" err="1"/>
              <a:t>sakle</a:t>
            </a:r>
            <a:r>
              <a:rPr lang="en-US" dirty="0"/>
              <a:t> (RC </a:t>
            </a:r>
            <a:r>
              <a:rPr lang="en-US" dirty="0" err="1"/>
              <a:t>skale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Lista kritičnih ajtema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1719070"/>
            <a:ext cx="8686799" cy="513893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2008. </a:t>
            </a:r>
            <a:r>
              <a:rPr lang="en-US" dirty="0" err="1" smtClean="0"/>
              <a:t>najnovija</a:t>
            </a:r>
            <a:r>
              <a:rPr lang="en-US" dirty="0" smtClean="0"/>
              <a:t> forma MMPI- 2-RF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338 MMPI-2 </a:t>
            </a:r>
            <a:r>
              <a:rPr lang="en-US" dirty="0" err="1" smtClean="0"/>
              <a:t>ajtema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podeljeni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50 </a:t>
            </a:r>
            <a:r>
              <a:rPr lang="en-US" dirty="0" err="1" smtClean="0"/>
              <a:t>skala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uvedeni</a:t>
            </a:r>
            <a:r>
              <a:rPr lang="en-US" dirty="0" smtClean="0"/>
              <a:t> </a:t>
            </a:r>
            <a:r>
              <a:rPr lang="en-US" dirty="0" err="1" smtClean="0"/>
              <a:t>novi</a:t>
            </a:r>
            <a:r>
              <a:rPr lang="en-US" dirty="0" smtClean="0"/>
              <a:t> </a:t>
            </a:r>
            <a:r>
              <a:rPr lang="en-US" dirty="0" err="1" smtClean="0"/>
              <a:t>ajtemi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sakle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skorovati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MMPI-2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</a:t>
            </a:r>
            <a:r>
              <a:rPr lang="x-none" smtClean="0"/>
              <a:t>liničke skale zame</a:t>
            </a:r>
            <a:r>
              <a:rPr lang="sr-Latn-RS" dirty="0" smtClean="0"/>
              <a:t>njene</a:t>
            </a:r>
            <a:r>
              <a:rPr lang="x-none" smtClean="0"/>
              <a:t> RC skal</a:t>
            </a:r>
            <a:r>
              <a:rPr lang="sr-Latn-RS" dirty="0" smtClean="0"/>
              <a:t>ama</a:t>
            </a:r>
            <a:endParaRPr lang="x-none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PSY-5 skale su promenjene</a:t>
            </a:r>
            <a:r>
              <a:rPr lang="sr-Latn-RS" dirty="0" smtClean="0"/>
              <a:t>,</a:t>
            </a:r>
            <a:r>
              <a:rPr lang="x-none" smtClean="0"/>
              <a:t> ali zadržane</a:t>
            </a:r>
            <a:endParaRPr lang="sr-Latn-RS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Z</a:t>
            </a:r>
            <a:r>
              <a:rPr lang="x-none" smtClean="0"/>
              <a:t>adržane i osavremenjene </a:t>
            </a:r>
            <a:r>
              <a:rPr lang="sr-Latn-RS" dirty="0" smtClean="0"/>
              <a:t>skale valdinosti: </a:t>
            </a:r>
            <a:r>
              <a:rPr lang="x-none" smtClean="0"/>
              <a:t>VRIN, TRIN, </a:t>
            </a:r>
            <a:r>
              <a:rPr lang="sr-Latn-RS" dirty="0" smtClean="0"/>
              <a:t>F, </a:t>
            </a:r>
            <a:r>
              <a:rPr lang="x-none" smtClean="0"/>
              <a:t>Fp</a:t>
            </a:r>
            <a:r>
              <a:rPr lang="sr-Latn-RS" dirty="0" smtClean="0"/>
              <a:t>,</a:t>
            </a:r>
            <a:r>
              <a:rPr lang="x-none" smtClean="0"/>
              <a:t> </a:t>
            </a:r>
            <a:r>
              <a:rPr lang="sr-Latn-RS" dirty="0" smtClean="0"/>
              <a:t>S</a:t>
            </a:r>
            <a:r>
              <a:rPr lang="x-none" smtClean="0"/>
              <a:t>kal</a:t>
            </a:r>
            <a:r>
              <a:rPr lang="sr-Latn-RS" dirty="0" smtClean="0"/>
              <a:t>a </a:t>
            </a:r>
            <a:r>
              <a:rPr lang="x-none" smtClean="0"/>
              <a:t>validnosti simp</a:t>
            </a:r>
            <a:r>
              <a:rPr lang="sr-Latn-RS" dirty="0" smtClean="0"/>
              <a:t>t</a:t>
            </a:r>
            <a:r>
              <a:rPr lang="x-none" smtClean="0"/>
              <a:t>oma</a:t>
            </a:r>
            <a:r>
              <a:rPr lang="sr-Latn-RS" dirty="0" smtClean="0"/>
              <a:t>- FBS skala, </a:t>
            </a:r>
            <a:r>
              <a:rPr lang="x-none" smtClean="0"/>
              <a:t>L, K plus nov</a:t>
            </a:r>
            <a:r>
              <a:rPr lang="sr-Latn-RS" dirty="0" smtClean="0"/>
              <a:t>a</a:t>
            </a:r>
            <a:r>
              <a:rPr lang="x-none" smtClean="0"/>
              <a:t> mer</a:t>
            </a:r>
            <a:r>
              <a:rPr lang="sr-Latn-RS" dirty="0" smtClean="0"/>
              <a:t>a</a:t>
            </a:r>
            <a:r>
              <a:rPr lang="x-none" smtClean="0"/>
              <a:t> val</a:t>
            </a:r>
            <a:r>
              <a:rPr lang="sr-Latn-RS" dirty="0" smtClean="0"/>
              <a:t>idnosti: Neuobičajeni somatski odgovori - </a:t>
            </a:r>
            <a:r>
              <a:rPr lang="x-none" smtClean="0"/>
              <a:t>Fs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</a:t>
            </a:r>
            <a:r>
              <a:rPr lang="sr-Latn-RS" dirty="0" smtClean="0"/>
              <a:t>vedene </a:t>
            </a:r>
            <a:r>
              <a:rPr lang="x-none" smtClean="0"/>
              <a:t>3 skale višeg reda</a:t>
            </a:r>
            <a:r>
              <a:rPr lang="sr-Latn-RS" dirty="0" smtClean="0"/>
              <a:t> (na tragu savremenih konceptualizacija osnovnih dimenzija psihopatologije)</a:t>
            </a:r>
            <a:r>
              <a:rPr lang="x-none" smtClean="0"/>
              <a:t>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r-Latn-RS" dirty="0" smtClean="0"/>
              <a:t>E</a:t>
            </a:r>
            <a:r>
              <a:rPr lang="x-none" smtClean="0"/>
              <a:t>mocionalna /internalizujuća disfunkcinalnost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</a:t>
            </a:r>
            <a:r>
              <a:rPr lang="x-none" smtClean="0"/>
              <a:t>oremećaj mišljenja</a:t>
            </a:r>
          </a:p>
          <a:p>
            <a:pPr marL="621792" lvl="1">
              <a:spcBef>
                <a:spcPts val="324"/>
              </a:spcBef>
              <a:buFont typeface="Arial" pitchFamily="34" charset="0"/>
              <a:buChar char="–"/>
              <a:defRPr/>
            </a:pPr>
            <a:r>
              <a:rPr lang="x-none" smtClean="0"/>
              <a:t>Bihejvi</a:t>
            </a:r>
            <a:r>
              <a:rPr lang="sr-Latn-RS" dirty="0" smtClean="0"/>
              <a:t>oralna</a:t>
            </a:r>
            <a:r>
              <a:rPr lang="x-none" smtClean="0"/>
              <a:t>/ek</a:t>
            </a:r>
            <a:r>
              <a:rPr lang="sr-Latn-RS" dirty="0" smtClean="0"/>
              <a:t>s</a:t>
            </a:r>
            <a:r>
              <a:rPr lang="x-none" smtClean="0"/>
              <a:t>ternalizovana disfun</a:t>
            </a:r>
            <a:r>
              <a:rPr lang="sr-Latn-RS" dirty="0" smtClean="0"/>
              <a:t>k</a:t>
            </a:r>
            <a:r>
              <a:rPr lang="x-none" smtClean="0"/>
              <a:t>cionalnost</a:t>
            </a:r>
            <a:endParaRPr lang="sr-Latn-RS" dirty="0" smtClean="0"/>
          </a:p>
          <a:p>
            <a:pPr marL="274320" lvl="1" indent="-228600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000" spc="150" dirty="0" err="1"/>
              <a:t>Dosta</a:t>
            </a:r>
            <a:r>
              <a:rPr lang="en-US" sz="2000" spc="150" dirty="0"/>
              <a:t> </a:t>
            </a:r>
            <a:r>
              <a:rPr lang="en-US" sz="2000" spc="150" dirty="0" err="1"/>
              <a:t>kritika</a:t>
            </a:r>
            <a:endParaRPr lang="sr-Latn-RS" sz="2000" spc="150" dirty="0"/>
          </a:p>
          <a:p>
            <a:pPr marL="274320" lvl="1" indent="-228600" fontAlgn="auto"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/>
            </a:pPr>
            <a:endParaRPr lang="en-US" sz="2000" spc="150" dirty="0"/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MMPI-2 RF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4800" b="1" dirty="0" smtClean="0"/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MMPI-20</a:t>
            </a:r>
            <a:r>
              <a:rPr lang="sr-Latn-CS" sz="4400" dirty="0" smtClean="0">
                <a:latin typeface="Arial" charset="0"/>
              </a:rPr>
              <a:t>1 i MMPI-202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err="1" smtClean="0"/>
              <a:t>interpretacija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Skraćene verzije MMPI originalnog- najprediktivniji ajtemi, praktični razlozi opravdavaju skraćenje</a:t>
            </a:r>
          </a:p>
          <a:p>
            <a:r>
              <a:rPr lang="sr-Latn-RS" dirty="0"/>
              <a:t>Nije legalno priznata standardizacija</a:t>
            </a:r>
          </a:p>
          <a:p>
            <a:endParaRPr lang="sr-Latn-RS" b="1" dirty="0" smtClean="0"/>
          </a:p>
          <a:p>
            <a:pPr marL="45720" indent="0">
              <a:buNone/>
            </a:pPr>
            <a:r>
              <a:rPr lang="sr-Latn-RS" b="1" dirty="0" smtClean="0"/>
              <a:t>MMPI-201</a:t>
            </a:r>
            <a:r>
              <a:rPr lang="sr-Latn-RS" dirty="0" smtClean="0"/>
              <a:t> (Biro, Berger, 1981)</a:t>
            </a:r>
          </a:p>
          <a:p>
            <a:r>
              <a:rPr lang="sr-Latn-RS" dirty="0" smtClean="0"/>
              <a:t>201 ajtem, </a:t>
            </a:r>
          </a:p>
          <a:p>
            <a:r>
              <a:rPr lang="sr-Latn-RS" dirty="0" smtClean="0"/>
              <a:t>11 skala: 3 kontrolne i 8 kliničkih skala (bez Mf i Si)</a:t>
            </a:r>
          </a:p>
          <a:p>
            <a:r>
              <a:rPr lang="sr-Latn-RS" dirty="0" smtClean="0"/>
              <a:t>N= 1023 +406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MMPI-201 i </a:t>
            </a:r>
            <a:r>
              <a:rPr lang="sr-Latn-RS" dirty="0" smtClean="0"/>
              <a:t>MMPI-202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29329"/>
          </a:xfrm>
        </p:spPr>
        <p:txBody>
          <a:bodyPr/>
          <a:lstStyle/>
          <a:p>
            <a:r>
              <a:rPr lang="sr-Latn-RS" b="1" dirty="0"/>
              <a:t>MMPI-202</a:t>
            </a:r>
            <a:r>
              <a:rPr lang="sr-Latn-RS" dirty="0"/>
              <a:t> (Biro,1995</a:t>
            </a:r>
            <a:r>
              <a:rPr lang="sr-Latn-RS" dirty="0" smtClean="0"/>
              <a:t>)</a:t>
            </a:r>
          </a:p>
          <a:p>
            <a:r>
              <a:rPr lang="sr-Latn-RS" dirty="0" smtClean="0"/>
              <a:t>210 </a:t>
            </a:r>
            <a:r>
              <a:rPr lang="sr-Latn-RS" dirty="0"/>
              <a:t>ajtema, </a:t>
            </a:r>
            <a:r>
              <a:rPr lang="pl-PL" dirty="0"/>
              <a:t>9 ajtema više u odnosu na MMPI 201</a:t>
            </a:r>
          </a:p>
          <a:p>
            <a:r>
              <a:rPr lang="sr-Latn-RS" dirty="0" smtClean="0"/>
              <a:t>uvodi </a:t>
            </a:r>
            <a:r>
              <a:rPr lang="sr-Latn-RS" dirty="0"/>
              <a:t>novine iz MMPI-2</a:t>
            </a:r>
          </a:p>
          <a:p>
            <a:r>
              <a:rPr lang="sr-Latn-RS" dirty="0"/>
              <a:t>15 </a:t>
            </a:r>
            <a:r>
              <a:rPr lang="sr-Latn-RS" dirty="0" smtClean="0"/>
              <a:t>skala: </a:t>
            </a:r>
            <a:r>
              <a:rPr lang="sr-Latn-RS" dirty="0"/>
              <a:t>3 kontrolne, 8 kliničkih skala, </a:t>
            </a:r>
            <a:r>
              <a:rPr lang="sr-Latn-RS" b="1" dirty="0"/>
              <a:t>4 nove- Si, An, Ag i Ci</a:t>
            </a:r>
          </a:p>
          <a:p>
            <a:r>
              <a:rPr lang="sr-Latn-RS" dirty="0"/>
              <a:t>N= 643 +200,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Kartice za odgovore umesto lista za odgovore, </a:t>
            </a:r>
            <a:br>
              <a:rPr lang="pl-PL" dirty="0" smtClean="0"/>
            </a:br>
            <a:r>
              <a:rPr lang="pl-PL" dirty="0" smtClean="0"/>
              <a:t>2 kutije za DA i NE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4 </a:t>
            </a:r>
            <a:r>
              <a:rPr lang="en-US" b="1" dirty="0" err="1" smtClean="0"/>
              <a:t>dodatne</a:t>
            </a:r>
            <a:r>
              <a:rPr lang="en-US" b="1" dirty="0" smtClean="0"/>
              <a:t> </a:t>
            </a:r>
            <a:r>
              <a:rPr lang="en-US" b="1" dirty="0" err="1" smtClean="0"/>
              <a:t>skale</a:t>
            </a:r>
            <a:r>
              <a:rPr lang="en-US" b="1" dirty="0" smtClean="0"/>
              <a:t>: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Si–</a:t>
            </a:r>
            <a:r>
              <a:rPr lang="sr-Latn-R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introverzije-ekstraverzije</a:t>
            </a:r>
            <a:endParaRPr lang="en-US" dirty="0" smtClean="0"/>
          </a:p>
          <a:p>
            <a:pPr lvl="1">
              <a:buFont typeface="Arial" charset="0"/>
              <a:buChar char="–"/>
            </a:pPr>
            <a:r>
              <a:rPr lang="en-US" dirty="0" smtClean="0"/>
              <a:t>An-</a:t>
            </a:r>
            <a:r>
              <a:rPr lang="sr-Latn-R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anksioznosti</a:t>
            </a:r>
            <a:endParaRPr lang="en-US" dirty="0" smtClean="0"/>
          </a:p>
          <a:p>
            <a:pPr lvl="1">
              <a:buFont typeface="Arial" charset="0"/>
              <a:buChar char="–"/>
            </a:pPr>
            <a:r>
              <a:rPr lang="en-US" dirty="0" smtClean="0"/>
              <a:t>Ag-</a:t>
            </a:r>
            <a:r>
              <a:rPr lang="sr-Latn-R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agresivnosti</a:t>
            </a:r>
            <a:endParaRPr lang="en-US" dirty="0" smtClean="0"/>
          </a:p>
          <a:p>
            <a:pPr lvl="1">
              <a:buFont typeface="Arial" charset="0"/>
              <a:buChar char="–"/>
            </a:pPr>
            <a:r>
              <a:rPr lang="en-US" dirty="0" err="1" smtClean="0"/>
              <a:t>Ci</a:t>
            </a:r>
            <a:r>
              <a:rPr lang="en-US" dirty="0" smtClean="0"/>
              <a:t>-</a:t>
            </a:r>
            <a:r>
              <a:rPr lang="sr-Latn-R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kritičnih</a:t>
            </a:r>
            <a:r>
              <a:rPr lang="en-US" dirty="0" smtClean="0"/>
              <a:t> </a:t>
            </a:r>
            <a:r>
              <a:rPr lang="en-US" dirty="0" err="1" smtClean="0"/>
              <a:t>ajtema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MMPI-202</a:t>
            </a:r>
          </a:p>
        </p:txBody>
      </p:sp>
    </p:spTree>
    <p:extLst>
      <p:ext uri="{BB962C8B-B14F-4D97-AF65-F5344CB8AC3E}">
        <p14:creationId xmlns:p14="http://schemas.microsoft.com/office/powerpoint/2010/main" val="277969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19070"/>
            <a:ext cx="8484092" cy="4834129"/>
          </a:xfrm>
        </p:spPr>
        <p:txBody>
          <a:bodyPr rtlCol="0">
            <a:normAutofit/>
          </a:bodyPr>
          <a:lstStyle/>
          <a:p>
            <a:pPr marL="109728" indent="0" fontAlgn="auto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sr-Latn-RS" b="1" dirty="0" smtClean="0"/>
              <a:t>Vrse samoopisnih tehnika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Teorijske- </a:t>
            </a:r>
            <a:r>
              <a:rPr lang="x-none" smtClean="0"/>
              <a:t>na </a:t>
            </a:r>
            <a:r>
              <a:rPr lang="x-none"/>
              <a:t>osnovu tzv. </a:t>
            </a:r>
            <a:r>
              <a:rPr lang="en-US" dirty="0"/>
              <a:t>r</a:t>
            </a:r>
            <a:r>
              <a:rPr lang="x-none"/>
              <a:t>acionalnog pristupa</a:t>
            </a:r>
            <a:r>
              <a:rPr lang="x-none" smtClean="0"/>
              <a:t>,</a:t>
            </a:r>
            <a:r>
              <a:rPr lang="sr-Latn-RS" dirty="0" smtClean="0"/>
              <a:t> očekivanja autora</a:t>
            </a:r>
            <a:r>
              <a:rPr lang="x-none" smtClean="0"/>
              <a:t> </a:t>
            </a:r>
            <a:endParaRPr lang="sr-Latn-RS" dirty="0" smtClean="0"/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Faktorske-</a:t>
            </a:r>
            <a:r>
              <a:rPr lang="sr-Latn-RS" dirty="0" smtClean="0"/>
              <a:t> ajtemi grupisani u faktore–latentne strukture, korelacija ajtema sa faktorom ključna –Ajzenk i drugi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Empirijske- </a:t>
            </a:r>
            <a:r>
              <a:rPr lang="sr-Latn-RS" dirty="0" smtClean="0"/>
              <a:t>na osnovu diferencijacije kriterijumske i kontrolne grupe, diskriminativnost ajtema prema kriterijumu- MMPI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S-R- </a:t>
            </a:r>
            <a:r>
              <a:rPr lang="sr-Latn-RS" dirty="0" smtClean="0"/>
              <a:t>situacione reakcije, specifičnost ponašanja, prevazilazi preteranu generalizaciju, ali otežava teorijsko značenje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ISTORIJAT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sr-Latn-RS" b="1" dirty="0" smtClean="0"/>
              <a:t>Koraci u analizi i interpretaciji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Provera </a:t>
            </a:r>
            <a:r>
              <a:rPr lang="en-US" dirty="0" err="1" smtClean="0"/>
              <a:t>validnosti</a:t>
            </a:r>
            <a:r>
              <a:rPr lang="en-US" dirty="0" smtClean="0"/>
              <a:t> </a:t>
            </a:r>
            <a:r>
              <a:rPr lang="en-US" dirty="0" err="1" smtClean="0"/>
              <a:t>upitnika</a:t>
            </a:r>
            <a:endParaRPr lang="en-US" dirty="0" smtClean="0"/>
          </a:p>
          <a:p>
            <a:pPr marL="365760" lvl="1" indent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b="1" dirty="0" err="1" smtClean="0"/>
              <a:t>Opšte</a:t>
            </a:r>
            <a:r>
              <a:rPr lang="en-US" b="1" dirty="0" smtClean="0"/>
              <a:t> </a:t>
            </a:r>
            <a:r>
              <a:rPr lang="en-US" b="1" dirty="0" err="1" smtClean="0"/>
              <a:t>uputstvo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validnost</a:t>
            </a:r>
            <a:r>
              <a:rPr lang="en-US" b="1" dirty="0" smtClean="0"/>
              <a:t>:</a:t>
            </a:r>
          </a:p>
          <a:p>
            <a:pPr lvl="2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L &lt; 70</a:t>
            </a:r>
          </a:p>
          <a:p>
            <a:pPr lvl="2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F &lt; 80</a:t>
            </a:r>
          </a:p>
          <a:p>
            <a:pPr lvl="2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K &lt; 70</a:t>
            </a:r>
            <a:endParaRPr lang="sr-Latn-RS" b="1" dirty="0" smtClean="0"/>
          </a:p>
          <a:p>
            <a:pPr marL="4572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/>
            </a:pPr>
            <a:r>
              <a:rPr lang="sr-Latn-RS" sz="2000" spc="150" dirty="0" smtClean="0"/>
              <a:t>    V disimiulativni i </a:t>
            </a:r>
            <a:r>
              <a:rPr lang="sr-Cyrl-RS" sz="2000" spc="150" dirty="0" smtClean="0"/>
              <a:t>Л</a:t>
            </a:r>
            <a:r>
              <a:rPr lang="sr-Latn-RS" sz="2000" spc="150" dirty="0" smtClean="0"/>
              <a:t> simulativni profil validnosti</a:t>
            </a:r>
            <a:endParaRPr lang="en-US" sz="2000" spc="15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Utvr</a:t>
            </a:r>
            <a:r>
              <a:rPr lang="sr-Latn-RS" dirty="0" smtClean="0"/>
              <a:t>đ</a:t>
            </a:r>
            <a:r>
              <a:rPr lang="en-US" dirty="0" err="1" smtClean="0"/>
              <a:t>ivanje</a:t>
            </a:r>
            <a:r>
              <a:rPr lang="en-US" dirty="0" smtClean="0"/>
              <a:t> </a:t>
            </a:r>
            <a:r>
              <a:rPr lang="en-US" dirty="0" err="1" smtClean="0"/>
              <a:t>opšteg</a:t>
            </a:r>
            <a:r>
              <a:rPr lang="en-US" dirty="0" smtClean="0"/>
              <a:t> </a:t>
            </a:r>
            <a:r>
              <a:rPr lang="en-US" dirty="0" err="1" smtClean="0"/>
              <a:t>nivoa</a:t>
            </a:r>
            <a:r>
              <a:rPr lang="en-US" dirty="0" smtClean="0"/>
              <a:t> </a:t>
            </a:r>
            <a:r>
              <a:rPr lang="en-US" dirty="0" err="1" smtClean="0"/>
              <a:t>funkcionalnosti</a:t>
            </a:r>
            <a:r>
              <a:rPr lang="en-US" dirty="0" smtClean="0"/>
              <a:t> (F </a:t>
            </a:r>
            <a:r>
              <a:rPr lang="en-US" dirty="0" err="1" smtClean="0"/>
              <a:t>skala</a:t>
            </a:r>
            <a:r>
              <a:rPr lang="en-US" dirty="0" smtClean="0"/>
              <a:t> i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povišenh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endParaRPr lang="en-US" dirty="0" smtClean="0"/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Povišenja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kliničkim</a:t>
            </a:r>
            <a:r>
              <a:rPr lang="en-US" dirty="0" smtClean="0"/>
              <a:t> </a:t>
            </a:r>
            <a:r>
              <a:rPr lang="en-US" dirty="0" err="1" smtClean="0"/>
              <a:t>skalama</a:t>
            </a:r>
            <a:endParaRPr lang="en-US" dirty="0" smtClean="0"/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Dobijeni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i pore</a:t>
            </a:r>
            <a:r>
              <a:rPr lang="sr-Latn-RS" dirty="0" smtClean="0"/>
              <a:t>đ</a:t>
            </a:r>
            <a:r>
              <a:rPr lang="en-US" dirty="0" err="1" smtClean="0"/>
              <a:t>enje</a:t>
            </a:r>
            <a:r>
              <a:rPr lang="en-US" dirty="0" smtClean="0"/>
              <a:t> sa </a:t>
            </a:r>
            <a:r>
              <a:rPr lang="sr-Latn-CS" dirty="0" smtClean="0"/>
              <a:t>“</a:t>
            </a:r>
            <a:r>
              <a:rPr lang="en-US" dirty="0" err="1" smtClean="0"/>
              <a:t>tipičnim</a:t>
            </a:r>
            <a:r>
              <a:rPr lang="sr-Latn-CS" dirty="0" smtClean="0"/>
              <a:t>”</a:t>
            </a:r>
            <a:r>
              <a:rPr lang="en-US" dirty="0" smtClean="0"/>
              <a:t> </a:t>
            </a:r>
            <a:r>
              <a:rPr lang="en-US" dirty="0" err="1" smtClean="0"/>
              <a:t>profilima</a:t>
            </a:r>
            <a:endParaRPr lang="en-US" dirty="0" smtClean="0"/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MMPI-201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560292" cy="5257799"/>
          </a:xfrm>
        </p:spPr>
        <p:txBody>
          <a:bodyPr rtlCol="0"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Blaga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umerena</a:t>
            </a:r>
            <a:r>
              <a:rPr lang="en-US" dirty="0" smtClean="0"/>
              <a:t> </a:t>
            </a:r>
            <a:r>
              <a:rPr lang="en-US" dirty="0" err="1" smtClean="0"/>
              <a:t>povišenja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ukazivati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Otvorenost</a:t>
            </a:r>
            <a:r>
              <a:rPr lang="en-US" dirty="0" smtClean="0"/>
              <a:t> ka </a:t>
            </a:r>
            <a:r>
              <a:rPr lang="en-US" dirty="0" err="1" smtClean="0"/>
              <a:t>neuobičajenom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potencijalnu</a:t>
            </a:r>
            <a:r>
              <a:rPr lang="en-US" dirty="0" smtClean="0"/>
              <a:t> </a:t>
            </a:r>
            <a:r>
              <a:rPr lang="en-US" dirty="0" err="1" smtClean="0"/>
              <a:t>psihopatologiju</a:t>
            </a:r>
            <a:endParaRPr lang="en-US" dirty="0" smtClean="0"/>
          </a:p>
          <a:p>
            <a:pPr lvl="1"/>
            <a:r>
              <a:rPr lang="en-US" dirty="0" err="1" smtClean="0"/>
              <a:t>Apel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pomoć</a:t>
            </a:r>
            <a:endParaRPr lang="en-US" dirty="0" smtClean="0"/>
          </a:p>
          <a:p>
            <a:pPr lvl="1"/>
            <a:r>
              <a:rPr lang="en-US" dirty="0" err="1" smtClean="0"/>
              <a:t>Nekonvencionalnost</a:t>
            </a:r>
            <a:r>
              <a:rPr lang="en-US" dirty="0" smtClean="0"/>
              <a:t>, </a:t>
            </a:r>
            <a:r>
              <a:rPr lang="en-US" dirty="0" err="1" smtClean="0"/>
              <a:t>neuobičajeno</a:t>
            </a:r>
            <a:r>
              <a:rPr lang="en-US" dirty="0" smtClean="0"/>
              <a:t> </a:t>
            </a:r>
            <a:r>
              <a:rPr lang="en-US" dirty="0" err="1" smtClean="0"/>
              <a:t>mišljenje</a:t>
            </a:r>
            <a:r>
              <a:rPr lang="en-US" dirty="0" smtClean="0"/>
              <a:t>, </a:t>
            </a:r>
            <a:r>
              <a:rPr lang="en-US" dirty="0" err="1" smtClean="0"/>
              <a:t>teškoće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identitetom</a:t>
            </a:r>
            <a:r>
              <a:rPr lang="en-US" dirty="0" smtClean="0"/>
              <a:t>, </a:t>
            </a:r>
            <a:r>
              <a:rPr lang="en-US" dirty="0" err="1" smtClean="0"/>
              <a:t>antisocijalne</a:t>
            </a:r>
            <a:r>
              <a:rPr lang="en-US" dirty="0" smtClean="0"/>
              <a:t> </a:t>
            </a:r>
            <a:r>
              <a:rPr lang="en-US" dirty="0" err="1" smtClean="0"/>
              <a:t>tendencije</a:t>
            </a:r>
            <a:endParaRPr lang="en-US" dirty="0" smtClean="0"/>
          </a:p>
          <a:p>
            <a:pPr lvl="1"/>
            <a:r>
              <a:rPr lang="en-US" dirty="0" err="1" smtClean="0"/>
              <a:t>Psihološka</a:t>
            </a:r>
            <a:r>
              <a:rPr lang="en-US" dirty="0" smtClean="0"/>
              <a:t> </a:t>
            </a:r>
            <a:r>
              <a:rPr lang="en-US" dirty="0" err="1" smtClean="0"/>
              <a:t>kompleksnost</a:t>
            </a:r>
            <a:r>
              <a:rPr lang="en-US" dirty="0" smtClean="0"/>
              <a:t>, </a:t>
            </a:r>
            <a:r>
              <a:rPr lang="en-US" dirty="0" err="1" smtClean="0"/>
              <a:t>nestabilnost</a:t>
            </a:r>
            <a:r>
              <a:rPr lang="en-US" dirty="0" smtClean="0"/>
              <a:t>, </a:t>
            </a:r>
            <a:r>
              <a:rPr lang="en-US" dirty="0" err="1" smtClean="0"/>
              <a:t>promeljivost</a:t>
            </a:r>
            <a:r>
              <a:rPr lang="en-US" dirty="0" smtClean="0"/>
              <a:t> </a:t>
            </a:r>
            <a:r>
              <a:rPr lang="en-US" dirty="0" err="1" smtClean="0"/>
              <a:t>raspoloženja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x-none" smtClean="0"/>
              <a:t>Značajna </a:t>
            </a:r>
            <a:r>
              <a:rPr lang="x-none" dirty="0" smtClean="0"/>
              <a:t>povišenja (&gt;80) mogu ukazivati na: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P</a:t>
            </a:r>
            <a:r>
              <a:rPr lang="x-none" dirty="0" smtClean="0"/>
              <a:t>risustvo </a:t>
            </a:r>
            <a:r>
              <a:rPr lang="x-none" smtClean="0"/>
              <a:t>ozbiljne psihopatologije</a:t>
            </a:r>
            <a:r>
              <a:rPr lang="sr-Latn-RS" dirty="0" smtClean="0"/>
              <a:t>,</a:t>
            </a:r>
            <a:r>
              <a:rPr lang="x-none" smtClean="0"/>
              <a:t> </a:t>
            </a:r>
            <a:r>
              <a:rPr lang="x-none" dirty="0" smtClean="0"/>
              <a:t>posebno psihotičnog tipa (ali i težih poremećaja ličnosti)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T</a:t>
            </a:r>
            <a:r>
              <a:rPr lang="x-none" dirty="0" smtClean="0"/>
              <a:t>eškoće u popunjavanju upitnika (teškoće u čitanju, konfuznost usled upliva psihotičnosti, nasumično ili nemarno odgovaranje na ajteme)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N</a:t>
            </a:r>
            <a:r>
              <a:rPr lang="x-none" dirty="0" smtClean="0"/>
              <a:t>aglašavanje psihopatologije zbog straha/panike/distresa ili apela za pomoć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S</a:t>
            </a:r>
            <a:r>
              <a:rPr lang="x-none" dirty="0" smtClean="0"/>
              <a:t>imulacija</a:t>
            </a:r>
          </a:p>
          <a:p>
            <a:pPr marL="859536"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S</a:t>
            </a:r>
            <a:r>
              <a:rPr lang="x-none" sz="1800" b="1" dirty="0" smtClean="0"/>
              <a:t>korovi &gt;90 obavezno sumnjati na agravaciju i simulaciju</a:t>
            </a:r>
          </a:p>
          <a:p>
            <a:pPr marL="859536"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S</a:t>
            </a:r>
            <a:r>
              <a:rPr lang="x-none" sz="1800" b="1" dirty="0" smtClean="0"/>
              <a:t>korovi&gt;100  poseban oprez</a:t>
            </a:r>
          </a:p>
          <a:p>
            <a:pPr marL="859536"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z="1800" b="1" dirty="0" smtClean="0"/>
              <a:t>Skorovi &gt;110 verovatno nasumično odgovaranje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x-none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 skala-interpretacija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x-none" dirty="0" smtClean="0"/>
              <a:t>riginalno ajtemi za ovu skalu nisu birani sa ciljem detekcije pravog laganja, već naivnog minimiziranja uobičajenih mana koje pripadnici zapadne kulture ne skrivaju previše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x-none" dirty="0" smtClean="0"/>
              <a:t>eke grupe očekivano imaju više </a:t>
            </a:r>
            <a:r>
              <a:rPr lang="x-none" smtClean="0"/>
              <a:t>skorove (</a:t>
            </a:r>
            <a:r>
              <a:rPr lang="sr-Latn-RS" dirty="0" smtClean="0"/>
              <a:t>n</a:t>
            </a:r>
            <a:r>
              <a:rPr lang="x-none" smtClean="0"/>
              <a:t>pr. </a:t>
            </a:r>
            <a:r>
              <a:rPr lang="sr-Latn-RS" dirty="0" smtClean="0"/>
              <a:t>s</a:t>
            </a:r>
            <a:r>
              <a:rPr lang="x-none" smtClean="0"/>
              <a:t>veštenic</a:t>
            </a:r>
            <a:r>
              <a:rPr lang="sr-Latn-RS" dirty="0" smtClean="0"/>
              <a:t>i (?</a:t>
            </a:r>
            <a:r>
              <a:rPr lang="x-none" smtClean="0"/>
              <a:t>)</a:t>
            </a:r>
            <a:r>
              <a:rPr lang="sr-Latn-RS" dirty="0" smtClean="0"/>
              <a:t>)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x-none" dirty="0" smtClean="0"/>
              <a:t>eki ispitanci pristupaju testu kao testiranju njihove moralne ispravnostii, a neki sa tendencijom da prikrivaju ne samo patologiju već svaku manu, interpersonalnu teškoću, negativnu karakteristiku i sl., te oni imaju više L skorove zbog straha da će testovni rezultati rezultovati negativnim moralnim procenama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negativno korelira </a:t>
            </a:r>
            <a:r>
              <a:rPr lang="x-none" dirty="0" smtClean="0"/>
              <a:t>sa obrazovanjem, inteligencijom i generalnom/kulturnom sofisticiranošću, laka je za manipulisanje jer su ajtemi vidljivo moralno iskrivljeni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</a:t>
            </a:r>
            <a:r>
              <a:rPr lang="x-none" dirty="0" smtClean="0"/>
              <a:t>toga su i klinički upadljivija povišenja kod obrazovanijih, inteligentnijih i kulturno adaptiranih ispitanika </a:t>
            </a:r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 skala-skala laganja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Povišenja ukazuju na </a:t>
            </a:r>
            <a:r>
              <a:rPr lang="x-none" smtClean="0"/>
              <a:t>tendenciju samoprikazivanja </a:t>
            </a:r>
            <a:r>
              <a:rPr lang="x-none" dirty="0" smtClean="0"/>
              <a:t>u pozitivnom svetlu, a koja proističe iz 2 osnovna potencijalna motiva:</a:t>
            </a:r>
          </a:p>
          <a:p>
            <a:pPr marL="971550" lvl="1" indent="-51435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x-none" dirty="0" smtClean="0"/>
              <a:t>Pretpostavke ispitanika  kako će se njegovi odgovori protumačiti (motivacija bazirana na strahu)</a:t>
            </a:r>
          </a:p>
          <a:p>
            <a:pPr marL="971550" lvl="1" indent="-51435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</a:t>
            </a:r>
            <a:r>
              <a:rPr lang="x-none" smtClean="0"/>
              <a:t>anipulacija samoopisom </a:t>
            </a:r>
            <a:r>
              <a:rPr lang="x-none" dirty="0" smtClean="0"/>
              <a:t>(motiv je da se obmane ili prevari ispitivač)</a:t>
            </a:r>
          </a:p>
          <a:p>
            <a:pPr marL="57150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dirty="0" smtClean="0"/>
              <a:t>L 65 do T 70 ukazuju na potrebu ispitanika da se prezentuje u moralnom svetlu te može biti posledica izvesne naivnosti ili rigidnost u moralnom smislu, povećane samo-kontrole i potrebu da se predupredi moralna procena, osobe koje nemaju dobar samo-uvid i kojima nedostaje svesnost o tome kako ih drugi procenjuju, nefleksibilnost, rigidnost  </a:t>
            </a:r>
          </a:p>
          <a:p>
            <a:pPr marL="57150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dirty="0" smtClean="0"/>
              <a:t>L&gt;80 ekstremna rigidnost, poricanje i obično praćeno supresijom svih kliničkih skala, profil nije validan i interpretacija je kompromitivana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L-skala interpretacija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80999" y="1905000"/>
            <a:ext cx="8407893" cy="4952999"/>
          </a:xfrm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err="1" smtClean="0"/>
              <a:t>Niski</a:t>
            </a:r>
            <a:r>
              <a:rPr lang="en-US" dirty="0" smtClean="0"/>
              <a:t> </a:t>
            </a:r>
            <a:r>
              <a:rPr lang="en-US" dirty="0" err="1" smtClean="0"/>
              <a:t>skorovi</a:t>
            </a:r>
            <a:r>
              <a:rPr lang="en-US" dirty="0" smtClean="0"/>
              <a:t> (L&lt;45) </a:t>
            </a:r>
            <a:r>
              <a:rPr lang="en-US" dirty="0" err="1" smtClean="0"/>
              <a:t>odražavaju</a:t>
            </a:r>
            <a:r>
              <a:rPr lang="en-US" dirty="0" smtClean="0"/>
              <a:t> </a:t>
            </a:r>
            <a:r>
              <a:rPr lang="en-US" dirty="0" err="1" smtClean="0"/>
              <a:t>iskrenost</a:t>
            </a:r>
            <a:r>
              <a:rPr lang="en-US" dirty="0" smtClean="0"/>
              <a:t> u </a:t>
            </a:r>
            <a:r>
              <a:rPr lang="en-US" dirty="0" err="1" smtClean="0"/>
              <a:t>pogledu</a:t>
            </a:r>
            <a:r>
              <a:rPr lang="en-US" dirty="0" smtClean="0"/>
              <a:t> </a:t>
            </a:r>
            <a:r>
              <a:rPr lang="en-US" dirty="0" err="1" smtClean="0"/>
              <a:t>sopstvenih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i </a:t>
            </a:r>
            <a:r>
              <a:rPr lang="en-US" dirty="0" err="1" smtClean="0"/>
              <a:t>nedostataka</a:t>
            </a:r>
            <a:r>
              <a:rPr lang="en-US" dirty="0" smtClean="0"/>
              <a:t> i </a:t>
            </a:r>
            <a:r>
              <a:rPr lang="en-US" dirty="0" err="1" smtClean="0"/>
              <a:t>može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mora</a:t>
            </a:r>
            <a:r>
              <a:rPr lang="en-US" dirty="0" smtClean="0"/>
              <a:t> da se </a:t>
            </a:r>
            <a:r>
              <a:rPr lang="en-US" dirty="0" err="1" smtClean="0"/>
              <a:t>proširi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iskreno</a:t>
            </a:r>
            <a:r>
              <a:rPr lang="en-US" dirty="0" smtClean="0"/>
              <a:t> </a:t>
            </a:r>
            <a:r>
              <a:rPr lang="en-US" dirty="0" err="1" smtClean="0"/>
              <a:t>odgovaranje</a:t>
            </a:r>
            <a:r>
              <a:rPr lang="en-US" dirty="0" smtClean="0"/>
              <a:t> o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aspektima</a:t>
            </a:r>
            <a:r>
              <a:rPr lang="en-US" dirty="0" smtClean="0"/>
              <a:t>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niske</a:t>
            </a:r>
            <a:r>
              <a:rPr lang="en-US" dirty="0" smtClean="0"/>
              <a:t> </a:t>
            </a:r>
            <a:r>
              <a:rPr lang="en-US" dirty="0" err="1" smtClean="0"/>
              <a:t>skorove</a:t>
            </a:r>
            <a:r>
              <a:rPr lang="en-US" dirty="0" smtClean="0"/>
              <a:t> </a:t>
            </a:r>
            <a:r>
              <a:rPr lang="en-US" dirty="0" err="1" smtClean="0"/>
              <a:t>dobijaju</a:t>
            </a:r>
            <a:r>
              <a:rPr lang="en-US" dirty="0" smtClean="0"/>
              <a:t> </a:t>
            </a:r>
            <a:r>
              <a:rPr lang="en-US" dirty="0" err="1" smtClean="0"/>
              <a:t>nezavisne</a:t>
            </a:r>
            <a:r>
              <a:rPr lang="en-US" dirty="0" smtClean="0"/>
              <a:t>, </a:t>
            </a:r>
            <a:r>
              <a:rPr lang="en-US" dirty="0" err="1" smtClean="0"/>
              <a:t>spokojne</a:t>
            </a:r>
            <a:r>
              <a:rPr lang="en-US" dirty="0" smtClean="0"/>
              <a:t>, </a:t>
            </a:r>
            <a:r>
              <a:rPr lang="en-US" dirty="0" err="1" smtClean="0"/>
              <a:t>prisebne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, </a:t>
            </a:r>
            <a:r>
              <a:rPr lang="en-US" dirty="0" err="1" smtClean="0"/>
              <a:t>ponekad</a:t>
            </a:r>
            <a:r>
              <a:rPr lang="en-US" dirty="0" smtClean="0"/>
              <a:t> </a:t>
            </a:r>
            <a:r>
              <a:rPr lang="en-US" dirty="0" err="1" smtClean="0"/>
              <a:t>ležerne</a:t>
            </a:r>
            <a:r>
              <a:rPr lang="en-US" dirty="0" smtClean="0"/>
              <a:t> i </a:t>
            </a:r>
            <a:r>
              <a:rPr lang="en-US" dirty="0" err="1" smtClean="0"/>
              <a:t>samopouzdane</a:t>
            </a:r>
            <a:r>
              <a:rPr lang="en-US" dirty="0" smtClean="0"/>
              <a:t> pre </a:t>
            </a:r>
            <a:r>
              <a:rPr lang="en-US" dirty="0" err="1" smtClean="0"/>
              <a:t>svega</a:t>
            </a:r>
            <a:r>
              <a:rPr lang="en-US" dirty="0" smtClean="0"/>
              <a:t> u </a:t>
            </a:r>
            <a:r>
              <a:rPr lang="en-US" dirty="0" err="1" smtClean="0"/>
              <a:t>pogledu</a:t>
            </a:r>
            <a:r>
              <a:rPr lang="en-US" dirty="0" smtClean="0"/>
              <a:t> toga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opažati</a:t>
            </a:r>
            <a:endParaRPr lang="en-U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err="1" smtClean="0"/>
              <a:t>Niski</a:t>
            </a:r>
            <a:r>
              <a:rPr lang="en-US" dirty="0" smtClean="0"/>
              <a:t> </a:t>
            </a:r>
            <a:r>
              <a:rPr lang="en-US" dirty="0" err="1" smtClean="0"/>
              <a:t>skorovi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se </a:t>
            </a:r>
            <a:r>
              <a:rPr lang="en-US" dirty="0" err="1" smtClean="0"/>
              <a:t>sreću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sarkastičnih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ciničnih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endParaRPr lang="en-US" dirty="0" smtClean="0"/>
          </a:p>
        </p:txBody>
      </p:sp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 skala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30"/>
          </a:xfrm>
        </p:spPr>
        <p:txBody>
          <a:bodyPr rtlCol="0">
            <a:normAutofit lnSpcReduction="100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x-none" dirty="0" smtClean="0"/>
              <a:t>va skala ubačena je sa ciljem da </a:t>
            </a:r>
            <a:r>
              <a:rPr lang="x-none" b="1" dirty="0" smtClean="0"/>
              <a:t>se redukuje broj lažno-negativnih protokola</a:t>
            </a:r>
            <a:r>
              <a:rPr lang="x-none" dirty="0" smtClean="0"/>
              <a:t> koje pacijenti daju čak i tokom psihijatrijske hospitalizacije i manifestacije značajne psihopatologije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</a:t>
            </a:r>
            <a:r>
              <a:rPr lang="x-none" dirty="0" smtClean="0"/>
              <a:t>jtemi sa ove skale su manje očigledni i stoga manje podložni svesnoj manipulaciji od ajtema na L skali (naivni, moralistički nastojeni i simplifikovani ispitanici imaju viši skor na L skali dok na K skali više skorove imaju inteligentniji, psihološki kompleksniji)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x-none" dirty="0" smtClean="0"/>
              <a:t>amenjeni su detekciji ispitanika koji se opisuju na preterano pozitivan način stoga se i radi K korekcija da bi se umanjio </a:t>
            </a:r>
            <a:r>
              <a:rPr lang="x-none" smtClean="0"/>
              <a:t>uticaj def</a:t>
            </a:r>
            <a:r>
              <a:rPr lang="sr-Latn-RS" dirty="0" smtClean="0"/>
              <a:t>a</a:t>
            </a:r>
            <a:r>
              <a:rPr lang="x-none" smtClean="0"/>
              <a:t>nzivnog </a:t>
            </a:r>
            <a:r>
              <a:rPr lang="x-none" dirty="0" smtClean="0"/>
              <a:t>pristupa testu, tako se K korekcija dodaje na 5 kliničkih skala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K korekcija ima dosta kritika, MMPI-A ne primenjuje K korekcije, a na </a:t>
            </a:r>
            <a:r>
              <a:rPr lang="x-none" smtClean="0"/>
              <a:t>MMPI-2 upitniku</a:t>
            </a:r>
            <a:r>
              <a:rPr lang="sr-Latn-RS" dirty="0" smtClean="0"/>
              <a:t> je</a:t>
            </a:r>
            <a:r>
              <a:rPr lang="x-none" smtClean="0"/>
              <a:t> </a:t>
            </a:r>
            <a:r>
              <a:rPr lang="x-none" dirty="0" smtClean="0"/>
              <a:t>opciono da </a:t>
            </a:r>
            <a:r>
              <a:rPr lang="x-none" smtClean="0"/>
              <a:t>li </a:t>
            </a:r>
            <a:r>
              <a:rPr lang="sr-Latn-RS" dirty="0" smtClean="0"/>
              <a:t>se radi</a:t>
            </a:r>
            <a:r>
              <a:rPr lang="x-none" smtClean="0"/>
              <a:t> </a:t>
            </a:r>
            <a:r>
              <a:rPr lang="x-none" dirty="0" smtClean="0"/>
              <a:t>profil bez ili sa </a:t>
            </a:r>
            <a:r>
              <a:rPr lang="x-none" smtClean="0"/>
              <a:t>K korekcij</a:t>
            </a:r>
            <a:r>
              <a:rPr lang="sr-Latn-RS" dirty="0" smtClean="0"/>
              <a:t>om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K skala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 rtlCol="0"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</a:t>
            </a:r>
            <a:r>
              <a:rPr lang="x-none" dirty="0" smtClean="0"/>
              <a:t>mereni skorovi (K 56-64)  ukazuju na ego-snagu, efikasne emocionalne odbrane, dobar kontakt sa realnošću, dobre coping veštine, ego-snagu, nezavisnost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x-none" dirty="0" smtClean="0"/>
              <a:t>ovišeni skorovi (&gt;70) ukazuju na defanzivnost i opreznost, potrebu da se </a:t>
            </a:r>
            <a:r>
              <a:rPr lang="x-none" smtClean="0"/>
              <a:t>negiraju teškoće</a:t>
            </a:r>
            <a:r>
              <a:rPr lang="sr-Latn-RS" dirty="0"/>
              <a:t>;</a:t>
            </a:r>
            <a:r>
              <a:rPr lang="x-none" smtClean="0"/>
              <a:t> osob</a:t>
            </a:r>
            <a:r>
              <a:rPr lang="sr-Latn-RS" dirty="0" smtClean="0"/>
              <a:t>a</a:t>
            </a:r>
            <a:r>
              <a:rPr lang="x-none" smtClean="0"/>
              <a:t> ima </a:t>
            </a:r>
            <a:r>
              <a:rPr lang="x-none" dirty="0" smtClean="0"/>
              <a:t>dobru kontrolu i efikasno funkcioniše, </a:t>
            </a:r>
            <a:r>
              <a:rPr lang="x-none" smtClean="0"/>
              <a:t>ali previ</a:t>
            </a:r>
            <a:r>
              <a:rPr lang="sr-Latn-RS" dirty="0" smtClean="0"/>
              <a:t>đ</a:t>
            </a:r>
            <a:r>
              <a:rPr lang="x-none" smtClean="0"/>
              <a:t>a </a:t>
            </a:r>
            <a:r>
              <a:rPr lang="x-none" dirty="0" smtClean="0"/>
              <a:t>neke teškoće</a:t>
            </a:r>
            <a:r>
              <a:rPr lang="x-none" smtClean="0"/>
              <a:t>; slab</a:t>
            </a:r>
            <a:r>
              <a:rPr lang="sr-Latn-RS" dirty="0" smtClean="0"/>
              <a:t>iji</a:t>
            </a:r>
            <a:r>
              <a:rPr lang="x-none" smtClean="0"/>
              <a:t> uvid, </a:t>
            </a:r>
            <a:r>
              <a:rPr lang="x-none" dirty="0" smtClean="0"/>
              <a:t>stidljivost, inhibovanost, niži nivo socijalnih interakcija; tipična odbrana poricanje 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Niski K skorovi kod osoba koje prenaglašavaju psihopatologiju, konfuznost </a:t>
            </a:r>
            <a:r>
              <a:rPr lang="x-none" smtClean="0"/>
              <a:t>ili dezorjentisanost</a:t>
            </a:r>
            <a:r>
              <a:rPr lang="sr-Latn-RS" dirty="0" smtClean="0"/>
              <a:t>,</a:t>
            </a:r>
            <a:r>
              <a:rPr lang="x-none" smtClean="0"/>
              <a:t> </a:t>
            </a:r>
            <a:r>
              <a:rPr lang="x-none" dirty="0" smtClean="0"/>
              <a:t>ali </a:t>
            </a:r>
            <a:r>
              <a:rPr lang="x-none" smtClean="0"/>
              <a:t>i ekstremn</a:t>
            </a:r>
            <a:r>
              <a:rPr lang="sr-Latn-RS" dirty="0" smtClean="0"/>
              <a:t>a</a:t>
            </a:r>
            <a:r>
              <a:rPr lang="x-none" smtClean="0"/>
              <a:t> samokritičnost</a:t>
            </a:r>
            <a:r>
              <a:rPr lang="x-none" dirty="0" smtClean="0"/>
              <a:t>, cinizam, nezadovoljstvo, neadekvatne dobrane, loša slika o sebi; kod adolescenata veći </a:t>
            </a:r>
            <a:r>
              <a:rPr lang="x-none" smtClean="0"/>
              <a:t>nivo o</a:t>
            </a:r>
            <a:r>
              <a:rPr lang="sr-Latn-RS" dirty="0" smtClean="0"/>
              <a:t>t</a:t>
            </a:r>
            <a:r>
              <a:rPr lang="x-none" smtClean="0"/>
              <a:t>vorenosti </a:t>
            </a:r>
            <a:r>
              <a:rPr lang="x-none" dirty="0" smtClean="0"/>
              <a:t>i senzitivnosti za probleme, kritična preispitivanja </a:t>
            </a:r>
            <a:r>
              <a:rPr lang="x-none" smtClean="0"/>
              <a:t>u izgra</a:t>
            </a:r>
            <a:r>
              <a:rPr lang="sr-Latn-RS" dirty="0" smtClean="0"/>
              <a:t>đ</a:t>
            </a:r>
            <a:r>
              <a:rPr lang="x-none" smtClean="0"/>
              <a:t>ivanju </a:t>
            </a:r>
            <a:r>
              <a:rPr lang="x-none" dirty="0" smtClean="0"/>
              <a:t>identiteta</a:t>
            </a:r>
            <a:endParaRPr lang="en-US" dirty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K skala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0999" y="1600200"/>
            <a:ext cx="8534401" cy="5257800"/>
          </a:xfrm>
        </p:spPr>
        <p:txBody>
          <a:bodyPr>
            <a:noAutofit/>
          </a:bodyPr>
          <a:lstStyle/>
          <a:p>
            <a:pPr marL="365125" indent="-2555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"/>
            </a:pPr>
            <a:r>
              <a:rPr lang="en-US" sz="1800" dirty="0" err="1" smtClean="0"/>
              <a:t>Namenjena</a:t>
            </a:r>
            <a:r>
              <a:rPr lang="en-US" sz="1800" dirty="0" smtClean="0"/>
              <a:t> </a:t>
            </a:r>
            <a:r>
              <a:rPr lang="en-US" sz="1800" dirty="0" err="1" smtClean="0"/>
              <a:t>proceni</a:t>
            </a:r>
            <a:r>
              <a:rPr lang="en-US" sz="1800" dirty="0" smtClean="0"/>
              <a:t> </a:t>
            </a:r>
            <a:r>
              <a:rPr lang="en-US" sz="1800" dirty="0" err="1" smtClean="0"/>
              <a:t>hipohondrijaze</a:t>
            </a:r>
            <a:r>
              <a:rPr lang="en-US" sz="1800" dirty="0" smtClean="0"/>
              <a:t> </a:t>
            </a:r>
            <a:r>
              <a:rPr lang="en-US" sz="1800" dirty="0" err="1" smtClean="0"/>
              <a:t>odnosno</a:t>
            </a:r>
            <a:r>
              <a:rPr lang="en-US" sz="1800" dirty="0" smtClean="0"/>
              <a:t> </a:t>
            </a:r>
            <a:r>
              <a:rPr lang="en-US" sz="1800" dirty="0" err="1" smtClean="0"/>
              <a:t>obrascu</a:t>
            </a:r>
            <a:r>
              <a:rPr lang="en-US" sz="1800" dirty="0" smtClean="0"/>
              <a:t> “</a:t>
            </a:r>
            <a:r>
              <a:rPr lang="en-US" sz="1800" dirty="0" err="1" smtClean="0"/>
              <a:t>neurotične</a:t>
            </a:r>
            <a:r>
              <a:rPr lang="en-US" sz="1800" dirty="0" smtClean="0"/>
              <a:t>” </a:t>
            </a:r>
            <a:r>
              <a:rPr lang="en-US" sz="1800" dirty="0" err="1" smtClean="0"/>
              <a:t>preokupiranosti</a:t>
            </a:r>
            <a:r>
              <a:rPr lang="en-US" sz="1800" dirty="0" smtClean="0"/>
              <a:t> </a:t>
            </a:r>
            <a:r>
              <a:rPr lang="en-US" sz="1800" dirty="0" err="1" smtClean="0"/>
              <a:t>fizičkim</a:t>
            </a:r>
            <a:r>
              <a:rPr lang="en-US" sz="1800" dirty="0" smtClean="0"/>
              <a:t> </a:t>
            </a:r>
            <a:r>
              <a:rPr lang="en-US" sz="1800" dirty="0" err="1" smtClean="0"/>
              <a:t>zdravljem</a:t>
            </a:r>
            <a:endParaRPr lang="en-US" sz="1800" dirty="0" smtClean="0"/>
          </a:p>
          <a:p>
            <a:pPr marL="365125" indent="-2555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"/>
            </a:pPr>
            <a:r>
              <a:rPr lang="en-US" sz="1800" b="1" dirty="0" err="1" smtClean="0"/>
              <a:t>Visoki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skorovi</a:t>
            </a:r>
            <a:r>
              <a:rPr lang="en-US" sz="1800" dirty="0" smtClean="0"/>
              <a:t> :</a:t>
            </a:r>
          </a:p>
          <a:p>
            <a:pPr marL="620713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r>
              <a:rPr lang="sr-Latn-RS" dirty="0" smtClean="0"/>
              <a:t>P</a:t>
            </a:r>
            <a:r>
              <a:rPr lang="en-US" dirty="0" err="1" smtClean="0"/>
              <a:t>reokupiranost</a:t>
            </a:r>
            <a:r>
              <a:rPr lang="en-US" dirty="0" smtClean="0"/>
              <a:t> </a:t>
            </a:r>
            <a:r>
              <a:rPr lang="en-US" dirty="0" err="1" smtClean="0"/>
              <a:t>bolešću</a:t>
            </a:r>
            <a:r>
              <a:rPr lang="en-US" dirty="0" smtClean="0"/>
              <a:t>, </a:t>
            </a:r>
            <a:r>
              <a:rPr lang="en-US" dirty="0" err="1" smtClean="0"/>
              <a:t>egocentričnost</a:t>
            </a:r>
            <a:r>
              <a:rPr lang="en-US" dirty="0" smtClean="0"/>
              <a:t>, </a:t>
            </a:r>
            <a:r>
              <a:rPr lang="en-US" dirty="0" err="1" smtClean="0"/>
              <a:t>nezrelost</a:t>
            </a:r>
            <a:r>
              <a:rPr lang="en-US" dirty="0" smtClean="0"/>
              <a:t>, </a:t>
            </a:r>
            <a:r>
              <a:rPr lang="en-US" dirty="0" err="1" smtClean="0"/>
              <a:t>pesimizam</a:t>
            </a:r>
            <a:r>
              <a:rPr lang="en-US" dirty="0" smtClean="0"/>
              <a:t>, </a:t>
            </a:r>
            <a:r>
              <a:rPr lang="en-US" dirty="0" err="1" smtClean="0"/>
              <a:t>pasi</a:t>
            </a:r>
            <a:r>
              <a:rPr lang="sr-Latn-CS" dirty="0" smtClean="0"/>
              <a:t>v</a:t>
            </a:r>
            <a:r>
              <a:rPr lang="en-US" dirty="0" smtClean="0"/>
              <a:t>nu-</a:t>
            </a:r>
            <a:r>
              <a:rPr lang="en-US" dirty="0" err="1" smtClean="0"/>
              <a:t>agresivnost</a:t>
            </a:r>
            <a:r>
              <a:rPr lang="en-US" dirty="0" smtClean="0"/>
              <a:t>, </a:t>
            </a:r>
            <a:r>
              <a:rPr lang="sr-Latn-CS" dirty="0" smtClean="0"/>
              <a:t>plačljivost</a:t>
            </a:r>
            <a:endParaRPr lang="en-US" dirty="0" smtClean="0"/>
          </a:p>
          <a:p>
            <a:pPr marL="620713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r>
              <a:rPr lang="en-US" dirty="0" err="1" smtClean="0"/>
              <a:t>Retko</a:t>
            </a:r>
            <a:r>
              <a:rPr lang="en-US" dirty="0" smtClean="0"/>
              <a:t> acting out, </a:t>
            </a:r>
            <a:r>
              <a:rPr lang="en-US" dirty="0" err="1" smtClean="0"/>
              <a:t>već</a:t>
            </a:r>
            <a:r>
              <a:rPr lang="en-US" dirty="0" smtClean="0"/>
              <a:t> se </a:t>
            </a:r>
            <a:r>
              <a:rPr lang="en-US" dirty="0" err="1" smtClean="0"/>
              <a:t>hostilnost</a:t>
            </a:r>
            <a:r>
              <a:rPr lang="en-US" dirty="0" smtClean="0"/>
              <a:t> </a:t>
            </a:r>
            <a:r>
              <a:rPr lang="en-US" dirty="0" err="1" smtClean="0"/>
              <a:t>ispoljava</a:t>
            </a:r>
            <a:r>
              <a:rPr lang="en-US" dirty="0" smtClean="0"/>
              <a:t> </a:t>
            </a:r>
            <a:r>
              <a:rPr lang="en-US" dirty="0" err="1" smtClean="0"/>
              <a:t>indirektno</a:t>
            </a:r>
            <a:r>
              <a:rPr lang="en-US" dirty="0" smtClean="0"/>
              <a:t>, </a:t>
            </a:r>
            <a:r>
              <a:rPr lang="sr-Latn-CS" dirty="0" smtClean="0"/>
              <a:t>izažen </a:t>
            </a:r>
            <a:r>
              <a:rPr lang="en-US" dirty="0" err="1" smtClean="0"/>
              <a:t>kriticizam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endParaRPr lang="en-US" dirty="0" smtClean="0"/>
          </a:p>
          <a:p>
            <a:pPr marL="620713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r>
              <a:rPr lang="en-US" dirty="0" err="1" smtClean="0"/>
              <a:t>Uobičajene</a:t>
            </a:r>
            <a:r>
              <a:rPr lang="en-US" dirty="0" smtClean="0"/>
              <a:t> </a:t>
            </a:r>
            <a:r>
              <a:rPr lang="en-US" dirty="0" err="1" smtClean="0"/>
              <a:t>žalbe</a:t>
            </a:r>
            <a:r>
              <a:rPr lang="en-US" dirty="0" smtClean="0"/>
              <a:t> </a:t>
            </a:r>
            <a:r>
              <a:rPr lang="sr-Latn-CS" dirty="0" smtClean="0"/>
              <a:t>obuhvataju </a:t>
            </a:r>
            <a:r>
              <a:rPr lang="en-US" dirty="0" err="1" smtClean="0"/>
              <a:t>širok</a:t>
            </a:r>
            <a:r>
              <a:rPr lang="en-US" dirty="0" smtClean="0"/>
              <a:t> </a:t>
            </a:r>
            <a:r>
              <a:rPr lang="en-US" dirty="0" err="1" smtClean="0"/>
              <a:t>raspon</a:t>
            </a:r>
            <a:r>
              <a:rPr lang="en-US" dirty="0" smtClean="0"/>
              <a:t> </a:t>
            </a:r>
            <a:r>
              <a:rPr lang="en-US" dirty="0" err="1" smtClean="0"/>
              <a:t>fizičkih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sr-Latn-CS" dirty="0" smtClean="0"/>
              <a:t>a</a:t>
            </a:r>
            <a:r>
              <a:rPr lang="en-US" dirty="0" err="1" smtClean="0"/>
              <a:t>tskih</a:t>
            </a:r>
            <a:r>
              <a:rPr lang="en-US" dirty="0" smtClean="0"/>
              <a:t> </a:t>
            </a:r>
            <a:r>
              <a:rPr lang="en-US" dirty="0" err="1" smtClean="0"/>
              <a:t>teškoća</a:t>
            </a:r>
            <a:endParaRPr lang="en-US" dirty="0" smtClean="0"/>
          </a:p>
          <a:p>
            <a:pPr marL="620713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r>
              <a:rPr lang="en-US" dirty="0" err="1" smtClean="0"/>
              <a:t>Ponekad</a:t>
            </a:r>
            <a:r>
              <a:rPr lang="en-US" dirty="0" smtClean="0"/>
              <a:t> </a:t>
            </a:r>
            <a:r>
              <a:rPr lang="en-US" dirty="0" err="1" smtClean="0"/>
              <a:t>manipulacija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sr-Latn-CS" dirty="0" smtClean="0"/>
              <a:t>d</a:t>
            </a:r>
            <a:r>
              <a:rPr lang="en-US" dirty="0" err="1" smtClean="0"/>
              <a:t>rugih</a:t>
            </a:r>
            <a:r>
              <a:rPr lang="en-US" dirty="0" smtClean="0"/>
              <a:t> </a:t>
            </a:r>
            <a:r>
              <a:rPr lang="en-US" dirty="0" err="1" smtClean="0"/>
              <a:t>korišćenjem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simtpoma</a:t>
            </a:r>
            <a:endParaRPr lang="en-US" dirty="0" smtClean="0"/>
          </a:p>
          <a:p>
            <a:pPr marL="365125" indent="-2555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"/>
            </a:pPr>
            <a:r>
              <a:rPr lang="en-US" sz="1800" b="1" dirty="0" err="1" smtClean="0"/>
              <a:t>Niski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skorovi</a:t>
            </a:r>
            <a:r>
              <a:rPr lang="en-US" sz="1800" dirty="0" smtClean="0"/>
              <a:t> : </a:t>
            </a:r>
            <a:r>
              <a:rPr lang="en-US" sz="1800" dirty="0" err="1" smtClean="0"/>
              <a:t>odsustvo</a:t>
            </a:r>
            <a:r>
              <a:rPr lang="en-US" sz="1800" dirty="0" smtClean="0"/>
              <a:t> </a:t>
            </a:r>
            <a:r>
              <a:rPr lang="en-US" sz="1800" dirty="0" err="1" smtClean="0"/>
              <a:t>nabrojanih</a:t>
            </a:r>
            <a:r>
              <a:rPr lang="en-US" sz="1800" dirty="0" smtClean="0"/>
              <a:t> </a:t>
            </a:r>
            <a:r>
              <a:rPr lang="en-US" sz="1800" dirty="0" err="1" smtClean="0"/>
              <a:t>tendencija</a:t>
            </a:r>
            <a:endParaRPr lang="en-US" sz="1800" dirty="0" smtClean="0"/>
          </a:p>
          <a:p>
            <a:pPr marL="620713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r>
              <a:rPr lang="en-US" dirty="0" err="1" smtClean="0"/>
              <a:t>Česte</a:t>
            </a:r>
            <a:r>
              <a:rPr lang="en-US" dirty="0" smtClean="0"/>
              <a:t> 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en-US" dirty="0" err="1" smtClean="0"/>
              <a:t>profila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povišenjem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skalama</a:t>
            </a:r>
            <a:r>
              <a:rPr lang="en-US" dirty="0" smtClean="0"/>
              <a:t> 2 (D),3 (</a:t>
            </a:r>
            <a:r>
              <a:rPr lang="en-US" dirty="0" err="1" smtClean="0"/>
              <a:t>Hy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7 (Pt)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odražava</a:t>
            </a:r>
            <a:r>
              <a:rPr lang="en-US" dirty="0" smtClean="0"/>
              <a:t> </a:t>
            </a:r>
            <a:r>
              <a:rPr lang="en-US" dirty="0" err="1" smtClean="0"/>
              <a:t>depresivnost</a:t>
            </a:r>
            <a:r>
              <a:rPr lang="en-US" dirty="0" smtClean="0"/>
              <a:t>, </a:t>
            </a:r>
            <a:r>
              <a:rPr lang="en-US" dirty="0" err="1" smtClean="0"/>
              <a:t>poricanje</a:t>
            </a:r>
            <a:r>
              <a:rPr lang="en-US" dirty="0" smtClean="0"/>
              <a:t>, </a:t>
            </a:r>
            <a:r>
              <a:rPr lang="en-US" dirty="0" err="1" smtClean="0"/>
              <a:t>konverzije</a:t>
            </a:r>
            <a:r>
              <a:rPr lang="en-US" dirty="0" smtClean="0"/>
              <a:t>, </a:t>
            </a:r>
            <a:r>
              <a:rPr lang="en-US" dirty="0" err="1" smtClean="0"/>
              <a:t>anksiozna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povišenje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ovoj</a:t>
            </a:r>
            <a:r>
              <a:rPr lang="en-US" dirty="0" smtClean="0"/>
              <a:t> </a:t>
            </a:r>
            <a:r>
              <a:rPr lang="en-US" dirty="0" err="1" smtClean="0"/>
              <a:t>skali</a:t>
            </a:r>
            <a:r>
              <a:rPr lang="en-US" dirty="0" smtClean="0"/>
              <a:t> </a:t>
            </a:r>
            <a:r>
              <a:rPr lang="en-US" dirty="0" err="1" smtClean="0"/>
              <a:t>retko</a:t>
            </a:r>
            <a:r>
              <a:rPr lang="en-US" dirty="0" smtClean="0"/>
              <a:t> </a:t>
            </a:r>
            <a:r>
              <a:rPr lang="en-US" dirty="0" err="1" smtClean="0"/>
              <a:t>odražava</a:t>
            </a:r>
            <a:r>
              <a:rPr lang="en-US" dirty="0" smtClean="0"/>
              <a:t> </a:t>
            </a:r>
            <a:r>
              <a:rPr lang="en-US" dirty="0" err="1" smtClean="0"/>
              <a:t>povišenu</a:t>
            </a:r>
            <a:r>
              <a:rPr lang="en-US" dirty="0" smtClean="0"/>
              <a:t> </a:t>
            </a:r>
            <a:r>
              <a:rPr lang="en-US" dirty="0" err="1" smtClean="0"/>
              <a:t>anks</a:t>
            </a:r>
            <a:r>
              <a:rPr lang="sr-Latn-RS" dirty="0" smtClean="0"/>
              <a:t>ioznost</a:t>
            </a:r>
            <a:endParaRPr lang="en-US" dirty="0" smtClean="0"/>
          </a:p>
          <a:p>
            <a:pPr marL="620713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◦"/>
            </a:pPr>
            <a:r>
              <a:rPr lang="en-US" dirty="0" err="1" smtClean="0"/>
              <a:t>Konverzivno</a:t>
            </a:r>
            <a:r>
              <a:rPr lang="en-US" dirty="0" smtClean="0"/>
              <a:t> “V”  </a:t>
            </a:r>
            <a:r>
              <a:rPr lang="en-US" dirty="0" err="1" smtClean="0"/>
              <a:t>povišenja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r-Latn-CS" dirty="0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CS" dirty="0" smtClean="0"/>
              <a:t>Hy</a:t>
            </a:r>
            <a:r>
              <a:rPr lang="en-US" dirty="0" smtClean="0"/>
              <a:t> sa </a:t>
            </a:r>
            <a:r>
              <a:rPr lang="en-US" dirty="0" err="1" smtClean="0"/>
              <a:t>značajnim</a:t>
            </a:r>
            <a:r>
              <a:rPr lang="en-US" dirty="0" smtClean="0"/>
              <a:t> </a:t>
            </a:r>
            <a:r>
              <a:rPr lang="en-US" dirty="0" err="1" smtClean="0"/>
              <a:t>sniženjem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D </a:t>
            </a:r>
            <a:r>
              <a:rPr lang="en-US" dirty="0" err="1" smtClean="0"/>
              <a:t>skali</a:t>
            </a:r>
            <a:r>
              <a:rPr lang="en-US" dirty="0" smtClean="0"/>
              <a:t> –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konvertuje</a:t>
            </a:r>
            <a:r>
              <a:rPr lang="en-US" dirty="0" smtClean="0"/>
              <a:t> </a:t>
            </a:r>
            <a:r>
              <a:rPr lang="en-US" dirty="0" err="1" smtClean="0"/>
              <a:t>psihološke</a:t>
            </a:r>
            <a:r>
              <a:rPr lang="en-US" dirty="0" smtClean="0"/>
              <a:t> </a:t>
            </a:r>
            <a:r>
              <a:rPr lang="en-US" dirty="0" err="1" smtClean="0"/>
              <a:t>konflikte</a:t>
            </a:r>
            <a:r>
              <a:rPr lang="en-US" dirty="0" smtClean="0"/>
              <a:t> u </a:t>
            </a:r>
            <a:r>
              <a:rPr lang="en-US" dirty="0" err="1" smtClean="0"/>
              <a:t>telesne</a:t>
            </a:r>
            <a:r>
              <a:rPr lang="en-US" dirty="0" smtClean="0"/>
              <a:t> </a:t>
            </a:r>
            <a:r>
              <a:rPr lang="en-US" dirty="0" err="1" smtClean="0"/>
              <a:t>simtpome</a:t>
            </a:r>
            <a:endParaRPr lang="en-US" dirty="0" smtClean="0"/>
          </a:p>
          <a:p>
            <a:pPr marL="365125" indent="-255588">
              <a:lnSpc>
                <a:spcPct val="80000"/>
              </a:lnSpc>
              <a:buFont typeface="Wingdings 3" pitchFamily="18" charset="2"/>
              <a:buChar char=""/>
            </a:pPr>
            <a:endParaRPr lang="en-US" sz="1800" dirty="0" smtClean="0"/>
          </a:p>
        </p:txBody>
      </p:sp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Hs</a:t>
            </a:r>
            <a:r>
              <a:rPr lang="sr-Latn-CS" smtClean="0"/>
              <a:t>-hipohondrijaza</a:t>
            </a:r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sr-Latn-CS" sz="2000" dirty="0" smtClean="0"/>
              <a:t>Ajtemi koji po sadržaju obuhvataju subjektivni doživljaj depresivnosti, unutrašnje patnje, usporenost, mentalna apatija, fizički simtpomi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sr-Latn-CS" sz="2000" b="1" dirty="0" smtClean="0"/>
              <a:t>Povišeni skorovi</a:t>
            </a:r>
            <a:r>
              <a:rPr lang="sr-Latn-CS" sz="2000" dirty="0" smtClean="0"/>
              <a:t> :</a:t>
            </a:r>
            <a:r>
              <a:rPr lang="sr-Latn-CS" sz="2800" dirty="0" smtClean="0"/>
              <a:t> </a:t>
            </a:r>
            <a:endParaRPr lang="en-US" dirty="0" smtClean="0"/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sr-Latn-CS" sz="1800" dirty="0" smtClean="0"/>
              <a:t>Samo-kritičnost, povlačenje, osećanje otudjenosti, povučenost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sz="1800" dirty="0" err="1" smtClean="0"/>
              <a:t>Reaktivna</a:t>
            </a:r>
            <a:r>
              <a:rPr lang="en-US" sz="1800" dirty="0" smtClean="0"/>
              <a:t> </a:t>
            </a:r>
            <a:r>
              <a:rPr lang="en-US" sz="1800" dirty="0" err="1" smtClean="0"/>
              <a:t>depresija</a:t>
            </a:r>
            <a:r>
              <a:rPr lang="en-US" sz="1800" dirty="0" smtClean="0"/>
              <a:t> (</a:t>
            </a:r>
            <a:r>
              <a:rPr lang="en-US" sz="1800" dirty="0" err="1" smtClean="0"/>
              <a:t>posebno</a:t>
            </a:r>
            <a:r>
              <a:rPr lang="en-US" sz="1800" dirty="0" smtClean="0"/>
              <a:t> </a:t>
            </a:r>
            <a:r>
              <a:rPr lang="en-US" sz="1800" dirty="0" err="1" smtClean="0"/>
              <a:t>ako</a:t>
            </a:r>
            <a:r>
              <a:rPr lang="en-US" sz="1800" dirty="0" smtClean="0"/>
              <a:t> je </a:t>
            </a:r>
            <a:r>
              <a:rPr lang="en-US" sz="1800" dirty="0" err="1" smtClean="0"/>
              <a:t>samo</a:t>
            </a:r>
            <a:r>
              <a:rPr lang="en-US" sz="1800" dirty="0" smtClean="0"/>
              <a:t> D </a:t>
            </a:r>
            <a:r>
              <a:rPr lang="en-US" sz="1800" dirty="0" err="1" smtClean="0"/>
              <a:t>skala</a:t>
            </a:r>
            <a:r>
              <a:rPr lang="en-US" sz="1800" dirty="0" smtClean="0"/>
              <a:t> </a:t>
            </a:r>
            <a:r>
              <a:rPr lang="en-US" sz="1800" dirty="0" err="1" smtClean="0"/>
              <a:t>povišena</a:t>
            </a:r>
            <a:r>
              <a:rPr lang="en-US" sz="1800" dirty="0" smtClean="0"/>
              <a:t>), </a:t>
            </a:r>
            <a:r>
              <a:rPr lang="en-US" sz="1800" dirty="0" err="1" smtClean="0"/>
              <a:t>teškoće</a:t>
            </a:r>
            <a:r>
              <a:rPr lang="en-US" sz="1800" dirty="0" smtClean="0"/>
              <a:t> u </a:t>
            </a:r>
            <a:r>
              <a:rPr lang="en-US" sz="1800" dirty="0" err="1" smtClean="0"/>
              <a:t>suočavanju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problemima</a:t>
            </a:r>
            <a:r>
              <a:rPr lang="en-US" sz="1800" dirty="0" smtClean="0"/>
              <a:t> </a:t>
            </a:r>
            <a:r>
              <a:rPr lang="en-US" sz="1800" dirty="0" err="1" smtClean="0"/>
              <a:t>uz</a:t>
            </a:r>
            <a:r>
              <a:rPr lang="en-US" sz="1800" dirty="0" smtClean="0"/>
              <a:t> p</a:t>
            </a:r>
            <a:r>
              <a:rPr lang="sr-Latn-CS" sz="1800" dirty="0" smtClean="0"/>
              <a:t>esimiza</a:t>
            </a:r>
            <a:r>
              <a:rPr lang="en-US" sz="1800" dirty="0" smtClean="0"/>
              <a:t>m, </a:t>
            </a:r>
            <a:r>
              <a:rPr lang="en-US" sz="1800" dirty="0" err="1" smtClean="0"/>
              <a:t>bespomoćnost</a:t>
            </a:r>
            <a:r>
              <a:rPr lang="en-US" sz="1800" dirty="0" smtClean="0"/>
              <a:t>, </a:t>
            </a:r>
            <a:r>
              <a:rPr lang="en-US" sz="1800" dirty="0" err="1" smtClean="0"/>
              <a:t>beznadežnost</a:t>
            </a:r>
            <a:endParaRPr lang="en-US" sz="1800" dirty="0" smtClean="0"/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sz="1800" dirty="0" err="1" smtClean="0"/>
              <a:t>Moguće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crte</a:t>
            </a:r>
            <a:r>
              <a:rPr lang="en-US" sz="1800" dirty="0" smtClean="0"/>
              <a:t> </a:t>
            </a:r>
            <a:r>
              <a:rPr lang="en-US" sz="1800" dirty="0" err="1" smtClean="0"/>
              <a:t>koje</a:t>
            </a:r>
            <a:r>
              <a:rPr lang="en-US" sz="1800" dirty="0" smtClean="0"/>
              <a:t> se u </a:t>
            </a:r>
            <a:r>
              <a:rPr lang="en-US" sz="1800" dirty="0" err="1" smtClean="0"/>
              <a:t>stresnim</a:t>
            </a:r>
            <a:r>
              <a:rPr lang="en-US" sz="1800" dirty="0" smtClean="0"/>
              <a:t> </a:t>
            </a:r>
            <a:r>
              <a:rPr lang="en-US" sz="1800" dirty="0" err="1" smtClean="0"/>
              <a:t>okolnostima</a:t>
            </a:r>
            <a:r>
              <a:rPr lang="en-US" sz="1800" dirty="0" smtClean="0"/>
              <a:t> </a:t>
            </a:r>
            <a:r>
              <a:rPr lang="en-US" sz="1800" dirty="0" err="1" smtClean="0"/>
              <a:t>pojač</a:t>
            </a:r>
            <a:r>
              <a:rPr lang="sr-Latn-CS" sz="1800" dirty="0" smtClean="0"/>
              <a:t>a</a:t>
            </a:r>
            <a:r>
              <a:rPr lang="en-US" sz="1800" dirty="0" err="1" smtClean="0"/>
              <a:t>vaju</a:t>
            </a:r>
            <a:r>
              <a:rPr lang="sr-Latn-CS" sz="1800" dirty="0" smtClean="0">
                <a:latin typeface="Arial" charset="0"/>
              </a:rPr>
              <a:t>  </a:t>
            </a:r>
            <a:endParaRPr lang="en-US" sz="1800" dirty="0" smtClean="0">
              <a:latin typeface="Arial" charset="0"/>
            </a:endParaRP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sz="1800" dirty="0" err="1" smtClean="0"/>
              <a:t>Doživljaj</a:t>
            </a:r>
            <a:r>
              <a:rPr lang="en-US" sz="1800" dirty="0" smtClean="0"/>
              <a:t> </a:t>
            </a:r>
            <a:r>
              <a:rPr lang="en-US" sz="1800" dirty="0" err="1" smtClean="0"/>
              <a:t>neadekvatnosti</a:t>
            </a:r>
            <a:r>
              <a:rPr lang="en-US" sz="1800" dirty="0" smtClean="0"/>
              <a:t>, </a:t>
            </a:r>
            <a:r>
              <a:rPr lang="en-US" sz="1800" dirty="0" err="1" smtClean="0"/>
              <a:t>teškoće</a:t>
            </a:r>
            <a:r>
              <a:rPr lang="en-US" sz="1800" dirty="0" smtClean="0"/>
              <a:t> u </a:t>
            </a:r>
            <a:r>
              <a:rPr lang="en-US" sz="1800" dirty="0" err="1" smtClean="0"/>
              <a:t>koncentraciji</a:t>
            </a:r>
            <a:r>
              <a:rPr lang="en-US" sz="1800" dirty="0" smtClean="0"/>
              <a:t>,</a:t>
            </a:r>
            <a:r>
              <a:rPr lang="sr-Latn-CS" sz="1800" dirty="0" smtClean="0"/>
              <a:t> senzitivnost na kritiku, izbegavanje konfronatacije po svaku cenu</a:t>
            </a:r>
            <a:endParaRPr lang="en-US" sz="1800" dirty="0" smtClean="0"/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sz="1800" dirty="0" err="1" smtClean="0"/>
              <a:t>Često</a:t>
            </a:r>
            <a:r>
              <a:rPr lang="en-US" sz="1800" dirty="0" smtClean="0"/>
              <a:t> u </a:t>
            </a:r>
            <a:r>
              <a:rPr lang="en-US" sz="1800" dirty="0" err="1" smtClean="0"/>
              <a:t>kombinaciji</a:t>
            </a:r>
            <a:r>
              <a:rPr lang="en-US" sz="1800" dirty="0" smtClean="0"/>
              <a:t> </a:t>
            </a:r>
            <a:r>
              <a:rPr lang="sr-Latn-CS" sz="1800" dirty="0" smtClean="0">
                <a:latin typeface="Arial" charset="0"/>
              </a:rPr>
              <a:t>Hs-D-Hy tzv.</a:t>
            </a:r>
            <a:r>
              <a:rPr lang="en-US" sz="1800" dirty="0" smtClean="0"/>
              <a:t>“</a:t>
            </a:r>
            <a:r>
              <a:rPr lang="en-US" sz="1800" b="1" dirty="0" err="1" smtClean="0"/>
              <a:t>neurotska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trijada</a:t>
            </a:r>
            <a:r>
              <a:rPr lang="en-US" sz="1800" dirty="0" smtClean="0"/>
              <a:t>” </a:t>
            </a:r>
            <a:r>
              <a:rPr lang="sr-Latn-CS" sz="1800" dirty="0" smtClean="0"/>
              <a:t>široki spektar smetnji, ne samo depresivnost, već i </a:t>
            </a:r>
            <a:r>
              <a:rPr lang="en-US" sz="1800" dirty="0" err="1" smtClean="0"/>
              <a:t>somatski</a:t>
            </a:r>
            <a:r>
              <a:rPr lang="en-US" sz="1800" dirty="0" smtClean="0"/>
              <a:t> </a:t>
            </a:r>
            <a:r>
              <a:rPr lang="en-US" sz="1800" dirty="0" err="1" smtClean="0"/>
              <a:t>problemi</a:t>
            </a:r>
            <a:r>
              <a:rPr lang="en-US" sz="1800" dirty="0" smtClean="0"/>
              <a:t>, </a:t>
            </a:r>
            <a:r>
              <a:rPr lang="en-US" sz="1800" dirty="0" err="1" smtClean="0"/>
              <a:t>iritabilnost</a:t>
            </a:r>
            <a:r>
              <a:rPr lang="sr-Latn-CS" sz="1800" dirty="0" smtClean="0"/>
              <a:t>, teškoće u interpersonalnim relacijama, generalno osećaj nezadovoljstva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endParaRPr lang="en-US" sz="2000" dirty="0" smtClean="0"/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endParaRPr lang="en-US" dirty="0" smtClean="0"/>
          </a:p>
        </p:txBody>
      </p:sp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</a:t>
            </a:r>
            <a:r>
              <a:rPr lang="sr-Latn-CS" smtClean="0"/>
              <a:t>-depresija</a:t>
            </a:r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5138929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sr-Latn-CS" sz="2400" dirty="0" smtClean="0"/>
              <a:t>Sadržaj ajtema obuhvata specifične somatske žalbe i defanzivno poricanje, potiskivanje emocionalnih i interpersonalnih karakteristika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sr-Latn-CS" sz="2400" b="1" dirty="0" smtClean="0"/>
              <a:t>Visoki skorovi</a:t>
            </a:r>
            <a:r>
              <a:rPr lang="sr-Latn-CS" dirty="0" smtClean="0"/>
              <a:t>: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sr-Latn-CS" sz="2000" dirty="0" smtClean="0"/>
              <a:t>Osobe koje anksioznost i konflikte konvertuju u telo,  fizičke smetnje služe kao indirektno ispoljavanje tih konflikata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sr-Latn-CS" sz="2000" dirty="0" smtClean="0"/>
              <a:t>Socijalno inhibovani ali veoma upadljivi, jako traže pažnju i odobravanje, prihvatanje, lako uspostavljaju odnose ali ih ne produbljuju, odnos sa drugima odlikuje naivnost i samo-centriranost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sr-Latn-CS" sz="2000" dirty="0" smtClean="0"/>
              <a:t>Mogući seksualni ili agresivni acting out, limitiran uvid u uzroke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sr-Latn-CS" sz="2000" dirty="0" smtClean="0"/>
              <a:t>Što viši skorovi to je veće prisustvo poricanja, somatizacija, disocijacija, nezrelosti, naivnosti, detinjaste samo-centriranosti, impulsivnosti</a:t>
            </a:r>
            <a:endParaRPr lang="en-US" sz="2000" dirty="0" smtClean="0"/>
          </a:p>
        </p:txBody>
      </p:sp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Hy</a:t>
            </a:r>
            <a:r>
              <a:rPr lang="sr-Latn-CS" smtClean="0"/>
              <a:t>-histerija</a:t>
            </a: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 rtlCol="0">
            <a:normAutofit fontScale="92500" lnSpcReduction="20000"/>
          </a:bodyPr>
          <a:lstStyle/>
          <a:p>
            <a:pPr marL="365760" indent="-256032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dirty="0"/>
              <a:t>Au</a:t>
            </a:r>
            <a:r>
              <a:rPr lang="sr-Latn-RS" dirty="0"/>
              <a:t>t</a:t>
            </a:r>
            <a:r>
              <a:rPr lang="en-US" dirty="0" err="1"/>
              <a:t>ori</a:t>
            </a:r>
            <a:r>
              <a:rPr lang="en-US" dirty="0"/>
              <a:t>- </a:t>
            </a:r>
            <a:r>
              <a:rPr lang="en-US" b="1" dirty="0"/>
              <a:t>S.H. Hathaway</a:t>
            </a:r>
            <a:r>
              <a:rPr lang="en-US" dirty="0"/>
              <a:t>, </a:t>
            </a:r>
            <a:r>
              <a:rPr lang="en-US" dirty="0" err="1"/>
              <a:t>psiholog</a:t>
            </a:r>
            <a:r>
              <a:rPr lang="en-US" dirty="0"/>
              <a:t> i </a:t>
            </a:r>
            <a:r>
              <a:rPr lang="en-US" b="1" dirty="0" err="1" smtClean="0"/>
              <a:t>J.C.Mc</a:t>
            </a:r>
            <a:r>
              <a:rPr lang="en-US" b="1" dirty="0" smtClean="0"/>
              <a:t> </a:t>
            </a:r>
            <a:r>
              <a:rPr lang="en-US" b="1" dirty="0" err="1"/>
              <a:t>Kinley</a:t>
            </a:r>
            <a:r>
              <a:rPr lang="en-US" dirty="0"/>
              <a:t>, </a:t>
            </a:r>
            <a:r>
              <a:rPr lang="en-US" dirty="0" err="1"/>
              <a:t>neuropsihijat</a:t>
            </a:r>
            <a:r>
              <a:rPr lang="x-none"/>
              <a:t>ar</a:t>
            </a:r>
            <a:r>
              <a:rPr lang="en-US" dirty="0"/>
              <a:t>- </a:t>
            </a:r>
            <a:r>
              <a:rPr lang="x-none"/>
              <a:t>akumulacija 30 godišnjih iskustava sa samoopisnim upitnicima namenjenih proceni </a:t>
            </a:r>
            <a:r>
              <a:rPr lang="x-none" smtClean="0"/>
              <a:t>ličnosti</a:t>
            </a:r>
            <a:r>
              <a:rPr lang="sr-Latn-RS" dirty="0" smtClean="0"/>
              <a:t>, 26 oblasti funkcionisanja</a:t>
            </a:r>
            <a:endParaRPr lang="sr-Latn-RS" dirty="0"/>
          </a:p>
          <a:p>
            <a:pPr marL="365760" indent="-256032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sr-Latn-RS" b="1" dirty="0" smtClean="0"/>
              <a:t>Empirijski pristup </a:t>
            </a:r>
            <a:r>
              <a:rPr lang="sr-Latn-RS" dirty="0" smtClean="0"/>
              <a:t>konstruisanju skala- s</a:t>
            </a:r>
            <a:r>
              <a:rPr lang="x-none" smtClean="0"/>
              <a:t>vaki </a:t>
            </a:r>
            <a:r>
              <a:rPr lang="x-none"/>
              <a:t>ajtem morao je da </a:t>
            </a:r>
            <a:r>
              <a:rPr lang="x-none" smtClean="0"/>
              <a:t>pro</a:t>
            </a:r>
            <a:r>
              <a:rPr lang="sr-Latn-RS" dirty="0" smtClean="0"/>
              <a:t>đ</a:t>
            </a:r>
            <a:r>
              <a:rPr lang="x-none" smtClean="0"/>
              <a:t>e </a:t>
            </a:r>
            <a:r>
              <a:rPr lang="x-none"/>
              <a:t>rigoroznu empirijsku proveru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sr-Latn-RS" dirty="0" smtClean="0"/>
              <a:t>Ajtemi se zadaju na dve ili više grupa ispitanika: 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sr-Latn-RS" dirty="0" smtClean="0"/>
              <a:t>Kriterijumska grupa - homogena u odnosu na određenu dijagnozu, klaster ili crtu (npr. shizofrenija, introverzija) 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dirty="0" smtClean="0"/>
              <a:t>K</a:t>
            </a:r>
            <a:r>
              <a:rPr lang="sr-Latn-RS" dirty="0" smtClean="0"/>
              <a:t>ontrolna grupa normalnih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dirty="0" smtClean="0"/>
              <a:t>A</a:t>
            </a:r>
            <a:r>
              <a:rPr lang="sr-Latn-RS" dirty="0" smtClean="0"/>
              <a:t>jtemi na kojima kriterijumska i grupa normalnih </a:t>
            </a:r>
            <a:r>
              <a:rPr lang="sr-Latn-RS" b="1" dirty="0" smtClean="0"/>
              <a:t>statistički značajno različito </a:t>
            </a:r>
            <a:r>
              <a:rPr lang="sr-Latn-RS" dirty="0" smtClean="0"/>
              <a:t>odgovaraju se uključuju u skalu koja je dobijala ime prema kriterijumu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dirty="0" smtClean="0"/>
              <a:t>I</a:t>
            </a:r>
            <a:r>
              <a:rPr lang="x-none" smtClean="0"/>
              <a:t>nicijalni </a:t>
            </a:r>
            <a:r>
              <a:rPr lang="sr-Latn-RS" dirty="0" smtClean="0"/>
              <a:t>set</a:t>
            </a:r>
            <a:r>
              <a:rPr lang="x-none"/>
              <a:t> 1000 ajtema (</a:t>
            </a:r>
            <a:r>
              <a:rPr lang="x-none" dirty="0" smtClean="0"/>
              <a:t>iz psihijatrijskih udžbenika, vodiča za opisivanje mentalnog statusa, ranije publikovanih testova)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</a:t>
            </a:r>
            <a:r>
              <a:rPr lang="sr-Latn-RS" dirty="0" smtClean="0"/>
              <a:t>akon empirijske provere zadržano 55</a:t>
            </a:r>
            <a:r>
              <a:rPr lang="x-none" smtClean="0"/>
              <a:t>0 ajtema</a:t>
            </a:r>
            <a:r>
              <a:rPr lang="sr-Latn-RS" dirty="0" smtClean="0"/>
              <a:t> + 16 koji se ponavljaju (za proveru konzistentnosti</a:t>
            </a:r>
            <a:r>
              <a:rPr lang="sr-Latn-RS" dirty="0"/>
              <a:t>) = </a:t>
            </a:r>
            <a:r>
              <a:rPr lang="sr-Latn-RS" b="1" dirty="0" smtClean="0"/>
              <a:t>566 ajtema</a:t>
            </a:r>
            <a:endParaRPr lang="en-US" b="1" dirty="0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x-none"/>
              <a:t>MMPI </a:t>
            </a:r>
            <a:r>
              <a:rPr lang="en-US" dirty="0"/>
              <a:t>(</a:t>
            </a:r>
            <a:r>
              <a:rPr lang="en-US" dirty="0" err="1"/>
              <a:t>Minesota</a:t>
            </a:r>
            <a:r>
              <a:rPr lang="en-US" dirty="0"/>
              <a:t> </a:t>
            </a:r>
            <a:r>
              <a:rPr lang="en-US" dirty="0" err="1"/>
              <a:t>Multifazni</a:t>
            </a:r>
            <a:r>
              <a:rPr lang="en-US" dirty="0"/>
              <a:t> </a:t>
            </a:r>
            <a:r>
              <a:rPr lang="en-US" dirty="0" err="1"/>
              <a:t>Personalni</a:t>
            </a:r>
            <a:r>
              <a:rPr lang="en-US" dirty="0"/>
              <a:t> </a:t>
            </a:r>
            <a:r>
              <a:rPr lang="en-US" dirty="0" err="1"/>
              <a:t>Inventar</a:t>
            </a:r>
            <a:r>
              <a:rPr lang="en-US" dirty="0"/>
              <a:t>) </a:t>
            </a: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200" dirty="0" smtClean="0"/>
              <a:t>Procenjuje generalni nivo socijalne adaptiranosti odnosno nezrelost, impulsivnost, antisocijalno ponašanje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200" b="1" dirty="0" smtClean="0"/>
              <a:t>Visoki skorovi</a:t>
            </a:r>
            <a:r>
              <a:rPr lang="sr-Latn-CS" sz="2200" dirty="0" smtClean="0"/>
              <a:t>: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sr-Latn-CS" sz="1800" dirty="0" smtClean="0"/>
              <a:t>Kod osoba koje imaju problem sa autoritetima, česte probleme u ličnim i profesionalnim odnosima, nisku toleranciju na dosadu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sr-Latn-CS" sz="1800" dirty="0" smtClean="0"/>
              <a:t>Agresivna osećanja u odnosu na porodicu, društvo ili oba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sr-Latn-CS" sz="1800" dirty="0" smtClean="0"/>
              <a:t>Česte epizode acting out-a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sr-Latn-CS" sz="1800" dirty="0" smtClean="0"/>
              <a:t>Odnosi plitki, česte bure, sa teškoćama održavaju duge odnose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sr-Latn-CS" sz="1800" dirty="0" smtClean="0"/>
              <a:t>Često okrivljavaju druge kada stvari podju naopako</a:t>
            </a:r>
          </a:p>
          <a:p>
            <a:pPr lvl="3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sr-Latn-CS" sz="1600" b="1" dirty="0" smtClean="0"/>
              <a:t>Ekstremno visoki skorovi</a:t>
            </a:r>
            <a:r>
              <a:rPr lang="sr-Latn-CS" sz="1600" dirty="0" smtClean="0"/>
              <a:t> ukazuju na agresivnost, nasilništvo; nestabilnost, neodgovornost, samo-centriranost, moguće i sukobe sa zakonom</a:t>
            </a:r>
          </a:p>
          <a:p>
            <a:pPr lvl="3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sr-Latn-CS" sz="1600" b="1" dirty="0" smtClean="0"/>
              <a:t>Umerenio povišeni skorovi</a:t>
            </a:r>
            <a:r>
              <a:rPr lang="sr-Latn-CS" sz="1600" dirty="0" smtClean="0"/>
              <a:t> ukazuju na avanturistu, osobu koja traži uzbudjenja i zadovoljstva, socijalnu, samo-pouzdanu, asertivnu, ljutu, imaginativnu, nepouzdanu</a:t>
            </a:r>
          </a:p>
          <a:p>
            <a:pPr lvl="3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sr-Latn-CS" sz="1600" b="1" dirty="0" smtClean="0"/>
              <a:t>Niski skorovi</a:t>
            </a:r>
            <a:r>
              <a:rPr lang="sr-Latn-CS" sz="1600" dirty="0" smtClean="0"/>
              <a:t>: preterano kontrolisana osoba, samokritična, rigidna, konvencionalna, preterano okupirana socijalnim statusom</a:t>
            </a:r>
            <a:endParaRPr lang="en-US" sz="1600" dirty="0" smtClean="0"/>
          </a:p>
        </p:txBody>
      </p:sp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Pd</a:t>
            </a:r>
            <a:r>
              <a:rPr lang="sr-Latn-CS" dirty="0" smtClean="0"/>
              <a:t>-psihopatska devijacija</a:t>
            </a: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400" dirty="0" smtClean="0"/>
              <a:t>Ajtemi usmereni na detekciju osobe sa paranoidnim simptomima i stanjima, odnosno senzitivnost, hostilnost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000" b="1" dirty="0" smtClean="0"/>
              <a:t>Visoki skorovi</a:t>
            </a:r>
            <a:r>
              <a:rPr lang="sr-Latn-CS" sz="2400" dirty="0" smtClean="0"/>
              <a:t>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CS" sz="2000" dirty="0" smtClean="0"/>
              <a:t>Osobe koje su veoma sumnjičave, osvetoljubive, ogorčene, ljute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CS" sz="2000" dirty="0" smtClean="0"/>
              <a:t>Imaju doživljaj da ih drugi nepravedno tretiraju, pogrešno procenjujju motive drugih ljudi, osećaju da nisu dobili od života ono što zaslužuju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CS" sz="2000" dirty="0" smtClean="0"/>
              <a:t>Mogući poremećaj mišljenja koji uključuje ideje odnosa, sumanutosti, fiksirane opsesije, kompulsije, fobije; mišljenje ekstremno rigidno, skloni raspravama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000" b="1" dirty="0" smtClean="0"/>
              <a:t>Umereno povišeni skorovi:</a:t>
            </a:r>
            <a:r>
              <a:rPr lang="sr-Latn-CS" sz="2400" dirty="0" smtClean="0"/>
              <a:t> 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sr-Latn-CS" sz="2100" dirty="0" smtClean="0"/>
              <a:t>Retko </a:t>
            </a:r>
            <a:r>
              <a:rPr lang="sr-Latn-CS" sz="2100" dirty="0"/>
              <a:t>psihotičnost, već sumnjičavost, hostilnost, senzitivnost u interpersonalnim relacijama; mogu pogrešno procenjivati ponašanja drugih kao kritizerska; iako imaju snažna osećanja besa oni ih poriču na rigidan moralistički, intelektualistički način; ali mogu biti i vredni, racionalni, moralistični...</a:t>
            </a:r>
            <a:endParaRPr lang="en-US" sz="2100" dirty="0"/>
          </a:p>
        </p:txBody>
      </p:sp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</a:t>
            </a:r>
            <a:r>
              <a:rPr lang="sr-Latn-CS" dirty="0" smtClean="0"/>
              <a:t>-paranoidnost</a:t>
            </a: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228601" y="1905001"/>
            <a:ext cx="8686800" cy="4800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200" dirty="0" smtClean="0"/>
              <a:t>Inicijalno konstruisana sa ciljem detekcije sindroma “psihastenije” (kompulsivnost, opsesivnost, iracionalni strahovi, preterane sumnje)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200" dirty="0" smtClean="0"/>
              <a:t>Mera anksioznost, opsesivno mišljenje, ruminativne sumnje u sebe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200" dirty="0" smtClean="0"/>
              <a:t>Pt - D tzv. “ skale distresa” jer odredjuju nivo lične patnje, anksioznosti i diskomfora koji osoba doživljava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200" b="1" dirty="0" smtClean="0"/>
              <a:t>Visoki skorovi</a:t>
            </a:r>
            <a:r>
              <a:rPr lang="sr-Latn-CS" sz="2200" dirty="0" smtClean="0"/>
              <a:t>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CS" sz="2000" dirty="0" smtClean="0"/>
              <a:t>Prestrašenost, briga, perfekcionizam, napetost, brojni iracionalni strahovi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CS" sz="2000" dirty="0" smtClean="0"/>
              <a:t>I mala stvar postaje veliki razlog za brigu, stalno sumnjaju u sebe, nesigurni su, neodlučni, stidljivi, brinu kakav utiska ostavljaju, samokritični, sa stalnim osećanjem krivice</a:t>
            </a:r>
            <a:endParaRPr lang="en-US" sz="2000" dirty="0" smtClean="0"/>
          </a:p>
        </p:txBody>
      </p:sp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Pt </a:t>
            </a:r>
            <a:r>
              <a:rPr lang="sr-Latn-CS" smtClean="0"/>
              <a:t>- psihastenija</a:t>
            </a: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000" dirty="0" smtClean="0"/>
              <a:t>Socijalna alijenacija, emocionalno povlačenje, nedostatak kontrole nad mišljenjem (neuobičajeni procesi mišljenja, teškoće u koncentraciji, narušen test realiteta, kofuzno, bizarno mišljenje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000" dirty="0" smtClean="0"/>
              <a:t>Teškoće u adaptaciji na svakodnevne uslove življenja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000" dirty="0" smtClean="0"/>
              <a:t>Impulsivnost, hiperaktivnost, gubitak kontrole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000" dirty="0" smtClean="0"/>
              <a:t>Bizarna senzorna iskustva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000" b="1" dirty="0" smtClean="0"/>
              <a:t>Umerena povišenja</a:t>
            </a:r>
            <a:r>
              <a:rPr lang="sr-Latn-CS" sz="2000" dirty="0" smtClean="0"/>
              <a:t>: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CS" sz="1800" dirty="0" smtClean="0"/>
              <a:t>nekonvencionalnost, idisinkratični način pristupanja stvarima, filozofska, religijska, apstraktna interesovanja, malo interesa za konkretne stvari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000" b="1" dirty="0" smtClean="0"/>
              <a:t>Visoki skorovi</a:t>
            </a:r>
            <a:r>
              <a:rPr lang="sr-Latn-CS" sz="2000" dirty="0" smtClean="0"/>
              <a:t>: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r-Latn-CS" sz="1800" dirty="0" smtClean="0"/>
              <a:t>teškoće u organizovanju i kontroli misaonog toka, agresivnost, hostilnost, bizarni sadržaji, sumanutosti, ekstremne seksualne preokupacije, halucinacije, gubitak testa realiteta</a:t>
            </a:r>
            <a:endParaRPr lang="en-US" sz="1800" dirty="0" smtClean="0"/>
          </a:p>
        </p:txBody>
      </p:sp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dirty="0" smtClean="0"/>
              <a:t>Sc- shizofrenija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80999" y="1752600"/>
            <a:ext cx="8407893" cy="47243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Originalno nastala za detekciju euforije, hiperaktivnost, hipomanije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Visoki skorovi: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Maladativno hiperaktivno ponašanje, teškoće u fokusiranju, beg ideja, uvećan doživljaj samo-vrednosti, loša kontrola impulsa, iritabilnost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Umereno povišeni skorovi: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Usmeravanje energije u produktivnim pravcima, direktnost, energizovanost, entuzijastičnost, socijabilnost, nezavisnost, optimizam, širok raspon interesovanja; ponekad impulsivni, preterano aktivni, preferiraju akciju umesto promišljanja</a:t>
            </a:r>
          </a:p>
          <a:p>
            <a:endParaRPr lang="en-US" dirty="0" smtClean="0"/>
          </a:p>
        </p:txBody>
      </p:sp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dirty="0" smtClean="0"/>
              <a:t>Ma-hipomanija</a:t>
            </a: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1"/>
          <p:cNvSpPr>
            <a:spLocks noGrp="1"/>
          </p:cNvSpPr>
          <p:nvPr>
            <p:ph idx="1"/>
          </p:nvPr>
        </p:nvSpPr>
        <p:spPr>
          <a:xfrm>
            <a:off x="380999" y="1752600"/>
            <a:ext cx="8407893" cy="480059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dirty="0" smtClean="0"/>
              <a:t>P</a:t>
            </a:r>
            <a:r>
              <a:rPr lang="en-US" dirty="0" err="1" smtClean="0"/>
              <a:t>ovišenja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enih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je </a:t>
            </a:r>
            <a:r>
              <a:rPr lang="en-US" dirty="0" err="1" smtClean="0"/>
              <a:t>polazna</a:t>
            </a:r>
            <a:r>
              <a:rPr lang="en-US" dirty="0" smtClean="0"/>
              <a:t> </a:t>
            </a:r>
            <a:r>
              <a:rPr lang="en-US" dirty="0" err="1" smtClean="0"/>
              <a:t>tačka</a:t>
            </a:r>
            <a:r>
              <a:rPr lang="en-US" dirty="0" smtClean="0"/>
              <a:t> </a:t>
            </a:r>
            <a:r>
              <a:rPr lang="en-US" dirty="0" err="1" smtClean="0"/>
              <a:t>interpretacije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interpretacija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skale</a:t>
            </a:r>
            <a:r>
              <a:rPr lang="en-US" dirty="0" smtClean="0"/>
              <a:t> van </a:t>
            </a:r>
            <a:r>
              <a:rPr lang="en-US" dirty="0" err="1" smtClean="0"/>
              <a:t>konteksta</a:t>
            </a:r>
            <a:r>
              <a:rPr lang="en-US" dirty="0" smtClean="0"/>
              <a:t> </a:t>
            </a:r>
            <a:r>
              <a:rPr lang="en-US" dirty="0" err="1" smtClean="0"/>
              <a:t>ostalih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smisla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/>
              <a:t>Analiza</a:t>
            </a:r>
            <a:r>
              <a:rPr lang="en-US" b="1" dirty="0" smtClean="0"/>
              <a:t> </a:t>
            </a:r>
            <a:r>
              <a:rPr lang="en-US" b="1" dirty="0" err="1" smtClean="0"/>
              <a:t>profila</a:t>
            </a:r>
            <a:r>
              <a:rPr lang="en-US" dirty="0" smtClean="0"/>
              <a:t>, </a:t>
            </a:r>
            <a:r>
              <a:rPr lang="en-US" dirty="0" err="1" smtClean="0"/>
              <a:t>bazirana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me</a:t>
            </a:r>
            <a:r>
              <a:rPr lang="sr-Latn-RS" dirty="0" smtClean="0"/>
              <a:t>đ</a:t>
            </a:r>
            <a:r>
              <a:rPr lang="en-US" dirty="0" err="1" smtClean="0"/>
              <a:t>uodnosu</a:t>
            </a:r>
            <a:r>
              <a:rPr lang="en-US" dirty="0" smtClean="0"/>
              <a:t> </a:t>
            </a:r>
            <a:r>
              <a:rPr lang="en-US" dirty="0" err="1" smtClean="0"/>
              <a:t>pojedinačnih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najrasprostranjeniji</a:t>
            </a:r>
            <a:r>
              <a:rPr lang="en-US" dirty="0" smtClean="0"/>
              <a:t> je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interpreatcije</a:t>
            </a:r>
            <a:r>
              <a:rPr lang="en-US" dirty="0" smtClean="0"/>
              <a:t> MMPI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kliničko</a:t>
            </a:r>
            <a:r>
              <a:rPr lang="en-US" dirty="0" smtClean="0"/>
              <a:t> </a:t>
            </a:r>
            <a:r>
              <a:rPr lang="en-US" dirty="0" err="1" smtClean="0"/>
              <a:t>iskustvo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Kodni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tipološki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(pore</a:t>
            </a:r>
            <a:r>
              <a:rPr lang="sr-Latn-RS" dirty="0" smtClean="0"/>
              <a:t>đ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 err="1" smtClean="0"/>
              <a:t>dobijenog</a:t>
            </a:r>
            <a:r>
              <a:rPr lang="en-US" dirty="0" smtClean="0"/>
              <a:t> </a:t>
            </a:r>
            <a:r>
              <a:rPr lang="en-US" dirty="0" err="1" smtClean="0"/>
              <a:t>profila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“</a:t>
            </a:r>
            <a:r>
              <a:rPr lang="en-US" dirty="0" err="1" smtClean="0"/>
              <a:t>tipičnim</a:t>
            </a:r>
            <a:r>
              <a:rPr lang="en-US" dirty="0" smtClean="0"/>
              <a:t>” </a:t>
            </a:r>
            <a:r>
              <a:rPr lang="en-US" dirty="0" err="1" smtClean="0"/>
              <a:t>profilima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Interpretacija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390" y="1719263"/>
            <a:ext cx="6436619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Disimulativni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-V</a:t>
            </a:r>
            <a:r>
              <a:rPr lang="x-none" dirty="0" smtClean="0"/>
              <a:t/>
            </a:r>
            <a:br>
              <a:rPr lang="x-none" dirty="0" smtClean="0"/>
            </a:br>
            <a:r>
              <a:rPr lang="en-US" dirty="0" err="1" smtClean="0"/>
              <a:t>visoko</a:t>
            </a:r>
            <a:r>
              <a:rPr lang="en-US" dirty="0" smtClean="0"/>
              <a:t> L </a:t>
            </a:r>
            <a:r>
              <a:rPr lang="en-US" dirty="0" err="1" smtClean="0"/>
              <a:t>i</a:t>
            </a:r>
            <a:r>
              <a:rPr lang="en-US" dirty="0" smtClean="0"/>
              <a:t> K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nisko</a:t>
            </a:r>
            <a:r>
              <a:rPr lang="en-US" dirty="0" smtClean="0"/>
              <a:t>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91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80999" y="1981199"/>
            <a:ext cx="8407893" cy="4343401"/>
          </a:xfrm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smtClean="0"/>
              <a:t>L </a:t>
            </a:r>
            <a:r>
              <a:rPr lang="en-US" dirty="0" err="1" smtClean="0"/>
              <a:t>i</a:t>
            </a:r>
            <a:r>
              <a:rPr lang="en-US" dirty="0" smtClean="0"/>
              <a:t> K </a:t>
            </a:r>
            <a:r>
              <a:rPr lang="en-US" dirty="0" err="1" smtClean="0"/>
              <a:t>skala</a:t>
            </a:r>
            <a:r>
              <a:rPr lang="en-US" dirty="0" smtClean="0"/>
              <a:t> &gt; T </a:t>
            </a:r>
            <a:r>
              <a:rPr lang="en-US" dirty="0" err="1" smtClean="0"/>
              <a:t>skor</a:t>
            </a:r>
            <a:r>
              <a:rPr lang="en-US" dirty="0" smtClean="0"/>
              <a:t> 70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smtClean="0"/>
              <a:t>F </a:t>
            </a:r>
            <a:r>
              <a:rPr lang="en-US" dirty="0" err="1" smtClean="0"/>
              <a:t>skala</a:t>
            </a:r>
            <a:r>
              <a:rPr lang="en-US" dirty="0" smtClean="0"/>
              <a:t> &lt; T </a:t>
            </a:r>
            <a:r>
              <a:rPr lang="en-US" dirty="0" err="1" smtClean="0"/>
              <a:t>skor</a:t>
            </a:r>
            <a:r>
              <a:rPr lang="en-US" dirty="0" smtClean="0"/>
              <a:t> 45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err="1" smtClean="0"/>
              <a:t>Najmanje</a:t>
            </a:r>
            <a:r>
              <a:rPr lang="en-US" dirty="0" smtClean="0"/>
              <a:t> 6 </a:t>
            </a:r>
            <a:r>
              <a:rPr lang="en-US" dirty="0" err="1" smtClean="0"/>
              <a:t>kliničkih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&lt; T </a:t>
            </a:r>
            <a:r>
              <a:rPr lang="en-US" dirty="0" err="1" smtClean="0"/>
              <a:t>skor</a:t>
            </a:r>
            <a:r>
              <a:rPr lang="en-US" dirty="0" smtClean="0"/>
              <a:t> 50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err="1" smtClean="0"/>
              <a:t>Nijedna</a:t>
            </a:r>
            <a:r>
              <a:rPr lang="en-US" dirty="0" smtClean="0"/>
              <a:t> </a:t>
            </a:r>
            <a:r>
              <a:rPr lang="en-US" dirty="0" err="1" smtClean="0"/>
              <a:t>klinička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&gt; T </a:t>
            </a:r>
            <a:r>
              <a:rPr lang="en-US" dirty="0" err="1" smtClean="0"/>
              <a:t>skor</a:t>
            </a:r>
            <a:r>
              <a:rPr lang="en-US" dirty="0" smtClean="0"/>
              <a:t> 60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dirty="0" err="1" smtClean="0"/>
              <a:t>Onakav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odražava</a:t>
            </a:r>
            <a:r>
              <a:rPr lang="en-US" dirty="0" smtClean="0"/>
              <a:t> </a:t>
            </a:r>
            <a:r>
              <a:rPr lang="en-US" dirty="0" err="1" smtClean="0"/>
              <a:t>tendenciju</a:t>
            </a:r>
            <a:r>
              <a:rPr lang="en-US" dirty="0" smtClean="0"/>
              <a:t> ka </a:t>
            </a:r>
            <a:r>
              <a:rPr lang="en-US" dirty="0" err="1" smtClean="0"/>
              <a:t>prikrivanju</a:t>
            </a:r>
            <a:r>
              <a:rPr lang="en-US" dirty="0" smtClean="0"/>
              <a:t> </a:t>
            </a:r>
            <a:r>
              <a:rPr lang="en-US" dirty="0" err="1" smtClean="0"/>
              <a:t>psihopatologije</a:t>
            </a:r>
            <a:endParaRPr lang="en-US" dirty="0" smtClean="0"/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kakav</a:t>
            </a:r>
            <a:r>
              <a:rPr lang="en-US" dirty="0" smtClean="0"/>
              <a:t> </a:t>
            </a:r>
            <a:r>
              <a:rPr lang="en-US" dirty="0" err="1" smtClean="0"/>
              <a:t>motiv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prikazivanje</a:t>
            </a:r>
            <a:r>
              <a:rPr lang="en-US" dirty="0" smtClean="0"/>
              <a:t> </a:t>
            </a:r>
            <a:r>
              <a:rPr lang="en-US" dirty="0" err="1" smtClean="0"/>
              <a:t>sebe</a:t>
            </a:r>
            <a:r>
              <a:rPr lang="en-US" dirty="0" smtClean="0"/>
              <a:t> u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povoljnijem</a:t>
            </a:r>
            <a:r>
              <a:rPr lang="en-US" dirty="0" smtClean="0"/>
              <a:t>, </a:t>
            </a:r>
            <a:r>
              <a:rPr lang="en-US" dirty="0" err="1" smtClean="0"/>
              <a:t>pozitivnijem</a:t>
            </a:r>
            <a:r>
              <a:rPr lang="en-US" dirty="0" smtClean="0"/>
              <a:t> </a:t>
            </a:r>
            <a:r>
              <a:rPr lang="en-US" dirty="0" err="1" smtClean="0"/>
              <a:t>svetlu</a:t>
            </a:r>
            <a:r>
              <a:rPr lang="en-US" dirty="0" smtClean="0"/>
              <a:t> (</a:t>
            </a:r>
            <a:r>
              <a:rPr lang="en-US" dirty="0" err="1" smtClean="0"/>
              <a:t>selekcija</a:t>
            </a:r>
            <a:r>
              <a:rPr lang="en-US" dirty="0" smtClean="0"/>
              <a:t>, </a:t>
            </a:r>
            <a:r>
              <a:rPr lang="en-US" dirty="0" err="1" smtClean="0"/>
              <a:t>procesi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utvrdjivanje</a:t>
            </a:r>
            <a:r>
              <a:rPr lang="en-US" dirty="0" smtClean="0"/>
              <a:t> </a:t>
            </a:r>
            <a:r>
              <a:rPr lang="en-US" dirty="0" err="1" smtClean="0"/>
              <a:t>startaeljstva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sl.)</a:t>
            </a:r>
          </a:p>
        </p:txBody>
      </p:sp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DISIMULATIVNI PROFIL</a:t>
            </a:r>
          </a:p>
        </p:txBody>
      </p:sp>
    </p:spTree>
    <p:extLst>
      <p:ext uri="{BB962C8B-B14F-4D97-AF65-F5344CB8AC3E}">
        <p14:creationId xmlns:p14="http://schemas.microsoft.com/office/powerpoint/2010/main" val="223717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7683" y="1719263"/>
            <a:ext cx="6894033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Simulativni</a:t>
            </a:r>
            <a:r>
              <a:rPr lang="en-US" dirty="0" smtClean="0"/>
              <a:t> </a:t>
            </a:r>
            <a:r>
              <a:rPr lang="en-US" dirty="0" err="1" smtClean="0"/>
              <a:t>profil-obnuto</a:t>
            </a:r>
            <a:r>
              <a:rPr lang="en-US" dirty="0" smtClean="0"/>
              <a:t> V</a:t>
            </a:r>
            <a:r>
              <a:rPr lang="x-none" dirty="0" smtClean="0"/>
              <a:t/>
            </a:r>
            <a:br>
              <a:rPr lang="x-none" dirty="0" smtClean="0"/>
            </a:br>
            <a:r>
              <a:rPr lang="en-US" dirty="0" err="1" smtClean="0"/>
              <a:t>visoko</a:t>
            </a:r>
            <a:r>
              <a:rPr lang="en-US" dirty="0" smtClean="0"/>
              <a:t> F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nisko</a:t>
            </a:r>
            <a:r>
              <a:rPr lang="en-US" dirty="0" smtClean="0"/>
              <a:t> L </a:t>
            </a:r>
            <a:r>
              <a:rPr lang="en-US" dirty="0" err="1" smtClean="0"/>
              <a:t>i</a:t>
            </a:r>
            <a:r>
              <a:rPr lang="en-US" dirty="0" smtClean="0"/>
              <a:t>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81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8229599" cy="422147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F </a:t>
            </a:r>
            <a:r>
              <a:rPr lang="en-US" dirty="0" err="1" smtClean="0"/>
              <a:t>skala</a:t>
            </a:r>
            <a:r>
              <a:rPr lang="en-US" dirty="0" smtClean="0"/>
              <a:t> &gt; T </a:t>
            </a:r>
            <a:r>
              <a:rPr lang="en-US" dirty="0" err="1" smtClean="0"/>
              <a:t>skor</a:t>
            </a:r>
            <a:r>
              <a:rPr lang="en-US" dirty="0" smtClean="0"/>
              <a:t> 70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L i K </a:t>
            </a:r>
            <a:r>
              <a:rPr lang="en-US" dirty="0" err="1" smtClean="0"/>
              <a:t>skala</a:t>
            </a:r>
            <a:r>
              <a:rPr lang="en-US" dirty="0" smtClean="0"/>
              <a:t> &lt; T </a:t>
            </a:r>
            <a:r>
              <a:rPr lang="en-US" dirty="0" err="1" smtClean="0"/>
              <a:t>skor</a:t>
            </a:r>
            <a:r>
              <a:rPr lang="en-US" dirty="0" smtClean="0"/>
              <a:t> 45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/>
              <a:t>Najmanje</a:t>
            </a:r>
            <a:r>
              <a:rPr lang="en-US" dirty="0" smtClean="0"/>
              <a:t> 6 </a:t>
            </a:r>
            <a:r>
              <a:rPr lang="en-US" dirty="0" err="1" smtClean="0"/>
              <a:t>kliničkih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T </a:t>
            </a:r>
            <a:r>
              <a:rPr lang="en-US" dirty="0" err="1" smtClean="0"/>
              <a:t>skor</a:t>
            </a:r>
            <a:r>
              <a:rPr lang="sr-Latn-RS" dirty="0" smtClean="0"/>
              <a:t> </a:t>
            </a:r>
            <a:r>
              <a:rPr lang="en-US" dirty="0" smtClean="0"/>
              <a:t>&gt;70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/>
              <a:t>Nijedna</a:t>
            </a:r>
            <a:r>
              <a:rPr lang="en-US" dirty="0" smtClean="0"/>
              <a:t> </a:t>
            </a:r>
            <a:r>
              <a:rPr lang="en-US" dirty="0" err="1" smtClean="0"/>
              <a:t>klinička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T </a:t>
            </a:r>
            <a:r>
              <a:rPr lang="en-US" dirty="0" err="1" smtClean="0"/>
              <a:t>skor</a:t>
            </a:r>
            <a:r>
              <a:rPr lang="en-US" dirty="0" smtClean="0"/>
              <a:t> </a:t>
            </a:r>
            <a:r>
              <a:rPr lang="en-US" dirty="0"/>
              <a:t>&lt;50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err="1" smtClean="0"/>
              <a:t>Odražava</a:t>
            </a:r>
            <a:r>
              <a:rPr lang="en-US" dirty="0" smtClean="0"/>
              <a:t> </a:t>
            </a:r>
            <a:r>
              <a:rPr lang="en-US" dirty="0" err="1" smtClean="0"/>
              <a:t>tendenciju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agravaciji</a:t>
            </a:r>
            <a:r>
              <a:rPr lang="en-US" dirty="0" smtClean="0"/>
              <a:t> (</a:t>
            </a:r>
            <a:r>
              <a:rPr lang="en-US" dirty="0" err="1" smtClean="0"/>
              <a:t>prenaglašavanju</a:t>
            </a:r>
            <a:r>
              <a:rPr lang="en-US" dirty="0" smtClean="0"/>
              <a:t> </a:t>
            </a:r>
            <a:r>
              <a:rPr lang="en-US" dirty="0" err="1" smtClean="0"/>
              <a:t>postojećih</a:t>
            </a:r>
            <a:r>
              <a:rPr lang="en-US" dirty="0" smtClean="0"/>
              <a:t> </a:t>
            </a:r>
            <a:r>
              <a:rPr lang="en-US" dirty="0" err="1" smtClean="0"/>
              <a:t>simptoma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simulaciji</a:t>
            </a:r>
            <a:r>
              <a:rPr lang="en-US" dirty="0" smtClean="0"/>
              <a:t> (</a:t>
            </a:r>
            <a:r>
              <a:rPr lang="en-US" dirty="0" err="1" smtClean="0"/>
              <a:t>sudski</a:t>
            </a:r>
            <a:r>
              <a:rPr lang="en-US" dirty="0" smtClean="0"/>
              <a:t> </a:t>
            </a:r>
            <a:r>
              <a:rPr lang="en-US" dirty="0" err="1" smtClean="0"/>
              <a:t>slučajevi</a:t>
            </a:r>
            <a:r>
              <a:rPr lang="en-US" dirty="0" smtClean="0"/>
              <a:t>, “</a:t>
            </a:r>
            <a:r>
              <a:rPr lang="en-US" dirty="0" err="1" smtClean="0"/>
              <a:t>apel</a:t>
            </a:r>
            <a:r>
              <a:rPr lang="en-US" dirty="0" smtClean="0"/>
              <a:t> za </a:t>
            </a:r>
            <a:r>
              <a:rPr lang="en-US" dirty="0" err="1" smtClean="0"/>
              <a:t>pomoć</a:t>
            </a:r>
            <a:r>
              <a:rPr lang="en-US" dirty="0" smtClean="0"/>
              <a:t>” </a:t>
            </a:r>
            <a:r>
              <a:rPr lang="en-US" dirty="0" err="1" smtClean="0"/>
              <a:t>itd</a:t>
            </a:r>
            <a:r>
              <a:rPr lang="en-US" dirty="0" smtClean="0"/>
              <a:t>.)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 err="1" smtClean="0"/>
              <a:t>Nerazumevanje</a:t>
            </a:r>
            <a:r>
              <a:rPr lang="en-US" dirty="0" smtClean="0"/>
              <a:t> </a:t>
            </a:r>
            <a:r>
              <a:rPr lang="en-US" dirty="0" err="1" smtClean="0"/>
              <a:t>testovnog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(</a:t>
            </a:r>
            <a:r>
              <a:rPr lang="en-US" dirty="0" err="1" smtClean="0"/>
              <a:t>intelektualna</a:t>
            </a:r>
            <a:r>
              <a:rPr lang="en-US" dirty="0" smtClean="0"/>
              <a:t> </a:t>
            </a:r>
            <a:r>
              <a:rPr lang="en-US" dirty="0" err="1" smtClean="0"/>
              <a:t>isuficijencija</a:t>
            </a:r>
            <a:r>
              <a:rPr lang="en-US" dirty="0" smtClean="0"/>
              <a:t>, </a:t>
            </a:r>
            <a:r>
              <a:rPr lang="en-US" dirty="0" err="1" smtClean="0"/>
              <a:t>negativan</a:t>
            </a:r>
            <a:r>
              <a:rPr lang="en-US" dirty="0" smtClean="0"/>
              <a:t> </a:t>
            </a:r>
            <a:r>
              <a:rPr lang="en-US" dirty="0" err="1" smtClean="0"/>
              <a:t>upliv</a:t>
            </a:r>
            <a:r>
              <a:rPr lang="en-US" dirty="0" smtClean="0"/>
              <a:t> </a:t>
            </a:r>
            <a:r>
              <a:rPr lang="en-US" dirty="0" err="1" smtClean="0"/>
              <a:t>bizarnog</a:t>
            </a:r>
            <a:r>
              <a:rPr lang="en-US" dirty="0" smtClean="0"/>
              <a:t>, </a:t>
            </a:r>
            <a:r>
              <a:rPr lang="en-US" dirty="0" err="1" smtClean="0"/>
              <a:t>dezoganizovanog</a:t>
            </a:r>
            <a:r>
              <a:rPr lang="en-US" dirty="0" smtClean="0"/>
              <a:t>, </a:t>
            </a:r>
            <a:r>
              <a:rPr lang="en-US" dirty="0" err="1" smtClean="0"/>
              <a:t>konfuznog</a:t>
            </a:r>
            <a:r>
              <a:rPr lang="en-US" dirty="0" smtClean="0"/>
              <a:t>  </a:t>
            </a:r>
            <a:r>
              <a:rPr lang="en-US" dirty="0" err="1" smtClean="0"/>
              <a:t>mišljenja</a:t>
            </a:r>
            <a:r>
              <a:rPr lang="en-US" dirty="0" smtClean="0"/>
              <a:t>, </a:t>
            </a:r>
            <a:r>
              <a:rPr lang="en-US" dirty="0" err="1" smtClean="0"/>
              <a:t>organicitet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.)</a:t>
            </a:r>
          </a:p>
        </p:txBody>
      </p:sp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SIMULATIVNI PROFIL</a:t>
            </a:r>
          </a:p>
        </p:txBody>
      </p:sp>
    </p:spTree>
    <p:extLst>
      <p:ext uri="{BB962C8B-B14F-4D97-AF65-F5344CB8AC3E}">
        <p14:creationId xmlns:p14="http://schemas.microsoft.com/office/powerpoint/2010/main" val="313315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04999"/>
            <a:ext cx="8407893" cy="4221479"/>
          </a:xfrm>
        </p:spPr>
        <p:txBody>
          <a:bodyPr rtlCol="0"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F</a:t>
            </a:r>
            <a:r>
              <a:rPr lang="x-none" b="1" smtClean="0"/>
              <a:t>ormat ajtema </a:t>
            </a:r>
            <a:r>
              <a:rPr lang="en-US" dirty="0" smtClean="0"/>
              <a:t>-</a:t>
            </a:r>
            <a:r>
              <a:rPr lang="x-none" smtClean="0"/>
              <a:t> </a:t>
            </a:r>
            <a:r>
              <a:rPr lang="x-none" dirty="0" smtClean="0"/>
              <a:t>deklarativne rečenice u 1. licu jednine, napisane jednostavnim jezikom i uobičajenim rečima </a:t>
            </a:r>
            <a:r>
              <a:rPr lang="x-none" smtClean="0"/>
              <a:t>(upotr</a:t>
            </a:r>
            <a:r>
              <a:rPr lang="sr-Latn-RS" dirty="0" smtClean="0"/>
              <a:t>ebljavane</a:t>
            </a:r>
            <a:r>
              <a:rPr lang="x-none" smtClean="0"/>
              <a:t> </a:t>
            </a:r>
            <a:r>
              <a:rPr lang="x-none" dirty="0" smtClean="0"/>
              <a:t>savremene tablice frekvencije </a:t>
            </a:r>
            <a:r>
              <a:rPr lang="x-none" smtClean="0"/>
              <a:t>reči)</a:t>
            </a:r>
            <a:endParaRPr lang="sr-Latn-RS" dirty="0" smtClean="0"/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Odgovori</a:t>
            </a:r>
            <a:r>
              <a:rPr lang="sr-Latn-RS" dirty="0" smtClean="0"/>
              <a:t>- </a:t>
            </a:r>
            <a:r>
              <a:rPr lang="sr-Latn-RS" b="1" dirty="0" smtClean="0"/>
              <a:t>da, ne  </a:t>
            </a:r>
            <a:r>
              <a:rPr lang="sr-Latn-RS" dirty="0" smtClean="0"/>
              <a:t>i </a:t>
            </a:r>
            <a:r>
              <a:rPr lang="sr-Latn-RS" b="1" dirty="0" smtClean="0"/>
              <a:t>?</a:t>
            </a:r>
            <a:endParaRPr lang="x-none" b="1" dirty="0" smtClean="0"/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RS" b="1" dirty="0" smtClean="0"/>
              <a:t>K</a:t>
            </a:r>
            <a:r>
              <a:rPr lang="x-none" b="1" smtClean="0"/>
              <a:t>ontrolna grupa </a:t>
            </a:r>
            <a:r>
              <a:rPr lang="en-US" dirty="0" smtClean="0"/>
              <a:t>-</a:t>
            </a:r>
            <a:r>
              <a:rPr lang="x-none" smtClean="0"/>
              <a:t>724 </a:t>
            </a:r>
            <a:r>
              <a:rPr lang="x-none" dirty="0" smtClean="0"/>
              <a:t>posetioca Univerzitetske bolnice Minesota starosti 16-65 </a:t>
            </a:r>
            <a:r>
              <a:rPr lang="x-none" smtClean="0"/>
              <a:t>godina (</a:t>
            </a:r>
            <a:r>
              <a:rPr lang="sr-Latn-RS" dirty="0" smtClean="0"/>
              <a:t>u literaturi </a:t>
            </a:r>
            <a:r>
              <a:rPr lang="x-none" smtClean="0"/>
              <a:t>poznati </a:t>
            </a:r>
            <a:r>
              <a:rPr lang="x-none" dirty="0" smtClean="0"/>
              <a:t>kao “Minesota normalni”) koji su potvrdili da u tom trenutku nisu na lečenju od bilo </a:t>
            </a:r>
            <a:r>
              <a:rPr lang="x-none" smtClean="0"/>
              <a:t>koje bolesti</a:t>
            </a:r>
            <a:endParaRPr lang="sr-Latn-RS" dirty="0" smtClean="0"/>
          </a:p>
          <a:p>
            <a:pPr marL="365760" indent="-25603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MMPI je </a:t>
            </a:r>
            <a:r>
              <a:rPr lang="en-US" dirty="0" err="1" smtClean="0"/>
              <a:t>prvi</a:t>
            </a:r>
            <a:r>
              <a:rPr lang="en-US" dirty="0" smtClean="0"/>
              <a:t> put </a:t>
            </a:r>
            <a:r>
              <a:rPr lang="en-US" dirty="0" err="1" smtClean="0"/>
              <a:t>objavljen</a:t>
            </a:r>
            <a:r>
              <a:rPr lang="en-US" dirty="0" smtClean="0"/>
              <a:t> u </a:t>
            </a:r>
            <a:r>
              <a:rPr lang="en-US" dirty="0" err="1" smtClean="0"/>
              <a:t>aprilu</a:t>
            </a:r>
            <a:r>
              <a:rPr lang="en-US" dirty="0" smtClean="0"/>
              <a:t> 1942. </a:t>
            </a:r>
            <a:r>
              <a:rPr lang="en-US" dirty="0" err="1" smtClean="0"/>
              <a:t>godine</a:t>
            </a:r>
            <a:endParaRPr lang="en-US" dirty="0" smtClean="0"/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x-none"/>
              <a:t>MMPI </a:t>
            </a:r>
            <a:r>
              <a:rPr lang="en-US" dirty="0"/>
              <a:t>(</a:t>
            </a:r>
            <a:r>
              <a:rPr lang="en-US" dirty="0" err="1"/>
              <a:t>Minesota</a:t>
            </a:r>
            <a:r>
              <a:rPr lang="en-US" dirty="0"/>
              <a:t> </a:t>
            </a:r>
            <a:r>
              <a:rPr lang="en-US" dirty="0" err="1"/>
              <a:t>Multifazni</a:t>
            </a:r>
            <a:r>
              <a:rPr lang="en-US" dirty="0"/>
              <a:t> </a:t>
            </a:r>
            <a:r>
              <a:rPr lang="en-US" dirty="0" err="1"/>
              <a:t>Personalni</a:t>
            </a:r>
            <a:r>
              <a:rPr lang="en-US" dirty="0"/>
              <a:t> </a:t>
            </a:r>
            <a:r>
              <a:rPr lang="en-US" dirty="0" err="1"/>
              <a:t>Inventar</a:t>
            </a:r>
            <a:r>
              <a:rPr lang="en-US" dirty="0"/>
              <a:t>) </a:t>
            </a:r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070"/>
            <a:ext cx="8534400" cy="4910329"/>
          </a:xfrm>
        </p:spPr>
        <p:txBody>
          <a:bodyPr rtlCol="0"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Hs-D-Hy</a:t>
            </a:r>
            <a:r>
              <a:rPr lang="sr-Latn-RS" dirty="0" smtClean="0"/>
              <a:t>- destabilizacija ANS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D-Hs-Hy-Pt </a:t>
            </a:r>
            <a:r>
              <a:rPr lang="sr-Latn-RS" dirty="0"/>
              <a:t>-</a:t>
            </a:r>
            <a:r>
              <a:rPr lang="sr-Latn-RS" dirty="0" smtClean="0"/>
              <a:t> depresivnost neurotskog tipa 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Hy-Hs-L</a:t>
            </a:r>
            <a:r>
              <a:rPr lang="sr-Latn-RS" dirty="0" smtClean="0"/>
              <a:t>- potiskivanje, negacija, pasivizacija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D-Pt</a:t>
            </a:r>
            <a:r>
              <a:rPr lang="sr-Latn-RS" dirty="0" smtClean="0"/>
              <a:t>-depresija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D- (-</a:t>
            </a:r>
            <a:r>
              <a:rPr lang="x-none" smtClean="0"/>
              <a:t>Pd)</a:t>
            </a:r>
            <a:r>
              <a:rPr lang="sr-Latn-RS" dirty="0" smtClean="0"/>
              <a:t>- hiperskrupuloznost, psihosomatika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D-Pd-Pt</a:t>
            </a:r>
            <a:r>
              <a:rPr lang="sr-Latn-RS" dirty="0" smtClean="0"/>
              <a:t>- pasivna agresija, depresivna psihopatija, alkoholizam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Pd-(</a:t>
            </a:r>
            <a:r>
              <a:rPr lang="x-none" smtClean="0"/>
              <a:t>Ma)</a:t>
            </a:r>
            <a:r>
              <a:rPr lang="sr-Latn-RS" dirty="0" smtClean="0"/>
              <a:t>-psihopatija, nezrelost, egocentričnost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Pd-Hy</a:t>
            </a:r>
            <a:r>
              <a:rPr lang="sr-Latn-RS" dirty="0" smtClean="0"/>
              <a:t>- histeroidna psihopatija, nezrelost, egocentrizam</a:t>
            </a:r>
            <a:endParaRPr lang="x-none" dirty="0" smtClean="0"/>
          </a:p>
          <a:p>
            <a:pPr marL="365760" indent="-256032">
              <a:buFont typeface="Arial" pitchFamily="34" charset="0"/>
              <a:buChar char="•"/>
              <a:defRPr/>
            </a:pPr>
            <a:r>
              <a:rPr lang="x-none" dirty="0" smtClean="0"/>
              <a:t>Pa - (D), </a:t>
            </a:r>
            <a:r>
              <a:rPr lang="x-none" smtClean="0"/>
              <a:t>(Hs,Hy</a:t>
            </a:r>
            <a:r>
              <a:rPr lang="sr-Latn-RS" dirty="0" smtClean="0"/>
              <a:t>-</a:t>
            </a:r>
            <a:r>
              <a:rPr lang="x-none" smtClean="0"/>
              <a:t>)</a:t>
            </a:r>
            <a:r>
              <a:rPr lang="sr-Latn-RS" dirty="0" smtClean="0"/>
              <a:t> </a:t>
            </a:r>
            <a:r>
              <a:rPr lang="sr-Latn-RS" dirty="0"/>
              <a:t>paranoidnost, paranoidno-depresivni </a:t>
            </a:r>
            <a:r>
              <a:rPr lang="sr-Latn-RS" dirty="0" smtClean="0"/>
              <a:t>tip hipersenzitivnost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/>
              <a:t>Pa-Sc</a:t>
            </a:r>
            <a:r>
              <a:rPr lang="sr-Latn-RS" dirty="0"/>
              <a:t>-</a:t>
            </a:r>
            <a:r>
              <a:rPr lang="sr-Latn-RS" dirty="0" smtClean="0"/>
              <a:t> shizofrenija, paranoidni tip 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Sc-D-Pd</a:t>
            </a:r>
            <a:r>
              <a:rPr lang="sr-Latn-RS" dirty="0"/>
              <a:t>- shizofrenija</a:t>
            </a:r>
            <a:r>
              <a:rPr lang="sr-Latn-RS" dirty="0" smtClean="0"/>
              <a:t>, hostilnost, hronificirani tip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D-Sc-Pt</a:t>
            </a:r>
            <a:r>
              <a:rPr lang="sr-Latn-RS" dirty="0" smtClean="0"/>
              <a:t>- depresivnost, a u osnovi morbidni sadržaji, sch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dirty="0" smtClean="0"/>
              <a:t>Sc </a:t>
            </a:r>
            <a:r>
              <a:rPr lang="x-none" smtClean="0"/>
              <a:t>– </a:t>
            </a:r>
            <a:r>
              <a:rPr lang="sr-Latn-RS" dirty="0" smtClean="0"/>
              <a:t>Hs- somatizacija, cenestopatska sch 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Sc –Hy</a:t>
            </a:r>
            <a:r>
              <a:rPr lang="sr-Latn-RS" dirty="0" smtClean="0"/>
              <a:t>- incipijentna sch, </a:t>
            </a:r>
            <a:r>
              <a:rPr lang="sr-Latn-RS" dirty="0"/>
              <a:t>r</a:t>
            </a:r>
            <a:r>
              <a:rPr lang="sr-Latn-RS" dirty="0" smtClean="0"/>
              <a:t>egresivnost, kvazi Hy</a:t>
            </a:r>
            <a:endParaRPr lang="x-none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Sc-Ma</a:t>
            </a:r>
            <a:r>
              <a:rPr lang="sr-Latn-RS" dirty="0" smtClean="0"/>
              <a:t>- shizo-afektivna psihoza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mtClean="0"/>
              <a:t>Ma</a:t>
            </a:r>
            <a:r>
              <a:rPr lang="sr-Latn-RS" smtClean="0"/>
              <a:t>- manija, hipomanija</a:t>
            </a:r>
            <a:endParaRPr lang="x-none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16 </a:t>
            </a:r>
            <a:r>
              <a:rPr lang="en-US" dirty="0" smtClean="0"/>
              <a:t>TIPIČNI</a:t>
            </a:r>
            <a:r>
              <a:rPr lang="sr-Latn-RS" dirty="0" smtClean="0"/>
              <a:t>H</a:t>
            </a:r>
            <a:r>
              <a:rPr lang="en-US" dirty="0" smtClean="0"/>
              <a:t> PROFIL</a:t>
            </a:r>
            <a:r>
              <a:rPr lang="sr-Latn-RS" dirty="0" smtClean="0"/>
              <a:t>A</a:t>
            </a:r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4800" dirty="0" smtClean="0"/>
              <a:t>Obrada rezultata MMPI-201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koraci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0999" y="1904999"/>
            <a:ext cx="8407893" cy="4221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Izračunava se skor na L skali (bez šablona, svaki 15-ti ajtem)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Izračunavaju se skorovi za ostale skale validnosti i kliničke skale pomoću šablona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Utvrdjuje se broj izostavljenih ajtema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Izvršava se K korekcija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Unose se konačni skorovi za sve skale na profil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Izračunavanje skorova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05000"/>
            <a:ext cx="8407893" cy="464819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Svaka skala ima svoj šablon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Ukupni skor jedne skale dobija se zbrajanjem obeleženih ajtema koji se vide kroz rupe odgovarajućeg šablona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Jedno u slučaju </a:t>
            </a:r>
            <a:r>
              <a:rPr lang="sr-Latn-CS" b="1" dirty="0" smtClean="0"/>
              <a:t>L skale </a:t>
            </a:r>
            <a:r>
              <a:rPr lang="sr-Latn-CS" dirty="0" smtClean="0"/>
              <a:t>šabloni ne postoje jer raspored ajtema omogućava jednostavniji način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Odgovor NETAČNO na svaki </a:t>
            </a:r>
            <a:r>
              <a:rPr lang="sr-Latn-CS" b="1" dirty="0" smtClean="0"/>
              <a:t>15-ti ajtem </a:t>
            </a:r>
            <a:r>
              <a:rPr lang="sr-Latn-CS" dirty="0" smtClean="0"/>
              <a:t>svrstava se u L skalu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To je </a:t>
            </a:r>
            <a:r>
              <a:rPr lang="sr-Latn-CS" b="1" dirty="0" smtClean="0"/>
              <a:t>srednji i donji red </a:t>
            </a:r>
            <a:r>
              <a:rPr lang="sr-Latn-CS" dirty="0" smtClean="0"/>
              <a:t>ajtema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crtavanje profila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81200"/>
            <a:ext cx="8407893" cy="44195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b="1" dirty="0" smtClean="0"/>
              <a:t>Prebrojavanje ajtema bez odgovora- </a:t>
            </a:r>
            <a:r>
              <a:rPr lang="sr-Latn-CS" dirty="0" smtClean="0"/>
              <a:t>prvo treba prekontrolisati broj ajtema kod kojih ispitanik nije mogao da se odluči (oba neprecrtana ili oba precrtana odgovora)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Iako se u uputstvu insistira na donošenju odluke, jedan broj ovakvih ajtema se može tolerisati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Više od 5 neodlučnih odgovora uzrokuje smanjeno poverenje u testovni rezultat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Protokoli sa više od 10 ovakvih ajtema smatraju se neupotrebljivim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Posebni listovi za ucrtavanje profila u odnosu na pol ispitanika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 korekcija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52601"/>
            <a:ext cx="8407893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Sledeći korak je “K korekcija”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Jedna od velikih prednosti MMPI upitnika jeste njegova mogućnost da koriguje negativne uticaje nespremnosti ispitanika za ispoljavanjem sopstvene patologije (odnosno neprihvatljivih karakteristika ličnosti)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 smtClean="0"/>
              <a:t>To se postiže dodavanjem odgovarajućih vrednosti K skale</a:t>
            </a:r>
          </a:p>
          <a:p>
            <a:r>
              <a:rPr lang="sr-Latn-CS" dirty="0" smtClean="0"/>
              <a:t>Tabela u obliku stupca koja se nalazi sa desne strane profila, služi za pronalaženje odgovarajućih vrednosti za K</a:t>
            </a:r>
          </a:p>
          <a:p>
            <a:r>
              <a:rPr lang="sr-Latn-CS" dirty="0" smtClean="0"/>
              <a:t>Odgovarajuća vrednost K (izračunata preko šablona za K skalu) se dodaje na dobijene skorove na sledećim skalama:</a:t>
            </a:r>
          </a:p>
          <a:p>
            <a:pPr lvl="1"/>
            <a:r>
              <a:rPr lang="sr-Latn-CS" dirty="0" smtClean="0"/>
              <a:t>Hs (+0.5K) </a:t>
            </a:r>
          </a:p>
          <a:p>
            <a:pPr lvl="1"/>
            <a:r>
              <a:rPr lang="sr-Latn-CS" dirty="0" smtClean="0"/>
              <a:t>Pd (+0.4K)</a:t>
            </a:r>
          </a:p>
          <a:p>
            <a:pPr lvl="1"/>
            <a:r>
              <a:rPr lang="sr-Latn-CS" dirty="0" smtClean="0"/>
              <a:t>Pt  (+1K)</a:t>
            </a:r>
          </a:p>
          <a:p>
            <a:pPr lvl="1"/>
            <a:r>
              <a:rPr lang="sr-Latn-CS" dirty="0" smtClean="0"/>
              <a:t>Sc  (+1K)</a:t>
            </a:r>
          </a:p>
          <a:p>
            <a:pPr lvl="1"/>
            <a:r>
              <a:rPr lang="sr-Latn-CS" dirty="0" smtClean="0"/>
              <a:t>Ma (+0.2K)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Intepretacija 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057399"/>
            <a:ext cx="8407893" cy="4069079"/>
          </a:xfrm>
        </p:spPr>
        <p:txBody>
          <a:bodyPr>
            <a:normAutofit/>
          </a:bodyPr>
          <a:lstStyle/>
          <a:p>
            <a:r>
              <a:rPr lang="sr-Latn-CS" dirty="0" smtClean="0"/>
              <a:t>Procena validnosti na osnovu skala validnosti:</a:t>
            </a:r>
          </a:p>
          <a:p>
            <a:pPr lvl="1"/>
            <a:r>
              <a:rPr lang="sr-Latn-CS" dirty="0" smtClean="0"/>
              <a:t>L&lt;70</a:t>
            </a:r>
          </a:p>
          <a:p>
            <a:pPr lvl="1"/>
            <a:r>
              <a:rPr lang="sr-Latn-CS" dirty="0" smtClean="0"/>
              <a:t>F&lt;80</a:t>
            </a:r>
          </a:p>
          <a:p>
            <a:pPr lvl="1"/>
            <a:r>
              <a:rPr lang="sr-Latn-CS" dirty="0" smtClean="0"/>
              <a:t>K&lt;70</a:t>
            </a:r>
          </a:p>
          <a:p>
            <a:pPr lvl="1"/>
            <a:r>
              <a:rPr lang="sr-Latn-CS" dirty="0" smtClean="0"/>
              <a:t>Ne koristi se samo pojedinačan skor već i njihov medjuodnos (tzv. “disimualtivni” i “simulativni” profil)</a:t>
            </a:r>
            <a:endParaRPr lang="sr-Latn-CS" dirty="0"/>
          </a:p>
          <a:p>
            <a:r>
              <a:rPr lang="sr-Latn-CS" dirty="0" smtClean="0"/>
              <a:t>Intepretacija “šiljkova” najviših skala</a:t>
            </a:r>
          </a:p>
          <a:p>
            <a:r>
              <a:rPr lang="sr-Latn-CS" dirty="0" smtClean="0"/>
              <a:t>Intepretacija tipičnih profila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368391" cy="433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78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/>
          <a:lstStyle/>
          <a:p>
            <a:r>
              <a:rPr lang="sr-Latn-RS" b="1" dirty="0" smtClean="0"/>
              <a:t>10</a:t>
            </a:r>
            <a:r>
              <a:rPr lang="en-US" b="1" dirty="0" smtClean="0"/>
              <a:t> </a:t>
            </a:r>
            <a:r>
              <a:rPr lang="en-US" b="1" dirty="0" err="1" smtClean="0"/>
              <a:t>kliničkih</a:t>
            </a:r>
            <a:r>
              <a:rPr lang="en-US" b="1" dirty="0" smtClean="0"/>
              <a:t> </a:t>
            </a:r>
            <a:r>
              <a:rPr lang="en-US" b="1" dirty="0" err="1" smtClean="0"/>
              <a:t>skala</a:t>
            </a:r>
            <a:endParaRPr lang="en-US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495800" cy="4495800"/>
          </a:xfrm>
        </p:spPr>
        <p:txBody>
          <a:bodyPr>
            <a:noAutofit/>
          </a:bodyPr>
          <a:lstStyle/>
          <a:p>
            <a:pPr marL="274320" lvl="1" indent="-2286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spc="150" dirty="0" err="1" smtClean="0"/>
              <a:t>Hipohondrijaza</a:t>
            </a:r>
            <a:r>
              <a:rPr lang="en-US" sz="2200" spc="150" dirty="0" smtClean="0"/>
              <a:t> (Hs)</a:t>
            </a:r>
          </a:p>
          <a:p>
            <a:pPr marL="274320" lvl="1" indent="-2286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spc="150" dirty="0" err="1" smtClean="0"/>
              <a:t>Depresija</a:t>
            </a:r>
            <a:r>
              <a:rPr lang="en-US" sz="2200" spc="150" dirty="0" smtClean="0"/>
              <a:t> (D)</a:t>
            </a:r>
          </a:p>
          <a:p>
            <a:pPr marL="274320" lvl="1" indent="-2286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spc="150" dirty="0" err="1" smtClean="0"/>
              <a:t>Histerija</a:t>
            </a:r>
            <a:r>
              <a:rPr lang="en-US" sz="2200" spc="150" dirty="0" smtClean="0"/>
              <a:t> (</a:t>
            </a:r>
            <a:r>
              <a:rPr lang="en-US" sz="2200" spc="150" dirty="0" err="1" smtClean="0"/>
              <a:t>Hy</a:t>
            </a:r>
            <a:r>
              <a:rPr lang="en-US" sz="2200" spc="150" dirty="0" smtClean="0"/>
              <a:t>)</a:t>
            </a:r>
          </a:p>
          <a:p>
            <a:pPr marL="274320" lvl="1" indent="-2286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spc="150" dirty="0" err="1" smtClean="0"/>
              <a:t>Psihopatske</a:t>
            </a:r>
            <a:r>
              <a:rPr lang="en-US" sz="2200" spc="150" dirty="0" smtClean="0"/>
              <a:t> </a:t>
            </a:r>
            <a:r>
              <a:rPr lang="en-US" sz="2200" spc="150" dirty="0" err="1" smtClean="0"/>
              <a:t>devijacije</a:t>
            </a:r>
            <a:r>
              <a:rPr lang="en-US" sz="2200" spc="150" dirty="0" smtClean="0"/>
              <a:t> (</a:t>
            </a:r>
            <a:r>
              <a:rPr lang="en-US" sz="2200" spc="150" dirty="0" err="1" smtClean="0"/>
              <a:t>Pd</a:t>
            </a:r>
            <a:r>
              <a:rPr lang="en-US" sz="2200" spc="150" dirty="0" smtClean="0"/>
              <a:t>)</a:t>
            </a:r>
          </a:p>
          <a:p>
            <a:pPr marL="274320" lvl="1" indent="-2286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spc="150" dirty="0" err="1" smtClean="0"/>
              <a:t>Maskulinost-femininost</a:t>
            </a:r>
            <a:r>
              <a:rPr lang="en-US" sz="2200" spc="150" dirty="0" smtClean="0"/>
              <a:t> (Mf)</a:t>
            </a:r>
          </a:p>
          <a:p>
            <a:pPr marL="274320" lvl="1" indent="-2286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spc="150" dirty="0" err="1" smtClean="0"/>
              <a:t>Paranoja</a:t>
            </a:r>
            <a:r>
              <a:rPr lang="en-US" sz="2200" spc="150" dirty="0" smtClean="0"/>
              <a:t> (Pa)</a:t>
            </a:r>
          </a:p>
          <a:p>
            <a:pPr marL="274320" lvl="1" indent="-2286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spc="150" dirty="0" err="1" smtClean="0"/>
              <a:t>Psihastenija</a:t>
            </a:r>
            <a:r>
              <a:rPr lang="en-US" sz="2200" spc="150" dirty="0" smtClean="0"/>
              <a:t> (</a:t>
            </a:r>
            <a:r>
              <a:rPr lang="en-US" sz="2200" spc="150" dirty="0" err="1" smtClean="0"/>
              <a:t>Pt</a:t>
            </a:r>
            <a:r>
              <a:rPr lang="en-US" sz="2200" spc="150" dirty="0" smtClean="0"/>
              <a:t>)</a:t>
            </a:r>
          </a:p>
          <a:p>
            <a:pPr marL="274320" lvl="1" indent="-2286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spc="150" dirty="0" err="1" smtClean="0"/>
              <a:t>Shizofrenija</a:t>
            </a:r>
            <a:r>
              <a:rPr lang="en-US" sz="2200" spc="150" dirty="0" smtClean="0"/>
              <a:t> (</a:t>
            </a:r>
            <a:r>
              <a:rPr lang="en-US" sz="2200" spc="150" dirty="0" err="1" smtClean="0"/>
              <a:t>Sc</a:t>
            </a:r>
            <a:r>
              <a:rPr lang="en-US" sz="2200" spc="150" dirty="0" smtClean="0"/>
              <a:t>)</a:t>
            </a:r>
            <a:r>
              <a:rPr lang="sr-Latn-RS" sz="2200" spc="150" dirty="0"/>
              <a:t/>
            </a:r>
            <a:br>
              <a:rPr lang="sr-Latn-RS" sz="2200" spc="150" dirty="0"/>
            </a:br>
            <a:r>
              <a:rPr lang="sr-Latn-RS" sz="2200" spc="150" dirty="0" smtClean="0"/>
              <a:t>          +</a:t>
            </a:r>
          </a:p>
          <a:p>
            <a:pPr marL="274320" lvl="1" indent="-2286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 err="1"/>
              <a:t>Hipomanija</a:t>
            </a:r>
            <a:r>
              <a:rPr lang="en-US" sz="2200" dirty="0"/>
              <a:t> (Ma</a:t>
            </a:r>
            <a:r>
              <a:rPr lang="en-US" sz="2200" dirty="0" smtClean="0"/>
              <a:t>)</a:t>
            </a:r>
            <a:endParaRPr lang="sr-Latn-RS" sz="2200" dirty="0" smtClean="0"/>
          </a:p>
          <a:p>
            <a:pPr marL="274320" lvl="1" indent="-2286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 err="1"/>
              <a:t>Socijalne</a:t>
            </a:r>
            <a:r>
              <a:rPr lang="en-US" sz="2200" dirty="0"/>
              <a:t> </a:t>
            </a:r>
            <a:r>
              <a:rPr lang="en-US" sz="2200" dirty="0" err="1"/>
              <a:t>introverzije</a:t>
            </a:r>
            <a:r>
              <a:rPr lang="en-US" sz="2200" dirty="0"/>
              <a:t> (Si)</a:t>
            </a:r>
          </a:p>
          <a:p>
            <a:pPr marL="274320" lvl="1" indent="-2286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sr-Latn-RS" sz="2400" b="1" dirty="0" smtClean="0"/>
          </a:p>
          <a:p>
            <a:pPr marL="45720" lvl="1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sr-Latn-RS" sz="2200" spc="150" dirty="0" smtClean="0"/>
              <a:t/>
            </a:r>
            <a:br>
              <a:rPr lang="sr-Latn-RS" sz="2200" spc="150" dirty="0" smtClean="0"/>
            </a:br>
            <a:endParaRPr lang="sr-Latn-RS" sz="2200" spc="150" dirty="0" smtClean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r-Latn-RS" sz="2000" b="1" dirty="0" smtClean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 smtClean="0"/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00200"/>
            <a:ext cx="4041775" cy="639762"/>
          </a:xfrm>
        </p:spPr>
        <p:txBody>
          <a:bodyPr>
            <a:normAutofit/>
          </a:bodyPr>
          <a:lstStyle/>
          <a:p>
            <a:pPr marL="0" lvl="1" algn="ctr">
              <a:buClr>
                <a:schemeClr val="accent1"/>
              </a:buClr>
            </a:pPr>
            <a:r>
              <a:rPr lang="sr-Latn-RS" sz="2400" dirty="0" smtClean="0"/>
              <a:t>3 Kontrolne skale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62200"/>
            <a:ext cx="3962400" cy="3687763"/>
          </a:xfrm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200" dirty="0" err="1" smtClean="0"/>
              <a:t>Skala</a:t>
            </a:r>
            <a:r>
              <a:rPr lang="en-US" sz="2200" dirty="0" smtClean="0"/>
              <a:t> </a:t>
            </a:r>
            <a:r>
              <a:rPr lang="en-US" sz="2200" dirty="0" err="1" smtClean="0"/>
              <a:t>laganja</a:t>
            </a:r>
            <a:r>
              <a:rPr lang="en-US" sz="2200" dirty="0" smtClean="0"/>
              <a:t> </a:t>
            </a:r>
            <a:r>
              <a:rPr lang="sr-Latn-RS" sz="2200" dirty="0" smtClean="0"/>
              <a:t>(</a:t>
            </a:r>
            <a:r>
              <a:rPr lang="en-US" sz="2200" dirty="0" smtClean="0"/>
              <a:t>L</a:t>
            </a:r>
            <a:r>
              <a:rPr lang="sr-Latn-RS" sz="2200" dirty="0" smtClean="0"/>
              <a:t>)</a:t>
            </a:r>
            <a:endParaRPr lang="en-US" sz="2200" dirty="0" smtClean="0"/>
          </a:p>
          <a:p>
            <a:pPr fontAlgn="auto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200" dirty="0" err="1" smtClean="0"/>
              <a:t>Skala</a:t>
            </a:r>
            <a:r>
              <a:rPr lang="en-US" sz="2200" dirty="0" smtClean="0"/>
              <a:t> </a:t>
            </a:r>
            <a:r>
              <a:rPr lang="en-US" sz="2200" dirty="0" err="1" smtClean="0"/>
              <a:t>retkih</a:t>
            </a:r>
            <a:r>
              <a:rPr lang="en-US" sz="2200" dirty="0" smtClean="0"/>
              <a:t> </a:t>
            </a:r>
            <a:r>
              <a:rPr lang="en-US" sz="2200" dirty="0" err="1" smtClean="0"/>
              <a:t>odgovora</a:t>
            </a:r>
            <a:r>
              <a:rPr lang="en-US" sz="2200" dirty="0" smtClean="0"/>
              <a:t> </a:t>
            </a:r>
            <a:r>
              <a:rPr lang="sr-Latn-RS" sz="2200" dirty="0" smtClean="0"/>
              <a:t>(</a:t>
            </a:r>
            <a:r>
              <a:rPr lang="en-US" sz="2200" dirty="0" smtClean="0"/>
              <a:t>F</a:t>
            </a:r>
            <a:r>
              <a:rPr lang="sr-Latn-RS" sz="2200" dirty="0" smtClean="0"/>
              <a:t>)</a:t>
            </a:r>
            <a:r>
              <a:rPr lang="sr-Latn-RS" sz="2200" i="1" dirty="0" smtClean="0"/>
              <a:t/>
            </a:r>
            <a:br>
              <a:rPr lang="sr-Latn-RS" sz="2200" i="1" dirty="0" smtClean="0"/>
            </a:br>
            <a:r>
              <a:rPr lang="sr-Latn-RS" sz="2200" i="1" dirty="0" smtClean="0"/>
              <a:t>              +</a:t>
            </a:r>
            <a:r>
              <a:rPr lang="en-US" sz="2200" i="1" dirty="0" smtClean="0"/>
              <a:t> </a:t>
            </a:r>
          </a:p>
          <a:p>
            <a:pPr fontAlgn="auto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sr-Latn-RS" sz="2200" dirty="0" smtClean="0"/>
              <a:t>S</a:t>
            </a:r>
            <a:r>
              <a:rPr lang="en-US" sz="2200" dirty="0" err="1" smtClean="0"/>
              <a:t>kala</a:t>
            </a:r>
            <a:r>
              <a:rPr lang="en-US" sz="2200" dirty="0" smtClean="0"/>
              <a:t> </a:t>
            </a:r>
            <a:r>
              <a:rPr lang="en-US" sz="2200" dirty="0" err="1" smtClean="0"/>
              <a:t>korekcija</a:t>
            </a:r>
            <a:r>
              <a:rPr lang="en-US" sz="2200" dirty="0" smtClean="0"/>
              <a:t> </a:t>
            </a:r>
            <a:r>
              <a:rPr lang="sr-Latn-RS" sz="2200" dirty="0" smtClean="0"/>
              <a:t>usled potiskivanja (K)</a:t>
            </a:r>
            <a:endParaRPr lang="en-US" sz="2200" dirty="0" smtClean="0"/>
          </a:p>
          <a:p>
            <a:pPr fontAlgn="auto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x-none"/>
              <a:t>MMPI </a:t>
            </a:r>
            <a:r>
              <a:rPr lang="en-US" dirty="0"/>
              <a:t>(</a:t>
            </a:r>
            <a:r>
              <a:rPr lang="en-US" dirty="0" err="1"/>
              <a:t>Minesota</a:t>
            </a:r>
            <a:r>
              <a:rPr lang="en-US" dirty="0"/>
              <a:t> </a:t>
            </a:r>
            <a:r>
              <a:rPr lang="en-US" dirty="0" err="1"/>
              <a:t>Multifazni</a:t>
            </a:r>
            <a:r>
              <a:rPr lang="en-US" dirty="0"/>
              <a:t> </a:t>
            </a:r>
            <a:r>
              <a:rPr lang="en-US" dirty="0" err="1"/>
              <a:t>Personalni</a:t>
            </a:r>
            <a:r>
              <a:rPr lang="en-US" dirty="0"/>
              <a:t> </a:t>
            </a:r>
            <a:r>
              <a:rPr lang="en-US" dirty="0" err="1"/>
              <a:t>Inventar</a:t>
            </a:r>
            <a:r>
              <a:rPr lang="en-US" dirty="0"/>
              <a:t>) 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0999" y="1981199"/>
            <a:ext cx="8229601" cy="4145279"/>
          </a:xfrm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b="1" dirty="0" err="1" smtClean="0"/>
              <a:t>Hipomanija</a:t>
            </a:r>
            <a:r>
              <a:rPr lang="en-US" b="1" dirty="0" smtClean="0"/>
              <a:t> (Ma) </a:t>
            </a:r>
            <a:r>
              <a:rPr lang="en-US" dirty="0" smtClean="0"/>
              <a:t>je </a:t>
            </a:r>
            <a:r>
              <a:rPr lang="en-US" dirty="0" err="1" smtClean="0"/>
              <a:t>dodata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godine</a:t>
            </a:r>
            <a:endParaRPr lang="en-U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 smtClean="0"/>
              <a:t>K </a:t>
            </a:r>
            <a:r>
              <a:rPr lang="en-US" b="1" dirty="0" err="1" smtClean="0"/>
              <a:t>skala</a:t>
            </a:r>
            <a:r>
              <a:rPr lang="en-US" b="1" dirty="0" smtClean="0"/>
              <a:t> </a:t>
            </a:r>
            <a:r>
              <a:rPr lang="en-US" dirty="0" err="1" smtClean="0"/>
              <a:t>dodata</a:t>
            </a:r>
            <a:r>
              <a:rPr lang="en-US" dirty="0" smtClean="0"/>
              <a:t> je 3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kasnije</a:t>
            </a:r>
            <a:r>
              <a:rPr lang="en-US" dirty="0" smtClean="0"/>
              <a:t> -</a:t>
            </a:r>
            <a:r>
              <a:rPr lang="en-US" b="1" dirty="0" err="1" smtClean="0"/>
              <a:t>korekcija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nekim</a:t>
            </a:r>
            <a:r>
              <a:rPr lang="en-US" dirty="0" smtClean="0"/>
              <a:t> </a:t>
            </a:r>
            <a:r>
              <a:rPr lang="en-US" dirty="0" err="1" smtClean="0"/>
              <a:t>skalama</a:t>
            </a:r>
            <a:r>
              <a:rPr lang="en-US" dirty="0" smtClean="0"/>
              <a:t> </a:t>
            </a:r>
            <a:r>
              <a:rPr lang="en-US" dirty="0" err="1" smtClean="0"/>
              <a:t>povezani</a:t>
            </a:r>
            <a:r>
              <a:rPr lang="sr-Latn-RS" dirty="0" smtClean="0"/>
              <a:t>m</a:t>
            </a:r>
            <a:r>
              <a:rPr lang="en-US" dirty="0" smtClean="0"/>
              <a:t> sa </a:t>
            </a:r>
            <a:r>
              <a:rPr lang="en-US" dirty="0" err="1" smtClean="0"/>
              <a:t>defanzivnim</a:t>
            </a:r>
            <a:r>
              <a:rPr lang="en-US" dirty="0" smtClean="0"/>
              <a:t> </a:t>
            </a:r>
            <a:r>
              <a:rPr lang="en-US" dirty="0" err="1" smtClean="0"/>
              <a:t>stilom</a:t>
            </a:r>
            <a:r>
              <a:rPr lang="en-US" dirty="0" smtClean="0"/>
              <a:t> </a:t>
            </a:r>
            <a:r>
              <a:rPr lang="en-US" dirty="0" err="1" smtClean="0"/>
              <a:t>odgovaranja</a:t>
            </a:r>
            <a:r>
              <a:rPr lang="en-US" dirty="0" smtClean="0"/>
              <a:t> (</a:t>
            </a:r>
            <a:r>
              <a:rPr lang="en-US" dirty="0" err="1" smtClean="0"/>
              <a:t>dodaje</a:t>
            </a:r>
            <a:r>
              <a:rPr lang="en-US" dirty="0" smtClean="0"/>
              <a:t> se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sr-Latn-RS" dirty="0" smtClean="0"/>
              <a:t>što je ispitanik sebi oduzeo)</a:t>
            </a:r>
            <a:endParaRPr lang="en-US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smtClean="0"/>
              <a:t>1951. </a:t>
            </a:r>
            <a:r>
              <a:rPr lang="en-US" dirty="0" err="1" smtClean="0"/>
              <a:t>uvodi</a:t>
            </a:r>
            <a:r>
              <a:rPr lang="en-US" dirty="0" smtClean="0"/>
              <a:t> se i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b="1" dirty="0" err="1" smtClean="0"/>
              <a:t>Socijalne</a:t>
            </a:r>
            <a:r>
              <a:rPr lang="en-US" b="1" dirty="0" smtClean="0"/>
              <a:t> </a:t>
            </a:r>
            <a:r>
              <a:rPr lang="en-US" b="1" dirty="0" err="1" smtClean="0"/>
              <a:t>introverzije</a:t>
            </a:r>
            <a:r>
              <a:rPr lang="en-US" b="1" dirty="0" smtClean="0"/>
              <a:t> (Si)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b="1" dirty="0" smtClean="0"/>
              <a:t>MMPI </a:t>
            </a:r>
            <a:r>
              <a:rPr lang="en-US" dirty="0" smtClean="0"/>
              <a:t>(1951)</a:t>
            </a:r>
            <a:r>
              <a:rPr lang="sr-Latn-RS" dirty="0" smtClean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smtClean="0"/>
              <a:t>10 </a:t>
            </a:r>
            <a:r>
              <a:rPr lang="en-US" dirty="0" err="1" smtClean="0"/>
              <a:t>kliničkih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i 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smtClean="0"/>
              <a:t>3 </a:t>
            </a:r>
            <a:r>
              <a:rPr lang="en-US" dirty="0" err="1" smtClean="0"/>
              <a:t>kontrolne</a:t>
            </a:r>
            <a:r>
              <a:rPr lang="sr-Latn-RS" dirty="0" smtClean="0"/>
              <a:t> skale: L, F i K </a:t>
            </a:r>
            <a:r>
              <a:rPr lang="en-US" dirty="0" smtClean="0"/>
              <a:t>+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izostavljenih</a:t>
            </a:r>
            <a:r>
              <a:rPr lang="en-US" dirty="0" smtClean="0"/>
              <a:t> i </a:t>
            </a:r>
            <a:r>
              <a:rPr lang="en-US" dirty="0" err="1"/>
              <a:t>nevalidnih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</a:t>
            </a:r>
            <a:r>
              <a:rPr lang="en-US" dirty="0" smtClean="0"/>
              <a:t>(?) -  </a:t>
            </a:r>
            <a:r>
              <a:rPr lang="sr-Latn-RS" dirty="0" smtClean="0"/>
              <a:t>n</a:t>
            </a:r>
            <a:r>
              <a:rPr lang="sr-Latn-CS" dirty="0" smtClean="0"/>
              <a:t>e </a:t>
            </a:r>
            <a:r>
              <a:rPr lang="en-US" dirty="0" err="1" smtClean="0"/>
              <a:t>gleda</a:t>
            </a:r>
            <a:r>
              <a:rPr lang="sr-Latn-CS" dirty="0" smtClean="0"/>
              <a:t> se samo pojedinačan skor već i njihov međuodnos (tzv. “disimualtivni” i “simulativni” profil)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x-none"/>
              <a:t>MMPI </a:t>
            </a:r>
            <a:r>
              <a:rPr lang="en-US" dirty="0"/>
              <a:t>(</a:t>
            </a:r>
            <a:r>
              <a:rPr lang="en-US" dirty="0" err="1"/>
              <a:t>Minesota</a:t>
            </a:r>
            <a:r>
              <a:rPr lang="en-US" dirty="0"/>
              <a:t> </a:t>
            </a:r>
            <a:r>
              <a:rPr lang="en-US" dirty="0" err="1"/>
              <a:t>Multifazni</a:t>
            </a:r>
            <a:r>
              <a:rPr lang="en-US" dirty="0"/>
              <a:t> </a:t>
            </a:r>
            <a:r>
              <a:rPr lang="en-US" dirty="0" err="1"/>
              <a:t>Personalni</a:t>
            </a:r>
            <a:r>
              <a:rPr lang="en-US" dirty="0"/>
              <a:t> </a:t>
            </a:r>
            <a:r>
              <a:rPr lang="en-US" dirty="0" err="1"/>
              <a:t>Inventar</a:t>
            </a:r>
            <a:r>
              <a:rPr lang="en-US" dirty="0"/>
              <a:t>) 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81199"/>
            <a:ext cx="8407893" cy="4495801"/>
          </a:xfrm>
        </p:spPr>
        <p:txBody>
          <a:bodyPr rtlCol="0">
            <a:normAutofit fontScale="85000" lnSpcReduction="100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x-none" smtClean="0"/>
              <a:t>MMPI </a:t>
            </a:r>
            <a:r>
              <a:rPr lang="sr-Latn-RS" dirty="0" smtClean="0"/>
              <a:t>-</a:t>
            </a:r>
            <a:r>
              <a:rPr lang="x-none" smtClean="0"/>
              <a:t> </a:t>
            </a:r>
            <a:r>
              <a:rPr lang="x-none" dirty="0" smtClean="0"/>
              <a:t>veliki uspeh, ne samo u distribuciji i prodaji već i istraživanjima, </a:t>
            </a:r>
            <a:r>
              <a:rPr lang="x-none" smtClean="0"/>
              <a:t>preveden </a:t>
            </a:r>
            <a:r>
              <a:rPr lang="sr-Latn-RS" dirty="0" smtClean="0"/>
              <a:t>je </a:t>
            </a:r>
            <a:r>
              <a:rPr lang="x-none" smtClean="0"/>
              <a:t>na </a:t>
            </a:r>
            <a:r>
              <a:rPr lang="x-none" dirty="0" smtClean="0"/>
              <a:t>brojne jezike sveta 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</a:t>
            </a:r>
            <a:r>
              <a:rPr lang="x-none" dirty="0" smtClean="0"/>
              <a:t> danas je jedan </a:t>
            </a:r>
            <a:r>
              <a:rPr lang="x-none" smtClean="0"/>
              <a:t>od najčešće </a:t>
            </a:r>
            <a:r>
              <a:rPr lang="x-none" dirty="0" smtClean="0"/>
              <a:t>upotrebljivanih inventara ličnosti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x-none" b="1" smtClean="0"/>
              <a:t>Kodn</a:t>
            </a:r>
            <a:r>
              <a:rPr lang="sr-Latn-RS" b="1" dirty="0" smtClean="0"/>
              <a:t>i</a:t>
            </a:r>
            <a:r>
              <a:rPr lang="x-none" b="1" smtClean="0"/>
              <a:t> si</a:t>
            </a:r>
            <a:r>
              <a:rPr lang="sr-Latn-RS" b="1" dirty="0" smtClean="0"/>
              <a:t>s</a:t>
            </a:r>
            <a:r>
              <a:rPr lang="x-none" b="1" smtClean="0"/>
              <a:t>tem </a:t>
            </a:r>
            <a:r>
              <a:rPr lang="x-none" dirty="0" smtClean="0"/>
              <a:t>(označavanje skala brojevima</a:t>
            </a:r>
            <a:r>
              <a:rPr lang="x-none" smtClean="0"/>
              <a:t>) </a:t>
            </a:r>
            <a:r>
              <a:rPr lang="sr-Latn-RS" dirty="0" smtClean="0"/>
              <a:t>- </a:t>
            </a:r>
            <a:r>
              <a:rPr lang="x-none" smtClean="0"/>
              <a:t>da </a:t>
            </a:r>
            <a:r>
              <a:rPr lang="x-none" dirty="0" smtClean="0"/>
              <a:t>bi se izbegle implikacije dijagnostičkih konstrukata na koje su njihova imena implicirala </a:t>
            </a:r>
            <a:r>
              <a:rPr lang="x-none" smtClean="0"/>
              <a:t>(Hs</a:t>
            </a:r>
            <a:r>
              <a:rPr lang="sr-Latn-RS" dirty="0" smtClean="0"/>
              <a:t> </a:t>
            </a:r>
            <a:r>
              <a:rPr lang="x-none" smtClean="0"/>
              <a:t>skala </a:t>
            </a:r>
            <a:r>
              <a:rPr lang="sr-Latn-RS" dirty="0" smtClean="0"/>
              <a:t>-</a:t>
            </a:r>
            <a:r>
              <a:rPr lang="x-none" smtClean="0"/>
              <a:t> </a:t>
            </a:r>
            <a:r>
              <a:rPr lang="sr-Latn-RS" dirty="0" smtClean="0"/>
              <a:t>1</a:t>
            </a:r>
            <a:r>
              <a:rPr lang="x-none" smtClean="0"/>
              <a:t>,</a:t>
            </a:r>
            <a:r>
              <a:rPr lang="sr-Latn-RS" dirty="0" smtClean="0"/>
              <a:t> </a:t>
            </a:r>
            <a:r>
              <a:rPr lang="x-none" smtClean="0"/>
              <a:t>pa </a:t>
            </a:r>
            <a:r>
              <a:rPr lang="x-none" dirty="0" smtClean="0"/>
              <a:t>redom </a:t>
            </a:r>
            <a:r>
              <a:rPr lang="x-none" smtClean="0"/>
              <a:t>do Ma skala</a:t>
            </a:r>
            <a:r>
              <a:rPr lang="sr-Latn-RS" dirty="0" smtClean="0"/>
              <a:t>-</a:t>
            </a:r>
            <a:r>
              <a:rPr lang="x-none" smtClean="0"/>
              <a:t> 9)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Profili-  </a:t>
            </a:r>
            <a:r>
              <a:rPr lang="sr-Latn-RS" b="1" dirty="0" smtClean="0"/>
              <a:t>kodnog niza</a:t>
            </a:r>
            <a:r>
              <a:rPr lang="sr-Latn-RS" dirty="0" smtClean="0"/>
              <a:t> (brojevima i simbolima se označavaju povišenja na skalama), (T&gt;90</a:t>
            </a:r>
            <a:r>
              <a:rPr lang="sr-Latn-RS" dirty="0"/>
              <a:t>*, </a:t>
            </a:r>
            <a:r>
              <a:rPr lang="sr-Latn-RS" dirty="0" smtClean="0"/>
              <a:t>T&gt;80“,</a:t>
            </a:r>
            <a:r>
              <a:rPr lang="sr-Latn-RS" dirty="0"/>
              <a:t> </a:t>
            </a:r>
            <a:r>
              <a:rPr lang="sr-Latn-RS" dirty="0" smtClean="0"/>
              <a:t>T&gt;70’, T&lt;60-,</a:t>
            </a:r>
            <a:r>
              <a:rPr lang="sr-Latn-RS" dirty="0"/>
              <a:t> </a:t>
            </a:r>
            <a:r>
              <a:rPr lang="sr-Latn-RS" dirty="0" smtClean="0"/>
              <a:t>T&lt;50/,...) 2*7“8’53-4/...</a:t>
            </a:r>
            <a:endParaRPr lang="sr-Latn-RS" dirty="0"/>
          </a:p>
          <a:p>
            <a:pPr marL="109728" indent="0" fontAlgn="auto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sr-Latn-RS" sz="2100" b="1" dirty="0" smtClean="0"/>
              <a:t>Interpretacija</a:t>
            </a:r>
          </a:p>
          <a:p>
            <a:r>
              <a:rPr lang="sr-Latn-CS" sz="2100" dirty="0" smtClean="0"/>
              <a:t>Interpretacija </a:t>
            </a:r>
            <a:r>
              <a:rPr lang="sr-Latn-CS" sz="2100" b="1" dirty="0" smtClean="0"/>
              <a:t>skala pojedinačno- </a:t>
            </a:r>
            <a:r>
              <a:rPr lang="sr-Latn-CS" sz="2100" dirty="0" smtClean="0"/>
              <a:t>linearni pristup napušten, nema značenje van konteksta</a:t>
            </a:r>
          </a:p>
          <a:p>
            <a:r>
              <a:rPr lang="sr-Latn-CS" sz="2100" dirty="0" smtClean="0"/>
              <a:t>Intepretacija </a:t>
            </a:r>
            <a:r>
              <a:rPr lang="sr-Latn-CS" sz="2100" b="1" dirty="0" smtClean="0"/>
              <a:t>“šiljkova” </a:t>
            </a:r>
            <a:r>
              <a:rPr lang="sr-Latn-CS" sz="2100" dirty="0" smtClean="0"/>
              <a:t>najviših skala- nelinearni pristup</a:t>
            </a:r>
          </a:p>
          <a:p>
            <a:r>
              <a:rPr lang="sr-Latn-CS" sz="2100" dirty="0" smtClean="0"/>
              <a:t>Intepretacija </a:t>
            </a:r>
            <a:r>
              <a:rPr lang="sr-Latn-CS" sz="2100" b="1" dirty="0" smtClean="0"/>
              <a:t>tipičnih profila</a:t>
            </a:r>
            <a:r>
              <a:rPr lang="sr-Latn-CS" sz="2100" dirty="0" smtClean="0"/>
              <a:t>- tipološki pristup, Meehl- trijade, tetrade- Cookbook</a:t>
            </a:r>
          </a:p>
          <a:p>
            <a:r>
              <a:rPr lang="sr-Latn-CS" sz="2100" b="1" dirty="0" smtClean="0"/>
              <a:t>Atlasi</a:t>
            </a:r>
            <a:r>
              <a:rPr lang="sr-Latn-CS" sz="2100" dirty="0" smtClean="0"/>
              <a:t> sa preko 1000 profila- apsurd empirizma</a:t>
            </a:r>
            <a:endParaRPr lang="en-US" sz="2100" dirty="0" smtClean="0"/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x-none"/>
              <a:t>MMPI </a:t>
            </a:r>
            <a:r>
              <a:rPr lang="en-US" dirty="0"/>
              <a:t>(</a:t>
            </a:r>
            <a:r>
              <a:rPr lang="en-US" dirty="0" err="1"/>
              <a:t>Minesota</a:t>
            </a:r>
            <a:r>
              <a:rPr lang="en-US" dirty="0"/>
              <a:t> </a:t>
            </a:r>
            <a:r>
              <a:rPr lang="en-US" dirty="0" err="1"/>
              <a:t>Multifazni</a:t>
            </a:r>
            <a:r>
              <a:rPr lang="en-US" dirty="0"/>
              <a:t> </a:t>
            </a:r>
            <a:r>
              <a:rPr lang="en-US" dirty="0" err="1"/>
              <a:t>Personalni</a:t>
            </a:r>
            <a:r>
              <a:rPr lang="en-US" dirty="0"/>
              <a:t> </a:t>
            </a:r>
            <a:r>
              <a:rPr lang="en-US" dirty="0" err="1"/>
              <a:t>Inventar</a:t>
            </a:r>
            <a:r>
              <a:rPr lang="en-US" dirty="0"/>
              <a:t>) 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2436</TotalTime>
  <Words>4269</Words>
  <Application>Microsoft Office PowerPoint</Application>
  <PresentationFormat>On-screen Show (4:3)</PresentationFormat>
  <Paragraphs>400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Grid</vt:lpstr>
      <vt:lpstr>MMPI samoopisni inventar ličnosti </vt:lpstr>
      <vt:lpstr>ISTORIJAT</vt:lpstr>
      <vt:lpstr>ISTORIJAT</vt:lpstr>
      <vt:lpstr>MMPI (Minesota Multifazni Personalni Inventar) </vt:lpstr>
      <vt:lpstr>MMPI (Minesota Multifazni Personalni Inventar) </vt:lpstr>
      <vt:lpstr>MMPI</vt:lpstr>
      <vt:lpstr>MMPI (Minesota Multifazni Personalni Inventar) </vt:lpstr>
      <vt:lpstr>MMPI (Minesota Multifazni Personalni Inventar) </vt:lpstr>
      <vt:lpstr>MMPI (Minesota Multifazni Personalni Inventar) </vt:lpstr>
      <vt:lpstr>MMPI (Minesota Multifazni Personalni Inventar) </vt:lpstr>
      <vt:lpstr>MMPI-2</vt:lpstr>
      <vt:lpstr>Skale validnosti</vt:lpstr>
      <vt:lpstr>PowerPoint Presentation</vt:lpstr>
      <vt:lpstr>SKALE VALIDNOSTI K skala</vt:lpstr>
      <vt:lpstr>F skala – skala neuobičajenog odgovaranja</vt:lpstr>
      <vt:lpstr>FB I FP skalE</vt:lpstr>
      <vt:lpstr>F-K indeks disimulacije</vt:lpstr>
      <vt:lpstr>S skala (superlativa)</vt:lpstr>
      <vt:lpstr>VRIN i TRIN</vt:lpstr>
      <vt:lpstr>Bazične Kliničke skale</vt:lpstr>
      <vt:lpstr>MMPI-2 novine</vt:lpstr>
      <vt:lpstr>Skale sadržaja (content skale)</vt:lpstr>
      <vt:lpstr>Harris-Lingoes subskale i subskale Socijalne introverzije</vt:lpstr>
      <vt:lpstr>Dodatne sakle (supplementary)</vt:lpstr>
      <vt:lpstr>Lista kritičnih ajtema</vt:lpstr>
      <vt:lpstr>MMPI-2 RF</vt:lpstr>
      <vt:lpstr>MMPI-201 i MMPI-202 interpretacija </vt:lpstr>
      <vt:lpstr>MMPI-201 i MMPI-202</vt:lpstr>
      <vt:lpstr>MMPI-202</vt:lpstr>
      <vt:lpstr>MMPI-201</vt:lpstr>
      <vt:lpstr>F skala-interpretacija</vt:lpstr>
      <vt:lpstr>L skala-skala laganja</vt:lpstr>
      <vt:lpstr>L-skala interpretacija</vt:lpstr>
      <vt:lpstr>L skala</vt:lpstr>
      <vt:lpstr>K skala</vt:lpstr>
      <vt:lpstr>K skala</vt:lpstr>
      <vt:lpstr>Hs-hipohondrijaza</vt:lpstr>
      <vt:lpstr>D-depresija</vt:lpstr>
      <vt:lpstr>Hy-histerija</vt:lpstr>
      <vt:lpstr>Pd-psihopatska devijacija</vt:lpstr>
      <vt:lpstr>Pa-paranoidnost</vt:lpstr>
      <vt:lpstr>Pt - psihastenija</vt:lpstr>
      <vt:lpstr>Sc- shizofrenija</vt:lpstr>
      <vt:lpstr>Ma-hipomanija</vt:lpstr>
      <vt:lpstr>Interpretacija</vt:lpstr>
      <vt:lpstr>Disimulativni profil-V visoko L i K uz nisko F</vt:lpstr>
      <vt:lpstr>DISIMULATIVNI PROFIL</vt:lpstr>
      <vt:lpstr>Simulativni profil-obnuto V visoko F uz nisko L i K</vt:lpstr>
      <vt:lpstr>SIMULATIVNI PROFIL</vt:lpstr>
      <vt:lpstr>16 TIPIČNIH PROFILA</vt:lpstr>
      <vt:lpstr>Obrada rezultata MMPI-201</vt:lpstr>
      <vt:lpstr>koraci</vt:lpstr>
      <vt:lpstr>Izračunavanje skorova</vt:lpstr>
      <vt:lpstr>Ucrtavanje profila</vt:lpstr>
      <vt:lpstr>K korekcija</vt:lpstr>
      <vt:lpstr> Intepretacija skala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MMPI</dc:title>
  <dc:creator>Duca</dc:creator>
  <cp:lastModifiedBy>Windows User</cp:lastModifiedBy>
  <cp:revision>186</cp:revision>
  <dcterms:created xsi:type="dcterms:W3CDTF">2015-03-21T14:10:37Z</dcterms:created>
  <dcterms:modified xsi:type="dcterms:W3CDTF">2022-03-30T10:42:16Z</dcterms:modified>
</cp:coreProperties>
</file>